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notesSlides/notesSlide246.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23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Default Extension="wdp" ContentType="image/vnd.ms-photo"/>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9"/>
  </p:notesMasterIdLst>
  <p:sldIdLst>
    <p:sldId id="773" r:id="rId2"/>
    <p:sldId id="283" r:id="rId3"/>
    <p:sldId id="284" r:id="rId4"/>
    <p:sldId id="285" r:id="rId5"/>
    <p:sldId id="765" r:id="rId6"/>
    <p:sldId id="574" r:id="rId7"/>
    <p:sldId id="575" r:id="rId8"/>
    <p:sldId id="288" r:id="rId9"/>
    <p:sldId id="290" r:id="rId10"/>
    <p:sldId id="291" r:id="rId11"/>
    <p:sldId id="293" r:id="rId12"/>
    <p:sldId id="294" r:id="rId13"/>
    <p:sldId id="541" r:id="rId14"/>
    <p:sldId id="295" r:id="rId15"/>
    <p:sldId id="296" r:id="rId16"/>
    <p:sldId id="306" r:id="rId17"/>
    <p:sldId id="545" r:id="rId18"/>
    <p:sldId id="582" r:id="rId19"/>
    <p:sldId id="581" r:id="rId20"/>
    <p:sldId id="311" r:id="rId21"/>
    <p:sldId id="312" r:id="rId22"/>
    <p:sldId id="313" r:id="rId23"/>
    <p:sldId id="547" r:id="rId24"/>
    <p:sldId id="314" r:id="rId25"/>
    <p:sldId id="588" r:id="rId26"/>
    <p:sldId id="769" r:id="rId27"/>
    <p:sldId id="318" r:id="rId28"/>
    <p:sldId id="585" r:id="rId29"/>
    <p:sldId id="576" r:id="rId30"/>
    <p:sldId id="770" r:id="rId31"/>
    <p:sldId id="584" r:id="rId32"/>
    <p:sldId id="586" r:id="rId33"/>
    <p:sldId id="587" r:id="rId34"/>
    <p:sldId id="321" r:id="rId35"/>
    <p:sldId id="322" r:id="rId36"/>
    <p:sldId id="323" r:id="rId37"/>
    <p:sldId id="325" r:id="rId38"/>
    <p:sldId id="326" r:id="rId39"/>
    <p:sldId id="328" r:id="rId40"/>
    <p:sldId id="329" r:id="rId41"/>
    <p:sldId id="331" r:id="rId42"/>
    <p:sldId id="332" r:id="rId43"/>
    <p:sldId id="333" r:id="rId44"/>
    <p:sldId id="334" r:id="rId45"/>
    <p:sldId id="549" r:id="rId46"/>
    <p:sldId id="529" r:id="rId47"/>
    <p:sldId id="589" r:id="rId48"/>
    <p:sldId id="530" r:id="rId49"/>
    <p:sldId id="591" r:id="rId50"/>
    <p:sldId id="592" r:id="rId51"/>
    <p:sldId id="593" r:id="rId52"/>
    <p:sldId id="595" r:id="rId53"/>
    <p:sldId id="594" r:id="rId54"/>
    <p:sldId id="596" r:id="rId55"/>
    <p:sldId id="550" r:id="rId56"/>
    <p:sldId id="597" r:id="rId57"/>
    <p:sldId id="598" r:id="rId58"/>
    <p:sldId id="552" r:id="rId59"/>
    <p:sldId id="551" r:id="rId60"/>
    <p:sldId id="542" r:id="rId61"/>
    <p:sldId id="599" r:id="rId62"/>
    <p:sldId id="544" r:id="rId63"/>
    <p:sldId id="600" r:id="rId64"/>
    <p:sldId id="553" r:id="rId65"/>
    <p:sldId id="554" r:id="rId66"/>
    <p:sldId id="601" r:id="rId67"/>
    <p:sldId id="555" r:id="rId68"/>
    <p:sldId id="556" r:id="rId69"/>
    <p:sldId id="525" r:id="rId70"/>
    <p:sldId id="338" r:id="rId71"/>
    <p:sldId id="339" r:id="rId72"/>
    <p:sldId id="340" r:id="rId73"/>
    <p:sldId id="341" r:id="rId74"/>
    <p:sldId id="342" r:id="rId75"/>
    <p:sldId id="774" r:id="rId76"/>
    <p:sldId id="343" r:id="rId77"/>
    <p:sldId id="603" r:id="rId78"/>
    <p:sldId id="604" r:id="rId79"/>
    <p:sldId id="766" r:id="rId80"/>
    <p:sldId id="605" r:id="rId81"/>
    <p:sldId id="353" r:id="rId82"/>
    <p:sldId id="606" r:id="rId83"/>
    <p:sldId id="354" r:id="rId84"/>
    <p:sldId id="356" r:id="rId85"/>
    <p:sldId id="357" r:id="rId86"/>
    <p:sldId id="535" r:id="rId87"/>
    <p:sldId id="528" r:id="rId88"/>
    <p:sldId id="364" r:id="rId89"/>
    <p:sldId id="365" r:id="rId90"/>
    <p:sldId id="607" r:id="rId91"/>
    <p:sldId id="557" r:id="rId92"/>
    <p:sldId id="367" r:id="rId93"/>
    <p:sldId id="368" r:id="rId94"/>
    <p:sldId id="369" r:id="rId95"/>
    <p:sldId id="370" r:id="rId96"/>
    <p:sldId id="771" r:id="rId97"/>
    <p:sldId id="372" r:id="rId98"/>
    <p:sldId id="371" r:id="rId99"/>
    <p:sldId id="373" r:id="rId100"/>
    <p:sldId id="374" r:id="rId101"/>
    <p:sldId id="375" r:id="rId102"/>
    <p:sldId id="376" r:id="rId103"/>
    <p:sldId id="377" r:id="rId104"/>
    <p:sldId id="608" r:id="rId105"/>
    <p:sldId id="378" r:id="rId106"/>
    <p:sldId id="379" r:id="rId107"/>
    <p:sldId id="380" r:id="rId108"/>
    <p:sldId id="382" r:id="rId109"/>
    <p:sldId id="536" r:id="rId110"/>
    <p:sldId id="609" r:id="rId111"/>
    <p:sldId id="383" r:id="rId112"/>
    <p:sldId id="610" r:id="rId113"/>
    <p:sldId id="611" r:id="rId114"/>
    <p:sldId id="612" r:id="rId115"/>
    <p:sldId id="613" r:id="rId116"/>
    <p:sldId id="614" r:id="rId117"/>
    <p:sldId id="615" r:id="rId118"/>
    <p:sldId id="616" r:id="rId119"/>
    <p:sldId id="617" r:id="rId120"/>
    <p:sldId id="618" r:id="rId121"/>
    <p:sldId id="619" r:id="rId122"/>
    <p:sldId id="620" r:id="rId123"/>
    <p:sldId id="621" r:id="rId124"/>
    <p:sldId id="622" r:id="rId125"/>
    <p:sldId id="623" r:id="rId126"/>
    <p:sldId id="624" r:id="rId127"/>
    <p:sldId id="625" r:id="rId128"/>
    <p:sldId id="626" r:id="rId129"/>
    <p:sldId id="627" r:id="rId130"/>
    <p:sldId id="628" r:id="rId131"/>
    <p:sldId id="629" r:id="rId132"/>
    <p:sldId id="630" r:id="rId133"/>
    <p:sldId id="631" r:id="rId134"/>
    <p:sldId id="632" r:id="rId135"/>
    <p:sldId id="633" r:id="rId136"/>
    <p:sldId id="634" r:id="rId137"/>
    <p:sldId id="635" r:id="rId138"/>
    <p:sldId id="636" r:id="rId139"/>
    <p:sldId id="767" r:id="rId140"/>
    <p:sldId id="768" r:id="rId141"/>
    <p:sldId id="637" r:id="rId142"/>
    <p:sldId id="638" r:id="rId143"/>
    <p:sldId id="639" r:id="rId144"/>
    <p:sldId id="640" r:id="rId145"/>
    <p:sldId id="641" r:id="rId146"/>
    <p:sldId id="642" r:id="rId147"/>
    <p:sldId id="643" r:id="rId148"/>
    <p:sldId id="644" r:id="rId149"/>
    <p:sldId id="645" r:id="rId150"/>
    <p:sldId id="646" r:id="rId151"/>
    <p:sldId id="647" r:id="rId152"/>
    <p:sldId id="648" r:id="rId153"/>
    <p:sldId id="649" r:id="rId154"/>
    <p:sldId id="650" r:id="rId155"/>
    <p:sldId id="651" r:id="rId156"/>
    <p:sldId id="652" r:id="rId157"/>
    <p:sldId id="653" r:id="rId158"/>
    <p:sldId id="654" r:id="rId159"/>
    <p:sldId id="655" r:id="rId160"/>
    <p:sldId id="656" r:id="rId161"/>
    <p:sldId id="657" r:id="rId162"/>
    <p:sldId id="658" r:id="rId163"/>
    <p:sldId id="659" r:id="rId164"/>
    <p:sldId id="660" r:id="rId165"/>
    <p:sldId id="661" r:id="rId166"/>
    <p:sldId id="662" r:id="rId167"/>
    <p:sldId id="663" r:id="rId168"/>
    <p:sldId id="664" r:id="rId169"/>
    <p:sldId id="665" r:id="rId170"/>
    <p:sldId id="666" r:id="rId171"/>
    <p:sldId id="667" r:id="rId172"/>
    <p:sldId id="668" r:id="rId173"/>
    <p:sldId id="669" r:id="rId174"/>
    <p:sldId id="670" r:id="rId175"/>
    <p:sldId id="671" r:id="rId176"/>
    <p:sldId id="672" r:id="rId177"/>
    <p:sldId id="673" r:id="rId178"/>
    <p:sldId id="674" r:id="rId179"/>
    <p:sldId id="675" r:id="rId180"/>
    <p:sldId id="676" r:id="rId181"/>
    <p:sldId id="677" r:id="rId182"/>
    <p:sldId id="678" r:id="rId183"/>
    <p:sldId id="679" r:id="rId184"/>
    <p:sldId id="680" r:id="rId185"/>
    <p:sldId id="681" r:id="rId186"/>
    <p:sldId id="682" r:id="rId187"/>
    <p:sldId id="683" r:id="rId188"/>
    <p:sldId id="684" r:id="rId189"/>
    <p:sldId id="685" r:id="rId190"/>
    <p:sldId id="686" r:id="rId191"/>
    <p:sldId id="687" r:id="rId192"/>
    <p:sldId id="688" r:id="rId193"/>
    <p:sldId id="689" r:id="rId194"/>
    <p:sldId id="690" r:id="rId195"/>
    <p:sldId id="691" r:id="rId196"/>
    <p:sldId id="692" r:id="rId197"/>
    <p:sldId id="693" r:id="rId198"/>
    <p:sldId id="694" r:id="rId199"/>
    <p:sldId id="695" r:id="rId200"/>
    <p:sldId id="696" r:id="rId201"/>
    <p:sldId id="697" r:id="rId202"/>
    <p:sldId id="698" r:id="rId203"/>
    <p:sldId id="699" r:id="rId204"/>
    <p:sldId id="700" r:id="rId205"/>
    <p:sldId id="701" r:id="rId206"/>
    <p:sldId id="702" r:id="rId207"/>
    <p:sldId id="703" r:id="rId208"/>
    <p:sldId id="704" r:id="rId209"/>
    <p:sldId id="705" r:id="rId210"/>
    <p:sldId id="706" r:id="rId211"/>
    <p:sldId id="707" r:id="rId212"/>
    <p:sldId id="708" r:id="rId213"/>
    <p:sldId id="709" r:id="rId214"/>
    <p:sldId id="710" r:id="rId215"/>
    <p:sldId id="711" r:id="rId216"/>
    <p:sldId id="712" r:id="rId217"/>
    <p:sldId id="713" r:id="rId218"/>
    <p:sldId id="714" r:id="rId219"/>
    <p:sldId id="715" r:id="rId220"/>
    <p:sldId id="716" r:id="rId221"/>
    <p:sldId id="717" r:id="rId222"/>
    <p:sldId id="718" r:id="rId223"/>
    <p:sldId id="719" r:id="rId224"/>
    <p:sldId id="720" r:id="rId225"/>
    <p:sldId id="721" r:id="rId226"/>
    <p:sldId id="722" r:id="rId227"/>
    <p:sldId id="723" r:id="rId228"/>
    <p:sldId id="724" r:id="rId229"/>
    <p:sldId id="725" r:id="rId230"/>
    <p:sldId id="726" r:id="rId231"/>
    <p:sldId id="727" r:id="rId232"/>
    <p:sldId id="728" r:id="rId233"/>
    <p:sldId id="729" r:id="rId234"/>
    <p:sldId id="730" r:id="rId235"/>
    <p:sldId id="731" r:id="rId236"/>
    <p:sldId id="732" r:id="rId237"/>
    <p:sldId id="733" r:id="rId238"/>
    <p:sldId id="734" r:id="rId239"/>
    <p:sldId id="735" r:id="rId240"/>
    <p:sldId id="736" r:id="rId241"/>
    <p:sldId id="737" r:id="rId242"/>
    <p:sldId id="738" r:id="rId243"/>
    <p:sldId id="739" r:id="rId244"/>
    <p:sldId id="740" r:id="rId245"/>
    <p:sldId id="741" r:id="rId246"/>
    <p:sldId id="742" r:id="rId247"/>
    <p:sldId id="743" r:id="rId248"/>
    <p:sldId id="744" r:id="rId249"/>
    <p:sldId id="745" r:id="rId250"/>
    <p:sldId id="746" r:id="rId251"/>
    <p:sldId id="747" r:id="rId252"/>
    <p:sldId id="748" r:id="rId253"/>
    <p:sldId id="749" r:id="rId254"/>
    <p:sldId id="750" r:id="rId255"/>
    <p:sldId id="751" r:id="rId256"/>
    <p:sldId id="752" r:id="rId257"/>
    <p:sldId id="753" r:id="rId258"/>
    <p:sldId id="754" r:id="rId259"/>
    <p:sldId id="755" r:id="rId260"/>
    <p:sldId id="756" r:id="rId261"/>
    <p:sldId id="757" r:id="rId262"/>
    <p:sldId id="758" r:id="rId263"/>
    <p:sldId id="759" r:id="rId264"/>
    <p:sldId id="760" r:id="rId265"/>
    <p:sldId id="761" r:id="rId266"/>
    <p:sldId id="762" r:id="rId267"/>
    <p:sldId id="763" r:id="rId2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36">
          <p15:clr>
            <a:srgbClr val="A4A3A4"/>
          </p15:clr>
        </p15:guide>
        <p15:guide id="2" orient="horz" pos="2052">
          <p15:clr>
            <a:srgbClr val="A4A3A4"/>
          </p15:clr>
        </p15:guide>
        <p15:guide id="3" orient="horz" pos="3089">
          <p15:clr>
            <a:srgbClr val="A4A3A4"/>
          </p15:clr>
        </p15:guide>
        <p15:guide id="4" orient="horz" pos="738">
          <p15:clr>
            <a:srgbClr val="A4A3A4"/>
          </p15:clr>
        </p15:guide>
        <p15:guide id="5" pos="2880">
          <p15:clr>
            <a:srgbClr val="A4A3A4"/>
          </p15:clr>
        </p15:guide>
        <p15:guide id="6" pos="7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iller, Joshua Jon" initials="NJJ" lastIdx="3" clrIdx="0">
    <p:extLst>
      <p:ext uri="{19B8F6BF-5375-455C-9EA6-DF929625EA0E}">
        <p15:presenceInfo xmlns="" xmlns:p15="http://schemas.microsoft.com/office/powerpoint/2012/main" userId="S-1-5-21-861567501-115176313-682003330-16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9646"/>
    <a:srgbClr val="FFCC00"/>
    <a:srgbClr val="9BBB59"/>
    <a:srgbClr val="FCD6B6"/>
    <a:srgbClr val="560E10"/>
    <a:srgbClr val="7E1416"/>
    <a:srgbClr val="C01E22"/>
    <a:srgbClr val="A6A6A6"/>
    <a:srgbClr val="1724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99" autoAdjust="0"/>
  </p:normalViewPr>
  <p:slideViewPr>
    <p:cSldViewPr showGuides="1">
      <p:cViewPr varScale="1">
        <p:scale>
          <a:sx n="72" d="100"/>
          <a:sy n="72" d="100"/>
        </p:scale>
        <p:origin x="-456" y="-84"/>
      </p:cViewPr>
      <p:guideLst>
        <p:guide orient="horz" pos="1236"/>
        <p:guide orient="horz" pos="2052"/>
        <p:guide orient="horz" pos="3089"/>
        <p:guide orient="horz" pos="738"/>
        <p:guide pos="2880"/>
        <p:guide pos="768"/>
      </p:guideLst>
    </p:cSldViewPr>
  </p:slideViewPr>
  <p:notesTextViewPr>
    <p:cViewPr>
      <p:scale>
        <a:sx n="3" d="2"/>
        <a:sy n="3" d="2"/>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61680-A837-432F-901E-4467DCFAFFDE}" type="datetimeFigureOut">
              <a:rPr lang="en-US" smtClean="0"/>
              <a:pPr/>
              <a:t>12/25/2017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3B3B2-958E-45D1-AD4C-D94BBB3172EC}" type="slidenum">
              <a:rPr lang="en-US" smtClean="0"/>
              <a:pPr/>
              <a:t>‹#›</a:t>
            </a:fld>
            <a:endParaRPr lang="en-US"/>
          </a:p>
        </p:txBody>
      </p:sp>
    </p:spTree>
    <p:extLst>
      <p:ext uri="{BB962C8B-B14F-4D97-AF65-F5344CB8AC3E}">
        <p14:creationId xmlns="" xmlns:p14="http://schemas.microsoft.com/office/powerpoint/2010/main" val="2919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Care systems should facilitate team-based care, patient registries, decision support tools, and community involvement to meet patient needs. </a:t>
            </a:r>
            <a:r>
              <a:rPr lang="en-US" dirty="0">
                <a:solidFill>
                  <a:schemeClr val="accent6"/>
                </a:solidFill>
              </a:rPr>
              <a:t>B</a:t>
            </a:r>
          </a:p>
          <a:p>
            <a:pPr marL="0" indent="0">
              <a:spcBef>
                <a:spcPts val="1200"/>
              </a:spcBef>
              <a:buFont typeface="Arial" panose="020B0604020202020204" pitchFamily="34" charset="0"/>
              <a:buNone/>
            </a:pPr>
            <a:endParaRPr lang="en-US" dirty="0">
              <a:solidFill>
                <a:schemeClr val="accent6"/>
              </a:solidFill>
            </a:endParaRPr>
          </a:p>
          <a:p>
            <a:pPr marL="171450" indent="-171450">
              <a:spcBef>
                <a:spcPts val="1200"/>
              </a:spcBef>
              <a:buFont typeface="Arial" panose="020B0604020202020204" pitchFamily="34" charset="0"/>
              <a:buChar char="•"/>
            </a:pPr>
            <a:r>
              <a:rPr lang="en-US" dirty="0"/>
              <a:t>Efforts to assess the quality of diabetes care and create quality improvement strategies should incorporate reliable data metrics, to promote improved processes of care and health outcomes, with simultaneous emphasis on costs. </a:t>
            </a:r>
            <a:r>
              <a:rPr lang="en-US" dirty="0">
                <a:solidFill>
                  <a:schemeClr val="accent6"/>
                </a:solidFill>
              </a:rPr>
              <a:t>E</a:t>
            </a:r>
          </a:p>
          <a:p>
            <a:endParaRPr lang="en-US" dirty="0"/>
          </a:p>
          <a:p>
            <a:pPr>
              <a:buFont typeface="Arial" pitchFamily="34" charset="0"/>
              <a:buNone/>
            </a:pPr>
            <a:r>
              <a:rPr lang="en-US" b="1" dirty="0"/>
              <a:t>[SLIDE]</a:t>
            </a:r>
          </a:p>
        </p:txBody>
      </p:sp>
      <p:sp>
        <p:nvSpPr>
          <p:cNvPr id="2498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3F1941-7F03-4533-9B8A-66092B264AA5}" type="slidenum">
              <a:rPr lang="en-US" sz="900">
                <a:latin typeface="Calibri" pitchFamily="34" charset="0"/>
              </a:rPr>
              <a:pPr algn="r" eaLnBrk="1" hangingPunct="1"/>
              <a:t>10</a:t>
            </a:fld>
            <a:endParaRPr lang="en-US" sz="900">
              <a:latin typeface="Calibri" pitchFamily="34" charset="0"/>
            </a:endParaRPr>
          </a:p>
        </p:txBody>
      </p:sp>
    </p:spTree>
    <p:extLst>
      <p:ext uri="{BB962C8B-B14F-4D97-AF65-F5344CB8AC3E}">
        <p14:creationId xmlns="" xmlns:p14="http://schemas.microsoft.com/office/powerpoint/2010/main" val="17149044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xfrm>
            <a:off x="686421" y="4354956"/>
            <a:ext cx="5485158" cy="4114487"/>
          </a:xfrm>
        </p:spPr>
        <p:txBody>
          <a:bodyPr/>
          <a:lstStyle/>
          <a:p>
            <a:r>
              <a:rPr lang="en-US" dirty="0"/>
              <a:t>We’ll discuss glycemic goals in children and adolescents and in pregnant women in the sections specific to care of those populations. These slides are specific to </a:t>
            </a:r>
            <a:r>
              <a:rPr lang="en-US" dirty="0" err="1"/>
              <a:t>nonpregnant</a:t>
            </a:r>
            <a:r>
              <a:rPr lang="en-US" dirty="0"/>
              <a:t> adults. </a:t>
            </a:r>
          </a:p>
          <a:p>
            <a:endParaRPr lang="en-US" dirty="0"/>
          </a:p>
          <a:p>
            <a:r>
              <a:rPr lang="en-US" dirty="0"/>
              <a:t>Hyperglycemia defines diabetes, and glycemic control is fundamental to diabetes management. The concerning mortality findings from the ACCORD trial</a:t>
            </a:r>
            <a:r>
              <a:rPr lang="en-US" baseline="0" dirty="0"/>
              <a:t> </a:t>
            </a:r>
            <a:r>
              <a:rPr lang="en-US" dirty="0"/>
              <a:t>and the relatively intense efforts required to achieve near-</a:t>
            </a:r>
            <a:r>
              <a:rPr lang="en-US" dirty="0" err="1"/>
              <a:t>euglycemia</a:t>
            </a:r>
            <a:r>
              <a:rPr lang="en-US" dirty="0"/>
              <a:t> should also be considered when setting glycemic targets. </a:t>
            </a:r>
          </a:p>
          <a:p>
            <a:endParaRPr lang="en-US" dirty="0"/>
          </a:p>
          <a:p>
            <a:r>
              <a:rPr lang="en-US" dirty="0"/>
              <a:t>The following recommendations are set forth in the 2018</a:t>
            </a:r>
            <a:r>
              <a:rPr lang="en-US" baseline="0" dirty="0"/>
              <a:t> ADA Standards of Care as related to A1C goal setting in adults:</a:t>
            </a:r>
            <a:endParaRPr lang="en-US"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reasonable A1C goal for many </a:t>
            </a:r>
            <a:r>
              <a:rPr lang="en-US" sz="1200" dirty="0" err="1"/>
              <a:t>nonpregnant</a:t>
            </a:r>
            <a:r>
              <a:rPr lang="en-US" sz="1200" dirty="0"/>
              <a:t> adults is &lt;7% (53 </a:t>
            </a:r>
            <a:r>
              <a:rPr lang="en-US" sz="1200" dirty="0" err="1"/>
              <a:t>mmol</a:t>
            </a:r>
            <a:r>
              <a:rPr lang="en-US" sz="1200" dirty="0"/>
              <a:t>/</a:t>
            </a:r>
            <a:r>
              <a:rPr lang="en-US" sz="1200" dirty="0" err="1"/>
              <a:t>mol</a:t>
            </a:r>
            <a:r>
              <a:rPr lang="en-US" sz="1200" dirty="0"/>
              <a:t>).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b="1" dirty="0">
              <a:solidFill>
                <a:srgbClr val="F79646"/>
              </a:solidFill>
            </a:endParaRPr>
          </a:p>
          <a:p>
            <a:pPr marL="171450" indent="-171450">
              <a:spcBef>
                <a:spcPts val="1200"/>
              </a:spcBef>
              <a:buFont typeface="Arial" panose="020B0604020202020204" pitchFamily="34" charset="0"/>
              <a:buChar char="•"/>
            </a:pPr>
            <a:r>
              <a:rPr lang="en-US" sz="1200" dirty="0"/>
              <a:t>Providers might reasonably suggest more stringent A1C goals (such as &lt;6.5%) for select individual patients if this can be achieved without significant hypoglycemia or other adverse effects of treatment (i.e., polypharmacy). Appropriate patients might include those with short duration of diabetes, type 2 diabetes treated with lifestyle or metformin only, long life expectancy, or no significant cardiovascular disease. </a:t>
            </a:r>
            <a:r>
              <a:rPr lang="en-US" sz="1200" b="1" dirty="0">
                <a:solidFill>
                  <a:schemeClr val="accent6"/>
                </a:solidFill>
              </a:rPr>
              <a:t>C</a:t>
            </a:r>
          </a:p>
          <a:p>
            <a:endParaRPr lang="en-US" b="1" dirty="0"/>
          </a:p>
          <a:p>
            <a:r>
              <a:rPr lang="en-US" b="1" dirty="0"/>
              <a:t>[SLIDE]</a:t>
            </a:r>
          </a:p>
          <a:p>
            <a:endParaRPr lang="en-US" dirty="0"/>
          </a:p>
        </p:txBody>
      </p:sp>
      <p:sp>
        <p:nvSpPr>
          <p:cNvPr id="3379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DDB30D9-9780-404E-AF95-837AA2BF87DE}" type="slidenum">
              <a:rPr lang="en-US" sz="900"/>
              <a:pPr algn="r"/>
              <a:t>103</a:t>
            </a:fld>
            <a:endParaRPr lang="en-US" sz="900"/>
          </a:p>
        </p:txBody>
      </p:sp>
      <p:sp>
        <p:nvSpPr>
          <p:cNvPr id="337925"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1):S23</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The Diabetes Control and Complications Trial/Epidemiology of Diabetes Interventions and Complications Research Group. Retinopathy and nephropathy in patients with type 1 diabetes four years after a trial of intensive therapy. N Engl JMed 2000;342:381–389</a:t>
            </a:r>
          </a:p>
          <a:p>
            <a:pPr>
              <a:buFont typeface="Calibri" pitchFamily="34" charset="0"/>
              <a:buNone/>
            </a:pPr>
            <a:r>
              <a:rPr lang="en-US" sz="900"/>
              <a:t>Martin CL, Albers J, Herman WH, et al for the DCCT/EDIC Research Group. Neuropathy among the diabetes control and complications trial cohort 8 years after trial completion. Diabetes Care 2006;29:340–344</a:t>
            </a:r>
          </a:p>
        </p:txBody>
      </p:sp>
    </p:spTree>
    <p:extLst>
      <p:ext uri="{BB962C8B-B14F-4D97-AF65-F5344CB8AC3E}">
        <p14:creationId xmlns="" xmlns:p14="http://schemas.microsoft.com/office/powerpoint/2010/main" val="39548271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xfrm>
            <a:off x="686421" y="4354956"/>
            <a:ext cx="5485158" cy="4114487"/>
          </a:xfrm>
        </p:spPr>
        <p:txBody>
          <a:bodyPr/>
          <a:lstStyle/>
          <a:p>
            <a:pPr marL="171450" indent="-171450">
              <a:spcBef>
                <a:spcPts val="1200"/>
              </a:spcBef>
              <a:buFont typeface="Arial" panose="020B0604020202020204" pitchFamily="34" charset="0"/>
              <a:buChar char="•"/>
            </a:pPr>
            <a:r>
              <a:rPr lang="en-US" sz="1200" dirty="0"/>
              <a:t>Less stringent goals (such as &lt;8% [64 </a:t>
            </a:r>
            <a:r>
              <a:rPr lang="en-US" sz="1200" dirty="0" err="1"/>
              <a:t>mmol</a:t>
            </a:r>
            <a:r>
              <a:rPr lang="en-US" sz="1200" dirty="0"/>
              <a:t>/</a:t>
            </a:r>
            <a:r>
              <a:rPr lang="en-US" sz="1200" dirty="0" err="1"/>
              <a:t>mol</a:t>
            </a:r>
            <a:r>
              <a:rPr lang="en-US" sz="1200" dirty="0"/>
              <a:t>]) may be appropriate for patients with a history of severe hypoglycemia, limited life expectancy, advanced microvascular or macrovascular complications, or long-standing diabetes in whom the goal is difficult to achieve despite diabetes self-management education, appropriate glucose monitoring, and effective doses of multiple glucose-lowering agents including insulin. </a:t>
            </a:r>
            <a:r>
              <a:rPr lang="en-US" sz="1200" b="1" dirty="0">
                <a:solidFill>
                  <a:schemeClr val="accent6"/>
                </a:solidFill>
              </a:rPr>
              <a:t>B</a:t>
            </a:r>
          </a:p>
          <a:p>
            <a:endParaRPr lang="en-US" b="1" dirty="0"/>
          </a:p>
          <a:p>
            <a:r>
              <a:rPr lang="en-US" b="1" dirty="0"/>
              <a:t>[SLIDE]</a:t>
            </a:r>
          </a:p>
          <a:p>
            <a:endParaRPr lang="en-US" dirty="0"/>
          </a:p>
        </p:txBody>
      </p:sp>
      <p:sp>
        <p:nvSpPr>
          <p:cNvPr id="3379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DDB30D9-9780-404E-AF95-837AA2BF87DE}" type="slidenum">
              <a:rPr lang="en-US" sz="900"/>
              <a:pPr algn="r"/>
              <a:t>104</a:t>
            </a:fld>
            <a:endParaRPr lang="en-US" sz="900"/>
          </a:p>
        </p:txBody>
      </p:sp>
      <p:sp>
        <p:nvSpPr>
          <p:cNvPr id="337925"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1):S23</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The Diabetes Control and Complications Trial/Epidemiology of Diabetes Interventions and Complications Research Group. Retinopathy and nephropathy in patients with type 1 diabetes four years after a trial of intensive therapy. N Engl JMed 2000;342:381–389</a:t>
            </a:r>
          </a:p>
          <a:p>
            <a:pPr>
              <a:buFont typeface="Calibri" pitchFamily="34" charset="0"/>
              <a:buNone/>
            </a:pPr>
            <a:r>
              <a:rPr lang="en-US" sz="900"/>
              <a:t>Martin CL, Albers J, Herman WH, et al for the DCCT/EDIC Research Group. Neuropathy among the diabetes control and complications trial cohort 8 years after trial completion. Diabetes Care 2006;29:340–344</a:t>
            </a:r>
          </a:p>
        </p:txBody>
      </p:sp>
    </p:spTree>
    <p:extLst>
      <p:ext uri="{BB962C8B-B14F-4D97-AF65-F5344CB8AC3E}">
        <p14:creationId xmlns="" xmlns:p14="http://schemas.microsoft.com/office/powerpoint/2010/main" val="8601101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p:txBody>
          <a:bodyPr/>
          <a:lstStyle/>
          <a:p>
            <a:r>
              <a:rPr lang="en-US" dirty="0"/>
              <a:t>There is evidence for a cardiovascular benefit of intensive glycemic control after long-term follow-up of study cohorts treated early in the course of both type 1 and type 2 diabetes. </a:t>
            </a:r>
          </a:p>
          <a:p>
            <a:r>
              <a:rPr lang="en-US" dirty="0"/>
              <a:t> </a:t>
            </a:r>
          </a:p>
          <a:p>
            <a:r>
              <a:rPr lang="en-US" b="1" u="sng" dirty="0"/>
              <a:t>Type 1 Diabetes</a:t>
            </a:r>
          </a:p>
          <a:p>
            <a:r>
              <a:rPr lang="en-US" dirty="0"/>
              <a:t>For example in the Diabetes Control &amp; Complications Trial (DCCT) there was a trend toward lower risk of CVD events with intensive control. In the 9-year post-DCCT follow-up of the Epidemiology of Diabetes Interventions and Complications (EDIC)  cohort, participants previously randomized to the intensive arm had a significant 57% reduction in the risk of nonfatal myocardial infarction (MI), stroke, or CVD death compared with those previously in the standard arm.</a:t>
            </a:r>
          </a:p>
          <a:p>
            <a:endParaRPr lang="en-US" dirty="0"/>
          </a:p>
          <a:p>
            <a:r>
              <a:rPr lang="en-US" dirty="0"/>
              <a:t>The benefit of intensive glycemic control in this type 1 diabetic cohort has been shown to persist for several decades and to be associated with a modest reduction in all-cause mortality. </a:t>
            </a:r>
          </a:p>
          <a:p>
            <a:endParaRPr lang="en-US" dirty="0"/>
          </a:p>
          <a:p>
            <a:r>
              <a:rPr lang="en-US" b="1" u="sng" dirty="0"/>
              <a:t>Type 2 Diabetes</a:t>
            </a:r>
          </a:p>
          <a:p>
            <a:r>
              <a:rPr lang="en-US" sz="1200" b="0" i="0" u="none" strike="noStrike" kern="1200" baseline="0" dirty="0">
                <a:solidFill>
                  <a:schemeClr val="tx1"/>
                </a:solidFill>
                <a:latin typeface="+mn-lt"/>
                <a:ea typeface="+mn-ea"/>
                <a:cs typeface="+mn-cs"/>
              </a:rPr>
              <a:t>During the UKPDS, there was a 16% reduction in CVD events (combined fatal or nonfatal MI and sudden death) in the intensive glycemic control arm that did not reach statistical significance, and there was no suggestion of benefit on other CVD outcomes (e.g., stroke).</a:t>
            </a:r>
            <a:endParaRPr lang="en-US" dirty="0"/>
          </a:p>
          <a:p>
            <a:r>
              <a:rPr lang="en-US" dirty="0"/>
              <a:t>The ACCORD, ADVANCE, and VADT suggested no significant reduction in CVD outcomes with intensive glycemic control in participants followed for 3.5−5.6 years who had more advanced type 2 diabetes than UKPDS participants.</a:t>
            </a:r>
          </a:p>
          <a:p>
            <a:endParaRPr lang="en-US" dirty="0"/>
          </a:p>
          <a:p>
            <a:r>
              <a:rPr lang="en-US" dirty="0"/>
              <a:t>Details of these studies are reviewed extensively in the Association’s position statement on intensive glycemic control and the prevention of cardiovascular events, which you can download for free from care.diabetesjournals.org. </a:t>
            </a:r>
          </a:p>
          <a:p>
            <a:endParaRPr lang="en-US" dirty="0"/>
          </a:p>
          <a:p>
            <a:r>
              <a:rPr lang="en-US" b="1" dirty="0"/>
              <a:t>[SLIDE]</a:t>
            </a:r>
          </a:p>
        </p:txBody>
      </p:sp>
      <p:sp>
        <p:nvSpPr>
          <p:cNvPr id="338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EF23EB9-7AAB-4796-820A-17EAF2B5D0B7}" type="slidenum">
              <a:rPr lang="en-US" sz="900">
                <a:latin typeface="Calibri" pitchFamily="34" charset="0"/>
              </a:rPr>
              <a:pPr algn="r" eaLnBrk="1" hangingPunct="1"/>
              <a:t>105</a:t>
            </a:fld>
            <a:endParaRPr lang="en-US" sz="900">
              <a:latin typeface="Calibri" pitchFamily="34" charset="0"/>
            </a:endParaRPr>
          </a:p>
        </p:txBody>
      </p:sp>
    </p:spTree>
    <p:extLst>
      <p:ext uri="{BB962C8B-B14F-4D97-AF65-F5344CB8AC3E}">
        <p14:creationId xmlns="" xmlns:p14="http://schemas.microsoft.com/office/powerpoint/2010/main" val="1863622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xfrm>
            <a:off x="686421" y="4344025"/>
            <a:ext cx="5485158" cy="1951844"/>
          </a:xfrm>
        </p:spPr>
        <p:txBody>
          <a:bodyPr/>
          <a:lstStyle/>
          <a:p>
            <a:pPr marL="112163" lvl="1" indent="-112163"/>
            <a:r>
              <a:rPr lang="en-US" dirty="0"/>
              <a:t>This slide, “Approach to Management of Hyperglycemia,” depicts the elements of decision making used to determine appropriate A1C targets.</a:t>
            </a:r>
          </a:p>
          <a:p>
            <a:pPr marL="112163" lvl="1" indent="-112163"/>
            <a:endParaRPr lang="en-US" dirty="0"/>
          </a:p>
          <a:p>
            <a:pPr marL="112163" lvl="1" indent="-112163"/>
            <a:r>
              <a:rPr lang="en-US" dirty="0"/>
              <a:t>You may have seen this before, but in case you haven’t, we’ll walk through it briefly. Going down the left side you see a series of patient or disease characteristics with a corresponding target A1C impact scale on the right. The small end of the triangle aligns with more stringent A1C targets and the fatter end aligns with less stringent A1C targets. So taking the first one as an example, the red triangle: for patients at low risk of hypoglycemia or other adverse drug effects, a more stringent A1C target may be considered, while for those at higher risk, a less stringent A1C target is likely more appropriate.</a:t>
            </a:r>
          </a:p>
          <a:p>
            <a:pPr marL="112163" lvl="1" indent="-112163"/>
            <a:endParaRPr lang="en-US" dirty="0"/>
          </a:p>
          <a:p>
            <a:pPr marL="112163" lvl="1" indent="-112163"/>
            <a:r>
              <a:rPr lang="en-US" dirty="0"/>
              <a:t>The patient and disease features are grouped into two categories, the top set consists of factors that are usually not modifiable and</a:t>
            </a:r>
            <a:r>
              <a:rPr lang="en-US" b="1" dirty="0"/>
              <a:t> </a:t>
            </a:r>
            <a:r>
              <a:rPr lang="en-US" dirty="0"/>
              <a:t>the bottom set may be potentially modifiable. </a:t>
            </a:r>
          </a:p>
          <a:p>
            <a:pPr marL="112163" lvl="1" indent="-112163"/>
            <a:endParaRPr lang="en-US" dirty="0"/>
          </a:p>
          <a:p>
            <a:pPr marL="112163" lvl="1" indent="-112163"/>
            <a:r>
              <a:rPr lang="en-US" dirty="0"/>
              <a:t>Where possible, decisions about A1C goals should be made in conjunction with the patient, reflecting his or her preferences, needs, and values</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b="1" dirty="0"/>
          </a:p>
        </p:txBody>
      </p:sp>
      <p:sp>
        <p:nvSpPr>
          <p:cNvPr id="3399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E4DEB61-6550-4CAF-BAC3-C33A43E63F4D}" type="slidenum">
              <a:rPr lang="en-US" sz="900"/>
              <a:pPr algn="r"/>
              <a:t>106</a:t>
            </a:fld>
            <a:endParaRPr lang="en-US" sz="900"/>
          </a:p>
        </p:txBody>
      </p:sp>
      <p:sp>
        <p:nvSpPr>
          <p:cNvPr id="3399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 Figure 1</a:t>
            </a:r>
          </a:p>
          <a:p>
            <a:pPr>
              <a:buFont typeface="Calibri" pitchFamily="34" charset="0"/>
              <a:buNone/>
            </a:pPr>
            <a:r>
              <a:rPr lang="en-US" sz="900"/>
              <a:t>Ismail-Beigi F, Moghissi E, Tiktin M, Hirsch IB, Inzucchi SE, Genuth S. Individualizing glycemic targets in type 2 diabetes mellitus: implications of recent clinical trials. Ann Intern Med 2011;154:554–559</a:t>
            </a:r>
          </a:p>
        </p:txBody>
      </p:sp>
    </p:spTree>
    <p:extLst>
      <p:ext uri="{BB962C8B-B14F-4D97-AF65-F5344CB8AC3E}">
        <p14:creationId xmlns="" xmlns:p14="http://schemas.microsoft.com/office/powerpoint/2010/main" val="16560257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p:txBody>
          <a:bodyPr/>
          <a:lstStyle/>
          <a:p>
            <a:pPr>
              <a:buFont typeface="Arial" pitchFamily="34" charset="0"/>
              <a:buNone/>
            </a:pPr>
            <a:r>
              <a:rPr lang="en-US" dirty="0"/>
              <a:t>Shown here are the Association’s recommended glycemic goals for many </a:t>
            </a:r>
            <a:r>
              <a:rPr lang="en-US" dirty="0" err="1"/>
              <a:t>nonpregnant</a:t>
            </a:r>
            <a:r>
              <a:rPr lang="en-US" dirty="0"/>
              <a:t> adults with diabetes.  </a:t>
            </a:r>
          </a:p>
          <a:p>
            <a:pPr>
              <a:buFont typeface="Arial" pitchFamily="34" charset="0"/>
              <a:buNone/>
            </a:pPr>
            <a:endParaRPr lang="en-US" dirty="0"/>
          </a:p>
          <a:p>
            <a:r>
              <a:rPr lang="en-US" dirty="0"/>
              <a:t>These recommendations are based on those for A1C values, with listed blood glucose levels that appear to correlate with achievement of an A1C of &lt;7.0%.</a:t>
            </a:r>
          </a:p>
          <a:p>
            <a:pPr>
              <a:buFont typeface="Arial" pitchFamily="34" charset="0"/>
              <a:buNone/>
            </a:pPr>
            <a:endParaRPr lang="en-US" dirty="0"/>
          </a:p>
          <a:p>
            <a:pPr>
              <a:buFont typeface="Arial" pitchFamily="34" charset="0"/>
              <a:buNone/>
            </a:pPr>
            <a:r>
              <a:rPr lang="en-US" b="1" dirty="0"/>
              <a:t>[SLIDE]</a:t>
            </a:r>
          </a:p>
        </p:txBody>
      </p:sp>
      <p:sp>
        <p:nvSpPr>
          <p:cNvPr id="3409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05EC59F-C411-4F3D-8666-118A627C186B}" type="slidenum">
              <a:rPr lang="en-US" sz="900"/>
              <a:pPr algn="r"/>
              <a:t>107</a:t>
            </a:fld>
            <a:endParaRPr lang="en-US" sz="900"/>
          </a:p>
        </p:txBody>
      </p:sp>
      <p:sp>
        <p:nvSpPr>
          <p:cNvPr id="340997" name="TextBox 5"/>
          <p:cNvSpPr txBox="1">
            <a:spLocks noChangeArrowheads="1"/>
          </p:cNvSpPr>
          <p:nvPr/>
        </p:nvSpPr>
        <p:spPr bwMode="auto">
          <a:xfrm>
            <a:off x="686421" y="7954156"/>
            <a:ext cx="5485158" cy="1060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1):S25–S26; Table 9</a:t>
            </a:r>
          </a:p>
          <a:p>
            <a:pPr>
              <a:buFont typeface="Calibri" pitchFamily="34" charset="0"/>
              <a:buNone/>
            </a:pPr>
            <a:r>
              <a:rPr lang="en-US" sz="900"/>
              <a:t>American Diabetes Association. Postprandial blood glucose. Diabetes Care 2001;24:775–778</a:t>
            </a:r>
          </a:p>
          <a:p>
            <a:pPr>
              <a:buFont typeface="Calibri" pitchFamily="34" charset="0"/>
              <a:buNone/>
            </a:pPr>
            <a:r>
              <a:rPr lang="en-US" sz="900"/>
              <a:t>Ceriello A, Taboga C, Tonutti L, et al. Evidence for an independent and cumulative effect of postprandial hypertriglyceridemia and hyperglycemia on endothelial dysfunction and oxidative stress generation: effects of short- and long-term simvastatin treatment. Circulation 2002;106:1211–1218</a:t>
            </a:r>
          </a:p>
        </p:txBody>
      </p:sp>
    </p:spTree>
    <p:extLst>
      <p:ext uri="{BB962C8B-B14F-4D97-AF65-F5344CB8AC3E}">
        <p14:creationId xmlns="" xmlns:p14="http://schemas.microsoft.com/office/powerpoint/2010/main" val="37606335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Here is the ADA’s new classification scheme for hypoglycemia,</a:t>
            </a:r>
            <a:r>
              <a:rPr lang="en-US" baseline="0" dirty="0"/>
              <a:t> based on r</a:t>
            </a:r>
            <a:r>
              <a:rPr lang="en-US" sz="1200" b="0" i="0" u="none" strike="noStrike" kern="1200" baseline="0" dirty="0">
                <a:solidFill>
                  <a:schemeClr val="tx1"/>
                </a:solidFill>
                <a:latin typeface="+mn-lt"/>
                <a:ea typeface="+mn-ea"/>
                <a:cs typeface="+mn-cs"/>
              </a:rPr>
              <a:t>ecommendations from the International </a:t>
            </a:r>
            <a:r>
              <a:rPr lang="en-US" sz="1200" b="0" i="0" u="none" strike="noStrike" kern="1200" baseline="0" dirty="0" err="1">
                <a:solidFill>
                  <a:schemeClr val="tx1"/>
                </a:solidFill>
                <a:latin typeface="+mn-lt"/>
                <a:ea typeface="+mn-ea"/>
                <a:cs typeface="+mn-cs"/>
              </a:rPr>
              <a:t>Hypoglycaemia</a:t>
            </a:r>
            <a:r>
              <a:rPr lang="en-US" sz="1200" b="0" i="0" u="none" strike="noStrike" kern="1200" baseline="0" dirty="0">
                <a:solidFill>
                  <a:schemeClr val="tx1"/>
                </a:solidFill>
                <a:latin typeface="+mn-lt"/>
                <a:ea typeface="+mn-ea"/>
                <a:cs typeface="+mn-cs"/>
              </a:rPr>
              <a:t> Study Group. Of note, this classification scheme considers a blood glucose less than 54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detected by SMBG, CGM (for at least 20 min), or laboratory measurement of plasma glucose as sufficiently low to indicate serious, clinically significant hypoglycemia that should be included in reports of clinical trials of glucose-lowering drugs for the treatment of diabetes.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 glucose alert value of less than or equal to 70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can be important for therapeutic dose adjustment of glucose-lowering drugs in clinical care and is often related to symptomatic hypoglycemia.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Severe hypoglycemia is defined as severe cognitive impairment requiring assistance from another person for recovery.</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108</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 xmlns:p14="http://schemas.microsoft.com/office/powerpoint/2010/main" val="39853785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Moving on to hypoglycemia recommendations, hypoglycemia is the leading limiting factor in the glycemic management of patients with type 1 and insulin-treated type 2 diabetes.  </a:t>
            </a:r>
          </a:p>
          <a:p>
            <a:endParaRPr lang="en-US" dirty="0"/>
          </a:p>
          <a:p>
            <a:pPr marL="171450" indent="-171450">
              <a:buFont typeface="Arial" panose="020B0604020202020204" pitchFamily="34" charset="0"/>
              <a:buChar char="•"/>
            </a:pPr>
            <a:r>
              <a:rPr lang="en-US" dirty="0"/>
              <a:t>Individuals at risk for hypoglycemia should be asked about symptomatic and asymptomatic hypoglycemia at each encounter. </a:t>
            </a:r>
            <a:r>
              <a:rPr lang="en-US" b="1" dirty="0"/>
              <a:t>C</a:t>
            </a:r>
            <a:r>
              <a:rPr lang="en-US" dirty="0"/>
              <a:t>  </a:t>
            </a:r>
            <a:r>
              <a:rPr lang="en-US" b="1" dirty="0"/>
              <a:t>[CLICK]</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Glucose (15–20 g) is the preferred treatment for the conscious individual with blood glucose </a:t>
            </a:r>
            <a:r>
              <a:rPr lang="en-US" sz="1200" u="sng" dirty="0"/>
              <a:t>&lt;</a:t>
            </a:r>
            <a:r>
              <a:rPr lang="en-US" sz="1200" dirty="0"/>
              <a:t>70 mg/</a:t>
            </a:r>
            <a:r>
              <a:rPr lang="en-US" sz="1200" dirty="0" err="1"/>
              <a:t>dL</a:t>
            </a:r>
            <a:r>
              <a:rPr lang="en-US" sz="12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109</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 xmlns:p14="http://schemas.microsoft.com/office/powerpoint/2010/main" val="40045803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Glucagon should be prescribed for all individuals at increased risk of clinically significant hypoglycemia, defined as blood glucose &lt; 54 mg/</a:t>
            </a:r>
            <a:r>
              <a:rPr lang="en-US" sz="1200" dirty="0" err="1"/>
              <a:t>dL</a:t>
            </a:r>
            <a:r>
              <a:rPr lang="en-US" sz="1200" dirty="0"/>
              <a:t>, so it is available if needed. Caregivers, school personnel, or family members of these individuals should know where it is and when and how to administer it. Glucagon administration is not limited to health care professionals. </a:t>
            </a:r>
            <a:r>
              <a:rPr lang="en-US" sz="1200" b="1" dirty="0">
                <a:solidFill>
                  <a:schemeClr val="accent6"/>
                </a:solidFill>
              </a:rPr>
              <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glucagon kit does require a prescription; some patients may want more than one kit, for example, one to keep at school or work and another for home.  Care should be taken to ensure that glucagon kits are not expired; its worth reminding patients to check expiration dates upon receipt and perhaps jotting the date down on a calendar.  </a:t>
            </a:r>
            <a:r>
              <a:rPr lang="en-US" b="1" dirty="0"/>
              <a:t> [CLICK]</a:t>
            </a:r>
          </a:p>
          <a:p>
            <a:endParaRPr lang="en-US" b="1" dirty="0"/>
          </a:p>
          <a:p>
            <a:pPr marL="171450" indent="-171450">
              <a:lnSpc>
                <a:spcPts val="2500"/>
              </a:lnSpc>
              <a:spcBef>
                <a:spcPts val="1200"/>
              </a:spcBef>
              <a:buFont typeface="Arial" panose="020B0604020202020204" pitchFamily="34" charset="0"/>
              <a:buChar char="•"/>
            </a:pPr>
            <a:r>
              <a:rPr lang="en-US" sz="1200" dirty="0">
                <a:solidFill>
                  <a:srgbClr val="FFFFFF"/>
                </a:solidFill>
              </a:rPr>
              <a:t>Hypoglycemia unawareness or one or more episodes of severe hypoglycemia should trigger reevaluation of the treatment regimen.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110</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 xmlns:p14="http://schemas.microsoft.com/office/powerpoint/2010/main" val="12970954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p:txBody>
          <a:bodyPr/>
          <a:lstStyle/>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Insulin-treated patients with hypoglycemia unawareness or an episode of clinically significant hypoglycemia should be advised to raise their glycemic targets to strictly avoid hypoglycemia for at least several weeks in order to partially reverse hypoglycemia unawareness and reduce risk of future episodes. </a:t>
            </a:r>
            <a:r>
              <a:rPr lang="en-US" sz="1200" b="1" dirty="0">
                <a:solidFill>
                  <a:schemeClr val="accent6"/>
                </a:solidFill>
              </a:rPr>
              <a:t>A</a:t>
            </a:r>
            <a:r>
              <a:rPr lang="en-US" sz="1200" b="1" baseline="0" dirty="0">
                <a:solidFill>
                  <a:schemeClr val="accent6"/>
                </a:solidFill>
              </a:rPr>
              <a:t> </a:t>
            </a:r>
            <a:r>
              <a:rPr lang="en-US" b="1" dirty="0"/>
              <a:t>[CLICK]</a:t>
            </a:r>
          </a:p>
          <a:p>
            <a:endParaRPr lang="en-US" b="1" dirty="0"/>
          </a:p>
          <a:p>
            <a:r>
              <a:rPr lang="en-US" dirty="0"/>
              <a:t>And finally, do conduct ongoing assessments of cognitive function, and if low or declining cognition is found, exercise increased vigilance for hypoglycemia. </a:t>
            </a:r>
          </a:p>
          <a:p>
            <a:endParaRPr lang="en-US" dirty="0"/>
          </a:p>
          <a:p>
            <a:r>
              <a:rPr lang="en-US" dirty="0"/>
              <a:t>A large cohort study suggested that among older adults with type 2 diabetes, a history of severe hypoglycemia was associated with greater risk of dementia</a:t>
            </a:r>
            <a:endParaRPr lang="en-US" baseline="30000" dirty="0"/>
          </a:p>
          <a:p>
            <a:r>
              <a:rPr lang="en-US" dirty="0"/>
              <a:t>Conversely, in a </a:t>
            </a:r>
            <a:r>
              <a:rPr lang="en-US" dirty="0" err="1"/>
              <a:t>substudy</a:t>
            </a:r>
            <a:r>
              <a:rPr lang="en-US" dirty="0"/>
              <a:t> of the ACCORD trial, cognitive impairment at baseline or decline in cognitive function during the trial was significantly associated with subsequent episodes of severe hypoglycemia</a:t>
            </a:r>
            <a:r>
              <a:rPr lang="en-US" baseline="30000" dirty="0"/>
              <a:t>.</a:t>
            </a:r>
          </a:p>
          <a:p>
            <a:endParaRPr lang="en-US" dirty="0"/>
          </a:p>
          <a:p>
            <a:r>
              <a:rPr lang="en-US" dirty="0"/>
              <a:t>Mild hypoglycemia may be inconvenient or frightening to patients with diabetes.</a:t>
            </a:r>
            <a:r>
              <a:rPr lang="en-US" baseline="0" dirty="0"/>
              <a:t> </a:t>
            </a:r>
            <a:r>
              <a:rPr lang="en-US" dirty="0"/>
              <a:t>Severe hypoglycemia can cause acute harm to the person with diabetes or others, especially if it causes falls, motor vehicle accidents, or other injury.</a:t>
            </a:r>
          </a:p>
          <a:p>
            <a:endParaRPr lang="en-US" sz="900" dirty="0"/>
          </a:p>
          <a:p>
            <a:r>
              <a:rPr lang="en-US" sz="900" b="1" dirty="0"/>
              <a:t>[SLIDE]</a:t>
            </a:r>
          </a:p>
          <a:p>
            <a:endParaRPr lang="en-US" sz="900" dirty="0"/>
          </a:p>
          <a:p>
            <a:endParaRPr lang="en-US" sz="900" dirty="0"/>
          </a:p>
        </p:txBody>
      </p:sp>
      <p:sp>
        <p:nvSpPr>
          <p:cNvPr id="3440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9FA8665-66E6-4E60-A968-08F00AE8F780}" type="slidenum">
              <a:rPr lang="en-US" sz="900"/>
              <a:pPr algn="r"/>
              <a:t>111</a:t>
            </a:fld>
            <a:endParaRPr lang="en-US" sz="900"/>
          </a:p>
        </p:txBody>
      </p:sp>
      <p:sp>
        <p:nvSpPr>
          <p:cNvPr id="344069"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1):S33–S34</a:t>
            </a:r>
          </a:p>
        </p:txBody>
      </p:sp>
    </p:spTree>
    <p:extLst>
      <p:ext uri="{BB962C8B-B14F-4D97-AF65-F5344CB8AC3E}">
        <p14:creationId xmlns="" xmlns:p14="http://schemas.microsoft.com/office/powerpoint/2010/main" val="32302536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p:txBody>
          <a:bodyPr/>
          <a:lstStyle/>
          <a:p>
            <a:pPr marL="0" indent="0" algn="l" eaLnBrk="0" hangingPunct="0"/>
            <a:r>
              <a:rPr lang="en-US" sz="1200" b="0" dirty="0">
                <a:solidFill>
                  <a:schemeClr val="accent6"/>
                </a:solidFill>
                <a:latin typeface="Verdana" pitchFamily="34" charset="0"/>
              </a:rPr>
              <a:t>Section 7 is</a:t>
            </a:r>
            <a:r>
              <a:rPr lang="en-US" sz="1200" b="0" baseline="0" dirty="0">
                <a:solidFill>
                  <a:schemeClr val="accent6"/>
                </a:solidFill>
                <a:latin typeface="Verdana" pitchFamily="34" charset="0"/>
              </a:rPr>
              <a:t> dedicated to the discussion of </a:t>
            </a:r>
            <a:r>
              <a:rPr lang="en-US" sz="1200" b="0" dirty="0">
                <a:solidFill>
                  <a:schemeClr val="accent6"/>
                </a:solidFill>
                <a:latin typeface="Verdana" pitchFamily="34" charset="0"/>
              </a:rPr>
              <a:t>Obesity Management</a:t>
            </a:r>
            <a:r>
              <a:rPr lang="en-US" sz="1200" b="0" baseline="0" dirty="0">
                <a:solidFill>
                  <a:schemeClr val="accent6"/>
                </a:solidFill>
                <a:latin typeface="Verdana" pitchFamily="34" charset="0"/>
              </a:rPr>
              <a:t> </a:t>
            </a:r>
            <a:r>
              <a:rPr lang="en-US" sz="1200" b="0" dirty="0">
                <a:solidFill>
                  <a:schemeClr val="accent6"/>
                </a:solidFill>
                <a:latin typeface="Verdana" pitchFamily="34" charset="0"/>
              </a:rPr>
              <a:t>for the Treatment of Type 2 Diabetes.</a:t>
            </a:r>
          </a:p>
          <a:p>
            <a:pPr>
              <a:spcBef>
                <a:spcPts val="196"/>
              </a:spcBef>
            </a:pPr>
            <a:endParaRPr lang="en-US" b="1" dirty="0"/>
          </a:p>
          <a:p>
            <a:pPr>
              <a:buFont typeface="Arial" pitchFamily="34" charset="0"/>
              <a:buNone/>
            </a:pPr>
            <a:r>
              <a:rPr lang="en-US" b="1" dirty="0"/>
              <a:t>[SLIDE]</a:t>
            </a:r>
          </a:p>
        </p:txBody>
      </p:sp>
      <p:sp>
        <p:nvSpPr>
          <p:cNvPr id="3450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AFA3EBF-8306-421F-A8FE-D9F66CB9A6E4}" type="slidenum">
              <a:rPr lang="en-US" sz="900"/>
              <a:pPr algn="r"/>
              <a:t>112</a:t>
            </a:fld>
            <a:endParaRPr lang="en-US" sz="900"/>
          </a:p>
        </p:txBody>
      </p:sp>
    </p:spTree>
    <p:extLst>
      <p:ext uri="{BB962C8B-B14F-4D97-AF65-F5344CB8AC3E}">
        <p14:creationId xmlns="" xmlns:p14="http://schemas.microsoft.com/office/powerpoint/2010/main" val="148147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p:txBody>
          <a:bodyPr/>
          <a:lstStyle/>
          <a:p>
            <a:r>
              <a:rPr lang="en-US"/>
              <a:t>Over the last ten years we’ve seen steady improvement in the proportion of patients with diabetes who are treated with statins and achieving recommended levels for A1C, blood pressure, and LDL, but nevertheless, 33-49% of patients still do not meet targets for glycemic, blood pressure, or cholesterol control, and </a:t>
            </a:r>
            <a:r>
              <a:rPr lang="en-US" b="1"/>
              <a:t> [CLICK]</a:t>
            </a:r>
            <a:r>
              <a:rPr lang="en-US"/>
              <a:t> only 14% meet targets for all three measures plus nonsmoking status. </a:t>
            </a:r>
            <a:r>
              <a:rPr lang="en-US" b="1"/>
              <a:t>[CLICK]</a:t>
            </a:r>
          </a:p>
          <a:p>
            <a:endParaRPr lang="en-US"/>
          </a:p>
          <a:p>
            <a:r>
              <a:rPr lang="en-US"/>
              <a:t>Evidence also suggests that our progress in control of cardiovascular disease is slowing. </a:t>
            </a:r>
            <a:r>
              <a:rPr lang="en-US" b="1"/>
              <a:t>[CLICK]</a:t>
            </a:r>
          </a:p>
          <a:p>
            <a:endParaRPr lang="en-US"/>
          </a:p>
          <a:p>
            <a:r>
              <a:rPr lang="en-US"/>
              <a:t>Even after adjusting for patient factors, the persistent variation in quality of diabetes care across providers and practice settings indicates that there is potential for substantial system-level improvements. </a:t>
            </a:r>
            <a:r>
              <a:rPr lang="en-US" b="1"/>
              <a:t>[CLICK]</a:t>
            </a:r>
          </a:p>
          <a:p>
            <a:endParaRPr lang="en-US"/>
          </a:p>
          <a:p>
            <a:r>
              <a:rPr lang="en-US"/>
              <a:t>A major barrier to optimal care is a delivery system that is often fragmented, lacks clinical information capabilities, duplicates services, and is poorly designed for the coordinated delivery of chronic care. </a:t>
            </a:r>
          </a:p>
          <a:p>
            <a:endParaRPr lang="en-US"/>
          </a:p>
          <a:p>
            <a:r>
              <a:rPr lang="en-US" b="1"/>
              <a:t>[SLIDE]</a:t>
            </a:r>
          </a:p>
        </p:txBody>
      </p:sp>
      <p:sp>
        <p:nvSpPr>
          <p:cNvPr id="2519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A5BF78D-AEFB-4BDA-A5F9-203BA346AA3A}" type="slidenum">
              <a:rPr lang="en-US" sz="900">
                <a:latin typeface="Calibri" pitchFamily="34" charset="0"/>
              </a:rPr>
              <a:pPr algn="r" eaLnBrk="1" hangingPunct="1"/>
              <a:t>11</a:t>
            </a:fld>
            <a:endParaRPr lang="en-US" sz="900">
              <a:latin typeface="Calibri" pitchFamily="34" charset="0"/>
            </a:endParaRPr>
          </a:p>
        </p:txBody>
      </p:sp>
    </p:spTree>
    <p:extLst>
      <p:ext uri="{BB962C8B-B14F-4D97-AF65-F5344CB8AC3E}">
        <p14:creationId xmlns="" xmlns:p14="http://schemas.microsoft.com/office/powerpoint/2010/main" val="178399795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p:txBody>
          <a:bodyPr/>
          <a:lstStyle/>
          <a:p>
            <a:endParaRPr lang="en-US" dirty="0"/>
          </a:p>
          <a:p>
            <a:r>
              <a:rPr lang="en-US" dirty="0"/>
              <a:t>There is strong and consistent evidence that obesity management can delay progression from prediabetes to type 2 diabetes, and benefits type 2 diabetes treatment.  </a:t>
            </a:r>
            <a:r>
              <a:rPr lang="en-US" b="1" dirty="0"/>
              <a:t>[CLICK]</a:t>
            </a:r>
          </a:p>
          <a:p>
            <a:endParaRPr lang="en-US" dirty="0"/>
          </a:p>
          <a:p>
            <a:r>
              <a:rPr lang="en-US" dirty="0"/>
              <a:t>Weight loss induced improvements in glycemia are most likely to occur early in the natural history of type 2 diabetes when obesity-associated insulin resistance has caused reversible β-cell dysfunction, but insulin secretory capacity remains relatively preserved</a:t>
            </a:r>
          </a:p>
          <a:p>
            <a:endParaRPr lang="en-US" dirty="0"/>
          </a:p>
          <a:p>
            <a:r>
              <a:rPr lang="en-US" dirty="0"/>
              <a:t>And just a reminder that this entire section pertains to the treatment of type 2 diabetes specifically.  </a:t>
            </a:r>
          </a:p>
          <a:p>
            <a:endParaRPr lang="en-US" dirty="0"/>
          </a:p>
          <a:p>
            <a:r>
              <a:rPr lang="en-US" b="1" dirty="0"/>
              <a:t>[SLIDE]</a:t>
            </a:r>
          </a:p>
          <a:p>
            <a:endParaRPr lang="en-US" b="1" dirty="0"/>
          </a:p>
        </p:txBody>
      </p:sp>
      <p:sp>
        <p:nvSpPr>
          <p:cNvPr id="3461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9B7E60-0C74-4690-BDA3-6DD54830C8D0}" type="slidenum">
              <a:rPr lang="en-US" sz="900">
                <a:latin typeface="Calibri" pitchFamily="34" charset="0"/>
              </a:rPr>
              <a:pPr algn="r" eaLnBrk="1" hangingPunct="1"/>
              <a:t>113</a:t>
            </a:fld>
            <a:endParaRPr lang="en-US" sz="900">
              <a:latin typeface="Calibri" pitchFamily="34" charset="0"/>
            </a:endParaRPr>
          </a:p>
        </p:txBody>
      </p:sp>
    </p:spTree>
    <p:extLst>
      <p:ext uri="{BB962C8B-B14F-4D97-AF65-F5344CB8AC3E}">
        <p14:creationId xmlns="" xmlns:p14="http://schemas.microsoft.com/office/powerpoint/2010/main" val="31565141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p:txBody>
          <a:bodyPr/>
          <a:lstStyle/>
          <a:p>
            <a:r>
              <a:rPr lang="en-US" dirty="0"/>
              <a:t>As far as assessment is concerned, just one recommendation, and that is to calculate and document BMI in the medical record at each patient encounter. </a:t>
            </a:r>
            <a:r>
              <a:rPr lang="en-US" b="1" dirty="0"/>
              <a:t>B [CLICK]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calculated BMI should be classified to determine the presence</a:t>
            </a:r>
            <a:r>
              <a:rPr lang="en-US" baseline="0" dirty="0"/>
              <a:t> of overweight or obesity, discussed with the patient, and documented in the patient’s medical record. </a:t>
            </a:r>
            <a:r>
              <a:rPr lang="en-US" b="1" dirty="0"/>
              <a:t>[CLICK] </a:t>
            </a:r>
          </a:p>
          <a:p>
            <a:endParaRPr lang="en-US" dirty="0"/>
          </a:p>
          <a:p>
            <a:r>
              <a:rPr lang="en-US" dirty="0"/>
              <a:t>Remember that BMI </a:t>
            </a:r>
            <a:r>
              <a:rPr lang="en-US" dirty="0" err="1"/>
              <a:t>cutpoints</a:t>
            </a:r>
            <a:r>
              <a:rPr lang="en-US" dirty="0"/>
              <a:t> for Asian Americans are lower than in other populations, as will be noted in the following slide when discussing treatment options for overweight and obesity in type 2 diabetes patients.</a:t>
            </a:r>
          </a:p>
          <a:p>
            <a:endParaRPr lang="en-US" dirty="0"/>
          </a:p>
          <a:p>
            <a:pPr>
              <a:buFont typeface="Arial" pitchFamily="34" charset="0"/>
              <a:buNone/>
            </a:pPr>
            <a:r>
              <a:rPr lang="en-US" b="1" dirty="0"/>
              <a:t>[SLIDE]</a:t>
            </a:r>
          </a:p>
        </p:txBody>
      </p:sp>
      <p:sp>
        <p:nvSpPr>
          <p:cNvPr id="3471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B0E8EC-EB60-4342-9616-EEA6C7A030F1}" type="slidenum">
              <a:rPr lang="en-US" sz="900">
                <a:latin typeface="Calibri" pitchFamily="34" charset="0"/>
              </a:rPr>
              <a:pPr algn="r" eaLnBrk="1" hangingPunct="1"/>
              <a:t>114</a:t>
            </a:fld>
            <a:endParaRPr lang="en-US" sz="900">
              <a:latin typeface="Calibri" pitchFamily="34" charset="0"/>
            </a:endParaRPr>
          </a:p>
        </p:txBody>
      </p:sp>
    </p:spTree>
    <p:extLst>
      <p:ext uri="{BB962C8B-B14F-4D97-AF65-F5344CB8AC3E}">
        <p14:creationId xmlns="" xmlns:p14="http://schemas.microsoft.com/office/powerpoint/2010/main" val="37250376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p:txBody>
          <a:bodyPr/>
          <a:lstStyle/>
          <a:p>
            <a:r>
              <a:rPr lang="en-US" dirty="0"/>
              <a:t>This chart is a quick summary of recommended treatment course for patients across various BMI categories. </a:t>
            </a:r>
            <a:r>
              <a:rPr lang="en-US" baseline="0" dirty="0"/>
              <a:t>This is t</a:t>
            </a:r>
            <a:r>
              <a:rPr lang="en-US" sz="1200" b="0" i="0" u="none" strike="noStrike" kern="1200" baseline="0" dirty="0">
                <a:solidFill>
                  <a:schemeClr val="tx1"/>
                </a:solidFill>
                <a:latin typeface="+mn-lt"/>
                <a:ea typeface="+mn-ea"/>
                <a:cs typeface="+mn-cs"/>
              </a:rPr>
              <a:t>o be consistent with other ADA position</a:t>
            </a:r>
          </a:p>
          <a:p>
            <a:r>
              <a:rPr lang="en-US" sz="1200" b="0" i="0" u="none" strike="noStrike" kern="1200" baseline="0" dirty="0">
                <a:solidFill>
                  <a:schemeClr val="tx1"/>
                </a:solidFill>
                <a:latin typeface="+mn-lt"/>
                <a:ea typeface="+mn-ea"/>
                <a:cs typeface="+mn-cs"/>
              </a:rPr>
              <a:t>statements and to reinforce the role of surgery in the treatment of type 2 diabetes.</a:t>
            </a:r>
          </a:p>
          <a:p>
            <a:endParaRPr lang="en-US" sz="1200" b="0" i="0" u="none" strike="noStrike" kern="1200" baseline="0" dirty="0">
              <a:solidFill>
                <a:schemeClr val="tx1"/>
              </a:solidFill>
              <a:latin typeface="+mn-lt"/>
              <a:ea typeface="+mn-ea"/>
              <a:cs typeface="+mn-cs"/>
            </a:endParaRPr>
          </a:p>
          <a:p>
            <a:r>
              <a:rPr lang="en-US" b="1" dirty="0"/>
              <a:t>[SLIDE]</a:t>
            </a:r>
          </a:p>
        </p:txBody>
      </p:sp>
      <p:sp>
        <p:nvSpPr>
          <p:cNvPr id="3481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F573901-A2A5-4AF3-99B1-D6A783070A62}" type="slidenum">
              <a:rPr lang="en-US" sz="900">
                <a:latin typeface="Calibri" pitchFamily="34" charset="0"/>
              </a:rPr>
              <a:pPr algn="r" eaLnBrk="1" hangingPunct="1"/>
              <a:t>115</a:t>
            </a:fld>
            <a:endParaRPr lang="en-US" sz="900">
              <a:latin typeface="Calibri" pitchFamily="34" charset="0"/>
            </a:endParaRPr>
          </a:p>
        </p:txBody>
      </p:sp>
    </p:spTree>
    <p:extLst>
      <p:ext uri="{BB962C8B-B14F-4D97-AF65-F5344CB8AC3E}">
        <p14:creationId xmlns="" xmlns:p14="http://schemas.microsoft.com/office/powerpoint/2010/main" val="3983572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p:txBody>
          <a:bodyPr/>
          <a:lstStyle/>
          <a:p>
            <a:r>
              <a:rPr lang="en-US" dirty="0"/>
              <a:t>Recommendations in the area of diet, physical activity, and behavioral therapy are on the next three slides. </a:t>
            </a:r>
          </a:p>
          <a:p>
            <a:r>
              <a:rPr lang="en-US" dirty="0"/>
              <a:t>First, for your overweight and obese patients with type 2 diabetes who are ready to achieve weight loss, prescribe diet, physical activity, and behavioral therapy designed to achieve 5% weight loss. </a:t>
            </a:r>
          </a:p>
          <a:p>
            <a:endParaRPr lang="en-US" b="1" dirty="0"/>
          </a:p>
          <a:p>
            <a:r>
              <a:rPr lang="en-US" b="1" dirty="0"/>
              <a:t>[CLICK] </a:t>
            </a:r>
          </a:p>
          <a:p>
            <a:endParaRPr lang="en-US" dirty="0"/>
          </a:p>
          <a:p>
            <a:r>
              <a:rPr lang="en-US" dirty="0"/>
              <a:t>These interventions should be high-intensity, which is defined as at least 16 sessions in 6 months, and should focus on diet, physical activity and behavioral strategies to achieve a daily calorie deficit of 500-750 kcals. </a:t>
            </a:r>
          </a:p>
          <a:p>
            <a:endParaRPr lang="en-US" dirty="0"/>
          </a:p>
          <a:p>
            <a:r>
              <a:rPr lang="en-US" b="1" dirty="0"/>
              <a:t>[SLIDE]</a:t>
            </a:r>
          </a:p>
          <a:p>
            <a:endParaRPr lang="en-US" b="1" dirty="0"/>
          </a:p>
        </p:txBody>
      </p:sp>
      <p:sp>
        <p:nvSpPr>
          <p:cNvPr id="3491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4FB4BF0-745F-45AF-A52C-E53CC2091809}" type="slidenum">
              <a:rPr lang="en-US" sz="900">
                <a:latin typeface="Calibri" pitchFamily="34" charset="0"/>
              </a:rPr>
              <a:pPr algn="r" eaLnBrk="1" hangingPunct="1"/>
              <a:t>116</a:t>
            </a:fld>
            <a:endParaRPr lang="en-US" sz="900">
              <a:latin typeface="Calibri" pitchFamily="34" charset="0"/>
            </a:endParaRPr>
          </a:p>
        </p:txBody>
      </p:sp>
    </p:spTree>
    <p:extLst>
      <p:ext uri="{BB962C8B-B14F-4D97-AF65-F5344CB8AC3E}">
        <p14:creationId xmlns="" xmlns:p14="http://schemas.microsoft.com/office/powerpoint/2010/main" val="21168118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p:txBody>
          <a:bodyPr/>
          <a:lstStyle/>
          <a:p>
            <a:r>
              <a:rPr lang="en-US" dirty="0"/>
              <a:t>Third, diets that provide the same caloric restriction but differ in protein, carbohydrate, and fat content are equally effective in achieving weight loss. </a:t>
            </a:r>
            <a:r>
              <a:rPr lang="en-US" b="1" dirty="0"/>
              <a:t>[CLICK] </a:t>
            </a:r>
          </a:p>
          <a:p>
            <a:endParaRPr lang="en-US" dirty="0"/>
          </a:p>
          <a:p>
            <a:r>
              <a:rPr lang="en-US" dirty="0"/>
              <a:t>Overweight and obese patients with type 2 diabetes who have lost weight during the six-month intensive behavioral lifestyle intervention should be enrolled in long-term (≥1 year), comprehensive, weight loss maintenance programs that provide at least monthly contact with a trained interventionist and focus on ongoing monitoring of body weight (weekly or more frequently), continued consumption of a reduced-calorie diet, and participation in high levels of physical activity (200 to 300 minutes per week). Some commercial and proprietary weight-loss programs have shown promising weight loss results (20). </a:t>
            </a:r>
          </a:p>
          <a:p>
            <a:endParaRPr lang="en-US" b="1" dirty="0"/>
          </a:p>
          <a:p>
            <a:r>
              <a:rPr lang="en-US" b="1" dirty="0"/>
              <a:t>[SLIDE]</a:t>
            </a:r>
          </a:p>
          <a:p>
            <a:endParaRPr lang="en-US" b="1" dirty="0"/>
          </a:p>
        </p:txBody>
      </p:sp>
      <p:sp>
        <p:nvSpPr>
          <p:cNvPr id="3502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88BC6F-D996-434E-ACBD-0C67D0A2D068}" type="slidenum">
              <a:rPr lang="en-US" sz="900">
                <a:latin typeface="Calibri" pitchFamily="34" charset="0"/>
              </a:rPr>
              <a:pPr algn="r" eaLnBrk="1" hangingPunct="1"/>
              <a:t>117</a:t>
            </a:fld>
            <a:endParaRPr lang="en-US" sz="900">
              <a:latin typeface="Calibri" pitchFamily="34" charset="0"/>
            </a:endParaRPr>
          </a:p>
        </p:txBody>
      </p:sp>
    </p:spTree>
    <p:extLst>
      <p:ext uri="{BB962C8B-B14F-4D97-AF65-F5344CB8AC3E}">
        <p14:creationId xmlns="" xmlns:p14="http://schemas.microsoft.com/office/powerpoint/2010/main" val="15872926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p:txBody>
          <a:bodyPr/>
          <a:lstStyle/>
          <a:p>
            <a:pPr>
              <a:spcBef>
                <a:spcPts val="1200"/>
              </a:spcBef>
            </a:pPr>
            <a:r>
              <a:rPr lang="en-US" dirty="0"/>
              <a:t>And finally, to achieve weight loss of &gt;5%, short-term (3-month) interventions that use very-low-calorie diets (</a:t>
            </a:r>
            <a:r>
              <a:rPr lang="en-US" u="sng" dirty="0"/>
              <a:t>&lt;</a:t>
            </a:r>
            <a:r>
              <a:rPr lang="en-US" dirty="0"/>
              <a:t>800 kcal/day) and total meal replacements may be prescribed for carefully selected patients by trained practitioners in medical care settings with close medical monitoring. To maintain weight loss, such programs must incorporate long-term comprehensive weight maintenance counseling. </a:t>
            </a:r>
            <a:r>
              <a:rPr lang="en-US" b="1" dirty="0">
                <a:solidFill>
                  <a:schemeClr val="accent6"/>
                </a:solidFill>
              </a:rPr>
              <a:t>B</a:t>
            </a:r>
            <a:endParaRPr lang="en-US" dirty="0"/>
          </a:p>
          <a:p>
            <a:endParaRPr lang="en-US" dirty="0"/>
          </a:p>
          <a:p>
            <a:r>
              <a:rPr lang="en-US" b="1" dirty="0"/>
              <a:t>[SLIDE]</a:t>
            </a:r>
          </a:p>
          <a:p>
            <a:endParaRPr lang="en-US" b="1" dirty="0"/>
          </a:p>
        </p:txBody>
      </p:sp>
      <p:sp>
        <p:nvSpPr>
          <p:cNvPr id="3512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B2AFFE5-1B23-4057-A839-F1AFE1FED50E}" type="slidenum">
              <a:rPr lang="en-US" sz="900">
                <a:latin typeface="Calibri" pitchFamily="34" charset="0"/>
              </a:rPr>
              <a:pPr algn="r" eaLnBrk="1" hangingPunct="1"/>
              <a:t>118</a:t>
            </a:fld>
            <a:endParaRPr lang="en-US" sz="900">
              <a:latin typeface="Calibri" pitchFamily="34" charset="0"/>
            </a:endParaRPr>
          </a:p>
        </p:txBody>
      </p:sp>
    </p:spTree>
    <p:extLst>
      <p:ext uri="{BB962C8B-B14F-4D97-AF65-F5344CB8AC3E}">
        <p14:creationId xmlns="" xmlns:p14="http://schemas.microsoft.com/office/powerpoint/2010/main" val="6534406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p:txBody>
          <a:bodyPr/>
          <a:lstStyle/>
          <a:p>
            <a:r>
              <a:rPr lang="en-US" dirty="0"/>
              <a:t>Four recommendations in the area of pharmacotherapy:</a:t>
            </a:r>
          </a:p>
          <a:p>
            <a:endParaRPr lang="en-US" dirty="0"/>
          </a:p>
          <a:p>
            <a:r>
              <a:rPr lang="en-US" dirty="0"/>
              <a:t>First, consider the potential impact on weight when choosing glucose-lowering medications for your overweight or obese patients with type 2 diabetes. The full Standards of Care document includes a handy table on medications approved by the FDA for the long-term treatment of obesity that is handy when trying to select aa treatment option. </a:t>
            </a:r>
          </a:p>
          <a:p>
            <a:endParaRPr lang="en-US" dirty="0"/>
          </a:p>
          <a:p>
            <a:r>
              <a:rPr lang="en-US" b="1" dirty="0"/>
              <a:t>[CLICK] </a:t>
            </a:r>
          </a:p>
          <a:p>
            <a:endParaRPr lang="en-US" dirty="0"/>
          </a:p>
          <a:p>
            <a:r>
              <a:rPr lang="en-US" dirty="0"/>
              <a:t>And</a:t>
            </a:r>
            <a:r>
              <a:rPr lang="en-US" baseline="0" dirty="0"/>
              <a:t> whenever possible, m</a:t>
            </a:r>
            <a:r>
              <a:rPr lang="en-US" dirty="0"/>
              <a:t>inimize the medications for comorbid conditions that are associated with weight gain. </a:t>
            </a:r>
          </a:p>
          <a:p>
            <a:endParaRPr lang="en-US" dirty="0"/>
          </a:p>
          <a:p>
            <a:r>
              <a:rPr lang="en-US" b="1" dirty="0"/>
              <a:t>[SLIDE]</a:t>
            </a:r>
          </a:p>
          <a:p>
            <a:endParaRPr lang="en-US" b="1" dirty="0"/>
          </a:p>
        </p:txBody>
      </p:sp>
      <p:sp>
        <p:nvSpPr>
          <p:cNvPr id="3522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15FB672-944A-4994-958C-D8CF98B3EF67}" type="slidenum">
              <a:rPr lang="en-US" sz="900">
                <a:latin typeface="Calibri" pitchFamily="34" charset="0"/>
              </a:rPr>
              <a:pPr algn="r" eaLnBrk="1" hangingPunct="1"/>
              <a:t>119</a:t>
            </a:fld>
            <a:endParaRPr lang="en-US" sz="900">
              <a:latin typeface="Calibri" pitchFamily="34" charset="0"/>
            </a:endParaRPr>
          </a:p>
        </p:txBody>
      </p:sp>
    </p:spTree>
    <p:extLst>
      <p:ext uri="{BB962C8B-B14F-4D97-AF65-F5344CB8AC3E}">
        <p14:creationId xmlns="" xmlns:p14="http://schemas.microsoft.com/office/powerpoint/2010/main" val="366230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p:txBody>
          <a:bodyPr/>
          <a:lstStyle/>
          <a:p>
            <a:r>
              <a:rPr lang="en-US" b="0" dirty="0"/>
              <a:t>R</a:t>
            </a:r>
            <a:r>
              <a:rPr lang="en-US" dirty="0"/>
              <a:t>emember that weight loss medications may be effective adjuncts to lifestyle intervention for select type 2 patients with a BMI ≥27 kg/m2. Potential benefits must be weighed against the potential risks of the medications. </a:t>
            </a:r>
            <a:r>
              <a:rPr lang="en-US" b="1" dirty="0"/>
              <a:t>[CLICK]</a:t>
            </a:r>
            <a:endParaRPr lang="en-US" dirty="0"/>
          </a:p>
          <a:p>
            <a:endParaRPr lang="en-US" dirty="0"/>
          </a:p>
          <a:p>
            <a:r>
              <a:rPr lang="en-US" dirty="0"/>
              <a:t>And finally under </a:t>
            </a:r>
            <a:r>
              <a:rPr lang="en-US" dirty="0" err="1"/>
              <a:t>pharmacotheraphy</a:t>
            </a:r>
            <a:r>
              <a:rPr lang="en-US" dirty="0"/>
              <a:t>, if a patient’s response to medications is less than 5% weight loss after 3 months, or if there are safety or tolerability issues at any time, discontinue the medication and consider alternative medications or treatment approaches.</a:t>
            </a:r>
          </a:p>
          <a:p>
            <a:endParaRPr lang="en-US" dirty="0"/>
          </a:p>
          <a:p>
            <a:pPr>
              <a:buFont typeface="Arial" pitchFamily="34" charset="0"/>
              <a:buNone/>
            </a:pPr>
            <a:r>
              <a:rPr lang="en-US" b="1" dirty="0"/>
              <a:t>[SLIDE]</a:t>
            </a:r>
          </a:p>
        </p:txBody>
      </p:sp>
      <p:sp>
        <p:nvSpPr>
          <p:cNvPr id="3532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184922-D177-4991-A036-7004795BC977}" type="slidenum">
              <a:rPr lang="en-US" sz="900">
                <a:latin typeface="Calibri" pitchFamily="34" charset="0"/>
              </a:rPr>
              <a:pPr algn="r" eaLnBrk="1" hangingPunct="1"/>
              <a:t>120</a:t>
            </a:fld>
            <a:endParaRPr lang="en-US" sz="900">
              <a:latin typeface="Calibri" pitchFamily="34" charset="0"/>
            </a:endParaRPr>
          </a:p>
        </p:txBody>
      </p:sp>
    </p:spTree>
    <p:extLst>
      <p:ext uri="{BB962C8B-B14F-4D97-AF65-F5344CB8AC3E}">
        <p14:creationId xmlns="" xmlns:p14="http://schemas.microsoft.com/office/powerpoint/2010/main" val="10337173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next provide simplified table information for medications approved by the FDA</a:t>
            </a:r>
            <a:r>
              <a:rPr lang="en-US" baseline="0" dirty="0"/>
              <a:t> for the treatment of obesity. Current FDA-approved treatments include phentermine for short-term treatment, and 5 additional treatments for long-term (more than a few weeks) of </a:t>
            </a:r>
            <a:r>
              <a:rPr lang="en-US" baseline="0" dirty="0" err="1"/>
              <a:t>thereapy</a:t>
            </a:r>
            <a:r>
              <a:rPr lang="en-US" baseline="0" dirty="0"/>
              <a:t>: orlistat, </a:t>
            </a:r>
            <a:r>
              <a:rPr lang="en-US" baseline="0" dirty="0" err="1"/>
              <a:t>lorcaserin</a:t>
            </a:r>
            <a:r>
              <a:rPr lang="en-US" baseline="0" dirty="0"/>
              <a:t>, a combination of phentermine/</a:t>
            </a:r>
            <a:r>
              <a:rPr lang="en-US" baseline="0" dirty="0" err="1"/>
              <a:t>topiramate</a:t>
            </a:r>
            <a:r>
              <a:rPr lang="en-US" baseline="0" dirty="0"/>
              <a:t>, a combination of naltrexone and bupropion, and </a:t>
            </a:r>
            <a:r>
              <a:rPr lang="en-US" baseline="0" dirty="0" err="1"/>
              <a:t>liraglutide</a:t>
            </a:r>
            <a:r>
              <a:rPr lang="en-US" baseline="0" dirty="0"/>
              <a:t>. </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121</a:t>
            </a:fld>
            <a:endParaRPr lang="en-US"/>
          </a:p>
        </p:txBody>
      </p:sp>
    </p:spTree>
    <p:extLst>
      <p:ext uri="{BB962C8B-B14F-4D97-AF65-F5344CB8AC3E}">
        <p14:creationId xmlns="" xmlns:p14="http://schemas.microsoft.com/office/powerpoint/2010/main" val="35635829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remaining medications approved for the treatment of obesity.</a:t>
            </a:r>
          </a:p>
          <a:p>
            <a:endParaRPr lang="en-US"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pPr/>
              <a:t>122</a:t>
            </a:fld>
            <a:endParaRPr lang="en-US"/>
          </a:p>
        </p:txBody>
      </p:sp>
    </p:spTree>
    <p:extLst>
      <p:ext uri="{BB962C8B-B14F-4D97-AF65-F5344CB8AC3E}">
        <p14:creationId xmlns="" xmlns:p14="http://schemas.microsoft.com/office/powerpoint/2010/main" val="182983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p:txBody>
          <a:bodyPr/>
          <a:lstStyle/>
          <a:p>
            <a:r>
              <a:rPr lang="en-US" dirty="0"/>
              <a:t>But we know that the chronic care model has been shown to be an effective framework for improving the quality of diabetes care.</a:t>
            </a:r>
          </a:p>
          <a:p>
            <a:endParaRPr lang="en-US" dirty="0"/>
          </a:p>
          <a:p>
            <a:r>
              <a:rPr lang="en-US" dirty="0"/>
              <a:t>The CCM includes six core elements for the provision of optimal care of patients with chronic disease: </a:t>
            </a:r>
          </a:p>
          <a:p>
            <a:endParaRPr lang="en-US" dirty="0"/>
          </a:p>
          <a:p>
            <a:pPr lvl="1">
              <a:buFont typeface="Calibri" pitchFamily="34" charset="0"/>
              <a:buAutoNum type="arabicPeriod"/>
            </a:pPr>
            <a:r>
              <a:rPr lang="en-US" dirty="0"/>
              <a:t> Delivery system design, or moving from a </a:t>
            </a:r>
            <a:r>
              <a:rPr lang="en-US" i="1" dirty="0"/>
              <a:t>reactive </a:t>
            </a:r>
            <a:r>
              <a:rPr lang="en-US" dirty="0"/>
              <a:t>to a </a:t>
            </a:r>
            <a:r>
              <a:rPr lang="en-US" i="1" dirty="0"/>
              <a:t>proactive </a:t>
            </a:r>
            <a:r>
              <a:rPr lang="en-US" dirty="0"/>
              <a:t>care delivery system where planned visits are coordinated through a team-based approach), </a:t>
            </a:r>
          </a:p>
          <a:p>
            <a:pPr lvl="1">
              <a:buFont typeface="Calibri" pitchFamily="34" charset="0"/>
              <a:buAutoNum type="arabicPeriod"/>
            </a:pPr>
            <a:r>
              <a:rPr lang="en-US" dirty="0"/>
              <a:t> Self-management support, </a:t>
            </a:r>
          </a:p>
          <a:p>
            <a:pPr lvl="1">
              <a:buFont typeface="Calibri" pitchFamily="34" charset="0"/>
              <a:buAutoNum type="arabicPeriod"/>
            </a:pPr>
            <a:r>
              <a:rPr lang="en-US" dirty="0"/>
              <a:t> Decision support (basing care on evidence-based, effective care guidelines), </a:t>
            </a:r>
          </a:p>
          <a:p>
            <a:pPr lvl="1">
              <a:buFont typeface="Calibri" pitchFamily="34" charset="0"/>
              <a:buAutoNum type="arabicPeriod"/>
            </a:pPr>
            <a:r>
              <a:rPr lang="en-US" dirty="0"/>
              <a:t> Clinical information systems, including using registries that can provide patient-specific and population-based support to the care team</a:t>
            </a:r>
          </a:p>
          <a:p>
            <a:pPr lvl="1">
              <a:buFont typeface="Calibri" pitchFamily="34" charset="0"/>
              <a:buAutoNum type="arabicPeriod"/>
            </a:pPr>
            <a:r>
              <a:rPr lang="en-US" dirty="0"/>
              <a:t> Community resources and policies, such as identifying or developing resources to support healthy lifestyles), and</a:t>
            </a:r>
          </a:p>
          <a:p>
            <a:pPr lvl="1">
              <a:buFont typeface="Calibri" pitchFamily="34" charset="0"/>
              <a:buAutoNum type="arabicPeriod"/>
            </a:pPr>
            <a:r>
              <a:rPr lang="en-US" dirty="0"/>
              <a:t> Health systems that create a quality-oriented culture</a:t>
            </a:r>
          </a:p>
          <a:p>
            <a:endParaRPr lang="en-US" dirty="0"/>
          </a:p>
          <a:p>
            <a:r>
              <a:rPr lang="en-US" b="1" dirty="0"/>
              <a:t>[SLIDE]</a:t>
            </a:r>
          </a:p>
          <a:p>
            <a:endParaRPr lang="en-US" b="1" dirty="0"/>
          </a:p>
          <a:p>
            <a:endParaRPr lang="en-US" b="1" dirty="0"/>
          </a:p>
        </p:txBody>
      </p:sp>
      <p:sp>
        <p:nvSpPr>
          <p:cNvPr id="2529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0A216B-D49E-4944-98E4-24C8698B2492}" type="slidenum">
              <a:rPr lang="en-US" sz="900">
                <a:latin typeface="Calibri" pitchFamily="34" charset="0"/>
              </a:rPr>
              <a:pPr algn="r" eaLnBrk="1" hangingPunct="1"/>
              <a:t>12</a:t>
            </a:fld>
            <a:endParaRPr lang="en-US" sz="900">
              <a:latin typeface="Calibri" pitchFamily="34" charset="0"/>
            </a:endParaRPr>
          </a:p>
        </p:txBody>
      </p:sp>
    </p:spTree>
    <p:extLst>
      <p:ext uri="{BB962C8B-B14F-4D97-AF65-F5344CB8AC3E}">
        <p14:creationId xmlns="" xmlns:p14="http://schemas.microsoft.com/office/powerpoint/2010/main" val="35830084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reflect the results of an international workgroup report endorsed by the ADA and many other organizations, recommendations regarding metabolic surgery</a:t>
            </a:r>
          </a:p>
          <a:p>
            <a:r>
              <a:rPr lang="en-US" sz="1200" b="0" i="0" u="none" strike="noStrike" kern="1200" baseline="0" dirty="0">
                <a:solidFill>
                  <a:schemeClr val="tx1"/>
                </a:solidFill>
                <a:latin typeface="+mn-lt"/>
                <a:ea typeface="+mn-ea"/>
                <a:cs typeface="+mn-cs"/>
              </a:rPr>
              <a:t>have been substantially changed, including those related to BMI thresholds for surgical candidacy, mental health assessment, and appropriate</a:t>
            </a:r>
          </a:p>
          <a:p>
            <a:r>
              <a:rPr lang="en-US" sz="1200" b="0" i="0" u="none" strike="noStrike" kern="1200" baseline="0" dirty="0">
                <a:solidFill>
                  <a:schemeClr val="tx1"/>
                </a:solidFill>
                <a:latin typeface="+mn-lt"/>
                <a:ea typeface="+mn-ea"/>
                <a:cs typeface="+mn-cs"/>
              </a:rPr>
              <a:t>surgical venues.</a:t>
            </a:r>
          </a:p>
          <a:p>
            <a:endParaRPr lang="en-US" dirty="0"/>
          </a:p>
          <a:p>
            <a:r>
              <a:rPr lang="en-US" dirty="0"/>
              <a:t>Either gastric banding or procedures that involve resecting, bypassing, or transposing sections of the stomach and small intestine, can be effective weight-loss treatments for severe obesity when performed as part of a comprehensive weight-management program with lifelong lifestyle support and medical monitoring. </a:t>
            </a:r>
          </a:p>
          <a:p>
            <a:endParaRPr lang="en-US" dirty="0"/>
          </a:p>
          <a:p>
            <a:pPr>
              <a:buFont typeface="Arial" pitchFamily="34" charset="0"/>
              <a:buNone/>
            </a:pPr>
            <a:r>
              <a:rPr lang="en-US" b="1" dirty="0"/>
              <a:t>[SLIDE]</a:t>
            </a:r>
          </a:p>
        </p:txBody>
      </p:sp>
      <p:sp>
        <p:nvSpPr>
          <p:cNvPr id="3543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CC0861F-3B38-46A2-852E-1E371EF7839F}" type="slidenum">
              <a:rPr lang="en-US" sz="900">
                <a:latin typeface="Calibri" pitchFamily="34" charset="0"/>
              </a:rPr>
              <a:pPr algn="r" eaLnBrk="1" hangingPunct="1"/>
              <a:t>123</a:t>
            </a:fld>
            <a:endParaRPr lang="en-US" sz="900">
              <a:latin typeface="Calibri" pitchFamily="34" charset="0"/>
            </a:endParaRPr>
          </a:p>
        </p:txBody>
      </p:sp>
    </p:spTree>
    <p:extLst>
      <p:ext uri="{BB962C8B-B14F-4D97-AF65-F5344CB8AC3E}">
        <p14:creationId xmlns="" xmlns:p14="http://schemas.microsoft.com/office/powerpoint/2010/main" val="14411063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p:txBody>
          <a:bodyPr/>
          <a:lstStyle/>
          <a:p>
            <a:r>
              <a:rPr lang="en-US" dirty="0"/>
              <a:t>And here are the metabolic surgery recommendations, which are based on both the BMI</a:t>
            </a:r>
            <a:r>
              <a:rPr lang="en-US" baseline="0" dirty="0"/>
              <a:t> and</a:t>
            </a:r>
            <a:r>
              <a:rPr lang="en-US" dirty="0"/>
              <a:t> glycemic</a:t>
            </a:r>
            <a:r>
              <a:rPr lang="en-US" baseline="0" dirty="0"/>
              <a:t> management of the patient, as well as other factors related to surgical candidacy.</a:t>
            </a:r>
          </a:p>
          <a:p>
            <a:endParaRPr lang="en-US" baseline="0" dirty="0"/>
          </a:p>
          <a:p>
            <a:pPr marL="0" marR="0" lvl="0" indent="-274320" algn="l" defTabSz="914400" rtl="0" eaLnBrk="1" fontAlgn="auto" latinLnBrk="0" hangingPunct="1">
              <a:lnSpc>
                <a:spcPct val="100000"/>
              </a:lnSpc>
              <a:spcBef>
                <a:spcPts val="1200"/>
              </a:spcBef>
              <a:spcAft>
                <a:spcPts val="0"/>
              </a:spcAft>
              <a:buClrTx/>
              <a:buSzTx/>
              <a:buFontTx/>
              <a:buNone/>
              <a:tabLst/>
              <a:defRPr/>
            </a:pPr>
            <a:r>
              <a:rPr lang="en-US" sz="1200" dirty="0"/>
              <a:t>Metabolic surgery </a:t>
            </a:r>
            <a:r>
              <a:rPr lang="en-US" sz="1200" i="1" dirty="0">
                <a:solidFill>
                  <a:srgbClr val="F79646"/>
                </a:solidFill>
              </a:rPr>
              <a:t>should be recommended</a:t>
            </a:r>
            <a:r>
              <a:rPr lang="en-US" sz="1200" dirty="0">
                <a:solidFill>
                  <a:srgbClr val="F79646"/>
                </a:solidFill>
              </a:rPr>
              <a:t> </a:t>
            </a:r>
            <a:r>
              <a:rPr lang="en-US" sz="1200" dirty="0">
                <a:solidFill>
                  <a:schemeClr val="tx1"/>
                </a:solidFill>
              </a:rPr>
              <a:t>as</a:t>
            </a:r>
            <a:r>
              <a:rPr lang="en-US" sz="1200" baseline="0" dirty="0">
                <a:solidFill>
                  <a:schemeClr val="tx1"/>
                </a:solidFill>
              </a:rPr>
              <a:t> an option to</a:t>
            </a:r>
            <a:r>
              <a:rPr lang="en-US" sz="1200" dirty="0"/>
              <a:t> treat type 2 diabetes for all appropriate surgical candidates with </a:t>
            </a:r>
            <a:r>
              <a:rPr lang="en-US" sz="1200" dirty="0">
                <a:solidFill>
                  <a:srgbClr val="F79646"/>
                </a:solidFill>
              </a:rPr>
              <a:t>BMIs &gt; 40 (Again, the asterisks denotes </a:t>
            </a:r>
            <a:r>
              <a:rPr lang="en-US" sz="1200" dirty="0" err="1">
                <a:solidFill>
                  <a:srgbClr val="F79646"/>
                </a:solidFill>
              </a:rPr>
              <a:t>cutpoint</a:t>
            </a:r>
            <a:r>
              <a:rPr lang="en-US" sz="1200" baseline="0" dirty="0" err="1">
                <a:solidFill>
                  <a:srgbClr val="F79646"/>
                </a:solidFill>
              </a:rPr>
              <a:t>s</a:t>
            </a:r>
            <a:r>
              <a:rPr lang="en-US" sz="1200" baseline="0" dirty="0">
                <a:solidFill>
                  <a:srgbClr val="F79646"/>
                </a:solidFill>
              </a:rPr>
              <a:t> for Asian Americans, which is </a:t>
            </a:r>
            <a:r>
              <a:rPr lang="en-US" sz="1200" dirty="0">
                <a:solidFill>
                  <a:srgbClr val="F79646"/>
                </a:solidFill>
              </a:rPr>
              <a:t>37.5). This</a:t>
            </a:r>
            <a:r>
              <a:rPr lang="en-US" sz="1200" baseline="0" dirty="0">
                <a:solidFill>
                  <a:srgbClr val="F79646"/>
                </a:solidFill>
              </a:rPr>
              <a:t> recommendation also applies to </a:t>
            </a:r>
            <a:r>
              <a:rPr lang="en-US" sz="1200" dirty="0"/>
              <a:t>those with </a:t>
            </a:r>
            <a:r>
              <a:rPr lang="en-US" sz="1200" dirty="0">
                <a:solidFill>
                  <a:srgbClr val="F79646"/>
                </a:solidFill>
              </a:rPr>
              <a:t>BMIs</a:t>
            </a:r>
            <a:r>
              <a:rPr lang="en-US" sz="1200" dirty="0"/>
              <a:t> </a:t>
            </a:r>
            <a:r>
              <a:rPr lang="en-US" sz="1200" dirty="0">
                <a:solidFill>
                  <a:srgbClr val="F79646"/>
                </a:solidFill>
              </a:rPr>
              <a:t>35.0-39.9 (32.5-37.4</a:t>
            </a:r>
            <a:r>
              <a:rPr lang="en-US" sz="1200" baseline="0" dirty="0">
                <a:solidFill>
                  <a:srgbClr val="F79646"/>
                </a:solidFill>
              </a:rPr>
              <a:t> in Asian Americans</a:t>
            </a:r>
            <a:r>
              <a:rPr lang="en-US" sz="1200" dirty="0">
                <a:solidFill>
                  <a:srgbClr val="F79646"/>
                </a:solidFill>
              </a:rPr>
              <a:t>) </a:t>
            </a:r>
            <a:r>
              <a:rPr lang="en-US" sz="1200" dirty="0"/>
              <a:t>when hyperglycemia is inadequately controlled despite lifestyle &amp; optimal medical therapy. </a:t>
            </a:r>
            <a:r>
              <a:rPr lang="en-US" sz="1200" b="1" dirty="0">
                <a:solidFill>
                  <a:schemeClr val="accent6"/>
                </a:solidFill>
              </a:rPr>
              <a:t>[CLICK]</a:t>
            </a:r>
          </a:p>
          <a:p>
            <a:pPr indent="-274320">
              <a:spcBef>
                <a:spcPts val="1200"/>
              </a:spcBef>
            </a:pPr>
            <a:endParaRPr lang="en-US" sz="1200" dirty="0">
              <a:solidFill>
                <a:srgbClr val="F79646"/>
              </a:solidFill>
            </a:endParaRPr>
          </a:p>
          <a:p>
            <a:pPr>
              <a:spcBef>
                <a:spcPts val="1200"/>
              </a:spcBef>
            </a:pPr>
            <a:r>
              <a:rPr lang="en-US" sz="1200" dirty="0"/>
              <a:t>Metabolic surgery </a:t>
            </a:r>
            <a:r>
              <a:rPr lang="en-US" sz="1200" i="1" dirty="0">
                <a:solidFill>
                  <a:srgbClr val="F79646"/>
                </a:solidFill>
              </a:rPr>
              <a:t>should be considered, note</a:t>
            </a:r>
            <a:r>
              <a:rPr lang="en-US" sz="1200" i="1" baseline="0" dirty="0">
                <a:solidFill>
                  <a:srgbClr val="F79646"/>
                </a:solidFill>
              </a:rPr>
              <a:t> the change in the strength of the recommendation,</a:t>
            </a:r>
            <a:r>
              <a:rPr lang="en-US" sz="1200" i="1" dirty="0">
                <a:solidFill>
                  <a:srgbClr val="F79646"/>
                </a:solidFill>
              </a:rPr>
              <a:t> </a:t>
            </a:r>
            <a:r>
              <a:rPr lang="en-US" sz="1200" dirty="0"/>
              <a:t>for the treatment of type</a:t>
            </a:r>
            <a:r>
              <a:rPr lang="en-US" sz="1200" baseline="0" dirty="0"/>
              <a:t> 2 diabetes</a:t>
            </a:r>
            <a:r>
              <a:rPr lang="en-US" sz="1200" dirty="0"/>
              <a:t> in adults with </a:t>
            </a:r>
            <a:r>
              <a:rPr lang="en-US" sz="1200" dirty="0">
                <a:solidFill>
                  <a:srgbClr val="F79646"/>
                </a:solidFill>
              </a:rPr>
              <a:t>BMIs 30-34.9 (27.5-32.4</a:t>
            </a:r>
            <a:r>
              <a:rPr lang="en-US" sz="1200" baseline="0" dirty="0">
                <a:solidFill>
                  <a:srgbClr val="F79646"/>
                </a:solidFill>
              </a:rPr>
              <a:t> in Asian Americans</a:t>
            </a:r>
            <a:r>
              <a:rPr lang="en-US" sz="1200" dirty="0">
                <a:solidFill>
                  <a:srgbClr val="F79646"/>
                </a:solidFill>
              </a:rPr>
              <a:t>) </a:t>
            </a:r>
            <a:r>
              <a:rPr lang="en-US" sz="1200" dirty="0"/>
              <a:t>when hyperglycemia is inadequately controlled despite optimal medical control by either oral or injectable medications (including insulin). </a:t>
            </a:r>
            <a:r>
              <a:rPr lang="en-US" sz="1200" dirty="0">
                <a:solidFill>
                  <a:schemeClr val="accent6"/>
                </a:solidFill>
              </a:rPr>
              <a:t> </a:t>
            </a:r>
            <a:r>
              <a:rPr lang="en-US" sz="1200" b="1" dirty="0">
                <a:solidFill>
                  <a:schemeClr val="accent6"/>
                </a:solidFill>
              </a:rPr>
              <a:t>[CLICK]</a:t>
            </a:r>
          </a:p>
          <a:p>
            <a:pPr>
              <a:spcBef>
                <a:spcPts val="1200"/>
              </a:spcBef>
            </a:pPr>
            <a:endParaRPr lang="en-US" sz="1200" dirty="0">
              <a:solidFill>
                <a:schemeClr val="accent6"/>
              </a:solidFill>
            </a:endParaRPr>
          </a:p>
          <a:p>
            <a:pPr>
              <a:spcBef>
                <a:spcPts val="1200"/>
              </a:spcBef>
            </a:pPr>
            <a:r>
              <a:rPr lang="en-US" sz="1200" dirty="0">
                <a:solidFill>
                  <a:schemeClr val="accent6"/>
                </a:solidFill>
              </a:rPr>
              <a:t>Another recommendation</a:t>
            </a:r>
            <a:r>
              <a:rPr lang="en-US" sz="1200" baseline="0" dirty="0">
                <a:solidFill>
                  <a:schemeClr val="accent6"/>
                </a:solidFill>
              </a:rPr>
              <a:t> aimed at improving metabolic surgery outcomes is that m</a:t>
            </a:r>
            <a:r>
              <a:rPr lang="en-US" sz="1200" dirty="0"/>
              <a:t>etabolic surgery should be performed in high-volume centers with multidisciplinary teams that understand and are experienced in the management of diabetes and gastrointestinal surgery. </a:t>
            </a:r>
            <a:endParaRPr lang="en-US" sz="1200" dirty="0">
              <a:solidFill>
                <a:srgbClr val="F79646"/>
              </a:solidFill>
            </a:endParaRPr>
          </a:p>
          <a:p>
            <a:endParaRPr lang="en-US" dirty="0"/>
          </a:p>
          <a:p>
            <a:r>
              <a:rPr lang="en-US" b="1" dirty="0"/>
              <a:t>[SLIDE]</a:t>
            </a:r>
          </a:p>
        </p:txBody>
      </p:sp>
      <p:sp>
        <p:nvSpPr>
          <p:cNvPr id="3553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115A56E-0C14-4774-9F3B-933F3016482E}" type="slidenum">
              <a:rPr lang="en-US" sz="900">
                <a:latin typeface="Calibri" pitchFamily="34" charset="0"/>
              </a:rPr>
              <a:pPr algn="r" eaLnBrk="1" hangingPunct="1"/>
              <a:t>124</a:t>
            </a:fld>
            <a:endParaRPr lang="en-US" sz="900">
              <a:latin typeface="Calibri" pitchFamily="34" charset="0"/>
            </a:endParaRPr>
          </a:p>
        </p:txBody>
      </p:sp>
    </p:spTree>
    <p:extLst>
      <p:ext uri="{BB962C8B-B14F-4D97-AF65-F5344CB8AC3E}">
        <p14:creationId xmlns="" xmlns:p14="http://schemas.microsoft.com/office/powerpoint/2010/main" val="23153279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p:txBody>
          <a:bodyPr/>
          <a:lstStyle/>
          <a:p>
            <a:r>
              <a:rPr lang="en-US" dirty="0"/>
              <a:t>Here are three more recommendations for</a:t>
            </a:r>
            <a:r>
              <a:rPr lang="en-US" baseline="0" dirty="0"/>
              <a:t> metabolic surgery. The first is related to the importance of long-term care after a surgical procedure. The next two highlight the importance of mental health assessments, both before surgery to help determine surgical candidacy and after surgery to assess the need for ongoing psychosocial care. </a:t>
            </a:r>
            <a:endParaRPr lang="en-US" dirty="0"/>
          </a:p>
          <a:p>
            <a:endParaRPr lang="en-US" dirty="0"/>
          </a:p>
          <a:p>
            <a:r>
              <a:rPr lang="en-US" b="1" dirty="0"/>
              <a:t>[SLIDE]</a:t>
            </a:r>
          </a:p>
          <a:p>
            <a:endParaRPr lang="en-US" b="1" dirty="0"/>
          </a:p>
        </p:txBody>
      </p:sp>
      <p:sp>
        <p:nvSpPr>
          <p:cNvPr id="3563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25D9CFC-8FD5-4A73-90E7-D57D8A873B4A}" type="slidenum">
              <a:rPr lang="en-US" sz="900">
                <a:latin typeface="Calibri" pitchFamily="34" charset="0"/>
              </a:rPr>
              <a:pPr algn="r" eaLnBrk="1" hangingPunct="1"/>
              <a:t>125</a:t>
            </a:fld>
            <a:endParaRPr lang="en-US" sz="900">
              <a:latin typeface="Calibri" pitchFamily="34" charset="0"/>
            </a:endParaRPr>
          </a:p>
        </p:txBody>
      </p:sp>
    </p:spTree>
    <p:extLst>
      <p:ext uri="{BB962C8B-B14F-4D97-AF65-F5344CB8AC3E}">
        <p14:creationId xmlns="" xmlns:p14="http://schemas.microsoft.com/office/powerpoint/2010/main" val="6299801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p:txBody>
          <a:bodyPr/>
          <a:lstStyle/>
          <a:p>
            <a:r>
              <a:rPr lang="en-US" dirty="0"/>
              <a:t>There are several disadvantages to keep in mind when considering bariatric surgery for your patients with type 2 diabetes. First, it’s costly. And there still are associated risks.</a:t>
            </a:r>
            <a:r>
              <a:rPr lang="en-US" baseline="0" dirty="0"/>
              <a:t> M</a:t>
            </a:r>
            <a:r>
              <a:rPr lang="en-US" dirty="0"/>
              <a:t>ortality rates are</a:t>
            </a:r>
            <a:r>
              <a:rPr lang="en-US" baseline="0" dirty="0"/>
              <a:t> typically 0.1-0.5%, similar to cholecystectomy or hysterectomy.</a:t>
            </a:r>
            <a:endParaRPr lang="en-US" dirty="0"/>
          </a:p>
          <a:p>
            <a:r>
              <a:rPr lang="en-US" dirty="0"/>
              <a:t>Finally, some recent studies suggest that patients who undergo bariatric surgery may be at higher risk for substance use including drug and alcohol use and cigarette smoking.</a:t>
            </a:r>
          </a:p>
          <a:p>
            <a:pPr>
              <a:buFont typeface="Arial" pitchFamily="34" charset="0"/>
              <a:buNone/>
            </a:pPr>
            <a:endParaRPr lang="en-US" dirty="0"/>
          </a:p>
          <a:p>
            <a:pPr>
              <a:buFont typeface="Arial" pitchFamily="34" charset="0"/>
              <a:buNone/>
            </a:pPr>
            <a:r>
              <a:rPr lang="en-US" dirty="0"/>
              <a:t>Understanding the long-term benefits and risks of bariatric surgery in patients with type 2 diabetes, especially those who are not severely obese, will require well-designed clinical trials, with optimal medical therapy as the comparator. Unfortunately, such studies may not be feasible.</a:t>
            </a:r>
          </a:p>
          <a:p>
            <a:pPr>
              <a:buFont typeface="Arial" pitchFamily="34" charset="0"/>
              <a:buNone/>
            </a:pPr>
            <a:endParaRPr lang="en-US" dirty="0"/>
          </a:p>
          <a:p>
            <a:pPr>
              <a:buFont typeface="Arial" pitchFamily="34" charset="0"/>
              <a:buNone/>
            </a:pPr>
            <a:endParaRPr lang="en-US" dirty="0"/>
          </a:p>
          <a:p>
            <a:pPr>
              <a:buFont typeface="Arial" pitchFamily="34" charset="0"/>
              <a:buNone/>
            </a:pPr>
            <a:r>
              <a:rPr lang="en-US" b="1" dirty="0"/>
              <a:t>[SLIDE]</a:t>
            </a:r>
          </a:p>
        </p:txBody>
      </p:sp>
      <p:sp>
        <p:nvSpPr>
          <p:cNvPr id="3573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6272413-26D7-4D84-8AB4-E0F51228EA18}" type="slidenum">
              <a:rPr lang="en-US" sz="900">
                <a:latin typeface="Calibri" pitchFamily="34" charset="0"/>
              </a:rPr>
              <a:pPr algn="r" eaLnBrk="1" hangingPunct="1"/>
              <a:t>126</a:t>
            </a:fld>
            <a:endParaRPr lang="en-US" sz="900">
              <a:latin typeface="Calibri" pitchFamily="34" charset="0"/>
            </a:endParaRPr>
          </a:p>
        </p:txBody>
      </p:sp>
    </p:spTree>
    <p:extLst>
      <p:ext uri="{BB962C8B-B14F-4D97-AF65-F5344CB8AC3E}">
        <p14:creationId xmlns="" xmlns:p14="http://schemas.microsoft.com/office/powerpoint/2010/main" val="6069479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p:txBody>
          <a:bodyPr/>
          <a:lstStyle/>
          <a:p>
            <a:pPr>
              <a:spcBef>
                <a:spcPts val="196"/>
              </a:spcBef>
            </a:pPr>
            <a:r>
              <a:rPr lang="en-US" b="1" dirty="0"/>
              <a:t>Section 8: Pharmacologic</a:t>
            </a:r>
            <a:r>
              <a:rPr lang="en-US" b="1" baseline="0" dirty="0"/>
              <a:t> </a:t>
            </a:r>
            <a:r>
              <a:rPr lang="en-US" b="1" dirty="0"/>
              <a:t>Approaches to Glycemic Treatment</a:t>
            </a:r>
          </a:p>
        </p:txBody>
      </p:sp>
      <p:sp>
        <p:nvSpPr>
          <p:cNvPr id="3584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947155B-10E7-431A-94F9-BE6F4BE5B50B}" type="slidenum">
              <a:rPr lang="en-US" sz="900"/>
              <a:pPr algn="r"/>
              <a:t>127</a:t>
            </a:fld>
            <a:endParaRPr lang="en-US" sz="900"/>
          </a:p>
        </p:txBody>
      </p:sp>
    </p:spTree>
    <p:extLst>
      <p:ext uri="{BB962C8B-B14F-4D97-AF65-F5344CB8AC3E}">
        <p14:creationId xmlns="" xmlns:p14="http://schemas.microsoft.com/office/powerpoint/2010/main" val="16765309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xfrm>
            <a:off x="686422" y="4344025"/>
            <a:ext cx="5638904" cy="4114488"/>
          </a:xfrm>
        </p:spPr>
        <p:txBody>
          <a:bodyPr/>
          <a:lstStyle/>
          <a:p>
            <a:pPr marL="112163" lvl="1"/>
            <a:r>
              <a:rPr lang="en-US" dirty="0"/>
              <a:t>Starting off with type 1 diabetes, there are plenty of other resources out there on initiating and managing insulin therapy, so we won’t go into that here. </a:t>
            </a:r>
          </a:p>
          <a:p>
            <a:pPr marL="112163" lvl="1"/>
            <a:r>
              <a:rPr lang="en-US" dirty="0"/>
              <a:t>Most of your patients with type 1 diabetes should be treated with multiple dose injections or insulin pump therapy. There are minimal differences between the two as far as hypoglycemia is concerned. Whichever one a patient chooses, intensive management and active patient or family participation should be strongly encouraged.  </a:t>
            </a:r>
            <a:r>
              <a:rPr lang="en-US" b="1" dirty="0"/>
              <a:t>[CLICK]</a:t>
            </a:r>
          </a:p>
          <a:p>
            <a:pPr marL="112163" lvl="1"/>
            <a:endParaRPr lang="en-US" b="1" dirty="0"/>
          </a:p>
          <a:p>
            <a:pPr marL="112163" lvl="1"/>
            <a:r>
              <a:rPr lang="en-US" dirty="0"/>
              <a:t>Most patients with type 1 diabetes should likewise use rapid-acting insulin analogs to cover</a:t>
            </a:r>
            <a:r>
              <a:rPr lang="en-US" baseline="0" dirty="0"/>
              <a:t> prandial needs to reduce the risk of hypoglycemia</a:t>
            </a:r>
            <a:endParaRPr lang="en-US" dirty="0"/>
          </a:p>
          <a:p>
            <a:pPr marL="112163" lvl="1"/>
            <a:endParaRPr lang="en-US" dirty="0"/>
          </a:p>
          <a:p>
            <a:pPr marL="112163" lvl="1"/>
            <a:r>
              <a:rPr lang="en-US" b="1" dirty="0"/>
              <a:t>[SLIDE]</a:t>
            </a:r>
          </a:p>
          <a:p>
            <a:pPr marL="112163" lvl="1"/>
            <a:endParaRPr lang="en-US" dirty="0"/>
          </a:p>
          <a:p>
            <a:pPr marL="112163" lvl="1"/>
            <a:endParaRPr lang="en-US" dirty="0"/>
          </a:p>
        </p:txBody>
      </p:sp>
      <p:sp>
        <p:nvSpPr>
          <p:cNvPr id="3594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BB65791-37ED-416C-A691-9AFD6B047EDA}" type="slidenum">
              <a:rPr lang="en-US" sz="900"/>
              <a:pPr algn="r"/>
              <a:t>128</a:t>
            </a:fld>
            <a:endParaRPr lang="en-US" sz="900"/>
          </a:p>
        </p:txBody>
      </p:sp>
      <p:sp>
        <p:nvSpPr>
          <p:cNvPr id="359429" name="TextBox 5"/>
          <p:cNvSpPr txBox="1">
            <a:spLocks noChangeArrowheads="1"/>
          </p:cNvSpPr>
          <p:nvPr/>
        </p:nvSpPr>
        <p:spPr bwMode="auto">
          <a:xfrm>
            <a:off x="686421" y="7818308"/>
            <a:ext cx="548515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1):S26</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Nathan DM, Cleary PA, Backlund JY, et al for the Diabetes Control and Complications Trial/Epidemiology of Diabetes Interventions and Complications (DCCT/EDIC) Study Research Group. Intensive diabetes treatment and cardiovascular disease in patients with type 1 diabetes. N Engl J Med 2005;353:2643–2653</a:t>
            </a:r>
          </a:p>
        </p:txBody>
      </p:sp>
    </p:spTree>
    <p:extLst>
      <p:ext uri="{BB962C8B-B14F-4D97-AF65-F5344CB8AC3E}">
        <p14:creationId xmlns="" xmlns:p14="http://schemas.microsoft.com/office/powerpoint/2010/main" val="414738630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p:txBody>
          <a:bodyPr/>
          <a:lstStyle/>
          <a:p>
            <a:r>
              <a:rPr lang="en-US" dirty="0"/>
              <a:t>Consider educating your patients with type 1 diabetes on matching prandial insulin doses to carbohydrate intake, </a:t>
            </a:r>
            <a:r>
              <a:rPr lang="en-US" dirty="0" err="1"/>
              <a:t>premeal</a:t>
            </a:r>
            <a:r>
              <a:rPr lang="en-US" dirty="0"/>
              <a:t> blood glucose, and anticipated activity.  </a:t>
            </a:r>
            <a:r>
              <a:rPr lang="en-US" b="1" dirty="0"/>
              <a:t>[CLICK]</a:t>
            </a:r>
          </a:p>
          <a:p>
            <a:endParaRPr lang="en-US" dirty="0"/>
          </a:p>
          <a:p>
            <a:r>
              <a:rPr lang="en-US" dirty="0"/>
              <a:t>And finally, individuals with T1DM who have been successfully using CSII should have continued access to this therapy after they turn 65 years of age. </a:t>
            </a:r>
          </a:p>
          <a:p>
            <a:endParaRPr lang="en-US" dirty="0"/>
          </a:p>
          <a:p>
            <a:pPr>
              <a:buFont typeface="Arial" pitchFamily="34" charset="0"/>
              <a:buNone/>
            </a:pPr>
            <a:r>
              <a:rPr lang="en-US" b="1" dirty="0"/>
              <a:t>[SLIDE]</a:t>
            </a:r>
          </a:p>
        </p:txBody>
      </p:sp>
      <p:sp>
        <p:nvSpPr>
          <p:cNvPr id="3604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A71D676-48AA-4376-A949-93B5B42EAC6C}" type="slidenum">
              <a:rPr lang="en-US" sz="900">
                <a:latin typeface="Calibri" pitchFamily="34" charset="0"/>
              </a:rPr>
              <a:pPr algn="r" eaLnBrk="1" hangingPunct="1"/>
              <a:t>129</a:t>
            </a:fld>
            <a:endParaRPr lang="en-US" sz="900">
              <a:latin typeface="Calibri" pitchFamily="34" charset="0"/>
            </a:endParaRPr>
          </a:p>
        </p:txBody>
      </p:sp>
    </p:spTree>
    <p:extLst>
      <p:ext uri="{BB962C8B-B14F-4D97-AF65-F5344CB8AC3E}">
        <p14:creationId xmlns="" xmlns:p14="http://schemas.microsoft.com/office/powerpoint/2010/main" val="32391442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p:txBody>
          <a:bodyPr/>
          <a:lstStyle/>
          <a:p>
            <a:r>
              <a:rPr lang="en-US" dirty="0"/>
              <a:t>Pramlintide is an FDA approved amylin analog that delays gastric emptying, blunts pancreatic glucose secretion, and enhances satiety.</a:t>
            </a:r>
          </a:p>
          <a:p>
            <a:r>
              <a:rPr lang="en-US" dirty="0"/>
              <a:t>It can induce weight loss and lower the insulin dose, but does require the concurrent reduction of prandial insulin to lower the risk of severe hypoglycemia.</a:t>
            </a:r>
          </a:p>
          <a:p>
            <a:endParaRPr lang="en-US" dirty="0"/>
          </a:p>
          <a:p>
            <a:pPr>
              <a:buFont typeface="Arial" pitchFamily="34" charset="0"/>
              <a:buNone/>
            </a:pPr>
            <a:r>
              <a:rPr lang="en-US" b="1" dirty="0"/>
              <a:t>[SLIDE]</a:t>
            </a:r>
          </a:p>
        </p:txBody>
      </p:sp>
      <p:sp>
        <p:nvSpPr>
          <p:cNvPr id="3614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26D0DF-A5B1-49A2-883E-067511AA1035}" type="slidenum">
              <a:rPr lang="en-US" sz="900">
                <a:latin typeface="Calibri" pitchFamily="34" charset="0"/>
              </a:rPr>
              <a:pPr algn="r" eaLnBrk="1" hangingPunct="1"/>
              <a:t>130</a:t>
            </a:fld>
            <a:endParaRPr lang="en-US" sz="900">
              <a:latin typeface="Calibri" pitchFamily="34" charset="0"/>
            </a:endParaRPr>
          </a:p>
        </p:txBody>
      </p:sp>
    </p:spTree>
    <p:extLst>
      <p:ext uri="{BB962C8B-B14F-4D97-AF65-F5344CB8AC3E}">
        <p14:creationId xmlns="" xmlns:p14="http://schemas.microsoft.com/office/powerpoint/2010/main" val="202993619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p:txBody>
          <a:bodyPr/>
          <a:lstStyle/>
          <a:p>
            <a:r>
              <a:rPr lang="en-US" dirty="0"/>
              <a:t>The 2018 Standards of Care</a:t>
            </a:r>
            <a:r>
              <a:rPr lang="en-US" baseline="0" dirty="0"/>
              <a:t> additionally provide some information on investigational use of a variety of other </a:t>
            </a:r>
            <a:r>
              <a:rPr lang="en-US" baseline="0" dirty="0" err="1"/>
              <a:t>antihyperglycemic</a:t>
            </a:r>
            <a:r>
              <a:rPr lang="en-US" baseline="0" dirty="0"/>
              <a:t> agents in patients with type 1 diabetes, inclusive of metformin, incretin-based therapies, and sodium-glucose </a:t>
            </a:r>
            <a:r>
              <a:rPr lang="en-US" baseline="0" dirty="0" err="1"/>
              <a:t>contransporter</a:t>
            </a:r>
            <a:r>
              <a:rPr lang="en-US" baseline="0" dirty="0"/>
              <a:t> 2 inhibitors. Use of these agents is off-label in the context of type 1 diabetes. For additional information please refer to the full standards document.</a:t>
            </a:r>
            <a:endParaRPr lang="en-US" dirty="0"/>
          </a:p>
          <a:p>
            <a:endParaRPr lang="en-US" dirty="0"/>
          </a:p>
          <a:p>
            <a:pPr>
              <a:buFont typeface="Arial" pitchFamily="34" charset="0"/>
              <a:buNone/>
            </a:pPr>
            <a:r>
              <a:rPr lang="en-US" b="1" dirty="0"/>
              <a:t>[SLIDE]</a:t>
            </a:r>
          </a:p>
        </p:txBody>
      </p:sp>
      <p:sp>
        <p:nvSpPr>
          <p:cNvPr id="3614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26D0DF-A5B1-49A2-883E-067511AA1035}" type="slidenum">
              <a:rPr lang="en-US" sz="900">
                <a:latin typeface="Calibri" pitchFamily="34" charset="0"/>
              </a:rPr>
              <a:pPr algn="r" eaLnBrk="1" hangingPunct="1"/>
              <a:t>131</a:t>
            </a:fld>
            <a:endParaRPr lang="en-US" sz="900">
              <a:latin typeface="Calibri" pitchFamily="34" charset="0"/>
            </a:endParaRPr>
          </a:p>
        </p:txBody>
      </p:sp>
    </p:spTree>
    <p:extLst>
      <p:ext uri="{BB962C8B-B14F-4D97-AF65-F5344CB8AC3E}">
        <p14:creationId xmlns="" xmlns:p14="http://schemas.microsoft.com/office/powerpoint/2010/main" val="259872647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p:txBody>
          <a:bodyPr/>
          <a:lstStyle/>
          <a:p>
            <a:r>
              <a:rPr lang="en-US" dirty="0"/>
              <a:t>A few words on transplantation.</a:t>
            </a:r>
          </a:p>
          <a:p>
            <a:endParaRPr lang="en-US" dirty="0"/>
          </a:p>
          <a:p>
            <a:r>
              <a:rPr lang="en-US" dirty="0"/>
              <a:t>Pancreatic or islet cell transplantation can normalize glucose levels but require lifelong immunosuppression to prevent graft rejection and recurrence of islet destruction. Therefore, pancreas transplantation should be reserved for type 1 patients undergoing simultaneous renal transplantation, following renal transplantation, or for those with recurrent ketoacidosis or severe hypoglycemia despite aggressive glycemic management. </a:t>
            </a:r>
          </a:p>
          <a:p>
            <a:endParaRPr lang="en-US" dirty="0"/>
          </a:p>
          <a:p>
            <a:r>
              <a:rPr lang="en-US" b="1" dirty="0"/>
              <a:t>[SLIDE]</a:t>
            </a:r>
          </a:p>
        </p:txBody>
      </p:sp>
      <p:sp>
        <p:nvSpPr>
          <p:cNvPr id="3625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B38CFD-B7BE-4AD7-9335-D8FF18FA12D9}" type="slidenum">
              <a:rPr lang="en-US" sz="900">
                <a:latin typeface="Calibri" pitchFamily="34" charset="0"/>
              </a:rPr>
              <a:pPr algn="r" eaLnBrk="1" hangingPunct="1"/>
              <a:t>132</a:t>
            </a:fld>
            <a:endParaRPr lang="en-US" sz="900">
              <a:latin typeface="Calibri" pitchFamily="34" charset="0"/>
            </a:endParaRPr>
          </a:p>
        </p:txBody>
      </p:sp>
    </p:spTree>
    <p:extLst>
      <p:ext uri="{BB962C8B-B14F-4D97-AF65-F5344CB8AC3E}">
        <p14:creationId xmlns="" xmlns:p14="http://schemas.microsoft.com/office/powerpoint/2010/main" val="87151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Efforts to improve population health will require a combination of patient-level and system-level approaches. </a:t>
            </a:r>
            <a:r>
              <a:rPr lang="en-US" sz="1200" b="1" i="0" u="none" strike="noStrike" kern="1200" baseline="0" dirty="0">
                <a:solidFill>
                  <a:schemeClr val="tx1"/>
                </a:solidFill>
                <a:latin typeface="+mn-lt"/>
                <a:ea typeface="+mn-ea"/>
                <a:cs typeface="+mn-cs"/>
              </a:rPr>
              <a:t>[CLICK]</a:t>
            </a:r>
            <a:endParaRPr lang="en-US" b="1" dirty="0"/>
          </a:p>
          <a:p>
            <a:endParaRPr lang="en-US" dirty="0"/>
          </a:p>
          <a:p>
            <a:r>
              <a:rPr lang="en-US" dirty="0"/>
              <a:t>The National Diabetes Education Program (NDEP) maintains an online resource (www.betterdiabetescare.nih.gov) to help health care professionals design and implement more effective health care delivery systems for those with diabetes at a systems level. </a:t>
            </a:r>
          </a:p>
          <a:p>
            <a:endParaRPr lang="en-US" sz="1200" b="0" i="0" u="none" strike="noStrike" kern="1200" baseline="0" dirty="0">
              <a:solidFill>
                <a:schemeClr val="tx1"/>
              </a:solidFill>
              <a:latin typeface="+mn-lt"/>
              <a:ea typeface="+mn-ea"/>
              <a:cs typeface="+mn-cs"/>
            </a:endParaRPr>
          </a:p>
          <a:p>
            <a:endParaRPr lang="en-US" dirty="0"/>
          </a:p>
          <a:p>
            <a:r>
              <a:rPr lang="en-US" b="1" dirty="0"/>
              <a:t>[SLIDE]</a:t>
            </a:r>
          </a:p>
          <a:p>
            <a:endParaRPr lang="en-US" b="1" dirty="0"/>
          </a:p>
          <a:p>
            <a:endParaRPr lang="en-US" b="1" dirty="0"/>
          </a:p>
        </p:txBody>
      </p:sp>
      <p:sp>
        <p:nvSpPr>
          <p:cNvPr id="2529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0A216B-D49E-4944-98E4-24C8698B2492}" type="slidenum">
              <a:rPr lang="en-US" sz="900">
                <a:latin typeface="Calibri" pitchFamily="34" charset="0"/>
              </a:rPr>
              <a:pPr algn="r" eaLnBrk="1" hangingPunct="1"/>
              <a:t>13</a:t>
            </a:fld>
            <a:endParaRPr lang="en-US" sz="900">
              <a:latin typeface="Calibri" pitchFamily="34" charset="0"/>
            </a:endParaRPr>
          </a:p>
        </p:txBody>
      </p:sp>
    </p:spTree>
    <p:extLst>
      <p:ext uri="{BB962C8B-B14F-4D97-AF65-F5344CB8AC3E}">
        <p14:creationId xmlns="" xmlns:p14="http://schemas.microsoft.com/office/powerpoint/2010/main" val="26925351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r>
              <a:rPr lang="en-US" dirty="0"/>
              <a:t>Recommended pharmacological therapy for hyperglycemia in type 2 diabetes is summarized on the next several slides. </a:t>
            </a:r>
          </a:p>
          <a:p>
            <a:endParaRPr lang="en-US" dirty="0"/>
          </a:p>
          <a:p>
            <a:r>
              <a:rPr lang="en-US" dirty="0"/>
              <a:t>First, metformin, if not contraindicated and if tolerated, is the preferred initial pharmacological agent for type 2 diabetes. Metformin has a long-standing evidence base for efficacy and safety, is inexpensive, and may reduce risk of cardiovascular events. </a:t>
            </a:r>
            <a:r>
              <a:rPr lang="en-US" b="1" dirty="0"/>
              <a:t>[CLICK]</a:t>
            </a:r>
            <a:endParaRPr lang="en-US" b="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reflect new evidence showing an association between B12 deficiency and long term metformin use, a recommendation was added in 2017 to consider periodic measurement of B12 levels and supplementation as needed.</a:t>
            </a:r>
          </a:p>
          <a:p>
            <a:endParaRPr lang="en-US" sz="1200" b="0" i="0" u="none" strike="noStrike" kern="1200" baseline="0" dirty="0">
              <a:solidFill>
                <a:schemeClr val="tx1"/>
              </a:solidFill>
              <a:latin typeface="+mn-lt"/>
              <a:ea typeface="+mn-ea"/>
              <a:cs typeface="+mn-cs"/>
            </a:endParaRPr>
          </a:p>
          <a:p>
            <a:r>
              <a:rPr lang="en-US" b="1" dirty="0"/>
              <a:t>[SLIDE]</a:t>
            </a: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133</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 xmlns:p14="http://schemas.microsoft.com/office/powerpoint/2010/main" val="41030896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Consider initiating insulin therapy (with or without additional agents) in patients with newly diagnosed T2DM who are symptomatic and/or have A1C </a:t>
            </a:r>
            <a:r>
              <a:rPr lang="en-US" u="sng" dirty="0"/>
              <a:t>&gt;</a:t>
            </a:r>
            <a:r>
              <a:rPr lang="en-US" dirty="0"/>
              <a:t>10% and/or blood glucose levels ≥300 mg/</a:t>
            </a:r>
            <a:r>
              <a:rPr lang="en-US" dirty="0" err="1"/>
              <a:t>dL</a:t>
            </a:r>
            <a:r>
              <a:rPr lang="en-US" dirty="0"/>
              <a:t>. </a:t>
            </a:r>
            <a:r>
              <a:rPr lang="en-US" b="1" dirty="0">
                <a:solidFill>
                  <a:schemeClr val="accent6"/>
                </a:solidFill>
              </a:rPr>
              <a:t>E</a:t>
            </a:r>
          </a:p>
          <a:p>
            <a:pPr marL="171450" indent="-171450">
              <a:spcBef>
                <a:spcPts val="1800"/>
              </a:spcBef>
              <a:buClr>
                <a:schemeClr val="bg1"/>
              </a:buClr>
              <a:buFont typeface="Arial" panose="020B0604020202020204" pitchFamily="34" charset="0"/>
              <a:buChar char="•"/>
            </a:pPr>
            <a:endParaRPr lang="en-US" dirty="0">
              <a:solidFill>
                <a:schemeClr val="accent6"/>
              </a:solidFill>
            </a:endParaRPr>
          </a:p>
          <a:p>
            <a:pPr marL="171450" indent="-171450">
              <a:spcBef>
                <a:spcPts val="1800"/>
              </a:spcBef>
              <a:buClr>
                <a:schemeClr val="bg1"/>
              </a:buClr>
              <a:buFont typeface="Arial" panose="020B0604020202020204" pitchFamily="34" charset="0"/>
              <a:buChar char="•"/>
            </a:pPr>
            <a:r>
              <a:rPr lang="en-US" dirty="0"/>
              <a:t>Consider initiating dual therapy in patients with newly diagnosed T2DM who have A1C </a:t>
            </a:r>
            <a:r>
              <a:rPr lang="en-US" u="sng" dirty="0"/>
              <a:t>&gt;</a:t>
            </a:r>
            <a:r>
              <a:rPr lang="en-US" dirty="0"/>
              <a:t>9%. </a:t>
            </a:r>
            <a:r>
              <a:rPr lang="en-US" b="1" dirty="0">
                <a:solidFill>
                  <a:schemeClr val="accent6"/>
                </a:solidFill>
              </a:rPr>
              <a:t>E</a:t>
            </a:r>
          </a:p>
          <a:p>
            <a:pPr lvl="1"/>
            <a:endParaRPr lang="en-US" b="1" dirty="0"/>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134</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 xmlns:p14="http://schemas.microsoft.com/office/powerpoint/2010/main" val="70982921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0" indent="0">
              <a:spcBef>
                <a:spcPts val="1800"/>
              </a:spcBef>
              <a:buClr>
                <a:schemeClr val="bg1"/>
              </a:buClr>
              <a:buFont typeface="Arial" panose="020B0604020202020204" pitchFamily="34" charset="0"/>
              <a:buNone/>
            </a:pPr>
            <a:r>
              <a:rPr lang="en-US" dirty="0"/>
              <a:t>Multiple changes have been made to recommendations pertaining to the treatment of patients with T2DM in 2018. Here we begin to see some of the substantive recommendation changes:</a:t>
            </a:r>
            <a:r>
              <a:rPr lang="en-US" baseline="0" dirty="0"/>
              <a:t> </a:t>
            </a:r>
            <a:endParaRPr lang="en-US" dirty="0"/>
          </a:p>
          <a:p>
            <a:pPr marL="0" indent="0">
              <a:spcBef>
                <a:spcPts val="1800"/>
              </a:spcBef>
              <a:buClr>
                <a:schemeClr val="bg1"/>
              </a:buClr>
              <a:buFont typeface="Arial" panose="020B0604020202020204" pitchFamily="34" charset="0"/>
              <a:buNone/>
            </a:pPr>
            <a:endParaRPr lang="en-US" dirty="0"/>
          </a:p>
          <a:p>
            <a:pPr marL="171450" indent="-171450">
              <a:spcBef>
                <a:spcPts val="1800"/>
              </a:spcBef>
              <a:buClr>
                <a:schemeClr val="bg1"/>
              </a:buClr>
              <a:buFont typeface="Arial" panose="020B0604020202020204" pitchFamily="34" charset="0"/>
              <a:buChar char="•"/>
            </a:pPr>
            <a:r>
              <a:rPr lang="en-US" dirty="0"/>
              <a:t>In patients without atherosclerotic cardiovascular disease (ASCVD), if monotherapy or dual therapy does not achieve or maintain the A1C goal over 3 months, add an additional </a:t>
            </a:r>
            <a:r>
              <a:rPr lang="en-US" dirty="0" err="1"/>
              <a:t>antihyperglycemic</a:t>
            </a:r>
            <a:r>
              <a:rPr lang="en-US" dirty="0"/>
              <a:t> agent based on drug-specific and patient factors </a:t>
            </a:r>
            <a:r>
              <a:rPr lang="en-US" b="1" dirty="0"/>
              <a:t>(Table 8.1).</a:t>
            </a:r>
            <a:r>
              <a:rPr lang="en-US" dirty="0"/>
              <a:t> </a:t>
            </a:r>
            <a:r>
              <a:rPr lang="en-US" b="1" dirty="0">
                <a:solidFill>
                  <a:schemeClr val="accent6"/>
                </a:solidFill>
              </a:rPr>
              <a:t>A</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A patient-centered approach should be used to guide the choice of pharmacologic agents. Considerations include efficacy, hypoglycemia risk, history of ASCVD, impact on weight, potential side effects, renal effects, delivery method, cost, and patient preferences. </a:t>
            </a:r>
            <a:r>
              <a:rPr lang="en-US" b="1" dirty="0">
                <a:solidFill>
                  <a:schemeClr val="accent6"/>
                </a:solidFill>
              </a:rPr>
              <a:t>E</a:t>
            </a:r>
            <a:endParaRPr lang="en-US" b="1" dirty="0">
              <a:solidFill>
                <a:schemeClr val="tx1"/>
              </a:solidFill>
            </a:endParaRP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135</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 xmlns:p14="http://schemas.microsoft.com/office/powerpoint/2010/main" val="41186826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In patients with T2DM and established ASCVD, </a:t>
            </a:r>
            <a:r>
              <a:rPr lang="en-US" dirty="0" err="1"/>
              <a:t>antihyperglycemic</a:t>
            </a:r>
            <a:r>
              <a:rPr lang="en-US" dirty="0"/>
              <a:t> therapy should begin with lifestyle management and metformin and subsequently incorporate an agent proven to reduce major adverse CV events and CV mortality (currently </a:t>
            </a:r>
            <a:r>
              <a:rPr lang="en-US" dirty="0" err="1"/>
              <a:t>empagliflozin</a:t>
            </a:r>
            <a:r>
              <a:rPr lang="en-US" dirty="0"/>
              <a:t> and </a:t>
            </a:r>
            <a:r>
              <a:rPr lang="en-US" dirty="0" err="1"/>
              <a:t>liraglutide</a:t>
            </a:r>
            <a:r>
              <a:rPr lang="en-US" dirty="0"/>
              <a:t>), after considering drug-specific and patient factors (</a:t>
            </a:r>
            <a:r>
              <a:rPr lang="en-US" b="1" dirty="0"/>
              <a:t>Table 8.1</a:t>
            </a:r>
            <a:r>
              <a:rPr lang="en-US" dirty="0"/>
              <a:t>). </a:t>
            </a:r>
            <a:r>
              <a:rPr lang="en-US" b="1" dirty="0">
                <a:solidFill>
                  <a:schemeClr val="accent6"/>
                </a:solidFill>
              </a:rPr>
              <a:t>A</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In patients with T2DM and established ASCVD, after lifestyle management and metformin, the </a:t>
            </a:r>
            <a:r>
              <a:rPr lang="en-US" dirty="0" err="1"/>
              <a:t>antihyperglycemic</a:t>
            </a:r>
            <a:r>
              <a:rPr lang="en-US" dirty="0"/>
              <a:t> agent </a:t>
            </a:r>
            <a:r>
              <a:rPr lang="en-US" dirty="0" err="1"/>
              <a:t>canagliflozin</a:t>
            </a:r>
            <a:r>
              <a:rPr lang="en-US" dirty="0"/>
              <a:t> may be considered to reduce major adverse CV events, based on drug-specific and patient factors (</a:t>
            </a:r>
            <a:r>
              <a:rPr lang="en-US" b="1" dirty="0"/>
              <a:t>Table 8.1</a:t>
            </a:r>
            <a:r>
              <a:rPr lang="en-US" dirty="0"/>
              <a:t>). </a:t>
            </a:r>
            <a:r>
              <a:rPr lang="en-US" b="1" dirty="0">
                <a:solidFill>
                  <a:schemeClr val="accent6"/>
                </a:solidFill>
              </a:rPr>
              <a:t>C</a:t>
            </a: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136</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 xmlns:p14="http://schemas.microsoft.com/office/powerpoint/2010/main" val="10875673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Continuous reevaluation of the medication regimen and adjustment as needed to incorporate patient factors (</a:t>
            </a:r>
            <a:r>
              <a:rPr lang="en-US" b="1" dirty="0"/>
              <a:t>Table 8.1</a:t>
            </a:r>
            <a:r>
              <a:rPr lang="en-US" dirty="0"/>
              <a:t>) and regimen complexity is recommended. </a:t>
            </a:r>
            <a:r>
              <a:rPr lang="en-US" b="1" dirty="0">
                <a:solidFill>
                  <a:schemeClr val="accent6"/>
                </a:solidFill>
              </a:rPr>
              <a:t>E</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For patients with T2DM who are not achieving glycemic goals, drug intensification, including consideration of insulin therapy, should not be delayed. </a:t>
            </a:r>
            <a:r>
              <a:rPr lang="en-US" b="1" dirty="0">
                <a:solidFill>
                  <a:schemeClr val="accent6"/>
                </a:solidFill>
              </a:rPr>
              <a:t>B</a:t>
            </a:r>
          </a:p>
          <a:p>
            <a:pPr marL="171450" indent="-171450">
              <a:spcBef>
                <a:spcPts val="1800"/>
              </a:spcBef>
              <a:buClr>
                <a:schemeClr val="bg1"/>
              </a:buClr>
              <a:buFont typeface="Arial" panose="020B0604020202020204" pitchFamily="34" charset="0"/>
              <a:buChar char="•"/>
            </a:pPr>
            <a:endParaRPr lang="en-US" dirty="0">
              <a:solidFill>
                <a:schemeClr val="accent6"/>
              </a:solidFill>
            </a:endParaRPr>
          </a:p>
          <a:p>
            <a:pPr marL="171450" indent="-171450">
              <a:spcBef>
                <a:spcPts val="1800"/>
              </a:spcBef>
              <a:buClr>
                <a:schemeClr val="bg1"/>
              </a:buClr>
              <a:buFont typeface="Arial" panose="020B0604020202020204" pitchFamily="34" charset="0"/>
              <a:buChar char="•"/>
            </a:pPr>
            <a:r>
              <a:rPr lang="en-US" dirty="0"/>
              <a:t>Metformin should be continued when used in combination with other agents, including insulin, if not contraindicated and if tolerated. </a:t>
            </a:r>
            <a:r>
              <a:rPr lang="en-US" b="1" dirty="0">
                <a:solidFill>
                  <a:schemeClr val="accent6"/>
                </a:solidFill>
              </a:rPr>
              <a:t>A</a:t>
            </a: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137</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 xmlns:p14="http://schemas.microsoft.com/office/powerpoint/2010/main" val="39024832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Here</a:t>
            </a:r>
            <a:r>
              <a:rPr lang="en-US" baseline="0" dirty="0"/>
              <a:t> is an overview of the ADA’s new treatment algorithm for type 2 diabetes, moving from monotherapy, to dual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a:p>
          <a:p>
            <a:r>
              <a:rPr lang="en-US" i="1" baseline="0" dirty="0"/>
              <a:t>It is important to note that the ADA’s full Standards of Care provides tables on the properties of these agents, as well as the costs associated with them. Please visit professional-dot-diabetes-org-slash-S-O-C for more information. </a:t>
            </a:r>
          </a:p>
          <a:p>
            <a:endParaRPr lang="en-US" i="1" baseline="0" dirty="0"/>
          </a:p>
          <a:p>
            <a:r>
              <a:rPr lang="en-US" i="1" baseline="0" dirty="0"/>
              <a:t>Let’s take a closer look at the algorithm.</a:t>
            </a:r>
          </a:p>
          <a:p>
            <a:endParaRPr lang="en-US" baseline="0"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138</a:t>
            </a:fld>
            <a:endParaRPr lang="en-US" sz="900">
              <a:latin typeface="Calibri" pitchFamily="34" charset="0"/>
            </a:endParaRPr>
          </a:p>
        </p:txBody>
      </p:sp>
    </p:spTree>
    <p:extLst>
      <p:ext uri="{BB962C8B-B14F-4D97-AF65-F5344CB8AC3E}">
        <p14:creationId xmlns="" xmlns:p14="http://schemas.microsoft.com/office/powerpoint/2010/main" val="223090649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The first step in the management of newly diagnosed type 2 diabetes is highlighted at the top of the algorithm: initiate lifestyle management, set A1C target, and initiate pharmacotherapy based on A1C at diagnosis. </a:t>
            </a:r>
          </a:p>
          <a:p>
            <a:endParaRPr lang="en-US" dirty="0"/>
          </a:p>
          <a:p>
            <a:r>
              <a:rPr lang="en-US" dirty="0"/>
              <a:t>For those with an initial A1C less than 9%, monotherapy may be considered, while those with an A1C greater than 9% should consider dual therapy, and those with A1C greater than 10%, high blood glucose (</a:t>
            </a:r>
            <a:r>
              <a:rPr lang="en-US" u="sng" dirty="0"/>
              <a:t>&gt;</a:t>
            </a:r>
            <a:r>
              <a:rPr lang="en-US" dirty="0"/>
              <a:t>300 mg/dl), or symptoms of hyperglycemia may consider combination injectable therapy, which I’ll detail shortly.</a:t>
            </a:r>
          </a:p>
          <a:p>
            <a:endParaRPr lang="en-US" dirty="0"/>
          </a:p>
          <a:p>
            <a:r>
              <a:rPr lang="en-US" dirty="0"/>
              <a:t>The initial preferred agent remain metformin, though other therapies may be considered if metformin is contraindicated or isn’t tolerated. </a:t>
            </a:r>
          </a:p>
          <a:p>
            <a:endParaRPr lang="en-US" dirty="0"/>
          </a:p>
          <a:p>
            <a:r>
              <a:rPr lang="en-US" dirty="0"/>
              <a:t>If A1C target is not achieved or maintained within 3 months, or at any point, lifestyle management should be reinforced and dual therapy considered. </a:t>
            </a:r>
          </a:p>
          <a:p>
            <a:endParaRPr lang="en-US" baseline="0"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139</a:t>
            </a:fld>
            <a:endParaRPr lang="en-US" sz="900">
              <a:latin typeface="Calibri" pitchFamily="34" charset="0"/>
            </a:endParaRPr>
          </a:p>
        </p:txBody>
      </p:sp>
    </p:spTree>
    <p:extLst>
      <p:ext uri="{BB962C8B-B14F-4D97-AF65-F5344CB8AC3E}">
        <p14:creationId xmlns="" xmlns:p14="http://schemas.microsoft.com/office/powerpoint/2010/main" val="4635311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Starting with dual therapy, the algorithm has been updated this year to incorporate consideration of ASCVD at the point of dual therapy given results of recently published cardiovascular outcome trials.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noted in the algorithm, in patients who do not have atherosclerotic cardiovascular disease (ASCVD), consider a combination of metformin and any one of the preferred six treatment options: sulfonylurea, thiazolidinedione, DPP-4 inhibitor, SGLT2 inhibitor, GLP-1 receptor agonist, or basal insulin; the choice of which agent to add is based on drug specific effects and patient factors, as highlighted in Table</a:t>
            </a:r>
          </a:p>
          <a:p>
            <a:r>
              <a:rPr lang="en-US" sz="1200" b="0" i="0" u="none" strike="noStrike" kern="1200" baseline="0" dirty="0">
                <a:solidFill>
                  <a:schemeClr val="tx1"/>
                </a:solidFill>
                <a:latin typeface="+mn-lt"/>
                <a:ea typeface="+mn-ea"/>
                <a:cs typeface="+mn-cs"/>
              </a:rPr>
              <a:t>8.1 which will be highlighted in the next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patients with ASCVD, add a second agent with evidence of cardiovascular risk reduction after consideration of drug-specific and patient factors.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A1C target is still not achieved after 3 months of dual therapy, proceed to a three-drug combination. Again, if A1C target is not achieved after ~3 months of triple therapy, proceed to combination injectable therapy. At each step, lifestyle management should be reinforced and medication-taking behavior assessed.</a:t>
            </a:r>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140</a:t>
            </a:fld>
            <a:endParaRPr lang="en-US" sz="900">
              <a:latin typeface="Calibri" pitchFamily="34" charset="0"/>
            </a:endParaRPr>
          </a:p>
        </p:txBody>
      </p:sp>
    </p:spTree>
    <p:extLst>
      <p:ext uri="{BB962C8B-B14F-4D97-AF65-F5344CB8AC3E}">
        <p14:creationId xmlns="" xmlns:p14="http://schemas.microsoft.com/office/powerpoint/2010/main" val="28315528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previous slide, Table 8.1 was added this year to highlight patient-specific factors to consider when selecting antihyperglycemic treatments for adults with T2DM.This is difficult to read, but I just wanted to highlight the overall structure of the table and describe its contents.</a:t>
            </a:r>
            <a:r>
              <a:rPr lang="en-US" baseline="0" dirty="0"/>
              <a:t> Considerations noted in the table include: efficacy, hypoglycemia risk, effects on weight, cardiovascular effects, treatment cost, route of administration, renal effects, and additional drug-specific considerations, such as notable black box warnings and unique drug side effects.</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141</a:t>
            </a:fld>
            <a:endParaRPr lang="en-US"/>
          </a:p>
        </p:txBody>
      </p:sp>
    </p:spTree>
    <p:extLst>
      <p:ext uri="{BB962C8B-B14F-4D97-AF65-F5344CB8AC3E}">
        <p14:creationId xmlns="" xmlns:p14="http://schemas.microsoft.com/office/powerpoint/2010/main" val="133639127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The progressive nature of T2DM should be regularly &amp; objectively explained to T2DM patients.</a:t>
            </a:r>
          </a:p>
          <a:p>
            <a:r>
              <a:rPr lang="en-US" dirty="0"/>
              <a:t>Along those lines, for your patients who are not achieving glycemic goals, promptly initiate insulin therapy</a:t>
            </a:r>
          </a:p>
          <a:p>
            <a:r>
              <a:rPr lang="en-US" dirty="0"/>
              <a:t>Avoid using insulin as a threat, describing it as a failure or punishment</a:t>
            </a:r>
          </a:p>
          <a:p>
            <a:r>
              <a:rPr lang="en-US" dirty="0"/>
              <a:t>And do give patients a self-titration algorithm</a:t>
            </a:r>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142</a:t>
            </a:fld>
            <a:endParaRPr lang="en-US" sz="900">
              <a:latin typeface="Calibri" pitchFamily="34" charset="0"/>
            </a:endParaRPr>
          </a:p>
        </p:txBody>
      </p:sp>
    </p:spTree>
    <p:extLst>
      <p:ext uri="{BB962C8B-B14F-4D97-AF65-F5344CB8AC3E}">
        <p14:creationId xmlns="" xmlns:p14="http://schemas.microsoft.com/office/powerpoint/2010/main" val="300100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p:txBody>
          <a:bodyPr/>
          <a:lstStyle/>
          <a:p>
            <a:pPr>
              <a:spcBef>
                <a:spcPts val="1200"/>
              </a:spcBef>
            </a:pPr>
            <a:r>
              <a:rPr lang="en-US" sz="1200" dirty="0"/>
              <a:t>The care team should prioritize timely and appropriate intensification of lifestyle and/or pharmacologic therapy for patients who have not achieved metabolic targets.</a:t>
            </a:r>
          </a:p>
          <a:p>
            <a:endParaRPr lang="en-US" baseline="30000" dirty="0"/>
          </a:p>
          <a:p>
            <a:r>
              <a:rPr lang="en-US" dirty="0"/>
              <a:t>As outlined on this slide, the following </a:t>
            </a:r>
            <a:r>
              <a:rPr lang="en-US" b="1" dirty="0"/>
              <a:t> [CLICK] </a:t>
            </a:r>
            <a:r>
              <a:rPr lang="en-US" dirty="0"/>
              <a:t>strategies each have been shown to optimize provider and team behavior and thereby catalyze reductions in A1C, blood pressure, and LDL cholesterol</a:t>
            </a:r>
            <a:r>
              <a:rPr lang="en-US" baseline="30000" dirty="0"/>
              <a:t>:</a:t>
            </a:r>
          </a:p>
          <a:p>
            <a:endParaRPr lang="en-US" baseline="30000" dirty="0"/>
          </a:p>
          <a:p>
            <a:pPr marL="628650" lvl="1" indent="-171450">
              <a:spcBef>
                <a:spcPts val="1200"/>
              </a:spcBef>
              <a:buFont typeface="Arial" panose="020B0604020202020204" pitchFamily="34" charset="0"/>
              <a:buChar char="•"/>
            </a:pPr>
            <a:r>
              <a:rPr lang="en-US" sz="1200" dirty="0"/>
              <a:t>Explicit and collaborative goal setting with patients</a:t>
            </a:r>
          </a:p>
          <a:p>
            <a:pPr marL="628650" lvl="1" indent="-171450">
              <a:spcBef>
                <a:spcPts val="1200"/>
              </a:spcBef>
              <a:buFont typeface="Arial" panose="020B0604020202020204" pitchFamily="34" charset="0"/>
              <a:buChar char="•"/>
            </a:pPr>
            <a:r>
              <a:rPr lang="en-US" sz="1200" dirty="0"/>
              <a:t>Identifying and addressing language, numeracy, and/or cultural barriers to care</a:t>
            </a:r>
          </a:p>
          <a:p>
            <a:pPr marL="628650" lvl="1" indent="-171450">
              <a:spcBef>
                <a:spcPts val="1200"/>
              </a:spcBef>
              <a:buFont typeface="Arial" panose="020B0604020202020204" pitchFamily="34" charset="0"/>
              <a:buChar char="•"/>
            </a:pPr>
            <a:r>
              <a:rPr lang="en-US" sz="1200" dirty="0"/>
              <a:t>Integrating evidence-based guidelines and clinical information tools into the process of care</a:t>
            </a:r>
          </a:p>
          <a:p>
            <a:pPr marL="628650" lvl="1" indent="-171450">
              <a:spcBef>
                <a:spcPts val="1200"/>
              </a:spcBef>
              <a:buFont typeface="Arial" panose="020B0604020202020204" pitchFamily="34" charset="0"/>
              <a:buChar char="•"/>
            </a:pPr>
            <a:r>
              <a:rPr lang="en-US" sz="1200" dirty="0"/>
              <a:t>Soliciting performance feedback, setting reminders, and providing structured care</a:t>
            </a:r>
          </a:p>
          <a:p>
            <a:pPr marL="628650" lvl="1" indent="-171450">
              <a:spcBef>
                <a:spcPts val="1200"/>
              </a:spcBef>
              <a:buFont typeface="Arial" panose="020B0604020202020204" pitchFamily="34" charset="0"/>
              <a:buChar char="•"/>
            </a:pPr>
            <a:r>
              <a:rPr lang="en-US" sz="1200" dirty="0"/>
              <a:t>Incorporating care management teams</a:t>
            </a:r>
          </a:p>
          <a:p>
            <a:pPr lvl="1"/>
            <a:endParaRPr lang="en-US" dirty="0"/>
          </a:p>
          <a:p>
            <a:pPr lvl="1">
              <a:buFont typeface="Arial" pitchFamily="34" charset="0"/>
              <a:buNone/>
            </a:pPr>
            <a:r>
              <a:rPr lang="en-US" b="1" dirty="0"/>
              <a:t>[SLIDE]</a:t>
            </a:r>
          </a:p>
        </p:txBody>
      </p:sp>
      <p:sp>
        <p:nvSpPr>
          <p:cNvPr id="2539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37523B1-D013-441C-803C-E0AB3C993037}" type="slidenum">
              <a:rPr lang="en-US" sz="900"/>
              <a:pPr algn="r"/>
              <a:t>14</a:t>
            </a:fld>
            <a:endParaRPr lang="en-US" sz="900"/>
          </a:p>
        </p:txBody>
      </p:sp>
      <p:sp>
        <p:nvSpPr>
          <p:cNvPr id="253957" name="TextBox 4"/>
          <p:cNvSpPr txBox="1">
            <a:spLocks noChangeArrowheads="1"/>
          </p:cNvSpPr>
          <p:nvPr/>
        </p:nvSpPr>
        <p:spPr bwMode="auto">
          <a:xfrm>
            <a:off x="686421" y="8358578"/>
            <a:ext cx="5485158" cy="644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 Davidson MB. How our current medical care system fails people with diabetes: lack of timely, appropriate clinical decisions. Diabetes Care 2009;32:370–372</a:t>
            </a:r>
          </a:p>
          <a:p>
            <a:pPr>
              <a:buFont typeface="Calibri" pitchFamily="34" charset="0"/>
              <a:buNone/>
            </a:pPr>
            <a:r>
              <a:rPr lang="en-US" sz="900"/>
              <a:t>American Diabetes Association. Standards of medical care in diabetes—2014. Diabetes Care 2014;37(suppl 1):S61</a:t>
            </a:r>
          </a:p>
        </p:txBody>
      </p:sp>
    </p:spTree>
    <p:extLst>
      <p:ext uri="{BB962C8B-B14F-4D97-AF65-F5344CB8AC3E}">
        <p14:creationId xmlns="" xmlns:p14="http://schemas.microsoft.com/office/powerpoint/2010/main" val="54113070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algorithm for combination injectable therapy in type 2 diabetes starts with basal insulin, with or without other agents, and offers three equivalent strategies for intensification if goals are not met, with ample room for individualization.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it is important to note that the ADA’s full Standards of Care provides tables on the properties of these agents, as well as the costs associated with them. Please visit professional-dot-diabetes-org-slash-S-O-C for more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FBG, fasting blood glucose; GLP-1 RA, GLP-1 receptor agonist; hypo, hypoglycemia.</a:t>
            </a:r>
            <a:endParaRPr lang="en-US"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143</a:t>
            </a:fld>
            <a:endParaRPr lang="en-US" sz="900">
              <a:latin typeface="Calibri" pitchFamily="34" charset="0"/>
            </a:endParaRPr>
          </a:p>
        </p:txBody>
      </p:sp>
    </p:spTree>
    <p:extLst>
      <p:ext uri="{BB962C8B-B14F-4D97-AF65-F5344CB8AC3E}">
        <p14:creationId xmlns="" xmlns:p14="http://schemas.microsoft.com/office/powerpoint/2010/main" val="244161353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a:t>
            </a:r>
            <a:r>
              <a:rPr lang="en-US" baseline="0" dirty="0"/>
              <a:t> </a:t>
            </a:r>
            <a:r>
              <a:rPr lang="en-US" sz="1200" b="0" i="0" u="none" strike="noStrike" kern="1200" baseline="0" dirty="0">
                <a:solidFill>
                  <a:schemeClr val="tx1"/>
                </a:solidFill>
                <a:latin typeface="+mn-lt"/>
                <a:ea typeface="+mn-ea"/>
                <a:cs typeface="+mn-cs"/>
              </a:rPr>
              <a:t>provides cost information for currently approved noninsulin therapies. Of note, both average wholesale prices (AWP) and National Average Drug Acquisition Costs (NADAC) are provided, but neither measure is perfect and they do not account for discounts, rebates, or other price adjustments often</a:t>
            </a:r>
          </a:p>
          <a:p>
            <a:r>
              <a:rPr lang="en-US" sz="1200" b="0" i="0" u="none" strike="noStrike" kern="1200" baseline="0" dirty="0">
                <a:solidFill>
                  <a:schemeClr val="tx1"/>
                </a:solidFill>
                <a:latin typeface="+mn-lt"/>
                <a:ea typeface="+mn-ea"/>
                <a:cs typeface="+mn-cs"/>
              </a:rPr>
              <a:t>involved in prescription sales that affect the actual cost incurred by the patient.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there are alternative means to estimate medication prices, AWP and NADAC were utilized to provide a comparison of list prices with the primary goal of highlighting the importance of cost considerations when prescribing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treatments.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144</a:t>
            </a:fld>
            <a:endParaRPr lang="en-US"/>
          </a:p>
        </p:txBody>
      </p:sp>
    </p:spTree>
    <p:extLst>
      <p:ext uri="{BB962C8B-B14F-4D97-AF65-F5344CB8AC3E}">
        <p14:creationId xmlns="" xmlns:p14="http://schemas.microsoft.com/office/powerpoint/2010/main" val="20671339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table provides AWP and NADAC information (cost per 1,000 units) for currently available insulin</a:t>
            </a:r>
          </a:p>
          <a:p>
            <a:r>
              <a:rPr lang="en-US" sz="1200" b="0" i="0" u="none" strike="noStrike" kern="1200" baseline="0" dirty="0">
                <a:solidFill>
                  <a:schemeClr val="tx1"/>
                </a:solidFill>
                <a:latin typeface="+mn-lt"/>
                <a:ea typeface="+mn-ea"/>
                <a:cs typeface="+mn-cs"/>
              </a:rPr>
              <a:t>products in the U.S. There have been substantial increases in the price of insulin over the past decade and the cost-effectiveness of different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agents is an important consideration when selecting therapies.</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145</a:t>
            </a:fld>
            <a:endParaRPr lang="en-US"/>
          </a:p>
        </p:txBody>
      </p:sp>
    </p:spTree>
    <p:extLst>
      <p:ext uri="{BB962C8B-B14F-4D97-AF65-F5344CB8AC3E}">
        <p14:creationId xmlns="" xmlns:p14="http://schemas.microsoft.com/office/powerpoint/2010/main" val="37750754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p:txBody>
          <a:bodyPr/>
          <a:lstStyle/>
          <a:p>
            <a:pPr>
              <a:spcBef>
                <a:spcPts val="196"/>
              </a:spcBef>
            </a:pPr>
            <a:r>
              <a:rPr lang="en-US" b="0" dirty="0"/>
              <a:t>Moving on to cardiovascular disease and risk management….</a:t>
            </a:r>
          </a:p>
          <a:p>
            <a:pPr>
              <a:spcBef>
                <a:spcPts val="196"/>
              </a:spcBef>
            </a:pPr>
            <a:endParaRPr lang="en-US" b="1" dirty="0"/>
          </a:p>
          <a:p>
            <a:pPr>
              <a:spcBef>
                <a:spcPts val="196"/>
              </a:spcBef>
            </a:pPr>
            <a:r>
              <a:rPr lang="en-US" b="1" dirty="0"/>
              <a:t>[SLIDE]</a:t>
            </a:r>
          </a:p>
          <a:p>
            <a:pPr>
              <a:spcBef>
                <a:spcPts val="196"/>
              </a:spcBef>
            </a:pPr>
            <a:endParaRPr lang="en-US" b="1" dirty="0"/>
          </a:p>
        </p:txBody>
      </p:sp>
      <p:sp>
        <p:nvSpPr>
          <p:cNvPr id="3676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22D32AC-AF8E-4673-963C-6C11A5E0C27A}" type="slidenum">
              <a:rPr lang="en-US" sz="900"/>
              <a:pPr algn="r"/>
              <a:t>146</a:t>
            </a:fld>
            <a:endParaRPr lang="en-US" sz="900"/>
          </a:p>
        </p:txBody>
      </p:sp>
    </p:spTree>
    <p:extLst>
      <p:ext uri="{BB962C8B-B14F-4D97-AF65-F5344CB8AC3E}">
        <p14:creationId xmlns="" xmlns:p14="http://schemas.microsoft.com/office/powerpoint/2010/main" val="393379789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p:txBody>
          <a:bodyPr/>
          <a:lstStyle/>
          <a:p>
            <a:r>
              <a:rPr lang="en-US" dirty="0"/>
              <a:t>Atherosclerotic</a:t>
            </a:r>
            <a:r>
              <a:rPr lang="en-US" baseline="0" dirty="0"/>
              <a:t> c</a:t>
            </a:r>
            <a:r>
              <a:rPr lang="en-US" dirty="0"/>
              <a:t>ardiovascular disease is the major cause of morbidity and mortality for individuals with diabetes, and the largest contributor to the direct and indirect costs of diabetes </a:t>
            </a:r>
            <a:r>
              <a:rPr lang="en-US" b="1" dirty="0"/>
              <a:t>[CLICK]</a:t>
            </a:r>
            <a:r>
              <a:rPr lang="en-US" baseline="30000" dirty="0"/>
              <a:t> </a:t>
            </a:r>
          </a:p>
          <a:p>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conditions coexisting with type 2 diabetes, such as hypertension and dyslipidemia, are clear risk factors for atherosclerotic cardiovascular disease, </a:t>
            </a:r>
            <a:r>
              <a:rPr lang="en-US" b="1" dirty="0"/>
              <a:t>[CLICK]</a:t>
            </a:r>
            <a:r>
              <a:rPr lang="en-US" baseline="30000" dirty="0"/>
              <a:t> </a:t>
            </a:r>
            <a:r>
              <a:rPr lang="en-US" baseline="0" dirty="0"/>
              <a:t> </a:t>
            </a:r>
            <a:r>
              <a:rPr lang="en-US" dirty="0"/>
              <a:t>and diabetes itself confers independent risk  </a:t>
            </a:r>
            <a:r>
              <a:rPr lang="en-US" b="1" dirty="0"/>
              <a:t>[CLICK]</a:t>
            </a:r>
            <a:r>
              <a:rPr lang="en-US" baseline="30000" dirty="0"/>
              <a:t> </a:t>
            </a:r>
          </a:p>
          <a:p>
            <a:endParaRPr lang="en-US" baseline="30000" dirty="0"/>
          </a:p>
          <a:p>
            <a:r>
              <a:rPr lang="en-US" dirty="0"/>
              <a:t>Numerous studies have shown the efficacy of controlling individual cardiovascular risk factors in preventing of slowing CVD in people with diabetes. Large benefits are seen when multiple risk factors are addressed globally. </a:t>
            </a:r>
            <a:r>
              <a:rPr lang="en-US" b="1" dirty="0"/>
              <a:t>[CLICK]</a:t>
            </a:r>
            <a:r>
              <a:rPr lang="en-US" baseline="30000" dirty="0"/>
              <a:t> </a:t>
            </a:r>
          </a:p>
          <a:p>
            <a:endParaRPr lang="en-US" baseline="30000" dirty="0"/>
          </a:p>
          <a:p>
            <a:r>
              <a:rPr lang="en-US" dirty="0"/>
              <a:t>Finally, the Association recommends systematic assessment at least annually of all people with diabetes for cardiovascular risk factors, including dyslipidemia, hypertension, smoking, family history of premature coronary disease, and the presence of albuminuria. Abnormal risk factors should be treated.</a:t>
            </a:r>
          </a:p>
          <a:p>
            <a:endParaRPr lang="en-US" dirty="0"/>
          </a:p>
          <a:p>
            <a:pPr>
              <a:buFont typeface="Arial" pitchFamily="34" charset="0"/>
              <a:buNone/>
            </a:pPr>
            <a:r>
              <a:rPr lang="en-US" b="1" dirty="0"/>
              <a:t>[SLIDE]</a:t>
            </a:r>
          </a:p>
        </p:txBody>
      </p:sp>
      <p:sp>
        <p:nvSpPr>
          <p:cNvPr id="3686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12C4913-D5FE-46C7-BB26-73147520ACBB}" type="slidenum">
              <a:rPr lang="en-US" sz="900"/>
              <a:pPr algn="r"/>
              <a:t>147</a:t>
            </a:fld>
            <a:endParaRPr lang="en-US" sz="900"/>
          </a:p>
        </p:txBody>
      </p:sp>
      <p:sp>
        <p:nvSpPr>
          <p:cNvPr id="368645"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1):S36</a:t>
            </a:r>
          </a:p>
          <a:p>
            <a:pPr>
              <a:buFont typeface="Calibri" pitchFamily="34" charset="0"/>
              <a:buNone/>
            </a:pPr>
            <a:r>
              <a:rPr lang="en-US" sz="900"/>
              <a:t>Buse JB, Ginsberg HN, Bakris GL, et al., for the American Heart Association, American Diabetes Association. Primary prevention of cardiovascular diseases in people with diabetes mellitus: a scientific statement from the American Heart Association and the American Diabetes Association. Diabetes Care 2007;30:162–172</a:t>
            </a:r>
          </a:p>
          <a:p>
            <a:pPr>
              <a:buFont typeface="Calibri" pitchFamily="34" charset="0"/>
              <a:buNone/>
            </a:pPr>
            <a:r>
              <a:rPr lang="en-US" sz="900"/>
              <a:t>Gaede P, Lund-Andersen H, Parving HH, Pedersen O. Effect of a multifactorial intervention on mortality in type 2 diabetes. N Engl J Med 2008;358:580–591</a:t>
            </a:r>
          </a:p>
          <a:p>
            <a:pPr>
              <a:buFont typeface="Calibri" pitchFamily="34" charset="0"/>
              <a:buNone/>
            </a:pPr>
            <a:r>
              <a:rPr lang="en-US" sz="900"/>
              <a:t>Ali MK, Bullard KM, Saaddine JB, Cowie CC, Imperatore G, Gregg EW. Achievement of goals in U.S. diabetes care, 1999–2010. N Engl J Med 2013;368:1613–1624</a:t>
            </a:r>
          </a:p>
        </p:txBody>
      </p:sp>
    </p:spTree>
    <p:extLst>
      <p:ext uri="{BB962C8B-B14F-4D97-AF65-F5344CB8AC3E}">
        <p14:creationId xmlns="" xmlns:p14="http://schemas.microsoft.com/office/powerpoint/2010/main" val="349070068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p:txBody>
          <a:bodyPr/>
          <a:lstStyle/>
          <a:p>
            <a:r>
              <a:rPr lang="en-US" dirty="0"/>
              <a:t>Hypertension is a common diabetes comorbidity that affects many patients. Hypertension is a major risk factor for both ASCVD and microvascular complications. Moreover,</a:t>
            </a:r>
            <a:r>
              <a:rPr lang="en-US" baseline="0" dirty="0"/>
              <a:t> numerous studies have shown that antihypertensive therapy reduces ASCVD events, heart failure, and microvascular complications</a:t>
            </a:r>
            <a:r>
              <a:rPr lang="en-US" dirty="0"/>
              <a:t>. </a:t>
            </a:r>
          </a:p>
          <a:p>
            <a:pPr>
              <a:buFont typeface="Arial" pitchFamily="34" charset="0"/>
              <a:buNone/>
            </a:pPr>
            <a:endParaRPr lang="en-US" dirty="0"/>
          </a:p>
          <a:p>
            <a:pPr>
              <a:buFont typeface="Arial" pitchFamily="34" charset="0"/>
              <a:buNone/>
            </a:pPr>
            <a:r>
              <a:rPr lang="en-US" b="1" dirty="0"/>
              <a:t>[SLIDE]</a:t>
            </a:r>
          </a:p>
        </p:txBody>
      </p:sp>
      <p:sp>
        <p:nvSpPr>
          <p:cNvPr id="369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A94D24A-C4FA-46F1-B36B-BE0D94715109}" type="slidenum">
              <a:rPr lang="en-US" sz="900">
                <a:latin typeface="Calibri" pitchFamily="34" charset="0"/>
              </a:rPr>
              <a:pPr algn="r" eaLnBrk="1" hangingPunct="1"/>
              <a:t>148</a:t>
            </a:fld>
            <a:endParaRPr lang="en-US" sz="900">
              <a:latin typeface="Calibri" pitchFamily="34" charset="0"/>
            </a:endParaRPr>
          </a:p>
        </p:txBody>
      </p:sp>
    </p:spTree>
    <p:extLst>
      <p:ext uri="{BB962C8B-B14F-4D97-AF65-F5344CB8AC3E}">
        <p14:creationId xmlns="" xmlns:p14="http://schemas.microsoft.com/office/powerpoint/2010/main" val="388220767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p:txBody>
          <a:bodyPr/>
          <a:lstStyle/>
          <a:p>
            <a:r>
              <a:rPr lang="en-US" dirty="0"/>
              <a:t>Table</a:t>
            </a:r>
            <a:r>
              <a:rPr lang="en-US" baseline="0" dirty="0"/>
              <a:t> 9.1 from the 2018 Standards of Care provides a summary of findings from randomized controlled trials of intensive versus standard hypertension treatment strategies in patients with T2DM. </a:t>
            </a:r>
            <a:endParaRPr lang="en-US" dirty="0"/>
          </a:p>
          <a:p>
            <a:endParaRPr lang="en-US" dirty="0"/>
          </a:p>
          <a:p>
            <a:r>
              <a:rPr lang="en-US" dirty="0"/>
              <a:t>Given the epidemiological relationship between lower blood pressure and better long-term clinical outcomes, two landmark trials, Action to Control Cardiovascular Risk in Diabetes, or ACCORD trial,  and Action in Diabetes and Vascular Disease: </a:t>
            </a:r>
            <a:r>
              <a:rPr lang="en-US" dirty="0" err="1"/>
              <a:t>Preterax</a:t>
            </a:r>
            <a:r>
              <a:rPr lang="en-US" dirty="0"/>
              <a:t> and </a:t>
            </a:r>
            <a:r>
              <a:rPr lang="en-US" dirty="0" err="1"/>
              <a:t>Diamicron</a:t>
            </a:r>
            <a:r>
              <a:rPr lang="en-US" dirty="0"/>
              <a:t> MR Controlled Evaluation–Blood Pressure (ADVANCE-BP), examined the benefit of tighter blood pressure control in patients with type 2 diabetes.  </a:t>
            </a:r>
          </a:p>
          <a:p>
            <a:endParaRPr lang="en-US" dirty="0"/>
          </a:p>
          <a:p>
            <a:r>
              <a:rPr lang="en-US" dirty="0"/>
              <a:t>The ACCORD trial examined whether a lower SBP of &lt;120 mm Hg, in type 2 diabetes patients at high risk for ASCVD, provided greater cardiovascular protection than an SBP level of 130–140 mm Hg and the study did not find a benefit in primary endpoints of nonfatal MI, nonfatal stroke and cardiovascular death. </a:t>
            </a:r>
          </a:p>
          <a:p>
            <a:endParaRPr lang="en-US" dirty="0"/>
          </a:p>
          <a:p>
            <a:r>
              <a:rPr lang="en-US" dirty="0"/>
              <a:t>The ADVANCE-BP intervention arm consisted of a single pill, fixed dose combination of perindopril and </a:t>
            </a:r>
            <a:r>
              <a:rPr lang="en-US" dirty="0" err="1"/>
              <a:t>indapamide</a:t>
            </a:r>
            <a:r>
              <a:rPr lang="en-US" dirty="0"/>
              <a:t> and showed a significant reduction in the risk of the primary composite end point (major macrovascular or microvascular event) and significant reductions in the risk of death from any cause and of death from cardiovascular causes.</a:t>
            </a:r>
          </a:p>
          <a:p>
            <a:endParaRPr lang="en-US" dirty="0"/>
          </a:p>
          <a:p>
            <a:r>
              <a:rPr lang="en-US" dirty="0"/>
              <a:t>Findings from the HOT and SPRINT trials are also noted here.</a:t>
            </a:r>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149</a:t>
            </a:fld>
            <a:endParaRPr lang="en-US" sz="900">
              <a:latin typeface="Calibri" pitchFamily="34" charset="0"/>
            </a:endParaRPr>
          </a:p>
        </p:txBody>
      </p:sp>
    </p:spTree>
    <p:extLst>
      <p:ext uri="{BB962C8B-B14F-4D97-AF65-F5344CB8AC3E}">
        <p14:creationId xmlns="" xmlns:p14="http://schemas.microsoft.com/office/powerpoint/2010/main" val="15518863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p:txBody>
          <a:bodyPr/>
          <a:lstStyle/>
          <a:p>
            <a:r>
              <a:rPr lang="en-US" dirty="0"/>
              <a:t>Moving along to recommendations, the</a:t>
            </a:r>
            <a:r>
              <a:rPr lang="en-US" baseline="0" dirty="0"/>
              <a:t> following recommendations are provided for the screening and diagnosis of hypertension:</a:t>
            </a:r>
          </a:p>
          <a:p>
            <a:endParaRPr lang="en-US" baseline="0" dirty="0"/>
          </a:p>
          <a:p>
            <a:pPr marL="171450" indent="-171450">
              <a:buFont typeface="Arial" panose="020B0604020202020204" pitchFamily="34" charset="0"/>
              <a:buChar char="•"/>
            </a:pPr>
            <a:r>
              <a:rPr lang="en-US" dirty="0"/>
              <a:t>Blood pressure (BP) should be measured at every routine clinical visit. Patients found to have elevated BP(≥140/90) should have BP confirmed using multiple readings, including measurements on a separate day, to diagnose hypertension. </a:t>
            </a:r>
            <a:r>
              <a:rPr lang="en-US" b="1" dirty="0">
                <a:solidFill>
                  <a:schemeClr val="accent6"/>
                </a:solidFill>
              </a:rPr>
              <a:t>B</a:t>
            </a:r>
          </a:p>
          <a:p>
            <a:pPr marL="0" indent="0">
              <a:buFont typeface="Arial" panose="020B0604020202020204" pitchFamily="34" charset="0"/>
              <a:buNone/>
            </a:pPr>
            <a:endParaRPr lang="en-US" dirty="0">
              <a:solidFill>
                <a:schemeClr val="accent6"/>
              </a:solidFill>
            </a:endParaRPr>
          </a:p>
          <a:p>
            <a:pPr marL="171450" indent="-171450">
              <a:buFont typeface="Arial" panose="020B0604020202020204" pitchFamily="34" charset="0"/>
              <a:buChar char="•"/>
            </a:pPr>
            <a:r>
              <a:rPr lang="en-US" dirty="0"/>
              <a:t>All hypertensive patients with diabetes should monitor their BP at home. </a:t>
            </a:r>
            <a:r>
              <a:rPr lang="en-US" b="1" dirty="0">
                <a:solidFill>
                  <a:schemeClr val="accent6"/>
                </a:solidFill>
              </a:rPr>
              <a:t>B</a:t>
            </a:r>
          </a:p>
          <a:p>
            <a:endParaRPr lang="en-US" b="1" dirty="0"/>
          </a:p>
          <a:p>
            <a:r>
              <a:rPr lang="en-US" b="1" dirty="0"/>
              <a:t>[SLIDE]</a:t>
            </a:r>
          </a:p>
        </p:txBody>
      </p:sp>
      <p:sp>
        <p:nvSpPr>
          <p:cNvPr id="371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028D1F7-D17C-474E-A90D-947666D47DAE}" type="slidenum">
              <a:rPr lang="en-US" sz="900"/>
              <a:pPr algn="r"/>
              <a:t>150</a:t>
            </a:fld>
            <a:endParaRPr lang="en-US" sz="900"/>
          </a:p>
        </p:txBody>
      </p:sp>
      <p:sp>
        <p:nvSpPr>
          <p:cNvPr id="371717"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30567353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p:txBody>
          <a:bodyPr/>
          <a:lstStyle/>
          <a:p>
            <a:r>
              <a:rPr lang="en-US" dirty="0"/>
              <a:t>The following recommendations pertain to hypertension</a:t>
            </a:r>
            <a:r>
              <a:rPr lang="en-US" baseline="0" dirty="0"/>
              <a:t> treatment goals:</a:t>
            </a:r>
          </a:p>
          <a:p>
            <a:endParaRPr lang="en-US" baseline="0" dirty="0"/>
          </a:p>
          <a:p>
            <a:pPr marL="273050" indent="-215900">
              <a:spcBef>
                <a:spcPts val="1200"/>
              </a:spcBef>
              <a:buFont typeface="Arial" panose="020B0604020202020204" pitchFamily="34" charset="0"/>
              <a:buChar char="•"/>
            </a:pPr>
            <a:r>
              <a:rPr lang="en-US" dirty="0"/>
              <a:t>Most people with diabetes and hypertension should be treated to a systolic BP goal of &lt;140 mmHg and a diastolic BP goal of &lt;90 mmHg. </a:t>
            </a:r>
            <a:r>
              <a:rPr lang="en-US" b="1" dirty="0">
                <a:solidFill>
                  <a:schemeClr val="accent6"/>
                </a:solidFill>
              </a:rPr>
              <a:t>A [CLICK]</a:t>
            </a:r>
          </a:p>
          <a:p>
            <a:pPr marL="273050" indent="-215900">
              <a:spcBef>
                <a:spcPts val="1200"/>
              </a:spcBef>
              <a:buFont typeface="Arial" panose="020B0604020202020204" pitchFamily="34" charset="0"/>
              <a:buChar char="•"/>
            </a:pPr>
            <a:endParaRPr lang="en-US" dirty="0">
              <a:solidFill>
                <a:schemeClr val="accent6"/>
              </a:solidFill>
            </a:endParaRPr>
          </a:p>
          <a:p>
            <a:pPr marL="273050" marR="0" lvl="0" indent="-215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Lower systolic and diastolic BP targets, such as 130/80 mmHg, may be appropriate for individuals at high risk of CVD, if they can be achieved without undue treatment burden. </a:t>
            </a:r>
            <a:r>
              <a:rPr lang="en-US" b="1" dirty="0">
                <a:solidFill>
                  <a:schemeClr val="accent6"/>
                </a:solidFill>
              </a:rPr>
              <a:t>C [CLICK]</a:t>
            </a:r>
          </a:p>
          <a:p>
            <a:pPr marL="273050" indent="-215900">
              <a:spcBef>
                <a:spcPts val="1200"/>
              </a:spcBef>
              <a:buFont typeface="Arial" panose="020B0604020202020204" pitchFamily="34" charset="0"/>
              <a:buChar char="•"/>
            </a:pPr>
            <a:endParaRPr lang="en-US" dirty="0">
              <a:solidFill>
                <a:schemeClr val="accent6"/>
              </a:solidFill>
            </a:endParaRPr>
          </a:p>
          <a:p>
            <a:pPr marL="273050" marR="0" lvl="0" indent="-215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In pregnant patients with diabetes and preexisting hypertension who are treated with antihypertensive therapy, BP targets of 120-160/80-105 mmHg are suggested in the interest of optimizing long-term maternal health and minimizing impaired fetal growth. </a:t>
            </a:r>
            <a:r>
              <a:rPr lang="en-US" b="1" dirty="0">
                <a:solidFill>
                  <a:schemeClr val="accent6"/>
                </a:solidFill>
              </a:rPr>
              <a:t>E</a:t>
            </a:r>
            <a:r>
              <a:rPr lang="en-US" dirty="0">
                <a:solidFill>
                  <a:schemeClr val="accent6"/>
                </a:solidFill>
              </a:rPr>
              <a:t> </a:t>
            </a:r>
            <a:r>
              <a:rPr lang="en-US" b="1" dirty="0">
                <a:solidFill>
                  <a:schemeClr val="accent6"/>
                </a:solidFill>
              </a:rPr>
              <a:t>[CLICK]</a:t>
            </a:r>
          </a:p>
          <a:p>
            <a:pPr>
              <a:buFont typeface="Arial" pitchFamily="34" charset="0"/>
              <a:buNone/>
            </a:pPr>
            <a:endParaRPr lang="en-US" dirty="0"/>
          </a:p>
          <a:p>
            <a:pPr>
              <a:buFont typeface="Arial" pitchFamily="34" charset="0"/>
              <a:buNone/>
            </a:pPr>
            <a:r>
              <a:rPr lang="en-US" b="1" dirty="0"/>
              <a:t>[SLIDE]</a:t>
            </a:r>
          </a:p>
        </p:txBody>
      </p:sp>
      <p:sp>
        <p:nvSpPr>
          <p:cNvPr id="3727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3C9175B-ED17-4079-803D-6776DF6DD7D3}" type="slidenum">
              <a:rPr lang="en-US" sz="900"/>
              <a:pPr algn="r"/>
              <a:t>151</a:t>
            </a:fld>
            <a:endParaRPr lang="en-US" sz="900"/>
          </a:p>
        </p:txBody>
      </p:sp>
      <p:sp>
        <p:nvSpPr>
          <p:cNvPr id="37274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30791582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Recommendations in the area of lifestyle interventions to manage high blood pressure: </a:t>
            </a:r>
          </a:p>
          <a:p>
            <a:endParaRPr lang="en-US" dirty="0"/>
          </a:p>
          <a:p>
            <a:r>
              <a:rPr lang="en-US" dirty="0"/>
              <a:t>For patients with BP &gt;120/80, lifestyle intervention consists of weight loss if overweight or obese; a Dietary Approaches to Stop Hypertension-style dietary pattern including reducing sodium and increasing potassium intake; moderation of alcohol intake; and increased physical activity.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152</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250518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p:txBody>
          <a:bodyPr/>
          <a:lstStyle/>
          <a:p>
            <a:r>
              <a:rPr lang="en-US" dirty="0"/>
              <a:t>Health care professionals can design and implement more effective health care delivery systems for our patients with </a:t>
            </a:r>
            <a:r>
              <a:rPr lang="en-US"/>
              <a:t>diabetes by </a:t>
            </a:r>
            <a:r>
              <a:rPr lang="en-US" dirty="0"/>
              <a:t>supporting patient self-management and behavior change efforts, through:</a:t>
            </a:r>
          </a:p>
          <a:p>
            <a:endParaRPr lang="en-US" dirty="0"/>
          </a:p>
          <a:p>
            <a:pPr marL="628650" lvl="1" indent="-171450">
              <a:spcBef>
                <a:spcPts val="1200"/>
              </a:spcBef>
              <a:buFont typeface="Arial" panose="020B0604020202020204" pitchFamily="34" charset="0"/>
              <a:buChar char="•"/>
            </a:pPr>
            <a:r>
              <a:rPr lang="en-US" dirty="0"/>
              <a:t>Use</a:t>
            </a:r>
            <a:r>
              <a:rPr lang="en-US" baseline="0" dirty="0"/>
              <a:t> of h</a:t>
            </a:r>
            <a:r>
              <a:rPr lang="en-US" dirty="0"/>
              <a:t>igh-quality diabetes self-management education and support (DSMES) that addresses:</a:t>
            </a:r>
          </a:p>
          <a:p>
            <a:pPr marL="1085850" lvl="2" indent="-171450">
              <a:spcBef>
                <a:spcPts val="1200"/>
              </a:spcBef>
              <a:buFont typeface="Arial" panose="020B0604020202020204" pitchFamily="34" charset="0"/>
              <a:buChar char="•"/>
            </a:pPr>
            <a:r>
              <a:rPr lang="en-US" dirty="0"/>
              <a:t>Clinical content &amp; skills</a:t>
            </a:r>
          </a:p>
          <a:p>
            <a:pPr marL="1085850" lvl="2" indent="-171450">
              <a:spcBef>
                <a:spcPts val="1200"/>
              </a:spcBef>
              <a:buFont typeface="Arial" panose="020B0604020202020204" pitchFamily="34" charset="0"/>
              <a:buChar char="•"/>
            </a:pPr>
            <a:r>
              <a:rPr lang="en-US" dirty="0"/>
              <a:t>Behavioral strategies (goal setting, problem solving, etc.)</a:t>
            </a:r>
          </a:p>
          <a:p>
            <a:pPr marL="1085850" lvl="2" indent="-171450">
              <a:spcBef>
                <a:spcPts val="1200"/>
              </a:spcBef>
              <a:buFont typeface="Arial" panose="020B0604020202020204" pitchFamily="34" charset="0"/>
              <a:buChar char="•"/>
            </a:pPr>
            <a:r>
              <a:rPr lang="en-US" dirty="0"/>
              <a:t>Engagement with psychosocial concerns</a:t>
            </a:r>
          </a:p>
          <a:p>
            <a:pPr marL="914400" lvl="2" indent="0">
              <a:spcBef>
                <a:spcPts val="1200"/>
              </a:spcBef>
              <a:buFont typeface="Arial" panose="020B0604020202020204" pitchFamily="34" charset="0"/>
              <a:buNone/>
            </a:pPr>
            <a:endParaRPr lang="en-US" dirty="0"/>
          </a:p>
          <a:p>
            <a:pPr marL="628650" lvl="1" indent="-171450">
              <a:spcBef>
                <a:spcPts val="1200"/>
              </a:spcBef>
              <a:buFont typeface="Arial" panose="020B0604020202020204" pitchFamily="34" charset="0"/>
              <a:buChar char="•"/>
            </a:pPr>
            <a:r>
              <a:rPr lang="en-US" dirty="0"/>
              <a:t>And addressing barriers to medication taking, which may include both patient-level factors (remembering</a:t>
            </a:r>
            <a:r>
              <a:rPr lang="en-US" baseline="0" dirty="0"/>
              <a:t> to take medications, fear, depression or health beliefs), and system-level factors (inadequate follow-up or support). </a:t>
            </a:r>
            <a:endParaRPr lang="en-US" dirty="0"/>
          </a:p>
          <a:p>
            <a:pPr marL="112163" lvl="1"/>
            <a:endParaRPr lang="en-US" dirty="0"/>
          </a:p>
          <a:p>
            <a:pPr marL="112163" lvl="1"/>
            <a:r>
              <a:rPr lang="en-US" b="1" dirty="0"/>
              <a:t>[SLIDE]</a:t>
            </a:r>
          </a:p>
        </p:txBody>
      </p:sp>
      <p:sp>
        <p:nvSpPr>
          <p:cNvPr id="2549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0730DB3-C5D9-4479-8C98-FAB16E0619CF}" type="slidenum">
              <a:rPr lang="en-US" sz="900"/>
              <a:pPr algn="r"/>
              <a:t>15</a:t>
            </a:fld>
            <a:endParaRPr lang="en-US" sz="900"/>
          </a:p>
        </p:txBody>
      </p:sp>
      <p:sp>
        <p:nvSpPr>
          <p:cNvPr id="254981" name="TextBox 4"/>
          <p:cNvSpPr txBox="1">
            <a:spLocks noChangeArrowheads="1"/>
          </p:cNvSpPr>
          <p:nvPr/>
        </p:nvSpPr>
        <p:spPr bwMode="auto">
          <a:xfrm>
            <a:off x="686421" y="6873615"/>
            <a:ext cx="5485158" cy="2168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r>
              <a:rPr lang="en-US" sz="900"/>
              <a:t>American Diabetes Association. Standards of medical care in diabetes—2014. Diabetes Care 2014;37(suppl 1):S62</a:t>
            </a:r>
          </a:p>
          <a:p>
            <a:r>
              <a:rPr lang="en-US" sz="900"/>
              <a:t>Duncan I, Birkmeyer C, Coughlin S, Li QE, Sherr D, Boren S. Assessing the value of diabetes education. Diabetes Educ 2009;35:752–760</a:t>
            </a:r>
          </a:p>
          <a:p>
            <a:r>
              <a:rPr lang="en-US" sz="900"/>
              <a:t>Berikai P, Meyer PM, Kazlauskaite R, Savoy B, Kozik K, Fogelfeld L. Gain in patients’ knowledge of diabetes management targets is associated with better glycemic control. Diabetes Care 2007;30:1587–1589</a:t>
            </a:r>
          </a:p>
          <a:p>
            <a:r>
              <a:rPr lang="en-US" sz="900"/>
              <a:t>Funnell  MM, Brown TL, Childs BP, et al. National Standards for Diabetes Self-Management Education. Diabetes Care 2007;30:1630–1637</a:t>
            </a:r>
          </a:p>
          <a:p>
            <a:r>
              <a:rPr lang="en-US" sz="900"/>
              <a:t>Klein S, Sheard NF, Pi-Sunyer X, et al.; American Diabetes Association; North American Association for the Study of Obesity; American Society for Clinical Nutrition. Weight management through lifestyle modification for the prevention and management of type 2 diabetes: rationale and strategies: a  statement of the American Diabetes Association, the North American Association for the Study of Obesity, and the American Society for Clinical Nutrition. Diabetes Care 2004;27:2067–2073</a:t>
            </a:r>
          </a:p>
          <a:p>
            <a:r>
              <a:rPr lang="en-US" sz="900"/>
              <a:t>Norris SL, Zhang X, Avenell A, et al. Efficacy of pharmacotherapy for weight loss in adults with type 2 diabetes mellitus: a meta-analysis. Arch Intern Med 2004;164:1395–1404</a:t>
            </a:r>
          </a:p>
        </p:txBody>
      </p:sp>
    </p:spTree>
    <p:extLst>
      <p:ext uri="{BB962C8B-B14F-4D97-AF65-F5344CB8AC3E}">
        <p14:creationId xmlns="" xmlns:p14="http://schemas.microsoft.com/office/powerpoint/2010/main" val="29483577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The next three slides will be dedicated to recommendations on</a:t>
            </a:r>
            <a:r>
              <a:rPr lang="en-US" baseline="0" dirty="0"/>
              <a:t> pharmacological interventions for the treatment of hypertension. The 2018 recommendations are as follows:</a:t>
            </a:r>
          </a:p>
          <a:p>
            <a:endParaRPr lang="en-US" baseline="0" dirty="0"/>
          </a:p>
          <a:p>
            <a:pPr marL="171450" indent="-171450">
              <a:buFont typeface="Arial" panose="020B0604020202020204" pitchFamily="34" charset="0"/>
              <a:buChar char="•"/>
            </a:pPr>
            <a:r>
              <a:rPr lang="en-US" dirty="0"/>
              <a:t>Patients with confirmed office-based blood pressure ≥140/90 mmHg should, in addition to lifestyle therapy, have prompt initiation and timely titration of pharmacologic therapy to achieve BP goals.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Patients with confirmed office-based blood pressure ≥160/100 mmHg should, in addition to lifestyle therapy, have prompt initiation and timely titration of two drugs or a single-pill combination of drugs demonstrated to reduce CV events in patients with diabetes. </a:t>
            </a:r>
            <a:r>
              <a:rPr lang="en-US" b="1" dirty="0">
                <a:solidFill>
                  <a:schemeClr val="accent6"/>
                </a:solidFill>
              </a:rPr>
              <a:t>A</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17374626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Treatment for hypertension should include drug classes demonstrated to reduce CV events in patients with diabetes: </a:t>
            </a:r>
            <a:r>
              <a:rPr lang="en-US" b="1" dirty="0">
                <a:solidFill>
                  <a:schemeClr val="accent6"/>
                </a:solidFill>
              </a:rPr>
              <a:t>A</a:t>
            </a:r>
          </a:p>
          <a:p>
            <a:pPr marL="685800" lvl="1" indent="-171450">
              <a:spcBef>
                <a:spcPts val="1200"/>
              </a:spcBef>
            </a:pPr>
            <a:r>
              <a:rPr lang="en-US" dirty="0"/>
              <a:t> ACE Inhibitors</a:t>
            </a:r>
          </a:p>
          <a:p>
            <a:pPr marL="685800" lvl="1" indent="-171450">
              <a:spcBef>
                <a:spcPts val="1200"/>
              </a:spcBef>
            </a:pPr>
            <a:r>
              <a:rPr lang="en-US" dirty="0"/>
              <a:t> Angiotensin receptor blockers (ARBs)</a:t>
            </a:r>
          </a:p>
          <a:p>
            <a:pPr marL="685800" lvl="1" indent="-171450">
              <a:spcBef>
                <a:spcPts val="1200"/>
              </a:spcBef>
            </a:pPr>
            <a:r>
              <a:rPr lang="en-US" dirty="0"/>
              <a:t> Thiazide-like diuretics</a:t>
            </a:r>
          </a:p>
          <a:p>
            <a:pPr marL="685800" lvl="1" indent="-171450">
              <a:spcBef>
                <a:spcPts val="1200"/>
              </a:spcBef>
            </a:pPr>
            <a:r>
              <a:rPr lang="en-US" dirty="0"/>
              <a:t> </a:t>
            </a:r>
            <a:r>
              <a:rPr lang="en-US" dirty="0" err="1"/>
              <a:t>Dihydropyridine</a:t>
            </a:r>
            <a:r>
              <a:rPr lang="en-US" dirty="0"/>
              <a:t> calcium channel blockers</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154</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4953521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Multiple-drug therapy is generally required to achieve BP targets. However, combinations of ACE inhibitors and angiotensin receptor blockers and combinations of ACE inhibitors or angiotensin receptor blockers with direct renin inhibitors should not be used. </a:t>
            </a:r>
            <a:r>
              <a:rPr lang="en-US" b="1" dirty="0">
                <a:solidFill>
                  <a:schemeClr val="accent6"/>
                </a:solidFill>
              </a:rPr>
              <a:t>A</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155</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91966223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An ACE inhibitor or ARB, at the </a:t>
            </a:r>
            <a:r>
              <a:rPr lang="en-US" dirty="0" err="1"/>
              <a:t>maximumly</a:t>
            </a:r>
            <a:r>
              <a:rPr lang="en-US" dirty="0"/>
              <a:t> tolerated dose indicated for BP treatment, is the recommended first-line treatment for hypertension in patients with diabetes and urinary albumin-to-creatinine ratio ≥300 mg/g creatinine </a:t>
            </a:r>
            <a:r>
              <a:rPr lang="en-US" dirty="0">
                <a:solidFill>
                  <a:schemeClr val="accent6"/>
                </a:solidFill>
              </a:rPr>
              <a:t>A</a:t>
            </a:r>
            <a:r>
              <a:rPr lang="en-US" dirty="0"/>
              <a:t> or 30-299 mg/g creatinine. </a:t>
            </a:r>
            <a:r>
              <a:rPr lang="en-US" dirty="0">
                <a:solidFill>
                  <a:schemeClr val="accent6"/>
                </a:solidFill>
              </a:rPr>
              <a:t>B </a:t>
            </a:r>
            <a:r>
              <a:rPr lang="en-US" dirty="0"/>
              <a:t>If one class is not tolerated, the other should be substituted. </a:t>
            </a:r>
            <a:r>
              <a:rPr lang="en-US" b="1" dirty="0">
                <a:solidFill>
                  <a:schemeClr val="accent6"/>
                </a:solidFill>
              </a:rPr>
              <a:t>B</a:t>
            </a:r>
          </a:p>
          <a:p>
            <a:pPr marL="285750" indent="-171450">
              <a:spcBef>
                <a:spcPts val="1200"/>
              </a:spcBef>
            </a:pPr>
            <a:endParaRPr lang="en-US" dirty="0"/>
          </a:p>
          <a:p>
            <a:pPr marL="285750" indent="-171450">
              <a:spcBef>
                <a:spcPts val="1200"/>
              </a:spcBef>
            </a:pPr>
            <a:r>
              <a:rPr lang="en-US" dirty="0"/>
              <a:t>For patients treated with an ACE inhibitor, ARB, or diuretic, serum creatinine/estimated glomerular filtrated rate and serum potassium levels should be monitored at least annually.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156</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20859534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And finally, for patients with resistant hypertension who are not meeting blood pressure targets</a:t>
            </a:r>
            <a:r>
              <a:rPr lang="en-US" baseline="0" dirty="0"/>
              <a:t> despite use of three classes of antihypertensive medications, inclusive of a diuretic, the use of a mineralocorticoid receptor antagonist should be considered.</a:t>
            </a:r>
            <a:endParaRPr lang="en-US" dirty="0"/>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157</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252590646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p:txBody>
          <a:bodyPr/>
          <a:lstStyle/>
          <a:p>
            <a:pPr>
              <a:buFont typeface="Arial" pitchFamily="34" charset="0"/>
              <a:buNone/>
            </a:pPr>
            <a:r>
              <a:rPr lang="en-US" dirty="0"/>
              <a:t>New to the standards in 2018, an</a:t>
            </a:r>
            <a:r>
              <a:rPr lang="en-US" baseline="0" dirty="0"/>
              <a:t> algorithm summarizing recommendations for the treatment of confirmed hypertension in people with diabetes has been added to Section 9. </a:t>
            </a:r>
          </a:p>
          <a:p>
            <a:pPr>
              <a:buFont typeface="Arial" pitchFamily="34" charset="0"/>
              <a:buNone/>
            </a:pPr>
            <a:endParaRPr lang="en-US" baseline="0" dirty="0"/>
          </a:p>
          <a:p>
            <a:pPr>
              <a:buFont typeface="Arial" pitchFamily="34" charset="0"/>
              <a:buNone/>
            </a:pPr>
            <a:r>
              <a:rPr lang="en-US" baseline="0" dirty="0"/>
              <a:t>A few key points about this algorithm is that it has different pathways depending on blood pressure at hypertension diagnosis as well as the presence or absence of albuminuria.  It also emphasizes that ACE inhibitors and ARBs should not be combined.</a:t>
            </a:r>
            <a:endParaRPr lang="en-US" dirty="0"/>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158</a:t>
            </a:fld>
            <a:endParaRPr lang="en-US" sz="900">
              <a:latin typeface="Calibri" pitchFamily="34" charset="0"/>
            </a:endParaRPr>
          </a:p>
        </p:txBody>
      </p:sp>
    </p:spTree>
    <p:extLst>
      <p:ext uri="{BB962C8B-B14F-4D97-AF65-F5344CB8AC3E}">
        <p14:creationId xmlns="" xmlns:p14="http://schemas.microsoft.com/office/powerpoint/2010/main" val="102079642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Moving on to recommendations for lipid management. The following two recommendations are provided in regard to lifestyle interventions.</a:t>
            </a:r>
          </a:p>
          <a:p>
            <a:endParaRPr lang="en-US" dirty="0"/>
          </a:p>
          <a:p>
            <a:pPr marL="171450" indent="-171450">
              <a:buFont typeface="Arial" panose="020B0604020202020204" pitchFamily="34" charset="0"/>
              <a:buChar char="•"/>
            </a:pPr>
            <a:r>
              <a:rPr lang="en-US" dirty="0"/>
              <a:t>Lifestyle modification focusing on weight loss (if indicated); the reduction of saturated fat, </a:t>
            </a:r>
            <a:r>
              <a:rPr lang="en-US" i="1" dirty="0"/>
              <a:t>trans</a:t>
            </a:r>
            <a:r>
              <a:rPr lang="en-US" dirty="0"/>
              <a:t> fat, and cholesterol intake; increase of dietary n-3 fatty acids, viscous fiber, and plant </a:t>
            </a:r>
            <a:r>
              <a:rPr lang="en-US" dirty="0" err="1"/>
              <a:t>stanols</a:t>
            </a:r>
            <a:r>
              <a:rPr lang="en-US" dirty="0"/>
              <a:t>/sterols intake; and increased physical activity should be recommended to improve the lipid profile in patients with diabetes.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Intensify lifestyle therapy and optimize glycemic control for patients with elevated triglyceride levels (≥150 mg/</a:t>
            </a:r>
            <a:r>
              <a:rPr lang="en-US" dirty="0" err="1"/>
              <a:t>dL</a:t>
            </a:r>
            <a:r>
              <a:rPr lang="en-US" dirty="0"/>
              <a:t>) and/or low HDL cholesterol (&lt;40 mg/</a:t>
            </a:r>
            <a:r>
              <a:rPr lang="en-US" dirty="0" err="1"/>
              <a:t>dL</a:t>
            </a:r>
            <a:r>
              <a:rPr lang="en-US" dirty="0"/>
              <a:t> for men, &lt;50 for women).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159</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78076724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adults not taking statins or other lipid-lowering therapy, it is reasonable to obtain a lipid profile at the time of diabetes diagnosis, at an initial medical evaluation, and every 5 years thereafter if under the age of 40 years, or more frequently if indicated. </a:t>
            </a:r>
            <a:r>
              <a:rPr lang="en-US" b="1" dirty="0">
                <a:solidFill>
                  <a:schemeClr val="accent6"/>
                </a:solidFill>
              </a:rPr>
              <a:t>E</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Obtain a lipid profile at initiation of statins or other lipid-lowering therapy, 4-12 weeks after initiation or a change in dose, and annually thereafter as it may help to monitor the response to therapy and inform adherence.</a:t>
            </a:r>
            <a:r>
              <a:rPr lang="en-US" b="1" dirty="0"/>
              <a:t>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160</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26733050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0" indent="0">
              <a:buFont typeface="Arial" panose="020B0604020202020204" pitchFamily="34" charset="0"/>
              <a:buNone/>
            </a:pPr>
            <a:r>
              <a:rPr lang="en-US" dirty="0"/>
              <a:t>The 2018 Standards provide</a:t>
            </a:r>
            <a:r>
              <a:rPr lang="en-US" baseline="0" dirty="0"/>
              <a:t> 6 individual recommendations related specifically to statin treatment. They are as follows: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For patients of all ages with diabetes and ASCVD, high-intensity statin therapy should be added to lifestyle therapy.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For patients with diabetes aged &lt;40 years with additional ASCVD risk factors, the patient and provider should consider using moderate-intensity statin in addition to lifestyle therapy.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161</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362046994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aged 40-75 years </a:t>
            </a:r>
            <a:r>
              <a:rPr lang="en-US" b="1" dirty="0">
                <a:solidFill>
                  <a:schemeClr val="accent6"/>
                </a:solidFill>
              </a:rPr>
              <a:t>A</a:t>
            </a:r>
            <a:r>
              <a:rPr lang="en-US" dirty="0"/>
              <a:t> and &gt;75 years </a:t>
            </a:r>
            <a:r>
              <a:rPr lang="en-US" b="1" dirty="0">
                <a:solidFill>
                  <a:schemeClr val="accent6"/>
                </a:solidFill>
              </a:rPr>
              <a:t>B</a:t>
            </a:r>
            <a:r>
              <a:rPr lang="en-US" dirty="0">
                <a:solidFill>
                  <a:schemeClr val="accent6"/>
                </a:solidFill>
              </a:rPr>
              <a:t> </a:t>
            </a:r>
            <a:r>
              <a:rPr lang="en-US" dirty="0"/>
              <a:t>without ASCVD, use moderate-intensity statin in addition to lifestyle therapy.</a:t>
            </a:r>
          </a:p>
          <a:p>
            <a:pPr marL="285750" indent="-171450">
              <a:spcBef>
                <a:spcPts val="1200"/>
              </a:spcBef>
              <a:buFont typeface="Arial" panose="020B0604020202020204" pitchFamily="34" charset="0"/>
              <a:buChar char="•"/>
            </a:pPr>
            <a:endParaRPr lang="en-US" dirty="0"/>
          </a:p>
          <a:p>
            <a:pPr marL="285750" indent="-171450">
              <a:spcBef>
                <a:spcPts val="1200"/>
              </a:spcBef>
              <a:buFont typeface="Arial" panose="020B0604020202020204" pitchFamily="34" charset="0"/>
              <a:buChar char="•"/>
            </a:pPr>
            <a:r>
              <a:rPr lang="en-US" dirty="0"/>
              <a:t>In clinical practice, providers may need to adjust the intensity of statin therapy based on individual patient response to medication (e.g., side effects, tolerability, LDL levels, or percent LDL reduction on statin therapy). For patients who do not tolerate the intended intensity of statin, the maximally tolerated statin dose should be used.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162</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128865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Within</a:t>
            </a:r>
            <a:r>
              <a:rPr lang="en-US" baseline="0" dirty="0"/>
              <a:t> the first section of the 2018 Standards of Care, a section is included to discuss tailoring treatment for patients with diabetes based on their social context. </a:t>
            </a:r>
          </a:p>
          <a:p>
            <a:endParaRPr lang="en-US" baseline="0" dirty="0"/>
          </a:p>
          <a:p>
            <a:r>
              <a:rPr lang="en-US" baseline="0" dirty="0"/>
              <a:t>Key recommendations for this section of the standards include:</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Providers should assess social context, including potential food insecurity, housing stability, and financial barriers, and apply that information to treatment decisions. </a:t>
            </a:r>
            <a:r>
              <a:rPr lang="en-US" dirty="0">
                <a:solidFill>
                  <a:srgbClr val="F79646"/>
                </a:solidFill>
              </a:rPr>
              <a:t>A </a:t>
            </a:r>
            <a:r>
              <a:rPr lang="en-US" b="1" dirty="0"/>
              <a:t>[CLICK]</a:t>
            </a:r>
            <a:endParaRPr lang="en-US" dirty="0">
              <a:solidFill>
                <a:srgbClr val="F79646"/>
              </a:solidFill>
            </a:endParaRP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 patients to local community resources when available. </a:t>
            </a:r>
            <a:r>
              <a:rPr lang="en-US" dirty="0">
                <a:solidFill>
                  <a:srgbClr val="F79646"/>
                </a:solidFill>
              </a:rPr>
              <a:t>B</a:t>
            </a:r>
            <a:r>
              <a:rPr lang="en-US" baseline="0" dirty="0">
                <a:solidFill>
                  <a:srgbClr val="F79646"/>
                </a:solidFill>
              </a:rPr>
              <a:t> </a:t>
            </a:r>
            <a:r>
              <a:rPr lang="en-US" b="1" dirty="0"/>
              <a:t>[CLICK]</a:t>
            </a:r>
            <a:endParaRPr lang="en-US" dirty="0">
              <a:solidFill>
                <a:srgbClr val="F79646"/>
              </a:solidFill>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Provide patients with self-management support from lay health coaches, navigators, or community health workers when available. </a:t>
            </a:r>
            <a:r>
              <a:rPr lang="en-US" dirty="0">
                <a:solidFill>
                  <a:srgbClr val="F79646"/>
                </a:solidFill>
              </a:rPr>
              <a:t>A</a:t>
            </a:r>
            <a:endParaRPr lang="en-US" dirty="0"/>
          </a:p>
          <a:p>
            <a:pPr marL="112163" lvl="1"/>
            <a:endParaRPr lang="en-US" b="0" dirty="0"/>
          </a:p>
          <a:p>
            <a:pPr marL="112163" lvl="1"/>
            <a:endParaRPr lang="en-US" b="0" dirty="0"/>
          </a:p>
          <a:p>
            <a:pPr marL="112163" lvl="1"/>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16</a:t>
            </a:fld>
            <a:endParaRPr lang="en-US" sz="900">
              <a:latin typeface="Calibri" pitchFamily="34" charset="0"/>
            </a:endParaRPr>
          </a:p>
        </p:txBody>
      </p:sp>
    </p:spTree>
    <p:extLst>
      <p:ext uri="{BB962C8B-B14F-4D97-AF65-F5344CB8AC3E}">
        <p14:creationId xmlns="" xmlns:p14="http://schemas.microsoft.com/office/powerpoint/2010/main" val="33138311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and ASCVD, if LDL cholesterol is ≥70 md/</a:t>
            </a:r>
            <a:r>
              <a:rPr lang="en-US" dirty="0" err="1"/>
              <a:t>dL</a:t>
            </a:r>
            <a:r>
              <a:rPr lang="en-US" dirty="0"/>
              <a:t> on maximally tolerated statin dose, consider adding additional LDL-lowering therapy (such as ezetimibe or PCSK9 inhibitor) after evaluating the potential for further ASCVD risk reduction, drug-specific adverse effects, and patient preferences. Ezetimibe may be preferred due to lower cost. </a:t>
            </a:r>
            <a:r>
              <a:rPr lang="en-US" b="1" dirty="0">
                <a:solidFill>
                  <a:schemeClr val="accent6"/>
                </a:solidFill>
              </a:rPr>
              <a:t>A</a:t>
            </a:r>
          </a:p>
          <a:p>
            <a:pPr marL="285750" indent="-171450">
              <a:spcBef>
                <a:spcPts val="1200"/>
              </a:spcBef>
              <a:buFont typeface="Arial" panose="020B0604020202020204" pitchFamily="34" charset="0"/>
              <a:buChar char="•"/>
            </a:pPr>
            <a:endParaRPr lang="en-US" dirty="0">
              <a:solidFill>
                <a:schemeClr val="accent6"/>
              </a:solidFill>
            </a:endParaRPr>
          </a:p>
          <a:p>
            <a:pPr marL="285750" indent="-171450">
              <a:spcBef>
                <a:spcPts val="1200"/>
              </a:spcBef>
              <a:buFont typeface="Arial" panose="020B0604020202020204" pitchFamily="34" charset="0"/>
              <a:buChar char="•"/>
            </a:pPr>
            <a:r>
              <a:rPr lang="en-US" dirty="0"/>
              <a:t>Statin therapy is contraindicated in pregnancy.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4044853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recommendations in Table 9.2 regarding statin and combination treatment in adults with diabetes have been revised for 2018 to stratify risk based on whether a patient is older or younger than 40 years of age and on whether a patient has ASCVD. For example, patients of any age with ASCVD should be placed on a high-intensity statin.</a:t>
            </a:r>
          </a:p>
          <a:p>
            <a:endParaRPr lang="en-US" b="1"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pPr/>
              <a:t>164</a:t>
            </a:fld>
            <a:endParaRPr lang="en-US"/>
          </a:p>
        </p:txBody>
      </p:sp>
    </p:spTree>
    <p:extLst>
      <p:ext uri="{BB962C8B-B14F-4D97-AF65-F5344CB8AC3E}">
        <p14:creationId xmlns="" xmlns:p14="http://schemas.microsoft.com/office/powerpoint/2010/main" val="35775767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dirty="0"/>
              <a:t>Here’s a quick summary of recommended statin dosing for high and moderate intensity therapy. Note that these are all based on once-daily dosing. </a:t>
            </a:r>
          </a:p>
          <a:p>
            <a:endParaRPr lang="en-US" dirty="0"/>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165</a:t>
            </a:fld>
            <a:endParaRPr lang="en-US" sz="900">
              <a:latin typeface="Calibri" pitchFamily="34" charset="0"/>
            </a:endParaRPr>
          </a:p>
        </p:txBody>
      </p:sp>
    </p:spTree>
    <p:extLst>
      <p:ext uri="{BB962C8B-B14F-4D97-AF65-F5344CB8AC3E}">
        <p14:creationId xmlns="" xmlns:p14="http://schemas.microsoft.com/office/powerpoint/2010/main" val="347619064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For patients with fasting triglyceride levels ≥500 md/</a:t>
            </a:r>
            <a:r>
              <a:rPr lang="en-US" dirty="0" err="1"/>
              <a:t>dL</a:t>
            </a:r>
            <a:r>
              <a:rPr lang="en-US" dirty="0"/>
              <a:t>, evaluate for secondary causes of hypertriglyceridemia and consider medical therapy to reduce the risk of pancreatitis.</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166</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282136397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In</a:t>
            </a:r>
            <a:r>
              <a:rPr lang="en-US" baseline="0" dirty="0"/>
              <a:t> regard to other treatment combinations for the management of hyperlipidemia, </a:t>
            </a:r>
          </a:p>
          <a:p>
            <a:endParaRPr lang="en-US" baseline="0" dirty="0"/>
          </a:p>
          <a:p>
            <a:pPr marL="171450" indent="-171450">
              <a:buFont typeface="Arial" panose="020B0604020202020204" pitchFamily="34" charset="0"/>
              <a:buChar char="•"/>
            </a:pPr>
            <a:r>
              <a:rPr lang="en-US" dirty="0"/>
              <a:t>Combination therapy (statin/fibrate) has not been shown to improve ASCVD outcomes and is generally not recommended.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Combination therapy (statin/niacin) has not been shown to provide additional CV benefit above statin therapy alone, may increase the risk of stroke with additional side effects, and is generally not recommended. </a:t>
            </a:r>
            <a:r>
              <a:rPr lang="en-US" b="1" dirty="0">
                <a:solidFill>
                  <a:schemeClr val="accent6"/>
                </a:solidFill>
              </a:rPr>
              <a:t>A</a:t>
            </a:r>
            <a:endParaRPr lang="en-US" b="1" baseline="0" dirty="0"/>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167</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 xmlns:p14="http://schemas.microsoft.com/office/powerpoint/2010/main" val="45899897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r>
              <a:rPr lang="en-US" dirty="0"/>
              <a:t>Aspirin has been shown to be effective in reducing cardiovascular morbidity and mortality in high-risk patients with previous MI or stroke (secondary prevention).  Its net benefit in primary prevention among patients with no previous cardiovascular events is more controversial, both for patients with and without diabetes.</a:t>
            </a:r>
          </a:p>
          <a:p>
            <a:pPr>
              <a:buFont typeface="Arial" pitchFamily="34" charset="0"/>
              <a:buNone/>
            </a:pPr>
            <a:endParaRPr lang="en-US" dirty="0"/>
          </a:p>
          <a:p>
            <a:pPr>
              <a:buFont typeface="Arial" pitchFamily="34" charset="0"/>
              <a:buNone/>
            </a:pPr>
            <a:r>
              <a:rPr lang="en-US" dirty="0"/>
              <a:t>Multiple recent well-conducted studies and meta-analyses reported a risk of heart disease and stroke that is equivalent if not higher in women compared to men with diabetes, including among non-elderly adults. Thus, the recommendations for using aspirin as primary prevention are now revised to include both men and women aged 50 years or older with diabetes and one or more major risk factors, to reflect these more recent findings. </a:t>
            </a:r>
          </a:p>
          <a:p>
            <a:pPr>
              <a:buFont typeface="Arial" pitchFamily="34" charset="0"/>
              <a:buNone/>
            </a:pPr>
            <a:endParaRPr lang="en-US" dirty="0"/>
          </a:p>
          <a:p>
            <a:pPr>
              <a:buFont typeface="Arial" pitchFamily="34" charset="0"/>
              <a:buNone/>
            </a:pPr>
            <a:r>
              <a:rPr lang="en-US" dirty="0"/>
              <a:t>Recommendations for the use of antiplatelet agents</a:t>
            </a:r>
            <a:r>
              <a:rPr lang="en-US" baseline="30000" dirty="0"/>
              <a:t> </a:t>
            </a:r>
            <a:r>
              <a:rPr lang="en-US" dirty="0"/>
              <a:t>are summarized in two slides. The 2018 recommendations are as follows:</a:t>
            </a:r>
          </a:p>
          <a:p>
            <a:pPr>
              <a:buFont typeface="Arial" pitchFamily="34" charset="0"/>
              <a:buNone/>
            </a:pPr>
            <a:endParaRPr lang="en-US" sz="1200" dirty="0"/>
          </a:p>
          <a:p>
            <a:pPr marL="171450" indent="-171450">
              <a:buFont typeface="Arial" pitchFamily="34" charset="0"/>
              <a:buChar char="•"/>
            </a:pPr>
            <a:r>
              <a:rPr lang="en-US" sz="1200" dirty="0"/>
              <a:t>Use aspirin therapy (75-162 mg/day) as a secondary prevention strategy in those with diabetes and a history of ASCVD. </a:t>
            </a:r>
            <a:r>
              <a:rPr lang="en-US" sz="1200" b="1" dirty="0">
                <a:solidFill>
                  <a:schemeClr val="accent6"/>
                </a:solidFill>
              </a:rPr>
              <a:t>A</a:t>
            </a:r>
          </a:p>
          <a:p>
            <a:pPr marL="171450" indent="-171450">
              <a:buFont typeface="Arial" pitchFamily="34" charset="0"/>
              <a:buChar char="•"/>
            </a:pPr>
            <a:endParaRPr lang="en-US" sz="1200" dirty="0">
              <a:solidFill>
                <a:schemeClr val="accent6"/>
              </a:solidFill>
            </a:endParaRPr>
          </a:p>
          <a:p>
            <a:pPr marL="171450" indent="-171450">
              <a:buFont typeface="Arial" pitchFamily="34" charset="0"/>
              <a:buChar char="•"/>
            </a:pPr>
            <a:r>
              <a:rPr lang="en-US" sz="1200" dirty="0"/>
              <a:t>For patients with ASCVD and documented aspirin allergy, </a:t>
            </a:r>
            <a:r>
              <a:rPr lang="en-US" sz="1200" dirty="0" err="1"/>
              <a:t>clopidogrel</a:t>
            </a:r>
            <a:r>
              <a:rPr lang="en-US" sz="1200" dirty="0"/>
              <a:t> (75 mg/day) should be used. </a:t>
            </a:r>
            <a:r>
              <a:rPr lang="en-US" sz="1200" b="1" dirty="0">
                <a:solidFill>
                  <a:schemeClr val="accent6"/>
                </a:solidFill>
              </a:rPr>
              <a:t>B</a:t>
            </a:r>
            <a:endParaRPr lang="en-US" sz="1200" b="1" dirty="0">
              <a:solidFill>
                <a:schemeClr val="tx1"/>
              </a:solidFill>
            </a:endParaRPr>
          </a:p>
          <a:p>
            <a:pPr marL="171450" indent="-171450">
              <a:buFont typeface="Arial" pitchFamily="34" charset="0"/>
              <a:buChar char="•"/>
            </a:pPr>
            <a:endParaRPr lang="en-US" sz="1200" dirty="0">
              <a:solidFill>
                <a:schemeClr val="tx1"/>
              </a:solidFill>
            </a:endParaRPr>
          </a:p>
          <a:p>
            <a:pPr marL="171450" indent="-171450">
              <a:buFont typeface="Arial" pitchFamily="34" charset="0"/>
              <a:buChar char="•"/>
            </a:pPr>
            <a:r>
              <a:rPr lang="en-US" sz="1200" dirty="0"/>
              <a:t>Dual antiplatelet therapy (with low-dose aspirin and a P2Y12 inhibitor) is reasonable for a year after an acute coronary syndrome </a:t>
            </a:r>
            <a:r>
              <a:rPr lang="en-US" sz="1200" dirty="0">
                <a:solidFill>
                  <a:schemeClr val="accent6"/>
                </a:solidFill>
              </a:rPr>
              <a:t>A</a:t>
            </a:r>
            <a:r>
              <a:rPr lang="en-US" sz="1200" dirty="0"/>
              <a:t> and may have benefits beyond this period. </a:t>
            </a:r>
            <a:r>
              <a:rPr lang="en-US" sz="1200" b="1" dirty="0">
                <a:solidFill>
                  <a:schemeClr val="accent6"/>
                </a:solidFill>
              </a:rPr>
              <a:t>B</a:t>
            </a:r>
            <a:endParaRPr lang="en-US" b="1" dirty="0"/>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168</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 xmlns:p14="http://schemas.microsoft.com/office/powerpoint/2010/main" val="69496879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1200" b="1" dirty="0">
                <a:solidFill>
                  <a:schemeClr val="accent6"/>
                </a:solidFill>
              </a:rPr>
              <a:t>A</a:t>
            </a:r>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169</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 xmlns:p14="http://schemas.microsoft.com/office/powerpoint/2010/main" val="363949320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r>
              <a:rPr lang="en-US" dirty="0"/>
              <a:t>Recommendations for screening for coronary heart disease are summarized on this slide:</a:t>
            </a:r>
          </a:p>
          <a:p>
            <a:pPr>
              <a:buFont typeface="Arial" pitchFamily="34" charset="0"/>
              <a:buNone/>
            </a:pPr>
            <a:endParaRPr lang="en-US" dirty="0"/>
          </a:p>
          <a:p>
            <a:r>
              <a:rPr lang="en-US" dirty="0"/>
              <a:t>The screening of asymptomatic patients with high ASCVD risk is not recommended, in part because these high-risk patients should already be receiving intensive medical therapy, an approach that provides similar benefit as invasive revascularization. There is also some evidence that silent MI may reverse over time, adding to the controversy concerning aggressive screening strategies </a:t>
            </a:r>
          </a:p>
          <a:p>
            <a:r>
              <a:rPr lang="en-US" dirty="0"/>
              <a:t>But do consider investigations for coronary artery disease in the presence of any of the following: </a:t>
            </a:r>
          </a:p>
          <a:p>
            <a:pPr lvl="1"/>
            <a:r>
              <a:rPr lang="en-US" dirty="0"/>
              <a:t>Atypical cardiac symptoms (e.g. unexplained </a:t>
            </a:r>
            <a:r>
              <a:rPr lang="en-US" dirty="0" err="1"/>
              <a:t>dyspnea</a:t>
            </a:r>
            <a:r>
              <a:rPr lang="en-US" dirty="0"/>
              <a:t>, chest discomfort) </a:t>
            </a:r>
          </a:p>
          <a:p>
            <a:pPr lvl="1"/>
            <a:r>
              <a:rPr lang="en-US" dirty="0"/>
              <a:t>Signs or symptoms of associated vascular disease including carotid bruits, transient ischemic attack, stroke, </a:t>
            </a:r>
            <a:r>
              <a:rPr lang="en-US" dirty="0" err="1"/>
              <a:t>claudication</a:t>
            </a:r>
            <a:r>
              <a:rPr lang="en-US" dirty="0"/>
              <a:t> or peripheral arterial disease </a:t>
            </a:r>
          </a:p>
          <a:p>
            <a:pPr lvl="1"/>
            <a:r>
              <a:rPr lang="en-US" dirty="0"/>
              <a:t>EKG abnormalities (e.g. Q waves) </a:t>
            </a:r>
          </a:p>
          <a:p>
            <a:pPr lvl="1">
              <a:buFont typeface="Arial" pitchFamily="34" charset="0"/>
              <a:buNone/>
            </a:pPr>
            <a:endParaRPr lang="en-US" b="1" dirty="0"/>
          </a:p>
          <a:p>
            <a:pPr>
              <a:buFont typeface="Arial" pitchFamily="34" charset="0"/>
              <a:buNone/>
            </a:pPr>
            <a:r>
              <a:rPr lang="en-US" b="1" dirty="0"/>
              <a:t>[SLIDE]</a:t>
            </a:r>
          </a:p>
          <a:p>
            <a:pPr>
              <a:buFont typeface="Arial" pitchFamily="34" charset="0"/>
              <a:buNone/>
            </a:pPr>
            <a:endParaRPr lang="en-US" dirty="0"/>
          </a:p>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170</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 xmlns:p14="http://schemas.microsoft.com/office/powerpoint/2010/main" val="58208694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r>
              <a:rPr lang="en-US" dirty="0"/>
              <a:t>Recommendations for treatment of coronary heart disease are summarized on this and the next slide:</a:t>
            </a:r>
          </a:p>
          <a:p>
            <a:pPr>
              <a:buFont typeface="Arial" pitchFamily="34" charset="0"/>
              <a:buNone/>
            </a:pPr>
            <a:endParaRPr lang="en-US" dirty="0"/>
          </a:p>
          <a:p>
            <a:pPr lvl="1">
              <a:buFont typeface="Arial" pitchFamily="34" charset="0"/>
              <a:buNone/>
            </a:pPr>
            <a:endParaRPr lang="en-US" b="1" dirty="0"/>
          </a:p>
          <a:p>
            <a:pPr>
              <a:buFont typeface="Arial" pitchFamily="34" charset="0"/>
              <a:buNone/>
            </a:pPr>
            <a:r>
              <a:rPr lang="en-US" b="1" dirty="0"/>
              <a:t>[SLIDE]</a:t>
            </a:r>
          </a:p>
          <a:p>
            <a:pPr>
              <a:buFont typeface="Arial" pitchFamily="34" charset="0"/>
              <a:buNone/>
            </a:pPr>
            <a:endParaRPr lang="en-US" dirty="0"/>
          </a:p>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171</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 xmlns:p14="http://schemas.microsoft.com/office/powerpoint/2010/main" val="364453990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marL="457200" indent="-342900">
              <a:spcBef>
                <a:spcPts val="1200"/>
              </a:spcBef>
              <a:buFont typeface="Arial" panose="020B0604020202020204" pitchFamily="34" charset="0"/>
              <a:buChar char="•"/>
            </a:pPr>
            <a:r>
              <a:rPr lang="en-US" sz="2400" dirty="0"/>
              <a:t>In patients with T2DM and established ASCVD, </a:t>
            </a:r>
            <a:r>
              <a:rPr lang="en-US" sz="2400" dirty="0" err="1"/>
              <a:t>antihyperglycemic</a:t>
            </a:r>
            <a:r>
              <a:rPr lang="en-US" sz="2400" dirty="0"/>
              <a:t> therapy should begin with lifestyle management and metformin and subsequently incorporate an agent proven to reduce major adverse CV events and CV mortality (currently </a:t>
            </a:r>
            <a:r>
              <a:rPr lang="en-US" sz="2400" dirty="0" err="1"/>
              <a:t>empagliflozin</a:t>
            </a:r>
            <a:r>
              <a:rPr lang="en-US" sz="2400" dirty="0"/>
              <a:t> and </a:t>
            </a:r>
            <a:r>
              <a:rPr lang="en-US" sz="2400" dirty="0" err="1"/>
              <a:t>liraglutide</a:t>
            </a:r>
            <a:r>
              <a:rPr lang="en-US" sz="2400" dirty="0"/>
              <a:t>), after considering drug-specific and patient factors. </a:t>
            </a:r>
            <a:r>
              <a:rPr lang="en-US" sz="2400" b="1" dirty="0">
                <a:solidFill>
                  <a:schemeClr val="accent6"/>
                </a:solidFill>
              </a:rPr>
              <a:t>A</a:t>
            </a:r>
          </a:p>
          <a:p>
            <a:pPr marL="457200" indent="-342900">
              <a:spcBef>
                <a:spcPts val="1200"/>
              </a:spcBef>
              <a:buFont typeface="Arial" panose="020B0604020202020204" pitchFamily="34" charset="0"/>
              <a:buChar char="•"/>
            </a:pPr>
            <a:endParaRPr lang="en-US" sz="2400" dirty="0">
              <a:solidFill>
                <a:schemeClr val="accent6"/>
              </a:solidFill>
            </a:endParaRPr>
          </a:p>
          <a:p>
            <a:pPr marL="457200" indent="-342900">
              <a:spcBef>
                <a:spcPts val="1200"/>
              </a:spcBef>
              <a:buFont typeface="Arial" panose="020B0604020202020204" pitchFamily="34" charset="0"/>
              <a:buChar char="•"/>
            </a:pPr>
            <a:r>
              <a:rPr lang="en-US" sz="2400" dirty="0"/>
              <a:t>In patients with T2DM and established ASCVD, after lifestyle management and metformin, the </a:t>
            </a:r>
            <a:r>
              <a:rPr lang="en-US" sz="2400" dirty="0" err="1"/>
              <a:t>antihyperglycemic</a:t>
            </a:r>
            <a:r>
              <a:rPr lang="en-US" sz="2400" dirty="0"/>
              <a:t> agent </a:t>
            </a:r>
            <a:r>
              <a:rPr lang="en-US" sz="2400" dirty="0" err="1"/>
              <a:t>canagliflozin</a:t>
            </a:r>
            <a:r>
              <a:rPr lang="en-US" sz="2400" dirty="0"/>
              <a:t> may be considered to reduce major adverse CV events, based on drug-specific and patient factors. </a:t>
            </a:r>
            <a:r>
              <a:rPr lang="en-US" sz="2400" b="1" dirty="0">
                <a:solidFill>
                  <a:schemeClr val="accent6"/>
                </a:solidFill>
              </a:rPr>
              <a:t>C</a:t>
            </a:r>
          </a:p>
          <a:p>
            <a:pPr lvl="1">
              <a:buFont typeface="Arial" pitchFamily="34" charset="0"/>
              <a:buNone/>
            </a:pPr>
            <a:endParaRPr lang="en-US" b="1" dirty="0"/>
          </a:p>
          <a:p>
            <a:pPr>
              <a:buFont typeface="Arial" pitchFamily="34" charset="0"/>
              <a:buNone/>
            </a:pPr>
            <a:r>
              <a:rPr lang="en-US" b="1" dirty="0"/>
              <a:t>[SLIDE]</a:t>
            </a:r>
          </a:p>
          <a:p>
            <a:pPr>
              <a:buFont typeface="Arial" pitchFamily="34" charset="0"/>
              <a:buNone/>
            </a:pPr>
            <a:endParaRPr lang="en-US" dirty="0"/>
          </a:p>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172</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 xmlns:p14="http://schemas.microsoft.com/office/powerpoint/2010/main" val="33754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inequities related to diabetes and its complications are well documented and are heavily influenced by social determinants of health. </a:t>
            </a:r>
            <a:r>
              <a:rPr lang="en-US" b="1" dirty="0"/>
              <a:t>[CLICK]</a:t>
            </a:r>
            <a:endParaRPr lang="en-US" dirty="0">
              <a:solidFill>
                <a:srgbClr val="F7964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determinants of health are defined as the economic,</a:t>
            </a:r>
            <a:r>
              <a:rPr lang="en-US" baseline="0" dirty="0"/>
              <a:t> environmental, political, and social conditions in which people live and are responsible for a major part of health inequality worldwide.</a:t>
            </a:r>
            <a:endParaRPr lang="en-US" dirty="0"/>
          </a:p>
          <a:p>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17</a:t>
            </a:fld>
            <a:endParaRPr lang="en-US" sz="900">
              <a:latin typeface="Calibri" pitchFamily="34" charset="0"/>
            </a:endParaRPr>
          </a:p>
        </p:txBody>
      </p:sp>
    </p:spTree>
    <p:extLst>
      <p:ext uri="{BB962C8B-B14F-4D97-AF65-F5344CB8AC3E}">
        <p14:creationId xmlns="" xmlns:p14="http://schemas.microsoft.com/office/powerpoint/2010/main" val="19225021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p:txBody>
          <a:bodyPr/>
          <a:lstStyle/>
          <a:p>
            <a:pPr>
              <a:spcBef>
                <a:spcPts val="196"/>
              </a:spcBef>
            </a:pPr>
            <a:r>
              <a:rPr lang="en-US" b="0" dirty="0"/>
              <a:t>Moving onto section 10, Microvascular Complications and Foot Care. </a:t>
            </a:r>
          </a:p>
          <a:p>
            <a:pPr>
              <a:spcBef>
                <a:spcPts val="196"/>
              </a:spcBef>
            </a:pPr>
            <a:endParaRPr lang="en-US" b="0" dirty="0"/>
          </a:p>
          <a:p>
            <a:pPr>
              <a:spcBef>
                <a:spcPts val="196"/>
              </a:spcBef>
            </a:pPr>
            <a:r>
              <a:rPr lang="en-US" b="1" dirty="0"/>
              <a:t>[SLIDE]</a:t>
            </a:r>
          </a:p>
        </p:txBody>
      </p:sp>
      <p:sp>
        <p:nvSpPr>
          <p:cNvPr id="3921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A4086C8-48FB-43AF-8735-128C2F6D7E59}" type="slidenum">
              <a:rPr lang="en-US" sz="900"/>
              <a:pPr algn="r"/>
              <a:t>173</a:t>
            </a:fld>
            <a:endParaRPr lang="en-US" sz="900"/>
          </a:p>
        </p:txBody>
      </p:sp>
    </p:spTree>
    <p:extLst>
      <p:ext uri="{BB962C8B-B14F-4D97-AF65-F5344CB8AC3E}">
        <p14:creationId xmlns="" xmlns:p14="http://schemas.microsoft.com/office/powerpoint/2010/main" val="61915160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p:txBody>
          <a:bodyPr/>
          <a:lstStyle/>
          <a:p>
            <a:r>
              <a:rPr lang="en-US" dirty="0"/>
              <a:t>Recommendations for screening patients with diabetic kidney disease are highlighted on this slide. Diabetic kidney disease, or chronic kidney disease attributed to diabetes, occurs in 20–40% of patients with diabetes and is the leading cause of end-stage renal disease (ESRD). Kidney disease not attributable to diabetes, and due to other etiologies, is referred to as chronic kidney disease (CKD). </a:t>
            </a:r>
          </a:p>
          <a:p>
            <a:endParaRPr lang="en-US" dirty="0"/>
          </a:p>
          <a:p>
            <a:r>
              <a:rPr lang="en-US" dirty="0"/>
              <a:t>Screening</a:t>
            </a:r>
            <a:r>
              <a:rPr lang="en-US" baseline="0" dirty="0"/>
              <a:t> is recommended to occur a</a:t>
            </a:r>
            <a:r>
              <a:rPr lang="en-US" dirty="0"/>
              <a:t>t least once a year, assess urinary albumin (e.g., spot urine albumin-to-creatinine ratio [UACR]) and estimated glomerular filtration rate (</a:t>
            </a:r>
            <a:r>
              <a:rPr lang="en-US" dirty="0" err="1"/>
              <a:t>eGFR</a:t>
            </a:r>
            <a:r>
              <a:rPr lang="en-US" dirty="0"/>
              <a:t>) in patients with type 1 diabetes with duration of ≥5 years, in all patients with type 2 diabetes, and in all patients with comorbid hypertension. </a:t>
            </a:r>
          </a:p>
          <a:p>
            <a:endParaRPr lang="en-US" b="1" dirty="0"/>
          </a:p>
        </p:txBody>
      </p:sp>
      <p:sp>
        <p:nvSpPr>
          <p:cNvPr id="393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26678E-ED92-4AC4-B71F-BD9894EA173B}" type="slidenum">
              <a:rPr lang="en-US" sz="900"/>
              <a:pPr algn="r"/>
              <a:t>174</a:t>
            </a:fld>
            <a:endParaRPr lang="en-US" sz="900"/>
          </a:p>
        </p:txBody>
      </p:sp>
      <p:sp>
        <p:nvSpPr>
          <p:cNvPr id="39322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1):S42</a:t>
            </a:r>
          </a:p>
        </p:txBody>
      </p:sp>
    </p:spTree>
    <p:extLst>
      <p:ext uri="{BB962C8B-B14F-4D97-AF65-F5344CB8AC3E}">
        <p14:creationId xmlns="" xmlns:p14="http://schemas.microsoft.com/office/powerpoint/2010/main" val="214617355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p:txBody>
          <a:bodyPr/>
          <a:lstStyle/>
          <a:p>
            <a:r>
              <a:rPr lang="en-US" b="0" dirty="0"/>
              <a:t>The</a:t>
            </a:r>
            <a:r>
              <a:rPr lang="en-US" b="0" baseline="0" dirty="0"/>
              <a:t> following series of slides will outline 2018 recommendations related to the treatment of DKD. The recommendations are as follows:</a:t>
            </a:r>
          </a:p>
          <a:p>
            <a:endParaRPr lang="en-US" b="0" baseline="0" dirty="0"/>
          </a:p>
          <a:p>
            <a:pPr marL="171450" indent="-171450">
              <a:buFont typeface="Arial" panose="020B0604020202020204" pitchFamily="34" charset="0"/>
              <a:buChar char="•"/>
            </a:pPr>
            <a:r>
              <a:rPr lang="en-US" dirty="0"/>
              <a:t>Optimize glucose control to reduce the risk or slow progression of DKD.</a:t>
            </a:r>
            <a:r>
              <a:rPr lang="en-US" b="1" dirty="0"/>
              <a:t>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Optimize blood pressure control to reduce the risk or slow progression of DKD.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b="1" dirty="0">
                <a:solidFill>
                  <a:srgbClr val="F79646"/>
                </a:solidFill>
              </a:rPr>
              <a:t>B</a:t>
            </a:r>
            <a:r>
              <a:rPr lang="en-US" dirty="0"/>
              <a:t> </a:t>
            </a:r>
          </a:p>
          <a:p>
            <a:endParaRPr lang="en-US" dirty="0"/>
          </a:p>
          <a:p>
            <a:r>
              <a:rPr lang="en-US" b="1" dirty="0"/>
              <a:t>[SLIDE]</a:t>
            </a:r>
          </a:p>
          <a:p>
            <a:endParaRPr lang="en-US" dirty="0"/>
          </a:p>
          <a:p>
            <a:endParaRPr lang="en-US" dirty="0"/>
          </a:p>
        </p:txBody>
      </p:sp>
      <p:sp>
        <p:nvSpPr>
          <p:cNvPr id="395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4EE6B5C-11D6-4364-B079-4AC018D049EA}" type="slidenum">
              <a:rPr lang="en-US" sz="900"/>
              <a:pPr algn="r"/>
              <a:t>175</a:t>
            </a:fld>
            <a:endParaRPr lang="en-US" sz="900"/>
          </a:p>
        </p:txBody>
      </p:sp>
      <p:sp>
        <p:nvSpPr>
          <p:cNvPr id="395269"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 xmlns:p14="http://schemas.microsoft.com/office/powerpoint/2010/main" val="218278315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In </a:t>
            </a:r>
            <a:r>
              <a:rPr lang="en-US" dirty="0" err="1"/>
              <a:t>nonpregnant</a:t>
            </a:r>
            <a:r>
              <a:rPr lang="en-US" dirty="0"/>
              <a:t> patients with diabetes and hypertension, either an ACE inhibitor or ARB is recommended for those with modestly elevated urinary albumin-to-creatinine ratio (30–299 mg/g creatinine) </a:t>
            </a:r>
            <a:r>
              <a:rPr lang="en-US" dirty="0">
                <a:solidFill>
                  <a:schemeClr val="accent6"/>
                </a:solidFill>
              </a:rPr>
              <a:t>B</a:t>
            </a:r>
            <a:r>
              <a:rPr lang="en-US" dirty="0"/>
              <a:t> and is strongly recommended for those with urinary albumin-to-creatinine ratio ≥300 mg/g creatinine and/or </a:t>
            </a:r>
            <a:r>
              <a:rPr lang="en-US" dirty="0" err="1"/>
              <a:t>eGFR</a:t>
            </a:r>
            <a:r>
              <a:rPr lang="en-US" dirty="0"/>
              <a:t> &lt;60 mL/min/1.73m</a:t>
            </a:r>
            <a:r>
              <a:rPr lang="en-US" baseline="30000" dirty="0"/>
              <a:t>2</a:t>
            </a:r>
            <a:r>
              <a:rPr lang="en-US" dirty="0"/>
              <a:t>. </a:t>
            </a:r>
            <a:r>
              <a:rPr lang="en-US" b="1" dirty="0">
                <a:solidFill>
                  <a:schemeClr val="accent6"/>
                </a:solidFill>
              </a:rPr>
              <a:t>A</a:t>
            </a:r>
            <a:r>
              <a:rPr lang="en-US" b="1"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176</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 xmlns:p14="http://schemas.microsoft.com/office/powerpoint/2010/main" val="6644287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Periodically monitor serum creatinine and potassium levels for the development of increased creatinine or changes in potassium when ACE inhibitors, ARBs, or diuretics are used.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Continued monitoring of UACR in patients with albuminuria treated with an ACE inhibitor or ARB is reasonable to assess the response to treatment and progression of DKD. </a:t>
            </a:r>
            <a:r>
              <a:rPr lang="en-US" b="1" dirty="0">
                <a:solidFill>
                  <a:schemeClr val="accent6"/>
                </a:solidFill>
              </a:rPr>
              <a:t>E</a:t>
            </a:r>
            <a:r>
              <a:rPr lang="en-US" b="1" dirty="0"/>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177</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 xmlns:p14="http://schemas.microsoft.com/office/powerpoint/2010/main" val="39973937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b="1" dirty="0">
              <a:solidFill>
                <a:srgbClr val="FBE905"/>
              </a:solidFill>
            </a:endParaRPr>
          </a:p>
          <a:p>
            <a:pPr marL="457200" indent="-457200">
              <a:spcBef>
                <a:spcPts val="1200"/>
              </a:spcBef>
              <a:buFont typeface="Arial" panose="020B0604020202020204" pitchFamily="34" charset="0"/>
              <a:buChar char="•"/>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b="1" dirty="0">
                <a:solidFill>
                  <a:schemeClr val="accent6"/>
                </a:solidFill>
              </a:rPr>
              <a:t>E</a:t>
            </a:r>
            <a:r>
              <a:rPr lang="en-US"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178</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 xmlns:p14="http://schemas.microsoft.com/office/powerpoint/2010/main" val="357179400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b="1" dirty="0">
                <a:solidFill>
                  <a:schemeClr val="accent6"/>
                </a:solidFill>
              </a:rPr>
              <a:t>A</a:t>
            </a:r>
            <a:r>
              <a:rPr lang="en-US"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Promptly refer to a physician experienced in the care of kidney disease for uncertainty about the etiology of kidney disease, difficult management issues, and rapidly progressing kidney disease. </a:t>
            </a:r>
            <a:r>
              <a:rPr lang="en-US" b="1" dirty="0">
                <a:solidFill>
                  <a:schemeClr val="accent6"/>
                </a:solidFill>
              </a:rPr>
              <a:t>B</a:t>
            </a:r>
            <a:endParaRPr lang="en-US" b="1" dirty="0">
              <a:solidFill>
                <a:srgbClr val="FBE905"/>
              </a:solidFill>
            </a:endParaRP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179</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 xmlns:p14="http://schemas.microsoft.com/office/powerpoint/2010/main" val="70233746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table from the 2018 Standards of Care summarizes the stages of CKD and the corresponding recommended foci of kidney-related care, as summarized in the DKD recommendations just reviewed.</a:t>
            </a:r>
          </a:p>
          <a:p>
            <a:endParaRPr lang="en-US" sz="1200" b="0" i="0" u="none" strike="noStrike" kern="1200" baseline="0" dirty="0">
              <a:solidFill>
                <a:schemeClr val="tx1"/>
              </a:solidFill>
              <a:latin typeface="+mn-lt"/>
              <a:ea typeface="+mn-ea"/>
              <a:cs typeface="+mn-cs"/>
            </a:endParaRPr>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180</a:t>
            </a:fld>
            <a:endParaRPr lang="en-US" sz="900">
              <a:latin typeface="Calibri" pitchFamily="34" charset="0"/>
            </a:endParaRPr>
          </a:p>
        </p:txBody>
      </p:sp>
    </p:spTree>
    <p:extLst>
      <p:ext uri="{BB962C8B-B14F-4D97-AF65-F5344CB8AC3E}">
        <p14:creationId xmlns="" xmlns:p14="http://schemas.microsoft.com/office/powerpoint/2010/main" val="188801193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prevalence of CKD complications correlates with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When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is &lt;60 mL/min/1.73m2, screening for complications of CKD is indicated (Table 10.2).</a:t>
            </a:r>
          </a:p>
          <a:p>
            <a:endParaRPr lang="en-US" sz="1200" b="0" i="0" u="none" strike="noStrike" kern="1200" baseline="0" dirty="0">
              <a:solidFill>
                <a:schemeClr val="tx1"/>
              </a:solidFill>
              <a:latin typeface="+mn-lt"/>
              <a:ea typeface="+mn-ea"/>
              <a:cs typeface="+mn-cs"/>
            </a:endParaRPr>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181</a:t>
            </a:fld>
            <a:endParaRPr lang="en-US" sz="900">
              <a:latin typeface="Calibri" pitchFamily="34" charset="0"/>
            </a:endParaRPr>
          </a:p>
        </p:txBody>
      </p:sp>
    </p:spTree>
    <p:extLst>
      <p:ext uri="{BB962C8B-B14F-4D97-AF65-F5344CB8AC3E}">
        <p14:creationId xmlns="" xmlns:p14="http://schemas.microsoft.com/office/powerpoint/2010/main" val="162411930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p:txBody>
          <a:bodyPr/>
          <a:lstStyle/>
          <a:p>
            <a:r>
              <a:rPr lang="en-US" dirty="0"/>
              <a:t>Diabetic retinopathy is a highly specific vascular complication of both type 1 and type 2 diabetes, with prevalence strongly related to duration of diabetes. It’s the most frequent cause of new cases of blindness among adults aged 20–74 years</a:t>
            </a:r>
          </a:p>
          <a:p>
            <a:endParaRPr lang="en-US" dirty="0"/>
          </a:p>
          <a:p>
            <a:r>
              <a:rPr lang="en-US" dirty="0"/>
              <a:t>Glaucoma, cataracts, and other disorders of the eye occur earlier and more frequently in people with diabetes</a:t>
            </a:r>
          </a:p>
          <a:p>
            <a:r>
              <a:rPr lang="en-US" dirty="0"/>
              <a:t>In addition to duration of diabetes, other factors that increase the risk of, or are associated with, retinopathy include chronic hyperglycemia, the presence of nephropathy, and hypertension</a:t>
            </a:r>
            <a:r>
              <a:rPr lang="en-US" baseline="0" dirty="0"/>
              <a:t>.</a:t>
            </a:r>
            <a:endParaRPr lang="en-US" baseline="30000" dirty="0"/>
          </a:p>
          <a:p>
            <a:endParaRPr lang="en-US" baseline="30000" dirty="0"/>
          </a:p>
          <a:p>
            <a:endParaRPr lang="en-US" baseline="30000" dirty="0"/>
          </a:p>
          <a:p>
            <a:r>
              <a:rPr lang="en-US" dirty="0"/>
              <a:t>The first line of defense against diabetic retinopathy, to reduce the risk or slow its progression, is to optimize glycemic control,</a:t>
            </a:r>
            <a:r>
              <a:rPr lang="en-US" baseline="0" dirty="0"/>
              <a:t> </a:t>
            </a:r>
            <a:r>
              <a:rPr lang="en-US" dirty="0"/>
              <a:t>blood pressure, and serum lipid control.  </a:t>
            </a:r>
          </a:p>
          <a:p>
            <a:endParaRPr lang="en-US" baseline="30000"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b="1" dirty="0"/>
          </a:p>
        </p:txBody>
      </p:sp>
      <p:sp>
        <p:nvSpPr>
          <p:cNvPr id="4034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CAD7619-B551-4830-846B-520D8CA714B3}" type="slidenum">
              <a:rPr lang="en-US" sz="900"/>
              <a:pPr algn="r"/>
              <a:t>182</a:t>
            </a:fld>
            <a:endParaRPr lang="en-US" sz="900"/>
          </a:p>
        </p:txBody>
      </p:sp>
      <p:sp>
        <p:nvSpPr>
          <p:cNvPr id="403461"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1):S44–S45</a:t>
            </a:r>
          </a:p>
          <a:p>
            <a:pPr>
              <a:buFont typeface="Calibri" pitchFamily="34" charset="0"/>
              <a:buNone/>
            </a:pPr>
            <a:r>
              <a:rPr lang="en-US" sz="900" dirty="0"/>
              <a:t>Klein R. Hyperglycemia and microvascular and </a:t>
            </a:r>
            <a:r>
              <a:rPr lang="en-US" sz="900" dirty="0" err="1"/>
              <a:t>macrovascular</a:t>
            </a:r>
            <a:r>
              <a:rPr lang="en-US" sz="900" dirty="0"/>
              <a:t> disease in diabetes. Diabetes Care 1995;18:258–268</a:t>
            </a:r>
          </a:p>
          <a:p>
            <a:pPr>
              <a:buFont typeface="Calibri" pitchFamily="34" charset="0"/>
              <a:buNone/>
            </a:pPr>
            <a:r>
              <a:rPr lang="en-US" sz="900" dirty="0" err="1"/>
              <a:t>Estacio</a:t>
            </a:r>
            <a:r>
              <a:rPr lang="en-US" sz="900" dirty="0"/>
              <a:t> RO, </a:t>
            </a:r>
            <a:r>
              <a:rPr lang="en-US" sz="900" dirty="0" err="1"/>
              <a:t>McFarling</a:t>
            </a:r>
            <a:r>
              <a:rPr lang="en-US" sz="900" dirty="0"/>
              <a:t> E, </a:t>
            </a:r>
            <a:r>
              <a:rPr lang="en-US" sz="900" dirty="0" err="1"/>
              <a:t>Biggerstaff</a:t>
            </a:r>
            <a:r>
              <a:rPr lang="en-US" sz="900" dirty="0"/>
              <a:t> S, Jeffers BW, Johnson D, </a:t>
            </a:r>
            <a:r>
              <a:rPr lang="en-US" sz="900" dirty="0" err="1"/>
              <a:t>Schrier</a:t>
            </a:r>
            <a:r>
              <a:rPr lang="en-US" sz="900" dirty="0"/>
              <a:t> RW. Overt albuminuria predicts diabetic retinopathy in Hispanics with NIDDM. Am J Kidney Dis 1998;31:947–953</a:t>
            </a:r>
          </a:p>
          <a:p>
            <a:pPr>
              <a:buFont typeface="Calibri" pitchFamily="34" charset="0"/>
              <a:buNone/>
            </a:pPr>
            <a:r>
              <a:rPr lang="en-US" sz="900" dirty="0" err="1"/>
              <a:t>Leske</a:t>
            </a:r>
            <a:r>
              <a:rPr lang="en-US" sz="900" dirty="0"/>
              <a:t> MC, Wu SY, </a:t>
            </a:r>
            <a:r>
              <a:rPr lang="en-US" sz="900" dirty="0" err="1"/>
              <a:t>Hennis</a:t>
            </a:r>
            <a:r>
              <a:rPr lang="en-US" sz="900" dirty="0"/>
              <a:t> A, et al., for the Barbados Eye Study Group. Hyperglycemia, blood pressure, and the 9-year incidence of diabetic retinopathy: the Barbados Eye Studies. Ophthalmology 2005;112:799–805</a:t>
            </a:r>
          </a:p>
        </p:txBody>
      </p:sp>
    </p:spTree>
    <p:extLst>
      <p:ext uri="{BB962C8B-B14F-4D97-AF65-F5344CB8AC3E}">
        <p14:creationId xmlns="" xmlns:p14="http://schemas.microsoft.com/office/powerpoint/2010/main" val="360737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Social determinants of health are not always recognized and often go undiscussed in the clinical encounter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systems-level mechanisms to screen for social determinants of health may help overcome structural barriers and communication gaps between patients and providers.</a:t>
            </a:r>
            <a:r>
              <a:rPr lang="en-US" b="1" dirty="0"/>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Validated screening tools for some social determinants of health exist for clinical use</a:t>
            </a:r>
            <a:r>
              <a:rPr lang="en-US" b="1" dirty="0"/>
              <a:t>[CLICK]</a:t>
            </a:r>
          </a:p>
          <a:p>
            <a:endParaRPr lang="en-US" dirty="0"/>
          </a:p>
          <a:p>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18</a:t>
            </a:fld>
            <a:endParaRPr lang="en-US" sz="900">
              <a:latin typeface="Calibri" pitchFamily="34" charset="0"/>
            </a:endParaRPr>
          </a:p>
        </p:txBody>
      </p:sp>
    </p:spTree>
    <p:extLst>
      <p:ext uri="{BB962C8B-B14F-4D97-AF65-F5344CB8AC3E}">
        <p14:creationId xmlns="" xmlns:p14="http://schemas.microsoft.com/office/powerpoint/2010/main" val="391862567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p:txBody>
          <a:bodyPr/>
          <a:lstStyle/>
          <a:p>
            <a:r>
              <a:rPr lang="en-US" dirty="0"/>
              <a:t>As far as screening for diabetic retinopathy, your patients with diabetes should have a dilated and comprehensive eye exam by an ophthalmologist or optometrist. </a:t>
            </a:r>
          </a:p>
          <a:p>
            <a:endParaRPr lang="en-US" dirty="0"/>
          </a:p>
          <a:p>
            <a:r>
              <a:rPr lang="en-US" dirty="0"/>
              <a:t>Because retinopathy is estimated to take at least 5 years to develop after the onset of hyperglycemia, patients with type 1 diabetes should have an initial dilated and comprehensive eye examination within 5 years after the diagnosis of diabetes </a:t>
            </a:r>
          </a:p>
          <a:p>
            <a:endParaRPr lang="en-US" dirty="0"/>
          </a:p>
          <a:p>
            <a:r>
              <a:rPr lang="en-US" dirty="0"/>
              <a:t>Patients with type 2 diabetes who may have had years of undiagnosed diabetes and have a significant risk of prevalent diabetic retinopathy at the time of diagnosis should have an initial dilated and comprehensive eye examination at the time of diagnosis. </a:t>
            </a:r>
          </a:p>
          <a:p>
            <a:endParaRPr lang="en-US" dirty="0"/>
          </a:p>
          <a:p>
            <a:r>
              <a:rPr lang="en-US" dirty="0"/>
              <a:t>Results of eye examinations should be documented and transmitted to the referring health care professional.</a:t>
            </a:r>
          </a:p>
          <a:p>
            <a:endParaRPr lang="en-US" dirty="0"/>
          </a:p>
          <a:p>
            <a:r>
              <a:rPr lang="en-US" b="1" dirty="0"/>
              <a:t>[SLIDE]</a:t>
            </a:r>
          </a:p>
        </p:txBody>
      </p:sp>
      <p:sp>
        <p:nvSpPr>
          <p:cNvPr id="4044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998DD62-F943-4C33-888F-431335AB1A44}" type="slidenum">
              <a:rPr lang="en-US" sz="900"/>
              <a:pPr algn="r"/>
              <a:t>183</a:t>
            </a:fld>
            <a:endParaRPr lang="en-US" sz="900"/>
          </a:p>
        </p:txBody>
      </p:sp>
      <p:sp>
        <p:nvSpPr>
          <p:cNvPr id="404485"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1):S44</a:t>
            </a:r>
          </a:p>
        </p:txBody>
      </p:sp>
    </p:spTree>
    <p:extLst>
      <p:ext uri="{BB962C8B-B14F-4D97-AF65-F5344CB8AC3E}">
        <p14:creationId xmlns="" xmlns:p14="http://schemas.microsoft.com/office/powerpoint/2010/main" val="37462654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p:txBody>
          <a:bodyPr/>
          <a:lstStyle/>
          <a:p>
            <a:pPr marL="171450" indent="-171450">
              <a:lnSpc>
                <a:spcPts val="2500"/>
              </a:lnSpc>
              <a:spcBef>
                <a:spcPts val="1200"/>
              </a:spcBef>
              <a:buFont typeface="Arial" panose="020B0604020202020204" pitchFamily="34" charset="0"/>
              <a:buChar char="•"/>
            </a:pPr>
            <a:r>
              <a:rPr lang="en-US" sz="1200" dirty="0"/>
              <a:t>If there is no evidence of retinopathy for one or more annual eye exams and </a:t>
            </a:r>
            <a:r>
              <a:rPr lang="en-US" sz="1200" dirty="0" err="1"/>
              <a:t>glycemia</a:t>
            </a:r>
            <a:r>
              <a:rPr lang="en-US" sz="1200" dirty="0"/>
              <a:t> is well controlled, then exams every 1-2 years may be considered. If any level of diabetic retinopathy is present, subsequent dilated retinal examinations should be repeated at least annually by an ophthalmologist or optometrist. If retinopathy is progressing or sight-threatening, then examinations will be required more frequently. </a:t>
            </a:r>
            <a:r>
              <a:rPr lang="en-US" sz="1200" b="1" dirty="0">
                <a:solidFill>
                  <a:schemeClr val="accent6"/>
                </a:solidFill>
              </a:rPr>
              <a:t>B</a:t>
            </a:r>
          </a:p>
          <a:p>
            <a:endParaRPr lang="en-US" dirty="0"/>
          </a:p>
          <a:p>
            <a:r>
              <a:rPr lang="en-US" b="1" dirty="0"/>
              <a:t>[SLIDE]</a:t>
            </a:r>
          </a:p>
          <a:p>
            <a:endParaRPr lang="en-US" b="1" dirty="0"/>
          </a:p>
        </p:txBody>
      </p:sp>
      <p:sp>
        <p:nvSpPr>
          <p:cNvPr id="405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183CD93-B0D5-403E-8AB1-EC3D2DB15407}" type="slidenum">
              <a:rPr lang="en-US" sz="900"/>
              <a:pPr algn="r"/>
              <a:t>184</a:t>
            </a:fld>
            <a:endParaRPr lang="en-US" sz="900"/>
          </a:p>
        </p:txBody>
      </p:sp>
      <p:sp>
        <p:nvSpPr>
          <p:cNvPr id="405509" name="TextBox 5"/>
          <p:cNvSpPr txBox="1">
            <a:spLocks noChangeArrowheads="1"/>
          </p:cNvSpPr>
          <p:nvPr/>
        </p:nvSpPr>
        <p:spPr bwMode="auto">
          <a:xfrm>
            <a:off x="686421" y="8222730"/>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1):S44–S45</a:t>
            </a:r>
          </a:p>
          <a:p>
            <a:pPr>
              <a:buFont typeface="Calibri" pitchFamily="34" charset="0"/>
              <a:buNone/>
            </a:pPr>
            <a:r>
              <a:rPr lang="en-US" sz="900"/>
              <a:t>Agardh E, Tababat-Khani P. Adopting 3-year screening intervals for sight threatening retinal vascular lesions in type 2 diabetic subjects without retinopathy. Diabetes Care 2011;34:1318–1319</a:t>
            </a:r>
          </a:p>
        </p:txBody>
      </p:sp>
    </p:spTree>
    <p:extLst>
      <p:ext uri="{BB962C8B-B14F-4D97-AF65-F5344CB8AC3E}">
        <p14:creationId xmlns="" xmlns:p14="http://schemas.microsoft.com/office/powerpoint/2010/main" val="180914428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p:txBody>
          <a:bodyPr/>
          <a:lstStyle/>
          <a:p>
            <a:pPr marL="285750" indent="-171450">
              <a:lnSpc>
                <a:spcPts val="2500"/>
              </a:lnSpc>
              <a:spcBef>
                <a:spcPts val="1000"/>
              </a:spcBef>
              <a:buFont typeface="Arial" panose="020B0604020202020204" pitchFamily="34" charset="0"/>
              <a:buChar char="•"/>
            </a:pPr>
            <a:r>
              <a:rPr lang="en-US" sz="1200" dirty="0"/>
              <a:t>While retinal photography may serve as a screening tool for retinopathy, it is not a substitute for a comprehensive eye exam. </a:t>
            </a:r>
            <a:r>
              <a:rPr lang="en-US" sz="1200" b="1" dirty="0">
                <a:solidFill>
                  <a:schemeClr val="accent6"/>
                </a:solidFill>
              </a:rPr>
              <a:t>E</a:t>
            </a:r>
          </a:p>
          <a:p>
            <a:pPr marL="114300" indent="0">
              <a:lnSpc>
                <a:spcPts val="2500"/>
              </a:lnSpc>
              <a:spcBef>
                <a:spcPts val="1000"/>
              </a:spcBef>
              <a:buFont typeface="Arial" panose="020B0604020202020204" pitchFamily="34" charset="0"/>
              <a:buNone/>
            </a:pPr>
            <a:endParaRPr lang="en-US" sz="1200" b="1" dirty="0">
              <a:solidFill>
                <a:schemeClr val="accent6"/>
              </a:solidFill>
            </a:endParaRPr>
          </a:p>
          <a:p>
            <a:pPr marL="285750" indent="-171450">
              <a:lnSpc>
                <a:spcPts val="2500"/>
              </a:lnSpc>
              <a:spcBef>
                <a:spcPts val="1000"/>
              </a:spcBef>
              <a:buFont typeface="Arial" panose="020B0604020202020204" pitchFamily="34" charset="0"/>
              <a:buChar char="•"/>
            </a:pPr>
            <a:r>
              <a:rPr lang="en-US" sz="1200" dirty="0"/>
              <a:t>Women with preexisting type 1 or type 2 diabetes who are planning pregnancy or who are pregnant should be counseled on the risk of development and/or progression of diabetic retinopathy. </a:t>
            </a:r>
            <a:r>
              <a:rPr lang="en-US" sz="1200" b="1" dirty="0">
                <a:solidFill>
                  <a:schemeClr val="accent6"/>
                </a:solidFill>
              </a:rPr>
              <a:t>B</a:t>
            </a:r>
          </a:p>
          <a:p>
            <a:pPr marL="114300" indent="0">
              <a:lnSpc>
                <a:spcPts val="2500"/>
              </a:lnSpc>
              <a:spcBef>
                <a:spcPts val="1000"/>
              </a:spcBef>
              <a:buFont typeface="Arial" panose="020B0604020202020204" pitchFamily="34" charset="0"/>
              <a:buNone/>
            </a:pPr>
            <a:endParaRPr lang="en-US" sz="1200" dirty="0">
              <a:solidFill>
                <a:schemeClr val="accent6"/>
              </a:solidFill>
            </a:endParaRPr>
          </a:p>
          <a:p>
            <a:pPr marL="285750" indent="-171450">
              <a:lnSpc>
                <a:spcPts val="2500"/>
              </a:lnSpc>
              <a:spcBef>
                <a:spcPts val="1000"/>
              </a:spcBef>
              <a:buFont typeface="Arial" panose="020B0604020202020204" pitchFamily="34" charset="0"/>
              <a:buChar char="•"/>
            </a:pPr>
            <a:r>
              <a:rPr lang="en-US" sz="1200" dirty="0"/>
              <a:t>Eye examinations should occur before pregnancy or in the first trimester in patients with preexisting type 1 or type 2 diabetes, and then patients should be monitored every trimester and for 1 year postpartum as indicated by the degree of retinopathy. </a:t>
            </a:r>
            <a:r>
              <a:rPr lang="en-US" sz="1200" b="1" dirty="0">
                <a:solidFill>
                  <a:schemeClr val="accent6"/>
                </a:solidFill>
              </a:rPr>
              <a:t>B</a:t>
            </a:r>
          </a:p>
          <a:p>
            <a:endParaRPr lang="en-US" dirty="0"/>
          </a:p>
          <a:p>
            <a:r>
              <a:rPr lang="en-US" b="1" dirty="0"/>
              <a:t>[SLIDE]</a:t>
            </a:r>
          </a:p>
        </p:txBody>
      </p:sp>
      <p:sp>
        <p:nvSpPr>
          <p:cNvPr id="406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endParaRPr lang="en-US" sz="900"/>
          </a:p>
          <a:p>
            <a:pPr algn="r"/>
            <a:fld id="{231D7B27-54AF-49A7-B875-92BEC2ABAADF}" type="slidenum">
              <a:rPr lang="en-US" sz="900"/>
              <a:pPr algn="r"/>
              <a:t>185</a:t>
            </a:fld>
            <a:endParaRPr lang="en-US" sz="900"/>
          </a:p>
        </p:txBody>
      </p:sp>
      <p:sp>
        <p:nvSpPr>
          <p:cNvPr id="406533" name="TextBox 5"/>
          <p:cNvSpPr txBox="1">
            <a:spLocks noChangeArrowheads="1"/>
          </p:cNvSpPr>
          <p:nvPr/>
        </p:nvSpPr>
        <p:spPr bwMode="auto">
          <a:xfrm>
            <a:off x="686422" y="8358578"/>
            <a:ext cx="5724318" cy="644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1):S45</a:t>
            </a:r>
          </a:p>
          <a:p>
            <a:pPr>
              <a:buFont typeface="Calibri" pitchFamily="34" charset="0"/>
              <a:buNone/>
            </a:pPr>
            <a:r>
              <a:rPr lang="en-US" sz="900"/>
              <a:t>Ahmed J, Ward TP, Bursell SE, Aiello LM, Cavallerano JD, Vigersky RA. The sensitivity and specificity of nonmydriatic digital stereoscopic retinal imaging in detecting diabetic retinopathy. Diabetes Care 2006;29:2205–2209</a:t>
            </a:r>
          </a:p>
        </p:txBody>
      </p:sp>
    </p:spTree>
    <p:extLst>
      <p:ext uri="{BB962C8B-B14F-4D97-AF65-F5344CB8AC3E}">
        <p14:creationId xmlns="" xmlns:p14="http://schemas.microsoft.com/office/powerpoint/2010/main" val="184524220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p:txBody>
          <a:bodyPr/>
          <a:lstStyle/>
          <a:p>
            <a:r>
              <a:rPr lang="en-US" dirty="0"/>
              <a:t>This slide and the next provides recommendations for the treatment of diabetic retinopathy:</a:t>
            </a:r>
          </a:p>
          <a:p>
            <a:endParaRPr lang="en-US" dirty="0"/>
          </a:p>
          <a:p>
            <a:pPr indent="-228600">
              <a:lnSpc>
                <a:spcPts val="3000"/>
              </a:lnSpc>
              <a:spcBef>
                <a:spcPts val="1200"/>
              </a:spcBef>
              <a:buFont typeface="Arial" panose="020B0604020202020204" pitchFamily="34" charset="0"/>
              <a:buChar char="•"/>
            </a:pPr>
            <a:r>
              <a:rPr lang="en-US" sz="1200" dirty="0"/>
              <a:t>Promptly refer patients with any level of macular edema, severe NPDR, or any PDR to an ophthalmologist who is knowledgeable and experienced in the</a:t>
            </a:r>
            <a:r>
              <a:rPr lang="en-US" sz="1200" baseline="0" dirty="0"/>
              <a:t> </a:t>
            </a:r>
            <a:r>
              <a:rPr lang="en-US" sz="1200" dirty="0"/>
              <a:t>management of diabetic retinopathy. </a:t>
            </a:r>
            <a:r>
              <a:rPr lang="en-US" sz="1200" b="1" dirty="0">
                <a:solidFill>
                  <a:schemeClr val="accent6"/>
                </a:solidFill>
              </a:rPr>
              <a:t>A</a:t>
            </a:r>
          </a:p>
          <a:p>
            <a:pPr indent="-228600">
              <a:lnSpc>
                <a:spcPts val="3000"/>
              </a:lnSpc>
              <a:spcBef>
                <a:spcPts val="1200"/>
              </a:spcBef>
              <a:buFont typeface="Arial" panose="020B0604020202020204" pitchFamily="34" charset="0"/>
              <a:buChar char="•"/>
            </a:pPr>
            <a:endParaRPr lang="en-US" sz="1200" dirty="0">
              <a:solidFill>
                <a:schemeClr val="accent6"/>
              </a:solidFill>
            </a:endParaRPr>
          </a:p>
          <a:p>
            <a:pPr indent="-228600">
              <a:lnSpc>
                <a:spcPts val="3000"/>
              </a:lnSpc>
              <a:spcBef>
                <a:spcPts val="1200"/>
              </a:spcBef>
              <a:buFont typeface="Arial" panose="020B0604020202020204" pitchFamily="34" charset="0"/>
              <a:buChar char="•"/>
            </a:pPr>
            <a:r>
              <a:rPr lang="en-US" sz="1200" dirty="0"/>
              <a:t>The traditional standard treatment, </a:t>
            </a:r>
            <a:r>
              <a:rPr lang="en-US" sz="1200" dirty="0" err="1"/>
              <a:t>panretinal</a:t>
            </a:r>
            <a:r>
              <a:rPr lang="en-US" sz="1200" dirty="0"/>
              <a:t> laser photocoagulation therapy, is indicated to reduce the risk of vision loss in patients with high-risk PDR and, in some cases, severe NPDR. </a:t>
            </a:r>
            <a:r>
              <a:rPr lang="en-US" sz="1200" b="1" dirty="0">
                <a:solidFill>
                  <a:schemeClr val="accent6"/>
                </a:solidFill>
              </a:rPr>
              <a:t>A</a:t>
            </a:r>
            <a:endParaRPr lang="en-US" dirty="0"/>
          </a:p>
          <a:p>
            <a:pPr>
              <a:buFont typeface="Arial" pitchFamily="34" charset="0"/>
              <a:buNone/>
            </a:pPr>
            <a:endParaRPr lang="en-US" b="1" dirty="0"/>
          </a:p>
          <a:p>
            <a:pPr>
              <a:buFont typeface="Arial" pitchFamily="34" charset="0"/>
              <a:buNone/>
            </a:pPr>
            <a:r>
              <a:rPr lang="en-US" b="1" dirty="0"/>
              <a:t>[SLIDE]</a:t>
            </a:r>
          </a:p>
        </p:txBody>
      </p:sp>
      <p:sp>
        <p:nvSpPr>
          <p:cNvPr id="408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B592C5C-D3EB-40D2-97F1-049D1439DCFD}" type="slidenum">
              <a:rPr lang="en-US" sz="900"/>
              <a:pPr algn="r"/>
              <a:t>186</a:t>
            </a:fld>
            <a:endParaRPr lang="en-US" sz="900"/>
          </a:p>
        </p:txBody>
      </p:sp>
      <p:sp>
        <p:nvSpPr>
          <p:cNvPr id="40858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2163994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p:txBody>
          <a:bodyPr/>
          <a:lstStyle/>
          <a:p>
            <a:pPr indent="-228600">
              <a:lnSpc>
                <a:spcPct val="120000"/>
              </a:lnSpc>
              <a:spcBef>
                <a:spcPts val="600"/>
              </a:spcBef>
              <a:buFont typeface="Arial" panose="020B0604020202020204" pitchFamily="34" charset="0"/>
              <a:buChar char="•"/>
            </a:pPr>
            <a:r>
              <a:rPr lang="en-US" sz="1200" dirty="0"/>
              <a:t>This recommendation is new for 2018, in recognition of recent data and regulatory changes by the FDA: </a:t>
            </a:r>
            <a:r>
              <a:rPr lang="en-US" sz="1200" dirty="0" err="1"/>
              <a:t>Intravitreous</a:t>
            </a:r>
            <a:r>
              <a:rPr lang="en-US" sz="1200" dirty="0"/>
              <a:t> injections of anti-vascular endothelial growth factor ranibizumab are not inferior to traditional </a:t>
            </a:r>
            <a:r>
              <a:rPr lang="en-US" sz="1200" dirty="0" err="1"/>
              <a:t>panretinal</a:t>
            </a:r>
            <a:r>
              <a:rPr lang="en-US" sz="1200" dirty="0"/>
              <a:t> laser photocoagulation and are also indicated to reduce the risk of vision loss in patients with PDR. </a:t>
            </a:r>
            <a:r>
              <a:rPr lang="en-US" sz="1200" b="1" dirty="0">
                <a:solidFill>
                  <a:schemeClr val="accent6"/>
                </a:solidFill>
              </a:rPr>
              <a:t>A</a:t>
            </a:r>
          </a:p>
          <a:p>
            <a:pPr indent="-228600">
              <a:lnSpc>
                <a:spcPct val="120000"/>
              </a:lnSpc>
              <a:spcBef>
                <a:spcPts val="600"/>
              </a:spcBef>
              <a:buFont typeface="Arial" panose="020B0604020202020204" pitchFamily="34" charset="0"/>
              <a:buChar char="•"/>
            </a:pPr>
            <a:endParaRPr lang="en-US" sz="1200" dirty="0">
              <a:solidFill>
                <a:schemeClr val="accent6"/>
              </a:solidFill>
            </a:endParaRPr>
          </a:p>
          <a:p>
            <a:pPr indent="-228600">
              <a:lnSpc>
                <a:spcPct val="120000"/>
              </a:lnSpc>
              <a:spcBef>
                <a:spcPts val="600"/>
              </a:spcBef>
              <a:buFont typeface="Arial" panose="020B0604020202020204" pitchFamily="34" charset="0"/>
              <a:buChar char="•"/>
            </a:pPr>
            <a:r>
              <a:rPr lang="en-US" sz="1200" dirty="0" err="1"/>
              <a:t>Intravitreous</a:t>
            </a:r>
            <a:r>
              <a:rPr lang="en-US" sz="1200" dirty="0"/>
              <a:t> injections of anti-vascular endothelial growth factor are indicated for central-involved diabetic macular edema, which occurs beneath the foveal center and may threaten reading vision. </a:t>
            </a:r>
            <a:r>
              <a:rPr lang="en-US" sz="1200" b="1" dirty="0">
                <a:solidFill>
                  <a:schemeClr val="accent6"/>
                </a:solidFill>
              </a:rPr>
              <a:t>A</a:t>
            </a:r>
          </a:p>
          <a:p>
            <a:pPr indent="-228600">
              <a:lnSpc>
                <a:spcPct val="120000"/>
              </a:lnSpc>
              <a:spcBef>
                <a:spcPts val="600"/>
              </a:spcBef>
              <a:buFont typeface="Arial" panose="020B0604020202020204" pitchFamily="34" charset="0"/>
              <a:buChar char="•"/>
            </a:pPr>
            <a:endParaRPr lang="en-US" sz="1200" dirty="0">
              <a:solidFill>
                <a:schemeClr val="accent6"/>
              </a:solidFill>
            </a:endParaRPr>
          </a:p>
          <a:p>
            <a:pPr indent="-228600">
              <a:lnSpc>
                <a:spcPct val="120000"/>
              </a:lnSpc>
              <a:spcBef>
                <a:spcPts val="600"/>
              </a:spcBef>
              <a:buFont typeface="Arial" panose="020B0604020202020204" pitchFamily="34" charset="0"/>
              <a:buChar char="•"/>
            </a:pPr>
            <a:r>
              <a:rPr lang="en-US" sz="1200" dirty="0"/>
              <a:t>The presence of retinopathy is not a contraindication to aspirin therapy for </a:t>
            </a:r>
            <a:r>
              <a:rPr lang="en-US" sz="1200" dirty="0" err="1"/>
              <a:t>cardioprotection</a:t>
            </a:r>
            <a:r>
              <a:rPr lang="en-US" sz="1200" dirty="0"/>
              <a:t>, as aspirin does not increase the risk of retinal hemorrhage. </a:t>
            </a:r>
            <a:r>
              <a:rPr lang="en-US" sz="1200" b="1" dirty="0">
                <a:solidFill>
                  <a:schemeClr val="accent6"/>
                </a:solidFill>
              </a:rPr>
              <a:t>A</a:t>
            </a:r>
            <a:endParaRPr lang="en-US" sz="1200" b="1" dirty="0"/>
          </a:p>
          <a:p>
            <a:pPr>
              <a:buFont typeface="Arial" pitchFamily="34" charset="0"/>
              <a:buNone/>
            </a:pPr>
            <a:endParaRPr lang="en-US" b="1" dirty="0"/>
          </a:p>
          <a:p>
            <a:pPr>
              <a:buFont typeface="Arial" pitchFamily="34" charset="0"/>
              <a:buNone/>
            </a:pPr>
            <a:r>
              <a:rPr lang="en-US" b="1" dirty="0"/>
              <a:t>[SLIDE]</a:t>
            </a:r>
          </a:p>
        </p:txBody>
      </p:sp>
      <p:sp>
        <p:nvSpPr>
          <p:cNvPr id="408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B592C5C-D3EB-40D2-97F1-049D1439DCFD}" type="slidenum">
              <a:rPr lang="en-US" sz="900"/>
              <a:pPr algn="r"/>
              <a:t>187</a:t>
            </a:fld>
            <a:endParaRPr lang="en-US" sz="900"/>
          </a:p>
        </p:txBody>
      </p:sp>
      <p:sp>
        <p:nvSpPr>
          <p:cNvPr id="40858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363513134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r>
              <a:rPr lang="en-US" dirty="0"/>
              <a:t>The early recognition and appropriate management of neuropathy in the patient with diabetes is important because: </a:t>
            </a:r>
            <a:r>
              <a:rPr lang="en-US" b="1" dirty="0"/>
              <a:t>[CLICK]</a:t>
            </a:r>
          </a:p>
          <a:p>
            <a:endParaRPr lang="en-US" b="1" dirty="0"/>
          </a:p>
          <a:p>
            <a:pPr>
              <a:buFont typeface="Calibri" pitchFamily="34" charset="0"/>
              <a:buAutoNum type="arabicPeriod"/>
            </a:pPr>
            <a:r>
              <a:rPr lang="en-US" dirty="0"/>
              <a:t>Diabetic neuropathy is a diagnosis of exclusion. </a:t>
            </a:r>
            <a:r>
              <a:rPr lang="en-US" dirty="0" err="1"/>
              <a:t>Nondiabetic</a:t>
            </a:r>
            <a:r>
              <a:rPr lang="en-US" dirty="0"/>
              <a:t> neuropathies may be present in patients with diabetes and may be treatable.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Numerous treatment options exist for symptomatic diabetic neuropathy.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Up to 50% of DPN may be asymptomatic. If not recognized and if preventive foot care is not implemented (see below), patients are at risk for injuries to their insensate feet.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Recognition and treatment of autonomic neuropathy may improve symptoms, reduce </a:t>
            </a:r>
            <a:r>
              <a:rPr lang="en-US" dirty="0" err="1"/>
              <a:t>sequelae</a:t>
            </a:r>
            <a:r>
              <a:rPr lang="en-US" dirty="0"/>
              <a:t>, and improve quality-of-life. </a:t>
            </a:r>
          </a:p>
          <a:p>
            <a:endParaRPr lang="en-US" dirty="0"/>
          </a:p>
          <a:p>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188</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292201149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p:txBody>
          <a:bodyPr/>
          <a:lstStyle/>
          <a:p>
            <a:r>
              <a:rPr lang="en-US" dirty="0"/>
              <a:t>Specific screening recommendations for neuropathy include:</a:t>
            </a:r>
          </a:p>
          <a:p>
            <a:endParaRPr lang="en-US" sz="1200" dirty="0"/>
          </a:p>
          <a:p>
            <a:pPr marL="171450" indent="-171450">
              <a:buFont typeface="Arial" panose="020B0604020202020204" pitchFamily="34" charset="0"/>
              <a:buChar char="•"/>
            </a:pPr>
            <a:r>
              <a:rPr lang="en-US" sz="1200" dirty="0"/>
              <a:t>All patients should be assessed for DPN starting at diagnosis for T2DM and 5 years after diagnosis of T1DM and at least annually thereafter. </a:t>
            </a:r>
            <a:r>
              <a:rPr lang="en-US" sz="1200" b="1" dirty="0">
                <a:solidFill>
                  <a:schemeClr val="accent6"/>
                </a:solidFill>
              </a:rPr>
              <a:t>B [CLICK]</a:t>
            </a:r>
            <a:endParaRPr lang="en-US" sz="1400" b="1" dirty="0">
              <a:solidFill>
                <a:schemeClr val="accent6"/>
              </a:solidFill>
            </a:endParaRPr>
          </a:p>
          <a:p>
            <a:pPr marL="171450" indent="-171450">
              <a:buFont typeface="Arial" panose="020B0604020202020204" pitchFamily="34" charset="0"/>
              <a:buChar char="•"/>
            </a:pPr>
            <a:endParaRPr lang="en-US" sz="1400"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Assessment for distal symmetric polyneuropathy should include a careful history and assessment of either temperature or pinprick sensation (small-fiber function) and vibration sensation using a 128-Hz tuning fork (for large-fiber function). All patients should have annual 10-g monofilament testing to identify feet at risk for ulceration and amputation. </a:t>
            </a:r>
            <a:r>
              <a:rPr lang="en-US" sz="1200" b="1" dirty="0">
                <a:solidFill>
                  <a:schemeClr val="accent6"/>
                </a:solidFill>
              </a:rPr>
              <a:t>B </a:t>
            </a:r>
            <a:r>
              <a:rPr lang="en-US" sz="1400" b="1" dirty="0">
                <a:solidFill>
                  <a:schemeClr val="accent6"/>
                </a:solidFill>
              </a:rPr>
              <a:t>[CLICK]</a:t>
            </a:r>
          </a:p>
          <a:p>
            <a:pPr marL="171450" indent="-171450">
              <a:buFont typeface="Arial" panose="020B0604020202020204" pitchFamily="34" charset="0"/>
              <a:buChar char="•"/>
            </a:pPr>
            <a:endParaRPr lang="en-US" sz="1400"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Symptoms and signs of autonomic neuropathy should be assessed in patients with microvascular complications. </a:t>
            </a:r>
            <a:r>
              <a:rPr lang="en-US" sz="1400" b="1" dirty="0">
                <a:solidFill>
                  <a:schemeClr val="accent6"/>
                </a:solidFill>
              </a:rPr>
              <a:t>E [CLICK]</a:t>
            </a:r>
          </a:p>
          <a:p>
            <a:endParaRPr lang="en-US" dirty="0"/>
          </a:p>
          <a:p>
            <a:r>
              <a:rPr lang="en-US" b="1" dirty="0"/>
              <a:t>[SLIDE]</a:t>
            </a:r>
          </a:p>
          <a:p>
            <a:endParaRPr lang="en-US" b="1" dirty="0"/>
          </a:p>
          <a:p>
            <a:endParaRPr lang="en-US" b="1" dirty="0"/>
          </a:p>
          <a:p>
            <a:endParaRPr lang="en-US" b="1" dirty="0"/>
          </a:p>
        </p:txBody>
      </p:sp>
      <p:sp>
        <p:nvSpPr>
          <p:cNvPr id="4116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14DE32-7DE3-4EBA-A5A8-E9EE568328AA}" type="slidenum">
              <a:rPr lang="en-US" sz="900"/>
              <a:pPr algn="r"/>
              <a:t>189</a:t>
            </a:fld>
            <a:endParaRPr lang="en-US" sz="900"/>
          </a:p>
        </p:txBody>
      </p:sp>
      <p:sp>
        <p:nvSpPr>
          <p:cNvPr id="411653"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166041705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p:txBody>
          <a:bodyPr/>
          <a:lstStyle/>
          <a:p>
            <a:r>
              <a:rPr lang="en-US" dirty="0"/>
              <a:t>Near-normal glycemic control, implemented early in the course of diabetes, has been shown to effectively delay or prevent the development of DPN and cardiovascular autonomic diabetes in patients with type 1 diabetes. </a:t>
            </a:r>
          </a:p>
          <a:p>
            <a:endParaRPr lang="en-US" dirty="0"/>
          </a:p>
          <a:p>
            <a:r>
              <a:rPr lang="en-US" dirty="0"/>
              <a:t>While the evidence for the benefit of near-normal glycemic control is not as strong for type 2 diabetes, some studies have demonstrated a modest slowing of progression without reversal of neuronal loss.</a:t>
            </a:r>
          </a:p>
          <a:p>
            <a:endParaRPr lang="en-US" b="1" i="1" dirty="0"/>
          </a:p>
          <a:p>
            <a:r>
              <a:rPr lang="en-US" b="1" i="1" dirty="0"/>
              <a:t>Recommendations for treatment of neuropathy in patients with diabetes include:</a:t>
            </a:r>
          </a:p>
          <a:p>
            <a:endParaRPr lang="en-US" b="1" i="1" dirty="0"/>
          </a:p>
          <a:p>
            <a:pPr marL="171450" indent="-171450">
              <a:buFont typeface="Arial" panose="020B0604020202020204" pitchFamily="34" charset="0"/>
              <a:buChar char="•"/>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b="1" dirty="0">
                <a:solidFill>
                  <a:schemeClr val="accent6"/>
                </a:solidFill>
              </a:rPr>
              <a:t>B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b="1" dirty="0">
                <a:solidFill>
                  <a:schemeClr val="accent6"/>
                </a:solidFill>
              </a:rPr>
              <a:t>E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Either </a:t>
            </a:r>
            <a:r>
              <a:rPr lang="en-US" dirty="0" err="1"/>
              <a:t>pregabalin</a:t>
            </a:r>
            <a:r>
              <a:rPr lang="en-US" dirty="0"/>
              <a:t> or duloxetine are recommended as initial pharmacologic treatments for neuropathic pain in diabetes. </a:t>
            </a:r>
            <a:r>
              <a:rPr lang="en-US" b="1" dirty="0">
                <a:solidFill>
                  <a:srgbClr val="F79646"/>
                </a:solidFill>
              </a:rPr>
              <a:t>A </a:t>
            </a:r>
            <a:r>
              <a:rPr lang="en-US" b="1" dirty="0">
                <a:solidFill>
                  <a:schemeClr val="accent6"/>
                </a:solidFill>
              </a:rPr>
              <a:t>[CLICK]</a:t>
            </a:r>
            <a:endParaRPr lang="en-US" b="1" dirty="0">
              <a:solidFill>
                <a:srgbClr val="F79646"/>
              </a:solidFill>
            </a:endParaRPr>
          </a:p>
          <a:p>
            <a:endParaRPr lang="en-US" dirty="0"/>
          </a:p>
          <a:p>
            <a:r>
              <a:rPr lang="en-US" b="1" dirty="0"/>
              <a:t>[SLIDE]</a:t>
            </a:r>
          </a:p>
        </p:txBody>
      </p:sp>
      <p:sp>
        <p:nvSpPr>
          <p:cNvPr id="412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B6CB785-48EF-4B3D-8116-04F12F07D5DA}" type="slidenum">
              <a:rPr lang="en-US" sz="900"/>
              <a:pPr algn="r"/>
              <a:t>190</a:t>
            </a:fld>
            <a:endParaRPr lang="en-US" sz="900"/>
          </a:p>
        </p:txBody>
      </p:sp>
      <p:sp>
        <p:nvSpPr>
          <p:cNvPr id="412677"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r>
              <a:rPr lang="en-US" sz="900" dirty="0"/>
              <a:t>American Diabetes Association. Standards of medical care in diabetes—2014. Diabetes Care 2014;37(</a:t>
            </a:r>
            <a:r>
              <a:rPr lang="en-US" sz="900" dirty="0" err="1"/>
              <a:t>suppl</a:t>
            </a:r>
            <a:r>
              <a:rPr lang="en-US" sz="900" dirty="0"/>
              <a:t> 1):S46</a:t>
            </a:r>
          </a:p>
          <a:p>
            <a:r>
              <a:rPr lang="en-US" sz="900" dirty="0"/>
              <a:t>Ismail-</a:t>
            </a:r>
            <a:r>
              <a:rPr lang="en-US" sz="900" dirty="0" err="1"/>
              <a:t>Beigi</a:t>
            </a:r>
            <a:r>
              <a:rPr lang="en-US" sz="900" dirty="0"/>
              <a:t> F, Craven T, </a:t>
            </a:r>
            <a:r>
              <a:rPr lang="en-US" sz="900" dirty="0" err="1"/>
              <a:t>Banerji</a:t>
            </a:r>
            <a:r>
              <a:rPr lang="en-US" sz="900" dirty="0"/>
              <a:t> MA, et al for the ACCORD Trial Group. Effect of intensive treatment of </a:t>
            </a:r>
            <a:r>
              <a:rPr lang="en-US" sz="900" dirty="0" err="1"/>
              <a:t>hyperglycaemia</a:t>
            </a:r>
            <a:r>
              <a:rPr lang="en-US" sz="900" dirty="0"/>
              <a:t> on microvascular outcomes in type 2 diabetes: an analysis of the ACCORD </a:t>
            </a:r>
            <a:r>
              <a:rPr lang="en-US" sz="900" dirty="0" err="1"/>
              <a:t>randomised</a:t>
            </a:r>
            <a:r>
              <a:rPr lang="en-US" sz="900" dirty="0"/>
              <a:t> trial. Lancet 2010;376:419–430</a:t>
            </a:r>
          </a:p>
          <a:p>
            <a:r>
              <a:rPr lang="en-US" sz="900" dirty="0" err="1"/>
              <a:t>Bril</a:t>
            </a:r>
            <a:r>
              <a:rPr lang="en-US" sz="900" dirty="0"/>
              <a:t> V, England J, Franklin GM, et al for the American Academy of Neurology; American Association of Neuromuscular and </a:t>
            </a:r>
            <a:r>
              <a:rPr lang="en-US" sz="900" dirty="0" err="1"/>
              <a:t>Electrodiagnostic</a:t>
            </a:r>
            <a:r>
              <a:rPr lang="en-US" sz="900" dirty="0"/>
              <a:t> Medicine; American Academy of Physical Medicine and Rehabilitation. Evidence-based guideline: treatment of painful diabetic neuropathy: report of the American Academy of Neurology, the American Association of Neuromuscular and </a:t>
            </a:r>
            <a:r>
              <a:rPr lang="en-US" sz="900" dirty="0" err="1"/>
              <a:t>Electrodiagnostic</a:t>
            </a:r>
            <a:r>
              <a:rPr lang="en-US" sz="900" dirty="0"/>
              <a:t> Medicine, and the American Academy of Physical Medicine and Rehabilitation. Neurology 2011;76:1758–1765</a:t>
            </a:r>
          </a:p>
        </p:txBody>
      </p:sp>
    </p:spTree>
    <p:extLst>
      <p:ext uri="{BB962C8B-B14F-4D97-AF65-F5344CB8AC3E}">
        <p14:creationId xmlns="" xmlns:p14="http://schemas.microsoft.com/office/powerpoint/2010/main" val="160637310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Appropriate foot care practices are important in diabetes care for a number of reasons: </a:t>
            </a:r>
            <a:r>
              <a:rPr lang="en-US" b="1" dirty="0"/>
              <a:t>[CLICK]</a:t>
            </a:r>
          </a:p>
          <a:p>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Foot ulcers and amputation are common and represent major causes of morbidity and mortality.  </a:t>
            </a:r>
            <a:r>
              <a:rPr lang="en-US" b="1" dirty="0"/>
              <a:t>[CLICK]</a:t>
            </a:r>
          </a:p>
          <a:p>
            <a:pPr>
              <a:buFont typeface="Calibri" pitchFamily="34" charset="0"/>
              <a:buAutoNum type="arabicPeriod"/>
            </a:pPr>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Early recognition and treatment of feet at risk for ulcers and amputation can delay or prevent adverse outcomes. </a:t>
            </a:r>
            <a:r>
              <a:rPr lang="en-US" b="1" dirty="0"/>
              <a:t>[CLICK]</a:t>
            </a:r>
          </a:p>
          <a:p>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191</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53292749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pPr algn="l"/>
            <a:r>
              <a:rPr lang="en-US" sz="12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a:p>
            <a:pPr indent="-228600">
              <a:spcBef>
                <a:spcPts val="1200"/>
              </a:spcBef>
              <a:buFont typeface="Arial" panose="020B0604020202020204" pitchFamily="34" charset="0"/>
              <a:buChar char="•"/>
            </a:pPr>
            <a:r>
              <a:rPr lang="en-US" dirty="0"/>
              <a:t>Poor glycemic control</a:t>
            </a:r>
          </a:p>
          <a:p>
            <a:pPr indent="-228600">
              <a:spcBef>
                <a:spcPts val="1200"/>
              </a:spcBef>
              <a:buFont typeface="Arial" panose="020B0604020202020204" pitchFamily="34" charset="0"/>
              <a:buChar char="•"/>
            </a:pPr>
            <a:r>
              <a:rPr lang="en-US" dirty="0"/>
              <a:t>Peripheral neuropathy with loss of protective sensation (LOPS)</a:t>
            </a:r>
          </a:p>
          <a:p>
            <a:pPr indent="-228600">
              <a:spcBef>
                <a:spcPts val="1200"/>
              </a:spcBef>
              <a:buFont typeface="Arial" panose="020B0604020202020204" pitchFamily="34" charset="0"/>
              <a:buChar char="•"/>
            </a:pPr>
            <a:r>
              <a:rPr lang="en-US" dirty="0"/>
              <a:t>Cigarette smoking</a:t>
            </a:r>
          </a:p>
          <a:p>
            <a:pPr indent="-228600">
              <a:spcBef>
                <a:spcPts val="1200"/>
              </a:spcBef>
              <a:buFont typeface="Arial" panose="020B0604020202020204" pitchFamily="34" charset="0"/>
              <a:buChar char="•"/>
            </a:pPr>
            <a:r>
              <a:rPr lang="en-US" dirty="0"/>
              <a:t>Foot deformities</a:t>
            </a:r>
          </a:p>
          <a:p>
            <a:pPr indent="-228600">
              <a:spcBef>
                <a:spcPts val="1200"/>
              </a:spcBef>
              <a:buFont typeface="Arial" panose="020B0604020202020204" pitchFamily="34" charset="0"/>
              <a:buChar char="•"/>
            </a:pPr>
            <a:r>
              <a:rPr lang="en-US" dirty="0" err="1"/>
              <a:t>Preulcerative</a:t>
            </a:r>
            <a:r>
              <a:rPr lang="en-US" dirty="0"/>
              <a:t> callus or corn</a:t>
            </a:r>
          </a:p>
          <a:p>
            <a:pPr indent="-228600">
              <a:spcBef>
                <a:spcPts val="1200"/>
              </a:spcBef>
              <a:buFont typeface="Arial" panose="020B0604020202020204" pitchFamily="34" charset="0"/>
              <a:buChar char="•"/>
            </a:pPr>
            <a:r>
              <a:rPr lang="en-US" dirty="0"/>
              <a:t>PAD</a:t>
            </a:r>
          </a:p>
          <a:p>
            <a:pPr indent="-228600">
              <a:spcBef>
                <a:spcPts val="1200"/>
              </a:spcBef>
              <a:buFont typeface="Arial" panose="020B0604020202020204" pitchFamily="34" charset="0"/>
              <a:buChar char="•"/>
            </a:pPr>
            <a:r>
              <a:rPr lang="en-US" dirty="0"/>
              <a:t>History of foot ulcer</a:t>
            </a:r>
          </a:p>
          <a:p>
            <a:pPr indent="-228600">
              <a:spcBef>
                <a:spcPts val="1200"/>
              </a:spcBef>
              <a:buFont typeface="Arial" panose="020B0604020202020204" pitchFamily="34" charset="0"/>
              <a:buChar char="•"/>
            </a:pPr>
            <a:r>
              <a:rPr lang="en-US" dirty="0"/>
              <a:t>Amputation</a:t>
            </a:r>
          </a:p>
          <a:p>
            <a:pPr indent="-228600">
              <a:spcBef>
                <a:spcPts val="1200"/>
              </a:spcBef>
              <a:buFont typeface="Arial" panose="020B0604020202020204" pitchFamily="34" charset="0"/>
              <a:buChar char="•"/>
            </a:pPr>
            <a:r>
              <a:rPr lang="en-US" dirty="0"/>
              <a:t>Visual impairment</a:t>
            </a:r>
          </a:p>
          <a:p>
            <a:pPr indent="-228600">
              <a:spcBef>
                <a:spcPts val="1200"/>
              </a:spcBef>
              <a:buFont typeface="Arial" panose="020B0604020202020204" pitchFamily="34" charset="0"/>
              <a:buChar char="•"/>
            </a:pPr>
            <a:r>
              <a:rPr lang="en-US" dirty="0"/>
              <a:t>DKD (especially patients on dialysis)</a:t>
            </a:r>
          </a:p>
          <a:p>
            <a:pPr indent="-228600">
              <a:spcBef>
                <a:spcPts val="1200"/>
              </a:spcBef>
              <a:buFont typeface="Arial" panose="020B0604020202020204" pitchFamily="34" charset="0"/>
              <a:buChar char="•"/>
            </a:pPr>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192</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 xmlns:p14="http://schemas.microsoft.com/office/powerpoint/2010/main" val="56162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The 2018 Standards</a:t>
            </a:r>
            <a:r>
              <a:rPr lang="en-US" baseline="0" dirty="0"/>
              <a:t> highlight several key health inequities that threaten the health of people with diabetes, including: </a:t>
            </a:r>
            <a:r>
              <a:rPr lang="en-US" b="1" baseline="0" dirty="0"/>
              <a:t>[CLICK]</a:t>
            </a:r>
          </a:p>
          <a:p>
            <a:endParaRPr lang="en-US" b="1" baseline="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Food Insecurity </a:t>
            </a:r>
            <a:r>
              <a:rPr lang="en-US" b="1" baseline="0" dirty="0"/>
              <a:t>[CLICK]</a:t>
            </a:r>
            <a:endParaRPr lang="en-US" dirty="0"/>
          </a:p>
          <a:p>
            <a:pPr marL="171450" indent="-171450">
              <a:spcBef>
                <a:spcPts val="1200"/>
              </a:spcBef>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Homelessness </a:t>
            </a:r>
            <a:r>
              <a:rPr lang="en-US" b="1" baseline="0" dirty="0"/>
              <a:t>[CLICK]</a:t>
            </a:r>
            <a:endParaRPr lang="en-US" dirty="0"/>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Language</a:t>
            </a:r>
            <a:r>
              <a:rPr lang="en-US" baseline="0" dirty="0"/>
              <a:t> barriers, such as those who are non-English speaking and have associated low literacy levels.</a:t>
            </a:r>
            <a:endParaRPr lang="en-US" dirty="0"/>
          </a:p>
          <a:p>
            <a:endParaRPr lang="en-US" dirty="0"/>
          </a:p>
          <a:p>
            <a:endParaRPr lang="en-US" dirty="0"/>
          </a:p>
          <a:p>
            <a:r>
              <a:rPr lang="en-US" dirty="0"/>
              <a:t>For additional detailed discussion on these key health inequities, please refer to the full 2018 Standards</a:t>
            </a:r>
            <a:r>
              <a:rPr lang="en-US" baseline="0" dirty="0"/>
              <a:t> of Care for more information.</a:t>
            </a:r>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19</a:t>
            </a:fld>
            <a:endParaRPr lang="en-US" sz="900">
              <a:latin typeface="Calibri" pitchFamily="34" charset="0"/>
            </a:endParaRPr>
          </a:p>
        </p:txBody>
      </p:sp>
    </p:spTree>
    <p:extLst>
      <p:ext uri="{BB962C8B-B14F-4D97-AF65-F5344CB8AC3E}">
        <p14:creationId xmlns="" xmlns:p14="http://schemas.microsoft.com/office/powerpoint/2010/main" val="407315561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a:buFont typeface="Arial" pitchFamily="34" charset="0"/>
              <a:buNone/>
            </a:pPr>
            <a:r>
              <a:rPr lang="en-US" dirty="0"/>
              <a:t>Given the importance of foot care in the prevention of morbidity and mortality, the following recommendations are provided:</a:t>
            </a:r>
          </a:p>
          <a:p>
            <a:pPr>
              <a:buFont typeface="Arial" pitchFamily="34" charset="0"/>
              <a:buNone/>
            </a:pPr>
            <a:endParaRPr lang="en-US" dirty="0"/>
          </a:p>
          <a:p>
            <a:pPr>
              <a:buFont typeface="Arial" pitchFamily="34" charset="0"/>
              <a:buNone/>
            </a:pPr>
            <a:r>
              <a:rPr lang="en-US" dirty="0"/>
              <a:t>For all patients with diabetes, perform a comprehensive foot evaluation each year to identify risk factors for ulcers and amputations, and perform a foot inspection at every visit. </a:t>
            </a:r>
            <a:r>
              <a:rPr lang="en-US" b="1" dirty="0"/>
              <a:t>[CLICK]</a:t>
            </a:r>
          </a:p>
          <a:p>
            <a:pPr>
              <a:buFont typeface="Arial" pitchFamily="34" charset="0"/>
              <a:buNone/>
            </a:pPr>
            <a:r>
              <a:rPr lang="en-US" b="1" dirty="0"/>
              <a:t> </a:t>
            </a:r>
          </a:p>
          <a:p>
            <a:pPr>
              <a:buFont typeface="Arial" pitchFamily="34" charset="0"/>
              <a:buNone/>
            </a:pPr>
            <a:r>
              <a:rPr lang="en-US" dirty="0"/>
              <a:t>The history should obtain a prior history of ulceration, amputation, Charcot foot, angioplasty or vascular surgery, cigarette smoking, retinopathy and renal disease, and assess current symptoms of neuropathy (pain, burning, numbness) and vascular disease (leg fatigue, claudication). </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193</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 xmlns:p14="http://schemas.microsoft.com/office/powerpoint/2010/main" val="259953189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Patients with symptoms of claudication or decreased or absent pedal pulses should be referred for ABI and for further vascular assessment as appropriate. </a:t>
            </a:r>
            <a:r>
              <a:rPr lang="en-US" b="1" dirty="0">
                <a:solidFill>
                  <a:schemeClr val="accent6"/>
                </a:solidFill>
              </a:rPr>
              <a:t>C</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194</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 xmlns:p14="http://schemas.microsoft.com/office/powerpoint/2010/main" val="326248173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A multidisciplinary approach is recommended for individuals with foot ulcers and high-risk feet (e.g., dialysis patients and those with Charcot foot, prior ulcers, or amputation).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Refer patients who smoke or who have histories of prior lower-extremity complications, loss of protective sensation, structural abnormalities, or PAD to foot care specialists for ongoing preventive care and life-long surveillance. </a:t>
            </a:r>
            <a:r>
              <a:rPr lang="en-US" b="1" dirty="0">
                <a:solidFill>
                  <a:schemeClr val="accent6"/>
                </a:solidFill>
              </a:rPr>
              <a:t>C</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195</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 xmlns:p14="http://schemas.microsoft.com/office/powerpoint/2010/main" val="237094341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Provide general preventive foot self-care education to all patients with diabetes.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The use of specialized therapeutic footwear is recommended for high-risk patients with diabetes including those with severe neuropathy, foot deformities, or history of amputation. </a:t>
            </a:r>
            <a:r>
              <a:rPr lang="en-US" b="1" i="0" dirty="0">
                <a:solidFill>
                  <a:schemeClr val="accent6"/>
                </a:solidFill>
              </a:rPr>
              <a:t>B</a:t>
            </a:r>
          </a:p>
          <a:p>
            <a:pPr marL="0" indent="0">
              <a:spcBef>
                <a:spcPts val="1200"/>
              </a:spcBef>
              <a:buFont typeface="Arial" panose="020B0604020202020204"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196</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 xmlns:p14="http://schemas.microsoft.com/office/powerpoint/2010/main" val="277566872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xfrm>
            <a:off x="686421" y="4342464"/>
            <a:ext cx="5485158" cy="4114487"/>
          </a:xfrm>
        </p:spPr>
        <p:txBody>
          <a:bodyPr/>
          <a:lstStyle/>
          <a:p>
            <a:r>
              <a:rPr lang="en-US"/>
              <a:t>This slide illustrates how to perform the 10-g monofilament test</a:t>
            </a:r>
          </a:p>
          <a:p>
            <a:endParaRPr lang="en-US" baseline="30000"/>
          </a:p>
          <a:p>
            <a:pPr>
              <a:spcBef>
                <a:spcPct val="0"/>
              </a:spcBef>
              <a:spcAft>
                <a:spcPts val="589"/>
              </a:spcAft>
            </a:pPr>
            <a:r>
              <a:rPr lang="en-US">
                <a:solidFill>
                  <a:srgbClr val="F8C206"/>
                </a:solidFill>
              </a:rPr>
              <a:t>Upper panel</a:t>
            </a:r>
          </a:p>
          <a:p>
            <a:pPr>
              <a:spcBef>
                <a:spcPct val="0"/>
              </a:spcBef>
              <a:spcAft>
                <a:spcPts val="589"/>
              </a:spcAft>
              <a:buClr>
                <a:srgbClr val="F8C206"/>
              </a:buClr>
            </a:pPr>
            <a:r>
              <a:rPr lang="en-US"/>
              <a:t>To perform the 10-g monofilament test, place the device perpendicular to the skin, with pressure applied until the monofilament buckles</a:t>
            </a:r>
          </a:p>
          <a:p>
            <a:pPr>
              <a:spcBef>
                <a:spcPct val="0"/>
              </a:spcBef>
              <a:spcAft>
                <a:spcPts val="589"/>
              </a:spcAft>
              <a:buClr>
                <a:srgbClr val="F8C206"/>
              </a:buClr>
            </a:pPr>
            <a:r>
              <a:rPr lang="en-US"/>
              <a:t>Hold in place for 1 second and then release</a:t>
            </a:r>
          </a:p>
          <a:p>
            <a:pPr>
              <a:spcBef>
                <a:spcPct val="0"/>
              </a:spcBef>
              <a:spcAft>
                <a:spcPts val="589"/>
              </a:spcAft>
              <a:buClr>
                <a:srgbClr val="F8C206"/>
              </a:buClr>
            </a:pPr>
            <a:r>
              <a:rPr lang="en-US">
                <a:solidFill>
                  <a:srgbClr val="F8C206"/>
                </a:solidFill>
              </a:rPr>
              <a:t>Lower panel</a:t>
            </a:r>
          </a:p>
          <a:p>
            <a:pPr>
              <a:spcBef>
                <a:spcPct val="0"/>
              </a:spcBef>
              <a:spcAft>
                <a:spcPts val="589"/>
              </a:spcAft>
              <a:buClr>
                <a:srgbClr val="F8C206"/>
              </a:buClr>
            </a:pPr>
            <a:r>
              <a:rPr lang="en-US"/>
              <a:t>The monofilament test should be performed at the highlighted sites while the patient’s eyes are closed</a:t>
            </a:r>
          </a:p>
          <a:p>
            <a:endParaRPr lang="en-US" baseline="30000"/>
          </a:p>
          <a:p>
            <a:pPr>
              <a:buFont typeface="Arial" pitchFamily="34" charset="0"/>
              <a:buNone/>
            </a:pPr>
            <a:endParaRPr lang="en-US" baseline="30000"/>
          </a:p>
          <a:p>
            <a:pPr>
              <a:buFont typeface="Arial" pitchFamily="34" charset="0"/>
              <a:buNone/>
            </a:pPr>
            <a:r>
              <a:rPr lang="en-US" b="1"/>
              <a:t>[SLIDE]</a:t>
            </a:r>
          </a:p>
          <a:p>
            <a:pPr>
              <a:buFont typeface="Arial" pitchFamily="34" charset="0"/>
              <a:buNone/>
            </a:pPr>
            <a:endParaRPr lang="en-US" b="1"/>
          </a:p>
        </p:txBody>
      </p:sp>
      <p:sp>
        <p:nvSpPr>
          <p:cNvPr id="4177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9A005B3-B739-4E9B-9BCF-7E06517844F8}" type="slidenum">
              <a:rPr lang="en-US" sz="900"/>
              <a:pPr algn="r"/>
              <a:t>197</a:t>
            </a:fld>
            <a:endParaRPr lang="en-US" sz="900"/>
          </a:p>
        </p:txBody>
      </p:sp>
      <p:sp>
        <p:nvSpPr>
          <p:cNvPr id="417797"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1):S39</a:t>
            </a:r>
          </a:p>
          <a:p>
            <a:pPr>
              <a:buFont typeface="Calibri" pitchFamily="34" charset="0"/>
              <a:buNone/>
            </a:pPr>
            <a:r>
              <a:rPr lang="en-US" sz="900"/>
              <a:t>Boulton AJ, Armstrong DG, Albert SF, et al., for the American Diabetes Association, American Association of Clinical Endocrinologists. Comprehensive foot examination and risk assessment: a report of the task force of the foot care interest group of the American Diabetes Association, with endorsement by the American Association of Clinical Endocrinologists. Diabetes Care 2008;31:1679–1685</a:t>
            </a:r>
          </a:p>
        </p:txBody>
      </p:sp>
    </p:spTree>
    <p:extLst>
      <p:ext uri="{BB962C8B-B14F-4D97-AF65-F5344CB8AC3E}">
        <p14:creationId xmlns="" xmlns:p14="http://schemas.microsoft.com/office/powerpoint/2010/main" val="30277876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pPr>
              <a:spcBef>
                <a:spcPts val="196"/>
              </a:spcBef>
            </a:pPr>
            <a:r>
              <a:rPr lang="en-US" b="0" dirty="0"/>
              <a:t>Section 11, diabetes care in older adults.</a:t>
            </a:r>
          </a:p>
          <a:p>
            <a:pPr>
              <a:spcBef>
                <a:spcPts val="196"/>
              </a:spcBef>
            </a:pPr>
            <a:endParaRPr lang="en-US" b="1"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198</a:t>
            </a:fld>
            <a:endParaRPr lang="en-US" sz="900"/>
          </a:p>
        </p:txBody>
      </p:sp>
    </p:spTree>
    <p:extLst>
      <p:ext uri="{BB962C8B-B14F-4D97-AF65-F5344CB8AC3E}">
        <p14:creationId xmlns="" xmlns:p14="http://schemas.microsoft.com/office/powerpoint/2010/main" val="404729487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p:txBody>
          <a:bodyPr/>
          <a:lstStyle/>
          <a:p>
            <a:r>
              <a:rPr lang="en-US" dirty="0"/>
              <a:t>Diabetes is an important health condition for the aging population; approximately 26% of patients over the age of 65 years have diabetes (cdc.gov/diabetes), and this number is expected to grow rapidly in the coming decades. </a:t>
            </a:r>
          </a:p>
          <a:p>
            <a:endParaRPr lang="en-US" dirty="0"/>
          </a:p>
          <a:p>
            <a:r>
              <a:rPr lang="en-US" dirty="0"/>
              <a:t>Older individuals with diabetes have higher rates of premature death, functional disability, and coexisting illnesses, such as hypertension, coronary heart disease, and stroke, than those without diabetes. </a:t>
            </a:r>
          </a:p>
          <a:p>
            <a:endParaRPr lang="en-US" dirty="0"/>
          </a:p>
          <a:p>
            <a:r>
              <a:rPr lang="en-US" dirty="0"/>
              <a:t>Older adults with diabetes are also at a greater risk than other older adults for several common geriatric syndromes, such as polypharmacy, cognitive impairment, urinary incontinence, injurious falls, and persistent pain. </a:t>
            </a:r>
          </a:p>
          <a:p>
            <a:endParaRPr lang="en-US" dirty="0"/>
          </a:p>
          <a:p>
            <a:r>
              <a:rPr lang="en-US" dirty="0"/>
              <a:t>Screening for diabetes complications in older adults also should be individualized and periodically revisited, since the results of screening tests may impact therapeutic approaches and targets. </a:t>
            </a:r>
          </a:p>
          <a:p>
            <a:endParaRPr lang="en-US" dirty="0"/>
          </a:p>
          <a:p>
            <a:r>
              <a:rPr lang="en-US" dirty="0"/>
              <a:t>Older adults are at an increased risk for depression and should therefore be screened and treated accordingly. </a:t>
            </a:r>
          </a:p>
          <a:p>
            <a:endParaRPr lang="en-US" dirty="0"/>
          </a:p>
          <a:p>
            <a:pPr>
              <a:buFont typeface="Arial" pitchFamily="34" charset="0"/>
              <a:buNone/>
            </a:pPr>
            <a:r>
              <a:rPr lang="en-US" dirty="0"/>
              <a:t>Diabetes management may require assessment of medical, functional, mental, and social domains. This may provide a framework to determine targets and therapeutic approaches. Particular attention should be paid to complications that can develop over short periods of time and/or that would significantly impair functional status, such as visual and lower-extremity complications. Please refer to the American Diabetes Association consensus report “Diabetes in Older Adults” for more information. </a:t>
            </a:r>
          </a:p>
          <a:p>
            <a:pPr>
              <a:buFont typeface="Arial" pitchFamily="34" charset="0"/>
              <a:buNone/>
            </a:pPr>
            <a:r>
              <a:rPr lang="en-US" dirty="0"/>
              <a:t> </a:t>
            </a:r>
          </a:p>
          <a:p>
            <a:pPr>
              <a:buFont typeface="Arial" pitchFamily="34" charset="0"/>
              <a:buNone/>
            </a:pPr>
            <a:r>
              <a:rPr lang="en-US" b="1" dirty="0"/>
              <a:t>[SLIDE]</a:t>
            </a:r>
          </a:p>
        </p:txBody>
      </p:sp>
      <p:sp>
        <p:nvSpPr>
          <p:cNvPr id="4198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C9CCAE-9494-495F-8679-98B3852A9D06}" type="slidenum">
              <a:rPr lang="en-US" sz="900">
                <a:latin typeface="Calibri" pitchFamily="34" charset="0"/>
              </a:rPr>
              <a:pPr algn="r" eaLnBrk="1" hangingPunct="1"/>
              <a:t>199</a:t>
            </a:fld>
            <a:endParaRPr lang="en-US" sz="900">
              <a:latin typeface="Calibri" pitchFamily="34" charset="0"/>
            </a:endParaRPr>
          </a:p>
        </p:txBody>
      </p:sp>
    </p:spTree>
    <p:extLst>
      <p:ext uri="{BB962C8B-B14F-4D97-AF65-F5344CB8AC3E}">
        <p14:creationId xmlns="" xmlns:p14="http://schemas.microsoft.com/office/powerpoint/2010/main" val="323506254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We will now begin covering recommendations from the 2018</a:t>
            </a:r>
            <a:r>
              <a:rPr lang="en-US" baseline="0" dirty="0"/>
              <a:t> Standards of Care for the management of older adults with diabetes:</a:t>
            </a:r>
            <a:endParaRPr lang="en-US" dirty="0"/>
          </a:p>
          <a:p>
            <a:endParaRPr lang="en-US" dirty="0"/>
          </a:p>
          <a:p>
            <a:pPr marL="171450" indent="-171450">
              <a:spcBef>
                <a:spcPts val="1200"/>
              </a:spcBef>
              <a:buFont typeface="Arial" panose="020B0604020202020204" pitchFamily="34" charset="0"/>
              <a:buChar char="•"/>
            </a:pPr>
            <a:r>
              <a:rPr lang="en-US" dirty="0"/>
              <a:t>Consider the assessment of medical, psychological, functional, and social geriatric domains in older adults to provide a framework to determine targets and therapeutic approaches for diabetes management. </a:t>
            </a:r>
            <a:r>
              <a:rPr lang="en-US" b="1" dirty="0">
                <a:solidFill>
                  <a:schemeClr val="accent6"/>
                </a:solidFill>
              </a:rPr>
              <a:t>C</a:t>
            </a:r>
          </a:p>
          <a:p>
            <a:pPr>
              <a:spcBef>
                <a:spcPts val="1200"/>
              </a:spcBef>
            </a:pPr>
            <a:endParaRPr lang="en-US" dirty="0"/>
          </a:p>
          <a:p>
            <a:pPr marL="171450" indent="-171450">
              <a:spcBef>
                <a:spcPts val="1200"/>
              </a:spcBef>
              <a:buFont typeface="Arial" panose="020B0604020202020204" pitchFamily="34" charset="0"/>
              <a:buChar char="•"/>
            </a:pPr>
            <a:r>
              <a:rPr lang="en-US" dirty="0"/>
              <a:t>Screening for geriatric syndromes may be appropriate in older adults experiencing limitations in their basic and instrumental activities of daily living as they may affect diabetes self-management and be related to health-related quality of life. </a:t>
            </a:r>
            <a:r>
              <a:rPr lang="en-US" b="1" dirty="0">
                <a:solidFill>
                  <a:schemeClr val="accent6"/>
                </a:solidFill>
              </a:rPr>
              <a:t>C</a:t>
            </a:r>
            <a:r>
              <a:rPr lang="en-US" dirty="0"/>
              <a:t> </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200</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94840089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Screening for early detection of mild cognitive impairment of dementia and depression is indicated for adults 65 years of age or older at the initial visit and annually as appropriate. </a:t>
            </a:r>
            <a:r>
              <a:rPr lang="en-US" b="1" dirty="0">
                <a:solidFill>
                  <a:schemeClr val="accent6"/>
                </a:solidFill>
              </a:rPr>
              <a:t>B</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201</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41401317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Hypoglycemia should be avoided in older adults with diabetes. It should be assessed and managed by adjusting glycemic targets and pharmacologic interventions. </a:t>
            </a:r>
            <a:r>
              <a:rPr lang="en-US" b="1" dirty="0">
                <a:solidFill>
                  <a:schemeClr val="accent6"/>
                </a:solidFill>
              </a:rPr>
              <a:t>B</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202</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338186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p:txBody>
          <a:bodyPr/>
          <a:lstStyle/>
          <a:p>
            <a:pPr marL="110605" indent="-110605">
              <a:lnSpc>
                <a:spcPct val="90000"/>
              </a:lnSpc>
            </a:pPr>
            <a:r>
              <a:rPr lang="en-US" dirty="0"/>
              <a:t> This purpose of this talk is to overview the 2018 American Diabetes Association Standards of Medical Care in Diabetes. These Standards comprise all of the current and key clinical practice recommendations of the American Diabetes</a:t>
            </a:r>
            <a:r>
              <a:rPr lang="en-US" baseline="0" dirty="0"/>
              <a:t> </a:t>
            </a:r>
            <a:r>
              <a:rPr lang="en-US" dirty="0"/>
              <a:t>Association.</a:t>
            </a:r>
          </a:p>
          <a:p>
            <a:pPr marL="110605" indent="-110605">
              <a:lnSpc>
                <a:spcPct val="90000"/>
              </a:lnSpc>
            </a:pPr>
            <a:endParaRPr lang="en-US" b="1" dirty="0"/>
          </a:p>
          <a:p>
            <a:pPr marL="110605" indent="-110605">
              <a:lnSpc>
                <a:spcPct val="90000"/>
              </a:lnSpc>
            </a:pPr>
            <a:r>
              <a:rPr lang="en-US" b="1" dirty="0"/>
              <a:t>[SLIDE]</a:t>
            </a:r>
          </a:p>
        </p:txBody>
      </p:sp>
      <p:sp>
        <p:nvSpPr>
          <p:cNvPr id="241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96FFB35-E2D3-4D84-B274-FD9E1E47BF14}" type="slidenum">
              <a:rPr lang="en-US" sz="900"/>
              <a:pPr algn="r"/>
              <a:t>2</a:t>
            </a:fld>
            <a:endParaRPr lang="en-US" sz="900" dirty="0"/>
          </a:p>
        </p:txBody>
      </p:sp>
      <p:sp>
        <p:nvSpPr>
          <p:cNvPr id="241669"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a:t>
            </a:r>
          </a:p>
          <a:p>
            <a:r>
              <a:rPr lang="en-US" sz="900" dirty="0"/>
              <a:t>American Diabetes Association. Standards of medical care in diabetes—2014. Diabetes Care 2014;37(</a:t>
            </a:r>
            <a:r>
              <a:rPr lang="en-US" sz="900" dirty="0" err="1"/>
              <a:t>suppl</a:t>
            </a:r>
            <a:r>
              <a:rPr lang="en-US" sz="900"/>
              <a:t> 1):S1 </a:t>
            </a:r>
          </a:p>
        </p:txBody>
      </p:sp>
    </p:spTree>
    <p:extLst>
      <p:ext uri="{BB962C8B-B14F-4D97-AF65-F5344CB8AC3E}">
        <p14:creationId xmlns="" xmlns:p14="http://schemas.microsoft.com/office/powerpoint/2010/main" val="100636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p:txBody>
          <a:bodyPr/>
          <a:lstStyle/>
          <a:p>
            <a:r>
              <a:rPr lang="en-US"/>
              <a:t>Moving on to section two, Classification and Diagnosis of Diabetes….</a:t>
            </a:r>
          </a:p>
          <a:p>
            <a:endParaRPr lang="en-US"/>
          </a:p>
          <a:p>
            <a:r>
              <a:rPr lang="en-US" b="1"/>
              <a:t>[SLIDE]</a:t>
            </a:r>
          </a:p>
        </p:txBody>
      </p:sp>
      <p:sp>
        <p:nvSpPr>
          <p:cNvPr id="2703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F96503C-BC35-403D-AAFB-87CBAB50A4AA}" type="slidenum">
              <a:rPr lang="en-US" sz="900"/>
              <a:pPr algn="r"/>
              <a:t>20</a:t>
            </a:fld>
            <a:endParaRPr lang="en-US" sz="900"/>
          </a:p>
        </p:txBody>
      </p:sp>
    </p:spTree>
    <p:extLst>
      <p:ext uri="{BB962C8B-B14F-4D97-AF65-F5344CB8AC3E}">
        <p14:creationId xmlns="" xmlns:p14="http://schemas.microsoft.com/office/powerpoint/2010/main" val="248905496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Recommendations for treatment goals in older adults</a:t>
            </a:r>
            <a:r>
              <a:rPr lang="en-US" baseline="0" dirty="0"/>
              <a:t> are provided on three slides:</a:t>
            </a:r>
          </a:p>
          <a:p>
            <a:endParaRPr lang="en-US" baseline="0" dirty="0"/>
          </a:p>
          <a:p>
            <a:pPr marL="171450" indent="-171450">
              <a:spcBef>
                <a:spcPts val="1200"/>
              </a:spcBef>
              <a:buFont typeface="Arial" panose="020B0604020202020204" pitchFamily="34" charset="0"/>
              <a:buChar char="•"/>
            </a:pPr>
            <a:r>
              <a:rPr lang="en-US" dirty="0"/>
              <a:t>Older adults who are otherwise healthy with few coexisting chronic illnesses and intact cognitive function and functional status should have lower glycemic goals (A1C &lt;7.5%), while those with multiple coexisting chronic illnesses, cognitive impairment, or functional dependence should have less stringent glycemic goals (A1C &lt;8.0-8.5%).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Glycemic goals for some older adults might reasonably be relaxed as part of individualized care, but hyperglycemia leading to symptoms or risk of acute hyperglycemic complications should be avoided in all patients. </a:t>
            </a:r>
            <a:r>
              <a:rPr lang="en-US" b="1" dirty="0">
                <a:solidFill>
                  <a:schemeClr val="accent6"/>
                </a:solidFill>
              </a:rPr>
              <a:t>C</a:t>
            </a:r>
            <a:endParaRPr lang="en-US" dirty="0"/>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203</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112760146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Screening for diabetes complications should be individualized in older adults. Particular attention should be paid to complications that would lead to functional impairment.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Treatment of hypertension to individualized target levels is indicated in most older adults. </a:t>
            </a:r>
            <a:r>
              <a:rPr lang="en-US" b="1" dirty="0">
                <a:solidFill>
                  <a:schemeClr val="accent6"/>
                </a:solidFill>
              </a:rPr>
              <a:t>C</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204</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17989660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of other CV risk factors should be individualized in older adults considering the time frame of benefit. Lipid-lowering therapy and aspirin therapy may benefit those with life expectancies at least equal to the time frame of primary prevention or secondary intervention trials.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205</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237910371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Here are three new recommendations, included to emphasize the individualization of pharmacologic therapies in older adults:</a:t>
            </a:r>
          </a:p>
          <a:p>
            <a:endParaRPr lang="en-US" baseline="0" dirty="0"/>
          </a:p>
          <a:p>
            <a:pPr marL="171450" indent="-171450">
              <a:spcBef>
                <a:spcPts val="1200"/>
              </a:spcBef>
              <a:buFont typeface="Arial" panose="020B0604020202020204" pitchFamily="34" charset="0"/>
              <a:buChar char="•"/>
            </a:pPr>
            <a:r>
              <a:rPr lang="en-US" dirty="0"/>
              <a:t>In older adults at increased risk of hypoglycemia, medication classes with low risk of hypoglycemia are preferred.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Overtreatment of diabetes is common in older adults and should be avoided.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err="1"/>
              <a:t>Deintensification</a:t>
            </a:r>
            <a:r>
              <a:rPr lang="en-US" dirty="0"/>
              <a:t> (or simplification) of complex regimens is recommended to reduce the risk of hypoglycemia, if it can be achieved within the individualized A1C target. </a:t>
            </a:r>
            <a:r>
              <a:rPr lang="en-US" b="1" dirty="0">
                <a:solidFill>
                  <a:schemeClr val="accent6"/>
                </a:solidFill>
              </a:rPr>
              <a:t>B</a:t>
            </a:r>
            <a:endParaRPr lang="en-US" baseline="0" dirty="0"/>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206</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273471169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Consider diabetes education for the staff of long-term care facilities to improve the management of older adults with diabetes. </a:t>
            </a:r>
            <a:r>
              <a:rPr lang="en-US" b="1" dirty="0">
                <a:solidFill>
                  <a:schemeClr val="accent6"/>
                </a:solidFill>
              </a:rPr>
              <a:t>E</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Patients with diabetes residing in long-term care facilities need careful assessment to establish glycemic goals and to make appropriate choices of glucose-lowering agents based on their clinical and functional status.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207</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73142821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palliative care is needed in older adults with diabetes, strict blood pressure control may not be necessary, and withdrawal of therapy may be appropriate. Similarly, the intensity of lipid management can be relaxed, and withdrawal of lipid-lowering therapy may be appropriate.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Overall comfort, prevention of distressing symptoms, and preservation of quality of life and dignity are primary goals for diabetes management at end of life.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208</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 xmlns:p14="http://schemas.microsoft.com/office/powerpoint/2010/main" val="149615352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summary, the care of older adults with diabetes is complicated by their clinical, cognitive, and functional heterogeneity. Some older individuals may have developed diabetes years earlier and have significant complications, others are newly diagnosed and may have had years of undiagnosed diabetes with resultant complications, and still other older adults may have truly recent-onset disease with few or no complications.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older adults with diabetes have other underlying chronic conditions, substantial diabetes-related comorbidity, limited cognitive or physical functioning, or frailty. Other older individuals with diabetes have little comorbidity and are active. Life expectancies are highly variable but are often longer than clinicians realize. Providers caring for older adults with diabetes must take this heterogeneity into consideration when setting and prioritizing treatment goals, as shown here in the table included on this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older adults with diabetes should be assessed for disease treatment and self-management knowledge, health literacy, and mathematical literacy (numeracy) at the onset of treatment.</a:t>
            </a:r>
          </a:p>
          <a:p>
            <a:endParaRPr lang="en-US" b="1"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209</a:t>
            </a:fld>
            <a:endParaRPr lang="en-US" sz="900"/>
          </a:p>
        </p:txBody>
      </p:sp>
    </p:spTree>
    <p:extLst>
      <p:ext uri="{BB962C8B-B14F-4D97-AF65-F5344CB8AC3E}">
        <p14:creationId xmlns="" xmlns:p14="http://schemas.microsoft.com/office/powerpoint/2010/main" val="305512929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p:txBody>
          <a:bodyPr/>
          <a:lstStyle/>
          <a:p>
            <a:pPr>
              <a:spcBef>
                <a:spcPts val="196"/>
              </a:spcBef>
            </a:pPr>
            <a:r>
              <a:rPr lang="en-US" b="0" dirty="0"/>
              <a:t>Section 12, Children and Adolescents.</a:t>
            </a:r>
          </a:p>
          <a:p>
            <a:pPr>
              <a:spcBef>
                <a:spcPts val="196"/>
              </a:spcBef>
            </a:pPr>
            <a:endParaRPr lang="en-US" b="1" dirty="0"/>
          </a:p>
          <a:p>
            <a:pPr>
              <a:spcBef>
                <a:spcPts val="196"/>
              </a:spcBef>
            </a:pPr>
            <a:r>
              <a:rPr lang="en-US" b="1" dirty="0"/>
              <a:t>[SLIDE]</a:t>
            </a:r>
          </a:p>
        </p:txBody>
      </p:sp>
      <p:sp>
        <p:nvSpPr>
          <p:cNvPr id="4270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FBF5339-41F8-44F1-86FA-5F6AB0193857}" type="slidenum">
              <a:rPr lang="en-US" sz="900"/>
              <a:pPr algn="r"/>
              <a:t>210</a:t>
            </a:fld>
            <a:endParaRPr lang="en-US" sz="900"/>
          </a:p>
        </p:txBody>
      </p:sp>
    </p:spTree>
    <p:extLst>
      <p:ext uri="{BB962C8B-B14F-4D97-AF65-F5344CB8AC3E}">
        <p14:creationId xmlns="" xmlns:p14="http://schemas.microsoft.com/office/powerpoint/2010/main" val="177193075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p:txBody>
          <a:bodyPr/>
          <a:lstStyle/>
          <a:p>
            <a:r>
              <a:rPr lang="en-US" dirty="0"/>
              <a:t>Three-quarters of all cases of type 1 diabetes are diagnosed in individuals &lt;18 years of age. </a:t>
            </a:r>
          </a:p>
          <a:p>
            <a:endParaRPr lang="en-US" dirty="0"/>
          </a:p>
          <a:p>
            <a:r>
              <a:rPr lang="en-US" dirty="0"/>
              <a:t>The provider must consider the unique aspects of care and management of children and adolescents with type 1 diabetes, such as changes in insulin sensitivity related to physical growth and sexual maturation, ability to provide self-care, supervision in the child care and school environment, and neurological vulnerability to hypoglycemia and hyperglycemia in young children as well as possible adverse neurocognitive effects of diabetic ketoacidosis.</a:t>
            </a:r>
          </a:p>
          <a:p>
            <a:endParaRPr lang="en-US" dirty="0"/>
          </a:p>
          <a:p>
            <a:r>
              <a:rPr lang="en-US" dirty="0"/>
              <a:t>Attention to family dynamics, developmental stages, and physiological differences related to sexual maturity are all essential in developing and implementing an optimal diabetes regimen.</a:t>
            </a:r>
          </a:p>
          <a:p>
            <a:endParaRPr lang="en-US" dirty="0"/>
          </a:p>
          <a:p>
            <a:r>
              <a:rPr lang="en-US" dirty="0"/>
              <a:t>Due to the paucity of clinical research in children, the recommendations for children and adolescents are less likely to be based on clinical trial evidence. </a:t>
            </a:r>
          </a:p>
          <a:p>
            <a:endParaRPr lang="en-US" dirty="0"/>
          </a:p>
          <a:p>
            <a:pPr>
              <a:buFont typeface="Arial" pitchFamily="34" charset="0"/>
              <a:buNone/>
            </a:pPr>
            <a:r>
              <a:rPr lang="en-US" b="1" dirty="0"/>
              <a:t>[SLIDE]</a:t>
            </a:r>
          </a:p>
          <a:p>
            <a:endParaRPr lang="en-US" b="1" dirty="0"/>
          </a:p>
        </p:txBody>
      </p:sp>
      <p:sp>
        <p:nvSpPr>
          <p:cNvPr id="4280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190F30D-F3CE-42DC-9036-3FD81956A800}" type="slidenum">
              <a:rPr lang="en-US" sz="900">
                <a:latin typeface="Calibri" pitchFamily="34" charset="0"/>
              </a:rPr>
              <a:pPr algn="r" eaLnBrk="1" hangingPunct="1"/>
              <a:t>211</a:t>
            </a:fld>
            <a:endParaRPr lang="en-US" sz="900">
              <a:latin typeface="Calibri" pitchFamily="34" charset="0"/>
            </a:endParaRPr>
          </a:p>
        </p:txBody>
      </p:sp>
    </p:spTree>
    <p:extLst>
      <p:ext uri="{BB962C8B-B14F-4D97-AF65-F5344CB8AC3E}">
        <p14:creationId xmlns="" xmlns:p14="http://schemas.microsoft.com/office/powerpoint/2010/main" val="347556742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r>
              <a:rPr lang="en-US"/>
              <a:t>Youth with type 1 diabetes and parents/caregivers (for patients aged &lt;18 years) should receive culturally sensitive and developmentally appropriate individualized DSME and DSMS according to national standards at diagnosed and routinely thereafter. </a:t>
            </a:r>
          </a:p>
          <a:p>
            <a:pPr>
              <a:buFont typeface="Arial" pitchFamily="34" charset="0"/>
              <a:buNone/>
            </a:pPr>
            <a:endParaRPr lang="en-US"/>
          </a:p>
          <a:p>
            <a:pPr>
              <a:buFont typeface="Arial" pitchFamily="34" charset="0"/>
              <a:buNone/>
            </a:pPr>
            <a:r>
              <a:rPr lang="en-US"/>
              <a:t>No matter how sound the medical regimen, it can only be effective if the family and/or affected individual are able to implement it. Family involvement is a vital component of optimal diabetes management throughout childhood and adolescence. Health care providers (the diabetes care team) who care for children and adolescents must be capable of evaluating the educational, behavioral, emotional, and psychosocial factors that impact implementation of a treatment plan and must work with the individual and family to overcome barriers or redefine goals as appropriate. </a:t>
            </a:r>
          </a:p>
          <a:p>
            <a:pPr>
              <a:buFont typeface="Arial" pitchFamily="34" charset="0"/>
              <a:buNone/>
            </a:pPr>
            <a:endParaRPr lang="en-US"/>
          </a:p>
          <a:p>
            <a:pPr>
              <a:buFont typeface="Arial" pitchFamily="34" charset="0"/>
              <a:buNone/>
            </a:pPr>
            <a:r>
              <a:rPr lang="en-US" b="1"/>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212</a:t>
            </a:fld>
            <a:endParaRPr lang="en-US" sz="900">
              <a:latin typeface="Calibri" pitchFamily="34" charset="0"/>
            </a:endParaRPr>
          </a:p>
        </p:txBody>
      </p:sp>
    </p:spTree>
    <p:extLst>
      <p:ext uri="{BB962C8B-B14F-4D97-AF65-F5344CB8AC3E}">
        <p14:creationId xmlns="" xmlns:p14="http://schemas.microsoft.com/office/powerpoint/2010/main" val="420960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p:txBody>
          <a:bodyPr/>
          <a:lstStyle/>
          <a:p>
            <a:r>
              <a:rPr lang="en-US" dirty="0"/>
              <a:t>The</a:t>
            </a:r>
            <a:r>
              <a:rPr lang="en-US" baseline="0" dirty="0"/>
              <a:t> section on classification and diagnosis of diabetes</a:t>
            </a:r>
            <a:r>
              <a:rPr lang="en-US" dirty="0"/>
              <a:t> includes several key subsections, such as classification of and diagnostic tests for diabetes, prediabetes, type 1 and type 2 diabetes, GDM, MODY, CFRD</a:t>
            </a:r>
            <a:r>
              <a:rPr lang="en-US" baseline="0" dirty="0"/>
              <a:t> (</a:t>
            </a:r>
            <a:r>
              <a:rPr lang="en-US" dirty="0"/>
              <a:t>or Cystic Fibrosis-Related Diabetes), and lastly a new section discussing </a:t>
            </a:r>
            <a:r>
              <a:rPr lang="en-US" dirty="0" err="1"/>
              <a:t>posttransplantation</a:t>
            </a:r>
            <a:r>
              <a:rPr lang="en-US" dirty="0"/>
              <a:t> diabetes. </a:t>
            </a:r>
          </a:p>
          <a:p>
            <a:endParaRPr lang="en-US" dirty="0"/>
          </a:p>
          <a:p>
            <a:r>
              <a:rPr lang="en-US" b="1" dirty="0"/>
              <a:t>[SLIDE]</a:t>
            </a:r>
          </a:p>
          <a:p>
            <a:endParaRPr lang="en-US" b="1" dirty="0"/>
          </a:p>
        </p:txBody>
      </p:sp>
      <p:sp>
        <p:nvSpPr>
          <p:cNvPr id="2713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9E9C53B-22A4-486C-9BD8-80DB1DC309B0}" type="slidenum">
              <a:rPr lang="en-US" sz="900">
                <a:latin typeface="Calibri" pitchFamily="34" charset="0"/>
              </a:rPr>
              <a:pPr algn="r" eaLnBrk="1" hangingPunct="1"/>
              <a:t>21</a:t>
            </a:fld>
            <a:endParaRPr lang="en-US" sz="900">
              <a:latin typeface="Calibri" pitchFamily="34" charset="0"/>
            </a:endParaRPr>
          </a:p>
        </p:txBody>
      </p:sp>
    </p:spTree>
    <p:extLst>
      <p:ext uri="{BB962C8B-B14F-4D97-AF65-F5344CB8AC3E}">
        <p14:creationId xmlns="" xmlns:p14="http://schemas.microsoft.com/office/powerpoint/2010/main" val="252395508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r>
              <a:rPr lang="en-US" dirty="0"/>
              <a:t>Several recommendations</a:t>
            </a:r>
            <a:r>
              <a:rPr lang="en-US" baseline="0" dirty="0"/>
              <a:t> are provided in Section 12 related to psychosocial issues in kids with T1DM:</a:t>
            </a:r>
            <a:endParaRPr lang="en-US" dirty="0"/>
          </a:p>
          <a:p>
            <a:pPr>
              <a:buFont typeface="Arial"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At diagnosis and during routine follow-up care, assess psychosocial issues and family stresses that could impact adherence to diabetes management and provide appropriate referrals to trained mental health professionals, preferably experienced in childhood diabetes. </a:t>
            </a:r>
            <a:r>
              <a:rPr lang="en-US" b="1" dirty="0">
                <a:solidFill>
                  <a:schemeClr val="accent6"/>
                </a:solidFill>
              </a:rPr>
              <a:t>E</a:t>
            </a:r>
            <a:endParaRPr lang="en-US" b="1" dirty="0"/>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213</a:t>
            </a:fld>
            <a:endParaRPr lang="en-US" sz="900">
              <a:latin typeface="Calibri" pitchFamily="34" charset="0"/>
            </a:endParaRPr>
          </a:p>
        </p:txBody>
      </p:sp>
    </p:spTree>
    <p:extLst>
      <p:ext uri="{BB962C8B-B14F-4D97-AF65-F5344CB8AC3E}">
        <p14:creationId xmlns="" xmlns:p14="http://schemas.microsoft.com/office/powerpoint/2010/main" val="55882185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Mental health professionals should be considered integral members of the pediatric diabetes multidisciplinary team.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Encourage developmentally appropriate family involvement in diabetes management tasks for children and adolescents, recognizing that premature transfer of diabetes care to the child can result in nonadherence and deterioration in glycemic control.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214</a:t>
            </a:fld>
            <a:endParaRPr lang="en-US" sz="900">
              <a:latin typeface="Calibri" pitchFamily="34" charset="0"/>
            </a:endParaRPr>
          </a:p>
        </p:txBody>
      </p:sp>
    </p:spTree>
    <p:extLst>
      <p:ext uri="{BB962C8B-B14F-4D97-AF65-F5344CB8AC3E}">
        <p14:creationId xmlns="" xmlns:p14="http://schemas.microsoft.com/office/powerpoint/2010/main" val="62095006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Providers should consider asking youth and their parents about social adjustment (peer relationships) and school performance to determine whether further intervention is needed. </a:t>
            </a:r>
            <a:r>
              <a:rPr lang="en-US" b="1" dirty="0">
                <a:solidFill>
                  <a:schemeClr val="accent6"/>
                </a:solidFill>
              </a:rPr>
              <a:t>B</a:t>
            </a:r>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Assess youth with diabetes for psychosocial and diabetes-related distress, generally starting at 7-8 years of age.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At diagnosis and during routine follow-up care, consider assessing psychosocial issues and family stresses that could impact diabetes management and provide appropriate referrals to trained mental health professionals, preferably experienced in childhood diabetes.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215</a:t>
            </a:fld>
            <a:endParaRPr lang="en-US" sz="900">
              <a:latin typeface="Calibri" pitchFamily="34" charset="0"/>
            </a:endParaRPr>
          </a:p>
        </p:txBody>
      </p:sp>
    </p:spTree>
    <p:extLst>
      <p:ext uri="{BB962C8B-B14F-4D97-AF65-F5344CB8AC3E}">
        <p14:creationId xmlns="" xmlns:p14="http://schemas.microsoft.com/office/powerpoint/2010/main" val="103439692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Offer adolescents time by themselves with their care provider(s) starting at age 12 years, or when developmentally appropriate.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Starting at puberty, preconception counseling should be incorporated into routine diabetes care for all girls of childbearing potential.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216</a:t>
            </a:fld>
            <a:endParaRPr lang="en-US" sz="900">
              <a:latin typeface="Calibri" pitchFamily="34" charset="0"/>
            </a:endParaRPr>
          </a:p>
        </p:txBody>
      </p:sp>
    </p:spTree>
    <p:extLst>
      <p:ext uri="{BB962C8B-B14F-4D97-AF65-F5344CB8AC3E}">
        <p14:creationId xmlns="" xmlns:p14="http://schemas.microsoft.com/office/powerpoint/2010/main" val="128805557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a:buFont typeface="Arial" pitchFamily="34" charset="0"/>
              <a:buNone/>
            </a:pPr>
            <a:r>
              <a:rPr lang="en-US" dirty="0"/>
              <a:t>Treating</a:t>
            </a:r>
            <a:r>
              <a:rPr lang="en-US" baseline="0" dirty="0"/>
              <a:t> children and adolescents with T1DM carries with it specific goals and considerations for glycemic control:</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The majority of children and adolescents with T1DM should be treated with intensive insulin regimens, either via multiple daily injections or CSII.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All children and adolescents with T1DM should self-monitor blood glucose levels multiple times daily, including </a:t>
            </a:r>
            <a:r>
              <a:rPr lang="en-US" dirty="0" err="1"/>
              <a:t>premeal</a:t>
            </a:r>
            <a:r>
              <a:rPr lang="en-US" dirty="0"/>
              <a:t>, </a:t>
            </a:r>
            <a:r>
              <a:rPr lang="en-US" dirty="0" err="1"/>
              <a:t>prebedtime</a:t>
            </a:r>
            <a:r>
              <a:rPr lang="en-US" dirty="0"/>
              <a:t>, and as needed for safety in specific clinical situations such as exercise, driving, or for symptoms of hypoglycemia. </a:t>
            </a:r>
            <a:r>
              <a:rPr lang="en-US" b="1" dirty="0">
                <a:solidFill>
                  <a:schemeClr val="accent6"/>
                </a:solidFill>
              </a:rPr>
              <a:t>B</a:t>
            </a:r>
            <a:endParaRPr lang="en-US" dirty="0"/>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217</a:t>
            </a:fld>
            <a:endParaRPr lang="en-US" sz="900">
              <a:latin typeface="Calibri" pitchFamily="34" charset="0"/>
            </a:endParaRPr>
          </a:p>
        </p:txBody>
      </p:sp>
    </p:spTree>
    <p:extLst>
      <p:ext uri="{BB962C8B-B14F-4D97-AF65-F5344CB8AC3E}">
        <p14:creationId xmlns="" xmlns:p14="http://schemas.microsoft.com/office/powerpoint/2010/main" val="217764042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CGM should be considered in children and adolescents with T1DM, whether using injections or CSII, as an additional tool to help improve glycemic control. Benefits of CGM correlate with adherence to ongoing use of the device.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Automated insulin delivery systems improve glycemic control and reduce hypoglycemia in adolescents and should be considered in adolescents with T1DM.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An A1C goal of &lt;7.5% is recommended across all pediatric age-groups. </a:t>
            </a:r>
            <a:r>
              <a:rPr lang="en-US" b="1" dirty="0">
                <a:solidFill>
                  <a:schemeClr val="accent6"/>
                </a:solidFill>
              </a:rPr>
              <a:t>E</a:t>
            </a:r>
          </a:p>
          <a:p>
            <a:pPr>
              <a:buFont typeface="Arial" pitchFamily="34" charset="0"/>
              <a:buNone/>
            </a:pPr>
            <a:endParaRPr lang="en-US" dirty="0"/>
          </a:p>
          <a:p>
            <a:r>
              <a:rPr lang="en-US" dirty="0"/>
              <a:t>Current standards for diabetes management reflect the need to lower glucose as safely as possible. This should be done with stepwise goals. Special consideration should be given to the risk of hypoglycemia in young children (aged &lt;6 years) who are often unable to recognize, articulate, and/or manage their hypoglycemic symptoms. This “hypoglycemia unawareness” should be considered when establishing individualized glycemic targets. </a:t>
            </a:r>
          </a:p>
          <a:p>
            <a:endParaRPr lang="en-US" dirty="0"/>
          </a:p>
          <a:p>
            <a:r>
              <a:rPr lang="en-US" dirty="0"/>
              <a:t>Although it was previously thought that young children were at risk for cognitive impairment after episodes of severe hypoglycemia, current data have not confirmed this notion. Furthermore, new therapeutic modalities, such as rapid- and long-acting insulin analogs, technological advances (e.g., continuous glucose monitors, low glucose suspend insulin pumps), and education, may mitigate the incidence of severe hypoglycemia.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218</a:t>
            </a:fld>
            <a:endParaRPr lang="en-US" sz="900">
              <a:latin typeface="Calibri" pitchFamily="34" charset="0"/>
            </a:endParaRPr>
          </a:p>
        </p:txBody>
      </p:sp>
    </p:spTree>
    <p:extLst>
      <p:ext uri="{BB962C8B-B14F-4D97-AF65-F5344CB8AC3E}">
        <p14:creationId xmlns="" xmlns:p14="http://schemas.microsoft.com/office/powerpoint/2010/main" val="62669892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r>
              <a:rPr lang="en-US" b="0" dirty="0"/>
              <a:t>This table from the 2018 Standards</a:t>
            </a:r>
            <a:r>
              <a:rPr lang="en-US" b="0" baseline="0" dirty="0"/>
              <a:t> of Care provides a summary of blood glucose and A1C goals for children and adolescents with type 1 diabetes. </a:t>
            </a:r>
          </a:p>
          <a:p>
            <a:endParaRPr lang="en-US" b="0" baseline="0" dirty="0"/>
          </a:p>
          <a:p>
            <a:r>
              <a:rPr lang="en-US" b="0" baseline="0" dirty="0"/>
              <a:t>Key concepts in setting glycemic goals are as follows: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Goals should be individualized, and lower goals may be reasonable based on a benefit-risk assessment.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Blood glucose goals should be modified in children with frequent hypoglycemia or hypoglycemia unawareness.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Postprandial blood glucose values should be measured when there is a discrepancy between </a:t>
            </a:r>
            <a:r>
              <a:rPr lang="en-US" sz="1200" b="0" i="0" u="none" strike="noStrike" kern="1200" baseline="0" dirty="0" err="1">
                <a:solidFill>
                  <a:schemeClr val="tx1"/>
                </a:solidFill>
                <a:latin typeface="+mn-lt"/>
                <a:ea typeface="+mn-ea"/>
                <a:cs typeface="+mn-cs"/>
              </a:rPr>
              <a:t>preprandial</a:t>
            </a:r>
            <a:r>
              <a:rPr lang="en-US" sz="1200" b="0" i="0" u="none" strike="noStrike" kern="1200" baseline="0" dirty="0">
                <a:solidFill>
                  <a:schemeClr val="tx1"/>
                </a:solidFill>
                <a:latin typeface="+mn-lt"/>
                <a:ea typeface="+mn-ea"/>
                <a:cs typeface="+mn-cs"/>
              </a:rPr>
              <a:t> blood glucose values and A1C levels and to assess </a:t>
            </a:r>
            <a:r>
              <a:rPr lang="en-US" sz="1200" b="0" i="0" u="none" strike="noStrike" kern="1200" baseline="0" dirty="0" err="1">
                <a:solidFill>
                  <a:schemeClr val="tx1"/>
                </a:solidFill>
                <a:latin typeface="+mn-lt"/>
                <a:ea typeface="+mn-ea"/>
                <a:cs typeface="+mn-cs"/>
              </a:rPr>
              <a:t>preprandial</a:t>
            </a:r>
            <a:r>
              <a:rPr lang="en-US" sz="1200" b="0" i="0" u="none" strike="noStrike" kern="1200" baseline="0" dirty="0">
                <a:solidFill>
                  <a:schemeClr val="tx1"/>
                </a:solidFill>
                <a:latin typeface="+mn-lt"/>
                <a:ea typeface="+mn-ea"/>
                <a:cs typeface="+mn-cs"/>
              </a:rPr>
              <a:t> insulin doses in those on basal-bolus or pump regimens.</a:t>
            </a:r>
            <a:endParaRPr lang="en-US" b="0" dirty="0"/>
          </a:p>
          <a:p>
            <a:endParaRPr lang="en-US" b="0"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219</a:t>
            </a:fld>
            <a:endParaRPr lang="en-US" sz="900"/>
          </a:p>
        </p:txBody>
      </p:sp>
    </p:spTree>
    <p:extLst>
      <p:ext uri="{BB962C8B-B14F-4D97-AF65-F5344CB8AC3E}">
        <p14:creationId xmlns="" xmlns:p14="http://schemas.microsoft.com/office/powerpoint/2010/main" val="77353627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r>
              <a:rPr lang="en-US" dirty="0"/>
              <a:t>As with</a:t>
            </a:r>
            <a:r>
              <a:rPr lang="en-US" baseline="0" dirty="0"/>
              <a:t> adults with type 1 diabetes, c</a:t>
            </a:r>
            <a:r>
              <a:rPr lang="en-US" dirty="0"/>
              <a:t>onsider assessing</a:t>
            </a:r>
            <a:r>
              <a:rPr lang="en-US" baseline="0" dirty="0"/>
              <a:t> for autoimmune conditions in youth with type 1 diabetes soon after diagnosis and if symptoms develop.</a:t>
            </a:r>
            <a:endParaRPr lang="en-US" dirty="0"/>
          </a:p>
          <a:p>
            <a:pPr>
              <a:buFont typeface="Arial"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220</a:t>
            </a:fld>
            <a:endParaRPr lang="en-US" sz="900">
              <a:latin typeface="Calibri" pitchFamily="34" charset="0"/>
            </a:endParaRPr>
          </a:p>
        </p:txBody>
      </p:sp>
    </p:spTree>
    <p:extLst>
      <p:ext uri="{BB962C8B-B14F-4D97-AF65-F5344CB8AC3E}">
        <p14:creationId xmlns="" xmlns:p14="http://schemas.microsoft.com/office/powerpoint/2010/main" val="313776242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Consider testing individuals with T1DM for </a:t>
            </a:r>
            <a:r>
              <a:rPr lang="en-US" sz="1200" dirty="0" err="1"/>
              <a:t>antithyroid</a:t>
            </a:r>
            <a:r>
              <a:rPr lang="en-US" sz="1200" dirty="0"/>
              <a:t> peroxidase and </a:t>
            </a:r>
            <a:r>
              <a:rPr lang="en-US" sz="1200" dirty="0" err="1"/>
              <a:t>antithyroglobulin</a:t>
            </a:r>
            <a:r>
              <a:rPr lang="en-US" sz="1200" dirty="0"/>
              <a:t> antibodies soon after the diagnosis. </a:t>
            </a:r>
            <a:r>
              <a:rPr lang="en-US" sz="1200" b="1" dirty="0">
                <a:solidFill>
                  <a:schemeClr val="accent6"/>
                </a:solidFill>
              </a:rPr>
              <a:t>E</a:t>
            </a:r>
          </a:p>
          <a:p>
            <a:pPr marL="171450" indent="-171450">
              <a:spcBef>
                <a:spcPts val="1200"/>
              </a:spcBef>
              <a:buFont typeface="Arial" panose="020B0604020202020204" pitchFamily="34" charset="0"/>
              <a:buChar char="•"/>
            </a:pPr>
            <a:endParaRPr lang="en-US" sz="1200" dirty="0">
              <a:solidFill>
                <a:schemeClr val="accent6"/>
              </a:solidFill>
            </a:endParaRPr>
          </a:p>
          <a:p>
            <a:pPr marL="171450" indent="-171450">
              <a:spcBef>
                <a:spcPts val="1200"/>
              </a:spcBef>
              <a:buFont typeface="Arial" panose="020B0604020202020204" pitchFamily="34" charset="0"/>
              <a:buChar char="•"/>
            </a:pPr>
            <a:r>
              <a:rPr lang="en-US" sz="1200" dirty="0"/>
              <a:t>Measure thyroid stimulating hormone concentrations at diagnosis when clinically stable or soon after glycemic control has been established. If normal, consider rechecking every 1-2 years or sooner if the patient develops symptoms suggestive of thyroid dysfunction, </a:t>
            </a:r>
            <a:r>
              <a:rPr lang="en-US" sz="1200" dirty="0" err="1"/>
              <a:t>thyromegaly</a:t>
            </a:r>
            <a:r>
              <a:rPr lang="en-US" sz="1200" dirty="0"/>
              <a:t>, an abnormal growth rate, or an unexplained glycemic variation. </a:t>
            </a:r>
            <a:r>
              <a:rPr lang="en-US" sz="1200" b="1" dirty="0">
                <a:solidFill>
                  <a:schemeClr val="accent6"/>
                </a:solidFill>
              </a:rPr>
              <a:t>A</a:t>
            </a:r>
            <a:endParaRPr lang="en-US" b="1" dirty="0">
              <a:solidFill>
                <a:schemeClr val="accent6"/>
              </a:solidFill>
            </a:endParaRPr>
          </a:p>
          <a:p>
            <a:pPr>
              <a:buFont typeface="Arial"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221</a:t>
            </a:fld>
            <a:endParaRPr lang="en-US" sz="900">
              <a:latin typeface="Calibri" pitchFamily="34" charset="0"/>
            </a:endParaRPr>
          </a:p>
        </p:txBody>
      </p:sp>
    </p:spTree>
    <p:extLst>
      <p:ext uri="{BB962C8B-B14F-4D97-AF65-F5344CB8AC3E}">
        <p14:creationId xmlns="" xmlns:p14="http://schemas.microsoft.com/office/powerpoint/2010/main" val="52135450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Screen individuals with T1DM for celiac disease soon after the diagnosis of diabetes by measuring IgA tissue transglutaminase antibodies, with documentation of normal total serum IgA levels or, if IgA deficient, IgG tissue </a:t>
            </a:r>
            <a:r>
              <a:rPr lang="en-US" sz="1200" dirty="0" err="1"/>
              <a:t>transglutamine</a:t>
            </a:r>
            <a:r>
              <a:rPr lang="en-US" sz="1200" dirty="0"/>
              <a:t> and </a:t>
            </a:r>
            <a:r>
              <a:rPr lang="en-US" sz="1200" dirty="0" err="1"/>
              <a:t>deamidated</a:t>
            </a:r>
            <a:r>
              <a:rPr lang="en-US" sz="1200" dirty="0"/>
              <a:t> gliadin antibodies. </a:t>
            </a:r>
            <a:r>
              <a:rPr lang="en-US" sz="1200" b="1" dirty="0">
                <a:solidFill>
                  <a:schemeClr val="accent6"/>
                </a:solidFill>
              </a:rPr>
              <a:t>B</a:t>
            </a:r>
            <a:r>
              <a:rPr lang="en-US" sz="1200" dirty="0"/>
              <a:t> </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r>
              <a:rPr lang="en-US" sz="1200" dirty="0"/>
              <a:t>Repeat screening within 2 years of diabetes diagnosis and then again after 5 years and consider more frequent screening in children who have symptoms or a first-degree relative with celiac disease. </a:t>
            </a:r>
            <a:r>
              <a:rPr lang="en-US" sz="1200" b="1" dirty="0">
                <a:solidFill>
                  <a:schemeClr val="accent6"/>
                </a:solidFill>
              </a:rPr>
              <a:t>B</a:t>
            </a:r>
            <a:r>
              <a:rPr lang="en-US" sz="1200" b="1" dirty="0"/>
              <a:t> </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r>
              <a:rPr lang="en-US" sz="1200" dirty="0"/>
              <a:t>Individuals with biopsy-confirmed celiac disease should be placed on a gluten-free diet and have a consultation with a dietitian experienced in managing both diabetes and celiac disease. </a:t>
            </a:r>
            <a:r>
              <a:rPr lang="en-US" sz="1200" b="1" dirty="0">
                <a:solidFill>
                  <a:schemeClr val="accent6"/>
                </a:solidFill>
              </a:rPr>
              <a:t>B</a:t>
            </a:r>
          </a:p>
          <a:p>
            <a:pPr marL="0" indent="0">
              <a:spcBef>
                <a:spcPts val="1200"/>
              </a:spcBef>
              <a:buFont typeface="Arial" panose="020B0604020202020204"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222</a:t>
            </a:fld>
            <a:endParaRPr lang="en-US" sz="900">
              <a:latin typeface="Calibri" pitchFamily="34" charset="0"/>
            </a:endParaRPr>
          </a:p>
        </p:txBody>
      </p:sp>
    </p:spTree>
    <p:extLst>
      <p:ext uri="{BB962C8B-B14F-4D97-AF65-F5344CB8AC3E}">
        <p14:creationId xmlns="" xmlns:p14="http://schemas.microsoft.com/office/powerpoint/2010/main" val="131035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dirty="0"/>
              <a:t>The 2018 Standards of Care classifies</a:t>
            </a:r>
            <a:r>
              <a:rPr lang="en-US" baseline="0" dirty="0"/>
              <a:t> </a:t>
            </a:r>
            <a:r>
              <a:rPr lang="en-US" dirty="0"/>
              <a:t>diabetes into four general clinical categories:</a:t>
            </a:r>
          </a:p>
          <a:p>
            <a:endParaRPr lang="en-US" dirty="0"/>
          </a:p>
          <a:p>
            <a:pPr marL="448650" lvl="1" indent="-224325">
              <a:buFont typeface="Calibri" pitchFamily="34" charset="0"/>
              <a:buAutoNum type="arabicPeriod"/>
            </a:pPr>
            <a:r>
              <a:rPr lang="en-US" dirty="0"/>
              <a:t>Type 1 diabetes, due to β-cell destruction, usually leading to absolute insulin deficiency; </a:t>
            </a:r>
            <a:r>
              <a:rPr lang="en-US" b="1" dirty="0"/>
              <a:t>[CLICK]</a:t>
            </a:r>
          </a:p>
          <a:p>
            <a:pPr marL="448650" lvl="1" indent="-224325">
              <a:buFont typeface="Calibri" pitchFamily="34" charset="0"/>
              <a:buAutoNum type="arabicPeriod"/>
            </a:pPr>
            <a:r>
              <a:rPr lang="en-US" dirty="0"/>
              <a:t>Type 2 diabetes, due to a progressive insulin secretory defect frequently on the background of insulin resistance;</a:t>
            </a:r>
            <a:r>
              <a:rPr lang="en-US" b="1" dirty="0"/>
              <a:t> [CLICK]</a:t>
            </a:r>
          </a:p>
          <a:p>
            <a:pPr marL="448650" lvl="1" indent="-224325">
              <a:buFont typeface="Calibri" pitchFamily="34" charset="0"/>
              <a:buAutoNum type="arabicPeriod"/>
            </a:pPr>
            <a:r>
              <a:rPr lang="en-US" dirty="0"/>
              <a:t>Gestational diabetes mellitus, which is diabetes diagnosed in</a:t>
            </a:r>
            <a:r>
              <a:rPr lang="en-US" baseline="0" dirty="0"/>
              <a:t> the second or third trimester</a:t>
            </a:r>
            <a:r>
              <a:rPr lang="en-US" dirty="0"/>
              <a:t> pregnancy that is not clearly overt diabetes existing prior to gestation</a:t>
            </a:r>
            <a:r>
              <a:rPr lang="en-US" b="1" dirty="0"/>
              <a:t> [CLICK]</a:t>
            </a:r>
          </a:p>
          <a:p>
            <a:pPr marL="448650" lvl="1" indent="-224325">
              <a:buFont typeface="Calibri" pitchFamily="34" charset="0"/>
              <a:buAutoNum type="arabicPeriod"/>
            </a:pPr>
            <a:r>
              <a:rPr lang="en-US" dirty="0"/>
              <a:t>And</a:t>
            </a:r>
            <a:r>
              <a:rPr lang="en-US" baseline="0" dirty="0"/>
              <a:t> o</a:t>
            </a:r>
            <a:r>
              <a:rPr lang="en-US" dirty="0"/>
              <a:t>ther specific types of diabetes due to other causes,</a:t>
            </a:r>
            <a:r>
              <a:rPr lang="en-US" baseline="0" dirty="0"/>
              <a:t> such as</a:t>
            </a:r>
            <a:r>
              <a:rPr lang="en-US" dirty="0"/>
              <a:t> monogenic diabetes syndromes, diseases of the exocrine pancreas (such as cystic fibrosis and pancreatitis), and drug- or chemical-induced diabetes (such as diabetes resulting from</a:t>
            </a:r>
            <a:r>
              <a:rPr lang="en-US" baseline="0" dirty="0"/>
              <a:t> glucocorticoid use,</a:t>
            </a:r>
            <a:r>
              <a:rPr lang="en-US" dirty="0"/>
              <a:t> treatment of HIV/AIDS, or medications used after organ transplantation)</a:t>
            </a:r>
          </a:p>
          <a:p>
            <a:pPr marL="448650" lvl="1" indent="-224325"/>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22</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 xmlns:p14="http://schemas.microsoft.com/office/powerpoint/2010/main" val="103819857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p:txBody>
          <a:bodyPr/>
          <a:lstStyle/>
          <a:p>
            <a:r>
              <a:rPr lang="en-US" dirty="0"/>
              <a:t>Blood pressure should be measured at each routine visit. Children found to have high-normal blood pressure, which is defined as either systolic blood pressure or diastolic blood pressure ≥90th percentile for age, sex, and height,</a:t>
            </a:r>
            <a:r>
              <a:rPr lang="en-US" baseline="0" dirty="0"/>
              <a:t> or hypertension</a:t>
            </a:r>
            <a:r>
              <a:rPr lang="en-US" dirty="0"/>
              <a:t> should have blood pressure confirmed on three separate days. </a:t>
            </a:r>
          </a:p>
          <a:p>
            <a:pPr>
              <a:buFont typeface="Arial" pitchFamily="34" charset="0"/>
              <a:buNone/>
            </a:pPr>
            <a:endParaRPr lang="en-US" dirty="0"/>
          </a:p>
          <a:p>
            <a:pPr>
              <a:buFont typeface="Arial" pitchFamily="34" charset="0"/>
              <a:buNone/>
            </a:pPr>
            <a:r>
              <a:rPr lang="en-US" b="1" dirty="0"/>
              <a:t>[SLIDE]</a:t>
            </a:r>
          </a:p>
        </p:txBody>
      </p:sp>
      <p:sp>
        <p:nvSpPr>
          <p:cNvPr id="4372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9FBE7B-B799-4C80-99CD-B5AB8371651D}" type="slidenum">
              <a:rPr lang="en-US" sz="900">
                <a:latin typeface="Calibri" pitchFamily="34" charset="0"/>
              </a:rPr>
              <a:pPr algn="r" eaLnBrk="1" hangingPunct="1"/>
              <a:t>223</a:t>
            </a:fld>
            <a:endParaRPr lang="en-US" sz="900">
              <a:latin typeface="Calibri" pitchFamily="34" charset="0"/>
            </a:endParaRPr>
          </a:p>
        </p:txBody>
      </p:sp>
    </p:spTree>
    <p:extLst>
      <p:ext uri="{BB962C8B-B14F-4D97-AF65-F5344CB8AC3E}">
        <p14:creationId xmlns="" xmlns:p14="http://schemas.microsoft.com/office/powerpoint/2010/main" val="295496061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p:txBody>
          <a:bodyPr/>
          <a:lstStyle/>
          <a:p>
            <a:pPr marL="285750" indent="-228600">
              <a:spcBef>
                <a:spcPts val="0"/>
              </a:spcBef>
              <a:buFont typeface="Arial" panose="020B0604020202020204" pitchFamily="34" charset="0"/>
              <a:buChar char="•"/>
            </a:pPr>
            <a:r>
              <a:rPr lang="en-US" sz="1200" dirty="0"/>
              <a:t>Initial treatment of high-normal BP (SBP or DBP consistently ≥90</a:t>
            </a:r>
            <a:r>
              <a:rPr lang="en-US" sz="1200" baseline="30000" dirty="0"/>
              <a:t>th </a:t>
            </a:r>
            <a:r>
              <a:rPr lang="en-US" sz="1200" dirty="0"/>
              <a:t>percentile for age, sex, and height) includes dietary modification and increased exercise, if appropriate, aimed at weight control. If target blood pressure is not reached within 3–6 months of initiating lifestyle intervention, pharmacological treatment should be considered. </a:t>
            </a:r>
            <a:r>
              <a:rPr lang="en-US" sz="1200" b="1" dirty="0"/>
              <a:t> </a:t>
            </a:r>
            <a:r>
              <a:rPr lang="en-US" sz="1200" b="1" dirty="0">
                <a:solidFill>
                  <a:schemeClr val="accent6"/>
                </a:solidFill>
              </a:rPr>
              <a:t>E</a:t>
            </a:r>
          </a:p>
          <a:p>
            <a:pPr marL="285750" indent="-228600">
              <a:spcBef>
                <a:spcPts val="0"/>
              </a:spcBef>
              <a:buFont typeface="Arial" panose="020B0604020202020204" pitchFamily="34" charset="0"/>
              <a:buChar char="•"/>
            </a:pPr>
            <a:endParaRPr lang="en-US" sz="1200" b="1" dirty="0">
              <a:solidFill>
                <a:schemeClr val="accent6"/>
              </a:solidFill>
            </a:endParaRPr>
          </a:p>
          <a:p>
            <a:pPr marL="285750" indent="-228600">
              <a:spcBef>
                <a:spcPts val="0"/>
              </a:spcBef>
              <a:buFont typeface="Arial" panose="020B0604020202020204" pitchFamily="34" charset="0"/>
              <a:buChar char="•"/>
            </a:pPr>
            <a:r>
              <a:rPr lang="en-US" sz="1200" dirty="0"/>
              <a:t>In addition to lifestyle modification, pharmacological treatment of hypertension (SBP or DBP consistently ≥95</a:t>
            </a:r>
            <a:r>
              <a:rPr lang="en-US" sz="1200" baseline="30000" dirty="0"/>
              <a:t>th </a:t>
            </a:r>
            <a:r>
              <a:rPr lang="en-US" sz="1200" dirty="0"/>
              <a:t>percentile for age, sex, and height) should be considered as soon as hypertension is confirmed.</a:t>
            </a:r>
            <a:r>
              <a:rPr lang="en-US" sz="1200" b="1" dirty="0"/>
              <a:t> </a:t>
            </a:r>
            <a:r>
              <a:rPr lang="en-US" sz="1200" b="1" dirty="0">
                <a:solidFill>
                  <a:schemeClr val="accent6"/>
                </a:solidFill>
              </a:rPr>
              <a:t>E</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4382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6E103B2-0577-4F96-86A7-D9EBEC225409}" type="slidenum">
              <a:rPr lang="en-US" sz="900">
                <a:latin typeface="Calibri" pitchFamily="34" charset="0"/>
              </a:rPr>
              <a:pPr algn="r" eaLnBrk="1" hangingPunct="1"/>
              <a:t>224</a:t>
            </a:fld>
            <a:endParaRPr lang="en-US" sz="900">
              <a:latin typeface="Calibri" pitchFamily="34" charset="0"/>
            </a:endParaRPr>
          </a:p>
        </p:txBody>
      </p:sp>
    </p:spTree>
    <p:extLst>
      <p:ext uri="{BB962C8B-B14F-4D97-AF65-F5344CB8AC3E}">
        <p14:creationId xmlns="" xmlns:p14="http://schemas.microsoft.com/office/powerpoint/2010/main" val="164642199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p:txBody>
          <a:bodyPr/>
          <a:lstStyle/>
          <a:p>
            <a:pPr marL="285750" indent="-228600">
              <a:spcBef>
                <a:spcPts val="0"/>
              </a:spcBef>
              <a:buFont typeface="Arial" panose="020B0604020202020204" pitchFamily="34" charset="0"/>
              <a:buChar char="•"/>
            </a:pPr>
            <a:r>
              <a:rPr lang="en-US" sz="1200" dirty="0"/>
              <a:t>ACE inhibitors or ARBs may be considered for treatment of elevated (&gt;30mg/g) UACR (</a:t>
            </a:r>
            <a:r>
              <a:rPr lang="en-US" sz="1200" b="1" dirty="0">
                <a:solidFill>
                  <a:schemeClr val="accent6"/>
                </a:solidFill>
              </a:rPr>
              <a:t>B</a:t>
            </a:r>
            <a:r>
              <a:rPr lang="en-US" sz="1200" dirty="0"/>
              <a:t>) and hypertension (</a:t>
            </a:r>
            <a:r>
              <a:rPr lang="en-US" sz="1200" b="1" dirty="0">
                <a:solidFill>
                  <a:schemeClr val="accent6"/>
                </a:solidFill>
              </a:rPr>
              <a:t>E</a:t>
            </a:r>
            <a:r>
              <a:rPr lang="en-US" sz="1200" dirty="0"/>
              <a:t>) in children and adolescents, following reproductive counseling and implementation of effective birth control due to the potential teratogenic effects of both drug classes.  </a:t>
            </a:r>
            <a:r>
              <a:rPr lang="en-US" sz="1200" b="1" dirty="0">
                <a:solidFill>
                  <a:schemeClr val="accent6"/>
                </a:solidFill>
              </a:rPr>
              <a:t>E</a:t>
            </a:r>
          </a:p>
          <a:p>
            <a:pPr marL="285750" indent="-228600">
              <a:spcBef>
                <a:spcPts val="0"/>
              </a:spcBef>
              <a:buFont typeface="Arial" panose="020B0604020202020204" pitchFamily="34" charset="0"/>
              <a:buChar char="•"/>
            </a:pPr>
            <a:endParaRPr lang="en-US" sz="1200" dirty="0">
              <a:solidFill>
                <a:schemeClr val="accent6"/>
              </a:solidFill>
            </a:endParaRPr>
          </a:p>
          <a:p>
            <a:pPr marL="285750" indent="-228600">
              <a:spcBef>
                <a:spcPts val="0"/>
              </a:spcBef>
              <a:buFont typeface="Arial" panose="020B0604020202020204" pitchFamily="34" charset="0"/>
              <a:buChar char="•"/>
            </a:pPr>
            <a:r>
              <a:rPr lang="en-US" sz="1200" dirty="0"/>
              <a:t>The goal of treatment is blood pressure consistently &lt;90</a:t>
            </a:r>
            <a:r>
              <a:rPr lang="en-US" sz="1200" baseline="30000" dirty="0"/>
              <a:t>th</a:t>
            </a:r>
            <a:r>
              <a:rPr lang="en-US" sz="1200" dirty="0"/>
              <a:t> percentile for age, sex, and height. </a:t>
            </a:r>
            <a:r>
              <a:rPr lang="en-US" sz="1200" b="1" dirty="0">
                <a:solidFill>
                  <a:schemeClr val="accent6"/>
                </a:solidFill>
              </a:rPr>
              <a:t>E</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4382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6E103B2-0577-4F96-86A7-D9EBEC225409}" type="slidenum">
              <a:rPr lang="en-US" sz="900">
                <a:latin typeface="Calibri" pitchFamily="34" charset="0"/>
              </a:rPr>
              <a:pPr algn="r" eaLnBrk="1" hangingPunct="1"/>
              <a:t>225</a:t>
            </a:fld>
            <a:endParaRPr lang="en-US" sz="900">
              <a:latin typeface="Calibri" pitchFamily="34" charset="0"/>
            </a:endParaRPr>
          </a:p>
        </p:txBody>
      </p:sp>
    </p:spTree>
    <p:extLst>
      <p:ext uri="{BB962C8B-B14F-4D97-AF65-F5344CB8AC3E}">
        <p14:creationId xmlns="" xmlns:p14="http://schemas.microsoft.com/office/powerpoint/2010/main" val="410811358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p:txBody>
          <a:bodyPr/>
          <a:lstStyle/>
          <a:p>
            <a:pPr marL="228600" indent="-171450">
              <a:spcBef>
                <a:spcPts val="1200"/>
              </a:spcBef>
              <a:buFont typeface="Arial" panose="020B0604020202020204" pitchFamily="34" charset="0"/>
              <a:buChar char="•"/>
            </a:pPr>
            <a:r>
              <a:rPr lang="en-US" dirty="0"/>
              <a:t>Obtain a lipid profile in children ≥10 years of age soon after the diagnosis of diabetes (after glucose control has been established). If abnormal, repeat lipid profile after fasting. </a:t>
            </a:r>
            <a:r>
              <a:rPr lang="en-US" b="1" dirty="0">
                <a:solidFill>
                  <a:schemeClr val="accent6"/>
                </a:solidFill>
              </a:rPr>
              <a:t>E</a:t>
            </a:r>
          </a:p>
          <a:p>
            <a:pPr marL="228600" indent="-171450">
              <a:spcBef>
                <a:spcPts val="1200"/>
              </a:spcBef>
              <a:buFont typeface="Arial" panose="020B0604020202020204" pitchFamily="34" charset="0"/>
              <a:buChar char="•"/>
            </a:pPr>
            <a:endParaRPr lang="en-US" dirty="0">
              <a:solidFill>
                <a:schemeClr val="accent6"/>
              </a:solidFill>
            </a:endParaRPr>
          </a:p>
          <a:p>
            <a:pPr marL="228600" indent="-171450">
              <a:spcBef>
                <a:spcPts val="1200"/>
              </a:spcBef>
              <a:buFont typeface="Arial" panose="020B0604020202020204" pitchFamily="34" charset="0"/>
              <a:buChar char="•"/>
            </a:pPr>
            <a:r>
              <a:rPr lang="en-US" dirty="0"/>
              <a:t>If lipids are abnormal, annual monitoring is reasonable. If LDL values are within the accepted risk level (&lt;100 mg/</a:t>
            </a:r>
            <a:r>
              <a:rPr lang="en-US" dirty="0" err="1"/>
              <a:t>dL</a:t>
            </a:r>
            <a:r>
              <a:rPr lang="en-US" dirty="0"/>
              <a:t>), a lipid profile repeated every 5 years is reasonable. </a:t>
            </a:r>
            <a:r>
              <a:rPr lang="en-US" b="1" dirty="0">
                <a:solidFill>
                  <a:schemeClr val="accent6"/>
                </a:solidFill>
              </a:rPr>
              <a:t>E</a:t>
            </a:r>
          </a:p>
          <a:p>
            <a:endParaRPr lang="en-US" b="1" dirty="0"/>
          </a:p>
          <a:p>
            <a:pPr>
              <a:buFont typeface="Arial" pitchFamily="34" charset="0"/>
              <a:buNone/>
            </a:pPr>
            <a:r>
              <a:rPr lang="en-US" b="1" dirty="0"/>
              <a:t>[SLIDE]</a:t>
            </a:r>
          </a:p>
          <a:p>
            <a:pPr>
              <a:buFont typeface="Arial" pitchFamily="34" charset="0"/>
              <a:buNone/>
            </a:pPr>
            <a:endParaRPr lang="en-US" dirty="0"/>
          </a:p>
        </p:txBody>
      </p:sp>
      <p:sp>
        <p:nvSpPr>
          <p:cNvPr id="4403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4928BB3-A958-497A-8A1B-B566678EE547}" type="slidenum">
              <a:rPr lang="en-US" sz="900"/>
              <a:pPr algn="r"/>
              <a:t>226</a:t>
            </a:fld>
            <a:endParaRPr lang="en-US" sz="900"/>
          </a:p>
        </p:txBody>
      </p:sp>
      <p:sp>
        <p:nvSpPr>
          <p:cNvPr id="440325"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 xmlns:p14="http://schemas.microsoft.com/office/powerpoint/2010/main" val="259127283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p:txBody>
          <a:bodyPr/>
          <a:lstStyle/>
          <a:p>
            <a:r>
              <a:rPr lang="en-US" dirty="0"/>
              <a:t>In terms of dyslipidemia treatment:</a:t>
            </a:r>
          </a:p>
          <a:p>
            <a:endParaRPr lang="en-US" sz="1200" dirty="0"/>
          </a:p>
          <a:p>
            <a:pPr marL="171450" indent="-171450">
              <a:buFont typeface="Arial" panose="020B0604020202020204" pitchFamily="34" charset="0"/>
              <a:buChar char="•"/>
            </a:pPr>
            <a:r>
              <a:rPr lang="en-US" sz="1200" dirty="0"/>
              <a:t>Initial therapy should consist of optimizing glucose control and MNT using a Step 2 American Heart Association diet to decrease the amount of saturated fat in the diet. </a:t>
            </a:r>
            <a:r>
              <a:rPr lang="en-US" sz="1200" b="1" dirty="0">
                <a:solidFill>
                  <a:srgbClr val="F79646"/>
                </a:solidFill>
              </a:rPr>
              <a:t>B</a:t>
            </a:r>
          </a:p>
          <a:p>
            <a:pPr marL="171450" indent="-171450">
              <a:buFont typeface="Arial" panose="020B0604020202020204" pitchFamily="34" charset="0"/>
              <a:buChar char="•"/>
            </a:pPr>
            <a:endParaRPr lang="en-US" sz="1200" dirty="0">
              <a:solidFill>
                <a:srgbClr val="F79646"/>
              </a:solidFill>
            </a:endParaRPr>
          </a:p>
          <a:p>
            <a:pPr marL="171450" indent="-171450">
              <a:buFont typeface="Arial" panose="020B0604020202020204" pitchFamily="34" charset="0"/>
              <a:buChar char="•"/>
            </a:pPr>
            <a:r>
              <a:rPr lang="en-US" sz="1200" dirty="0"/>
              <a:t>After the age of 10 years, addition of a statin is suggested in patients who, despite MNT and lifestyle changes, continue to have LDL cholesterol &gt;160 mg/</a:t>
            </a:r>
            <a:r>
              <a:rPr lang="en-US" sz="1200" dirty="0" err="1"/>
              <a:t>dL</a:t>
            </a:r>
            <a:r>
              <a:rPr lang="en-US" sz="1200" dirty="0"/>
              <a:t> or LDL cholesterol &gt;130 mg/</a:t>
            </a:r>
            <a:r>
              <a:rPr lang="en-US" sz="1200" dirty="0" err="1"/>
              <a:t>dL</a:t>
            </a:r>
            <a:r>
              <a:rPr lang="en-US" sz="1200" dirty="0"/>
              <a:t> and one or more CVD risk factors, following reproductive counseling and implementation of effective birth control due to the potential teratogenic effects of statins. </a:t>
            </a:r>
            <a:r>
              <a:rPr lang="en-US" sz="1200" b="1" dirty="0">
                <a:solidFill>
                  <a:srgbClr val="F79646"/>
                </a:solidFill>
              </a:rPr>
              <a:t>B</a:t>
            </a:r>
          </a:p>
          <a:p>
            <a:pPr marL="171450" indent="-171450">
              <a:buFont typeface="Arial" panose="020B0604020202020204" pitchFamily="34" charset="0"/>
              <a:buChar char="•"/>
            </a:pPr>
            <a:endParaRPr lang="en-US" sz="1200" dirty="0">
              <a:solidFill>
                <a:srgbClr val="F79646"/>
              </a:solidFill>
            </a:endParaRPr>
          </a:p>
          <a:p>
            <a:pPr marL="171450" indent="-171450">
              <a:buFont typeface="Arial" panose="020B0604020202020204" pitchFamily="34" charset="0"/>
              <a:buChar char="•"/>
            </a:pPr>
            <a:r>
              <a:rPr lang="en-US" sz="1200" dirty="0"/>
              <a:t>The goal of therapy is an LDL cholesterol value &lt;100 mg/</a:t>
            </a:r>
            <a:r>
              <a:rPr lang="en-US" sz="1200" dirty="0" err="1"/>
              <a:t>dL</a:t>
            </a:r>
            <a:r>
              <a:rPr lang="en-US" sz="1200" dirty="0"/>
              <a:t>. </a:t>
            </a:r>
            <a:r>
              <a:rPr lang="en-US" sz="1200" b="1" dirty="0">
                <a:solidFill>
                  <a:srgbClr val="F79646"/>
                </a:solidFill>
              </a:rPr>
              <a:t>E</a:t>
            </a:r>
            <a:endParaRPr lang="en-US" dirty="0"/>
          </a:p>
          <a:p>
            <a:endParaRPr lang="en-US" b="1" dirty="0"/>
          </a:p>
          <a:p>
            <a:pPr>
              <a:buFont typeface="Arial" pitchFamily="34" charset="0"/>
              <a:buNone/>
            </a:pPr>
            <a:r>
              <a:rPr lang="en-US" b="1" dirty="0"/>
              <a:t>[SLIDE]</a:t>
            </a:r>
          </a:p>
          <a:p>
            <a:pPr>
              <a:buFont typeface="Arial" pitchFamily="34" charset="0"/>
              <a:buNone/>
            </a:pPr>
            <a:endParaRPr lang="en-US" b="1" dirty="0"/>
          </a:p>
        </p:txBody>
      </p:sp>
      <p:sp>
        <p:nvSpPr>
          <p:cNvPr id="441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973DE23-2A62-449F-A981-C37C06DD745C}" type="slidenum">
              <a:rPr lang="en-US" sz="900"/>
              <a:pPr algn="r"/>
              <a:t>227</a:t>
            </a:fld>
            <a:endParaRPr lang="en-US" sz="900"/>
          </a:p>
        </p:txBody>
      </p:sp>
      <p:sp>
        <p:nvSpPr>
          <p:cNvPr id="441349"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 xmlns:p14="http://schemas.microsoft.com/office/powerpoint/2010/main" val="86796136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a:ln/>
        </p:spPr>
      </p:sp>
      <p:sp>
        <p:nvSpPr>
          <p:cNvPr id="442371" name="Notes Placeholder 2"/>
          <p:cNvSpPr>
            <a:spLocks noGrp="1"/>
          </p:cNvSpPr>
          <p:nvPr>
            <p:ph type="body" idx="1"/>
          </p:nvPr>
        </p:nvSpPr>
        <p:spPr/>
        <p:txBody>
          <a:bodyPr/>
          <a:lstStyle/>
          <a:p>
            <a:r>
              <a:rPr lang="en-US"/>
              <a:t>As in adults with diabetes and the population as a whole, discourage smoking in youth who do not smoke and encourage smoking cessation in those who do.  Elicit a smoking history at initial and follow-up diabetes visits.  </a:t>
            </a:r>
          </a:p>
          <a:p>
            <a:endParaRPr lang="en-US"/>
          </a:p>
          <a:p>
            <a:r>
              <a:rPr lang="en-US"/>
              <a:t>The adverse health effects of smoking are well recognized with respect to future cancer and CVD risk. In youth with diabetes, it is important to avoid additional CVD risk factors. </a:t>
            </a:r>
          </a:p>
          <a:p>
            <a:endParaRPr lang="en-US" b="1"/>
          </a:p>
          <a:p>
            <a:r>
              <a:rPr lang="en-US" b="1"/>
              <a:t>[SLIDE]</a:t>
            </a:r>
          </a:p>
          <a:p>
            <a:endParaRPr lang="en-US" b="1"/>
          </a:p>
        </p:txBody>
      </p:sp>
      <p:sp>
        <p:nvSpPr>
          <p:cNvPr id="4423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597C0C4-4D25-40DA-AF6F-27E1EC81245F}" type="slidenum">
              <a:rPr lang="en-US" sz="900"/>
              <a:pPr algn="r"/>
              <a:t>228</a:t>
            </a:fld>
            <a:endParaRPr lang="en-US" sz="900"/>
          </a:p>
        </p:txBody>
      </p:sp>
      <p:sp>
        <p:nvSpPr>
          <p:cNvPr id="442373"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 xmlns:p14="http://schemas.microsoft.com/office/powerpoint/2010/main" val="52414707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p:txBody>
          <a:bodyPr/>
          <a:lstStyle/>
          <a:p>
            <a:pPr indent="-228600">
              <a:lnSpc>
                <a:spcPts val="3000"/>
              </a:lnSpc>
              <a:spcBef>
                <a:spcPts val="1200"/>
              </a:spcBef>
            </a:pPr>
            <a:r>
              <a:rPr lang="en-US" dirty="0"/>
              <a:t>Annual screening for albuminuria with a random spot urine sample for UACR, should be performed at puberty or at age ≥10 years, whichever is earlier, once the child has had diabetes for 5 years. </a:t>
            </a:r>
            <a:r>
              <a:rPr lang="en-US" b="1" dirty="0">
                <a:solidFill>
                  <a:schemeClr val="accent6"/>
                </a:solidFill>
              </a:rPr>
              <a:t>B</a:t>
            </a:r>
          </a:p>
          <a:p>
            <a:endParaRPr lang="en-US" dirty="0"/>
          </a:p>
          <a:p>
            <a:pPr>
              <a:buFont typeface="Arial" pitchFamily="34" charset="0"/>
              <a:buNone/>
            </a:pPr>
            <a:r>
              <a:rPr lang="en-US" b="1" dirty="0"/>
              <a:t>[SLIDE]</a:t>
            </a:r>
          </a:p>
        </p:txBody>
      </p:sp>
      <p:sp>
        <p:nvSpPr>
          <p:cNvPr id="443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B57BCA-42CD-4A22-B3FB-2D57F71E222E}" type="slidenum">
              <a:rPr lang="en-US" sz="900">
                <a:latin typeface="Calibri" pitchFamily="34" charset="0"/>
              </a:rPr>
              <a:pPr algn="r" eaLnBrk="1" hangingPunct="1"/>
              <a:t>229</a:t>
            </a:fld>
            <a:endParaRPr lang="en-US" sz="900">
              <a:latin typeface="Calibri" pitchFamily="34" charset="0"/>
            </a:endParaRPr>
          </a:p>
        </p:txBody>
      </p:sp>
    </p:spTree>
    <p:extLst>
      <p:ext uri="{BB962C8B-B14F-4D97-AF65-F5344CB8AC3E}">
        <p14:creationId xmlns="" xmlns:p14="http://schemas.microsoft.com/office/powerpoint/2010/main" val="323511713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p:txBody>
          <a:bodyPr/>
          <a:lstStyle/>
          <a:p>
            <a:r>
              <a:rPr lang="en-US" dirty="0"/>
              <a:t>As far as treatment of DKD, when persistently elevated UACR (&gt;30 mg/g) is documented with at least two of three urine samples, treatment with an ACE inhibitor or ARB may be considered and the dose titrated to maintain blood pressure within the age-appropriate normal range. The urine samples should be obtained over a 6-month interval following efforts to improve glycemic control and normalize blood pressure. </a:t>
            </a:r>
          </a:p>
          <a:p>
            <a:endParaRPr lang="en-US" dirty="0"/>
          </a:p>
          <a:p>
            <a:pPr>
              <a:buFont typeface="Arial" pitchFamily="34" charset="0"/>
              <a:buNone/>
            </a:pPr>
            <a:r>
              <a:rPr lang="en-US" b="1" dirty="0"/>
              <a:t>[SLIDE]</a:t>
            </a:r>
          </a:p>
        </p:txBody>
      </p:sp>
      <p:sp>
        <p:nvSpPr>
          <p:cNvPr id="4444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2360D4B-3BED-4D5E-9C6D-3AEDB4A179C8}" type="slidenum">
              <a:rPr lang="en-US" sz="900">
                <a:latin typeface="Calibri" pitchFamily="34" charset="0"/>
              </a:rPr>
              <a:pPr algn="r" eaLnBrk="1" hangingPunct="1"/>
              <a:t>230</a:t>
            </a:fld>
            <a:endParaRPr lang="en-US" sz="900">
              <a:latin typeface="Calibri" pitchFamily="34" charset="0"/>
            </a:endParaRPr>
          </a:p>
        </p:txBody>
      </p:sp>
    </p:spTree>
    <p:extLst>
      <p:ext uri="{BB962C8B-B14F-4D97-AF65-F5344CB8AC3E}">
        <p14:creationId xmlns="" xmlns:p14="http://schemas.microsoft.com/office/powerpoint/2010/main" val="277638494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p:txBody>
          <a:bodyPr/>
          <a:lstStyle/>
          <a:p>
            <a:r>
              <a:rPr lang="en-US" dirty="0"/>
              <a:t>An initial dilated and comprehensive eye examination is recommended at age ≥10 years or after puberty has started, whichever is earlier, once the youth has had diabetes for 3–5 years. </a:t>
            </a:r>
          </a:p>
          <a:p>
            <a:r>
              <a:rPr lang="en-US" dirty="0"/>
              <a:t>After the initial examination, annual routine follow-up is generally recommended. Less frequent examinations, every 2 years, may be acceptable on the advice of an eye care professional. </a:t>
            </a:r>
          </a:p>
          <a:p>
            <a:pPr>
              <a:buFont typeface="Arial" pitchFamily="34" charset="0"/>
              <a:buNone/>
            </a:pPr>
            <a:endParaRPr lang="en-US" dirty="0"/>
          </a:p>
          <a:p>
            <a:pPr>
              <a:buFont typeface="Arial" pitchFamily="34" charset="0"/>
              <a:buNone/>
            </a:pPr>
            <a:r>
              <a:rPr lang="en-US" dirty="0"/>
              <a:t>Although retinopathy (like albuminuria) most commonly occurs after the onset of puberty and after 5–10 years of diabetes duration, it has been reported in </a:t>
            </a:r>
            <a:r>
              <a:rPr lang="en-US" dirty="0" err="1"/>
              <a:t>prepubertal</a:t>
            </a:r>
            <a:r>
              <a:rPr lang="en-US" dirty="0"/>
              <a:t> children and with diabetes duration of only 1–2 years. Referrals should be made to eye care professionals with expertise in diabetic retinopathy and experience in counseling the pediatric patient and family on the importance of early prevention/intervention. </a:t>
            </a:r>
          </a:p>
          <a:p>
            <a:endParaRPr lang="en-US" dirty="0"/>
          </a:p>
          <a:p>
            <a:pPr>
              <a:buFont typeface="Arial" pitchFamily="34" charset="0"/>
              <a:buNone/>
            </a:pPr>
            <a:r>
              <a:rPr lang="en-US" b="1" dirty="0"/>
              <a:t>[SLIDE]</a:t>
            </a:r>
          </a:p>
        </p:txBody>
      </p:sp>
      <p:sp>
        <p:nvSpPr>
          <p:cNvPr id="445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2D6D24-EC55-4C6A-9B99-19F105C6657B}" type="slidenum">
              <a:rPr lang="en-US" sz="900">
                <a:latin typeface="Calibri" pitchFamily="34" charset="0"/>
              </a:rPr>
              <a:pPr algn="r" eaLnBrk="1" hangingPunct="1"/>
              <a:t>231</a:t>
            </a:fld>
            <a:endParaRPr lang="en-US" sz="900">
              <a:latin typeface="Calibri" pitchFamily="34" charset="0"/>
            </a:endParaRPr>
          </a:p>
        </p:txBody>
      </p:sp>
    </p:spTree>
    <p:extLst>
      <p:ext uri="{BB962C8B-B14F-4D97-AF65-F5344CB8AC3E}">
        <p14:creationId xmlns="" xmlns:p14="http://schemas.microsoft.com/office/powerpoint/2010/main" val="364229722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a:ln/>
        </p:spPr>
      </p:sp>
      <p:sp>
        <p:nvSpPr>
          <p:cNvPr id="446467" name="Notes Placeholder 2"/>
          <p:cNvSpPr>
            <a:spLocks noGrp="1"/>
          </p:cNvSpPr>
          <p:nvPr>
            <p:ph type="body" idx="1"/>
          </p:nvPr>
        </p:nvSpPr>
        <p:spPr/>
        <p:txBody>
          <a:bodyPr/>
          <a:lstStyle/>
          <a:p>
            <a:r>
              <a:rPr lang="en-US" dirty="0"/>
              <a:t>Consider an annual comprehensive foot exam for the child at the start of puberty or at age ≥10 years, whichever is earlier, once the youth has had type 1 diabetes for 5 years. </a:t>
            </a:r>
          </a:p>
          <a:p>
            <a:pPr>
              <a:buFont typeface="Arial" pitchFamily="34" charset="0"/>
              <a:buNone/>
            </a:pPr>
            <a:endParaRPr lang="en-US" dirty="0"/>
          </a:p>
          <a:p>
            <a:pPr>
              <a:buFont typeface="Arial" pitchFamily="34" charset="0"/>
              <a:buNone/>
            </a:pPr>
            <a:r>
              <a:rPr lang="en-US" dirty="0"/>
              <a:t>Neuropathy rarely occurs in </a:t>
            </a:r>
            <a:r>
              <a:rPr lang="en-US" dirty="0" err="1"/>
              <a:t>prepubertal</a:t>
            </a:r>
            <a:r>
              <a:rPr lang="en-US" dirty="0"/>
              <a:t> children or after only 1–2 years of diabetes. A comprehensive foot exam, including inspection, palpation of dorsalis </a:t>
            </a:r>
            <a:r>
              <a:rPr lang="en-US" dirty="0" err="1"/>
              <a:t>pedis</a:t>
            </a:r>
            <a:r>
              <a:rPr lang="en-US" dirty="0"/>
              <a:t> and posterior </a:t>
            </a:r>
            <a:r>
              <a:rPr lang="en-US" dirty="0" err="1"/>
              <a:t>tibial</a:t>
            </a:r>
            <a:r>
              <a:rPr lang="en-US" dirty="0"/>
              <a:t> pulses, assessment of the patellar and Achilles reflexes, and determination of proprioception, vibration, and monofilament sensation, should be performed annually along with assessment of symptoms of neuropathic pain. </a:t>
            </a:r>
          </a:p>
          <a:p>
            <a:pPr>
              <a:buFont typeface="Arial" pitchFamily="34" charset="0"/>
              <a:buNone/>
            </a:pPr>
            <a:endParaRPr lang="en-US" dirty="0"/>
          </a:p>
          <a:p>
            <a:pPr>
              <a:buFont typeface="Arial" pitchFamily="34" charset="0"/>
              <a:buNone/>
            </a:pPr>
            <a:r>
              <a:rPr lang="en-US" b="1" dirty="0"/>
              <a:t>[SLIDE]</a:t>
            </a:r>
          </a:p>
        </p:txBody>
      </p:sp>
      <p:sp>
        <p:nvSpPr>
          <p:cNvPr id="446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EE1FAC-4DE7-4EB3-AFF5-060A922B0DA2}" type="slidenum">
              <a:rPr lang="en-US" sz="900">
                <a:latin typeface="Calibri" pitchFamily="34" charset="0"/>
              </a:rPr>
              <a:pPr algn="r" eaLnBrk="1" hangingPunct="1"/>
              <a:t>232</a:t>
            </a:fld>
            <a:endParaRPr lang="en-US" sz="900">
              <a:latin typeface="Calibri" pitchFamily="34" charset="0"/>
            </a:endParaRPr>
          </a:p>
        </p:txBody>
      </p:sp>
    </p:spTree>
    <p:extLst>
      <p:ext uri="{BB962C8B-B14F-4D97-AF65-F5344CB8AC3E}">
        <p14:creationId xmlns="" xmlns:p14="http://schemas.microsoft.com/office/powerpoint/2010/main" val="418871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Characterization of the underlying pathophysiology of diabetes is much more developed in type 1 diabetes than in type 2 diabetes. Three distinct stages of type 1 diabetes can be identified and serve as a framework for future research and regulatory decision making. The rate of progression is dependent on the age at first detection of antibody, number of antibodies, antibody specificity, and antibody titer. Glucose and A1C levels rise well before the clinical onset of diabetes, making diagnosis feasible well before the onset of DKA. </a:t>
            </a:r>
          </a:p>
          <a:p>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23</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 xmlns:p14="http://schemas.microsoft.com/office/powerpoint/2010/main" val="10893922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p:txBody>
          <a:bodyPr/>
          <a:lstStyle/>
          <a:p>
            <a:r>
              <a:rPr lang="en-US" dirty="0"/>
              <a:t>We covered information on screening and testing for type 2 diabetes in children &amp; adolescents earlier, so now we’ll focus on treatment. </a:t>
            </a:r>
          </a:p>
          <a:p>
            <a:endParaRPr lang="en-US" dirty="0"/>
          </a:p>
          <a:p>
            <a:r>
              <a:rPr lang="en-US" sz="1200" b="0" i="0" u="none" strike="noStrike" kern="1200" baseline="0" dirty="0">
                <a:solidFill>
                  <a:schemeClr val="tx1"/>
                </a:solidFill>
                <a:latin typeface="+mn-lt"/>
                <a:ea typeface="+mn-ea"/>
                <a:cs typeface="+mn-cs"/>
              </a:rPr>
              <a:t>Type 2 diabetes in youth has increased over the past 20 years, and recent estimates suggest an incidence of ~5,000 new cases per year in the U.S.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Evidence suggests that type 2 diabetes in youth is different not only from type 1 diabetes but also from type 2 diabetes in adults and has unique features, such as a more rapidly progressive decline in </a:t>
            </a:r>
            <a:r>
              <a:rPr lang="el-GR" sz="1200" b="0" i="0" u="none" strike="noStrike" kern="1200" baseline="0" dirty="0">
                <a:solidFill>
                  <a:schemeClr val="tx1"/>
                </a:solidFill>
                <a:latin typeface="+mn-lt"/>
                <a:ea typeface="+mn-ea"/>
                <a:cs typeface="+mn-cs"/>
              </a:rPr>
              <a:t>β</a:t>
            </a:r>
            <a:r>
              <a:rPr lang="en-US" sz="1200" b="0" i="0" u="none" strike="noStrike" kern="1200" baseline="0" dirty="0">
                <a:solidFill>
                  <a:schemeClr val="tx1"/>
                </a:solidFill>
                <a:latin typeface="+mn-lt"/>
                <a:ea typeface="+mn-ea"/>
                <a:cs typeface="+mn-cs"/>
              </a:rPr>
              <a:t>-cell function and accelerated development of </a:t>
            </a:r>
            <a:r>
              <a:rPr lang="fr-FR" sz="1200" b="0" i="0" u="none" strike="noStrike" kern="1200" baseline="0" dirty="0" err="1">
                <a:solidFill>
                  <a:schemeClr val="tx1"/>
                </a:solidFill>
                <a:latin typeface="+mn-lt"/>
                <a:ea typeface="+mn-ea"/>
                <a:cs typeface="+mn-cs"/>
              </a:rPr>
              <a:t>diabetes</a:t>
            </a:r>
            <a:r>
              <a:rPr lang="fr-FR" sz="1200" b="0" i="0" u="none" strike="noStrike" kern="1200" baseline="0" dirty="0">
                <a:solidFill>
                  <a:schemeClr val="tx1"/>
                </a:solidFill>
                <a:latin typeface="+mn-lt"/>
                <a:ea typeface="+mn-ea"/>
                <a:cs typeface="+mn-cs"/>
              </a:rPr>
              <a:t> complications.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Type 2 </a:t>
            </a:r>
            <a:r>
              <a:rPr lang="en-US" sz="1200" b="0" i="0" u="none" strike="noStrike" kern="1200" baseline="0" dirty="0">
                <a:solidFill>
                  <a:schemeClr val="tx1"/>
                </a:solidFill>
                <a:latin typeface="+mn-lt"/>
                <a:ea typeface="+mn-ea"/>
                <a:cs typeface="+mn-cs"/>
              </a:rPr>
              <a:t>diabetes disproportionately impacts youth of ethnic and racial minorities and can occur in complex psychosocial and cultural environments, which may make it difficult to sustain healthy lifestyle changes and self-management behaviors.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risk factors associated with type 2 diabetes in youth include adiposity, family history of diabetes, female sex, and low socioeconomic status.</a:t>
            </a:r>
            <a:endParaRPr lang="en-US" dirty="0"/>
          </a:p>
          <a:p>
            <a:endParaRPr lang="en-US" b="1" dirty="0"/>
          </a:p>
          <a:p>
            <a:r>
              <a:rPr lang="en-US" b="1" dirty="0"/>
              <a:t>[SLIDE]</a:t>
            </a:r>
          </a:p>
        </p:txBody>
      </p:sp>
      <p:sp>
        <p:nvSpPr>
          <p:cNvPr id="447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ECCC18-FE04-4421-9281-A91CA187DB1F}" type="slidenum">
              <a:rPr lang="en-US" sz="900">
                <a:latin typeface="Calibri" pitchFamily="34" charset="0"/>
              </a:rPr>
              <a:pPr algn="r" eaLnBrk="1" hangingPunct="1"/>
              <a:t>233</a:t>
            </a:fld>
            <a:endParaRPr lang="en-US" sz="900">
              <a:latin typeface="Calibri" pitchFamily="34" charset="0"/>
            </a:endParaRPr>
          </a:p>
        </p:txBody>
      </p:sp>
    </p:spTree>
    <p:extLst>
      <p:ext uri="{BB962C8B-B14F-4D97-AF65-F5344CB8AC3E}">
        <p14:creationId xmlns="" xmlns:p14="http://schemas.microsoft.com/office/powerpoint/2010/main" val="146818638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a:buFont typeface="Arial" pitchFamily="34" charset="0"/>
              <a:buNone/>
            </a:pPr>
            <a:r>
              <a:rPr lang="en-US" dirty="0"/>
              <a:t>The following recommendations pertain to screening and diagnosis</a:t>
            </a:r>
            <a:r>
              <a:rPr lang="en-US" baseline="0" dirty="0"/>
              <a:t> of type 2 diabetes in children and adolescents:</a:t>
            </a:r>
          </a:p>
          <a:p>
            <a:pPr>
              <a:buFont typeface="Arial" pitchFamily="34" charset="0"/>
              <a:buNone/>
            </a:pPr>
            <a:endParaRPr lang="en-US" baseline="0" dirty="0"/>
          </a:p>
          <a:p>
            <a:pPr marL="171450" indent="-171450">
              <a:spcBef>
                <a:spcPts val="1200"/>
              </a:spcBef>
              <a:buFont typeface="Arial" panose="020B0604020202020204" pitchFamily="34" charset="0"/>
              <a:buChar char="•"/>
            </a:pPr>
            <a:r>
              <a:rPr lang="en-US" dirty="0"/>
              <a:t>Risk-based screening for prediabetes and/or type 2 diabetes should be considered in children and adolescents after the onset of puberty or ≥10 years of age, whichever occurs earlier, who are overweight (BMI &gt;85</a:t>
            </a:r>
            <a:r>
              <a:rPr lang="en-US" baseline="30000" dirty="0"/>
              <a:t>th</a:t>
            </a:r>
            <a:r>
              <a:rPr lang="en-US" dirty="0"/>
              <a:t> %) or obese (BMI &gt;95</a:t>
            </a:r>
            <a:r>
              <a:rPr lang="en-US" baseline="30000" dirty="0"/>
              <a:t>th</a:t>
            </a:r>
            <a:r>
              <a:rPr lang="en-US" dirty="0"/>
              <a:t> %) and who have one or more additional risk factors for diabetes.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If tests are normal, repeat testing at minimum of 3-year  intervals </a:t>
            </a:r>
            <a:r>
              <a:rPr lang="en-US" b="1" dirty="0">
                <a:solidFill>
                  <a:schemeClr val="accent6"/>
                </a:solidFill>
              </a:rPr>
              <a:t>E</a:t>
            </a:r>
            <a:r>
              <a:rPr lang="en-US" dirty="0"/>
              <a:t>, or more frequently if BMI is increasing. </a:t>
            </a:r>
            <a:r>
              <a:rPr lang="en-US" b="1" dirty="0">
                <a:solidFill>
                  <a:schemeClr val="accent6"/>
                </a:solidFill>
              </a:rPr>
              <a:t>C</a:t>
            </a:r>
            <a:endParaRPr lang="en-US"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234</a:t>
            </a:fld>
            <a:endParaRPr lang="en-US" sz="900">
              <a:latin typeface="Calibri" pitchFamily="34" charset="0"/>
            </a:endParaRPr>
          </a:p>
        </p:txBody>
      </p:sp>
    </p:spTree>
    <p:extLst>
      <p:ext uri="{BB962C8B-B14F-4D97-AF65-F5344CB8AC3E}">
        <p14:creationId xmlns="" xmlns:p14="http://schemas.microsoft.com/office/powerpoint/2010/main" val="137503978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Fasting plasma glucose, 2-h plasma glucose during a 75-g OGTT, and A1C can be used to test for prediabetes or diabetes in children and adolescents.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235</a:t>
            </a:fld>
            <a:endParaRPr lang="en-US" sz="900">
              <a:latin typeface="Calibri" pitchFamily="34" charset="0"/>
            </a:endParaRPr>
          </a:p>
        </p:txBody>
      </p:sp>
    </p:spTree>
    <p:extLst>
      <p:ext uri="{BB962C8B-B14F-4D97-AF65-F5344CB8AC3E}">
        <p14:creationId xmlns="" xmlns:p14="http://schemas.microsoft.com/office/powerpoint/2010/main" val="202161969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68580" indent="0">
              <a:spcBef>
                <a:spcPts val="1200"/>
              </a:spcBef>
              <a:buNone/>
            </a:pPr>
            <a:r>
              <a:rPr lang="en-US" dirty="0">
                <a:solidFill>
                  <a:schemeClr val="accent6"/>
                </a:solidFill>
              </a:rPr>
              <a:t>Lifestyle Management:</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Overweight or obese youth with T2DM and their families should be provided with developmentally and culturally appropriate comprehensive lifestyle programs that are integrated with diabetes management to achieve 7-10% decrease in excess weight.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Given the necessity of long-term weight management for children and adolescents with type 2 diabetes, lifestyle intervention should be based on a chronic care model and offered in the context of diabetes care.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236</a:t>
            </a:fld>
            <a:endParaRPr lang="en-US" sz="900">
              <a:latin typeface="Calibri" pitchFamily="34" charset="0"/>
            </a:endParaRPr>
          </a:p>
        </p:txBody>
      </p:sp>
    </p:spTree>
    <p:extLst>
      <p:ext uri="{BB962C8B-B14F-4D97-AF65-F5344CB8AC3E}">
        <p14:creationId xmlns="" xmlns:p14="http://schemas.microsoft.com/office/powerpoint/2010/main" val="335928843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Youth with diabetes, like all children, should be encouraged to participate in at least 60 min of moderate to vigorous physical activity per day (and strength training on at least 3 days/week) </a:t>
            </a:r>
            <a:r>
              <a:rPr lang="en-US" dirty="0">
                <a:solidFill>
                  <a:schemeClr val="accent6"/>
                </a:solidFill>
              </a:rPr>
              <a:t>B </a:t>
            </a:r>
            <a:r>
              <a:rPr lang="en-US" dirty="0"/>
              <a:t>and to decrease sedentary behavior. </a:t>
            </a:r>
            <a:r>
              <a:rPr lang="en-US" b="1" dirty="0">
                <a:solidFill>
                  <a:schemeClr val="accent6"/>
                </a:solidFill>
              </a:rPr>
              <a:t>C</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Nutrition for youth with T2DM, like all children, should focus on healthy eating patterns that emphasize consumption of nutrient-dense, high-quality foods and decreased consumption of calorie-dense, nutrient-poor foods, particularly sugar-added beverages.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237</a:t>
            </a:fld>
            <a:endParaRPr lang="en-US" sz="900">
              <a:latin typeface="Calibri" pitchFamily="34" charset="0"/>
            </a:endParaRPr>
          </a:p>
        </p:txBody>
      </p:sp>
    </p:spTree>
    <p:extLst>
      <p:ext uri="{BB962C8B-B14F-4D97-AF65-F5344CB8AC3E}">
        <p14:creationId xmlns="" xmlns:p14="http://schemas.microsoft.com/office/powerpoint/2010/main" val="264519805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a:buFont typeface="Arial" pitchFamily="34" charset="0"/>
              <a:buNone/>
            </a:pPr>
            <a:r>
              <a:rPr lang="en-US" dirty="0"/>
              <a:t>And</a:t>
            </a:r>
            <a:r>
              <a:rPr lang="en-US" baseline="0" dirty="0"/>
              <a:t> the following recommendations are provided for the pharmacologic management of T2DM in children and adolescents:</a:t>
            </a:r>
          </a:p>
          <a:p>
            <a:pPr>
              <a:buFont typeface="Arial" pitchFamily="34" charset="0"/>
              <a:buNone/>
            </a:pPr>
            <a:endParaRPr lang="en-US" baseline="0" dirty="0"/>
          </a:p>
          <a:p>
            <a:pPr marL="171450" indent="-171450">
              <a:spcBef>
                <a:spcPts val="1200"/>
              </a:spcBef>
              <a:buFont typeface="Arial" panose="020B0604020202020204" pitchFamily="34" charset="0"/>
              <a:buChar char="•"/>
            </a:pPr>
            <a:r>
              <a:rPr lang="en-US" dirty="0"/>
              <a:t>Initiate pharmacologic therapy, in addition to lifestyle therapy, at diagnosis of T2DM. </a:t>
            </a:r>
            <a:r>
              <a:rPr lang="en-US" b="1" dirty="0">
                <a:solidFill>
                  <a:schemeClr val="accent6"/>
                </a:solidFill>
              </a:rPr>
              <a:t>A</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In metabolically stable patients (A1C &lt;8.5% and asymptomatic), metformin is the initial pharmacologic treatment of choice if renal function is &gt;30 ml/min/1.73m</a:t>
            </a:r>
            <a:r>
              <a:rPr lang="en-US" baseline="30000" dirty="0"/>
              <a:t>2</a:t>
            </a:r>
            <a:r>
              <a:rPr lang="en-US" dirty="0"/>
              <a:t>. </a:t>
            </a:r>
            <a:r>
              <a:rPr lang="en-US" b="1" dirty="0">
                <a:solidFill>
                  <a:schemeClr val="accent6"/>
                </a:solidFill>
              </a:rPr>
              <a:t>A</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Youth with marked hyperglycemia (blood glucose ≥250 mg/</a:t>
            </a:r>
            <a:r>
              <a:rPr lang="en-US" dirty="0" err="1"/>
              <a:t>dL</a:t>
            </a:r>
            <a:r>
              <a:rPr lang="en-US" dirty="0"/>
              <a:t>, A1C ≥250 mg/</a:t>
            </a:r>
            <a:r>
              <a:rPr lang="en-US" dirty="0" err="1"/>
              <a:t>dL</a:t>
            </a:r>
            <a:r>
              <a:rPr lang="en-US" dirty="0"/>
              <a:t>) without ketoacidosis at diagnosis who are symptomatic with polyuria, polydipsia, </a:t>
            </a:r>
            <a:r>
              <a:rPr lang="en-US" dirty="0" err="1"/>
              <a:t>nocturia</a:t>
            </a:r>
            <a:r>
              <a:rPr lang="en-US" dirty="0"/>
              <a:t>, and/or weight loss should be treated initially with basal insulin while metformin is initiated and titrated to maximally tolerated dose to achieve A1C goal.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238</a:t>
            </a:fld>
            <a:endParaRPr lang="en-US" sz="900">
              <a:latin typeface="Calibri" pitchFamily="34" charset="0"/>
            </a:endParaRPr>
          </a:p>
        </p:txBody>
      </p:sp>
    </p:spTree>
    <p:extLst>
      <p:ext uri="{BB962C8B-B14F-4D97-AF65-F5344CB8AC3E}">
        <p14:creationId xmlns="" xmlns:p14="http://schemas.microsoft.com/office/powerpoint/2010/main" val="76047426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the A1C target is no longer met with metformin monotherapy, or if contraindications or intolerable side effects of metformin develop, basal insulin therapy should be initiated. </a:t>
            </a:r>
            <a:r>
              <a:rPr lang="en-US" b="1" dirty="0">
                <a:solidFill>
                  <a:schemeClr val="accent6"/>
                </a:solidFill>
              </a:rPr>
              <a:t>E</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In patients initially treated with basal insulin and metformin who are meeting glucose targets based on home blood glucose monitoring, basal insulin can be tapered over 2-6 weeks by decreasing the insulin dose by 10-30% every few days.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239</a:t>
            </a:fld>
            <a:endParaRPr lang="en-US" sz="900">
              <a:latin typeface="Calibri" pitchFamily="34" charset="0"/>
            </a:endParaRPr>
          </a:p>
        </p:txBody>
      </p:sp>
    </p:spTree>
    <p:extLst>
      <p:ext uri="{BB962C8B-B14F-4D97-AF65-F5344CB8AC3E}">
        <p14:creationId xmlns="" xmlns:p14="http://schemas.microsoft.com/office/powerpoint/2010/main" val="2899872155"/>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Use of medications not approved by the U.S. FDA for youth with T2DM is not recommended outside of research trials.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All youth with T2DM and their families should receive comprehensive diabetes self-management education and support that is specific to youth with T2DM and culturally competent.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240</a:t>
            </a:fld>
            <a:endParaRPr lang="en-US" sz="900">
              <a:latin typeface="Calibri" pitchFamily="34" charset="0"/>
            </a:endParaRPr>
          </a:p>
        </p:txBody>
      </p:sp>
    </p:spTree>
    <p:extLst>
      <p:ext uri="{BB962C8B-B14F-4D97-AF65-F5344CB8AC3E}">
        <p14:creationId xmlns="" xmlns:p14="http://schemas.microsoft.com/office/powerpoint/2010/main" val="82463123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r>
              <a:rPr lang="en-US" dirty="0"/>
              <a:t>These recommendations apply to type 1 and type 2 diabetes. Care and close supervision of diabetes management is increasingly shifted from parents and other older adults throughout childhood and adolescence; however, the shift from pediatric to adult health care providers often occurs very abruptly as the older teen enters the next developmental stage, referred to as emerging adulthood,</a:t>
            </a:r>
            <a:r>
              <a:rPr lang="en-US" baseline="30000" dirty="0"/>
              <a:t>1</a:t>
            </a:r>
            <a:r>
              <a:rPr lang="en-US" dirty="0"/>
              <a:t> a critical period for young people who have diabetes</a:t>
            </a:r>
          </a:p>
          <a:p>
            <a:endParaRPr lang="en-US" dirty="0"/>
          </a:p>
          <a:p>
            <a:r>
              <a:rPr lang="en-US" dirty="0"/>
              <a:t>Health care providers and families should begin to prepare youth in early to mid-adolescence and, at the latest, at least 1 year before the transition to adult health care. </a:t>
            </a:r>
          </a:p>
          <a:p>
            <a:endParaRPr lang="en-US" dirty="0"/>
          </a:p>
          <a:p>
            <a:r>
              <a:rPr lang="en-US" dirty="0"/>
              <a:t>Both pediatricians and adult health care providers should assist in providing support and links to resources for the teen and emerging adult. </a:t>
            </a:r>
          </a:p>
          <a:p>
            <a:endParaRPr lang="en-US" dirty="0"/>
          </a:p>
          <a:p>
            <a:r>
              <a:rPr lang="en-US" b="1" dirty="0"/>
              <a:t>[SLIDE]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241</a:t>
            </a:fld>
            <a:endParaRPr lang="en-US" sz="900">
              <a:latin typeface="Calibri" pitchFamily="34" charset="0"/>
            </a:endParaRPr>
          </a:p>
        </p:txBody>
      </p:sp>
    </p:spTree>
    <p:extLst>
      <p:ext uri="{BB962C8B-B14F-4D97-AF65-F5344CB8AC3E}">
        <p14:creationId xmlns="" xmlns:p14="http://schemas.microsoft.com/office/powerpoint/2010/main" val="418042859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r>
              <a:rPr lang="en-US" dirty="0"/>
              <a:t>Care and close supervision of diabetes management is increasingly shifted from parents and other older adults throughout childhood and adolescence; however, the shift from pediatric to adult health care providers often occurs very abruptly as the older teen enters the next developmental stage, referred to as emerging adulthood,</a:t>
            </a:r>
            <a:r>
              <a:rPr lang="en-US" baseline="30000" dirty="0"/>
              <a:t>1</a:t>
            </a:r>
            <a:r>
              <a:rPr lang="en-US" dirty="0"/>
              <a:t> a critical period for young people who have diabetes</a:t>
            </a:r>
          </a:p>
          <a:p>
            <a:endParaRPr lang="en-US" dirty="0"/>
          </a:p>
          <a:p>
            <a:r>
              <a:rPr lang="en-US" dirty="0"/>
              <a:t>Health care providers and families should begin to prepare youth in early to mid-adolescence and, at the latest, at least 1 year before the transition to adult health care. </a:t>
            </a:r>
          </a:p>
          <a:p>
            <a:endParaRPr lang="en-US" dirty="0"/>
          </a:p>
          <a:p>
            <a:r>
              <a:rPr lang="en-US" dirty="0"/>
              <a:t>Both pediatricians and adult health care providers should assist in providing support and links to resources for the teen and emerging adult. </a:t>
            </a:r>
          </a:p>
          <a:p>
            <a:endParaRPr lang="en-US" dirty="0"/>
          </a:p>
          <a:p>
            <a:r>
              <a:rPr lang="en-US" b="1" dirty="0"/>
              <a:t>[SLIDE]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242</a:t>
            </a:fld>
            <a:endParaRPr lang="en-US" sz="900">
              <a:latin typeface="Calibri" pitchFamily="34" charset="0"/>
            </a:endParaRPr>
          </a:p>
        </p:txBody>
      </p:sp>
    </p:spTree>
    <p:extLst>
      <p:ext uri="{BB962C8B-B14F-4D97-AF65-F5344CB8AC3E}">
        <p14:creationId xmlns="" xmlns:p14="http://schemas.microsoft.com/office/powerpoint/2010/main" val="313204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Fasting plasma glucose, the 2 hour plasma glucose after a 75-g oral glucose tolerance test, and A1C are equally appropriate diagnostic tests for diabetes. </a:t>
            </a:r>
            <a:endParaRPr lang="en-US" sz="1200" b="0" dirty="0">
              <a:solidFill>
                <a:srgbClr val="FFFFFF"/>
              </a:solidFill>
            </a:endParaRPr>
          </a:p>
          <a:p>
            <a:endParaRPr lang="en-US" dirty="0"/>
          </a:p>
          <a:p>
            <a:r>
              <a:rPr lang="en-US" dirty="0"/>
              <a:t>These diagnostic criteria are: </a:t>
            </a:r>
          </a:p>
          <a:p>
            <a:pPr lvl="1"/>
            <a:endParaRPr lang="en-US" dirty="0"/>
          </a:p>
          <a:p>
            <a:pPr lvl="1"/>
            <a:r>
              <a:rPr lang="en-US" dirty="0"/>
              <a:t>Fasting plasma glucose (FPG) ≥126 mg/</a:t>
            </a:r>
            <a:r>
              <a:rPr lang="en-US" dirty="0" err="1"/>
              <a:t>dL</a:t>
            </a:r>
            <a:r>
              <a:rPr lang="en-US" dirty="0"/>
              <a:t> </a:t>
            </a:r>
          </a:p>
          <a:p>
            <a:pPr lvl="1"/>
            <a:r>
              <a:rPr lang="en-US" dirty="0"/>
              <a:t>	</a:t>
            </a:r>
            <a:r>
              <a:rPr lang="en-US" i="1" dirty="0"/>
              <a:t>OR</a:t>
            </a:r>
          </a:p>
          <a:p>
            <a:pPr lvl="1"/>
            <a:r>
              <a:rPr lang="en-US" dirty="0"/>
              <a:t>2-hour plasma glucose ≥200 mg/</a:t>
            </a:r>
            <a:r>
              <a:rPr lang="en-US" dirty="0" err="1"/>
              <a:t>dL</a:t>
            </a:r>
            <a:r>
              <a:rPr lang="en-US" dirty="0"/>
              <a:t> during an OGTT</a:t>
            </a:r>
          </a:p>
          <a:p>
            <a:pPr lvl="2" eaLnBrk="1" hangingPunct="1"/>
            <a:r>
              <a:rPr lang="en-US" dirty="0"/>
              <a:t>OR</a:t>
            </a:r>
          </a:p>
          <a:p>
            <a:r>
              <a:rPr lang="en-US" baseline="0" dirty="0"/>
              <a:t>            </a:t>
            </a:r>
            <a:r>
              <a:rPr lang="en-US" dirty="0"/>
              <a:t>A1C ≥6.5%</a:t>
            </a:r>
          </a:p>
          <a:p>
            <a:r>
              <a:rPr lang="en-US" dirty="0"/>
              <a:t>	OR</a:t>
            </a:r>
          </a:p>
          <a:p>
            <a:r>
              <a:rPr lang="en-US" dirty="0"/>
              <a:t>            In a patient with classic symptoms of hyperglycemia a random plasma glucose ≥ 200 can also be used. </a:t>
            </a:r>
          </a:p>
          <a:p>
            <a:endParaRPr lang="en-US" dirty="0"/>
          </a:p>
          <a:p>
            <a:r>
              <a:rPr lang="en-US" sz="1200" b="0" dirty="0">
                <a:solidFill>
                  <a:srgbClr val="FFFFFF"/>
                </a:solidFill>
              </a:rPr>
              <a:t>In the absence of unequivocal hyperglycemia, the result should be confirmed by repeat testing.</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24</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 xmlns:p14="http://schemas.microsoft.com/office/powerpoint/2010/main" val="99585804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p:txBody>
          <a:bodyPr/>
          <a:lstStyle/>
          <a:p>
            <a:pPr>
              <a:spcBef>
                <a:spcPts val="196"/>
              </a:spcBef>
            </a:pPr>
            <a:r>
              <a:rPr lang="en-US" b="0" dirty="0"/>
              <a:t>Section 13: Management of Diabetes in Pregnancy</a:t>
            </a:r>
          </a:p>
          <a:p>
            <a:pPr>
              <a:spcBef>
                <a:spcPts val="196"/>
              </a:spcBef>
            </a:pPr>
            <a:endParaRPr lang="en-US" b="1" dirty="0"/>
          </a:p>
          <a:p>
            <a:pPr>
              <a:spcBef>
                <a:spcPts val="196"/>
              </a:spcBef>
            </a:pPr>
            <a:r>
              <a:rPr lang="en-US" dirty="0"/>
              <a:t>This section will cover the management of diabetes in pregnancy; Guidelines related to the diagnosis of GDM were covered earlier, in Classification and Diagnosis of Diabetes. </a:t>
            </a:r>
          </a:p>
          <a:p>
            <a:pPr>
              <a:spcBef>
                <a:spcPts val="196"/>
              </a:spcBef>
            </a:pPr>
            <a:endParaRPr lang="en-US" dirty="0"/>
          </a:p>
          <a:p>
            <a:pPr>
              <a:spcBef>
                <a:spcPts val="196"/>
              </a:spcBef>
            </a:pPr>
            <a:r>
              <a:rPr lang="en-US" b="1" dirty="0"/>
              <a:t>[SLIDE]</a:t>
            </a:r>
          </a:p>
        </p:txBody>
      </p:sp>
      <p:sp>
        <p:nvSpPr>
          <p:cNvPr id="452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CCCE618-7E46-4B3A-8CA3-45D789CDDB69}" type="slidenum">
              <a:rPr lang="en-US" sz="900"/>
              <a:pPr algn="r"/>
              <a:t>243</a:t>
            </a:fld>
            <a:endParaRPr lang="en-US" sz="900"/>
          </a:p>
        </p:txBody>
      </p:sp>
    </p:spTree>
    <p:extLst>
      <p:ext uri="{BB962C8B-B14F-4D97-AF65-F5344CB8AC3E}">
        <p14:creationId xmlns="" xmlns:p14="http://schemas.microsoft.com/office/powerpoint/2010/main" val="294934819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Recommendations for the preconception care of women with diabetes are summarized here:</a:t>
            </a:r>
          </a:p>
          <a:p>
            <a:endParaRPr lang="en-US" dirty="0"/>
          </a:p>
          <a:p>
            <a:pPr marL="171450" indent="-171450">
              <a:spcBef>
                <a:spcPts val="1200"/>
              </a:spcBef>
              <a:buFont typeface="Arial" panose="020B0604020202020204" pitchFamily="34" charset="0"/>
              <a:buChar char="•"/>
            </a:pPr>
            <a:r>
              <a:rPr lang="en-US" dirty="0"/>
              <a:t>Starting at puberty, preconception counseling should be incorporated into routine diabetes care for all girls of childbearing potential. </a:t>
            </a:r>
            <a:r>
              <a:rPr lang="en-US" b="1" dirty="0">
                <a:solidFill>
                  <a:srgbClr val="F79646"/>
                </a:solidFill>
              </a:rPr>
              <a:t>A</a:t>
            </a:r>
          </a:p>
          <a:p>
            <a:pPr marL="171450" indent="-171450">
              <a:spcBef>
                <a:spcPts val="1200"/>
              </a:spcBef>
              <a:buFont typeface="Arial" panose="020B0604020202020204" pitchFamily="34" charset="0"/>
              <a:buChar char="•"/>
            </a:pPr>
            <a:endParaRPr lang="en-US" dirty="0">
              <a:solidFill>
                <a:srgbClr val="F79646"/>
              </a:solidFill>
            </a:endParaRPr>
          </a:p>
          <a:p>
            <a:pPr marL="171450" indent="-171450">
              <a:spcBef>
                <a:spcPts val="1200"/>
              </a:spcBef>
              <a:buFont typeface="Arial" panose="020B0604020202020204" pitchFamily="34" charset="0"/>
              <a:buChar char="•"/>
            </a:pPr>
            <a:r>
              <a:rPr lang="en-US" dirty="0"/>
              <a:t>Family planning should be discussed and effective contraception should be prescribed and used until a woman is prepared and ready to become pregnant.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Preconception counseling should address the importance of glycemic control as close to normal as is safely possible, ideally &lt;6.5%, to reduce the risk of congenital anomalies.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244</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24773530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Women with preexisting type 1 or type 2 diabetes who are planning pregnancy or who have become pregnant should be counseled on the risk of development and/or progression of diabetic retinopathy. Dilated eye examinations should occur before pregnancy or in the first trimester, and then patients should be monitored every trimester and for 1-year postpartum as indicated by the degree of retinopathy and as recommended by the eye care provider.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245</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15074747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And</a:t>
            </a:r>
            <a:r>
              <a:rPr lang="en-US" baseline="0" dirty="0"/>
              <a:t> related to glycemic goal setting in the setting of pregnancy:</a:t>
            </a:r>
          </a:p>
          <a:p>
            <a:pPr>
              <a:spcBef>
                <a:spcPts val="1200"/>
              </a:spcBef>
            </a:pPr>
            <a:endParaRPr lang="en-US" dirty="0"/>
          </a:p>
          <a:p>
            <a:pPr marL="171450" indent="-171450">
              <a:spcBef>
                <a:spcPts val="1200"/>
              </a:spcBef>
              <a:buFont typeface="Arial" panose="020B0604020202020204" pitchFamily="34" charset="0"/>
              <a:buChar char="•"/>
            </a:pPr>
            <a:r>
              <a:rPr lang="en-US" dirty="0"/>
              <a:t>Fasting and postprandial self-monitoring of blood glucose are recommended in both GDM and preexisting diabetes in pregnancy to achieve glycemic control. Some women with preexisting diabetes should also test blood glucose </a:t>
            </a:r>
            <a:r>
              <a:rPr lang="en-US" dirty="0" err="1"/>
              <a:t>preprandially</a:t>
            </a:r>
            <a:r>
              <a:rPr lang="en-US" dirty="0"/>
              <a: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Due to increased red blood cell turnover, A1C is slightly lower in normal pregnancy than in normal </a:t>
            </a:r>
            <a:r>
              <a:rPr lang="en-US" dirty="0" err="1"/>
              <a:t>nonpregnant</a:t>
            </a:r>
            <a:r>
              <a:rPr lang="en-US" dirty="0"/>
              <a:t> women. The A1C target in pregnancy is 6-6.5%; &lt;6% may be optimal if this can be achieved without significant hypoglycemia, but the target may be relaxed to &lt;7% if necessary to prevent hypoglycemia. </a:t>
            </a:r>
            <a:r>
              <a:rPr lang="en-US" b="1" dirty="0">
                <a:solidFill>
                  <a:schemeClr val="accent6"/>
                </a:solidFill>
              </a:rPr>
              <a:t>B</a:t>
            </a:r>
            <a:endParaRPr lang="en-US" baseline="0" dirty="0"/>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246</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277746400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Let’s now turn our attention to recommendations related to the management of GDM:</a:t>
            </a:r>
            <a:endParaRPr lang="en-US" baseline="0" dirty="0"/>
          </a:p>
          <a:p>
            <a:pPr>
              <a:spcBef>
                <a:spcPts val="1200"/>
              </a:spcBef>
            </a:pPr>
            <a:endParaRPr lang="en-US" dirty="0"/>
          </a:p>
          <a:p>
            <a:pPr marL="171450" indent="-171450">
              <a:spcBef>
                <a:spcPts val="1200"/>
              </a:spcBef>
              <a:buFont typeface="Arial" panose="020B0604020202020204" pitchFamily="34" charset="0"/>
              <a:buChar char="•"/>
            </a:pPr>
            <a:r>
              <a:rPr lang="en-US" dirty="0"/>
              <a:t>Lifestyle change is an essential component of management of GDM and may suffice for the treatment of many women. Medications should be added to achieve glycemic targets.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Insulin is the preferred medication for treating hyperglycemia in GDM as it does not cross the placenta to a measurable extent. Metformin and glyburide may be used, but both cross the placenta to the fetus, with metformin likely crossing to a greater extent than glyburide. All oral agents lack long-term safety data.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247</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99053951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a:spcBef>
                <a:spcPts val="1200"/>
              </a:spcBef>
            </a:pPr>
            <a:r>
              <a:rPr lang="en-US" dirty="0"/>
              <a:t>Metformin, when used to treat polycystic ovary syndrome and induce ovulation, need not be continued once pregnancy has been confirmed. </a:t>
            </a:r>
            <a:r>
              <a:rPr lang="en-US"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248</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22013685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Management of Preexisting T1DM and T2DM in Pregnancy:</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Insulin is the preferred agent for management of both T1DM and T2DM in pregnancy because it does not cross the placenta, and because oral agents are generally insufficient to overcome the insulin resistance in T2DM and are ineffective in T1DM. </a:t>
            </a:r>
            <a:r>
              <a:rPr lang="en-US" b="1" dirty="0">
                <a:solidFill>
                  <a:schemeClr val="accent6"/>
                </a:solidFill>
              </a:rPr>
              <a:t>E</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249</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135465479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Here’s a new recommendation on Preeclampsia and Aspirin:</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Women with T1DM or T2DM should be prescribed low-dose aspirin 60-150 mg/day (usual dose 81 mg/day) from the end of the first trimester until the baby is born in order to lower the risk of preeclampsia.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250</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106439714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And the following recommendations</a:t>
            </a:r>
            <a:r>
              <a:rPr lang="en-US" baseline="0" dirty="0">
                <a:solidFill>
                  <a:schemeClr val="accent6"/>
                </a:solidFill>
              </a:rPr>
              <a:t> cover drug-specific considerations when management women with diabetes who are, or may become, pregnant:</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 pregnant patients with diabetes and chronic hypertension, blood pressure targets of 120-160/80-105 mmHg are suggested in the interest of optimizing long-term maternal health and minimizing impaired fetal growth.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Potentially teratogenic medications (i.e., ACE inhibitors, ARBs, statins) should be avoided in sexually active women of childbearing age who are not using reliable contraception.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251</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 xmlns:p14="http://schemas.microsoft.com/office/powerpoint/2010/main" val="316332452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p:txBody>
          <a:bodyPr/>
          <a:lstStyle/>
          <a:p>
            <a:pPr>
              <a:spcBef>
                <a:spcPts val="196"/>
              </a:spcBef>
            </a:pPr>
            <a:r>
              <a:rPr lang="en-US" b="0" dirty="0"/>
              <a:t>Section 14: Diabetes Care in the Hospital</a:t>
            </a:r>
          </a:p>
          <a:p>
            <a:pPr>
              <a:buFont typeface="Arial" pitchFamily="34" charset="0"/>
              <a:buNone/>
            </a:pPr>
            <a:endParaRPr lang="en-US" dirty="0"/>
          </a:p>
          <a:p>
            <a:pPr>
              <a:buFont typeface="Arial" pitchFamily="34" charset="0"/>
              <a:buNone/>
            </a:pPr>
            <a:r>
              <a:rPr lang="en-US" b="1" dirty="0"/>
              <a:t>[SLIDE]</a:t>
            </a:r>
          </a:p>
          <a:p>
            <a:pPr>
              <a:spcBef>
                <a:spcPts val="196"/>
              </a:spcBef>
            </a:pPr>
            <a:endParaRPr lang="en-US" b="1" dirty="0"/>
          </a:p>
        </p:txBody>
      </p:sp>
      <p:sp>
        <p:nvSpPr>
          <p:cNvPr id="460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3BE014D-5B6F-4FFC-8AB5-5ACA0409A559}" type="slidenum">
              <a:rPr lang="en-US" sz="900"/>
              <a:pPr algn="r"/>
              <a:t>252</a:t>
            </a:fld>
            <a:endParaRPr lang="en-US" sz="900"/>
          </a:p>
        </p:txBody>
      </p:sp>
    </p:spTree>
    <p:extLst>
      <p:ext uri="{BB962C8B-B14F-4D97-AF65-F5344CB8AC3E}">
        <p14:creationId xmlns="" xmlns:p14="http://schemas.microsoft.com/office/powerpoint/2010/main" val="81257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The 2018 Standards of Care additionally provide definitions for prediabetes.</a:t>
            </a:r>
            <a:endParaRPr lang="en-US" sz="1200" b="0" dirty="0">
              <a:solidFill>
                <a:srgbClr val="FFFFFF"/>
              </a:solidFill>
            </a:endParaRPr>
          </a:p>
          <a:p>
            <a:endParaRPr lang="en-US" dirty="0"/>
          </a:p>
          <a:p>
            <a:r>
              <a:rPr lang="en-US" dirty="0"/>
              <a:t>An</a:t>
            </a:r>
            <a:r>
              <a:rPr lang="en-US" baseline="0" dirty="0"/>
              <a:t> increased risk for diabetes/prediabetes is defined as</a:t>
            </a:r>
            <a:r>
              <a:rPr lang="en-US" dirty="0"/>
              <a:t>: </a:t>
            </a:r>
          </a:p>
          <a:p>
            <a:pPr lvl="1"/>
            <a:endParaRPr lang="en-US" dirty="0"/>
          </a:p>
          <a:p>
            <a:pPr lvl="1"/>
            <a:r>
              <a:rPr lang="en-US" dirty="0"/>
              <a:t>Fasting plasma glucose (FPG) of</a:t>
            </a:r>
            <a:r>
              <a:rPr lang="en-US" baseline="0" dirty="0"/>
              <a:t> </a:t>
            </a:r>
            <a:r>
              <a:rPr lang="en-US" dirty="0"/>
              <a:t>100-125 mg/</a:t>
            </a:r>
            <a:r>
              <a:rPr lang="en-US" dirty="0" err="1"/>
              <a:t>dL</a:t>
            </a:r>
            <a:r>
              <a:rPr lang="en-US" dirty="0"/>
              <a:t> </a:t>
            </a:r>
          </a:p>
          <a:p>
            <a:pPr lvl="1"/>
            <a:r>
              <a:rPr lang="en-US" dirty="0"/>
              <a:t>	</a:t>
            </a:r>
            <a:r>
              <a:rPr lang="en-US" i="1" dirty="0"/>
              <a:t>OR</a:t>
            </a:r>
          </a:p>
          <a:p>
            <a:pPr lvl="1"/>
            <a:r>
              <a:rPr lang="en-US" dirty="0"/>
              <a:t>2-hour plasma glucose of</a:t>
            </a:r>
            <a:r>
              <a:rPr lang="en-US" baseline="0" dirty="0"/>
              <a:t> 140-199</a:t>
            </a:r>
            <a:r>
              <a:rPr lang="en-US" dirty="0"/>
              <a:t> mg/</a:t>
            </a:r>
            <a:r>
              <a:rPr lang="en-US" dirty="0" err="1"/>
              <a:t>dL</a:t>
            </a:r>
            <a:r>
              <a:rPr lang="en-US" dirty="0"/>
              <a:t> during an OGTT</a:t>
            </a:r>
          </a:p>
          <a:p>
            <a:pPr lvl="2" eaLnBrk="1" hangingPunct="1"/>
            <a:r>
              <a:rPr lang="en-US" dirty="0"/>
              <a:t>OR</a:t>
            </a:r>
          </a:p>
          <a:p>
            <a:r>
              <a:rPr lang="en-US" baseline="0" dirty="0"/>
              <a:t>            </a:t>
            </a:r>
            <a:r>
              <a:rPr lang="en-US" dirty="0"/>
              <a:t>A1C between</a:t>
            </a:r>
            <a:r>
              <a:rPr lang="en-US" baseline="0" dirty="0"/>
              <a:t> 5.7-6.4%</a:t>
            </a:r>
            <a:endParaRPr lang="en-US" dirty="0"/>
          </a:p>
          <a:p>
            <a:r>
              <a:rPr lang="en-US" dirty="0"/>
              <a:t>	</a:t>
            </a:r>
          </a:p>
          <a:p>
            <a:r>
              <a:rPr lang="en-US" sz="1200" b="0" dirty="0">
                <a:solidFill>
                  <a:srgbClr val="FFFFFF"/>
                </a:solidFill>
              </a:rPr>
              <a:t>For all three tests, risk</a:t>
            </a:r>
            <a:r>
              <a:rPr lang="en-US" sz="1200" b="0" baseline="0" dirty="0">
                <a:solidFill>
                  <a:srgbClr val="FFFFFF"/>
                </a:solidFill>
              </a:rPr>
              <a:t> is continuous, extending below the lower limit of the range and becoming disproportionately greater at the higher end of the range.</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25</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 xmlns:p14="http://schemas.microsoft.com/office/powerpoint/2010/main" val="314900636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r>
              <a:rPr lang="en-US" dirty="0"/>
              <a:t>Recommendations for diabetes care in the hospital include: </a:t>
            </a:r>
          </a:p>
          <a:p>
            <a:endParaRPr lang="en-US" dirty="0"/>
          </a:p>
          <a:p>
            <a:pPr marL="171450" indent="-171450">
              <a:spcBef>
                <a:spcPts val="1200"/>
              </a:spcBef>
              <a:buFont typeface="Arial" panose="020B0604020202020204" pitchFamily="34" charset="0"/>
              <a:buChar char="•"/>
            </a:pPr>
            <a:r>
              <a:rPr lang="en-US" dirty="0"/>
              <a:t>Perform an A1C on all patients with diabetes or hyperglycemia (blood glucose &gt;140 mg/</a:t>
            </a:r>
            <a:r>
              <a:rPr lang="en-US" dirty="0" err="1"/>
              <a:t>dL</a:t>
            </a:r>
            <a:r>
              <a:rPr lang="en-US" dirty="0"/>
              <a:t>) admitted to the hospital if not performed in the prior 3 months. </a:t>
            </a:r>
            <a:r>
              <a:rPr lang="en-US" b="1" dirty="0">
                <a:solidFill>
                  <a:srgbClr val="F79646"/>
                </a:solidFill>
              </a:rPr>
              <a:t>B</a:t>
            </a:r>
          </a:p>
          <a:p>
            <a:pPr marL="171450" indent="-171450">
              <a:spcBef>
                <a:spcPts val="1200"/>
              </a:spcBef>
              <a:buFont typeface="Arial" panose="020B0604020202020204" pitchFamily="34" charset="0"/>
              <a:buChar char="•"/>
            </a:pPr>
            <a:endParaRPr lang="en-US" dirty="0">
              <a:solidFill>
                <a:srgbClr val="F79646"/>
              </a:solidFill>
            </a:endParaRPr>
          </a:p>
          <a:p>
            <a:pPr marL="171450" indent="-171450">
              <a:spcBef>
                <a:spcPts val="1200"/>
              </a:spcBef>
              <a:buFont typeface="Arial" panose="020B0604020202020204" pitchFamily="34" charset="0"/>
              <a:buChar char="•"/>
            </a:pPr>
            <a:r>
              <a:rPr lang="en-US" dirty="0"/>
              <a:t>Insulin should be administered using validated written or computerized protocols that allow for predefined adjustments in the insulin dosage based on glycemic fluctuations. </a:t>
            </a:r>
            <a:r>
              <a:rPr lang="en-US" b="1" dirty="0">
                <a:solidFill>
                  <a:schemeClr val="accent6"/>
                </a:solidFill>
              </a:rPr>
              <a:t>E</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253</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 xmlns:p14="http://schemas.microsoft.com/office/powerpoint/2010/main" val="179322223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r>
              <a:rPr lang="en-US" dirty="0"/>
              <a:t>The following recommendations are provided regarding glycemic targets in hospitalized patients:</a:t>
            </a:r>
          </a:p>
          <a:p>
            <a:endParaRPr lang="en-US" dirty="0"/>
          </a:p>
          <a:p>
            <a:pPr marL="171450" indent="-171450">
              <a:spcBef>
                <a:spcPts val="1200"/>
              </a:spcBef>
              <a:buFont typeface="Arial" panose="020B0604020202020204" pitchFamily="34" charset="0"/>
              <a:buChar char="•"/>
            </a:pPr>
            <a:r>
              <a:rPr lang="en-US" sz="1200" dirty="0"/>
              <a:t>Insulin therapy should be initiated for treatment of persistent hyperglycemia starting at a threshold ≥180 mg/</a:t>
            </a:r>
            <a:r>
              <a:rPr lang="en-US" sz="1200" dirty="0" err="1"/>
              <a:t>dL</a:t>
            </a:r>
            <a:r>
              <a:rPr lang="en-US" sz="1200" dirty="0"/>
              <a:t>. Once insulin therapy is started, a target glucose range of 140-180 mg/</a:t>
            </a:r>
            <a:r>
              <a:rPr lang="en-US" sz="1200" dirty="0" err="1"/>
              <a:t>dL</a:t>
            </a:r>
            <a:r>
              <a:rPr lang="en-US" sz="1200" dirty="0"/>
              <a:t> is recommended for the majority of critically ill patients and </a:t>
            </a:r>
            <a:r>
              <a:rPr lang="en-US" sz="1200" dirty="0" err="1"/>
              <a:t>noncritically</a:t>
            </a:r>
            <a:r>
              <a:rPr lang="en-US" sz="1200" dirty="0"/>
              <a:t> ill patients.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More stringent goals, such as 110-140 mg/</a:t>
            </a:r>
            <a:r>
              <a:rPr lang="en-US" sz="1200" dirty="0" err="1"/>
              <a:t>dL</a:t>
            </a:r>
            <a:r>
              <a:rPr lang="en-US" sz="1200" dirty="0"/>
              <a:t>, may be appropriate for selected patients, if this can be achieved without significant hypoglycemia. </a:t>
            </a:r>
            <a:r>
              <a:rPr lang="en-US" sz="1200" b="1" dirty="0">
                <a:solidFill>
                  <a:schemeClr val="accent6"/>
                </a:solidFill>
              </a:rPr>
              <a:t>C</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254</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 xmlns:p14="http://schemas.microsoft.com/office/powerpoint/2010/main" val="277558183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shown here provides guidance on insulin dosing within the hospital for patients receiving enteral and parenteral feedings.</a:t>
            </a:r>
            <a:r>
              <a:rPr lang="en-US" baseline="0" dirty="0"/>
              <a:t> </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255</a:t>
            </a:fld>
            <a:endParaRPr lang="en-US"/>
          </a:p>
        </p:txBody>
      </p:sp>
    </p:spTree>
    <p:extLst>
      <p:ext uri="{BB962C8B-B14F-4D97-AF65-F5344CB8AC3E}">
        <p14:creationId xmlns="" xmlns:p14="http://schemas.microsoft.com/office/powerpoint/2010/main" val="61187634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err="1">
                <a:solidFill>
                  <a:schemeClr val="accent6"/>
                </a:solidFill>
              </a:rPr>
              <a:t>Antihyperglycemic</a:t>
            </a:r>
            <a:r>
              <a:rPr lang="en-US" sz="1200" dirty="0">
                <a:solidFill>
                  <a:schemeClr val="accent6"/>
                </a:solidFill>
              </a:rPr>
              <a:t> Agent Use:</a:t>
            </a:r>
            <a:endParaRPr lang="en-US" sz="1200"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basal bolus correction insulin regimen, with the addition of nutritional insulin in patients who have good nutritional intake, is the preferred treatment for </a:t>
            </a:r>
            <a:r>
              <a:rPr lang="en-US" sz="1200" dirty="0" err="1"/>
              <a:t>noncritically</a:t>
            </a:r>
            <a:r>
              <a:rPr lang="en-US" sz="1200" dirty="0"/>
              <a:t> ill patients.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Sole use of sliding scale insulin the inpatient hospital setting is strongly discouraged. </a:t>
            </a:r>
            <a:r>
              <a:rPr lang="en-US" sz="1200" b="1" dirty="0">
                <a:solidFill>
                  <a:schemeClr val="accent6"/>
                </a:solidFill>
              </a:rPr>
              <a:t>A</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256</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 xmlns:p14="http://schemas.microsoft.com/office/powerpoint/2010/main" val="11102359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a:solidFill>
                  <a:schemeClr val="accent6"/>
                </a:solidFill>
              </a:rPr>
              <a:t>Hypoglycemia:</a:t>
            </a:r>
            <a:endParaRPr lang="en-US" sz="1200"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hypoglycemia management protocol should be adopted and implemented by each hospital or hospital system. A plan for preventing and treating hypoglycemia should be established for each patient. Episodes of hypoglycemia in the hospital should be documented in the medical record and tracked. </a:t>
            </a:r>
            <a:r>
              <a:rPr lang="en-US" sz="1200" b="1" dirty="0">
                <a:solidFill>
                  <a:srgbClr val="F79646"/>
                </a:solidFill>
              </a:rPr>
              <a:t>E</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The treatment regimen should be reviewed and changed as necessary to prevent further hypoglycemia when a blood glucose value is ≤70 mg/</a:t>
            </a:r>
            <a:r>
              <a:rPr lang="en-US" sz="1200" dirty="0" err="1"/>
              <a:t>dL</a:t>
            </a:r>
            <a:r>
              <a:rPr lang="en-US" sz="1200" dirty="0"/>
              <a:t> (3.9 </a:t>
            </a:r>
            <a:r>
              <a:rPr lang="en-US" sz="1200" dirty="0" err="1"/>
              <a:t>mmol</a:t>
            </a:r>
            <a:r>
              <a:rPr lang="en-US" sz="1200" dirty="0"/>
              <a:t>/L). </a:t>
            </a:r>
            <a:r>
              <a:rPr lang="en-US" sz="1200" b="1" dirty="0">
                <a:solidFill>
                  <a:schemeClr val="accent6"/>
                </a:solidFill>
              </a:rPr>
              <a:t>C</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257</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 xmlns:p14="http://schemas.microsoft.com/office/powerpoint/2010/main" val="307165817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a:solidFill>
                  <a:schemeClr val="accent6"/>
                </a:solidFill>
              </a:rPr>
              <a:t>And finally, for patients transitioning from the acute care setting, there</a:t>
            </a:r>
            <a:r>
              <a:rPr lang="en-US" sz="1200" baseline="0" dirty="0">
                <a:solidFill>
                  <a:schemeClr val="accent6"/>
                </a:solidFill>
              </a:rPr>
              <a:t> should be a structured discharge plan developed that is tailored to the individual patient with diabetes.</a:t>
            </a:r>
            <a:endParaRPr lang="en-US" sz="1200" b="1" dirty="0">
              <a:solidFill>
                <a:schemeClr val="accent6"/>
              </a:solidFill>
            </a:endParaRP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258</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 xmlns:p14="http://schemas.microsoft.com/office/powerpoint/2010/main" val="247058785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p:txBody>
          <a:bodyPr/>
          <a:lstStyle/>
          <a:p>
            <a:r>
              <a:rPr lang="en-US" dirty="0"/>
              <a:t>Managing the daily health demands of diabetes can be challenging. People living with diabetes should not have to face additional discrimination due to diabetes. By advocating for the rights of those with diabetes at all levels, the American Diabetes Association can help to ensure that they live a healthy and productive life. A strategic goal of the ADA is that more children and adults with diabetes live free from the burden of discrimination. </a:t>
            </a:r>
          </a:p>
          <a:p>
            <a:endParaRPr lang="en-US" dirty="0"/>
          </a:p>
          <a:p>
            <a:r>
              <a:rPr lang="en-US" b="1" dirty="0"/>
              <a:t>[SLIDE]</a:t>
            </a:r>
          </a:p>
        </p:txBody>
      </p:sp>
      <p:sp>
        <p:nvSpPr>
          <p:cNvPr id="466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E1F1385-56C8-4605-8B83-3DDCFA537B00}" type="slidenum">
              <a:rPr lang="en-US" sz="900"/>
              <a:pPr algn="r"/>
              <a:t>259</a:t>
            </a:fld>
            <a:endParaRPr lang="en-US" sz="900"/>
          </a:p>
        </p:txBody>
      </p:sp>
    </p:spTree>
    <p:extLst>
      <p:ext uri="{BB962C8B-B14F-4D97-AF65-F5344CB8AC3E}">
        <p14:creationId xmlns="" xmlns:p14="http://schemas.microsoft.com/office/powerpoint/2010/main" val="359586985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a:ln/>
        </p:spPr>
      </p:sp>
      <p:sp>
        <p:nvSpPr>
          <p:cNvPr id="467971" name="Notes Placeholder 2"/>
          <p:cNvSpPr>
            <a:spLocks noGrp="1"/>
          </p:cNvSpPr>
          <p:nvPr>
            <p:ph type="body" idx="1"/>
          </p:nvPr>
        </p:nvSpPr>
        <p:spPr/>
        <p:txBody>
          <a:bodyPr/>
          <a:lstStyle/>
          <a:p>
            <a:r>
              <a:rPr lang="en-US" dirty="0"/>
              <a:t>A</a:t>
            </a:r>
            <a:r>
              <a:rPr lang="en-US" baseline="0" dirty="0"/>
              <a:t> strategic goal of the ADA is that more children and adults with diabetes live free from the burden of discrimination. </a:t>
            </a:r>
            <a:r>
              <a:rPr lang="en-US" dirty="0"/>
              <a:t>One tactic for achieving this goal is to implement the ADA’s Standards of Medical Care through advocacy-oriented position statements. The ADA publishes evidence-based, peer-reviewed statements on topics such as diabetes and employment, diabetes and driving, and diabetes management in certain settings such as schools, child care programs, and correctional institutions. </a:t>
            </a:r>
          </a:p>
          <a:p>
            <a:r>
              <a:rPr lang="en-US" dirty="0"/>
              <a:t>In addition to ADA’s clinical position statements, these advocacy position statements are important tools in educating schools, employers, licensing agencies, policymakers, and others about the intersection of diabetes medicine and the law.</a:t>
            </a:r>
          </a:p>
          <a:p>
            <a:pPr>
              <a:buFont typeface="Arial" pitchFamily="34" charset="0"/>
              <a:buNone/>
            </a:pPr>
            <a:endParaRPr lang="en-US" dirty="0"/>
          </a:p>
          <a:p>
            <a:pPr>
              <a:buFont typeface="Arial" pitchFamily="34" charset="0"/>
              <a:buNone/>
            </a:pPr>
            <a:endParaRPr lang="en-US" dirty="0"/>
          </a:p>
          <a:p>
            <a:pPr>
              <a:buFont typeface="Arial" pitchFamily="34" charset="0"/>
              <a:buNone/>
            </a:pPr>
            <a:r>
              <a:rPr lang="en-US" b="1" dirty="0"/>
              <a:t>[SLIDE]</a:t>
            </a:r>
          </a:p>
        </p:txBody>
      </p:sp>
      <p:sp>
        <p:nvSpPr>
          <p:cNvPr id="4679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836F98-E128-4671-AB26-9840983A0A0C}" type="slidenum">
              <a:rPr lang="en-US" sz="900"/>
              <a:pPr algn="r"/>
              <a:t>260</a:t>
            </a:fld>
            <a:endParaRPr lang="en-US" sz="900"/>
          </a:p>
        </p:txBody>
      </p:sp>
      <p:sp>
        <p:nvSpPr>
          <p:cNvPr id="467973" name="TextBox 6"/>
          <p:cNvSpPr txBox="1">
            <a:spLocks noChangeArrowheads="1"/>
          </p:cNvSpPr>
          <p:nvPr/>
        </p:nvSpPr>
        <p:spPr bwMode="auto">
          <a:xfrm>
            <a:off x="686421" y="8090005"/>
            <a:ext cx="5485158"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1):S57</a:t>
            </a:r>
          </a:p>
          <a:p>
            <a:pPr>
              <a:buFont typeface="Calibri" pitchFamily="34" charset="0"/>
              <a:buNone/>
            </a:pPr>
            <a:r>
              <a:rPr lang="en-US" sz="900"/>
              <a:t>Finfer S, Chittock Dr, Su SY, et al for the NICE-SUGAR Study Investigators. Intensive versus conventional glucose control in critically ill patients. N Engl J Med. 2009;360:1283–1297</a:t>
            </a:r>
          </a:p>
          <a:p>
            <a:pPr>
              <a:buFont typeface="Calibri" pitchFamily="34" charset="0"/>
              <a:buNone/>
            </a:pPr>
            <a:r>
              <a:rPr lang="en-US" sz="900"/>
              <a:t>Griesdale DE, de Souza RJ, van Dam RM, et al. Intensive insulin therapy and mortality among critically ill patients: a meta-analysis including NICE-SUGAR study data. CMAJ 2009;180:821–827</a:t>
            </a:r>
          </a:p>
        </p:txBody>
      </p:sp>
    </p:spTree>
    <p:extLst>
      <p:ext uri="{BB962C8B-B14F-4D97-AF65-F5344CB8AC3E}">
        <p14:creationId xmlns="" xmlns:p14="http://schemas.microsoft.com/office/powerpoint/2010/main" val="299105820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p:txBody>
          <a:bodyPr/>
          <a:lstStyle/>
          <a:p>
            <a:endParaRPr lang="en-US" b="1" dirty="0"/>
          </a:p>
        </p:txBody>
      </p:sp>
      <p:sp>
        <p:nvSpPr>
          <p:cNvPr id="466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E1F1385-56C8-4605-8B83-3DDCFA537B00}" type="slidenum">
              <a:rPr lang="en-US" sz="900"/>
              <a:pPr algn="r"/>
              <a:t>261</a:t>
            </a:fld>
            <a:endParaRPr lang="en-US" sz="900"/>
          </a:p>
        </p:txBody>
      </p:sp>
    </p:spTree>
    <p:extLst>
      <p:ext uri="{BB962C8B-B14F-4D97-AF65-F5344CB8AC3E}">
        <p14:creationId xmlns="" xmlns:p14="http://schemas.microsoft.com/office/powerpoint/2010/main" val="196233781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pPr/>
              <a:t>262</a:t>
            </a:fld>
            <a:endParaRPr lang="en-US"/>
          </a:p>
        </p:txBody>
      </p:sp>
    </p:spTree>
    <p:extLst>
      <p:ext uri="{BB962C8B-B14F-4D97-AF65-F5344CB8AC3E}">
        <p14:creationId xmlns="" xmlns:p14="http://schemas.microsoft.com/office/powerpoint/2010/main" val="546926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result of recent evidence describing potential limitations in A1C measurements due to hemoglobin variants, assay</a:t>
            </a:r>
          </a:p>
          <a:p>
            <a:r>
              <a:rPr lang="en-US" sz="1200" b="0" i="0" u="none" strike="noStrike" kern="1200" baseline="0" dirty="0">
                <a:solidFill>
                  <a:schemeClr val="tx1"/>
                </a:solidFill>
                <a:latin typeface="+mn-lt"/>
                <a:ea typeface="+mn-ea"/>
                <a:cs typeface="+mn-cs"/>
              </a:rPr>
              <a:t>interference, and conditions associated with red blood cell turnover, additional recommendations were added to clarify</a:t>
            </a:r>
          </a:p>
          <a:p>
            <a:r>
              <a:rPr lang="en-US" sz="1200" b="0" i="0" u="none" strike="noStrike" kern="1200" baseline="0" dirty="0">
                <a:solidFill>
                  <a:schemeClr val="tx1"/>
                </a:solidFill>
                <a:latin typeface="+mn-lt"/>
                <a:ea typeface="+mn-ea"/>
                <a:cs typeface="+mn-cs"/>
              </a:rPr>
              <a:t>the appropriate use of the A1C test generally and in the diagnosis of diabetes in these special cases</a:t>
            </a:r>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26</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 xmlns:p14="http://schemas.microsoft.com/office/powerpoint/2010/main" val="231855480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offers several ways to obtain high-quality</a:t>
            </a:r>
            <a:r>
              <a:rPr lang="en-US" baseline="0" dirty="0"/>
              <a:t> </a:t>
            </a:r>
            <a:r>
              <a:rPr lang="en-US" dirty="0"/>
              <a:t>continuing education credits. You can access</a:t>
            </a:r>
            <a:r>
              <a:rPr lang="en-US" baseline="0" dirty="0"/>
              <a:t> several courses online. There are also many live events offered regionally and at national meetings. </a:t>
            </a: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pPr/>
              <a:t>263</a:t>
            </a:fld>
            <a:endParaRPr lang="en-US"/>
          </a:p>
        </p:txBody>
      </p:sp>
    </p:spTree>
    <p:extLst>
      <p:ext uri="{BB962C8B-B14F-4D97-AF65-F5344CB8AC3E}">
        <p14:creationId xmlns="" xmlns:p14="http://schemas.microsoft.com/office/powerpoint/2010/main" val="345084539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ADA is the largest and longest standing Medicare National Accrediting Organization and has been recognizing DSME/S programs that meet national standards since 1986.  Currently ADA recognizes DSME/S programs at ~3,700 sites with &gt;8,800 educators that see ~860,000 patients annually.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clinic doesn’t already have a DSME</a:t>
            </a:r>
            <a:r>
              <a:rPr lang="en-US" sz="1200" kern="1200" baseline="0" dirty="0">
                <a:solidFill>
                  <a:schemeClr val="tx1"/>
                </a:solidFill>
                <a:effectLst/>
                <a:latin typeface="+mn-lt"/>
                <a:ea typeface="+mn-ea"/>
                <a:cs typeface="+mn-cs"/>
              </a:rPr>
              <a:t> program, reach out to ADA to learn more. </a:t>
            </a:r>
            <a:endParaRPr lang="en-US" dirty="0"/>
          </a:p>
        </p:txBody>
      </p:sp>
      <p:sp>
        <p:nvSpPr>
          <p:cNvPr id="4" name="Slide Number Placeholder 3"/>
          <p:cNvSpPr>
            <a:spLocks noGrp="1"/>
          </p:cNvSpPr>
          <p:nvPr>
            <p:ph type="sldNum" sz="quarter" idx="10"/>
          </p:nvPr>
        </p:nvSpPr>
        <p:spPr/>
        <p:txBody>
          <a:bodyPr/>
          <a:lstStyle/>
          <a:p>
            <a:fld id="{2E23933E-63CE-4535-8B9B-1A021C9B6B26}" type="slidenum">
              <a:rPr lang="en-US" smtClean="0"/>
              <a:pPr/>
              <a:t>264</a:t>
            </a:fld>
            <a:endParaRPr lang="en-US"/>
          </a:p>
        </p:txBody>
      </p:sp>
    </p:spTree>
    <p:extLst>
      <p:ext uri="{BB962C8B-B14F-4D97-AF65-F5344CB8AC3E}">
        <p14:creationId xmlns="" xmlns:p14="http://schemas.microsoft.com/office/powerpoint/2010/main" val="49930683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pPr/>
              <a:t>265</a:t>
            </a:fld>
            <a:endParaRPr lang="en-US"/>
          </a:p>
        </p:txBody>
      </p:sp>
    </p:spTree>
    <p:extLst>
      <p:ext uri="{BB962C8B-B14F-4D97-AF65-F5344CB8AC3E}">
        <p14:creationId xmlns="" xmlns:p14="http://schemas.microsoft.com/office/powerpoint/2010/main" val="403756560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266</a:t>
            </a:fld>
            <a:endParaRPr lang="en-US"/>
          </a:p>
        </p:txBody>
      </p:sp>
    </p:spTree>
    <p:extLst>
      <p:ext uri="{BB962C8B-B14F-4D97-AF65-F5344CB8AC3E}">
        <p14:creationId xmlns="" xmlns:p14="http://schemas.microsoft.com/office/powerpoint/2010/main" val="530057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With</a:t>
            </a:r>
            <a:r>
              <a:rPr lang="en-US" baseline="0" dirty="0"/>
              <a:t> that, l</a:t>
            </a:r>
            <a:r>
              <a:rPr lang="en-US" dirty="0"/>
              <a:t>et’s direct our</a:t>
            </a:r>
            <a:r>
              <a:rPr lang="en-US" baseline="0" dirty="0"/>
              <a:t> attention to recommendations provided in section 2 relating to categories of increased risk for diabetes (prediabetes):</a:t>
            </a:r>
            <a:endParaRPr lang="en-US" dirty="0"/>
          </a:p>
          <a:p>
            <a:endParaRPr lang="en-US" dirty="0"/>
          </a:p>
          <a:p>
            <a:r>
              <a:rPr lang="en-US" dirty="0"/>
              <a:t>Screening for prediabetes and risk for future diabetes with an informal assessment of risk factors or validated tools should be considered in asymptomatic adults. </a:t>
            </a:r>
            <a:r>
              <a:rPr lang="en-US" b="1" dirty="0"/>
              <a:t>[CLICK]</a:t>
            </a:r>
          </a:p>
          <a:p>
            <a:endParaRPr lang="en-US" dirty="0"/>
          </a:p>
          <a:p>
            <a:r>
              <a:rPr lang="en-US" dirty="0"/>
              <a:t>Testing for prediabetes and risk for future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one or more risk factors for diabetes (</a:t>
            </a:r>
            <a:r>
              <a:rPr lang="en-US" b="1" dirty="0"/>
              <a:t>Table 2.3</a:t>
            </a:r>
            <a:r>
              <a:rPr lang="en-US" dirty="0"/>
              <a:t>). </a:t>
            </a:r>
            <a:r>
              <a:rPr lang="en-US" b="1" dirty="0"/>
              <a:t>[CLICK]</a:t>
            </a:r>
          </a:p>
          <a:p>
            <a:endParaRPr lang="en-US" dirty="0"/>
          </a:p>
          <a:p>
            <a:r>
              <a:rPr lang="en-US" dirty="0"/>
              <a:t>For all people, testing should begin at age 45 years. </a:t>
            </a:r>
            <a:r>
              <a:rPr lang="en-US" b="1" dirty="0"/>
              <a:t>[CLICK]</a:t>
            </a:r>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27</a:t>
            </a:fld>
            <a:endParaRPr lang="en-US" sz="900">
              <a:latin typeface="Calibri" pitchFamily="34" charset="0"/>
            </a:endParaRPr>
          </a:p>
        </p:txBody>
      </p:sp>
    </p:spTree>
    <p:extLst>
      <p:ext uri="{BB962C8B-B14F-4D97-AF65-F5344CB8AC3E}">
        <p14:creationId xmlns="" xmlns:p14="http://schemas.microsoft.com/office/powerpoint/2010/main" val="2284805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r>
              <a:rPr lang="en-US" dirty="0"/>
              <a:t>Because Table 2.3 was called out in the recommendation highlighted</a:t>
            </a:r>
            <a:r>
              <a:rPr lang="en-US" baseline="0" dirty="0"/>
              <a:t> in the previous slide, lets take a quick look at the criteria for testing for diabetes or prediabetes in asymptomatic adults. As shown here, the criteria are as follows:</a:t>
            </a:r>
          </a:p>
          <a:p>
            <a:endParaRPr lang="en-US" baseline="0" dirty="0"/>
          </a:p>
          <a:p>
            <a:r>
              <a:rPr lang="en-US" sz="1200" b="0" i="0" u="none" strike="noStrike" kern="1200" baseline="0" dirty="0">
                <a:solidFill>
                  <a:schemeClr val="tx1"/>
                </a:solidFill>
                <a:latin typeface="+mn-lt"/>
                <a:ea typeface="+mn-ea"/>
                <a:cs typeface="+mn-cs"/>
              </a:rPr>
              <a:t>1. Testing should be considered in overweight or obese (BMI ≥25 kg/m2 or ≥23 kg/m2 in Asian Americans) adults who have one or more of the following risk factors: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First-degree relative with diabetes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High-risk race/ethnicity (e.g., African American, Latino, Native American, Asian American, Pacific Islander)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History of CVD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Hypertension (≥140/90 mmHg or on therapy for hypertension)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HDL cholesterol level &lt;35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(0.90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and/or a triglyceride level &gt;250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(2.82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Women with polycystic ovary syndrome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Physical inactivity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clinical conditions associated with insulin resistance (e.g., severe obesity,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Patients with prediabetes (A1C ≥5.7%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mol</a:t>
            </a:r>
            <a:r>
              <a:rPr lang="en-US" sz="1200" b="0" i="0" u="none" strike="noStrike" kern="1200" baseline="0" dirty="0">
                <a:solidFill>
                  <a:schemeClr val="tx1"/>
                </a:solidFill>
                <a:latin typeface="+mn-lt"/>
                <a:ea typeface="+mn-ea"/>
                <a:cs typeface="+mn-cs"/>
              </a:rPr>
              <a:t>], IGT, or IFG) should be tested yearly.</a:t>
            </a:r>
          </a:p>
          <a:p>
            <a:r>
              <a:rPr lang="en-US" sz="1200" b="0" i="0" u="none" strike="noStrike" kern="1200" baseline="0" dirty="0">
                <a:solidFill>
                  <a:schemeClr val="tx1"/>
                </a:solidFill>
                <a:latin typeface="+mn-lt"/>
                <a:ea typeface="+mn-ea"/>
                <a:cs typeface="+mn-cs"/>
              </a:rPr>
              <a:t>3. Women who were diagnosed with GDM should have lifelong testing at least every 3 years.</a:t>
            </a:r>
          </a:p>
          <a:p>
            <a:r>
              <a:rPr lang="en-US" sz="1200" b="0" i="0" u="none" strike="noStrike" kern="1200" baseline="0" dirty="0">
                <a:solidFill>
                  <a:schemeClr val="tx1"/>
                </a:solidFill>
                <a:latin typeface="+mn-lt"/>
                <a:ea typeface="+mn-ea"/>
                <a:cs typeface="+mn-cs"/>
              </a:rPr>
              <a:t>4. For all other patients, testing should begin at age 45 years.</a:t>
            </a:r>
          </a:p>
          <a:p>
            <a:r>
              <a:rPr lang="en-US" sz="1200" b="0" i="0" u="none" strike="noStrike" kern="1200" baseline="0" dirty="0">
                <a:solidFill>
                  <a:schemeClr val="tx1"/>
                </a:solidFill>
                <a:latin typeface="+mn-lt"/>
                <a:ea typeface="+mn-ea"/>
                <a:cs typeface="+mn-cs"/>
              </a:rPr>
              <a:t>5. If results are normal, testing should be repeated at a minimum of 3-year intervals, with consideration of more frequent testing depending on initial results and risk status.</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28</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 xmlns:p14="http://schemas.microsoft.com/office/powerpoint/2010/main" val="2705444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option for screening is provided in the ADA Diabetes Risk Test, which can be accessed online at diabetes dot org backslash </a:t>
            </a:r>
            <a:r>
              <a:rPr lang="en-US" dirty="0" err="1"/>
              <a:t>soc</a:t>
            </a:r>
            <a:r>
              <a:rPr lang="en-US" dirty="0"/>
              <a:t> risk test</a:t>
            </a:r>
            <a:r>
              <a:rPr lang="en-US" baseline="0" dirty="0"/>
              <a:t> (diabetes.org/</a:t>
            </a:r>
            <a:r>
              <a:rPr lang="en-US" baseline="0" dirty="0" err="1"/>
              <a:t>socrisktest</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a:t>
            </a:r>
          </a:p>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29</a:t>
            </a:fld>
            <a:endParaRPr lang="en-US"/>
          </a:p>
        </p:txBody>
      </p:sp>
    </p:spTree>
    <p:extLst>
      <p:ext uri="{BB962C8B-B14F-4D97-AF65-F5344CB8AC3E}">
        <p14:creationId xmlns="" xmlns:p14="http://schemas.microsoft.com/office/powerpoint/2010/main" val="162173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p:txBody>
          <a:bodyPr/>
          <a:lstStyle/>
          <a:p>
            <a:r>
              <a:rPr lang="en-US" dirty="0"/>
              <a:t>A few notes on the Standards of Care: </a:t>
            </a:r>
          </a:p>
          <a:p>
            <a:r>
              <a:rPr lang="en-US" dirty="0"/>
              <a:t>The Association funds development of the Standards of Care and all Association position statements out of its general revenues and does not use industry support for these purposes  </a:t>
            </a:r>
            <a:r>
              <a:rPr lang="en-US" b="1" dirty="0"/>
              <a:t> [CLICK] </a:t>
            </a:r>
          </a:p>
          <a:p>
            <a:r>
              <a:rPr lang="en-US" dirty="0"/>
              <a:t>The slides are organized to correspond with sections within the 2018 Standards of Care. As we go through I’ll make note of where we are within the document. </a:t>
            </a:r>
            <a:r>
              <a:rPr lang="en-US" b="1" dirty="0"/>
              <a:t>[CLICK] </a:t>
            </a:r>
          </a:p>
          <a:p>
            <a:r>
              <a:rPr lang="en-US" dirty="0"/>
              <a:t>Though not every section in the document is represented, these slides do incorporate the most salient points from the Standards of Care</a:t>
            </a:r>
          </a:p>
          <a:p>
            <a:r>
              <a:rPr lang="en-US" dirty="0"/>
              <a:t>As with all Association position statements, the Standards of Care are reviewed and approved by the</a:t>
            </a:r>
            <a:r>
              <a:rPr lang="en-US" baseline="0" dirty="0"/>
              <a:t> </a:t>
            </a:r>
            <a:r>
              <a:rPr lang="en-US" dirty="0"/>
              <a:t>Association’s Board of Directors, which includes health care professionals, scientists, and lay people.</a:t>
            </a:r>
          </a:p>
          <a:p>
            <a:endParaRPr lang="en-US" dirty="0"/>
          </a:p>
          <a:p>
            <a:r>
              <a:rPr lang="en-US" b="1" dirty="0"/>
              <a:t>[SLIDE]</a:t>
            </a:r>
          </a:p>
        </p:txBody>
      </p:sp>
      <p:sp>
        <p:nvSpPr>
          <p:cNvPr id="242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80A5FD0-EC5E-4A16-8056-DCBDD8E74D55}" type="slidenum">
              <a:rPr lang="en-US" sz="900">
                <a:latin typeface="Calibri" pitchFamily="34" charset="0"/>
              </a:rPr>
              <a:pPr algn="r" eaLnBrk="1" hangingPunct="1"/>
              <a:t>3</a:t>
            </a:fld>
            <a:endParaRPr lang="en-US" sz="900">
              <a:latin typeface="Calibri" pitchFamily="34" charset="0"/>
            </a:endParaRPr>
          </a:p>
        </p:txBody>
      </p:sp>
    </p:spTree>
    <p:extLst>
      <p:ext uri="{BB962C8B-B14F-4D97-AF65-F5344CB8AC3E}">
        <p14:creationId xmlns="" xmlns:p14="http://schemas.microsoft.com/office/powerpoint/2010/main" val="312078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Returning to the recommendations in section 2 that relate</a:t>
            </a:r>
            <a:r>
              <a:rPr lang="en-US" baseline="0" dirty="0"/>
              <a:t> to prediabetes, the following are additional recommendations are provided:</a:t>
            </a:r>
            <a:endParaRPr lang="en-US" dirty="0"/>
          </a:p>
          <a:p>
            <a:endParaRPr lang="en-US" dirty="0"/>
          </a:p>
          <a:p>
            <a:r>
              <a:rPr lang="en-US" dirty="0"/>
              <a:t>If tests are normal, repeat testing carried out at a minimum of 3-year intervals is reasonable. . </a:t>
            </a:r>
            <a:r>
              <a:rPr lang="en-US" b="1" dirty="0"/>
              <a:t>[CLICK]</a:t>
            </a:r>
          </a:p>
          <a:p>
            <a:endParaRPr lang="en-US" dirty="0"/>
          </a:p>
          <a:p>
            <a:r>
              <a:rPr lang="en-US" dirty="0"/>
              <a:t>To test for prediabetes, fasting plasma glucose, 2-h plasma glucose during 75-g oral glucose tolerance test, and A1C are equally appropriate. </a:t>
            </a:r>
            <a:r>
              <a:rPr lang="en-US" b="1" dirty="0"/>
              <a:t>[CLICK]</a:t>
            </a:r>
          </a:p>
          <a:p>
            <a:endParaRPr lang="en-US" dirty="0"/>
          </a:p>
          <a:p>
            <a:r>
              <a:rPr lang="en-US" dirty="0"/>
              <a:t> In patients with prediabetes, identify and, if appropriate, treat other cardiovascular disease risk factors.</a:t>
            </a:r>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31</a:t>
            </a:fld>
            <a:endParaRPr lang="en-US" sz="900">
              <a:latin typeface="Calibri" pitchFamily="34" charset="0"/>
            </a:endParaRPr>
          </a:p>
        </p:txBody>
      </p:sp>
    </p:spTree>
    <p:extLst>
      <p:ext uri="{BB962C8B-B14F-4D97-AF65-F5344CB8AC3E}">
        <p14:creationId xmlns="" xmlns:p14="http://schemas.microsoft.com/office/powerpoint/2010/main" val="2256964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And lastly:</a:t>
            </a:r>
          </a:p>
          <a:p>
            <a:endParaRPr lang="en-US" dirty="0"/>
          </a:p>
          <a:p>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p>
          <a:p>
            <a:endParaRPr lang="en-US" dirty="0"/>
          </a:p>
          <a:p>
            <a:r>
              <a:rPr lang="en-US" dirty="0"/>
              <a:t>Let’s now take a look at Table</a:t>
            </a:r>
            <a:r>
              <a:rPr lang="en-US" baseline="0" dirty="0"/>
              <a:t> 2.5.</a:t>
            </a:r>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32</a:t>
            </a:fld>
            <a:endParaRPr lang="en-US" sz="900">
              <a:latin typeface="Calibri" pitchFamily="34" charset="0"/>
            </a:endParaRPr>
          </a:p>
        </p:txBody>
      </p:sp>
    </p:spTree>
    <p:extLst>
      <p:ext uri="{BB962C8B-B14F-4D97-AF65-F5344CB8AC3E}">
        <p14:creationId xmlns="" xmlns:p14="http://schemas.microsoft.com/office/powerpoint/2010/main" val="406985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Table 2.5 provides information for risk-based</a:t>
            </a:r>
            <a:r>
              <a:rPr lang="en-US" baseline="0" dirty="0"/>
              <a:t> screening for type 2 diabetes or prediabetes in asymptomatic children and adolescents, defined as persons under the age of 18 years. The criteria are as follows:</a:t>
            </a:r>
            <a:endParaRPr lang="en-US" dirty="0"/>
          </a:p>
          <a:p>
            <a:endParaRPr lang="en-US" dirty="0"/>
          </a:p>
          <a:p>
            <a:r>
              <a:rPr lang="en-US" sz="1200" b="0" i="0" u="none" strike="noStrike" kern="1200" baseline="0" dirty="0">
                <a:solidFill>
                  <a:schemeClr val="tx1"/>
                </a:solidFill>
                <a:latin typeface="+mn-lt"/>
                <a:ea typeface="+mn-ea"/>
                <a:cs typeface="+mn-cs"/>
              </a:rPr>
              <a:t>Criteria: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Overweight (BMI &gt;85th percentile for age and sex, weight for height &gt;85th percentile, or weight &gt;120% of ideal for height) </a:t>
            </a:r>
            <a:r>
              <a:rPr lang="en-US" sz="1200" b="1" i="0" u="none" strike="noStrike" kern="1200" baseline="0" dirty="0">
                <a:solidFill>
                  <a:schemeClr val="tx1"/>
                </a:solidFill>
                <a:latin typeface="+mn-lt"/>
                <a:ea typeface="+mn-ea"/>
                <a:cs typeface="+mn-cs"/>
              </a:rPr>
              <a:t>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Plus one or more additional risk factors based on the strength of their association with diabetes as indicated by evidence grades: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Maternal history of diabetes or GDM during the child’s gestation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Family history of type 2 diabetes in first- or second-degree relative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Race/ethnicity (Native American, African American, Latino, Asian American, Pacific Islander)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Signs of insulin resistance or conditions associated with insulin resistance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 hypertension, dyslipidemia, polycystic ovary syndrome, or small-for-gestational-age birth weight) </a:t>
            </a:r>
            <a:r>
              <a:rPr lang="en-US" sz="1200" b="1" i="0" u="none" strike="noStrike" kern="1200" baseline="0" dirty="0">
                <a:solidFill>
                  <a:schemeClr val="tx1"/>
                </a:solidFill>
                <a:latin typeface="+mn-lt"/>
                <a:ea typeface="+mn-ea"/>
                <a:cs typeface="+mn-cs"/>
              </a:rPr>
              <a:t>B</a:t>
            </a:r>
            <a:endParaRPr lang="en-US" b="1"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33</a:t>
            </a:fld>
            <a:endParaRPr lang="en-US" sz="900">
              <a:latin typeface="Calibri" pitchFamily="34" charset="0"/>
            </a:endParaRPr>
          </a:p>
        </p:txBody>
      </p:sp>
    </p:spTree>
    <p:extLst>
      <p:ext uri="{BB962C8B-B14F-4D97-AF65-F5344CB8AC3E}">
        <p14:creationId xmlns="" xmlns:p14="http://schemas.microsoft.com/office/powerpoint/2010/main" val="906749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p:txBody>
          <a:bodyPr/>
          <a:lstStyle/>
          <a:p>
            <a:r>
              <a:rPr lang="en-US" dirty="0"/>
              <a:t>Moving on to type 1 diabetes diagnosis and screening recommendations, these patients often present with acute symptoms of diabetes and markedly elevated blood glucose levels, and some cases are diagnosed with life-threatening ketoacidosis. </a:t>
            </a:r>
          </a:p>
          <a:p>
            <a:endParaRPr lang="en-US" dirty="0"/>
          </a:p>
          <a:p>
            <a:r>
              <a:rPr lang="en-US" dirty="0"/>
              <a:t>In these cases, knowing the blood glucose level is critical because, in addition to confirming that symptoms are due to diabetes mellitus, this will inform management decisions. Some providers may also want to know the A1C to determine how long a patient has had hyperglycemia.  Therefore the Association recommends that blood glucose rather than A1c should be used to diagnose acute onset type 1 diabetes in those with symptoms of hyperglycemia. </a:t>
            </a:r>
            <a:r>
              <a:rPr lang="en-US" b="1" dirty="0"/>
              <a:t>[CLICK]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there is currently a lack of accepted screening programs, consider referring relatives of those with type 1 diabetes for antibody testing for risk assessment in the setting of a clinical research study, which can be identified at diabetestrialnet.org. </a:t>
            </a:r>
            <a:r>
              <a:rPr lang="en-US" b="1" dirty="0"/>
              <a:t>[CLICK]</a:t>
            </a:r>
          </a:p>
          <a:p>
            <a:endParaRPr lang="en-US" dirty="0"/>
          </a:p>
          <a:p>
            <a:r>
              <a:rPr lang="en-US" dirty="0"/>
              <a:t>Persistence</a:t>
            </a:r>
            <a:r>
              <a:rPr lang="en-US" baseline="0" dirty="0"/>
              <a:t> of two or more autoantibodies predicts clinical diabetes and may serve as an indication for intervention in the setting of a clinical trial. </a:t>
            </a:r>
            <a:endParaRPr lang="en-US" dirty="0"/>
          </a:p>
          <a:p>
            <a:endParaRPr lang="en-US" dirty="0"/>
          </a:p>
          <a:p>
            <a:r>
              <a:rPr lang="en-US" b="1" dirty="0"/>
              <a:t>[SLIDE]</a:t>
            </a:r>
          </a:p>
          <a:p>
            <a:endParaRPr lang="en-US" dirty="0"/>
          </a:p>
          <a:p>
            <a:endParaRPr lang="en-US" dirty="0"/>
          </a:p>
        </p:txBody>
      </p:sp>
      <p:sp>
        <p:nvSpPr>
          <p:cNvPr id="280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304EB51-9692-4733-A9E8-12A32E30A52E}" type="slidenum">
              <a:rPr lang="en-US" sz="900"/>
              <a:pPr algn="r"/>
              <a:t>34</a:t>
            </a:fld>
            <a:endParaRPr lang="en-US" sz="900"/>
          </a:p>
        </p:txBody>
      </p:sp>
      <p:sp>
        <p:nvSpPr>
          <p:cNvPr id="280581"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1):S18</a:t>
            </a:r>
          </a:p>
          <a:p>
            <a:pPr>
              <a:buFont typeface="Calibri" pitchFamily="34" charset="0"/>
              <a:buNone/>
            </a:pPr>
            <a:r>
              <a:rPr lang="en-US" sz="900"/>
              <a:t>Imperatore G, Boyle JP, Thompson TJ, et al.; SEARCH for Diabetes in Youth Study Group. Projections of type 1 and type 2 diabetes burden in the U.S. population aged &lt;20 years through 2050: dynamic modeling of incidence, mortality, and population growth. Diabetes Care 2012;35:2515–2520</a:t>
            </a:r>
          </a:p>
          <a:p>
            <a:pPr>
              <a:buFont typeface="Calibri" pitchFamily="34" charset="0"/>
              <a:buNone/>
            </a:pPr>
            <a:r>
              <a:rPr lang="en-US" sz="900"/>
              <a:t>Lipman TH, Levitt Katz LE, Ratcliffe SJ, et al. Increasing incidence of type 1 diabetes in youth: twenty years of the Philadelphia Pediatric Diabetes Registry. Diabetes Care 2013;36:1597–1603</a:t>
            </a:r>
          </a:p>
          <a:p>
            <a:pPr>
              <a:buFont typeface="Calibri" pitchFamily="34" charset="0"/>
              <a:buNone/>
            </a:pPr>
            <a:r>
              <a:rPr lang="en-US" sz="900"/>
              <a:t>Pettitt DJ, Talton J, Dabelea D, et al. Prevalence of diabetes mellitus in U.S. youth in 2009: the SEARCH for Diabetes in Youth Study. Diabetes Care. 16 September 2013 [Epub ahead of print]</a:t>
            </a:r>
          </a:p>
        </p:txBody>
      </p:sp>
    </p:spTree>
    <p:extLst>
      <p:ext uri="{BB962C8B-B14F-4D97-AF65-F5344CB8AC3E}">
        <p14:creationId xmlns="" xmlns:p14="http://schemas.microsoft.com/office/powerpoint/2010/main" val="61196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p:txBody>
          <a:bodyPr/>
          <a:lstStyle/>
          <a:p>
            <a:r>
              <a:rPr lang="en-US" dirty="0"/>
              <a:t>Type 2 diabetes, previously referred to as “non-insulin-dependent diabetes” or “adult-onset diabetes,” accounts for 90–95% of all diabetes. This form encompasses individuals who have insulin resistance and usually relative (rather than absolute) insulin deficiency. At least initially, and often throughout their lifetime, patients with type 2 diabetes may not need insulin treatment to survive.</a:t>
            </a:r>
          </a:p>
          <a:p>
            <a:endParaRPr lang="en-US" dirty="0"/>
          </a:p>
          <a:p>
            <a:r>
              <a:rPr lang="en-US" dirty="0"/>
              <a:t>These recommendations are similar to those previously presented for prediabetes, and include:</a:t>
            </a:r>
          </a:p>
          <a:p>
            <a:endParaRPr lang="en-US" dirty="0"/>
          </a:p>
          <a:p>
            <a:pPr marL="628650" lvl="1" indent="-171450">
              <a:spcBef>
                <a:spcPts val="1200"/>
              </a:spcBef>
              <a:buFont typeface="Arial" panose="020B0604020202020204" pitchFamily="34" charset="0"/>
              <a:buChar char="•"/>
            </a:pPr>
            <a:r>
              <a:rPr lang="en-US" dirty="0"/>
              <a:t>Screening for type 2 diabetes with an informal assessment of risk factors or validated tools should be considered in asymptomatic adults. </a:t>
            </a:r>
            <a:r>
              <a:rPr lang="en-US" dirty="0">
                <a:solidFill>
                  <a:srgbClr val="F79646"/>
                </a:solidFill>
              </a:rPr>
              <a:t>B</a:t>
            </a:r>
            <a:endParaRPr lang="en-US" dirty="0">
              <a:solidFill>
                <a:schemeClr val="tx1"/>
              </a:solidFill>
            </a:endParaRPr>
          </a:p>
          <a:p>
            <a:pPr marL="628650" lvl="1" indent="-171450">
              <a:spcBef>
                <a:spcPts val="1200"/>
              </a:spcBef>
              <a:buFont typeface="Arial" panose="020B0604020202020204" pitchFamily="34" charset="0"/>
              <a:buChar char="•"/>
            </a:pPr>
            <a:r>
              <a:rPr lang="en-US" dirty="0"/>
              <a:t>Testing for type 2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1 or more additional risk factors for diabetes </a:t>
            </a:r>
            <a:r>
              <a:rPr lang="en-US" b="1" dirty="0"/>
              <a:t>(Table 2.3</a:t>
            </a:r>
            <a:r>
              <a:rPr lang="en-US" dirty="0"/>
              <a:t>)</a:t>
            </a:r>
            <a:r>
              <a:rPr lang="en-US" b="1" dirty="0"/>
              <a:t>.</a:t>
            </a:r>
            <a:r>
              <a:rPr lang="en-US" dirty="0"/>
              <a:t> </a:t>
            </a:r>
            <a:r>
              <a:rPr lang="en-US" dirty="0">
                <a:solidFill>
                  <a:schemeClr val="accent6"/>
                </a:solidFill>
              </a:rPr>
              <a:t>B</a:t>
            </a:r>
          </a:p>
          <a:p>
            <a:pPr marL="628650" lvl="1" indent="-171450">
              <a:spcBef>
                <a:spcPts val="1200"/>
              </a:spcBef>
              <a:buFont typeface="Arial" panose="020B0604020202020204" pitchFamily="34" charset="0"/>
              <a:buChar char="•"/>
            </a:pPr>
            <a:r>
              <a:rPr lang="en-US" dirty="0"/>
              <a:t>For all patients, testing should begin at age 45 years. </a:t>
            </a:r>
            <a:r>
              <a:rPr lang="en-US" dirty="0">
                <a:solidFill>
                  <a:schemeClr val="accent6"/>
                </a:solidFill>
              </a:rPr>
              <a:t>B</a:t>
            </a:r>
          </a:p>
          <a:p>
            <a:pPr marL="628650" lvl="1" indent="-171450">
              <a:spcBef>
                <a:spcPts val="1200"/>
              </a:spcBef>
              <a:buFont typeface="Arial" panose="020B0604020202020204" pitchFamily="34" charset="0"/>
              <a:buChar char="•"/>
            </a:pPr>
            <a:r>
              <a:rPr lang="en-US" dirty="0"/>
              <a:t>If tests are normal, repeat testing carried out at a minimum of 3-year intervals is reasonable. </a:t>
            </a:r>
            <a:r>
              <a:rPr lang="en-US" dirty="0">
                <a:solidFill>
                  <a:schemeClr val="accent6"/>
                </a:solidFill>
              </a:rPr>
              <a:t>C</a:t>
            </a:r>
          </a:p>
          <a:p>
            <a:endParaRPr lang="en-US" dirty="0"/>
          </a:p>
          <a:p>
            <a:r>
              <a:rPr lang="en-US" b="1" dirty="0"/>
              <a:t>[SLIDE]</a:t>
            </a:r>
          </a:p>
          <a:p>
            <a:endParaRPr lang="en-US" b="1" dirty="0"/>
          </a:p>
        </p:txBody>
      </p:sp>
      <p:sp>
        <p:nvSpPr>
          <p:cNvPr id="2816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725B2D0-1630-4A24-BF21-39A603A90B26}" type="slidenum">
              <a:rPr lang="en-US" sz="900">
                <a:latin typeface="Calibri" pitchFamily="34" charset="0"/>
              </a:rPr>
              <a:pPr algn="r" eaLnBrk="1" hangingPunct="1"/>
              <a:t>35</a:t>
            </a:fld>
            <a:endParaRPr lang="en-US" sz="900">
              <a:latin typeface="Calibri" pitchFamily="34" charset="0"/>
            </a:endParaRPr>
          </a:p>
        </p:txBody>
      </p:sp>
    </p:spTree>
    <p:extLst>
      <p:ext uri="{BB962C8B-B14F-4D97-AF65-F5344CB8AC3E}">
        <p14:creationId xmlns="" xmlns:p14="http://schemas.microsoft.com/office/powerpoint/2010/main" val="397901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p:txBody>
          <a:bodyPr/>
          <a:lstStyle/>
          <a:p>
            <a:r>
              <a:rPr lang="en-US" dirty="0"/>
              <a:t>And slide two of the screening recommendations for type 2 diabetes</a:t>
            </a:r>
            <a:r>
              <a:rPr lang="en-US" baseline="0" dirty="0"/>
              <a:t> are</a:t>
            </a:r>
            <a:r>
              <a:rPr lang="en-US" dirty="0"/>
              <a:t> again just like those previously</a:t>
            </a:r>
            <a:r>
              <a:rPr lang="en-US" baseline="0" dirty="0"/>
              <a:t> presented for</a:t>
            </a:r>
            <a:r>
              <a:rPr lang="en-US" dirty="0"/>
              <a:t> prediabetes,</a:t>
            </a:r>
            <a:r>
              <a:rPr lang="en-US" baseline="0" dirty="0"/>
              <a:t> and include:</a:t>
            </a:r>
          </a:p>
          <a:p>
            <a:endParaRPr lang="en-US" baseline="0" dirty="0"/>
          </a:p>
          <a:p>
            <a:pPr marL="171450" indent="-171450">
              <a:spcBef>
                <a:spcPts val="1200"/>
              </a:spcBef>
              <a:buFont typeface="Arial" panose="020B0604020202020204" pitchFamily="34" charset="0"/>
              <a:buChar char="•"/>
            </a:pPr>
            <a:r>
              <a:rPr lang="en-US" dirty="0"/>
              <a:t>To test for type 2 diabetes, FPG, 2-h plasma glucose during a 75-g OGTT, and the A1C are equally appropriate. </a:t>
            </a:r>
            <a:r>
              <a:rPr lang="en-US" dirty="0">
                <a:solidFill>
                  <a:schemeClr val="accent6"/>
                </a:solidFill>
              </a:rPr>
              <a:t>B</a:t>
            </a:r>
          </a:p>
          <a:p>
            <a:pPr marL="171450" indent="-171450">
              <a:spcBef>
                <a:spcPts val="1200"/>
              </a:spcBef>
              <a:buFont typeface="Arial" panose="020B0604020202020204" pitchFamily="34" charset="0"/>
              <a:buChar char="•"/>
            </a:pPr>
            <a:r>
              <a:rPr lang="en-US" dirty="0"/>
              <a:t>In patients with diabetes, identify and treat other cardiovascular disease risk factors. </a:t>
            </a:r>
            <a:r>
              <a:rPr lang="en-US" dirty="0">
                <a:solidFill>
                  <a:schemeClr val="accent6"/>
                </a:solidFill>
              </a:rPr>
              <a:t>B</a:t>
            </a:r>
          </a:p>
          <a:p>
            <a:pPr marL="171450" indent="-171450">
              <a:spcBef>
                <a:spcPts val="1200"/>
              </a:spcBef>
              <a:buFont typeface="Arial" panose="020B0604020202020204" pitchFamily="34" charset="0"/>
              <a:buChar char="•"/>
            </a:pPr>
            <a:r>
              <a:rPr lang="en-US" dirty="0"/>
              <a:t>Testing for type 2 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a:p>
            <a:endParaRPr lang="en-US" dirty="0"/>
          </a:p>
          <a:p>
            <a:endParaRPr lang="en-US" dirty="0"/>
          </a:p>
          <a:p>
            <a:pPr marL="0" lvl="1"/>
            <a:r>
              <a:rPr lang="en-US" b="1" dirty="0"/>
              <a:t>[SLIDE]</a:t>
            </a:r>
          </a:p>
          <a:p>
            <a:endParaRPr lang="en-US" b="1" dirty="0"/>
          </a:p>
        </p:txBody>
      </p:sp>
      <p:sp>
        <p:nvSpPr>
          <p:cNvPr id="282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C7CA2A-0C58-41E3-A92E-483C98846D96}" type="slidenum">
              <a:rPr lang="en-US" sz="900">
                <a:latin typeface="Calibri" pitchFamily="34" charset="0"/>
              </a:rPr>
              <a:pPr algn="r" eaLnBrk="1" hangingPunct="1"/>
              <a:t>36</a:t>
            </a:fld>
            <a:endParaRPr lang="en-US" sz="900">
              <a:latin typeface="Calibri" pitchFamily="34" charset="0"/>
            </a:endParaRPr>
          </a:p>
        </p:txBody>
      </p:sp>
    </p:spTree>
    <p:extLst>
      <p:ext uri="{BB962C8B-B14F-4D97-AF65-F5344CB8AC3E}">
        <p14:creationId xmlns="" xmlns:p14="http://schemas.microsoft.com/office/powerpoint/2010/main" val="1450726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r>
              <a:rPr lang="en-US" dirty="0"/>
              <a:t>Recommendations for the detection and diagnosis of gestational diabetes mellitus (GDM) are summarized on two slides; </a:t>
            </a:r>
          </a:p>
          <a:p>
            <a:endParaRPr lang="en-US" dirty="0"/>
          </a:p>
          <a:p>
            <a:pPr eaLnBrk="1" hangingPunct="1">
              <a:buFont typeface="Arial" pitchFamily="34" charset="0"/>
              <a:buNone/>
            </a:pPr>
            <a:r>
              <a:rPr lang="en-US" dirty="0"/>
              <a:t>First, because of the number of pregnant women with undiagnosed type 2 diabetes, it is reasonable to test women with risk factors for type 2 at the first prenatal visit, using standard diagnostic criteria. </a:t>
            </a:r>
            <a:r>
              <a:rPr lang="en-US" b="1" dirty="0"/>
              <a:t>B</a:t>
            </a:r>
            <a:r>
              <a:rPr lang="en-US" dirty="0"/>
              <a:t> </a:t>
            </a:r>
            <a:r>
              <a:rPr lang="en-US" b="1" dirty="0"/>
              <a:t>[CLICK]</a:t>
            </a:r>
          </a:p>
          <a:p>
            <a:pPr marL="112163" lvl="1"/>
            <a:endParaRPr lang="en-US" dirty="0"/>
          </a:p>
          <a:p>
            <a:pPr>
              <a:buFont typeface="Arial" pitchFamily="34" charset="0"/>
              <a:buNone/>
            </a:pPr>
            <a:r>
              <a:rPr lang="en-US" dirty="0"/>
              <a:t>Test for GDM at 24–28 weeks of gestation in pregnant women not previously known to have diabetes. </a:t>
            </a:r>
            <a:r>
              <a:rPr lang="en-US" b="1" dirty="0"/>
              <a:t>A</a:t>
            </a:r>
            <a:r>
              <a:rPr lang="en-US" dirty="0"/>
              <a:t> </a:t>
            </a:r>
            <a:r>
              <a:rPr lang="en-US" b="1" dirty="0"/>
              <a:t>[CLICK]</a:t>
            </a:r>
          </a:p>
          <a:p>
            <a:pPr>
              <a:buFont typeface="Arial" pitchFamily="34" charset="0"/>
              <a:buNone/>
            </a:pPr>
            <a:endParaRPr lang="en-US" dirty="0"/>
          </a:p>
          <a:p>
            <a:r>
              <a:rPr lang="en-US" dirty="0"/>
              <a:t>Test women with GDM for persistent diabetes at 4–12 weeks postpartum, using the OGTT and clinically appropriate </a:t>
            </a:r>
            <a:r>
              <a:rPr lang="en-US" dirty="0" err="1"/>
              <a:t>nonpregnancy</a:t>
            </a:r>
            <a:r>
              <a:rPr lang="en-US" dirty="0"/>
              <a:t> diagnostic criteria. </a:t>
            </a:r>
            <a:r>
              <a:rPr lang="en-US" b="1" dirty="0"/>
              <a:t>E</a:t>
            </a:r>
          </a:p>
          <a:p>
            <a:pPr>
              <a:buFontTx/>
              <a:buNone/>
            </a:pPr>
            <a:endParaRPr lang="en-US" dirty="0"/>
          </a:p>
          <a:p>
            <a:pPr marL="112163" lvl="1"/>
            <a:r>
              <a:rPr lang="en-US" b="1" dirty="0"/>
              <a:t>[SLIDE]</a:t>
            </a:r>
          </a:p>
          <a:p>
            <a:pPr>
              <a:buFontTx/>
              <a:buNone/>
            </a:pPr>
            <a:endParaRPr lang="en-US" dirty="0"/>
          </a:p>
          <a:p>
            <a:pPr>
              <a:buFontTx/>
              <a:buNone/>
            </a:pPr>
            <a:endParaRPr lang="en-US" dirty="0"/>
          </a:p>
        </p:txBody>
      </p:sp>
      <p:sp>
        <p:nvSpPr>
          <p:cNvPr id="284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1A353FF-B6CC-486E-B894-1FA3F5AEF955}" type="slidenum">
              <a:rPr lang="en-US" sz="900"/>
              <a:pPr algn="r"/>
              <a:t>37</a:t>
            </a:fld>
            <a:endParaRPr lang="en-US" sz="900"/>
          </a:p>
        </p:txBody>
      </p:sp>
      <p:sp>
        <p:nvSpPr>
          <p:cNvPr id="284677"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t>American Diabetes Association. Standards of medical care in diabetes—2014. Diabetes Care 2014;37(suppl 1):S18</a:t>
            </a:r>
          </a:p>
        </p:txBody>
      </p:sp>
    </p:spTree>
    <p:extLst>
      <p:ext uri="{BB962C8B-B14F-4D97-AF65-F5344CB8AC3E}">
        <p14:creationId xmlns="" xmlns:p14="http://schemas.microsoft.com/office/powerpoint/2010/main" val="223008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p:txBody>
          <a:bodyPr/>
          <a:lstStyle/>
          <a:p>
            <a:r>
              <a:rPr lang="en-US" dirty="0"/>
              <a:t>And finally, </a:t>
            </a:r>
          </a:p>
          <a:p>
            <a:endParaRPr lang="en-US" dirty="0"/>
          </a:p>
          <a:p>
            <a:r>
              <a:rPr lang="en-US" dirty="0"/>
              <a:t>Women with a history of GDM should have lifelong screening for the development of diabetes or prediabetes at least every 3 years. </a:t>
            </a:r>
            <a:r>
              <a:rPr lang="en-US" b="1" dirty="0"/>
              <a:t>[CLICK]</a:t>
            </a:r>
          </a:p>
          <a:p>
            <a:endParaRPr lang="en-US" dirty="0"/>
          </a:p>
          <a:p>
            <a:r>
              <a:rPr lang="en-US" dirty="0"/>
              <a:t>Women with a history of GDM found to have prediabetes should receive intensive lifestyle interventions or metformin to prevent diabetes. </a:t>
            </a:r>
          </a:p>
          <a:p>
            <a:endParaRPr lang="en-US" dirty="0"/>
          </a:p>
          <a:p>
            <a:pPr marL="0" lvl="1"/>
            <a:r>
              <a:rPr lang="en-US" b="1" dirty="0"/>
              <a:t>[SLIDE]</a:t>
            </a:r>
          </a:p>
          <a:p>
            <a:endParaRPr lang="en-US" dirty="0"/>
          </a:p>
          <a:p>
            <a:pPr>
              <a:buFontTx/>
              <a:buChar char="•"/>
            </a:pPr>
            <a:endParaRPr lang="en-US" dirty="0"/>
          </a:p>
        </p:txBody>
      </p:sp>
      <p:sp>
        <p:nvSpPr>
          <p:cNvPr id="285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F4D1AE7-E6E5-45DD-9FCD-A7AC0CCF3359}" type="slidenum">
              <a:rPr lang="en-US" sz="900"/>
              <a:pPr algn="r"/>
              <a:t>38</a:t>
            </a:fld>
            <a:endParaRPr lang="en-US" sz="900"/>
          </a:p>
        </p:txBody>
      </p:sp>
      <p:sp>
        <p:nvSpPr>
          <p:cNvPr id="285701"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t>American Diabetes Association. Standards of medical care in diabetes—2014. Diabetes Care 2014;37(suppl 1):S15–S16</a:t>
            </a:r>
          </a:p>
        </p:txBody>
      </p:sp>
    </p:spTree>
    <p:extLst>
      <p:ext uri="{BB962C8B-B14F-4D97-AF65-F5344CB8AC3E}">
        <p14:creationId xmlns="" xmlns:p14="http://schemas.microsoft.com/office/powerpoint/2010/main" val="2616805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US" dirty="0"/>
              <a:t>A</a:t>
            </a:r>
            <a:r>
              <a:rPr lang="en-US" baseline="0" dirty="0"/>
              <a:t> diagnosis of g</a:t>
            </a:r>
            <a:r>
              <a:rPr lang="en-US" dirty="0"/>
              <a:t>estational diabetes</a:t>
            </a:r>
            <a:r>
              <a:rPr lang="en-US" baseline="0" dirty="0"/>
              <a:t> </a:t>
            </a:r>
            <a:r>
              <a:rPr lang="en-US" dirty="0"/>
              <a:t>can be accomplished with either of two strategies, which we’ll walk through now. </a:t>
            </a:r>
          </a:p>
          <a:p>
            <a:pPr>
              <a:lnSpc>
                <a:spcPct val="90000"/>
              </a:lnSpc>
              <a:spcBef>
                <a:spcPct val="30000"/>
              </a:spcBef>
            </a:pPr>
            <a:endParaRPr lang="en-US" dirty="0"/>
          </a:p>
          <a:p>
            <a:pPr>
              <a:lnSpc>
                <a:spcPct val="90000"/>
              </a:lnSpc>
              <a:spcBef>
                <a:spcPct val="30000"/>
              </a:spcBef>
            </a:pPr>
            <a:r>
              <a:rPr lang="en-US" dirty="0"/>
              <a:t>First, the one-step strategy, which consists of a 75g OGTT:</a:t>
            </a:r>
          </a:p>
          <a:p>
            <a:pPr lvl="1" eaLnBrk="1" hangingPunct="1">
              <a:lnSpc>
                <a:spcPct val="90000"/>
              </a:lnSpc>
            </a:pPr>
            <a:endParaRPr lang="en-US" dirty="0"/>
          </a:p>
          <a:p>
            <a:pPr marL="628650" lvl="1" indent="-171450" eaLnBrk="1" hangingPunct="1">
              <a:lnSpc>
                <a:spcPct val="90000"/>
              </a:lnSpc>
              <a:buFont typeface="Arial" panose="020B0604020202020204" pitchFamily="34" charset="0"/>
              <a:buChar char="•"/>
            </a:pPr>
            <a:r>
              <a:rPr lang="en-US" dirty="0"/>
              <a:t>In women between 24 and 28 weeks gestation not previously diagnosed with overt diabetes, perform a 75-g OGTT in the morning after an overnight fast of at least 8 hours.  </a:t>
            </a:r>
          </a:p>
          <a:p>
            <a:pPr marL="628650" lvl="1" indent="-171450" eaLnBrk="1" hangingPunct="1">
              <a:lnSpc>
                <a:spcPct val="90000"/>
              </a:lnSpc>
              <a:buFont typeface="Arial" panose="020B0604020202020204" pitchFamily="34" charset="0"/>
              <a:buChar char="•"/>
            </a:pPr>
            <a:r>
              <a:rPr lang="en-US" dirty="0"/>
              <a:t>Measure plasma glucose measurement fasting and at 1 and 2 hours. </a:t>
            </a:r>
          </a:p>
          <a:p>
            <a:pPr marL="628650" lvl="1" indent="-171450" eaLnBrk="1" hangingPunct="1">
              <a:lnSpc>
                <a:spcPct val="90000"/>
              </a:lnSpc>
              <a:buFont typeface="Arial" panose="020B0604020202020204" pitchFamily="34" charset="0"/>
              <a:buChar char="•"/>
            </a:pPr>
            <a:r>
              <a:rPr lang="en-US" dirty="0"/>
              <a:t>Gestational diabetes is diagnosed if the fasting glucose is higher than 92 mg per </a:t>
            </a:r>
            <a:r>
              <a:rPr lang="en-US" dirty="0" err="1"/>
              <a:t>dL</a:t>
            </a:r>
            <a:r>
              <a:rPr lang="en-US" dirty="0"/>
              <a:t>, if the 1 hour glucose is higher than 180, or if the 2 hour is over 153.  </a:t>
            </a:r>
          </a:p>
          <a:p>
            <a:pPr lvl="1" eaLnBrk="1" hangingPunct="1">
              <a:lnSpc>
                <a:spcPct val="90000"/>
              </a:lnSpc>
              <a:buFont typeface="Arial" pitchFamily="34" charset="0"/>
              <a:buNone/>
            </a:pPr>
            <a:endParaRPr lang="en-US" dirty="0"/>
          </a:p>
          <a:p>
            <a:pPr>
              <a:lnSpc>
                <a:spcPct val="90000"/>
              </a:lnSpc>
            </a:pPr>
            <a:r>
              <a:rPr lang="en-US" b="1" dirty="0"/>
              <a:t>[SLIDE]</a:t>
            </a:r>
          </a:p>
          <a:p>
            <a:pPr>
              <a:lnSpc>
                <a:spcPct val="90000"/>
              </a:lnSpc>
            </a:pPr>
            <a:endParaRPr lang="en-US" b="1" dirty="0"/>
          </a:p>
        </p:txBody>
      </p:sp>
      <p:sp>
        <p:nvSpPr>
          <p:cNvPr id="2877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C0FB629-4920-4A2B-B9FE-4077075B0031}" type="slidenum">
              <a:rPr lang="en-US" sz="900"/>
              <a:pPr algn="r"/>
              <a:t>39</a:t>
            </a:fld>
            <a:endParaRPr lang="en-US" sz="900"/>
          </a:p>
        </p:txBody>
      </p:sp>
      <p:sp>
        <p:nvSpPr>
          <p:cNvPr id="287749"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Metzger BE, Lowe LP, Dyer AR, et al, for the HAPO Study Cooperative Research Group. Hyperglycemia and adverse pregnancy outcomes. N Engl J Med 2008;358:1991–2002</a:t>
            </a:r>
          </a:p>
          <a:p>
            <a:pPr>
              <a:buFont typeface="Calibri" pitchFamily="34" charset="0"/>
              <a:buNone/>
            </a:pPr>
            <a:r>
              <a:rPr lang="en-US" sz="900"/>
              <a:t>Metzger BE,  Gabbe SG, Persson B, et al, for the International Association of Diabetes and Pregnancy Study Groups Consensus Panel. International Association of Diabetes and Pregnancy Study Groups recommendations on the diagnosis and classification of hyperglycemia in pregnancy. Diabetes Care 2010;33:676–682</a:t>
            </a:r>
          </a:p>
        </p:txBody>
      </p:sp>
    </p:spTree>
    <p:extLst>
      <p:ext uri="{BB962C8B-B14F-4D97-AF65-F5344CB8AC3E}">
        <p14:creationId xmlns="" xmlns:p14="http://schemas.microsoft.com/office/powerpoint/2010/main" val="1486098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lnSpc>
                <a:spcPct val="90000"/>
              </a:lnSpc>
              <a:spcBef>
                <a:spcPct val="30000"/>
              </a:spcBef>
            </a:pPr>
            <a:r>
              <a:rPr lang="en-US" dirty="0"/>
              <a:t>And here’s the 2-step strategy recommended by NIH.  </a:t>
            </a:r>
          </a:p>
          <a:p>
            <a:pPr>
              <a:lnSpc>
                <a:spcPct val="90000"/>
              </a:lnSpc>
              <a:spcBef>
                <a:spcPct val="30000"/>
              </a:spcBef>
            </a:pPr>
            <a:endParaRPr lang="en-US" dirty="0"/>
          </a:p>
          <a:p>
            <a:pPr>
              <a:lnSpc>
                <a:spcPct val="90000"/>
              </a:lnSpc>
              <a:spcBef>
                <a:spcPct val="30000"/>
              </a:spcBef>
            </a:pPr>
            <a:r>
              <a:rPr lang="en-US" b="1" dirty="0"/>
              <a:t>Step 1:</a:t>
            </a:r>
          </a:p>
          <a:p>
            <a:pPr marL="283613" lvl="1" indent="-171450">
              <a:lnSpc>
                <a:spcPct val="90000"/>
              </a:lnSpc>
              <a:buFont typeface="Arial" panose="020B0604020202020204" pitchFamily="34" charset="0"/>
              <a:buChar char="•"/>
            </a:pPr>
            <a:r>
              <a:rPr lang="en-US" dirty="0"/>
              <a:t>First, perform a 50-g GLT (</a:t>
            </a:r>
            <a:r>
              <a:rPr lang="en-US" dirty="0" err="1"/>
              <a:t>nonfasting</a:t>
            </a:r>
            <a:r>
              <a:rPr lang="en-US" dirty="0"/>
              <a:t>), with plasma glucose measurement at 1 h, at 24–28 weeks of gestation in women not previously diagnosed with overt diabetes</a:t>
            </a:r>
          </a:p>
          <a:p>
            <a:pPr marL="283613" lvl="1" indent="-171450">
              <a:lnSpc>
                <a:spcPct val="90000"/>
              </a:lnSpc>
              <a:buFont typeface="Arial" panose="020B0604020202020204" pitchFamily="34" charset="0"/>
              <a:buChar char="•"/>
            </a:pPr>
            <a:r>
              <a:rPr lang="en-US" dirty="0"/>
              <a:t>If the plasma glucose level measured 1 h after the load is ≥140 mg/</a:t>
            </a:r>
            <a:r>
              <a:rPr lang="en-US" dirty="0" err="1"/>
              <a:t>dL</a:t>
            </a:r>
            <a:r>
              <a:rPr lang="en-US" dirty="0"/>
              <a:t>, proceed to Step 2, the 100-g OGTT</a:t>
            </a:r>
          </a:p>
          <a:p>
            <a:pPr>
              <a:lnSpc>
                <a:spcPct val="90000"/>
              </a:lnSpc>
            </a:pPr>
            <a:endParaRPr lang="en-US" sz="800" dirty="0"/>
          </a:p>
          <a:p>
            <a:pPr>
              <a:lnSpc>
                <a:spcPct val="90000"/>
              </a:lnSpc>
            </a:pPr>
            <a:r>
              <a:rPr lang="en-US" sz="800" b="1" dirty="0"/>
              <a:t>Step 2:</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dirty="0"/>
              <a:t>If the non-fasted 1-hour glucose is 140 or above, then perform the 100-g OGTT. This one is fasting, and GDM is diagnosed if at least two of the four plasma glucose criteria (measured fasting and 1h, 2h, 3h during OGTT) are met or exceeded, as illustrated in the</a:t>
            </a:r>
            <a:r>
              <a:rPr lang="en-US" sz="800" baseline="0" dirty="0"/>
              <a:t> table within this slide</a:t>
            </a:r>
            <a:r>
              <a:rPr lang="en-US" sz="800" dirty="0"/>
              <a:t>.</a:t>
            </a:r>
          </a:p>
          <a:p>
            <a:pPr>
              <a:lnSpc>
                <a:spcPct val="90000"/>
              </a:lnSpc>
            </a:pPr>
            <a:endParaRPr lang="en-US" sz="800" b="1" dirty="0"/>
          </a:p>
          <a:p>
            <a:pPr>
              <a:lnSpc>
                <a:spcPct val="90000"/>
              </a:lnSpc>
            </a:pPr>
            <a:endParaRPr lang="en-US" sz="800" dirty="0"/>
          </a:p>
          <a:p>
            <a:pPr marL="112163" lvl="1">
              <a:lnSpc>
                <a:spcPct val="90000"/>
              </a:lnSpc>
            </a:pPr>
            <a:r>
              <a:rPr lang="en-US" b="1" dirty="0"/>
              <a:t>[SLIDE]</a:t>
            </a:r>
          </a:p>
          <a:p>
            <a:pPr>
              <a:lnSpc>
                <a:spcPct val="90000"/>
              </a:lnSpc>
            </a:pPr>
            <a:endParaRPr lang="en-US" sz="800" dirty="0"/>
          </a:p>
          <a:p>
            <a:pPr>
              <a:lnSpc>
                <a:spcPct val="90000"/>
              </a:lnSpc>
            </a:pPr>
            <a:endParaRPr lang="en-US" sz="800" dirty="0"/>
          </a:p>
        </p:txBody>
      </p:sp>
      <p:sp>
        <p:nvSpPr>
          <p:cNvPr id="2887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D25F4F-F16D-437C-A9E7-1FE93F7379D3}" type="slidenum">
              <a:rPr lang="en-US" sz="900"/>
              <a:pPr algn="r"/>
              <a:t>40</a:t>
            </a:fld>
            <a:endParaRPr lang="en-US" sz="900"/>
          </a:p>
        </p:txBody>
      </p:sp>
      <p:sp>
        <p:nvSpPr>
          <p:cNvPr id="2887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Vandorsten JP, Dodson WC, Espeland MA, et al. NIH consensus development conference: diagnosing gestational diabetes mellitus. NIH Consens State Sci Statements 2013;29:1–31</a:t>
            </a:r>
          </a:p>
        </p:txBody>
      </p:sp>
    </p:spTree>
    <p:extLst>
      <p:ext uri="{BB962C8B-B14F-4D97-AF65-F5344CB8AC3E}">
        <p14:creationId xmlns="" xmlns:p14="http://schemas.microsoft.com/office/powerpoint/2010/main" val="409291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p:txBody>
          <a:bodyPr/>
          <a:lstStyle/>
          <a:p>
            <a:r>
              <a:rPr lang="en-US" dirty="0"/>
              <a:t>These Standards of Care are revised annually by the ADA’s multidisciplinary Professional Practice Committee (PPC)</a:t>
            </a:r>
            <a:r>
              <a:rPr lang="en-US" b="1" dirty="0"/>
              <a:t> [CLICK] </a:t>
            </a:r>
          </a:p>
          <a:p>
            <a:r>
              <a:rPr lang="en-US" dirty="0"/>
              <a:t>For the 2018 revision, PPC members systematically searched Medline for human studies related to each subsection and published since 1 January 2017.</a:t>
            </a:r>
            <a:r>
              <a:rPr lang="en-US" b="1" dirty="0"/>
              <a:t> [CLICK] </a:t>
            </a:r>
          </a:p>
          <a:p>
            <a:r>
              <a:rPr lang="en-US" dirty="0"/>
              <a:t>Recommendations were revised based on new evidence or, in some cases, to clarify the prior recommendations or match the strength of the word to the strength of the evidence</a:t>
            </a:r>
            <a:r>
              <a:rPr lang="en-US" b="1" dirty="0"/>
              <a:t> [CLICK] </a:t>
            </a:r>
          </a:p>
          <a:p>
            <a:pPr>
              <a:buFont typeface="Arial" pitchFamily="34" charset="0"/>
              <a:buNone/>
            </a:pPr>
            <a:endParaRPr lang="en-US" dirty="0"/>
          </a:p>
          <a:p>
            <a:pPr>
              <a:buFont typeface="Arial" pitchFamily="34" charset="0"/>
              <a:buNone/>
            </a:pPr>
            <a:r>
              <a:rPr lang="en-US" dirty="0"/>
              <a:t>The Association and the Professional Practice Committee welcome feedback from the larger clinical community, which you can also submit at this URL. </a:t>
            </a:r>
          </a:p>
          <a:p>
            <a:pPr>
              <a:buFont typeface="Arial" pitchFamily="34" charset="0"/>
              <a:buNone/>
            </a:pPr>
            <a:endParaRPr lang="en-US" dirty="0"/>
          </a:p>
          <a:p>
            <a:pPr>
              <a:buFont typeface="Arial" pitchFamily="34" charset="0"/>
              <a:buNone/>
            </a:pPr>
            <a:r>
              <a:rPr lang="en-US" b="1" dirty="0"/>
              <a:t>[SLIDE]</a:t>
            </a:r>
          </a:p>
        </p:txBody>
      </p:sp>
      <p:sp>
        <p:nvSpPr>
          <p:cNvPr id="243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ABAB79-088B-4AD8-8DDE-44FD3937231F}" type="slidenum">
              <a:rPr lang="en-US" sz="900">
                <a:latin typeface="Calibri" pitchFamily="34" charset="0"/>
              </a:rPr>
              <a:pPr algn="r" eaLnBrk="1" hangingPunct="1"/>
              <a:t>4</a:t>
            </a:fld>
            <a:endParaRPr lang="en-US" sz="900">
              <a:latin typeface="Calibri" pitchFamily="34" charset="0"/>
            </a:endParaRPr>
          </a:p>
        </p:txBody>
      </p:sp>
    </p:spTree>
    <p:extLst>
      <p:ext uri="{BB962C8B-B14F-4D97-AF65-F5344CB8AC3E}">
        <p14:creationId xmlns="" xmlns:p14="http://schemas.microsoft.com/office/powerpoint/2010/main" val="1640975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r>
              <a:rPr lang="en-US" dirty="0"/>
              <a:t>The Association has expanded guidance, recommendations, and text on monogenic diabetes syndromes for 2018. the 2018 recommendations consist of the following:</a:t>
            </a:r>
          </a:p>
          <a:p>
            <a:endParaRPr lang="en-US" dirty="0"/>
          </a:p>
          <a:p>
            <a:pPr marL="457200" indent="-457200">
              <a:spcBef>
                <a:spcPts val="1200"/>
              </a:spcBef>
              <a:buFont typeface="Arial" panose="020B0604020202020204" pitchFamily="34" charset="0"/>
              <a:buChar char="•"/>
            </a:pPr>
            <a:r>
              <a:rPr lang="en-US" sz="1200" dirty="0"/>
              <a:t>All children diagnosed with diabetes in the first 6 months of life should have immediate genetic testing for neonatal diabetes. </a:t>
            </a:r>
            <a:r>
              <a:rPr lang="en-US" sz="1200" dirty="0">
                <a:solidFill>
                  <a:srgbClr val="F79646"/>
                </a:solidFill>
              </a:rPr>
              <a:t>A</a:t>
            </a:r>
          </a:p>
          <a:p>
            <a:pPr marL="457200" indent="-457200">
              <a:spcBef>
                <a:spcPts val="1200"/>
              </a:spcBef>
              <a:buFont typeface="Arial" panose="020B0604020202020204" pitchFamily="34" charset="0"/>
              <a:buChar char="•"/>
            </a:pPr>
            <a:r>
              <a:rPr lang="en-US" sz="1200" dirty="0"/>
              <a:t>Children and adults, diagnosed in early adulthood, who have diabetes not characteristic of T1DM or T2DM that occurs in successive generations (suggestive of an autosomal dominant pattern of inheritance) should have genetic testing for MODY. </a:t>
            </a:r>
            <a:r>
              <a:rPr lang="en-US" sz="1200" dirty="0">
                <a:solidFill>
                  <a:srgbClr val="F79646"/>
                </a:solidFill>
              </a:rPr>
              <a:t>A</a:t>
            </a:r>
          </a:p>
          <a:p>
            <a:pPr marL="457200" indent="-457200">
              <a:spcBef>
                <a:spcPts val="1200"/>
              </a:spcBef>
              <a:buFont typeface="Arial" panose="020B0604020202020204" pitchFamily="34" charset="0"/>
              <a:buChar char="•"/>
            </a:pPr>
            <a:r>
              <a:rPr lang="en-US" sz="1200" dirty="0"/>
              <a:t>In both instances, consultation with a center specializing in diabetes genetics is recommended to understand the significance of these mutations and how best to approach further evaluation, treatment, and genetic counseling. </a:t>
            </a:r>
            <a:r>
              <a:rPr lang="en-US" sz="1200" dirty="0">
                <a:solidFill>
                  <a:schemeClr val="accent6"/>
                </a:solidFill>
              </a:rPr>
              <a:t>E</a:t>
            </a:r>
          </a:p>
          <a:p>
            <a:endParaRPr lang="en-US" dirty="0"/>
          </a:p>
          <a:p>
            <a:pPr marL="0" lvl="1"/>
            <a:r>
              <a:rPr lang="en-US" b="1" dirty="0"/>
              <a:t>[SLIDE]</a:t>
            </a:r>
          </a:p>
          <a:p>
            <a:endParaRPr lang="en-US" b="1" dirty="0"/>
          </a:p>
        </p:txBody>
      </p:sp>
      <p:sp>
        <p:nvSpPr>
          <p:cNvPr id="290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160CAAD-A37F-45F8-8E36-88DABCCCA7BE}" type="slidenum">
              <a:rPr lang="en-US" sz="900">
                <a:latin typeface="Calibri" pitchFamily="34" charset="0"/>
              </a:rPr>
              <a:pPr algn="r" eaLnBrk="1" hangingPunct="1"/>
              <a:t>41</a:t>
            </a:fld>
            <a:endParaRPr lang="en-US" sz="900">
              <a:latin typeface="Calibri" pitchFamily="34" charset="0"/>
            </a:endParaRPr>
          </a:p>
        </p:txBody>
      </p:sp>
    </p:spTree>
    <p:extLst>
      <p:ext uri="{BB962C8B-B14F-4D97-AF65-F5344CB8AC3E}">
        <p14:creationId xmlns="" xmlns:p14="http://schemas.microsoft.com/office/powerpoint/2010/main" val="260866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xfrm>
            <a:off x="686421" y="4344025"/>
            <a:ext cx="5561255" cy="4114488"/>
          </a:xfrm>
        </p:spPr>
        <p:txBody>
          <a:bodyPr/>
          <a:lstStyle/>
          <a:p>
            <a:r>
              <a:rPr lang="en-US" dirty="0"/>
              <a:t>Cystic Fibrosis-Related Diabetes is the most common comorbidity in people with cystic fibrosis, occurring in about 20% of adolescents and 40-50% of adults. Diabetes in this population, compared to individuals with type 1 or type 2 diabetes, is associated with worse nutritional status, more severe inflammatory lung disease, and greater mortality. </a:t>
            </a:r>
          </a:p>
          <a:p>
            <a:endParaRPr lang="en-US" dirty="0"/>
          </a:p>
          <a:p>
            <a:r>
              <a:rPr lang="en-US" dirty="0"/>
              <a:t>Recommendations for the care of patients with cystic-fibrosis-related diabetes (CFRD) are summarized here.</a:t>
            </a:r>
            <a:r>
              <a:rPr lang="en-US" baseline="0" dirty="0"/>
              <a:t> </a:t>
            </a:r>
            <a:endParaRPr lang="en-US" dirty="0"/>
          </a:p>
          <a:p>
            <a:endParaRPr lang="en-US" b="1" dirty="0"/>
          </a:p>
          <a:p>
            <a:pPr marL="171450" indent="-171450">
              <a:buFont typeface="Arial" panose="020B0604020202020204" pitchFamily="34" charset="0"/>
              <a:buChar char="•"/>
            </a:pPr>
            <a:r>
              <a:rPr lang="en-US" dirty="0"/>
              <a:t>First, annual screening for CFRD with OGTT should begin by age 10 years in all patients with cystic fibrosis not previously diagnosed with CFRD. </a:t>
            </a:r>
            <a:r>
              <a:rPr lang="en-US" dirty="0">
                <a:solidFill>
                  <a:schemeClr val="accent6"/>
                </a:solidFill>
              </a:rPr>
              <a:t>B</a:t>
            </a:r>
            <a:r>
              <a:rPr lang="en-US" dirty="0"/>
              <a:t> </a:t>
            </a:r>
          </a:p>
          <a:p>
            <a:pPr marL="171450" indent="-171450">
              <a:buFont typeface="Arial" panose="020B0604020202020204" pitchFamily="34" charset="0"/>
              <a:buChar char="•"/>
            </a:pPr>
            <a:r>
              <a:rPr lang="en-US" dirty="0"/>
              <a:t>A1C is not recommended as a screening test for CFRD. </a:t>
            </a:r>
            <a:r>
              <a:rPr lang="en-US" dirty="0">
                <a:solidFill>
                  <a:schemeClr val="accent6"/>
                </a:solidFill>
              </a:rPr>
              <a:t>B</a:t>
            </a:r>
            <a:endParaRPr lang="en-US" dirty="0">
              <a:solidFill>
                <a:schemeClr val="tx1"/>
              </a:solidFill>
            </a:endParaRPr>
          </a:p>
          <a:p>
            <a:pPr marL="171450" indent="-171450">
              <a:buFont typeface="Arial" panose="020B0604020202020204" pitchFamily="34" charset="0"/>
              <a:buChar char="•"/>
            </a:pPr>
            <a:r>
              <a:rPr lang="en-US" dirty="0"/>
              <a:t>Patients with CFRD should be treated with insulin to attain individualized glycemic goals. </a:t>
            </a:r>
            <a:r>
              <a:rPr lang="en-US" dirty="0">
                <a:solidFill>
                  <a:schemeClr val="accent6"/>
                </a:solidFill>
              </a:rPr>
              <a:t>A</a:t>
            </a:r>
          </a:p>
          <a:p>
            <a:pPr marL="171450" indent="-171450">
              <a:buFont typeface="Arial" panose="020B0604020202020204" pitchFamily="34" charset="0"/>
              <a:buChar char="•"/>
            </a:pPr>
            <a:r>
              <a:rPr lang="en-US" dirty="0"/>
              <a:t>Beginning 5 years after the diagnosis of CFRD, annual monitoring for complications of diabetes is recommended. </a:t>
            </a:r>
            <a:r>
              <a:rPr lang="en-US" dirty="0">
                <a:solidFill>
                  <a:schemeClr val="accent6"/>
                </a:solidFill>
              </a:rPr>
              <a:t>E</a:t>
            </a:r>
          </a:p>
          <a:p>
            <a:pPr marL="0" indent="0">
              <a:buFont typeface="Arial" panose="020B0604020202020204" pitchFamily="34" charset="0"/>
              <a:buNone/>
            </a:pPr>
            <a:endParaRPr lang="en-US" b="1" dirty="0">
              <a:solidFill>
                <a:schemeClr val="accent6"/>
              </a:solidFill>
            </a:endParaRPr>
          </a:p>
          <a:p>
            <a:pPr marL="0" indent="0">
              <a:buFont typeface="Arial" panose="020B0604020202020204" pitchFamily="34" charset="0"/>
              <a:buNone/>
            </a:pPr>
            <a:r>
              <a:rPr lang="en-US" b="1" dirty="0"/>
              <a:t>[SLIDE]</a:t>
            </a:r>
          </a:p>
          <a:p>
            <a:pPr lvl="1">
              <a:buFont typeface="Arial" pitchFamily="34" charset="0"/>
              <a:buNone/>
            </a:pPr>
            <a:endParaRPr lang="en-US" b="1" dirty="0"/>
          </a:p>
          <a:p>
            <a:pPr lvl="1">
              <a:buFont typeface="Arial" pitchFamily="34" charset="0"/>
              <a:buNone/>
            </a:pPr>
            <a:endParaRPr lang="en-US" b="1" dirty="0"/>
          </a:p>
          <a:p>
            <a:pPr lvl="1">
              <a:buFont typeface="Arial" pitchFamily="34" charset="0"/>
              <a:buNone/>
            </a:pPr>
            <a:endParaRPr lang="en-US" b="1" dirty="0"/>
          </a:p>
        </p:txBody>
      </p:sp>
      <p:sp>
        <p:nvSpPr>
          <p:cNvPr id="2918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647AB5C-2CEC-48AA-A236-B3CC66998917}" type="slidenum">
              <a:rPr lang="en-US" sz="900"/>
              <a:pPr algn="r"/>
              <a:t>42</a:t>
            </a:fld>
            <a:endParaRPr lang="en-US" sz="900"/>
          </a:p>
        </p:txBody>
      </p:sp>
      <p:sp>
        <p:nvSpPr>
          <p:cNvPr id="291845" name="TextBox 5"/>
          <p:cNvSpPr txBox="1">
            <a:spLocks noChangeArrowheads="1"/>
          </p:cNvSpPr>
          <p:nvPr/>
        </p:nvSpPr>
        <p:spPr bwMode="auto">
          <a:xfrm>
            <a:off x="686421" y="7818308"/>
            <a:ext cx="5485158"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a:t>
            </a:r>
            <a:r>
              <a:rPr lang="en-US" sz="900" i="1"/>
              <a:t>Diabetes Care</a:t>
            </a:r>
            <a:r>
              <a:rPr lang="en-US" sz="900"/>
              <a:t> 2014;37(suppl 1):S56</a:t>
            </a:r>
          </a:p>
          <a:p>
            <a:pPr>
              <a:buFont typeface="Calibri" pitchFamily="34" charset="0"/>
              <a:buNone/>
            </a:pPr>
            <a:r>
              <a:rPr lang="en-US" sz="900"/>
              <a:t>Kern AS, Prestridge AL. Improving screening for cystic fibrosis-related diabetes at a pediatric cystic  fibrosis program. Pediatrics 2013;132:e512–e518</a:t>
            </a:r>
          </a:p>
          <a:p>
            <a:pPr>
              <a:buFont typeface="Calibri" pitchFamily="34" charset="0"/>
              <a:buNone/>
            </a:pPr>
            <a:r>
              <a:rPr lang="en-US" sz="900"/>
              <a:t>Waugh N, Royle P, Craigie I, et al. Screening for cystic fibrosis-related diabetes: a systematic review. Health Technol Assess 2012;16:iii–iv, 1–179</a:t>
            </a:r>
          </a:p>
          <a:p>
            <a:pPr>
              <a:buFont typeface="Calibri" pitchFamily="34" charset="0"/>
              <a:buNone/>
            </a:pPr>
            <a:r>
              <a:rPr lang="en-US" sz="900"/>
              <a:t>Moran A, Dunitz J, Nathan B, Saeed A, Holme B, Thomas W. Cystic fibrosis-related diabetes: current trends in prevalence, incidence, and mortality. Diabetes Care 2009;32:1626–1631</a:t>
            </a:r>
          </a:p>
          <a:p>
            <a:endParaRPr lang="en-US" sz="900"/>
          </a:p>
        </p:txBody>
      </p:sp>
    </p:spTree>
    <p:extLst>
      <p:ext uri="{BB962C8B-B14F-4D97-AF65-F5344CB8AC3E}">
        <p14:creationId xmlns="" xmlns:p14="http://schemas.microsoft.com/office/powerpoint/2010/main" val="376566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endParaRPr lang="en-US" dirty="0"/>
          </a:p>
          <a:p>
            <a:r>
              <a:rPr lang="en-US" dirty="0"/>
              <a:t>Hyperglycemia</a:t>
            </a:r>
            <a:r>
              <a:rPr lang="en-US" baseline="0" dirty="0"/>
              <a:t> is very common during the early </a:t>
            </a:r>
            <a:r>
              <a:rPr lang="en-US" baseline="0" dirty="0" err="1"/>
              <a:t>posttransplant</a:t>
            </a:r>
            <a:r>
              <a:rPr lang="en-US" baseline="0" dirty="0"/>
              <a:t> period, with ~90% of kidney allograft recipients exhibiting hyperglycemia in the first few weeks following transplant, as an example. Risk factors for PTDM include both general diabetes risk as well as transplant-specific factors, such as use of immunosuppressant agents. </a:t>
            </a:r>
          </a:p>
          <a:p>
            <a:endParaRPr lang="en-US" baseline="0" dirty="0"/>
          </a:p>
          <a:p>
            <a:r>
              <a:rPr lang="en-US" baseline="0" dirty="0"/>
              <a:t>The following recommendations are provided in the 2018 Standards as related to PTDM:</a:t>
            </a:r>
          </a:p>
          <a:p>
            <a:endParaRPr lang="en-US" baseline="0" dirty="0"/>
          </a:p>
          <a:p>
            <a:pPr marL="171450" indent="-171450">
              <a:spcBef>
                <a:spcPts val="1200"/>
              </a:spcBef>
              <a:buFont typeface="Arial" panose="020B0604020202020204" pitchFamily="34" charset="0"/>
              <a:buChar char="•"/>
            </a:pPr>
            <a:r>
              <a:rPr lang="en-US" dirty="0"/>
              <a:t>Patients should be screened after organ transplantation for hyperglycemia, with a formal diagnosis of PTDM being best made once a patient is stable on an immunosuppressive regimen and in the absence of an acute infection. </a:t>
            </a:r>
            <a:r>
              <a:rPr lang="en-US" b="1" dirty="0">
                <a:solidFill>
                  <a:schemeClr val="accent6"/>
                </a:solidFill>
              </a:rPr>
              <a:t>E</a:t>
            </a:r>
          </a:p>
          <a:p>
            <a:pPr marL="171450" indent="-171450">
              <a:spcBef>
                <a:spcPts val="1200"/>
              </a:spcBef>
              <a:buFont typeface="Arial" panose="020B0604020202020204" pitchFamily="34" charset="0"/>
              <a:buChar char="•"/>
            </a:pPr>
            <a:r>
              <a:rPr lang="en-US" dirty="0"/>
              <a:t>The OGTT is the preferred test to make a diagnosis of PTDM. </a:t>
            </a:r>
            <a:r>
              <a:rPr lang="en-US" b="1" dirty="0">
                <a:solidFill>
                  <a:schemeClr val="accent6"/>
                </a:solidFill>
              </a:rPr>
              <a:t>B</a:t>
            </a:r>
            <a:endParaRPr lang="en-US" b="1" dirty="0">
              <a:solidFill>
                <a:schemeClr val="tx1"/>
              </a:solidFill>
            </a:endParaRPr>
          </a:p>
          <a:p>
            <a:pPr marL="171450" indent="-171450">
              <a:spcBef>
                <a:spcPts val="1200"/>
              </a:spcBef>
              <a:buFont typeface="Arial" panose="020B0604020202020204" pitchFamily="34" charset="0"/>
              <a:buChar char="•"/>
            </a:pPr>
            <a:r>
              <a:rPr lang="en-US" dirty="0" err="1"/>
              <a:t>Immunosuppresive</a:t>
            </a:r>
            <a:r>
              <a:rPr lang="en-US" dirty="0"/>
              <a:t> regimens shown to provide the best outcomes for patient and graft survival should be used, irrespective of PTDM risk.</a:t>
            </a:r>
            <a:r>
              <a:rPr lang="en-US" b="1" dirty="0"/>
              <a:t> </a:t>
            </a:r>
            <a:r>
              <a:rPr lang="en-US" b="1" dirty="0">
                <a:solidFill>
                  <a:schemeClr val="accent6"/>
                </a:solidFill>
              </a:rPr>
              <a: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a:t>
            </a:r>
          </a:p>
          <a:p>
            <a:endParaRPr lang="en-US" dirty="0"/>
          </a:p>
        </p:txBody>
      </p:sp>
      <p:sp>
        <p:nvSpPr>
          <p:cNvPr id="292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0090D9F5-B6FA-43EA-871F-A7DC269EE97E}" type="slidenum">
              <a:rPr lang="en-US" sz="900"/>
              <a:pPr algn="r"/>
              <a:t>43</a:t>
            </a:fld>
            <a:endParaRPr lang="en-US" sz="900"/>
          </a:p>
        </p:txBody>
      </p:sp>
      <p:sp>
        <p:nvSpPr>
          <p:cNvPr id="292869" name="TextBox 6"/>
          <p:cNvSpPr txBox="1">
            <a:spLocks noChangeArrowheads="1"/>
          </p:cNvSpPr>
          <p:nvPr/>
        </p:nvSpPr>
        <p:spPr bwMode="auto">
          <a:xfrm>
            <a:off x="686421" y="7954156"/>
            <a:ext cx="5485158" cy="1060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1):S56</a:t>
            </a:r>
          </a:p>
          <a:p>
            <a:pPr>
              <a:buFont typeface="Calibri" pitchFamily="34" charset="0"/>
              <a:buNone/>
            </a:pPr>
            <a:r>
              <a:rPr lang="en-US" sz="900"/>
              <a:t>Onady GM, Stolfi A. Insulin and oral agents for managing cystic fibrosis-related diabetes. Cochrane Database Syst Rev 2013;(7):CD004730</a:t>
            </a:r>
          </a:p>
          <a:p>
            <a:pPr>
              <a:buFont typeface="Calibri" pitchFamily="34" charset="0"/>
              <a:buNone/>
            </a:pPr>
            <a:r>
              <a:rPr lang="en-US" sz="900"/>
              <a:t>Moran A, Brunzell C, Cohen RC, et al. CFRD Guidelines Committee. Clinical care guidelines for cystic fibrosis-related diabetes: a position statement of the American Diabetes Association and a clinical practice guideline of the Cystic Fibrosis Foundation, endorsed by the Pediatric Endocrine Society. Diabetes Care 2010;33:2697–2708</a:t>
            </a:r>
          </a:p>
        </p:txBody>
      </p:sp>
    </p:spTree>
    <p:extLst>
      <p:ext uri="{BB962C8B-B14F-4D97-AF65-F5344CB8AC3E}">
        <p14:creationId xmlns="" xmlns:p14="http://schemas.microsoft.com/office/powerpoint/2010/main" val="128436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r>
              <a:rPr lang="en-US" dirty="0"/>
              <a:t>This new section highlights the importance of</a:t>
            </a:r>
            <a:r>
              <a:rPr lang="en-US" baseline="0" dirty="0"/>
              <a:t> </a:t>
            </a:r>
            <a:r>
              <a:rPr lang="en-US" dirty="0"/>
              <a:t>assessing comorbidities in the context</a:t>
            </a:r>
            <a:r>
              <a:rPr lang="en-US" baseline="0" dirty="0"/>
              <a:t> </a:t>
            </a:r>
            <a:r>
              <a:rPr lang="en-US" dirty="0"/>
              <a:t>of a patient-centered comprehensive</a:t>
            </a:r>
            <a:r>
              <a:rPr lang="en-US" baseline="0" dirty="0"/>
              <a:t> </a:t>
            </a:r>
            <a:r>
              <a:rPr lang="en-US" dirty="0"/>
              <a:t>medical evaluation.</a:t>
            </a:r>
          </a:p>
          <a:p>
            <a:r>
              <a:rPr lang="en-US" b="1" dirty="0"/>
              <a:t>[SLIDE]</a:t>
            </a:r>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44</a:t>
            </a:fld>
            <a:endParaRPr lang="en-US" sz="900">
              <a:solidFill>
                <a:srgbClr val="000000"/>
              </a:solidFill>
            </a:endParaRPr>
          </a:p>
        </p:txBody>
      </p:sp>
    </p:spTree>
    <p:extLst>
      <p:ext uri="{BB962C8B-B14F-4D97-AF65-F5344CB8AC3E}">
        <p14:creationId xmlns="" xmlns:p14="http://schemas.microsoft.com/office/powerpoint/2010/main" val="1552516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r>
              <a:rPr lang="en-US" dirty="0"/>
              <a:t>This</a:t>
            </a:r>
            <a:r>
              <a:rPr lang="en-US" baseline="0" dirty="0"/>
              <a:t> section starts by highlighting the importance of  patient-centered collaborative care as well as provider communications in the context of the comprehensive medical evaluation. </a:t>
            </a:r>
            <a:endParaRPr lang="en-US" dirty="0"/>
          </a:p>
          <a:p>
            <a:endParaRPr lang="en-US" b="1" dirty="0"/>
          </a:p>
          <a:p>
            <a:r>
              <a:rPr lang="en-US" sz="1200" b="0" i="0" u="none" strike="noStrike" kern="1200" baseline="0" dirty="0">
                <a:solidFill>
                  <a:schemeClr val="tx1"/>
                </a:solidFill>
                <a:latin typeface="+mn-lt"/>
                <a:ea typeface="+mn-ea"/>
                <a:cs typeface="+mn-cs"/>
              </a:rPr>
              <a:t>Provider communications with patients and their families should acknowledge that multiple factors impact glycemic management, but also emphasize that collaboratively developed treatment plans and a healthy lifestyle can significantly improve disease outcomes and well-being. The goal of provider-patient communication is to establish a collaborative relationship and to assess and address self-management barriers without blaming patients for “noncompliance” or “nonadherence” when the outcomes of self-management are not optimal.</a:t>
            </a:r>
          </a:p>
          <a:p>
            <a:endParaRPr lang="en-US" b="1"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45</a:t>
            </a:fld>
            <a:endParaRPr lang="en-US" sz="900">
              <a:latin typeface="Calibri" pitchFamily="34" charset="0"/>
            </a:endParaRPr>
          </a:p>
        </p:txBody>
      </p:sp>
    </p:spTree>
    <p:extLst>
      <p:ext uri="{BB962C8B-B14F-4D97-AF65-F5344CB8AC3E}">
        <p14:creationId xmlns="" xmlns:p14="http://schemas.microsoft.com/office/powerpoint/2010/main" val="2874324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r>
              <a:rPr lang="en-US" dirty="0"/>
              <a:t>Moving on to the medical evaluation, a comprehensive medical evaluation should be performed at the initial visit in order to accomplish several things: </a:t>
            </a:r>
          </a:p>
          <a:p>
            <a:endParaRPr lang="en-US" dirty="0"/>
          </a:p>
          <a:p>
            <a:pPr lvl="1">
              <a:buFont typeface="Calibri" pitchFamily="34" charset="0"/>
              <a:buAutoNum type="arabicPeriod"/>
            </a:pPr>
            <a:r>
              <a:rPr lang="en-US" dirty="0"/>
              <a:t> First, to confirm the diagnosis and classify diabetes; </a:t>
            </a:r>
            <a:r>
              <a:rPr lang="en-US" b="1" dirty="0"/>
              <a:t> [CLICK]</a:t>
            </a:r>
          </a:p>
          <a:p>
            <a:pPr lvl="1">
              <a:buFont typeface="Calibri" pitchFamily="34" charset="0"/>
              <a:buAutoNum type="arabicPeriod"/>
            </a:pPr>
            <a:r>
              <a:rPr lang="en-US" b="1" baseline="0" dirty="0"/>
              <a:t> </a:t>
            </a:r>
            <a:r>
              <a:rPr lang="en-US" dirty="0"/>
              <a:t>To evaluate for diabetes complications and potential comorbid conditions; </a:t>
            </a:r>
            <a:r>
              <a:rPr lang="en-US" b="1" dirty="0"/>
              <a:t>[CLICK]</a:t>
            </a:r>
          </a:p>
          <a:p>
            <a:pPr lvl="1">
              <a:buFont typeface="Calibri" pitchFamily="34" charset="0"/>
              <a:buAutoNum type="arabicPeriod"/>
            </a:pPr>
            <a:r>
              <a:rPr lang="en-US" baseline="0" dirty="0"/>
              <a:t> To r</a:t>
            </a:r>
            <a:r>
              <a:rPr lang="en-US" dirty="0"/>
              <a:t>eview previous treatment &amp; risk factor control in patients with established diabetes; </a:t>
            </a:r>
            <a:r>
              <a:rPr lang="en-US" b="1" dirty="0"/>
              <a:t>[CLICK]</a:t>
            </a:r>
          </a:p>
          <a:p>
            <a:pPr lvl="1">
              <a:buFont typeface="Calibri" pitchFamily="34" charset="0"/>
              <a:buAutoNum type="arabicPeriod"/>
            </a:pPr>
            <a:r>
              <a:rPr lang="en-US" b="1" baseline="0" dirty="0"/>
              <a:t> </a:t>
            </a:r>
            <a:r>
              <a:rPr lang="en-US" dirty="0"/>
              <a:t>To Begin patient engagement in the formulation of a care management plan, and finally, </a:t>
            </a:r>
            <a:r>
              <a:rPr lang="en-US" b="1" dirty="0"/>
              <a:t>[CLICK]</a:t>
            </a:r>
          </a:p>
          <a:p>
            <a:pPr lvl="1">
              <a:buFont typeface="Calibri" pitchFamily="34" charset="0"/>
              <a:buAutoNum type="arabicPeriod"/>
            </a:pPr>
            <a:r>
              <a:rPr lang="en-US" b="1" baseline="0" dirty="0"/>
              <a:t> </a:t>
            </a:r>
            <a:r>
              <a:rPr lang="en-US" dirty="0"/>
              <a:t>To develop a plan for continuing care.</a:t>
            </a:r>
            <a:r>
              <a:rPr lang="en-US" baseline="0" dirty="0"/>
              <a:t> </a:t>
            </a:r>
            <a:endParaRPr lang="en-US" dirty="0"/>
          </a:p>
          <a:p>
            <a:endParaRPr lang="en-US"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46</a:t>
            </a:fld>
            <a:endParaRPr lang="en-US" sz="900">
              <a:latin typeface="Calibri" pitchFamily="34" charset="0"/>
            </a:endParaRPr>
          </a:p>
        </p:txBody>
      </p:sp>
    </p:spTree>
    <p:extLst>
      <p:ext uri="{BB962C8B-B14F-4D97-AF65-F5344CB8AC3E}">
        <p14:creationId xmlns="" xmlns:p14="http://schemas.microsoft.com/office/powerpoint/2010/main" val="2848908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pPr marL="461963" indent="-234950">
              <a:spcBef>
                <a:spcPts val="600"/>
              </a:spcBef>
              <a:tabLst>
                <a:tab pos="461963" algn="l"/>
              </a:tabLst>
            </a:pPr>
            <a:r>
              <a:rPr lang="en-US" dirty="0"/>
              <a:t>Following the initial visit, a follow-up</a:t>
            </a:r>
            <a:r>
              <a:rPr lang="en-US" baseline="0" dirty="0"/>
              <a:t> visit should be </a:t>
            </a:r>
            <a:r>
              <a:rPr lang="en-US" baseline="0" dirty="0" smtClean="0"/>
              <a:t>conducted</a:t>
            </a:r>
          </a:p>
          <a:p>
            <a:pPr marL="461963" indent="-234950">
              <a:spcBef>
                <a:spcPts val="600"/>
              </a:spcBef>
              <a:tabLst>
                <a:tab pos="461963" algn="l"/>
              </a:tabLst>
            </a:pPr>
            <a:r>
              <a:rPr lang="en-US" baseline="0" dirty="0" smtClean="0"/>
              <a:t> </a:t>
            </a:r>
            <a:r>
              <a:rPr lang="en-US" baseline="0" dirty="0"/>
              <a:t>that includes </a:t>
            </a:r>
            <a:r>
              <a:rPr lang="en-US" dirty="0"/>
              <a:t>most components of the initial comprehensive medical evaluation including: interval medical history; assessment of medication-taking behavior and intolerance/side effects; physical examination; laboratory evaluation as appropriate to assess attainment of A1C and metabolic targets; and assessment of risk for complications, diabetes self-management behaviors, nutrition, psychosocial health, and the need for referrals, immunizations, or other routine health maintenance screening. </a:t>
            </a:r>
            <a:r>
              <a:rPr lang="en-US" dirty="0">
                <a:solidFill>
                  <a:schemeClr val="accent6"/>
                </a:solidFill>
              </a:rPr>
              <a:t>B</a:t>
            </a:r>
          </a:p>
          <a:p>
            <a:endParaRPr lang="en-US"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47</a:t>
            </a:fld>
            <a:endParaRPr lang="en-US" sz="900">
              <a:latin typeface="Calibri" pitchFamily="34" charset="0"/>
            </a:endParaRPr>
          </a:p>
        </p:txBody>
      </p:sp>
    </p:spTree>
    <p:extLst>
      <p:ext uri="{BB962C8B-B14F-4D97-AF65-F5344CB8AC3E}">
        <p14:creationId xmlns="" xmlns:p14="http://schemas.microsoft.com/office/powerpoint/2010/main" val="3523065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table describing the components of a comprehensive medical evaluation (Table</a:t>
            </a:r>
          </a:p>
          <a:p>
            <a:r>
              <a:rPr lang="en-US" sz="1200" b="0" i="0" u="none" strike="noStrike" kern="1200" baseline="0" dirty="0">
                <a:solidFill>
                  <a:schemeClr val="tx1"/>
                </a:solidFill>
                <a:latin typeface="+mn-lt"/>
                <a:ea typeface="+mn-ea"/>
                <a:cs typeface="+mn-cs"/>
              </a:rPr>
              <a:t>3.1) was substantially redesigned and reorganized for 2018, incorporating information about the recommended frequency of the components of care at both initial and follow-up visits. </a:t>
            </a:r>
          </a:p>
          <a:p>
            <a:r>
              <a:rPr lang="en-US" sz="1200" b="0" i="0" u="none" strike="noStrike" kern="1200" baseline="0" dirty="0">
                <a:solidFill>
                  <a:schemeClr val="tx1"/>
                </a:solidFill>
                <a:latin typeface="+mn-lt"/>
                <a:ea typeface="+mn-ea"/>
                <a:cs typeface="+mn-cs"/>
              </a:rPr>
              <a:t>Here is a section of the new table, regarding past medical and family history. The table also includes sections on:</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48</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1309474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--Social history</a:t>
            </a:r>
          </a:p>
          <a:p>
            <a:r>
              <a:rPr lang="en-US" sz="1200" b="0" i="0" u="none" strike="noStrike" kern="1200" baseline="0" dirty="0">
                <a:solidFill>
                  <a:schemeClr val="tx1"/>
                </a:solidFill>
                <a:latin typeface="+mn-lt"/>
                <a:ea typeface="+mn-ea"/>
                <a:cs typeface="+mn-cs"/>
              </a:rPr>
              <a:t>--Medications and Vaccinations</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49</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1687059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--Technology Use</a:t>
            </a:r>
          </a:p>
          <a:p>
            <a:r>
              <a:rPr lang="en-US" sz="1200" b="0" i="0" u="none" strike="noStrike" kern="1200" baseline="0" dirty="0">
                <a:solidFill>
                  <a:schemeClr val="tx1"/>
                </a:solidFill>
                <a:latin typeface="+mn-lt"/>
                <a:ea typeface="+mn-ea"/>
                <a:cs typeface="+mn-cs"/>
              </a:rPr>
              <a:t>--Screening</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50</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350144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p:txBody>
          <a:bodyPr/>
          <a:lstStyle/>
          <a:p>
            <a:r>
              <a:rPr lang="en-US" dirty="0"/>
              <a:t>These Standards of Care will now be ADA’s sole source of clinical practice recommendations, as position statements containing such recommendations are being phased out. The Standards supersedes all previous ADA statements.</a:t>
            </a:r>
            <a:r>
              <a:rPr lang="en-US" b="1" dirty="0"/>
              <a:t> [CLICK] </a:t>
            </a:r>
          </a:p>
          <a:p>
            <a:r>
              <a:rPr lang="en-US" sz="1200" b="0" i="0" u="none" strike="noStrike" kern="1200" baseline="0" dirty="0">
                <a:solidFill>
                  <a:schemeClr val="tx1"/>
                </a:solidFill>
                <a:latin typeface="+mn-lt"/>
                <a:ea typeface="+mn-ea"/>
                <a:cs typeface="+mn-cs"/>
              </a:rPr>
              <a:t>The PPC updates the Standards of Care annually, or more frequently online should the PPC determine that new evidence or regulatory</a:t>
            </a:r>
          </a:p>
          <a:p>
            <a:r>
              <a:rPr lang="en-US" sz="1200" b="0" i="0" u="none" strike="noStrike" kern="1200" baseline="0" dirty="0">
                <a:solidFill>
                  <a:schemeClr val="tx1"/>
                </a:solidFill>
                <a:latin typeface="+mn-lt"/>
                <a:ea typeface="+mn-ea"/>
                <a:cs typeface="+mn-cs"/>
              </a:rPr>
              <a:t>changes (e.g., drug approvals, label changes) merit immediate incorporation.</a:t>
            </a:r>
            <a:r>
              <a:rPr lang="en-US" b="1" dirty="0"/>
              <a:t> [CLICK] </a:t>
            </a:r>
          </a:p>
          <a:p>
            <a:pPr>
              <a:buFont typeface="Arial" pitchFamily="34" charset="0"/>
              <a:buNone/>
            </a:pPr>
            <a:endParaRPr lang="en-US" dirty="0"/>
          </a:p>
          <a:p>
            <a:pPr>
              <a:buFont typeface="Arial" pitchFamily="34" charset="0"/>
              <a:buNone/>
            </a:pPr>
            <a:r>
              <a:rPr lang="en-US" dirty="0"/>
              <a:t>The Association and the Professional Practice Committee welcome proposals rom the larger clinical community for meetings and official ADA documents, which you can also submit at this URL. </a:t>
            </a:r>
          </a:p>
          <a:p>
            <a:pPr>
              <a:buFont typeface="Arial" pitchFamily="34" charset="0"/>
              <a:buNone/>
            </a:pPr>
            <a:endParaRPr lang="en-US" dirty="0"/>
          </a:p>
          <a:p>
            <a:pPr>
              <a:buFont typeface="Arial" pitchFamily="34" charset="0"/>
              <a:buNone/>
            </a:pPr>
            <a:r>
              <a:rPr lang="en-US" b="1" dirty="0"/>
              <a:t>[SLIDE]</a:t>
            </a:r>
          </a:p>
        </p:txBody>
      </p:sp>
      <p:sp>
        <p:nvSpPr>
          <p:cNvPr id="243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ABAB79-088B-4AD8-8DDE-44FD3937231F}" type="slidenum">
              <a:rPr lang="en-US" sz="900">
                <a:latin typeface="Calibri" pitchFamily="34" charset="0"/>
              </a:rPr>
              <a:pPr algn="r" eaLnBrk="1" hangingPunct="1"/>
              <a:t>5</a:t>
            </a:fld>
            <a:endParaRPr lang="en-US" sz="900">
              <a:latin typeface="Calibri" pitchFamily="34" charset="0"/>
            </a:endParaRPr>
          </a:p>
        </p:txBody>
      </p:sp>
    </p:spTree>
    <p:extLst>
      <p:ext uri="{BB962C8B-B14F-4D97-AF65-F5344CB8AC3E}">
        <p14:creationId xmlns="" xmlns:p14="http://schemas.microsoft.com/office/powerpoint/2010/main" val="3221370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--Physical Examination</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51</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2592277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--Laboratory Evaluation</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52</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1344955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--And assessment and Planning</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53</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2640540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a:buFont typeface="Arial" pitchFamily="34" charset="0"/>
              <a:buNone/>
            </a:pPr>
            <a:r>
              <a:rPr lang="en-US" dirty="0"/>
              <a:t>In addition to the components of the comprehensive diabetes medical evaluation at initial and follow-up</a:t>
            </a:r>
            <a:r>
              <a:rPr lang="en-US" baseline="0" dirty="0"/>
              <a:t> visits just covered, the 2018 Standards provides recommendations for additional referrals, as indicated, for people with diabetes. Such referrals may include:</a:t>
            </a:r>
          </a:p>
          <a:p>
            <a:pPr>
              <a:buFont typeface="Arial" pitchFamily="34" charset="0"/>
              <a:buNone/>
            </a:pPr>
            <a:endParaRPr lang="en-US" baseline="0" dirty="0"/>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Eye care professional for annual dilated eye exam</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Family planning for women of reproductive age</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Registered dietitian for MNT</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DSMES</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Dentist for comprehensive dental and periodontal examination</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Mental health professional, if indicated</a:t>
            </a:r>
            <a:endParaRPr lang="en-US" dirty="0"/>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54</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 xmlns:p14="http://schemas.microsoft.com/office/powerpoint/2010/main" val="522930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As far as immunizations, the Association recommends that, as for the general population, all children and adults with diabetes should receive routine vaccinations according to age-specific CDC recommendations. In</a:t>
            </a:r>
            <a:r>
              <a:rPr lang="en-US" baseline="0" dirty="0"/>
              <a:t> addition, the following recommendations are provided: </a:t>
            </a:r>
            <a:r>
              <a:rPr lang="en-US" b="1" dirty="0"/>
              <a:t>[CLICK]</a:t>
            </a:r>
          </a:p>
          <a:p>
            <a:endParaRPr lang="en-US" dirty="0"/>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Annual vaccination against influenza is recommended for all people ≥6 months of age, including those with diabetes. </a:t>
            </a:r>
            <a:r>
              <a:rPr lang="en-US" b="1" dirty="0">
                <a:solidFill>
                  <a:schemeClr val="accent6"/>
                </a:solidFill>
              </a:rPr>
              <a:t>C </a:t>
            </a:r>
            <a:r>
              <a:rPr lang="en-US" b="1" dirty="0"/>
              <a:t>[CLICK]</a:t>
            </a: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Administer 3-dose series of hepatitis B vaccine to unvaccinated adults with diabetes aged 19-59 years. </a:t>
            </a:r>
            <a:r>
              <a:rPr lang="en-US" sz="1400" b="1" dirty="0">
                <a:solidFill>
                  <a:schemeClr val="accent6"/>
                </a:solidFill>
              </a:rPr>
              <a:t>C </a:t>
            </a:r>
            <a:r>
              <a:rPr lang="en-US" sz="1400" b="1" dirty="0"/>
              <a:t>[CLICK]</a:t>
            </a:r>
            <a:endParaRPr lang="en-US" sz="1400" b="1" dirty="0">
              <a:solidFill>
                <a:schemeClr val="accent6"/>
              </a:solidFill>
            </a:endParaRP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Consider administering 3-dose hepatitis B vaccine to unvaccinated adults with diabetes ages ≥ 60 years. </a:t>
            </a:r>
            <a:r>
              <a:rPr lang="en-US" sz="1400" b="1" dirty="0">
                <a:solidFill>
                  <a:schemeClr val="accent6"/>
                </a:solidFill>
              </a:rPr>
              <a:t>C</a:t>
            </a:r>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55</a:t>
            </a:fld>
            <a:endParaRPr lang="en-US" sz="900">
              <a:latin typeface="Calibri" pitchFamily="34" charset="0"/>
            </a:endParaRPr>
          </a:p>
        </p:txBody>
      </p:sp>
    </p:spTree>
    <p:extLst>
      <p:ext uri="{BB962C8B-B14F-4D97-AF65-F5344CB8AC3E}">
        <p14:creationId xmlns="" xmlns:p14="http://schemas.microsoft.com/office/powerpoint/2010/main" val="2223646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Lastly, pneumococcal</a:t>
            </a:r>
            <a:r>
              <a:rPr lang="en-US" baseline="0" dirty="0"/>
              <a:t> vaccine is recommended based on age per the recommendation noted here.</a:t>
            </a:r>
            <a:endParaRPr lang="en-US" b="1" dirty="0"/>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56</a:t>
            </a:fld>
            <a:endParaRPr lang="en-US" sz="900">
              <a:latin typeface="Calibri" pitchFamily="34" charset="0"/>
            </a:endParaRPr>
          </a:p>
        </p:txBody>
      </p:sp>
    </p:spTree>
    <p:extLst>
      <p:ext uri="{BB962C8B-B14F-4D97-AF65-F5344CB8AC3E}">
        <p14:creationId xmlns="" xmlns:p14="http://schemas.microsoft.com/office/powerpoint/2010/main" val="228322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The CDC websites provided here can be easily accessed</a:t>
            </a:r>
            <a:r>
              <a:rPr lang="en-US" baseline="0" dirty="0"/>
              <a:t> for current vaccination schedule recommendations.</a:t>
            </a:r>
            <a:endParaRPr lang="en-US" b="1" dirty="0"/>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57</a:t>
            </a:fld>
            <a:endParaRPr lang="en-US" sz="900">
              <a:latin typeface="Calibri" pitchFamily="34" charset="0"/>
            </a:endParaRPr>
          </a:p>
        </p:txBody>
      </p:sp>
    </p:spTree>
    <p:extLst>
      <p:ext uri="{BB962C8B-B14F-4D97-AF65-F5344CB8AC3E}">
        <p14:creationId xmlns="" xmlns:p14="http://schemas.microsoft.com/office/powerpoint/2010/main" val="944724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Moving</a:t>
            </a:r>
            <a:r>
              <a:rPr lang="en-US" b="0" baseline="0" dirty="0"/>
              <a:t> on now to a discussion of the common comorbidities of diabetes, listed on this slide. We’ll highlight 2018 ADA recommendations relating to some of these comorbidities. For a detailed discussion of these common comorbidities, please refer to the chapter in its entirety. </a:t>
            </a:r>
          </a:p>
          <a:p>
            <a:endParaRPr lang="en-US" b="0"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58</a:t>
            </a:fld>
            <a:endParaRPr lang="en-US" sz="900">
              <a:latin typeface="Calibri" pitchFamily="34" charset="0"/>
            </a:endParaRPr>
          </a:p>
        </p:txBody>
      </p:sp>
    </p:spTree>
    <p:extLst>
      <p:ext uri="{BB962C8B-B14F-4D97-AF65-F5344CB8AC3E}">
        <p14:creationId xmlns="" xmlns:p14="http://schemas.microsoft.com/office/powerpoint/2010/main" val="1978507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People with type 1 diabetes are at increased risk for other autoimmune diseases</a:t>
            </a:r>
            <a:r>
              <a:rPr lang="en-US" b="0" baseline="0" dirty="0"/>
              <a:t> including thyroid disease, primary adrenal insufficiency, celiac disease, autoimmune gastritis, autoimmune hepatitis, dermatomyositis, and myasthenia gravis. Per the recommendation noted here, it is recommended that patients with type 1 diabetes be considered for screening to identify potential autoimmune thyroid disease and celiac disease soon after diagnosis.</a:t>
            </a:r>
            <a:endParaRPr lang="en-US" b="0" dirty="0"/>
          </a:p>
          <a:p>
            <a:endParaRPr lang="en-US" b="1"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59</a:t>
            </a:fld>
            <a:endParaRPr lang="en-US" sz="900">
              <a:latin typeface="Calibri" pitchFamily="34" charset="0"/>
            </a:endParaRPr>
          </a:p>
        </p:txBody>
      </p:sp>
    </p:spTree>
    <p:extLst>
      <p:ext uri="{BB962C8B-B14F-4D97-AF65-F5344CB8AC3E}">
        <p14:creationId xmlns="" xmlns:p14="http://schemas.microsoft.com/office/powerpoint/2010/main" val="408589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dirty="0"/>
              <a:t>Specific to your patients with cognitive dysfunction, the most common form of which is dementia, including Alzheimer’s.</a:t>
            </a:r>
          </a:p>
          <a:p>
            <a:endParaRPr lang="en-US"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60</a:t>
            </a:fld>
            <a:endParaRPr lang="en-US" sz="900">
              <a:latin typeface="Calibri" pitchFamily="34" charset="0"/>
            </a:endParaRPr>
          </a:p>
        </p:txBody>
      </p:sp>
    </p:spTree>
    <p:extLst>
      <p:ext uri="{BB962C8B-B14F-4D97-AF65-F5344CB8AC3E}">
        <p14:creationId xmlns="" xmlns:p14="http://schemas.microsoft.com/office/powerpoint/2010/main" val="51438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Professional Practice Committee (PPC) of the American Diabetes Association (ADA) is responsible for the</a:t>
            </a:r>
          </a:p>
          <a:p>
            <a:r>
              <a:rPr lang="en-US" sz="1200" b="0" i="0" u="none" strike="noStrike" kern="1200" baseline="0" dirty="0">
                <a:solidFill>
                  <a:schemeClr val="tx1"/>
                </a:solidFill>
                <a:latin typeface="+mn-lt"/>
                <a:ea typeface="+mn-ea"/>
                <a:cs typeface="+mn-cs"/>
              </a:rPr>
              <a:t>“Standards of Medical Care in Diabetes” position statement, referred to as the “Standards of Care.” The PPC is a multidisciplinary expert committee comprised of physicians, diabetes educators, registered dietitians, and others who have expertise in a range of areas, including adult and pediatric endocrinology, epidemiology, public health, lipid research, hypertension, preconception planning, and pregnancy care. Appointment to the PPC is based on excellence in clinical practice and research. </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6</a:t>
            </a:fld>
            <a:endParaRPr lang="en-US"/>
          </a:p>
        </p:txBody>
      </p:sp>
    </p:spTree>
    <p:extLst>
      <p:ext uri="{BB962C8B-B14F-4D97-AF65-F5344CB8AC3E}">
        <p14:creationId xmlns="" xmlns:p14="http://schemas.microsoft.com/office/powerpoint/2010/main" val="823996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Diabetes is linked to diseases of the exocrine pancreas such as pancreatitis, which may disrupt the global architecture or physiology of the pancreas, often resulting in both exocrine and endocrine dysfunction. Up to half of patients with diabetes may have impaired exocrine pancreas function.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 should be considered for patients requiring total pancreatectomy for medically refractory chronic pancreatitis to prevent postsurgical diabetes. Approximately one-third of patients undergoing total pancreatectomy with 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 are insulin free one year postoperatively, and observational studies from different centers have demonstrated islet graft function up to a decade after the surgery in some patients. Both patient and disease factors should be carefully considered when deciding the indications and timing of this surgery. Surgeries should be performed in skilled facilities that have demonstrated expertise in 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a:t>
            </a:r>
            <a:endParaRPr lang="en-US" dirty="0"/>
          </a:p>
          <a:p>
            <a:endParaRPr lang="en-US"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61</a:t>
            </a:fld>
            <a:endParaRPr lang="en-US" sz="900">
              <a:latin typeface="Calibri" pitchFamily="34" charset="0"/>
            </a:endParaRPr>
          </a:p>
        </p:txBody>
      </p:sp>
    </p:spTree>
    <p:extLst>
      <p:ext uri="{BB962C8B-B14F-4D97-AF65-F5344CB8AC3E}">
        <p14:creationId xmlns="" xmlns:p14="http://schemas.microsoft.com/office/powerpoint/2010/main" val="1727466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Also included in the section are recommendations for patients with HIV, who are at higher</a:t>
            </a:r>
            <a:r>
              <a:rPr lang="en-US" baseline="0" dirty="0"/>
              <a:t> risk for developing prediabetes and type 2 diabetes due to side effects of some antiretroviral medications</a:t>
            </a:r>
            <a:r>
              <a:rPr lang="en-US" dirty="0"/>
              <a:t>.  Specifically, the Association recommends that patients with HIV be screened for diabetes and prediabetes with a fasting glucose level before starting antiretroviral therapy, and again 3 months after starting or changing it. </a:t>
            </a:r>
          </a:p>
          <a:p>
            <a:r>
              <a:rPr lang="en-US" dirty="0"/>
              <a:t>If initial screening results are normal, checking fasting glucose each year is advised. </a:t>
            </a:r>
            <a:r>
              <a:rPr lang="en-US" b="1" dirty="0"/>
              <a:t>E</a:t>
            </a:r>
          </a:p>
          <a:p>
            <a:endParaRPr lang="en-US" dirty="0"/>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62</a:t>
            </a:fld>
            <a:endParaRPr lang="en-US" sz="900">
              <a:latin typeface="Calibri" pitchFamily="34" charset="0"/>
            </a:endParaRPr>
          </a:p>
        </p:txBody>
      </p:sp>
    </p:spTree>
    <p:extLst>
      <p:ext uri="{BB962C8B-B14F-4D97-AF65-F5344CB8AC3E}">
        <p14:creationId xmlns="" xmlns:p14="http://schemas.microsoft.com/office/powerpoint/2010/main" val="553097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Mean levels of testosterone are lower in men with diabetes compared with age matched men without diabetes, but obesity is a major confounder. Treatment in asymptomatic men is controversial.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Testosterone replacement in men with  symptomatic hypogonadism may have benefits including improved sexual function, well being, muscle mass and strength, and bone density.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men with diabetes who have symptoms or signs of low testosterone (hypogonadism), a morning total testosterone should be measured using an accurate and reliable assay.</a:t>
            </a:r>
            <a:endParaRPr lang="en-US" dirty="0"/>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63</a:t>
            </a:fld>
            <a:endParaRPr lang="en-US" sz="900">
              <a:latin typeface="Calibri" pitchFamily="34" charset="0"/>
            </a:endParaRPr>
          </a:p>
        </p:txBody>
      </p:sp>
    </p:spTree>
    <p:extLst>
      <p:ext uri="{BB962C8B-B14F-4D97-AF65-F5344CB8AC3E}">
        <p14:creationId xmlns="" xmlns:p14="http://schemas.microsoft.com/office/powerpoint/2010/main" val="38694087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In 2017, the Standards added a series of recommendations related to comorbid psychosocial and emotional disorders, including anxiety, depression, disordered eating behavior, and serious mental illness. These</a:t>
            </a:r>
            <a:r>
              <a:rPr lang="en-US" baseline="0" dirty="0"/>
              <a:t> have been modified slightly for the 2018 Standards update.</a:t>
            </a:r>
            <a:r>
              <a:rPr lang="en-US" dirty="0"/>
              <a:t> Here</a:t>
            </a:r>
            <a:r>
              <a:rPr lang="en-US" baseline="0" dirty="0"/>
              <a:t> we provide recommendations related to anxiety:</a:t>
            </a:r>
          </a:p>
          <a:p>
            <a:endParaRPr lang="en-US" baseline="0" dirty="0"/>
          </a:p>
          <a:p>
            <a:pPr marL="171450" indent="-171450">
              <a:buFont typeface="Arial" panose="020B0604020202020204" pitchFamily="34" charset="0"/>
              <a:buChar char="•"/>
            </a:pPr>
            <a:r>
              <a:rPr lang="en-US" dirty="0"/>
              <a:t>Consider screening for anxiety in people exhibiting anxiety or worries regarding diabetes complications, insulin injections or infusion, taking medications, and/or hypoglycemia that interfere with self-management behaviors and those who express fear, dread, or irrational thoughts and/or show anxiety symptoms such as avoidance behaviors, excessive repetitive behaviors, or social withdrawal. Refer for treatment if anxiety is present. </a:t>
            </a:r>
            <a:r>
              <a:rPr lang="en-US" b="1" dirty="0">
                <a:solidFill>
                  <a:srgbClr val="F79646"/>
                </a:solidFill>
              </a:rPr>
              <a:t>B</a:t>
            </a:r>
          </a:p>
          <a:p>
            <a:pPr marL="171450" indent="-171450">
              <a:buFont typeface="Arial" panose="020B0604020202020204" pitchFamily="34" charset="0"/>
              <a:buChar char="•"/>
            </a:pPr>
            <a:endParaRPr lang="en-US" b="1" dirty="0">
              <a:solidFill>
                <a:srgbClr val="F79646"/>
              </a:solidFill>
            </a:endParaRPr>
          </a:p>
          <a:p>
            <a:pPr marL="171450" indent="-171450">
              <a:buFont typeface="Arial" panose="020B0604020202020204" pitchFamily="34" charset="0"/>
              <a:buChar char="•"/>
            </a:pPr>
            <a:r>
              <a:rPr lang="en-US" dirty="0"/>
              <a:t>People with hypoglycemic unawareness, which can co-occur with fear of hypoglycemia, should be treated using blood glucose awareness training (or other evidence-based intervention) to help reestablish awareness of hypoglycemia and reduce fear of hypoglycemia. </a:t>
            </a:r>
            <a:r>
              <a:rPr lang="en-US" b="1" dirty="0">
                <a:solidFill>
                  <a:srgbClr val="F79646"/>
                </a:solidFill>
              </a:rPr>
              <a:t>A</a:t>
            </a:r>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64</a:t>
            </a:fld>
            <a:endParaRPr lang="en-US" sz="900">
              <a:latin typeface="Calibri" pitchFamily="34" charset="0"/>
            </a:endParaRPr>
          </a:p>
        </p:txBody>
      </p:sp>
    </p:spTree>
    <p:extLst>
      <p:ext uri="{BB962C8B-B14F-4D97-AF65-F5344CB8AC3E}">
        <p14:creationId xmlns="" xmlns:p14="http://schemas.microsoft.com/office/powerpoint/2010/main" val="2660986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Moving on to depression, now, which affects</a:t>
            </a:r>
            <a:r>
              <a:rPr lang="en-US" baseline="0" dirty="0"/>
              <a:t> one in four patients with type 1 or type 2 diabetes. Recommendations related to depression will be presented here and in the next slide:</a:t>
            </a:r>
          </a:p>
          <a:p>
            <a:endParaRPr lang="en-US" baseline="0" dirty="0"/>
          </a:p>
          <a:p>
            <a:pPr marL="171450" indent="-171450">
              <a:buFont typeface="Arial" panose="020B0604020202020204" pitchFamily="34" charset="0"/>
              <a:buChar char="•"/>
            </a:pPr>
            <a:r>
              <a:rPr lang="en-US" dirty="0"/>
              <a:t>Providers should consider annual screening of all patients with diabetes, especially those with a self-reported history of depression, for depressive symptoms with age-appropriate depression screening measures, recognizing that further evaluation will be necessary for individuals who have a positive screen. </a:t>
            </a:r>
            <a:r>
              <a:rPr lang="en-US" b="1" dirty="0">
                <a:solidFill>
                  <a:srgbClr val="F79646"/>
                </a:solidFill>
              </a:rPr>
              <a:t>B</a:t>
            </a:r>
          </a:p>
          <a:p>
            <a:pPr marL="0" indent="0">
              <a:buFont typeface="Arial" panose="020B0604020202020204" pitchFamily="34" charset="0"/>
              <a:buNone/>
            </a:pPr>
            <a:endParaRPr lang="en-US" b="1" dirty="0">
              <a:solidFill>
                <a:srgbClr val="F79646"/>
              </a:solidFill>
            </a:endParaRPr>
          </a:p>
          <a:p>
            <a:pPr marL="171450" indent="-171450">
              <a:buFont typeface="Arial" panose="020B0604020202020204" pitchFamily="34" charset="0"/>
              <a:buChar char="•"/>
            </a:pPr>
            <a:r>
              <a:rPr lang="en-US" dirty="0"/>
              <a:t>Beginning at diagnosis of complications or when there are significant changes in medical status, consider assessment for depression. </a:t>
            </a:r>
            <a:r>
              <a:rPr lang="en-US" b="1" dirty="0">
                <a:solidFill>
                  <a:srgbClr val="F79646"/>
                </a:solidFill>
              </a:rPr>
              <a:t>B</a:t>
            </a:r>
          </a:p>
          <a:p>
            <a:endParaRPr lang="en-US" b="1"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65</a:t>
            </a:fld>
            <a:endParaRPr lang="en-US" sz="900">
              <a:latin typeface="Calibri" pitchFamily="34" charset="0"/>
            </a:endParaRPr>
          </a:p>
        </p:txBody>
      </p:sp>
    </p:spTree>
    <p:extLst>
      <p:ext uri="{BB962C8B-B14F-4D97-AF65-F5344CB8AC3E}">
        <p14:creationId xmlns="" xmlns:p14="http://schemas.microsoft.com/office/powerpoint/2010/main" val="4191693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And lastly,</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Referrals for treatment of depression should be made to mental health providers with experience using cognitive behavioral therapy, interpersonal therapy, or other evidence-based treatment approaches in conjunction with collaborative care with the patient’s diabetes treatment team. </a:t>
            </a:r>
            <a:r>
              <a:rPr lang="en-US" dirty="0">
                <a:solidFill>
                  <a:srgbClr val="F79646"/>
                </a:solidFill>
              </a:rPr>
              <a:t>A</a:t>
            </a:r>
          </a:p>
          <a:p>
            <a:endParaRPr lang="en-US" baseline="0"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66</a:t>
            </a:fld>
            <a:endParaRPr lang="en-US" sz="900">
              <a:latin typeface="Calibri" pitchFamily="34" charset="0"/>
            </a:endParaRPr>
          </a:p>
        </p:txBody>
      </p:sp>
    </p:spTree>
    <p:extLst>
      <p:ext uri="{BB962C8B-B14F-4D97-AF65-F5344CB8AC3E}">
        <p14:creationId xmlns="" xmlns:p14="http://schemas.microsoft.com/office/powerpoint/2010/main" val="70809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The prevalence of eating disorders in people with diabetes is unknown,</a:t>
            </a:r>
            <a:r>
              <a:rPr lang="en-US" baseline="0" dirty="0"/>
              <a:t> but in type 1 diabetes, insulin omission in order to lose weight is the most commonly reported disordered eating behavior, while in type 2, binge-eating is most commonly reported.</a:t>
            </a:r>
          </a:p>
          <a:p>
            <a:endParaRPr lang="en-US" baseline="0" dirty="0"/>
          </a:p>
          <a:p>
            <a:r>
              <a:rPr lang="en-US" baseline="0" dirty="0"/>
              <a:t>The following recommendations are presented in the 2018 SOC for disordered eating behavior:</a:t>
            </a:r>
          </a:p>
          <a:p>
            <a:endParaRPr lang="en-US" baseline="0" dirty="0"/>
          </a:p>
          <a:p>
            <a:pPr marL="171450" indent="-171450">
              <a:buFont typeface="Arial" panose="020B0604020202020204" pitchFamily="34" charset="0"/>
              <a:buChar char="•"/>
            </a:pPr>
            <a:r>
              <a:rPr lang="en-US" dirty="0"/>
              <a:t>Providers should consider reevaluating the treatment regimen of people with diabetes who present with symptoms of disordered eating behavior, an eating disorder, or disrupted patterns of eating.</a:t>
            </a:r>
            <a:r>
              <a:rPr lang="en-US" b="1" dirty="0"/>
              <a:t> </a:t>
            </a:r>
            <a:r>
              <a:rPr lang="en-US" b="1" dirty="0">
                <a:solidFill>
                  <a:srgbClr val="F79646"/>
                </a:solidFill>
              </a:rPr>
              <a:t>B</a:t>
            </a:r>
          </a:p>
          <a:p>
            <a:pPr marL="171450" indent="-171450">
              <a:buFont typeface="Arial" panose="020B0604020202020204" pitchFamily="34" charset="0"/>
              <a:buChar char="•"/>
            </a:pPr>
            <a:r>
              <a:rPr lang="en-US" dirty="0"/>
              <a:t>Consider screening for disordered or disrupted eating using validated screening measures when hyperglycemia and weight loss are unexplained based on self-reported behaviors related to medication dosing, meal plan, and physical activity. In addition, a review of the medical regimen is recommended to identify potential treatment-related effects on hunger/caloric intake. </a:t>
            </a:r>
            <a:r>
              <a:rPr lang="en-US" b="1" dirty="0">
                <a:solidFill>
                  <a:srgbClr val="F79646"/>
                </a:solidFill>
              </a:rPr>
              <a:t>B</a:t>
            </a:r>
          </a:p>
          <a:p>
            <a:endParaRPr lang="en-US" baseline="0" dirty="0"/>
          </a:p>
          <a:p>
            <a:endParaRPr lang="en-US" baseline="0"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67</a:t>
            </a:fld>
            <a:endParaRPr lang="en-US" sz="900">
              <a:latin typeface="Calibri" pitchFamily="34" charset="0"/>
            </a:endParaRPr>
          </a:p>
        </p:txBody>
      </p:sp>
    </p:spTree>
    <p:extLst>
      <p:ext uri="{BB962C8B-B14F-4D97-AF65-F5344CB8AC3E}">
        <p14:creationId xmlns="" xmlns:p14="http://schemas.microsoft.com/office/powerpoint/2010/main" val="493780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And finally, people with serious</a:t>
            </a:r>
            <a:r>
              <a:rPr lang="en-US" baseline="0" dirty="0"/>
              <a:t> mental illness, particularly schizophrenia, are at increased risk of developing type 2 diabetes, as are those taking atypical antipsychotics. Recommendations are provided here for monitoring and regimen evaluation based on metabolic response to antipsychotic therapy.</a:t>
            </a:r>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68</a:t>
            </a:fld>
            <a:endParaRPr lang="en-US" sz="900">
              <a:latin typeface="Calibri" pitchFamily="34" charset="0"/>
            </a:endParaRPr>
          </a:p>
        </p:txBody>
      </p:sp>
    </p:spTree>
    <p:extLst>
      <p:ext uri="{BB962C8B-B14F-4D97-AF65-F5344CB8AC3E}">
        <p14:creationId xmlns="" xmlns:p14="http://schemas.microsoft.com/office/powerpoint/2010/main" val="20440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Lifestyle management is a fundamental aspect of diabetes care and includes diabetes self-management education and support (DSMES), medical nutrition therapy (MNT), physical activity, smoking cessation counseling, and psychosocial care.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and care providers should focus together on how to optimize lifestyle from the time of the initial comprehensive medical evaluation, throughout all subsequent evaluations and follow-up, and during the assessment of complications and management of comorbid conditions in order to enhance diabetes care.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[SLIDE]</a:t>
            </a:r>
            <a:endParaRPr lang="en-US" b="1" dirty="0"/>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69</a:t>
            </a:fld>
            <a:endParaRPr lang="en-US" sz="900">
              <a:solidFill>
                <a:srgbClr val="000000"/>
              </a:solidFill>
            </a:endParaRPr>
          </a:p>
        </p:txBody>
      </p:sp>
    </p:spTree>
    <p:extLst>
      <p:ext uri="{BB962C8B-B14F-4D97-AF65-F5344CB8AC3E}">
        <p14:creationId xmlns="" xmlns:p14="http://schemas.microsoft.com/office/powerpoint/2010/main" val="41538661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p:txBody>
          <a:bodyPr/>
          <a:lstStyle/>
          <a:p>
            <a:r>
              <a:rPr lang="en-US" dirty="0"/>
              <a:t>Here are the recommendations on diabetes self management education and support:</a:t>
            </a:r>
          </a:p>
          <a:p>
            <a:endParaRPr lang="en-US" dirty="0"/>
          </a:p>
          <a:p>
            <a:pPr marL="628650" lvl="1" indent="-171450">
              <a:spcBef>
                <a:spcPts val="1200"/>
              </a:spcBef>
              <a:buFont typeface="Arial" panose="020B0604020202020204" pitchFamily="34" charset="0"/>
              <a:buChar char="•"/>
            </a:pPr>
            <a:r>
              <a:rPr lang="en-US" sz="1200" dirty="0"/>
              <a:t>In accordance with the national standards for DSMES, all people with diabetes should participate in DSME to facilitate the knowledge, skills, and ability necessary for diabetes self-care and in DSMS to assist with implementing and sustaining skills and behaviors needed for ongoing self-management. </a:t>
            </a:r>
            <a:r>
              <a:rPr lang="en-US" sz="1200" b="1" dirty="0">
                <a:solidFill>
                  <a:schemeClr val="accent6"/>
                </a:solidFill>
              </a:rPr>
              <a:t>B</a:t>
            </a:r>
          </a:p>
          <a:p>
            <a:pPr marL="457200" lvl="1" indent="0">
              <a:spcBef>
                <a:spcPts val="1200"/>
              </a:spcBef>
              <a:buFont typeface="Arial" panose="020B0604020202020204" pitchFamily="34" charset="0"/>
              <a:buNone/>
            </a:pPr>
            <a:endParaRPr lang="en-US" sz="1200" b="1" dirty="0">
              <a:solidFill>
                <a:schemeClr val="accent6"/>
              </a:solidFill>
            </a:endParaRPr>
          </a:p>
          <a:p>
            <a:pPr marL="628650" lvl="1" indent="-171450">
              <a:spcBef>
                <a:spcPts val="1200"/>
              </a:spcBef>
              <a:buFont typeface="Arial" panose="020B0604020202020204" pitchFamily="34" charset="0"/>
              <a:buChar char="•"/>
            </a:pPr>
            <a:r>
              <a:rPr lang="en-US" sz="1200" dirty="0"/>
              <a:t>There are four critical times to evaluate the need for DSME/S: at diagnosis, annually, when complicating factors arise, and when transitions in care occur. </a:t>
            </a:r>
            <a:r>
              <a:rPr lang="en-US" sz="1200" b="1" dirty="0">
                <a:solidFill>
                  <a:schemeClr val="accent6"/>
                </a:solidFill>
              </a:rPr>
              <a:t>E</a:t>
            </a:r>
            <a:endParaRPr lang="en-US" sz="1200" b="1" dirty="0">
              <a:solidFill>
                <a:schemeClr val="tx1"/>
              </a:solidFill>
            </a:endParaRPr>
          </a:p>
          <a:p>
            <a:pPr marL="628650" lvl="1" indent="-171450">
              <a:spcBef>
                <a:spcPts val="1200"/>
              </a:spcBef>
              <a:buFont typeface="Arial" panose="020B0604020202020204" pitchFamily="34" charset="0"/>
              <a:buChar char="•"/>
            </a:pPr>
            <a:endParaRPr lang="en-US" sz="1200" b="1" dirty="0">
              <a:solidFill>
                <a:schemeClr val="tx1"/>
              </a:solidFill>
            </a:endParaRPr>
          </a:p>
          <a:p>
            <a:pPr marL="628650" lvl="1" indent="-171450">
              <a:spcBef>
                <a:spcPts val="1200"/>
              </a:spcBef>
              <a:buFont typeface="Arial" panose="020B0604020202020204" pitchFamily="34" charset="0"/>
              <a:buChar char="•"/>
            </a:pPr>
            <a:r>
              <a:rPr lang="en-US" sz="1200" dirty="0"/>
              <a:t>Facilitating appropriate diabetes self-management and improving clinical outcomes, health status, and quality of life are key goals of DSME/S to be measured and monitored as part of routine care. </a:t>
            </a:r>
            <a:r>
              <a:rPr lang="en-US" sz="1200" b="1" dirty="0">
                <a:solidFill>
                  <a:schemeClr val="accent6"/>
                </a:solidFill>
              </a:rPr>
              <a:t>C</a:t>
            </a:r>
            <a:endParaRPr lang="en-US" sz="1200" b="1" dirty="0"/>
          </a:p>
          <a:p>
            <a:endParaRPr lang="en-US" b="1" dirty="0"/>
          </a:p>
          <a:p>
            <a:r>
              <a:rPr lang="en-US" b="1" dirty="0"/>
              <a:t>[SLIDE]</a:t>
            </a:r>
          </a:p>
        </p:txBody>
      </p:sp>
      <p:sp>
        <p:nvSpPr>
          <p:cNvPr id="2979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9723F1-1D9A-438F-ACAA-B83A163E0E2D}" type="slidenum">
              <a:rPr lang="en-US" sz="900">
                <a:latin typeface="Calibri" pitchFamily="34" charset="0"/>
              </a:rPr>
              <a:pPr algn="r" eaLnBrk="1" hangingPunct="1"/>
              <a:t>70</a:t>
            </a:fld>
            <a:endParaRPr lang="en-US" sz="900">
              <a:latin typeface="Calibri" pitchFamily="34" charset="0"/>
            </a:endParaRPr>
          </a:p>
        </p:txBody>
      </p:sp>
    </p:spTree>
    <p:extLst>
      <p:ext uri="{BB962C8B-B14F-4D97-AF65-F5344CB8AC3E}">
        <p14:creationId xmlns="" xmlns:p14="http://schemas.microsoft.com/office/powerpoint/2010/main" val="146915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Association’s evidence grading system in use for these clinical practice recommendations, used to clarify and codify the evidence that forms the basis for each of the recommendations in the 2018 Standards of Medical Care in Diabetes. </a:t>
            </a:r>
          </a:p>
          <a:p>
            <a:endParaRPr lang="en-US" dirty="0"/>
          </a:p>
          <a:p>
            <a:r>
              <a:rPr lang="en-US" dirty="0"/>
              <a:t>The level of evidence that supports each recommendation is listed after each recommendation using the letters A, B, C, or E. As we proceed through this presentation you’ll see these grades next to each of the recommendations listed. I won’t call them out each time, but they’re there for your reference. </a:t>
            </a:r>
          </a:p>
          <a:p>
            <a:endParaRPr lang="en-US" b="1" dirty="0"/>
          </a:p>
          <a:p>
            <a:r>
              <a:rPr lang="en-US" b="1" dirty="0"/>
              <a:t>[SLIDE]</a:t>
            </a:r>
          </a:p>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7</a:t>
            </a:fld>
            <a:endParaRPr lang="en-US"/>
          </a:p>
        </p:txBody>
      </p:sp>
    </p:spTree>
    <p:extLst>
      <p:ext uri="{BB962C8B-B14F-4D97-AF65-F5344CB8AC3E}">
        <p14:creationId xmlns="" xmlns:p14="http://schemas.microsoft.com/office/powerpoint/2010/main" val="33410211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endParaRPr lang="en-US" dirty="0"/>
          </a:p>
          <a:p>
            <a:pPr marL="628650" lvl="1" indent="-171450">
              <a:spcBef>
                <a:spcPts val="1200"/>
              </a:spcBef>
              <a:buFont typeface="Arial" panose="020B0604020202020204" pitchFamily="34" charset="0"/>
              <a:buChar char="•"/>
            </a:pPr>
            <a:r>
              <a:rPr lang="en-US" dirty="0"/>
              <a:t>Effective DSMES should be patient centered, may be given in group or individualized settings or using technology, and should help guide clinical decisions. </a:t>
            </a:r>
            <a:r>
              <a:rPr lang="en-US" b="1" dirty="0">
                <a:solidFill>
                  <a:schemeClr val="accent6"/>
                </a:solidFill>
              </a:rPr>
              <a:t>A</a:t>
            </a:r>
          </a:p>
          <a:p>
            <a:pPr marL="628650" lvl="1" indent="-171450">
              <a:spcBef>
                <a:spcPts val="1200"/>
              </a:spcBef>
              <a:buFont typeface="Arial" panose="020B0604020202020204" pitchFamily="34" charset="0"/>
              <a:buChar char="•"/>
            </a:pPr>
            <a:endParaRPr lang="en-US" dirty="0">
              <a:solidFill>
                <a:schemeClr val="accent6"/>
              </a:solidFill>
            </a:endParaRPr>
          </a:p>
          <a:p>
            <a:pPr marL="628650" lvl="1" indent="-171450">
              <a:spcBef>
                <a:spcPts val="1200"/>
              </a:spcBef>
              <a:buFont typeface="Arial" panose="020B0604020202020204" pitchFamily="34" charset="0"/>
              <a:buChar char="•"/>
            </a:pPr>
            <a:r>
              <a:rPr lang="en-US" dirty="0"/>
              <a:t>Because DSMES can improve outcomes and reduce costs </a:t>
            </a:r>
            <a:r>
              <a:rPr lang="en-US" dirty="0">
                <a:solidFill>
                  <a:schemeClr val="accent6"/>
                </a:solidFill>
              </a:rPr>
              <a:t>B</a:t>
            </a:r>
            <a:r>
              <a:rPr lang="en-US" dirty="0"/>
              <a:t>, adequate reimbursement by third-party payers is recommended. </a:t>
            </a:r>
            <a:r>
              <a:rPr lang="en-US" b="1" dirty="0">
                <a:solidFill>
                  <a:schemeClr val="accent6"/>
                </a:solidFill>
              </a:rPr>
              <a:t>E</a:t>
            </a:r>
          </a:p>
          <a:p>
            <a:endParaRPr lang="en-US" b="1" dirty="0"/>
          </a:p>
          <a:p>
            <a:r>
              <a:rPr lang="en-US" b="1" dirty="0"/>
              <a:t>[SLIDE]</a:t>
            </a:r>
          </a:p>
          <a:p>
            <a:endParaRPr lang="en-US" b="1" dirty="0"/>
          </a:p>
          <a:p>
            <a:endParaRPr lang="en-US" dirty="0"/>
          </a:p>
          <a:p>
            <a:endParaRPr lang="en-US" dirty="0"/>
          </a:p>
        </p:txBody>
      </p:sp>
      <p:sp>
        <p:nvSpPr>
          <p:cNvPr id="2990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0669455-8BC7-4355-8093-D8C8C887056B}" type="slidenum">
              <a:rPr lang="en-US" sz="900">
                <a:latin typeface="Calibri" pitchFamily="34" charset="0"/>
              </a:rPr>
              <a:pPr algn="r" eaLnBrk="1" hangingPunct="1"/>
              <a:t>71</a:t>
            </a:fld>
            <a:endParaRPr lang="en-US" sz="900">
              <a:latin typeface="Calibri" pitchFamily="34" charset="0"/>
            </a:endParaRPr>
          </a:p>
        </p:txBody>
      </p:sp>
    </p:spTree>
    <p:extLst>
      <p:ext uri="{BB962C8B-B14F-4D97-AF65-F5344CB8AC3E}">
        <p14:creationId xmlns="" xmlns:p14="http://schemas.microsoft.com/office/powerpoint/2010/main" val="11425462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p:txBody>
          <a:bodyPr/>
          <a:lstStyle/>
          <a:p>
            <a:r>
              <a:rPr lang="en-US" dirty="0"/>
              <a:t>The DSMES algorithm defines four critical time points for DSMES delivery. These include:</a:t>
            </a:r>
          </a:p>
          <a:p>
            <a:endParaRPr lang="en-US" dirty="0"/>
          </a:p>
          <a:p>
            <a:r>
              <a:rPr lang="en-US" dirty="0"/>
              <a:t>	1) at diagnosis; </a:t>
            </a:r>
          </a:p>
          <a:p>
            <a:r>
              <a:rPr lang="en-US" dirty="0"/>
              <a:t>	2) annually for assessment of education, nutrition, and emotional needs; </a:t>
            </a:r>
          </a:p>
          <a:p>
            <a:pPr marL="339725" indent="0">
              <a:spcBef>
                <a:spcPts val="1200"/>
              </a:spcBef>
              <a:buFont typeface="Verdana" pitchFamily="34" charset="0"/>
              <a:buNone/>
            </a:pPr>
            <a:r>
              <a:rPr lang="en-US" dirty="0"/>
              <a:t>	3) When new complicating factors (health conditions, physical limitations, emotional factors, or basic living needs) arise that influence self-management; and</a:t>
            </a:r>
          </a:p>
          <a:p>
            <a:r>
              <a:rPr lang="en-US" dirty="0"/>
              <a:t>	4) when transitions in care occur </a:t>
            </a:r>
          </a:p>
          <a:p>
            <a:endParaRPr lang="en-US" dirty="0"/>
          </a:p>
          <a:p>
            <a:r>
              <a:rPr lang="en-US" b="1" dirty="0"/>
              <a:t>[SLIDE]</a:t>
            </a:r>
          </a:p>
        </p:txBody>
      </p:sp>
      <p:sp>
        <p:nvSpPr>
          <p:cNvPr id="3000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BB9D0EC-B965-431A-B54A-8542ABEAB09A}" type="slidenum">
              <a:rPr lang="en-US" sz="900">
                <a:latin typeface="Calibri" pitchFamily="34" charset="0"/>
              </a:rPr>
              <a:pPr algn="r" eaLnBrk="1" hangingPunct="1"/>
              <a:t>72</a:t>
            </a:fld>
            <a:endParaRPr lang="en-US" sz="900">
              <a:latin typeface="Calibri" pitchFamily="34" charset="0"/>
            </a:endParaRPr>
          </a:p>
        </p:txBody>
      </p:sp>
    </p:spTree>
    <p:extLst>
      <p:ext uri="{BB962C8B-B14F-4D97-AF65-F5344CB8AC3E}">
        <p14:creationId xmlns="" xmlns:p14="http://schemas.microsoft.com/office/powerpoint/2010/main" val="2476246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r>
              <a:rPr lang="en-US" dirty="0"/>
              <a:t>Figuring out what to eat can be the most challenging part of daily self-management for people with diabetes. The Association has long held that there is no “one size fits all” approach to nutrition therapy, and lays out four goals for nutrition</a:t>
            </a:r>
            <a:r>
              <a:rPr lang="en-US" baseline="0" dirty="0"/>
              <a:t> therapy</a:t>
            </a:r>
            <a:r>
              <a:rPr lang="en-US" dirty="0"/>
              <a:t> for adults with diabetes.</a:t>
            </a:r>
            <a:r>
              <a:rPr lang="en-US" baseline="0" dirty="0"/>
              <a:t> The following series of slides outlines the goals of nutrition therapy for adults with diabetes. </a:t>
            </a:r>
            <a:endParaRPr lang="en-US" dirty="0"/>
          </a:p>
          <a:p>
            <a:endParaRPr lang="en-US" dirty="0"/>
          </a:p>
          <a:p>
            <a:r>
              <a:rPr lang="en-US" dirty="0"/>
              <a:t>1. We want to promote and support healthful eating patterns, emphasizing a variety of nutrient-dense foods in appropriate portion sizes, in order to improve overall health and specifically to: </a:t>
            </a:r>
          </a:p>
          <a:p>
            <a:pPr marL="516487" lvl="1" indent="-171450">
              <a:buFont typeface="Arial" panose="020B0604020202020204" pitchFamily="34" charset="0"/>
              <a:buChar char="•"/>
            </a:pPr>
            <a:r>
              <a:rPr lang="en-US" dirty="0"/>
              <a:t>Achieve and maintain body weight goals </a:t>
            </a:r>
          </a:p>
          <a:p>
            <a:pPr marL="516487" lvl="1" indent="-171450">
              <a:buFont typeface="Arial" panose="020B0604020202020204" pitchFamily="34" charset="0"/>
              <a:buChar char="•"/>
            </a:pPr>
            <a:r>
              <a:rPr lang="en-US" dirty="0"/>
              <a:t>Attain individualized glycemic, blood pressure, and lipid goals </a:t>
            </a:r>
          </a:p>
          <a:p>
            <a:pPr marL="516487" lvl="1" indent="-171450">
              <a:buFont typeface="Arial" panose="020B0604020202020204" pitchFamily="34" charset="0"/>
              <a:buChar char="•"/>
            </a:pPr>
            <a:r>
              <a:rPr lang="en-US" dirty="0"/>
              <a:t>Delay or prevent complications of diabetes  </a:t>
            </a:r>
            <a:r>
              <a:rPr lang="en-US" b="1" dirty="0"/>
              <a:t>[CLICK]</a:t>
            </a:r>
          </a:p>
          <a:p>
            <a:pPr lvl="1" indent="-112163"/>
            <a:endParaRPr lang="en-US" dirty="0"/>
          </a:p>
          <a:p>
            <a:r>
              <a:rPr lang="en-US" dirty="0"/>
              <a:t>2. To address individual nutrition needs based on personal and cultural preferences, health literacy and numeracy, access to healthful foods, willingness and ability to make behavioral changes, and barriers to change. </a:t>
            </a:r>
          </a:p>
          <a:p>
            <a:endParaRPr lang="en-US" dirty="0"/>
          </a:p>
          <a:p>
            <a:r>
              <a:rPr lang="en-US" b="1" dirty="0"/>
              <a:t>[SLIDE]</a:t>
            </a:r>
          </a:p>
        </p:txBody>
      </p:sp>
      <p:sp>
        <p:nvSpPr>
          <p:cNvPr id="301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68AF66D-601C-40F5-A0B1-1DD1459109B8}" type="slidenum">
              <a:rPr lang="en-US" sz="900">
                <a:latin typeface="Calibri" pitchFamily="34" charset="0"/>
              </a:rPr>
              <a:pPr algn="r" eaLnBrk="1" hangingPunct="1"/>
              <a:t>73</a:t>
            </a:fld>
            <a:endParaRPr lang="en-US" sz="900">
              <a:latin typeface="Calibri" pitchFamily="34" charset="0"/>
            </a:endParaRPr>
          </a:p>
        </p:txBody>
      </p:sp>
    </p:spTree>
    <p:extLst>
      <p:ext uri="{BB962C8B-B14F-4D97-AF65-F5344CB8AC3E}">
        <p14:creationId xmlns="" xmlns:p14="http://schemas.microsoft.com/office/powerpoint/2010/main" val="3781611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r>
              <a:rPr lang="en-US" dirty="0"/>
              <a:t>3.</a:t>
            </a:r>
            <a:r>
              <a:rPr lang="en-US" baseline="0" dirty="0"/>
              <a:t> W</a:t>
            </a:r>
            <a:r>
              <a:rPr lang="en-US" dirty="0"/>
              <a:t>e want to help our patients maintain the pleasure of eating by providing non-judgmental messages about food choices, and finally, </a:t>
            </a:r>
            <a:r>
              <a:rPr lang="en-US" b="1" dirty="0"/>
              <a:t>[CLICK] </a:t>
            </a:r>
          </a:p>
          <a:p>
            <a:endParaRPr lang="en-US" b="0" dirty="0"/>
          </a:p>
          <a:p>
            <a:r>
              <a:rPr lang="en-US" b="0" dirty="0"/>
              <a:t>4.</a:t>
            </a:r>
            <a:r>
              <a:rPr lang="en-US" b="0" baseline="0" dirty="0"/>
              <a:t> W</a:t>
            </a:r>
            <a:r>
              <a:rPr lang="en-US" dirty="0"/>
              <a:t>e want to provide the individual with diabetes with practical tools for developing healthful eating patterns rather than focusing on individual macronutrients, micro-nutrients, or single foods.</a:t>
            </a:r>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020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C8E62A4-CFC4-420B-972C-B81986B75546}" type="slidenum">
              <a:rPr lang="en-US" sz="900">
                <a:latin typeface="Calibri" pitchFamily="34" charset="0"/>
              </a:rPr>
              <a:pPr algn="r" eaLnBrk="1" hangingPunct="1"/>
              <a:t>74</a:t>
            </a:fld>
            <a:endParaRPr lang="en-US" sz="900">
              <a:latin typeface="Calibri" pitchFamily="34" charset="0"/>
            </a:endParaRPr>
          </a:p>
        </p:txBody>
      </p:sp>
    </p:spTree>
    <p:extLst>
      <p:ext uri="{BB962C8B-B14F-4D97-AF65-F5344CB8AC3E}">
        <p14:creationId xmlns="" xmlns:p14="http://schemas.microsoft.com/office/powerpoint/2010/main" val="703990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76</a:t>
            </a:fld>
            <a:endParaRPr lang="en-US" sz="900">
              <a:latin typeface="Calibri" pitchFamily="34" charset="0"/>
            </a:endParaRPr>
          </a:p>
        </p:txBody>
      </p:sp>
    </p:spTree>
    <p:extLst>
      <p:ext uri="{BB962C8B-B14F-4D97-AF65-F5344CB8AC3E}">
        <p14:creationId xmlns="" xmlns:p14="http://schemas.microsoft.com/office/powerpoint/2010/main" val="2213653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77</a:t>
            </a:fld>
            <a:endParaRPr lang="en-US" sz="900">
              <a:latin typeface="Calibri" pitchFamily="34" charset="0"/>
            </a:endParaRPr>
          </a:p>
        </p:txBody>
      </p:sp>
    </p:spTree>
    <p:extLst>
      <p:ext uri="{BB962C8B-B14F-4D97-AF65-F5344CB8AC3E}">
        <p14:creationId xmlns="" xmlns:p14="http://schemas.microsoft.com/office/powerpoint/2010/main" val="6112945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78</a:t>
            </a:fld>
            <a:endParaRPr lang="en-US" sz="900">
              <a:latin typeface="Calibri" pitchFamily="34" charset="0"/>
            </a:endParaRPr>
          </a:p>
        </p:txBody>
      </p:sp>
    </p:spTree>
    <p:extLst>
      <p:ext uri="{BB962C8B-B14F-4D97-AF65-F5344CB8AC3E}">
        <p14:creationId xmlns="" xmlns:p14="http://schemas.microsoft.com/office/powerpoint/2010/main" val="1596854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79</a:t>
            </a:fld>
            <a:endParaRPr lang="en-US" sz="900">
              <a:latin typeface="Calibri" pitchFamily="34" charset="0"/>
            </a:endParaRPr>
          </a:p>
        </p:txBody>
      </p:sp>
    </p:spTree>
    <p:extLst>
      <p:ext uri="{BB962C8B-B14F-4D97-AF65-F5344CB8AC3E}">
        <p14:creationId xmlns="" xmlns:p14="http://schemas.microsoft.com/office/powerpoint/2010/main" val="1779939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80</a:t>
            </a:fld>
            <a:endParaRPr lang="en-US" sz="900">
              <a:latin typeface="Calibri" pitchFamily="34" charset="0"/>
            </a:endParaRPr>
          </a:p>
        </p:txBody>
      </p:sp>
    </p:spTree>
    <p:extLst>
      <p:ext uri="{BB962C8B-B14F-4D97-AF65-F5344CB8AC3E}">
        <p14:creationId xmlns="" xmlns:p14="http://schemas.microsoft.com/office/powerpoint/2010/main" val="20667241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r>
              <a:rPr lang="en-US" dirty="0"/>
              <a:t>Recommendations for physical activity for people with diabetes are summarized on this slide and the next:</a:t>
            </a:r>
          </a:p>
          <a:p>
            <a:endParaRPr lang="en-US"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 </a:t>
            </a:r>
            <a:r>
              <a:rPr lang="en-US" sz="1200" dirty="0"/>
              <a:t>Children and adolescents with diabetes or prediabetes should engage in 60 min/day or more of moderate- or vigorous-intensity aerobic activity, with vigorous muscle-strengthening and bone-strengthening activities at least 3</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t>days/week. </a:t>
            </a:r>
            <a:r>
              <a:rPr lang="en-US" sz="1200" b="1" dirty="0">
                <a:solidFill>
                  <a:schemeClr val="accent6"/>
                </a:solidFill>
              </a:rPr>
              <a:t>C [Click]</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b="1" dirty="0">
              <a:solidFill>
                <a:schemeClr val="accent6"/>
              </a:solidFill>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Most adults with type 1 </a:t>
            </a:r>
            <a:r>
              <a:rPr lang="en-US" sz="1200" b="1" dirty="0">
                <a:solidFill>
                  <a:srgbClr val="F79646"/>
                </a:solidFill>
              </a:rPr>
              <a:t>C</a:t>
            </a:r>
            <a:r>
              <a:rPr lang="en-US" sz="1200" dirty="0"/>
              <a:t> and type 2 </a:t>
            </a:r>
            <a:r>
              <a:rPr lang="en-US" sz="1200" b="1" dirty="0">
                <a:solidFill>
                  <a:srgbClr val="F79646"/>
                </a:solidFill>
              </a:rPr>
              <a:t>B</a:t>
            </a:r>
            <a:r>
              <a:rPr lang="en-US" sz="1200" dirty="0"/>
              <a:t> diabetes should engage in 150 min or more of moderate-to-vigorous intensity aerobic activity per week, spread over at least 3 days/week, with no more than 2 consecutive days without activity. Shorter durations (minimum 75 min/week) of vigorous-intensity or interval training may be sufficient for younger and more physically fit individuals.</a:t>
            </a:r>
            <a:endParaRPr lang="en-US" sz="1200" dirty="0">
              <a:solidFill>
                <a:schemeClr val="accent6"/>
              </a:solidFill>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b="1" dirty="0">
              <a:solidFill>
                <a:schemeClr val="accent6"/>
              </a:solidFill>
            </a:endParaRPr>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81</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 xmlns:p14="http://schemas.microsoft.com/office/powerpoint/2010/main" val="293773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p:txBody>
          <a:bodyPr/>
          <a:lstStyle/>
          <a:p>
            <a:pPr>
              <a:buFont typeface="Arial" pitchFamily="34" charset="0"/>
              <a:buNone/>
            </a:pPr>
            <a:r>
              <a:rPr lang="en-US" dirty="0"/>
              <a:t>Section 1, </a:t>
            </a:r>
            <a:r>
              <a:rPr lang="en-US" sz="1200" dirty="0">
                <a:solidFill>
                  <a:schemeClr val="accent6"/>
                </a:solidFill>
              </a:rPr>
              <a:t>Improving Care and Promoting Health in Populations.</a:t>
            </a:r>
            <a:endParaRPr lang="en-US" dirty="0"/>
          </a:p>
          <a:p>
            <a:pPr marL="0" lvl="1"/>
            <a:r>
              <a:rPr lang="en-US" b="1" dirty="0"/>
              <a:t>[SLIDE]</a:t>
            </a:r>
          </a:p>
          <a:p>
            <a:pPr marL="0" lvl="1"/>
            <a:endParaRPr lang="en-US" b="1" dirty="0"/>
          </a:p>
        </p:txBody>
      </p:sp>
      <p:sp>
        <p:nvSpPr>
          <p:cNvPr id="246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E2CE0C-4607-4747-B7E1-88027DBA787D}" type="slidenum">
              <a:rPr lang="en-US" sz="900"/>
              <a:pPr algn="r"/>
              <a:t>8</a:t>
            </a:fld>
            <a:endParaRPr lang="en-US" sz="900"/>
          </a:p>
        </p:txBody>
      </p:sp>
    </p:spTree>
    <p:extLst>
      <p:ext uri="{BB962C8B-B14F-4D97-AF65-F5344CB8AC3E}">
        <p14:creationId xmlns="" xmlns:p14="http://schemas.microsoft.com/office/powerpoint/2010/main" val="22397686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 </a:t>
            </a:r>
            <a:r>
              <a:rPr lang="en-US" sz="1200" dirty="0"/>
              <a:t>Adults with type 1 </a:t>
            </a:r>
            <a:r>
              <a:rPr lang="en-US" sz="1200" b="1" dirty="0">
                <a:solidFill>
                  <a:srgbClr val="F79646"/>
                </a:solidFill>
              </a:rPr>
              <a:t>C</a:t>
            </a:r>
            <a:r>
              <a:rPr lang="en-US" sz="1200" dirty="0"/>
              <a:t> and type 2 </a:t>
            </a:r>
            <a:r>
              <a:rPr lang="en-US" sz="1200" b="1" dirty="0">
                <a:solidFill>
                  <a:srgbClr val="F79646"/>
                </a:solidFill>
              </a:rPr>
              <a:t>B</a:t>
            </a:r>
            <a:r>
              <a:rPr lang="en-US" sz="1200" dirty="0">
                <a:solidFill>
                  <a:srgbClr val="F79646"/>
                </a:solidFill>
              </a:rPr>
              <a:t> </a:t>
            </a:r>
            <a:r>
              <a:rPr lang="en-US" sz="1200" dirty="0"/>
              <a:t>diabetes should engage in 2-3 sessions/week of resistance exercise on nonconsecutive days.</a:t>
            </a:r>
            <a:r>
              <a:rPr lang="en-US" sz="1200" baseline="0" dirty="0"/>
              <a:t> </a:t>
            </a:r>
            <a:r>
              <a:rPr lang="en-US" sz="1200" b="1" dirty="0">
                <a:solidFill>
                  <a:schemeClr val="accent6"/>
                </a:solidFill>
              </a:rPr>
              <a:t>[Click]</a:t>
            </a:r>
          </a:p>
          <a:p>
            <a:pPr>
              <a:spcBef>
                <a:spcPts val="1200"/>
              </a:spcBef>
            </a:pPr>
            <a:endParaRPr lang="en-US" sz="120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All adults, and particularly those with type 2 diabetes, should decrease the amount of time spent in daily sedentary behavior. </a:t>
            </a:r>
            <a:r>
              <a:rPr lang="en-US" sz="1200" dirty="0">
                <a:solidFill>
                  <a:srgbClr val="F79646"/>
                </a:solidFill>
              </a:rPr>
              <a:t>B</a:t>
            </a:r>
            <a:r>
              <a:rPr lang="en-US" sz="1200" dirty="0"/>
              <a:t> Prolonged sitting should be interrupted every 30 min for blood glucose benefits, particularly in adults with type 2 diabetes. </a:t>
            </a:r>
            <a:r>
              <a:rPr lang="en-US" sz="1200" b="1" dirty="0">
                <a:solidFill>
                  <a:srgbClr val="F79646"/>
                </a:solidFill>
              </a:rPr>
              <a:t>C</a:t>
            </a:r>
          </a:p>
          <a:p>
            <a:pPr>
              <a:spcBef>
                <a:spcPts val="1200"/>
              </a:spcBef>
            </a:pPr>
            <a:endParaRPr lang="en-US" sz="120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Flexibility training and balance training are recommended 2–3 times/week for older adults with diabetes. Yoga and tai chi may be included based on individual preferences to increase flexibility, muscular strength, and balance.</a:t>
            </a:r>
            <a:r>
              <a:rPr lang="en-US" sz="1200" b="1" dirty="0"/>
              <a:t> </a:t>
            </a:r>
            <a:r>
              <a:rPr lang="en-US" sz="1200" b="1" dirty="0">
                <a:solidFill>
                  <a:srgbClr val="F79646"/>
                </a:solidFill>
              </a:rPr>
              <a:t>C</a:t>
            </a:r>
            <a:endParaRPr lang="en-US" sz="1200" b="1" dirty="0"/>
          </a:p>
          <a:p>
            <a:pPr>
              <a:spcBef>
                <a:spcPts val="1200"/>
              </a:spcBef>
            </a:pPr>
            <a:endParaRPr lang="en-US" sz="1200" dirty="0"/>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82</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 xmlns:p14="http://schemas.microsoft.com/office/powerpoint/2010/main" val="31421762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p:txBody>
          <a:bodyPr/>
          <a:lstStyle/>
          <a:p>
            <a:r>
              <a:rPr lang="en-US" dirty="0"/>
              <a:t>The Association offers two key recommendations in the areas of tobacco and e-cigarettes. First, do advise all patients not to use cigarettes, other tobacco products, or e-cigarettes.  This last one – e-cigarettes– is hard, but there just are no rigorous studies demonstrating that e-cigarettes are a healthier alternative to smoking or that e-cigarettes can facilitate smoking cessation. More extensive research of their short- and long-term effects is needed to determine their safety and their cardiopulmonary effects in comparison with smoking and standard approaches to smoking cessation so the Association recommends against their use. </a:t>
            </a:r>
            <a:endParaRPr lang="en-US" b="1" dirty="0"/>
          </a:p>
          <a:p>
            <a:endParaRPr lang="en-US" dirty="0"/>
          </a:p>
          <a:p>
            <a:r>
              <a:rPr lang="en-US" dirty="0"/>
              <a:t>And secondly, do include smoking cessation counseling and other forms of treatment as a routine component of diabetes care. </a:t>
            </a:r>
          </a:p>
          <a:p>
            <a:endParaRPr lang="en-US" dirty="0"/>
          </a:p>
          <a:p>
            <a:r>
              <a:rPr lang="en-US" b="1" dirty="0"/>
              <a:t>[SLIDE]</a:t>
            </a:r>
          </a:p>
          <a:p>
            <a:endParaRPr lang="en-US" b="1" dirty="0"/>
          </a:p>
        </p:txBody>
      </p:sp>
      <p:sp>
        <p:nvSpPr>
          <p:cNvPr id="3143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F47C19-D519-4F0E-BF5B-7AC8FAB887BA}" type="slidenum">
              <a:rPr lang="en-US" sz="900">
                <a:latin typeface="Calibri" pitchFamily="34" charset="0"/>
              </a:rPr>
              <a:pPr algn="r" eaLnBrk="1" hangingPunct="1"/>
              <a:t>83</a:t>
            </a:fld>
            <a:endParaRPr lang="en-US" sz="900">
              <a:latin typeface="Calibri" pitchFamily="34" charset="0"/>
            </a:endParaRPr>
          </a:p>
        </p:txBody>
      </p:sp>
    </p:spTree>
    <p:extLst>
      <p:ext uri="{BB962C8B-B14F-4D97-AF65-F5344CB8AC3E}">
        <p14:creationId xmlns="" xmlns:p14="http://schemas.microsoft.com/office/powerpoint/2010/main" val="30356361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p:txBody>
          <a:bodyPr/>
          <a:lstStyle/>
          <a:p>
            <a:r>
              <a:rPr lang="en-US" dirty="0"/>
              <a:t>Emotional well-being is an important part of diabetes care and self-management. Psychological and social problems can impair the individual’s or family’s ability to carry out diabetes care tasks and therefore compromise health status. The Association offers several recommendations for addressing psychosocial issues, comprised on the next two slides:</a:t>
            </a:r>
            <a:r>
              <a:rPr lang="en-US" baseline="0" dirty="0"/>
              <a:t> </a:t>
            </a:r>
            <a:endParaRPr lang="en-US" dirty="0"/>
          </a:p>
          <a:p>
            <a:endParaRPr lang="en-US" dirty="0"/>
          </a:p>
          <a:p>
            <a:pPr marL="171450" indent="-171450">
              <a:spcBef>
                <a:spcPts val="1200"/>
              </a:spcBef>
              <a:buFont typeface="Arial" panose="020B0604020202020204" pitchFamily="34" charset="0"/>
              <a:buChar char="•"/>
            </a:pPr>
            <a:r>
              <a:rPr lang="en-US" dirty="0"/>
              <a:t>Psychosocial care should be integrated with a collaborative, patient-centered approach and provided to all people with diabetes, with the goals of optimizing health outcomes and health-related quality of life (QOL). </a:t>
            </a:r>
            <a:r>
              <a:rPr lang="en-US" b="1" dirty="0">
                <a:solidFill>
                  <a:srgbClr val="F79646"/>
                </a:solidFill>
              </a:rPr>
              <a:t>A</a:t>
            </a:r>
          </a:p>
          <a:p>
            <a:pPr marL="0" indent="0">
              <a:spcBef>
                <a:spcPts val="1200"/>
              </a:spcBef>
              <a:buFont typeface="Arial" panose="020B0604020202020204" pitchFamily="34" charset="0"/>
              <a:buNone/>
            </a:pPr>
            <a:endParaRPr lang="en-US" b="1" dirty="0">
              <a:solidFill>
                <a:srgbClr val="F79646"/>
              </a:solidFill>
            </a:endParaRPr>
          </a:p>
          <a:p>
            <a:pPr marL="171450" indent="-171450">
              <a:spcBef>
                <a:spcPts val="1200"/>
              </a:spcBef>
              <a:buFont typeface="Arial" panose="020B0604020202020204" pitchFamily="34" charset="0"/>
              <a:buChar char="•"/>
            </a:pPr>
            <a:r>
              <a:rPr lang="en-US" dirty="0"/>
              <a:t>Psychosocial screening and follow-up may include, but are not limited to, attitudes about diabetes, expectations for medical management and outcomes, affect or mood, general and diabetes-related QOL, available resources (financial, social, and emotional), and psychiatric history.</a:t>
            </a:r>
            <a:r>
              <a:rPr lang="en-US" b="1" dirty="0"/>
              <a:t> </a:t>
            </a:r>
            <a:r>
              <a:rPr lang="en-US" b="1" dirty="0">
                <a:solidFill>
                  <a:srgbClr val="F79646"/>
                </a:solidFill>
              </a:rPr>
              <a:t>E</a:t>
            </a:r>
          </a:p>
          <a:p>
            <a:endParaRPr lang="en-US" dirty="0"/>
          </a:p>
          <a:p>
            <a:r>
              <a:rPr lang="en-US" b="1" dirty="0"/>
              <a:t>[SLIDE]</a:t>
            </a:r>
          </a:p>
        </p:txBody>
      </p:sp>
      <p:sp>
        <p:nvSpPr>
          <p:cNvPr id="3164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D91859-DBD7-4C13-842E-FCA9D0812401}" type="slidenum">
              <a:rPr lang="en-US" sz="900">
                <a:latin typeface="Calibri" pitchFamily="34" charset="0"/>
              </a:rPr>
              <a:pPr algn="r" eaLnBrk="1" hangingPunct="1"/>
              <a:t>84</a:t>
            </a:fld>
            <a:endParaRPr lang="en-US" sz="900">
              <a:latin typeface="Calibri" pitchFamily="34" charset="0"/>
            </a:endParaRPr>
          </a:p>
        </p:txBody>
      </p:sp>
    </p:spTree>
    <p:extLst>
      <p:ext uri="{BB962C8B-B14F-4D97-AF65-F5344CB8AC3E}">
        <p14:creationId xmlns="" xmlns:p14="http://schemas.microsoft.com/office/powerpoint/2010/main" val="550260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Including caregivers and family members in this assessment is recommended. </a:t>
            </a:r>
            <a:r>
              <a:rPr lang="en-US" sz="1400" b="1" dirty="0">
                <a:solidFill>
                  <a:schemeClr val="accent6"/>
                </a:solidFill>
              </a:rPr>
              <a:t>B</a:t>
            </a:r>
          </a:p>
          <a:p>
            <a:pPr marL="0" indent="0">
              <a:buFont typeface="Arial" panose="020B0604020202020204" pitchFamily="34" charset="0"/>
              <a:buNone/>
            </a:pPr>
            <a:endParaRPr lang="en-US" sz="1400" b="1" dirty="0">
              <a:solidFill>
                <a:schemeClr val="accent6"/>
              </a:solidFill>
            </a:endParaRPr>
          </a:p>
          <a:p>
            <a:pPr marL="171450" indent="-171450">
              <a:buFont typeface="Arial" panose="020B0604020202020204" pitchFamily="34" charset="0"/>
              <a:buChar char="•"/>
            </a:pPr>
            <a:r>
              <a:rPr lang="en-US" sz="1400" dirty="0"/>
              <a:t>Consider screening older adults (aged ≥65 years) with diabetes for cognitive impairment and depression. </a:t>
            </a:r>
            <a:r>
              <a:rPr lang="en-US" sz="1400" b="1" dirty="0">
                <a:solidFill>
                  <a:schemeClr val="accent6"/>
                </a:solidFill>
              </a:rPr>
              <a:t>B</a:t>
            </a:r>
          </a:p>
          <a:p>
            <a:pPr>
              <a:buFont typeface="Arial" pitchFamily="34" charset="0"/>
              <a:buNone/>
            </a:pPr>
            <a:endParaRPr lang="en-US"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85</a:t>
            </a:fld>
            <a:endParaRPr lang="en-US" sz="900">
              <a:latin typeface="Calibri" pitchFamily="34" charset="0"/>
            </a:endParaRPr>
          </a:p>
        </p:txBody>
      </p:sp>
    </p:spTree>
    <p:extLst>
      <p:ext uri="{BB962C8B-B14F-4D97-AF65-F5344CB8AC3E}">
        <p14:creationId xmlns="" xmlns:p14="http://schemas.microsoft.com/office/powerpoint/2010/main" val="26297264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r>
              <a:rPr lang="en-US" dirty="0"/>
              <a:t>And now on to diabetes distress, which is</a:t>
            </a:r>
            <a:r>
              <a:rPr lang="en-US" baseline="0" dirty="0"/>
              <a:t> v</a:t>
            </a:r>
            <a:r>
              <a:rPr lang="en-US" dirty="0"/>
              <a:t>ery common and, importantly, distinct from other psychological disorders.</a:t>
            </a:r>
            <a:r>
              <a:rPr lang="en-US" baseline="0" dirty="0"/>
              <a:t> Diabetes distress is defined as significant n</a:t>
            </a:r>
            <a:r>
              <a:rPr lang="en-US" dirty="0"/>
              <a:t>egative psychological reactions related to emotional burdens and worries</a:t>
            </a:r>
            <a:r>
              <a:rPr lang="en-US" baseline="0" dirty="0"/>
              <a:t> specific to an individual’s experience in having to manage a severe, complicated, and demanding chronic disease such as diabetes.</a:t>
            </a:r>
            <a:r>
              <a:rPr lang="en-US" dirty="0"/>
              <a:t> </a:t>
            </a:r>
            <a:endParaRPr lang="en-US" sz="280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ADA recommends routinely monitoring people with diabetes for diabetes distress, particularly when treatment targets are not met and/or at the onset</a:t>
            </a:r>
          </a:p>
          <a:p>
            <a:r>
              <a:rPr lang="en-US" sz="1200" b="0" i="0" u="none" strike="noStrike" kern="1200" baseline="0" dirty="0">
                <a:solidFill>
                  <a:schemeClr val="tx1"/>
                </a:solidFill>
                <a:latin typeface="+mn-lt"/>
                <a:ea typeface="+mn-ea"/>
                <a:cs typeface="+mn-cs"/>
              </a:rPr>
              <a:t>of diabetes complications. </a:t>
            </a:r>
            <a:r>
              <a:rPr lang="en-US" sz="1200" b="1" i="0" u="none" strike="noStrike" kern="1200" baseline="0" dirty="0">
                <a:solidFill>
                  <a:schemeClr val="tx1"/>
                </a:solidFill>
                <a:latin typeface="+mn-lt"/>
                <a:ea typeface="+mn-ea"/>
                <a:cs typeface="+mn-cs"/>
              </a:rPr>
              <a:t>B</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diabetes distress is identified, the person should be referred for specific diabetes education</a:t>
            </a:r>
            <a:r>
              <a:rPr lang="en-US" dirty="0"/>
              <a:t> to address areas of diabetes self-care that</a:t>
            </a:r>
            <a:r>
              <a:rPr lang="en-US" baseline="0" dirty="0"/>
              <a:t> are most relevant to the patient. </a:t>
            </a:r>
            <a:endParaRPr lang="en-US" dirty="0"/>
          </a:p>
          <a:p>
            <a:pPr>
              <a:buFont typeface="Arial" pitchFamily="34" charset="0"/>
              <a:buNone/>
            </a:pPr>
            <a:endParaRPr lang="en-US"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86</a:t>
            </a:fld>
            <a:endParaRPr lang="en-US" sz="900">
              <a:latin typeface="Calibri" pitchFamily="34" charset="0"/>
            </a:endParaRPr>
          </a:p>
        </p:txBody>
      </p:sp>
    </p:spTree>
    <p:extLst>
      <p:ext uri="{BB962C8B-B14F-4D97-AF65-F5344CB8AC3E}">
        <p14:creationId xmlns="" xmlns:p14="http://schemas.microsoft.com/office/powerpoint/2010/main" val="2172778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pPr>
              <a:buFont typeface="Arial" pitchFamily="34" charset="0"/>
              <a:buNone/>
            </a:pPr>
            <a:r>
              <a:rPr lang="en-US" dirty="0"/>
              <a:t>And finally, here is</a:t>
            </a:r>
            <a:r>
              <a:rPr lang="en-US" baseline="0" dirty="0"/>
              <a:t> a list of</a:t>
            </a:r>
            <a:r>
              <a:rPr lang="en-US" dirty="0"/>
              <a:t> some specific</a:t>
            </a:r>
            <a:r>
              <a:rPr lang="en-US" baseline="0" dirty="0"/>
              <a:t> situations that would warrant referral of a person with diabetes to a mental health provider for evaluation and treatment.</a:t>
            </a:r>
          </a:p>
          <a:p>
            <a:pPr>
              <a:buFont typeface="Arial" pitchFamily="34" charset="0"/>
              <a:buNone/>
            </a:pPr>
            <a:endParaRPr lang="en-US" baseline="0"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87</a:t>
            </a:fld>
            <a:endParaRPr lang="en-US" sz="900">
              <a:latin typeface="Calibri" pitchFamily="34" charset="0"/>
            </a:endParaRPr>
          </a:p>
        </p:txBody>
      </p:sp>
    </p:spTree>
    <p:extLst>
      <p:ext uri="{BB962C8B-B14F-4D97-AF65-F5344CB8AC3E}">
        <p14:creationId xmlns="" xmlns:p14="http://schemas.microsoft.com/office/powerpoint/2010/main" val="10291119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p:txBody>
          <a:bodyPr/>
          <a:lstStyle/>
          <a:p>
            <a:pPr>
              <a:buFont typeface="Arial" pitchFamily="34" charset="0"/>
              <a:buNone/>
            </a:pPr>
            <a:r>
              <a:rPr lang="en-US" dirty="0"/>
              <a:t>Now we are going to move on to section five, on the prevention or delay of type 2 diabetes. </a:t>
            </a:r>
          </a:p>
          <a:p>
            <a:pPr>
              <a:buFont typeface="Arial" pitchFamily="34" charset="0"/>
              <a:buNone/>
            </a:pPr>
            <a:endParaRPr lang="en-US" dirty="0"/>
          </a:p>
          <a:p>
            <a:pPr>
              <a:buFont typeface="Arial" pitchFamily="34" charset="0"/>
              <a:buNone/>
            </a:pPr>
            <a:r>
              <a:rPr lang="en-US" b="1" dirty="0"/>
              <a:t>[SLIDE]</a:t>
            </a:r>
          </a:p>
        </p:txBody>
      </p:sp>
      <p:sp>
        <p:nvSpPr>
          <p:cNvPr id="324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67A65D7-17CB-43C9-8010-C271AF368717}" type="slidenum">
              <a:rPr lang="en-US" sz="900"/>
              <a:pPr algn="r"/>
              <a:t>88</a:t>
            </a:fld>
            <a:endParaRPr lang="en-US" sz="900"/>
          </a:p>
        </p:txBody>
      </p:sp>
    </p:spTree>
    <p:extLst>
      <p:ext uri="{BB962C8B-B14F-4D97-AF65-F5344CB8AC3E}">
        <p14:creationId xmlns="" xmlns:p14="http://schemas.microsoft.com/office/powerpoint/2010/main" val="25172818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r>
              <a:rPr lang="en-US" sz="1600" dirty="0"/>
              <a:t>Guidelines</a:t>
            </a:r>
            <a:r>
              <a:rPr lang="en-US" sz="1600" baseline="0" dirty="0"/>
              <a:t> related to screening for increased risk for type 2 diabetes (prediabetes) was previously discussed when reviewing recommendations from Section 2 “Classification and Diagnosis of Diabetes.” Section 5 provides some additional recommendations to consider for the prevention or delay of type 2 diabetes. Recommendations from this section are provided in this and the following series of slides. </a:t>
            </a:r>
            <a:endParaRPr lang="en-US" sz="1600" dirty="0"/>
          </a:p>
          <a:p>
            <a:endParaRPr lang="en-US" sz="1600" dirty="0"/>
          </a:p>
          <a:p>
            <a:pPr marL="285750" indent="-285750">
              <a:spcBef>
                <a:spcPts val="1200"/>
              </a:spcBef>
              <a:buClr>
                <a:schemeClr val="bg1"/>
              </a:buClr>
              <a:buFont typeface="Arial" panose="020B0604020202020204" pitchFamily="34" charset="0"/>
              <a:buChar char="•"/>
            </a:pPr>
            <a:r>
              <a:rPr lang="en-US" sz="1600" dirty="0"/>
              <a:t>At least annual monitoring for the development of diabetes in those with prediabetes is suggested. </a:t>
            </a:r>
            <a:r>
              <a:rPr lang="en-US" sz="1600" b="1" dirty="0">
                <a:solidFill>
                  <a:schemeClr val="accent6"/>
                </a:solidFill>
              </a:rPr>
              <a:t>E</a:t>
            </a:r>
            <a:endParaRPr lang="en-US" sz="1600" b="1" dirty="0"/>
          </a:p>
          <a:p>
            <a:pPr eaLnBrk="1" hangingPunct="1">
              <a:spcBef>
                <a:spcPts val="1200"/>
              </a:spcBef>
              <a:buClr>
                <a:schemeClr val="bg1"/>
              </a:buClr>
            </a:pPr>
            <a:endParaRPr lang="en-US" sz="1600" dirty="0"/>
          </a:p>
          <a:p>
            <a:pPr marL="285750" indent="-285750" eaLnBrk="1" hangingPunct="1">
              <a:spcBef>
                <a:spcPts val="1200"/>
              </a:spcBef>
              <a:buClr>
                <a:schemeClr val="bg1"/>
              </a:buClr>
              <a:buFont typeface="Arial" panose="020B0604020202020204" pitchFamily="34" charset="0"/>
              <a:buChar char="•"/>
            </a:pPr>
            <a:r>
              <a:rPr lang="en-US" sz="1600" dirty="0"/>
              <a:t>Patients with prediabetes should be referred to an intensive behavioral lifestyle intervention program modeled on the Diabetes Prevention Program to achieve and maintain 7% loss of initial body weight and increase moderate-intensity physical activity (such as brisk walking) to at least 150 min/week. </a:t>
            </a:r>
            <a:r>
              <a:rPr lang="en-US" sz="1600" b="1" dirty="0">
                <a:solidFill>
                  <a:schemeClr val="accent6"/>
                </a:solidFill>
              </a:rPr>
              <a:t>A</a:t>
            </a:r>
          </a:p>
          <a:p>
            <a:pPr marL="0" indent="0">
              <a:buFont typeface="Arial" panose="020B0604020202020204" pitchFamily="34" charset="0"/>
              <a:buNone/>
            </a:pPr>
            <a:endParaRPr lang="en-US" sz="1600" dirty="0"/>
          </a:p>
          <a:p>
            <a:r>
              <a:rPr lang="en-US" sz="1600" b="1" dirty="0"/>
              <a:t>[SLIDE]</a:t>
            </a:r>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89</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 xmlns:p14="http://schemas.microsoft.com/office/powerpoint/2010/main" val="37652517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pPr marL="285750" indent="-285750">
              <a:spcBef>
                <a:spcPts val="1200"/>
              </a:spcBef>
              <a:buClr>
                <a:schemeClr val="bg1"/>
              </a:buClr>
              <a:buFont typeface="Arial" panose="020B0604020202020204" pitchFamily="34" charset="0"/>
              <a:buChar char="•"/>
            </a:pPr>
            <a:r>
              <a:rPr lang="en-US" sz="1600" dirty="0"/>
              <a:t>Technology-assisted tools including Internet-based social networks, distance learning, and mobile applications that incorporate bidirectional communication may be useful elements of effective lifestyle modification to prevent diabetes. </a:t>
            </a:r>
            <a:r>
              <a:rPr lang="en-US" sz="1600" b="1" dirty="0">
                <a:solidFill>
                  <a:schemeClr val="accent6"/>
                </a:solidFill>
              </a:rPr>
              <a:t>B</a:t>
            </a:r>
          </a:p>
          <a:p>
            <a:pPr marL="0" indent="0">
              <a:spcBef>
                <a:spcPts val="1200"/>
              </a:spcBef>
              <a:buClr>
                <a:schemeClr val="bg1"/>
              </a:buClr>
              <a:buFont typeface="Arial" panose="020B0604020202020204" pitchFamily="34" charset="0"/>
              <a:buNone/>
            </a:pPr>
            <a:endParaRPr lang="en-US" sz="1600" b="1" dirty="0">
              <a:solidFill>
                <a:schemeClr val="tx1"/>
              </a:solidFill>
            </a:endParaRPr>
          </a:p>
          <a:p>
            <a:pPr marL="285750" indent="-285750">
              <a:spcBef>
                <a:spcPts val="1200"/>
              </a:spcBef>
              <a:buClr>
                <a:schemeClr val="bg1"/>
              </a:buClr>
              <a:buFont typeface="Arial" panose="020B0604020202020204" pitchFamily="34" charset="0"/>
              <a:buChar char="•"/>
            </a:pPr>
            <a:r>
              <a:rPr lang="en-US" sz="1600" dirty="0"/>
              <a:t>Given the cost-effectiveness of diabetes prevention, such intervention programs should be covered by third-party payers. </a:t>
            </a:r>
            <a:r>
              <a:rPr lang="en-US" sz="1600" b="1" dirty="0">
                <a:solidFill>
                  <a:schemeClr val="accent6"/>
                </a:solidFill>
              </a:rPr>
              <a:t>B</a:t>
            </a:r>
          </a:p>
          <a:p>
            <a:pPr marL="0" indent="0">
              <a:buFont typeface="Arial" panose="020B0604020202020204" pitchFamily="34" charset="0"/>
              <a:buNone/>
            </a:pPr>
            <a:endParaRPr lang="en-US" sz="1600" dirty="0"/>
          </a:p>
          <a:p>
            <a:r>
              <a:rPr lang="en-US" sz="1600" b="1" dirty="0"/>
              <a:t>[SLIDE]</a:t>
            </a:r>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90</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 xmlns:p14="http://schemas.microsoft.com/office/powerpoint/2010/main" val="33458775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p:txBody>
          <a:bodyPr/>
          <a:lstStyle/>
          <a:p>
            <a:r>
              <a:rPr lang="en-US" sz="1400" dirty="0"/>
              <a:t>The following recommendations are presented in the 2018 Standards as related to use of metformin for the prevention of diabetes:</a:t>
            </a:r>
          </a:p>
          <a:p>
            <a:endParaRPr lang="en-US" sz="14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Metformin therapy for prevention of type 2 diabetes should be considered in those with prediabetes, especially for those with BMI ≥35 kg/m</a:t>
            </a:r>
            <a:r>
              <a:rPr lang="en-US" baseline="30000" dirty="0"/>
              <a:t>2</a:t>
            </a:r>
            <a:r>
              <a:rPr lang="en-US" dirty="0"/>
              <a:t>, those aged &lt;60 years, and women with prior GDM. </a:t>
            </a:r>
            <a:r>
              <a:rPr lang="en-US" b="1" dirty="0">
                <a:solidFill>
                  <a:srgbClr val="F79646"/>
                </a:solidFill>
              </a:rPr>
              <a:t>A</a:t>
            </a:r>
            <a:endParaRPr lang="en-US" b="1" dirty="0">
              <a:solidFill>
                <a:schemeClr val="tx1"/>
              </a:solidFill>
            </a:endParaRPr>
          </a:p>
          <a:p>
            <a:pPr marL="171450" indent="-171450">
              <a:buFont typeface="Arial" panose="020B0604020202020204" pitchFamily="34" charset="0"/>
              <a:buChar char="•"/>
            </a:pPr>
            <a:endParaRPr lang="en-US" dirty="0">
              <a:solidFill>
                <a:schemeClr val="tx1"/>
              </a:solidFill>
            </a:endParaRPr>
          </a:p>
          <a:p>
            <a:pPr marL="171450" indent="-171450">
              <a:buFont typeface="Arial" panose="020B0604020202020204" pitchFamily="34" charset="0"/>
              <a:buChar char="•"/>
            </a:pPr>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b="1" dirty="0">
                <a:solidFill>
                  <a:srgbClr val="F79646"/>
                </a:solidFill>
              </a:rPr>
              <a:t>B</a:t>
            </a:r>
          </a:p>
          <a:p>
            <a:endParaRPr lang="en-US" sz="1200" b="0" i="0" u="none" strike="noStrike" kern="1200" baseline="0" dirty="0">
              <a:solidFill>
                <a:schemeClr val="tx1"/>
              </a:solidFill>
              <a:latin typeface="+mn-lt"/>
              <a:ea typeface="+mn-ea"/>
              <a:cs typeface="+mn-cs"/>
            </a:endParaRPr>
          </a:p>
          <a:p>
            <a:r>
              <a:rPr lang="en-US" sz="1400" b="1" dirty="0"/>
              <a:t>[SLIDE]</a:t>
            </a:r>
          </a:p>
        </p:txBody>
      </p:sp>
      <p:sp>
        <p:nvSpPr>
          <p:cNvPr id="3266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924840F-A495-4D6E-B9C5-DFCED78D7FA2}" type="slidenum">
              <a:rPr lang="en-US" sz="900"/>
              <a:pPr algn="r"/>
              <a:t>91</a:t>
            </a:fld>
            <a:endParaRPr lang="en-US" sz="900"/>
          </a:p>
        </p:txBody>
      </p:sp>
      <p:sp>
        <p:nvSpPr>
          <p:cNvPr id="326661"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 xmlns:p14="http://schemas.microsoft.com/office/powerpoint/2010/main" val="362164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p:txBody>
          <a:bodyPr/>
          <a:lstStyle/>
          <a:p>
            <a:r>
              <a:rPr lang="en-US" dirty="0"/>
              <a:t>A few key recommendations are intended to cover all sections of the Standards of Care.</a:t>
            </a:r>
            <a:r>
              <a:rPr lang="en-US" baseline="0" dirty="0"/>
              <a:t> The following recommendations fall within this category and related to diabetes and population health:</a:t>
            </a:r>
          </a:p>
          <a:p>
            <a:endParaRPr lang="en-US" baseline="0" dirty="0"/>
          </a:p>
          <a:p>
            <a:pPr marL="171450" indent="-171450">
              <a:buFont typeface="Arial" panose="020B0604020202020204" pitchFamily="34" charset="0"/>
              <a:buChar char="•"/>
            </a:pPr>
            <a:r>
              <a:rPr lang="en-US" dirty="0"/>
              <a:t>Ensure treatment decisions are timely, rely on evidence-based guidelines, and are made collaboratively with patients based on individual preferences, prognoses, and comorbidities. 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Align approaches to diabetes management with the Chronic Care Model, emphasizing productive interactions between a prepared proactive care team and an informed activated patient. A</a:t>
            </a:r>
          </a:p>
          <a:p>
            <a:endParaRPr lang="en-US" dirty="0"/>
          </a:p>
          <a:p>
            <a:r>
              <a:rPr lang="en-US" b="1" dirty="0"/>
              <a:t>[SLIDE]</a:t>
            </a:r>
          </a:p>
        </p:txBody>
      </p:sp>
      <p:sp>
        <p:nvSpPr>
          <p:cNvPr id="2488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9134E3-0CE8-49F0-A5AC-7B59E0CE5868}" type="slidenum">
              <a:rPr lang="en-US" sz="900">
                <a:latin typeface="Calibri" pitchFamily="34" charset="0"/>
              </a:rPr>
              <a:pPr algn="r" eaLnBrk="1" hangingPunct="1"/>
              <a:t>9</a:t>
            </a:fld>
            <a:endParaRPr lang="en-US" sz="900">
              <a:latin typeface="Calibri" pitchFamily="34" charset="0"/>
            </a:endParaRPr>
          </a:p>
        </p:txBody>
      </p:sp>
    </p:spTree>
    <p:extLst>
      <p:ext uri="{BB962C8B-B14F-4D97-AF65-F5344CB8AC3E}">
        <p14:creationId xmlns="" xmlns:p14="http://schemas.microsoft.com/office/powerpoint/2010/main" val="16404761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p:txBody>
          <a:bodyPr/>
          <a:lstStyle/>
          <a:p>
            <a:endParaRPr lang="en-US" sz="1400" dirty="0"/>
          </a:p>
          <a:p>
            <a:r>
              <a:rPr lang="en-US" sz="1200" b="0" i="0" u="none" strike="noStrike" kern="1200" baseline="0" dirty="0">
                <a:solidFill>
                  <a:schemeClr val="tx1"/>
                </a:solidFill>
                <a:latin typeface="+mn-lt"/>
                <a:ea typeface="+mn-ea"/>
                <a:cs typeface="+mn-cs"/>
              </a:rPr>
              <a:t>People with prediabetes often have other cardiovascular risk factors, including hypertension and dyslipidemia, and are at increased risk for cardiovascular disease. Although treatment goals for people with prediabetes are the same as for the</a:t>
            </a:r>
          </a:p>
          <a:p>
            <a:r>
              <a:rPr lang="en-US" sz="1200" b="0" i="0" u="none" strike="noStrike" kern="1200" baseline="0" dirty="0">
                <a:solidFill>
                  <a:schemeClr val="tx1"/>
                </a:solidFill>
                <a:latin typeface="+mn-lt"/>
                <a:ea typeface="+mn-ea"/>
                <a:cs typeface="+mn-cs"/>
              </a:rPr>
              <a:t>general population, increased vigilance is warranted to identify and treat these and other cardiovascular risk factors (e.g., smoking).</a:t>
            </a:r>
            <a:endParaRPr lang="en-US" sz="1400" dirty="0"/>
          </a:p>
          <a:p>
            <a:endParaRPr lang="en-US" sz="1400" b="1" dirty="0"/>
          </a:p>
          <a:p>
            <a:r>
              <a:rPr lang="en-US" sz="1400" b="1" dirty="0"/>
              <a:t>[SLIDE]</a:t>
            </a:r>
          </a:p>
        </p:txBody>
      </p:sp>
      <p:sp>
        <p:nvSpPr>
          <p:cNvPr id="3276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AF8AB62-2EA3-461C-B428-9A2626CD353B}" type="slidenum">
              <a:rPr lang="en-US" sz="900"/>
              <a:pPr algn="r"/>
              <a:t>92</a:t>
            </a:fld>
            <a:endParaRPr lang="en-US" sz="900"/>
          </a:p>
        </p:txBody>
      </p:sp>
      <p:sp>
        <p:nvSpPr>
          <p:cNvPr id="327685"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 xmlns:p14="http://schemas.microsoft.com/office/powerpoint/2010/main" val="42006575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p:txBody>
          <a:bodyPr/>
          <a:lstStyle/>
          <a:p>
            <a:r>
              <a:rPr lang="en-US" sz="1400" dirty="0"/>
              <a:t>Finally,</a:t>
            </a:r>
            <a:r>
              <a:rPr lang="en-US" sz="1400" baseline="0" dirty="0"/>
              <a:t> b</a:t>
            </a:r>
            <a:r>
              <a:rPr lang="en-US" sz="1400" dirty="0"/>
              <a:t>oth diabetes self-management education and support programs may</a:t>
            </a:r>
            <a:r>
              <a:rPr lang="en-US" sz="1400" baseline="0" dirty="0"/>
              <a:t> be</a:t>
            </a:r>
            <a:r>
              <a:rPr lang="en-US" sz="1400" dirty="0"/>
              <a:t> appropriate venues for people with prediabetes to receive education and support to develop and maintain behaviors that can prevent or delay the development of type 2 diabetes. </a:t>
            </a:r>
            <a:r>
              <a:rPr lang="en-US" sz="1400" b="1" dirty="0"/>
              <a:t>B</a:t>
            </a:r>
          </a:p>
          <a:p>
            <a:pPr>
              <a:buFontTx/>
              <a:buNone/>
            </a:pPr>
            <a:endParaRPr lang="en-US" sz="1400" dirty="0"/>
          </a:p>
          <a:p>
            <a:pPr>
              <a:buFontTx/>
              <a:buNone/>
            </a:pPr>
            <a:r>
              <a:rPr lang="en-US" sz="1400" b="1" dirty="0"/>
              <a:t>[SLIDE]</a:t>
            </a:r>
          </a:p>
        </p:txBody>
      </p:sp>
      <p:sp>
        <p:nvSpPr>
          <p:cNvPr id="3287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C2AE3AC-C233-4878-B1BC-58364355AB84}" type="slidenum">
              <a:rPr lang="en-US" sz="900"/>
              <a:pPr algn="r"/>
              <a:t>93</a:t>
            </a:fld>
            <a:endParaRPr lang="en-US" sz="900"/>
          </a:p>
        </p:txBody>
      </p:sp>
      <p:sp>
        <p:nvSpPr>
          <p:cNvPr id="328709"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 xmlns:p14="http://schemas.microsoft.com/office/powerpoint/2010/main" val="4906651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p:txBody>
          <a:bodyPr/>
          <a:lstStyle/>
          <a:p>
            <a:pPr>
              <a:spcBef>
                <a:spcPts val="196"/>
              </a:spcBef>
            </a:pPr>
            <a:r>
              <a:rPr lang="en-US" b="0" dirty="0"/>
              <a:t>We will now shift</a:t>
            </a:r>
            <a:r>
              <a:rPr lang="en-US" b="0" baseline="0" dirty="0"/>
              <a:t> our discussion to </a:t>
            </a:r>
            <a:r>
              <a:rPr lang="en-US" b="0" dirty="0"/>
              <a:t>Section 6: Glycemic Targets.</a:t>
            </a:r>
          </a:p>
          <a:p>
            <a:pPr>
              <a:spcBef>
                <a:spcPts val="196"/>
              </a:spcBef>
            </a:pPr>
            <a:endParaRPr lang="en-US" b="0" dirty="0"/>
          </a:p>
          <a:p>
            <a:pPr>
              <a:spcBef>
                <a:spcPts val="196"/>
              </a:spcBef>
            </a:pPr>
            <a:r>
              <a:rPr lang="en-US" b="1" dirty="0"/>
              <a:t>[SLIDE]</a:t>
            </a:r>
          </a:p>
        </p:txBody>
      </p:sp>
      <p:sp>
        <p:nvSpPr>
          <p:cNvPr id="3297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8D91F0-27BE-496D-9BBC-E8B9C56529DF}" type="slidenum">
              <a:rPr lang="en-US" sz="900"/>
              <a:pPr algn="r"/>
              <a:t>94</a:t>
            </a:fld>
            <a:endParaRPr lang="en-US" sz="900"/>
          </a:p>
        </p:txBody>
      </p:sp>
    </p:spTree>
    <p:extLst>
      <p:ext uri="{BB962C8B-B14F-4D97-AF65-F5344CB8AC3E}">
        <p14:creationId xmlns="" xmlns:p14="http://schemas.microsoft.com/office/powerpoint/2010/main" val="28362528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xfrm>
            <a:off x="686421" y="4347148"/>
            <a:ext cx="5485158" cy="4114488"/>
          </a:xfrm>
        </p:spPr>
        <p:txBody>
          <a:bodyPr/>
          <a:lstStyle/>
          <a:p>
            <a:r>
              <a:rPr lang="en-US" dirty="0"/>
              <a:t>In addition to an initial evaluation and management, diabetes care requires an assessment of glycemic control.</a:t>
            </a:r>
          </a:p>
          <a:p>
            <a:endParaRPr lang="en-US" dirty="0"/>
          </a:p>
          <a:p>
            <a:pPr>
              <a:spcBef>
                <a:spcPts val="1200"/>
              </a:spcBef>
            </a:pPr>
            <a:r>
              <a:rPr lang="en-US" dirty="0"/>
              <a:t>Two primary techniques are available for health providers and patients to assess the effectiveness of a management plan on glycemic control:</a:t>
            </a:r>
          </a:p>
          <a:p>
            <a:pPr>
              <a:spcBef>
                <a:spcPts val="1200"/>
              </a:spcBef>
            </a:pPr>
            <a:endParaRPr lang="en-US" dirty="0"/>
          </a:p>
          <a:p>
            <a:pPr marL="1028700" lvl="1" indent="-342900">
              <a:spcBef>
                <a:spcPts val="1200"/>
              </a:spcBef>
              <a:buFont typeface="Verdana" pitchFamily="34" charset="0"/>
              <a:buAutoNum type="arabicPeriod"/>
            </a:pPr>
            <a:r>
              <a:rPr lang="en-US" dirty="0"/>
              <a:t>Patient self-monitoring of blood glucose (SMBG)</a:t>
            </a:r>
          </a:p>
          <a:p>
            <a:pPr marL="1028700" lvl="1" indent="-342900">
              <a:spcBef>
                <a:spcPts val="1200"/>
              </a:spcBef>
              <a:buFont typeface="Verdana" pitchFamily="34" charset="0"/>
              <a:buAutoNum type="arabicPeriod"/>
            </a:pPr>
            <a:r>
              <a:rPr lang="en-US" dirty="0"/>
              <a:t>A1C</a:t>
            </a:r>
          </a:p>
          <a:p>
            <a:pPr marL="1028700" lvl="1" indent="-342900">
              <a:spcBef>
                <a:spcPts val="1200"/>
              </a:spcBef>
              <a:buFont typeface="Verdana" pitchFamily="34" charset="0"/>
              <a:buAutoNum type="arabicPeriod"/>
            </a:pPr>
            <a:endParaRPr lang="en-US" dirty="0"/>
          </a:p>
          <a:p>
            <a:pPr>
              <a:spcBef>
                <a:spcPts val="1200"/>
              </a:spcBef>
            </a:pPr>
            <a:r>
              <a:rPr lang="en-US" dirty="0"/>
              <a:t>Continuous glucose monitoring (CGM) also has an important role in assessing the efficacy and safety of treatment in subgroups of patients with T1DM and in selected patients with T2DM.</a:t>
            </a:r>
          </a:p>
          <a:p>
            <a:pPr>
              <a:spcBef>
                <a:spcPts val="1200"/>
              </a:spcBef>
            </a:pPr>
            <a:endParaRPr lang="en-US" dirty="0"/>
          </a:p>
          <a:p>
            <a:pPr marL="628650" lvl="1" indent="-171450">
              <a:spcBef>
                <a:spcPts val="1200"/>
              </a:spcBef>
              <a:buFont typeface="Arial" panose="020B0604020202020204" pitchFamily="34" charset="0"/>
              <a:buChar char="•"/>
            </a:pPr>
            <a:r>
              <a:rPr lang="en-US" dirty="0"/>
              <a:t>Data indicate similar A1C and safety with the use of CGM compared with SMBG.</a:t>
            </a:r>
          </a:p>
          <a:p>
            <a:pPr>
              <a:buFont typeface="Arial" pitchFamily="34" charset="0"/>
              <a:buNone/>
            </a:pPr>
            <a:endParaRPr lang="en-US" dirty="0"/>
          </a:p>
          <a:p>
            <a:pPr>
              <a:buFont typeface="Arial" pitchFamily="34" charset="0"/>
              <a:buNone/>
            </a:pPr>
            <a:r>
              <a:rPr lang="en-US" dirty="0"/>
              <a:t>Recommendations for glucose monitoring, A1C testing, correlation of A1C with average glucose, glycemic goals in adults, intensive glycemic control and cardiovascular outcomes, and recommended glycemic goals for many </a:t>
            </a:r>
            <a:r>
              <a:rPr lang="en-US" dirty="0" err="1"/>
              <a:t>nonpregnant</a:t>
            </a:r>
            <a:r>
              <a:rPr lang="en-US" dirty="0"/>
              <a:t> adults with diabetes as well as glycemic goals in pregnant women are summarized in the following slides.</a:t>
            </a:r>
          </a:p>
          <a:p>
            <a:pPr>
              <a:buFont typeface="Arial" pitchFamily="34" charset="0"/>
              <a:buNone/>
            </a:pPr>
            <a:endParaRPr lang="en-US" dirty="0"/>
          </a:p>
          <a:p>
            <a:pPr>
              <a:buFont typeface="Arial" pitchFamily="34" charset="0"/>
              <a:buNone/>
            </a:pPr>
            <a:r>
              <a:rPr lang="en-US" b="1" dirty="0"/>
              <a:t>[SLIDE]</a:t>
            </a:r>
          </a:p>
        </p:txBody>
      </p:sp>
      <p:sp>
        <p:nvSpPr>
          <p:cNvPr id="3307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0A20C7-37F1-40DE-8E92-4BB0454A5E3A}" type="slidenum">
              <a:rPr lang="en-US" sz="900"/>
              <a:pPr algn="r"/>
              <a:t>95</a:t>
            </a:fld>
            <a:endParaRPr lang="en-US" sz="900"/>
          </a:p>
        </p:txBody>
      </p:sp>
      <p:sp>
        <p:nvSpPr>
          <p:cNvPr id="33075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 xmlns:p14="http://schemas.microsoft.com/office/powerpoint/2010/main" val="3186399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p:txBody>
          <a:bodyPr/>
          <a:lstStyle/>
          <a:p>
            <a:r>
              <a:rPr lang="en-US" dirty="0"/>
              <a:t>The 2018 Standards of Care provide</a:t>
            </a:r>
            <a:r>
              <a:rPr lang="en-US" baseline="0" dirty="0"/>
              <a:t> several recommendations related to assessment of glycemic control. These recommendations include the following: </a:t>
            </a:r>
            <a:endParaRPr lang="en-US" dirty="0"/>
          </a:p>
          <a:p>
            <a:endParaRPr lang="en-US" dirty="0"/>
          </a:p>
          <a:p>
            <a:r>
              <a:rPr lang="en-US" dirty="0"/>
              <a:t>Patients on multiple-dose insulin (MDI) or insulin pump therapy should do SMBG prior to meals and snacks, at bedtime, occasionally </a:t>
            </a:r>
            <a:r>
              <a:rPr lang="en-US" dirty="0" err="1"/>
              <a:t>postprandially</a:t>
            </a:r>
            <a:r>
              <a:rPr lang="en-US" dirty="0"/>
              <a:t>, prior to exercise, when they suspect low blood glucose, after treating low blood glucose until they are </a:t>
            </a:r>
            <a:r>
              <a:rPr lang="en-US" dirty="0" err="1"/>
              <a:t>normoglycemic</a:t>
            </a:r>
            <a:r>
              <a:rPr lang="en-US" dirty="0"/>
              <a:t>, and prior to critical tasks such as driving   This may mean testing 6-10 times per day, though individual needs vary. But at least in studies of children with type 1 diabetes, increased daily frequency of SMBG was significantly associated with lower A1C.</a:t>
            </a:r>
          </a:p>
          <a:p>
            <a:pPr>
              <a:buFont typeface="Arial" pitchFamily="34" charset="0"/>
              <a:buNone/>
            </a:pPr>
            <a:endParaRPr lang="en-US" dirty="0"/>
          </a:p>
          <a:p>
            <a:r>
              <a:rPr lang="en-US" dirty="0"/>
              <a:t>SMBG frequency and timing should be dictated by the patient’s specific needs and goals</a:t>
            </a:r>
          </a:p>
          <a:p>
            <a:endParaRPr lang="en-US" dirty="0"/>
          </a:p>
          <a:p>
            <a:r>
              <a:rPr lang="en-US" dirty="0"/>
              <a:t>SMBG is especially important for patients treated with insulin to monitor for and prevent asymptomatic hypoglycemia and hyperglycemia</a:t>
            </a:r>
          </a:p>
          <a:p>
            <a:endParaRPr lang="en-US" dirty="0"/>
          </a:p>
          <a:p>
            <a:pPr>
              <a:buFont typeface="Arial" pitchFamily="34" charset="0"/>
              <a:buNone/>
            </a:pPr>
            <a:r>
              <a:rPr lang="en-US" b="1" dirty="0"/>
              <a:t>[SLIDE]</a:t>
            </a:r>
          </a:p>
        </p:txBody>
      </p:sp>
      <p:sp>
        <p:nvSpPr>
          <p:cNvPr id="332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9624FE2-355C-46F2-AD5D-F13FD346DEE8}" type="slidenum">
              <a:rPr lang="en-US" sz="900"/>
              <a:pPr algn="r"/>
              <a:t>97</a:t>
            </a:fld>
            <a:endParaRPr lang="en-US" sz="900"/>
          </a:p>
        </p:txBody>
      </p:sp>
      <p:sp>
        <p:nvSpPr>
          <p:cNvPr id="332805"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 xmlns:p14="http://schemas.microsoft.com/office/powerpoint/2010/main" val="8425789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When prescribed as part of a broad educational program, SMBG may help to guide treatment decisions and/or self-management for patients taking less frequent insulin injections </a:t>
            </a:r>
            <a:r>
              <a:rPr lang="en-US" b="1" dirty="0">
                <a:solidFill>
                  <a:schemeClr val="accent6"/>
                </a:solidFill>
              </a:rPr>
              <a:t>B</a:t>
            </a:r>
            <a:r>
              <a:rPr lang="en-US" sz="1200" dirty="0"/>
              <a:t> or noninsulin therapies. </a:t>
            </a:r>
            <a:r>
              <a:rPr lang="en-US" b="1" dirty="0">
                <a:solidFill>
                  <a:schemeClr val="accent6"/>
                </a:solidFill>
              </a:rPr>
              <a:t>E</a:t>
            </a:r>
          </a:p>
          <a:p>
            <a:pPr marL="171450" indent="-171450">
              <a:spcBef>
                <a:spcPts val="1200"/>
              </a:spcBef>
              <a:buFont typeface="Arial" panose="020B0604020202020204" pitchFamily="34" charset="0"/>
              <a:buChar char="•"/>
            </a:pPr>
            <a:endParaRPr lang="en-US" sz="1200" dirty="0">
              <a:solidFill>
                <a:schemeClr val="accent6"/>
              </a:solidFill>
            </a:endParaRPr>
          </a:p>
          <a:p>
            <a:pPr marL="171450" indent="-171450">
              <a:spcBef>
                <a:spcPts val="1200"/>
              </a:spcBef>
              <a:buFont typeface="Arial" panose="020B0604020202020204" pitchFamily="34" charset="0"/>
              <a:buChar char="•"/>
            </a:pPr>
            <a:r>
              <a:rPr lang="en-US" sz="1200" dirty="0"/>
              <a:t>When prescribing SMBG, ensure that patients receive ongoing instruction and regular evaluation of SMBG technique, SMBG results, and their ability to use SMBG data to adjust therapy. </a:t>
            </a:r>
            <a:r>
              <a:rPr lang="en-US" b="1" dirty="0">
                <a:solidFill>
                  <a:schemeClr val="accent6"/>
                </a:solidFill>
              </a:rPr>
              <a:t>E</a:t>
            </a:r>
          </a:p>
          <a:p>
            <a:pPr>
              <a:buFont typeface="Arial" pitchFamily="34" charset="0"/>
              <a:buNone/>
            </a:pPr>
            <a:endParaRPr lang="en-US" b="1" dirty="0"/>
          </a:p>
          <a:p>
            <a:pPr>
              <a:buFont typeface="Arial" pitchFamily="34" charset="0"/>
              <a:buNone/>
            </a:pPr>
            <a:r>
              <a:rPr lang="en-US" b="1" dirty="0"/>
              <a:t>[SLIDE]</a:t>
            </a:r>
          </a:p>
        </p:txBody>
      </p:sp>
      <p:sp>
        <p:nvSpPr>
          <p:cNvPr id="3317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88987D2-580C-4695-B0A0-1734A04AB12A}" type="slidenum">
              <a:rPr lang="en-US" sz="900"/>
              <a:pPr algn="r"/>
              <a:t>98</a:t>
            </a:fld>
            <a:endParaRPr lang="en-US" sz="900"/>
          </a:p>
        </p:txBody>
      </p:sp>
      <p:sp>
        <p:nvSpPr>
          <p:cNvPr id="331781" name="TextBox 4"/>
          <p:cNvSpPr txBox="1">
            <a:spLocks noChangeArrowheads="1"/>
          </p:cNvSpPr>
          <p:nvPr/>
        </p:nvSpPr>
        <p:spPr bwMode="auto">
          <a:xfrm>
            <a:off x="686422" y="8630276"/>
            <a:ext cx="5947948" cy="36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a:t>
            </a:r>
            <a:r>
              <a:rPr lang="en-US" sz="900" i="1"/>
              <a:t>Diabetes Care</a:t>
            </a:r>
            <a:r>
              <a:rPr lang="en-US" sz="900"/>
              <a:t> 2014;37(suppl 1):S21–S22</a:t>
            </a:r>
          </a:p>
        </p:txBody>
      </p:sp>
    </p:spTree>
    <p:extLst>
      <p:ext uri="{BB962C8B-B14F-4D97-AF65-F5344CB8AC3E}">
        <p14:creationId xmlns="" xmlns:p14="http://schemas.microsoft.com/office/powerpoint/2010/main" val="33606737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p:txBody>
          <a:bodyPr/>
          <a:lstStyle/>
          <a:p>
            <a:pPr marL="342900" indent="-342900">
              <a:spcBef>
                <a:spcPts val="1200"/>
              </a:spcBef>
              <a:buFont typeface="Arial" panose="020B0604020202020204" pitchFamily="34" charset="0"/>
              <a:buChar char="•"/>
            </a:pPr>
            <a:r>
              <a:rPr lang="en-US" sz="2400" dirty="0"/>
              <a:t>When used properly, CGM in conjunction with intensive insulin regimens is a useful tool to lower A1C in adults with type 1 diabetes who are not meeting glycemic targets. </a:t>
            </a:r>
            <a:r>
              <a:rPr lang="en-US" sz="2400" b="1" dirty="0">
                <a:solidFill>
                  <a:schemeClr val="accent6"/>
                </a:solidFill>
              </a:rPr>
              <a:t>A</a:t>
            </a:r>
          </a:p>
          <a:p>
            <a:pPr marL="342900" indent="-342900">
              <a:spcBef>
                <a:spcPts val="1200"/>
              </a:spcBef>
              <a:buFont typeface="Arial" panose="020B0604020202020204" pitchFamily="34" charset="0"/>
              <a:buChar char="•"/>
            </a:pPr>
            <a:endParaRPr lang="en-US" sz="2400" dirty="0">
              <a:solidFill>
                <a:schemeClr val="accent6"/>
              </a:solidFill>
            </a:endParaRPr>
          </a:p>
          <a:p>
            <a:pPr marL="342900" indent="-342900">
              <a:spcBef>
                <a:spcPts val="1200"/>
              </a:spcBef>
              <a:buFont typeface="Arial" panose="020B0604020202020204" pitchFamily="34" charset="0"/>
              <a:buChar char="•"/>
            </a:pPr>
            <a:r>
              <a:rPr lang="en-US" sz="2400" dirty="0"/>
              <a:t>CGM may be a useful tool in those with hypoglycemia unawareness and/or frequent hypoglycemic episodes. </a:t>
            </a:r>
            <a:r>
              <a:rPr lang="en-US" sz="2400" b="1" dirty="0">
                <a:solidFill>
                  <a:schemeClr val="accent6"/>
                </a:solidFill>
              </a:rPr>
              <a:t>C</a:t>
            </a:r>
          </a:p>
          <a:p>
            <a:pPr marL="342900" indent="-342900">
              <a:spcBef>
                <a:spcPts val="1200"/>
              </a:spcBef>
              <a:buFont typeface="Arial" panose="020B0604020202020204" pitchFamily="34" charset="0"/>
              <a:buChar char="•"/>
            </a:pPr>
            <a:endParaRPr lang="en-US" sz="2400" dirty="0">
              <a:solidFill>
                <a:schemeClr val="accent6"/>
              </a:solidFill>
            </a:endParaRPr>
          </a:p>
          <a:p>
            <a:pPr marL="342900" indent="-342900">
              <a:spcBef>
                <a:spcPts val="1200"/>
              </a:spcBef>
              <a:buFont typeface="Arial" panose="020B0604020202020204" pitchFamily="34" charset="0"/>
              <a:buChar char="•"/>
            </a:pPr>
            <a:r>
              <a:rPr lang="en-US" sz="2400" dirty="0"/>
              <a:t>Given the variable adherence to CGM, assess individual readiness for continuing CGM use prior to prescribing. </a:t>
            </a:r>
            <a:r>
              <a:rPr lang="en-US" sz="2400" b="1" dirty="0">
                <a:solidFill>
                  <a:schemeClr val="accent6"/>
                </a:solidFill>
              </a:rPr>
              <a:t>E</a:t>
            </a:r>
          </a:p>
          <a:p>
            <a:pPr marL="0" indent="0">
              <a:spcBef>
                <a:spcPts val="1200"/>
              </a:spcBef>
              <a:buFont typeface="Arial" panose="020B0604020202020204" pitchFamily="34" charset="0"/>
              <a:buNone/>
            </a:pPr>
            <a:endParaRPr lang="en-US" sz="2400" b="1" dirty="0">
              <a:solidFill>
                <a:schemeClr val="accent6"/>
              </a:solidFill>
            </a:endParaRPr>
          </a:p>
          <a:p>
            <a:pPr marL="0" indent="0">
              <a:spcBef>
                <a:spcPts val="1200"/>
              </a:spcBef>
              <a:buFont typeface="Arial" panose="020B0604020202020204" pitchFamily="34" charset="0"/>
              <a:buNone/>
            </a:pPr>
            <a:r>
              <a:rPr lang="en-US" b="1" dirty="0"/>
              <a:t>[SLIDE]</a:t>
            </a:r>
          </a:p>
        </p:txBody>
      </p:sp>
      <p:sp>
        <p:nvSpPr>
          <p:cNvPr id="333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941A55C-8C85-4177-AA4B-917DAA5609DF}" type="slidenum">
              <a:rPr lang="en-US" sz="900"/>
              <a:pPr algn="r"/>
              <a:t>99</a:t>
            </a:fld>
            <a:endParaRPr lang="en-US" sz="900"/>
          </a:p>
        </p:txBody>
      </p:sp>
      <p:sp>
        <p:nvSpPr>
          <p:cNvPr id="333829" name="TextBox 4"/>
          <p:cNvSpPr txBox="1">
            <a:spLocks noChangeArrowheads="1"/>
          </p:cNvSpPr>
          <p:nvPr/>
        </p:nvSpPr>
        <p:spPr bwMode="auto">
          <a:xfrm>
            <a:off x="686422" y="7818308"/>
            <a:ext cx="5575231"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1):S21–S22</a:t>
            </a:r>
          </a:p>
          <a:p>
            <a:pPr>
              <a:buFont typeface="Calibri" pitchFamily="34" charset="0"/>
              <a:buNone/>
            </a:pPr>
            <a:r>
              <a:rPr lang="en-US" sz="900"/>
              <a:t>Tamborlane WV, Beck RW, Bode BW, et al for the Juvenile Diabetes Research Foundation Continuous Glucose Monitoring Study Group. Continuous glucose monitoring and intensive treatment of type 1 diabetes. N Engl J Med 2008;359:1464–1476</a:t>
            </a:r>
          </a:p>
          <a:p>
            <a:pPr>
              <a:buFont typeface="Calibri" pitchFamily="34" charset="0"/>
              <a:buNone/>
            </a:pPr>
            <a:r>
              <a:rPr lang="en-US" sz="900"/>
              <a:t>Yeh HC, Brown TT, Maruthur N, et al. Comparative effectiveness and safety of methods of insulin delivery and glucose monitoring for diabetes mellitus: a systematic review and meta-analysis. Ann Intern Med 2012;157:336–347</a:t>
            </a:r>
          </a:p>
        </p:txBody>
      </p:sp>
    </p:spTree>
    <p:extLst>
      <p:ext uri="{BB962C8B-B14F-4D97-AF65-F5344CB8AC3E}">
        <p14:creationId xmlns="" xmlns:p14="http://schemas.microsoft.com/office/powerpoint/2010/main" val="4079031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prescribing CGM, robust diabetes education, training, and support are required for optimal CGM implementation and ongoing use.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People who have been successfully using CGM should have continued access after they turn 65 years of age. </a:t>
            </a:r>
            <a:r>
              <a:rPr lang="en-US" b="1" dirty="0">
                <a:solidFill>
                  <a:srgbClr val="F79646"/>
                </a:solidFill>
              </a:rPr>
              <a:t>E</a:t>
            </a:r>
          </a:p>
          <a:p>
            <a:pPr marL="0" indent="0">
              <a:spcBef>
                <a:spcPts val="1200"/>
              </a:spcBef>
              <a:buFont typeface="Arial" panose="020B0604020202020204" pitchFamily="34" charset="0"/>
              <a:buNone/>
            </a:pPr>
            <a:endParaRPr lang="en-US" b="1" dirty="0">
              <a:solidFill>
                <a:srgbClr val="F79646"/>
              </a:solidFill>
            </a:endParaRPr>
          </a:p>
          <a:p>
            <a:pPr marL="0" indent="0">
              <a:spcBef>
                <a:spcPts val="1200"/>
              </a:spcBef>
              <a:buFont typeface="Arial" panose="020B0604020202020204" pitchFamily="34" charset="0"/>
              <a:buNone/>
            </a:pPr>
            <a:r>
              <a:rPr lang="en-US" b="1" dirty="0"/>
              <a:t>[SLIDE]</a:t>
            </a:r>
          </a:p>
        </p:txBody>
      </p:sp>
      <p:sp>
        <p:nvSpPr>
          <p:cNvPr id="3348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CCCA093-4569-4795-B8D7-33FCEFC47595}" type="slidenum">
              <a:rPr lang="en-US" sz="900"/>
              <a:pPr algn="r"/>
              <a:t>100</a:t>
            </a:fld>
            <a:endParaRPr lang="en-US" sz="900"/>
          </a:p>
        </p:txBody>
      </p:sp>
      <p:sp>
        <p:nvSpPr>
          <p:cNvPr id="334853" name="TextBox 4"/>
          <p:cNvSpPr txBox="1">
            <a:spLocks noChangeArrowheads="1"/>
          </p:cNvSpPr>
          <p:nvPr/>
        </p:nvSpPr>
        <p:spPr bwMode="auto">
          <a:xfrm>
            <a:off x="686422" y="7818308"/>
            <a:ext cx="5575231" cy="133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1):S21–S22</a:t>
            </a:r>
          </a:p>
          <a:p>
            <a:pPr>
              <a:buFont typeface="Calibri" pitchFamily="34" charset="0"/>
              <a:buNone/>
            </a:pPr>
            <a:r>
              <a:rPr lang="en-US" sz="900"/>
              <a:t>Tamborlane WV, Beck RW, Bode BW, et al for the Juvenile Diabetes Research Foundation Continuous Glucose Monitoring Study Group. Continuous glucose monitoring and intensive treatment of type 1 diabetes. N Engl J Med 2008;359:1464–1476</a:t>
            </a:r>
          </a:p>
          <a:p>
            <a:pPr>
              <a:buFont typeface="Calibri" pitchFamily="34" charset="0"/>
              <a:buNone/>
            </a:pPr>
            <a:r>
              <a:rPr lang="en-US" sz="900"/>
              <a:t>Yeh HC, Brown TT, Maruthur N, et al. Comparative effectiveness and safety of methods of insulin delivery and glucose monitoring for diabetes mellitus: a systematic review and meta-analysis. Ann Intern Med 2012;157:336–347</a:t>
            </a:r>
          </a:p>
        </p:txBody>
      </p:sp>
    </p:spTree>
    <p:extLst>
      <p:ext uri="{BB962C8B-B14F-4D97-AF65-F5344CB8AC3E}">
        <p14:creationId xmlns="" xmlns:p14="http://schemas.microsoft.com/office/powerpoint/2010/main" val="30901121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p:txBody>
          <a:bodyPr/>
          <a:lstStyle/>
          <a:p>
            <a:r>
              <a:rPr lang="en-US" dirty="0"/>
              <a:t>A1C reflects average glycemia over several months and has strong predictive value for diabetes complications. Thus, A1C testing should be performed routinely in all patients with diabetes—at initial assessment and as part of continuing care. Measurement about every 3 months determines whether patients’ glycemic targets have been reached and maintained, though the frequency of A1C testing should depend on the clinical situation, the treatment regimen, and the clinician’s judgment. </a:t>
            </a:r>
          </a:p>
          <a:p>
            <a:endParaRPr lang="en-US" dirty="0"/>
          </a:p>
          <a:p>
            <a:r>
              <a:rPr lang="en-US" dirty="0"/>
              <a:t>For your patients meeting treatment goals and with stable control, check the A1C at least twice a year, and for your patients whose therapy has changed or who aren’t meeting glycemic goals, test quarterly. You may also have patients who are unstable or highly intensively managed, such as pregnant women with type 1, whom you may wish to test more frequently than every 3 months. </a:t>
            </a:r>
          </a:p>
          <a:p>
            <a:endParaRPr lang="en-US" dirty="0"/>
          </a:p>
          <a:p>
            <a:r>
              <a:rPr lang="en-US" dirty="0"/>
              <a:t>Point of care A1C testing can help accommodate more timely decisions, for example on when to change therapy. </a:t>
            </a:r>
          </a:p>
          <a:p>
            <a:endParaRPr lang="en-US" dirty="0"/>
          </a:p>
          <a:p>
            <a:r>
              <a:rPr lang="en-US" dirty="0"/>
              <a:t>The A1C test is subject to certain limitations: conditions that affect erythrocyte turnover (e.g., hemolysis, blood loss) and hemoglobin variants must be considered, particularly when the A1C result does not correlate with the patient’s clinical situation; in addition, A1C does not provide a measure of glycemic variability or hypoglycemia. For patients prone to glycemic variability (especially type 1 diabetic patients, or type 2 diabetic patients with severe insulin deficiency), glycemic control is best judged by the combination of result of self-monitoring of blood glucose (SMBG) testing and A1C.</a:t>
            </a:r>
          </a:p>
          <a:p>
            <a:endParaRPr lang="en-US" dirty="0"/>
          </a:p>
          <a:p>
            <a:r>
              <a:rPr lang="en-US" dirty="0"/>
              <a:t>The A1C may also confirm the accuracy of a patient’s meter (or the patient’s reported SMBG results) and the adequacy of the SMBG testing schedule</a:t>
            </a:r>
          </a:p>
          <a:p>
            <a:endParaRPr lang="en-US" dirty="0"/>
          </a:p>
          <a:p>
            <a:r>
              <a:rPr lang="en-US" b="1" dirty="0"/>
              <a:t>[SLIDE]</a:t>
            </a:r>
          </a:p>
          <a:p>
            <a:endParaRPr lang="en-US" b="1" dirty="0"/>
          </a:p>
        </p:txBody>
      </p:sp>
      <p:sp>
        <p:nvSpPr>
          <p:cNvPr id="3358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54DC9B9-1D21-4BBD-B0B2-4095849973FF}" type="slidenum">
              <a:rPr lang="en-US" sz="900"/>
              <a:pPr algn="r"/>
              <a:t>101</a:t>
            </a:fld>
            <a:endParaRPr lang="en-US" sz="900"/>
          </a:p>
        </p:txBody>
      </p:sp>
      <p:sp>
        <p:nvSpPr>
          <p:cNvPr id="335877" name="TextBox 4"/>
          <p:cNvSpPr txBox="1">
            <a:spLocks noChangeArrowheads="1"/>
          </p:cNvSpPr>
          <p:nvPr/>
        </p:nvSpPr>
        <p:spPr bwMode="auto">
          <a:xfrm>
            <a:off x="686421" y="8091566"/>
            <a:ext cx="5485158" cy="92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r>
              <a:rPr lang="en-US" sz="900"/>
              <a:t>American Diabetes Association. Standards of medical care in diabetes—2014. Diabetes Care 2014;37(suppl 1):S22–S23</a:t>
            </a:r>
          </a:p>
          <a:p>
            <a:r>
              <a:rPr lang="en-US" sz="900"/>
              <a:t>Sacks DB, Arnold M, Bakris GL, et al. National Academy of Clinical Biochemistry. Position statement executive summary: guidelines and recommendations for laboratory analysis in the diagnosis and management of diabetes mellitus. Diabetes Care 2011;34:1419–1423</a:t>
            </a:r>
          </a:p>
        </p:txBody>
      </p:sp>
    </p:spTree>
    <p:extLst>
      <p:ext uri="{BB962C8B-B14F-4D97-AF65-F5344CB8AC3E}">
        <p14:creationId xmlns="" xmlns:p14="http://schemas.microsoft.com/office/powerpoint/2010/main" val="748631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p:txBody>
          <a:bodyPr/>
          <a:lstStyle/>
          <a:p>
            <a:r>
              <a:rPr lang="en-US" dirty="0"/>
              <a:t>This slide shows the correlation between A1C and mean plasma glucose levels based on data from the international A1C-Derived Average Glucose (ADAG) trial. The trial used frequent SMBG and continuous glucose monitoring in 507 adults with type 1, type 2, and no diabetes.</a:t>
            </a:r>
          </a:p>
          <a:p>
            <a:endParaRPr lang="en-US" dirty="0"/>
          </a:p>
          <a:p>
            <a:r>
              <a:rPr lang="en-US" dirty="0"/>
              <a:t>The Association and the American Association for Clinical Chemistry have determined that the correlation (</a:t>
            </a:r>
            <a:r>
              <a:rPr lang="en-US" i="1" dirty="0"/>
              <a:t>r</a:t>
            </a:r>
            <a:r>
              <a:rPr lang="en-US" dirty="0"/>
              <a:t> = 0.92) is strong enough to justify reporting both an A1C result and an estimated average glucose (</a:t>
            </a:r>
            <a:r>
              <a:rPr lang="en-US" dirty="0" err="1"/>
              <a:t>eAG</a:t>
            </a:r>
            <a:r>
              <a:rPr lang="en-US" dirty="0"/>
              <a:t>) results when a clinician orders the A1C test</a:t>
            </a:r>
            <a:endParaRPr lang="en-US" baseline="30000" dirty="0"/>
          </a:p>
          <a:p>
            <a:endParaRPr lang="en-US" baseline="30000" dirty="0"/>
          </a:p>
          <a:p>
            <a:pPr lvl="1">
              <a:buFontTx/>
              <a:buChar char="•"/>
            </a:pPr>
            <a:r>
              <a:rPr lang="en-US" dirty="0"/>
              <a:t> For patients in whom A1C/</a:t>
            </a:r>
            <a:r>
              <a:rPr lang="en-US" dirty="0" err="1"/>
              <a:t>eAG</a:t>
            </a:r>
            <a:r>
              <a:rPr lang="en-US" dirty="0"/>
              <a:t> and measured blood glucose appear discrepant, clinicians should consider the possibilities of </a:t>
            </a:r>
            <a:r>
              <a:rPr lang="en-US" dirty="0" err="1"/>
              <a:t>hemoglobinopathy</a:t>
            </a:r>
            <a:r>
              <a:rPr lang="en-US" dirty="0"/>
              <a:t> or altered red cell turnover, and the options of more frequent and/or different timing of SMBG or use of CGM</a:t>
            </a:r>
          </a:p>
          <a:p>
            <a:pPr lvl="1">
              <a:buFontTx/>
              <a:buChar char="•"/>
            </a:pPr>
            <a:r>
              <a:rPr lang="en-US" baseline="0" dirty="0"/>
              <a:t> </a:t>
            </a:r>
            <a:r>
              <a:rPr lang="en-US" dirty="0"/>
              <a:t>Other measures of chronic glycemia such as </a:t>
            </a:r>
            <a:r>
              <a:rPr lang="en-US" dirty="0" err="1"/>
              <a:t>fructosamine</a:t>
            </a:r>
            <a:r>
              <a:rPr lang="en-US" dirty="0"/>
              <a:t> are available, but their linkage to average glucose and their prognostic significance are not as clear as is the case for A1C  </a:t>
            </a:r>
          </a:p>
          <a:p>
            <a:endParaRPr lang="en-US" b="1" dirty="0"/>
          </a:p>
          <a:p>
            <a:r>
              <a:rPr lang="en-US" b="1" dirty="0"/>
              <a:t>[CLICK]</a:t>
            </a:r>
          </a:p>
          <a:p>
            <a:endParaRPr lang="en-US" b="1" dirty="0"/>
          </a:p>
          <a:p>
            <a:pPr>
              <a:buFontTx/>
              <a:buChar char="•"/>
            </a:pPr>
            <a:r>
              <a:rPr lang="en-US" dirty="0"/>
              <a:t> You can access a calculator for converting A1C results into </a:t>
            </a:r>
            <a:r>
              <a:rPr lang="en-US" dirty="0" err="1"/>
              <a:t>eAG</a:t>
            </a:r>
            <a:r>
              <a:rPr lang="en-US" dirty="0"/>
              <a:t>, in either mg/</a:t>
            </a:r>
            <a:r>
              <a:rPr lang="en-US" dirty="0" err="1"/>
              <a:t>dL</a:t>
            </a:r>
            <a:r>
              <a:rPr lang="en-US" dirty="0"/>
              <a:t> or </a:t>
            </a:r>
            <a:r>
              <a:rPr lang="en-US" dirty="0" err="1"/>
              <a:t>mmol</a:t>
            </a:r>
            <a:r>
              <a:rPr lang="en-US" dirty="0"/>
              <a:t>/L, at professional.diabetes.org/</a:t>
            </a:r>
            <a:r>
              <a:rPr lang="en-US" dirty="0" err="1"/>
              <a:t>eAG</a:t>
            </a:r>
            <a:endParaRPr lang="en-US" dirty="0"/>
          </a:p>
          <a:p>
            <a:endParaRPr lang="en-US" dirty="0"/>
          </a:p>
          <a:p>
            <a:r>
              <a:rPr lang="en-US" b="1" dirty="0"/>
              <a:t>[SLIDE]</a:t>
            </a:r>
          </a:p>
          <a:p>
            <a:pPr>
              <a:buFontTx/>
              <a:buChar char="•"/>
            </a:pPr>
            <a:endParaRPr lang="en-US" b="1" dirty="0"/>
          </a:p>
        </p:txBody>
      </p:sp>
      <p:sp>
        <p:nvSpPr>
          <p:cNvPr id="3369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D0FCC62-F850-4F8C-BCE8-C498663F8429}" type="slidenum">
              <a:rPr lang="en-US" sz="900"/>
              <a:pPr algn="r"/>
              <a:t>102</a:t>
            </a:fld>
            <a:endParaRPr lang="en-US" sz="900"/>
          </a:p>
        </p:txBody>
      </p:sp>
      <p:sp>
        <p:nvSpPr>
          <p:cNvPr id="336901"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Nathan DM, Kuenen J, Borg R, et al for the A1C-Derived Average Glucose Study Group. Translating the A1C assay into estimated average glucose values. Diabetes Care 2008;31:1473–1478</a:t>
            </a:r>
          </a:p>
          <a:p>
            <a:pPr>
              <a:buFont typeface="Calibri" pitchFamily="34" charset="0"/>
              <a:buNone/>
            </a:pPr>
            <a:r>
              <a:rPr lang="en-US" sz="900"/>
              <a:t>American Diabetes Association. Standards of medical care in diabetes—2014. Diabetes Care 2014;37(suppl 1):S23; Table 8</a:t>
            </a:r>
          </a:p>
        </p:txBody>
      </p:sp>
    </p:spTree>
    <p:extLst>
      <p:ext uri="{BB962C8B-B14F-4D97-AF65-F5344CB8AC3E}">
        <p14:creationId xmlns="" xmlns:p14="http://schemas.microsoft.com/office/powerpoint/2010/main" val="2038418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2544437"/>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3334669"/>
            <a:ext cx="64008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5326857"/>
            <a:ext cx="2133600" cy="273844"/>
          </a:xfrm>
          <a:prstGeom prst="rect">
            <a:avLst/>
          </a:prstGeom>
        </p:spPr>
        <p:txBody>
          <a:bodyPr/>
          <a:lstStyle/>
          <a:p>
            <a:fld id="{1D658F4A-F559-427B-ACB8-D0F8F2C5DABF}" type="datetimeFigureOut">
              <a:rPr lang="en-US" smtClean="0"/>
              <a:pPr/>
              <a:t>12/25/2017</a:t>
            </a:fld>
            <a:endParaRPr lang="en-US"/>
          </a:p>
        </p:txBody>
      </p:sp>
      <p:sp>
        <p:nvSpPr>
          <p:cNvPr id="5" name="Footer Placeholder 4"/>
          <p:cNvSpPr>
            <a:spLocks noGrp="1"/>
          </p:cNvSpPr>
          <p:nvPr>
            <p:ph type="ftr" sz="quarter" idx="11"/>
          </p:nvPr>
        </p:nvSpPr>
        <p:spPr>
          <a:xfrm>
            <a:off x="3124200" y="5326857"/>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326857"/>
            <a:ext cx="2133600" cy="273844"/>
          </a:xfrm>
          <a:prstGeom prst="rect">
            <a:avLst/>
          </a:prstGeom>
        </p:spPr>
        <p:txBody>
          <a:bodyPr/>
          <a:lstStyle/>
          <a:p>
            <a:fld id="{264C6CBA-D564-40B2-AEAD-9022215C60D6}"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806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5262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860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662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84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2538699"/>
            <a:ext cx="7772400" cy="1102519"/>
          </a:xfrm>
        </p:spPr>
        <p:txBody>
          <a:bodyPr/>
          <a:lstStyle/>
          <a:p>
            <a:r>
              <a:rPr lang="en-US" dirty="0"/>
              <a:t>Click to edit Master title style</a:t>
            </a:r>
          </a:p>
        </p:txBody>
      </p:sp>
      <p:sp>
        <p:nvSpPr>
          <p:cNvPr id="3" name="Subtitle 2"/>
          <p:cNvSpPr>
            <a:spLocks noGrp="1"/>
          </p:cNvSpPr>
          <p:nvPr>
            <p:ph type="subTitle" idx="1"/>
          </p:nvPr>
        </p:nvSpPr>
        <p:spPr>
          <a:xfrm>
            <a:off x="553596" y="333558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18986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57250"/>
          </a:xfrm>
        </p:spPr>
        <p:txBody>
          <a:bodyPr/>
          <a:lstStyle/>
          <a:p>
            <a:r>
              <a:rPr lang="en-US" dirty="0"/>
              <a:t>Click to edit Master title style</a:t>
            </a:r>
          </a:p>
        </p:txBody>
      </p:sp>
      <p:sp>
        <p:nvSpPr>
          <p:cNvPr id="3" name="Content Placeholder 2"/>
          <p:cNvSpPr>
            <a:spLocks noGrp="1"/>
          </p:cNvSpPr>
          <p:nvPr>
            <p:ph idx="1"/>
          </p:nvPr>
        </p:nvSpPr>
        <p:spPr>
          <a:xfrm>
            <a:off x="457200" y="768134"/>
            <a:ext cx="8229600" cy="382905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88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885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Group 12"/>
          <p:cNvGrpSpPr/>
          <p:nvPr userDrawn="1"/>
        </p:nvGrpSpPr>
        <p:grpSpPr>
          <a:xfrm>
            <a:off x="-10098" y="570123"/>
            <a:ext cx="8807355" cy="172827"/>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57380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 name="Group 14"/>
          <p:cNvGrpSpPr/>
          <p:nvPr userDrawn="1"/>
        </p:nvGrpSpPr>
        <p:grpSpPr>
          <a:xfrm>
            <a:off x="-10098" y="570123"/>
            <a:ext cx="8807355" cy="172827"/>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64810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14300"/>
            <a:ext cx="9154098" cy="85725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userDrawn="1"/>
        </p:nvGrpSpPr>
        <p:grpSpPr>
          <a:xfrm>
            <a:off x="-10098" y="570123"/>
            <a:ext cx="8807355" cy="172827"/>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62429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75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98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71550"/>
            <a:ext cx="8229600" cy="3829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652449041"/>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50" r:id="rId3"/>
    <p:sldLayoutId id="2147483651" r:id="rId4"/>
    <p:sldLayoutId id="2147483652" r:id="rId5"/>
    <p:sldLayoutId id="2147483653" r:id="rId6"/>
    <p:sldLayoutId id="2147483654" r:id="rId7"/>
    <p:sldLayoutId id="2147483655" r:id="rId8"/>
    <p:sldLayoutId id="2147483698" r:id="rId9"/>
    <p:sldLayoutId id="2147483697"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30.png"/><Relationship Id="rId11"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emf"/></Relationships>
</file>

<file path=ppt/slides/_rels/slide1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5.xml"/><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1.xml"/><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8.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4.xml"/><Relationship Id="rId1" Type="http://schemas.openxmlformats.org/officeDocument/2006/relationships/slideLayout" Target="../slideLayouts/slideLayout8.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8.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9.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8.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9.xml"/></Relationships>
</file>

<file path=ppt/slides/_rels/slide26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2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3.xml"/><Relationship Id="rId1" Type="http://schemas.openxmlformats.org/officeDocument/2006/relationships/slideLayout" Target="../slideLayouts/slideLayout10.xml"/></Relationships>
</file>

<file path=ppt/slides/_rels/slide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9600" y="971550"/>
            <a:ext cx="8153400" cy="2438400"/>
            <a:chOff x="1248" y="1104"/>
            <a:chExt cx="4512" cy="1384"/>
          </a:xfrm>
        </p:grpSpPr>
        <p:sp>
          <p:nvSpPr>
            <p:cNvPr id="13317" name="Freeform 5"/>
            <p:cNvSpPr>
              <a:spLocks/>
            </p:cNvSpPr>
            <p:nvPr/>
          </p:nvSpPr>
          <p:spPr bwMode="auto">
            <a:xfrm>
              <a:off x="4371" y="1241"/>
              <a:ext cx="44" cy="81"/>
            </a:xfrm>
            <a:custGeom>
              <a:avLst/>
              <a:gdLst/>
              <a:ahLst/>
              <a:cxnLst>
                <a:cxn ang="0">
                  <a:pos x="44" y="81"/>
                </a:cxn>
                <a:cxn ang="0">
                  <a:pos x="38" y="75"/>
                </a:cxn>
                <a:cxn ang="0">
                  <a:pos x="38" y="69"/>
                </a:cxn>
                <a:cxn ang="0">
                  <a:pos x="32" y="69"/>
                </a:cxn>
                <a:cxn ang="0">
                  <a:pos x="32" y="62"/>
                </a:cxn>
                <a:cxn ang="0">
                  <a:pos x="32" y="56"/>
                </a:cxn>
                <a:cxn ang="0">
                  <a:pos x="25" y="56"/>
                </a:cxn>
                <a:cxn ang="0">
                  <a:pos x="25" y="50"/>
                </a:cxn>
                <a:cxn ang="0">
                  <a:pos x="19" y="50"/>
                </a:cxn>
                <a:cxn ang="0">
                  <a:pos x="19" y="50"/>
                </a:cxn>
                <a:cxn ang="0">
                  <a:pos x="19" y="44"/>
                </a:cxn>
                <a:cxn ang="0">
                  <a:pos x="13" y="44"/>
                </a:cxn>
                <a:cxn ang="0">
                  <a:pos x="13" y="44"/>
                </a:cxn>
                <a:cxn ang="0">
                  <a:pos x="13" y="38"/>
                </a:cxn>
                <a:cxn ang="0">
                  <a:pos x="13" y="38"/>
                </a:cxn>
                <a:cxn ang="0">
                  <a:pos x="6" y="31"/>
                </a:cxn>
                <a:cxn ang="0">
                  <a:pos x="6" y="31"/>
                </a:cxn>
                <a:cxn ang="0">
                  <a:pos x="6" y="25"/>
                </a:cxn>
                <a:cxn ang="0">
                  <a:pos x="6" y="25"/>
                </a:cxn>
                <a:cxn ang="0">
                  <a:pos x="6" y="25"/>
                </a:cxn>
                <a:cxn ang="0">
                  <a:pos x="6" y="25"/>
                </a:cxn>
                <a:cxn ang="0">
                  <a:pos x="6" y="25"/>
                </a:cxn>
                <a:cxn ang="0">
                  <a:pos x="0" y="19"/>
                </a:cxn>
                <a:cxn ang="0">
                  <a:pos x="0" y="19"/>
                </a:cxn>
                <a:cxn ang="0">
                  <a:pos x="0" y="19"/>
                </a:cxn>
                <a:cxn ang="0">
                  <a:pos x="0" y="19"/>
                </a:cxn>
                <a:cxn ang="0">
                  <a:pos x="0" y="13"/>
                </a:cxn>
                <a:cxn ang="0">
                  <a:pos x="0" y="13"/>
                </a:cxn>
                <a:cxn ang="0">
                  <a:pos x="0" y="13"/>
                </a:cxn>
                <a:cxn ang="0">
                  <a:pos x="0" y="13"/>
                </a:cxn>
                <a:cxn ang="0">
                  <a:pos x="0" y="6"/>
                </a:cxn>
                <a:cxn ang="0">
                  <a:pos x="0" y="6"/>
                </a:cxn>
                <a:cxn ang="0">
                  <a:pos x="0" y="6"/>
                </a:cxn>
                <a:cxn ang="0">
                  <a:pos x="6" y="6"/>
                </a:cxn>
                <a:cxn ang="0">
                  <a:pos x="6" y="0"/>
                </a:cxn>
                <a:cxn ang="0">
                  <a:pos x="6" y="0"/>
                </a:cxn>
                <a:cxn ang="0">
                  <a:pos x="13" y="6"/>
                </a:cxn>
                <a:cxn ang="0">
                  <a:pos x="13" y="6"/>
                </a:cxn>
                <a:cxn ang="0">
                  <a:pos x="13" y="13"/>
                </a:cxn>
                <a:cxn ang="0">
                  <a:pos x="19" y="19"/>
                </a:cxn>
                <a:cxn ang="0">
                  <a:pos x="19" y="25"/>
                </a:cxn>
                <a:cxn ang="0">
                  <a:pos x="25" y="31"/>
                </a:cxn>
                <a:cxn ang="0">
                  <a:pos x="25" y="38"/>
                </a:cxn>
                <a:cxn ang="0">
                  <a:pos x="32" y="44"/>
                </a:cxn>
                <a:cxn ang="0">
                  <a:pos x="32" y="50"/>
                </a:cxn>
                <a:cxn ang="0">
                  <a:pos x="38" y="56"/>
                </a:cxn>
                <a:cxn ang="0">
                  <a:pos x="38" y="69"/>
                </a:cxn>
                <a:cxn ang="0">
                  <a:pos x="38" y="75"/>
                </a:cxn>
                <a:cxn ang="0">
                  <a:pos x="44" y="81"/>
                </a:cxn>
              </a:cxnLst>
              <a:rect l="0" t="0" r="r" b="b"/>
              <a:pathLst>
                <a:path w="44" h="81">
                  <a:moveTo>
                    <a:pt x="44" y="81"/>
                  </a:moveTo>
                  <a:lnTo>
                    <a:pt x="38" y="75"/>
                  </a:lnTo>
                  <a:lnTo>
                    <a:pt x="38" y="69"/>
                  </a:lnTo>
                  <a:lnTo>
                    <a:pt x="32" y="69"/>
                  </a:lnTo>
                  <a:lnTo>
                    <a:pt x="32" y="62"/>
                  </a:lnTo>
                  <a:lnTo>
                    <a:pt x="32" y="56"/>
                  </a:lnTo>
                  <a:lnTo>
                    <a:pt x="25" y="56"/>
                  </a:lnTo>
                  <a:lnTo>
                    <a:pt x="25" y="50"/>
                  </a:lnTo>
                  <a:lnTo>
                    <a:pt x="19" y="50"/>
                  </a:lnTo>
                  <a:lnTo>
                    <a:pt x="19" y="50"/>
                  </a:lnTo>
                  <a:lnTo>
                    <a:pt x="19" y="44"/>
                  </a:lnTo>
                  <a:lnTo>
                    <a:pt x="13" y="44"/>
                  </a:lnTo>
                  <a:lnTo>
                    <a:pt x="13" y="44"/>
                  </a:lnTo>
                  <a:lnTo>
                    <a:pt x="13" y="38"/>
                  </a:lnTo>
                  <a:lnTo>
                    <a:pt x="13" y="38"/>
                  </a:lnTo>
                  <a:lnTo>
                    <a:pt x="6" y="31"/>
                  </a:lnTo>
                  <a:lnTo>
                    <a:pt x="6" y="31"/>
                  </a:lnTo>
                  <a:lnTo>
                    <a:pt x="6" y="25"/>
                  </a:lnTo>
                  <a:lnTo>
                    <a:pt x="6" y="25"/>
                  </a:lnTo>
                  <a:lnTo>
                    <a:pt x="6" y="25"/>
                  </a:lnTo>
                  <a:lnTo>
                    <a:pt x="6" y="25"/>
                  </a:lnTo>
                  <a:lnTo>
                    <a:pt x="6" y="25"/>
                  </a:lnTo>
                  <a:lnTo>
                    <a:pt x="0" y="19"/>
                  </a:lnTo>
                  <a:lnTo>
                    <a:pt x="0" y="19"/>
                  </a:lnTo>
                  <a:lnTo>
                    <a:pt x="0" y="19"/>
                  </a:lnTo>
                  <a:lnTo>
                    <a:pt x="0" y="19"/>
                  </a:lnTo>
                  <a:lnTo>
                    <a:pt x="0" y="13"/>
                  </a:lnTo>
                  <a:lnTo>
                    <a:pt x="0" y="13"/>
                  </a:lnTo>
                  <a:lnTo>
                    <a:pt x="0" y="13"/>
                  </a:lnTo>
                  <a:lnTo>
                    <a:pt x="0" y="13"/>
                  </a:lnTo>
                  <a:lnTo>
                    <a:pt x="0" y="6"/>
                  </a:lnTo>
                  <a:lnTo>
                    <a:pt x="0" y="6"/>
                  </a:lnTo>
                  <a:lnTo>
                    <a:pt x="0" y="6"/>
                  </a:lnTo>
                  <a:lnTo>
                    <a:pt x="6" y="6"/>
                  </a:lnTo>
                  <a:lnTo>
                    <a:pt x="6" y="0"/>
                  </a:lnTo>
                  <a:lnTo>
                    <a:pt x="6" y="0"/>
                  </a:lnTo>
                  <a:lnTo>
                    <a:pt x="13" y="6"/>
                  </a:lnTo>
                  <a:lnTo>
                    <a:pt x="13" y="6"/>
                  </a:lnTo>
                  <a:lnTo>
                    <a:pt x="13" y="13"/>
                  </a:lnTo>
                  <a:lnTo>
                    <a:pt x="19" y="19"/>
                  </a:lnTo>
                  <a:lnTo>
                    <a:pt x="19" y="25"/>
                  </a:lnTo>
                  <a:lnTo>
                    <a:pt x="25" y="31"/>
                  </a:lnTo>
                  <a:lnTo>
                    <a:pt x="25" y="38"/>
                  </a:lnTo>
                  <a:lnTo>
                    <a:pt x="32" y="44"/>
                  </a:lnTo>
                  <a:lnTo>
                    <a:pt x="32" y="50"/>
                  </a:lnTo>
                  <a:lnTo>
                    <a:pt x="38" y="56"/>
                  </a:lnTo>
                  <a:lnTo>
                    <a:pt x="38" y="69"/>
                  </a:lnTo>
                  <a:lnTo>
                    <a:pt x="38" y="75"/>
                  </a:lnTo>
                  <a:lnTo>
                    <a:pt x="44" y="8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18" name="Freeform 6"/>
            <p:cNvSpPr>
              <a:spLocks/>
            </p:cNvSpPr>
            <p:nvPr/>
          </p:nvSpPr>
          <p:spPr bwMode="auto">
            <a:xfrm>
              <a:off x="4723" y="1266"/>
              <a:ext cx="157" cy="904"/>
            </a:xfrm>
            <a:custGeom>
              <a:avLst/>
              <a:gdLst/>
              <a:ahLst/>
              <a:cxnLst>
                <a:cxn ang="0">
                  <a:pos x="25" y="25"/>
                </a:cxn>
                <a:cxn ang="0">
                  <a:pos x="44" y="69"/>
                </a:cxn>
                <a:cxn ang="0">
                  <a:pos x="50" y="94"/>
                </a:cxn>
                <a:cxn ang="0">
                  <a:pos x="50" y="106"/>
                </a:cxn>
                <a:cxn ang="0">
                  <a:pos x="50" y="112"/>
                </a:cxn>
                <a:cxn ang="0">
                  <a:pos x="44" y="119"/>
                </a:cxn>
                <a:cxn ang="0">
                  <a:pos x="38" y="119"/>
                </a:cxn>
                <a:cxn ang="0">
                  <a:pos x="38" y="119"/>
                </a:cxn>
                <a:cxn ang="0">
                  <a:pos x="50" y="187"/>
                </a:cxn>
                <a:cxn ang="0">
                  <a:pos x="69" y="306"/>
                </a:cxn>
                <a:cxn ang="0">
                  <a:pos x="94" y="405"/>
                </a:cxn>
                <a:cxn ang="0">
                  <a:pos x="113" y="499"/>
                </a:cxn>
                <a:cxn ang="0">
                  <a:pos x="126" y="574"/>
                </a:cxn>
                <a:cxn ang="0">
                  <a:pos x="138" y="642"/>
                </a:cxn>
                <a:cxn ang="0">
                  <a:pos x="151" y="711"/>
                </a:cxn>
                <a:cxn ang="0">
                  <a:pos x="157" y="773"/>
                </a:cxn>
                <a:cxn ang="0">
                  <a:pos x="157" y="804"/>
                </a:cxn>
                <a:cxn ang="0">
                  <a:pos x="157" y="811"/>
                </a:cxn>
                <a:cxn ang="0">
                  <a:pos x="157" y="817"/>
                </a:cxn>
                <a:cxn ang="0">
                  <a:pos x="151" y="829"/>
                </a:cxn>
                <a:cxn ang="0">
                  <a:pos x="151" y="842"/>
                </a:cxn>
                <a:cxn ang="0">
                  <a:pos x="145" y="854"/>
                </a:cxn>
                <a:cxn ang="0">
                  <a:pos x="138" y="873"/>
                </a:cxn>
                <a:cxn ang="0">
                  <a:pos x="138" y="892"/>
                </a:cxn>
                <a:cxn ang="0">
                  <a:pos x="132" y="848"/>
                </a:cxn>
                <a:cxn ang="0">
                  <a:pos x="113" y="736"/>
                </a:cxn>
                <a:cxn ang="0">
                  <a:pos x="101" y="624"/>
                </a:cxn>
                <a:cxn ang="0">
                  <a:pos x="76" y="511"/>
                </a:cxn>
                <a:cxn ang="0">
                  <a:pos x="57" y="399"/>
                </a:cxn>
                <a:cxn ang="0">
                  <a:pos x="38" y="293"/>
                </a:cxn>
                <a:cxn ang="0">
                  <a:pos x="19" y="193"/>
                </a:cxn>
                <a:cxn ang="0">
                  <a:pos x="6" y="100"/>
                </a:cxn>
                <a:cxn ang="0">
                  <a:pos x="0" y="50"/>
                </a:cxn>
                <a:cxn ang="0">
                  <a:pos x="0" y="37"/>
                </a:cxn>
                <a:cxn ang="0">
                  <a:pos x="6" y="31"/>
                </a:cxn>
                <a:cxn ang="0">
                  <a:pos x="6" y="25"/>
                </a:cxn>
                <a:cxn ang="0">
                  <a:pos x="6" y="13"/>
                </a:cxn>
                <a:cxn ang="0">
                  <a:pos x="13" y="13"/>
                </a:cxn>
                <a:cxn ang="0">
                  <a:pos x="13" y="6"/>
                </a:cxn>
                <a:cxn ang="0">
                  <a:pos x="13" y="0"/>
                </a:cxn>
              </a:cxnLst>
              <a:rect l="0" t="0" r="r" b="b"/>
              <a:pathLst>
                <a:path w="157" h="904">
                  <a:moveTo>
                    <a:pt x="13" y="0"/>
                  </a:moveTo>
                  <a:lnTo>
                    <a:pt x="25" y="25"/>
                  </a:lnTo>
                  <a:lnTo>
                    <a:pt x="38" y="50"/>
                  </a:lnTo>
                  <a:lnTo>
                    <a:pt x="44" y="69"/>
                  </a:lnTo>
                  <a:lnTo>
                    <a:pt x="50" y="81"/>
                  </a:lnTo>
                  <a:lnTo>
                    <a:pt x="50" y="94"/>
                  </a:lnTo>
                  <a:lnTo>
                    <a:pt x="50" y="100"/>
                  </a:lnTo>
                  <a:lnTo>
                    <a:pt x="50" y="106"/>
                  </a:lnTo>
                  <a:lnTo>
                    <a:pt x="50" y="112"/>
                  </a:lnTo>
                  <a:lnTo>
                    <a:pt x="50" y="112"/>
                  </a:lnTo>
                  <a:lnTo>
                    <a:pt x="50" y="112"/>
                  </a:lnTo>
                  <a:lnTo>
                    <a:pt x="44" y="119"/>
                  </a:lnTo>
                  <a:lnTo>
                    <a:pt x="44" y="119"/>
                  </a:lnTo>
                  <a:lnTo>
                    <a:pt x="38" y="119"/>
                  </a:lnTo>
                  <a:lnTo>
                    <a:pt x="38" y="119"/>
                  </a:lnTo>
                  <a:lnTo>
                    <a:pt x="38" y="119"/>
                  </a:lnTo>
                  <a:lnTo>
                    <a:pt x="38" y="119"/>
                  </a:lnTo>
                  <a:lnTo>
                    <a:pt x="50" y="187"/>
                  </a:lnTo>
                  <a:lnTo>
                    <a:pt x="63" y="249"/>
                  </a:lnTo>
                  <a:lnTo>
                    <a:pt x="69" y="306"/>
                  </a:lnTo>
                  <a:lnTo>
                    <a:pt x="82" y="355"/>
                  </a:lnTo>
                  <a:lnTo>
                    <a:pt x="94" y="405"/>
                  </a:lnTo>
                  <a:lnTo>
                    <a:pt x="101" y="455"/>
                  </a:lnTo>
                  <a:lnTo>
                    <a:pt x="113" y="499"/>
                  </a:lnTo>
                  <a:lnTo>
                    <a:pt x="120" y="536"/>
                  </a:lnTo>
                  <a:lnTo>
                    <a:pt x="126" y="574"/>
                  </a:lnTo>
                  <a:lnTo>
                    <a:pt x="132" y="611"/>
                  </a:lnTo>
                  <a:lnTo>
                    <a:pt x="138" y="642"/>
                  </a:lnTo>
                  <a:lnTo>
                    <a:pt x="145" y="680"/>
                  </a:lnTo>
                  <a:lnTo>
                    <a:pt x="151" y="711"/>
                  </a:lnTo>
                  <a:lnTo>
                    <a:pt x="151" y="742"/>
                  </a:lnTo>
                  <a:lnTo>
                    <a:pt x="157" y="773"/>
                  </a:lnTo>
                  <a:lnTo>
                    <a:pt x="157" y="804"/>
                  </a:lnTo>
                  <a:lnTo>
                    <a:pt x="157" y="804"/>
                  </a:lnTo>
                  <a:lnTo>
                    <a:pt x="157" y="804"/>
                  </a:lnTo>
                  <a:lnTo>
                    <a:pt x="157" y="811"/>
                  </a:lnTo>
                  <a:lnTo>
                    <a:pt x="157" y="811"/>
                  </a:lnTo>
                  <a:lnTo>
                    <a:pt x="157" y="817"/>
                  </a:lnTo>
                  <a:lnTo>
                    <a:pt x="151" y="823"/>
                  </a:lnTo>
                  <a:lnTo>
                    <a:pt x="151" y="829"/>
                  </a:lnTo>
                  <a:lnTo>
                    <a:pt x="151" y="835"/>
                  </a:lnTo>
                  <a:lnTo>
                    <a:pt x="151" y="842"/>
                  </a:lnTo>
                  <a:lnTo>
                    <a:pt x="145" y="848"/>
                  </a:lnTo>
                  <a:lnTo>
                    <a:pt x="145" y="854"/>
                  </a:lnTo>
                  <a:lnTo>
                    <a:pt x="145" y="867"/>
                  </a:lnTo>
                  <a:lnTo>
                    <a:pt x="138" y="873"/>
                  </a:lnTo>
                  <a:lnTo>
                    <a:pt x="138" y="885"/>
                  </a:lnTo>
                  <a:lnTo>
                    <a:pt x="138" y="892"/>
                  </a:lnTo>
                  <a:lnTo>
                    <a:pt x="132" y="904"/>
                  </a:lnTo>
                  <a:lnTo>
                    <a:pt x="132" y="848"/>
                  </a:lnTo>
                  <a:lnTo>
                    <a:pt x="126" y="792"/>
                  </a:lnTo>
                  <a:lnTo>
                    <a:pt x="113" y="736"/>
                  </a:lnTo>
                  <a:lnTo>
                    <a:pt x="107" y="680"/>
                  </a:lnTo>
                  <a:lnTo>
                    <a:pt x="101" y="624"/>
                  </a:lnTo>
                  <a:lnTo>
                    <a:pt x="88" y="567"/>
                  </a:lnTo>
                  <a:lnTo>
                    <a:pt x="76" y="511"/>
                  </a:lnTo>
                  <a:lnTo>
                    <a:pt x="69" y="455"/>
                  </a:lnTo>
                  <a:lnTo>
                    <a:pt x="57" y="399"/>
                  </a:lnTo>
                  <a:lnTo>
                    <a:pt x="50" y="343"/>
                  </a:lnTo>
                  <a:lnTo>
                    <a:pt x="38" y="293"/>
                  </a:lnTo>
                  <a:lnTo>
                    <a:pt x="25" y="243"/>
                  </a:lnTo>
                  <a:lnTo>
                    <a:pt x="19" y="193"/>
                  </a:lnTo>
                  <a:lnTo>
                    <a:pt x="13" y="143"/>
                  </a:lnTo>
                  <a:lnTo>
                    <a:pt x="6" y="100"/>
                  </a:lnTo>
                  <a:lnTo>
                    <a:pt x="0" y="56"/>
                  </a:lnTo>
                  <a:lnTo>
                    <a:pt x="0" y="50"/>
                  </a:lnTo>
                  <a:lnTo>
                    <a:pt x="0" y="44"/>
                  </a:lnTo>
                  <a:lnTo>
                    <a:pt x="0" y="37"/>
                  </a:lnTo>
                  <a:lnTo>
                    <a:pt x="0" y="31"/>
                  </a:lnTo>
                  <a:lnTo>
                    <a:pt x="6" y="31"/>
                  </a:lnTo>
                  <a:lnTo>
                    <a:pt x="6" y="25"/>
                  </a:lnTo>
                  <a:lnTo>
                    <a:pt x="6" y="25"/>
                  </a:lnTo>
                  <a:lnTo>
                    <a:pt x="6" y="19"/>
                  </a:lnTo>
                  <a:lnTo>
                    <a:pt x="6" y="13"/>
                  </a:lnTo>
                  <a:lnTo>
                    <a:pt x="6" y="13"/>
                  </a:lnTo>
                  <a:lnTo>
                    <a:pt x="13" y="13"/>
                  </a:lnTo>
                  <a:lnTo>
                    <a:pt x="13" y="6"/>
                  </a:lnTo>
                  <a:lnTo>
                    <a:pt x="13" y="6"/>
                  </a:lnTo>
                  <a:lnTo>
                    <a:pt x="13" y="6"/>
                  </a:lnTo>
                  <a:lnTo>
                    <a:pt x="13" y="0"/>
                  </a:lnTo>
                  <a:lnTo>
                    <a:pt x="1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19" name="Freeform 7"/>
            <p:cNvSpPr>
              <a:spLocks/>
            </p:cNvSpPr>
            <p:nvPr/>
          </p:nvSpPr>
          <p:spPr bwMode="auto">
            <a:xfrm>
              <a:off x="3994" y="1291"/>
              <a:ext cx="625" cy="805"/>
            </a:xfrm>
            <a:custGeom>
              <a:avLst/>
              <a:gdLst/>
              <a:ahLst/>
              <a:cxnLst>
                <a:cxn ang="0">
                  <a:pos x="132" y="424"/>
                </a:cxn>
                <a:cxn ang="0">
                  <a:pos x="164" y="393"/>
                </a:cxn>
                <a:cxn ang="0">
                  <a:pos x="189" y="368"/>
                </a:cxn>
                <a:cxn ang="0">
                  <a:pos x="208" y="343"/>
                </a:cxn>
                <a:cxn ang="0">
                  <a:pos x="195" y="343"/>
                </a:cxn>
                <a:cxn ang="0">
                  <a:pos x="182" y="324"/>
                </a:cxn>
                <a:cxn ang="0">
                  <a:pos x="176" y="299"/>
                </a:cxn>
                <a:cxn ang="0">
                  <a:pos x="170" y="274"/>
                </a:cxn>
                <a:cxn ang="0">
                  <a:pos x="182" y="218"/>
                </a:cxn>
                <a:cxn ang="0">
                  <a:pos x="308" y="143"/>
                </a:cxn>
                <a:cxn ang="0">
                  <a:pos x="484" y="75"/>
                </a:cxn>
                <a:cxn ang="0">
                  <a:pos x="610" y="37"/>
                </a:cxn>
                <a:cxn ang="0">
                  <a:pos x="591" y="50"/>
                </a:cxn>
                <a:cxn ang="0">
                  <a:pos x="465" y="100"/>
                </a:cxn>
                <a:cxn ang="0">
                  <a:pos x="308" y="150"/>
                </a:cxn>
                <a:cxn ang="0">
                  <a:pos x="189" y="218"/>
                </a:cxn>
                <a:cxn ang="0">
                  <a:pos x="176" y="249"/>
                </a:cxn>
                <a:cxn ang="0">
                  <a:pos x="189" y="256"/>
                </a:cxn>
                <a:cxn ang="0">
                  <a:pos x="214" y="268"/>
                </a:cxn>
                <a:cxn ang="0">
                  <a:pos x="239" y="274"/>
                </a:cxn>
                <a:cxn ang="0">
                  <a:pos x="258" y="281"/>
                </a:cxn>
                <a:cxn ang="0">
                  <a:pos x="283" y="299"/>
                </a:cxn>
                <a:cxn ang="0">
                  <a:pos x="283" y="318"/>
                </a:cxn>
                <a:cxn ang="0">
                  <a:pos x="258" y="337"/>
                </a:cxn>
                <a:cxn ang="0">
                  <a:pos x="239" y="343"/>
                </a:cxn>
                <a:cxn ang="0">
                  <a:pos x="201" y="374"/>
                </a:cxn>
                <a:cxn ang="0">
                  <a:pos x="157" y="418"/>
                </a:cxn>
                <a:cxn ang="0">
                  <a:pos x="107" y="455"/>
                </a:cxn>
                <a:cxn ang="0">
                  <a:pos x="101" y="505"/>
                </a:cxn>
                <a:cxn ang="0">
                  <a:pos x="113" y="611"/>
                </a:cxn>
                <a:cxn ang="0">
                  <a:pos x="120" y="717"/>
                </a:cxn>
                <a:cxn ang="0">
                  <a:pos x="107" y="798"/>
                </a:cxn>
                <a:cxn ang="0">
                  <a:pos x="88" y="736"/>
                </a:cxn>
                <a:cxn ang="0">
                  <a:pos x="82" y="648"/>
                </a:cxn>
                <a:cxn ang="0">
                  <a:pos x="69" y="567"/>
                </a:cxn>
                <a:cxn ang="0">
                  <a:pos x="57" y="505"/>
                </a:cxn>
                <a:cxn ang="0">
                  <a:pos x="50" y="493"/>
                </a:cxn>
                <a:cxn ang="0">
                  <a:pos x="32" y="499"/>
                </a:cxn>
                <a:cxn ang="0">
                  <a:pos x="13" y="511"/>
                </a:cxn>
                <a:cxn ang="0">
                  <a:pos x="0" y="511"/>
                </a:cxn>
                <a:cxn ang="0">
                  <a:pos x="6" y="511"/>
                </a:cxn>
                <a:cxn ang="0">
                  <a:pos x="13" y="505"/>
                </a:cxn>
                <a:cxn ang="0">
                  <a:pos x="32" y="493"/>
                </a:cxn>
                <a:cxn ang="0">
                  <a:pos x="50" y="474"/>
                </a:cxn>
                <a:cxn ang="0">
                  <a:pos x="38" y="337"/>
                </a:cxn>
                <a:cxn ang="0">
                  <a:pos x="13" y="212"/>
                </a:cxn>
                <a:cxn ang="0">
                  <a:pos x="0" y="118"/>
                </a:cxn>
                <a:cxn ang="0">
                  <a:pos x="0" y="25"/>
                </a:cxn>
                <a:cxn ang="0">
                  <a:pos x="6" y="0"/>
                </a:cxn>
                <a:cxn ang="0">
                  <a:pos x="19" y="6"/>
                </a:cxn>
                <a:cxn ang="0">
                  <a:pos x="25" y="19"/>
                </a:cxn>
                <a:cxn ang="0">
                  <a:pos x="25" y="25"/>
                </a:cxn>
                <a:cxn ang="0">
                  <a:pos x="32" y="56"/>
                </a:cxn>
                <a:cxn ang="0">
                  <a:pos x="44" y="118"/>
                </a:cxn>
                <a:cxn ang="0">
                  <a:pos x="57" y="224"/>
                </a:cxn>
                <a:cxn ang="0">
                  <a:pos x="82" y="393"/>
                </a:cxn>
              </a:cxnLst>
              <a:rect l="0" t="0" r="r" b="b"/>
              <a:pathLst>
                <a:path w="622" h="810">
                  <a:moveTo>
                    <a:pt x="94" y="443"/>
                  </a:moveTo>
                  <a:lnTo>
                    <a:pt x="107" y="436"/>
                  </a:lnTo>
                  <a:lnTo>
                    <a:pt x="120" y="430"/>
                  </a:lnTo>
                  <a:lnTo>
                    <a:pt x="132" y="424"/>
                  </a:lnTo>
                  <a:lnTo>
                    <a:pt x="138" y="411"/>
                  </a:lnTo>
                  <a:lnTo>
                    <a:pt x="145" y="405"/>
                  </a:lnTo>
                  <a:lnTo>
                    <a:pt x="157" y="405"/>
                  </a:lnTo>
                  <a:lnTo>
                    <a:pt x="164" y="393"/>
                  </a:lnTo>
                  <a:lnTo>
                    <a:pt x="170" y="387"/>
                  </a:lnTo>
                  <a:lnTo>
                    <a:pt x="176" y="380"/>
                  </a:lnTo>
                  <a:lnTo>
                    <a:pt x="182" y="374"/>
                  </a:lnTo>
                  <a:lnTo>
                    <a:pt x="189" y="368"/>
                  </a:lnTo>
                  <a:lnTo>
                    <a:pt x="195" y="362"/>
                  </a:lnTo>
                  <a:lnTo>
                    <a:pt x="201" y="355"/>
                  </a:lnTo>
                  <a:lnTo>
                    <a:pt x="208" y="349"/>
                  </a:lnTo>
                  <a:lnTo>
                    <a:pt x="208" y="343"/>
                  </a:lnTo>
                  <a:lnTo>
                    <a:pt x="214" y="337"/>
                  </a:lnTo>
                  <a:lnTo>
                    <a:pt x="208" y="343"/>
                  </a:lnTo>
                  <a:lnTo>
                    <a:pt x="201" y="343"/>
                  </a:lnTo>
                  <a:lnTo>
                    <a:pt x="195" y="343"/>
                  </a:lnTo>
                  <a:lnTo>
                    <a:pt x="189" y="343"/>
                  </a:lnTo>
                  <a:lnTo>
                    <a:pt x="189" y="337"/>
                  </a:lnTo>
                  <a:lnTo>
                    <a:pt x="182" y="330"/>
                  </a:lnTo>
                  <a:lnTo>
                    <a:pt x="182" y="324"/>
                  </a:lnTo>
                  <a:lnTo>
                    <a:pt x="176" y="318"/>
                  </a:lnTo>
                  <a:lnTo>
                    <a:pt x="176" y="312"/>
                  </a:lnTo>
                  <a:lnTo>
                    <a:pt x="176" y="306"/>
                  </a:lnTo>
                  <a:lnTo>
                    <a:pt x="176" y="299"/>
                  </a:lnTo>
                  <a:lnTo>
                    <a:pt x="170" y="293"/>
                  </a:lnTo>
                  <a:lnTo>
                    <a:pt x="170" y="287"/>
                  </a:lnTo>
                  <a:lnTo>
                    <a:pt x="170" y="281"/>
                  </a:lnTo>
                  <a:lnTo>
                    <a:pt x="170" y="274"/>
                  </a:lnTo>
                  <a:lnTo>
                    <a:pt x="170" y="274"/>
                  </a:lnTo>
                  <a:lnTo>
                    <a:pt x="164" y="256"/>
                  </a:lnTo>
                  <a:lnTo>
                    <a:pt x="164" y="237"/>
                  </a:lnTo>
                  <a:lnTo>
                    <a:pt x="182" y="218"/>
                  </a:lnTo>
                  <a:lnTo>
                    <a:pt x="201" y="200"/>
                  </a:lnTo>
                  <a:lnTo>
                    <a:pt x="233" y="181"/>
                  </a:lnTo>
                  <a:lnTo>
                    <a:pt x="264" y="162"/>
                  </a:lnTo>
                  <a:lnTo>
                    <a:pt x="308" y="143"/>
                  </a:lnTo>
                  <a:lnTo>
                    <a:pt x="352" y="125"/>
                  </a:lnTo>
                  <a:lnTo>
                    <a:pt x="396" y="106"/>
                  </a:lnTo>
                  <a:lnTo>
                    <a:pt x="440" y="94"/>
                  </a:lnTo>
                  <a:lnTo>
                    <a:pt x="484" y="75"/>
                  </a:lnTo>
                  <a:lnTo>
                    <a:pt x="522" y="62"/>
                  </a:lnTo>
                  <a:lnTo>
                    <a:pt x="559" y="50"/>
                  </a:lnTo>
                  <a:lnTo>
                    <a:pt x="591" y="44"/>
                  </a:lnTo>
                  <a:lnTo>
                    <a:pt x="610" y="37"/>
                  </a:lnTo>
                  <a:lnTo>
                    <a:pt x="622" y="31"/>
                  </a:lnTo>
                  <a:lnTo>
                    <a:pt x="622" y="37"/>
                  </a:lnTo>
                  <a:lnTo>
                    <a:pt x="610" y="44"/>
                  </a:lnTo>
                  <a:lnTo>
                    <a:pt x="591" y="50"/>
                  </a:lnTo>
                  <a:lnTo>
                    <a:pt x="566" y="62"/>
                  </a:lnTo>
                  <a:lnTo>
                    <a:pt x="534" y="75"/>
                  </a:lnTo>
                  <a:lnTo>
                    <a:pt x="497" y="81"/>
                  </a:lnTo>
                  <a:lnTo>
                    <a:pt x="465" y="100"/>
                  </a:lnTo>
                  <a:lnTo>
                    <a:pt x="427" y="106"/>
                  </a:lnTo>
                  <a:lnTo>
                    <a:pt x="390" y="125"/>
                  </a:lnTo>
                  <a:lnTo>
                    <a:pt x="346" y="137"/>
                  </a:lnTo>
                  <a:lnTo>
                    <a:pt x="308" y="150"/>
                  </a:lnTo>
                  <a:lnTo>
                    <a:pt x="277" y="168"/>
                  </a:lnTo>
                  <a:lnTo>
                    <a:pt x="239" y="187"/>
                  </a:lnTo>
                  <a:lnTo>
                    <a:pt x="214" y="200"/>
                  </a:lnTo>
                  <a:lnTo>
                    <a:pt x="189" y="218"/>
                  </a:lnTo>
                  <a:lnTo>
                    <a:pt x="170" y="237"/>
                  </a:lnTo>
                  <a:lnTo>
                    <a:pt x="170" y="237"/>
                  </a:lnTo>
                  <a:lnTo>
                    <a:pt x="170" y="243"/>
                  </a:lnTo>
                  <a:lnTo>
                    <a:pt x="176" y="249"/>
                  </a:lnTo>
                  <a:lnTo>
                    <a:pt x="176" y="249"/>
                  </a:lnTo>
                  <a:lnTo>
                    <a:pt x="182" y="256"/>
                  </a:lnTo>
                  <a:lnTo>
                    <a:pt x="182" y="256"/>
                  </a:lnTo>
                  <a:lnTo>
                    <a:pt x="189" y="256"/>
                  </a:lnTo>
                  <a:lnTo>
                    <a:pt x="195" y="262"/>
                  </a:lnTo>
                  <a:lnTo>
                    <a:pt x="201" y="262"/>
                  </a:lnTo>
                  <a:lnTo>
                    <a:pt x="208" y="268"/>
                  </a:lnTo>
                  <a:lnTo>
                    <a:pt x="214" y="268"/>
                  </a:lnTo>
                  <a:lnTo>
                    <a:pt x="220" y="268"/>
                  </a:lnTo>
                  <a:lnTo>
                    <a:pt x="226" y="274"/>
                  </a:lnTo>
                  <a:lnTo>
                    <a:pt x="233" y="274"/>
                  </a:lnTo>
                  <a:lnTo>
                    <a:pt x="239" y="274"/>
                  </a:lnTo>
                  <a:lnTo>
                    <a:pt x="245" y="274"/>
                  </a:lnTo>
                  <a:lnTo>
                    <a:pt x="245" y="274"/>
                  </a:lnTo>
                  <a:lnTo>
                    <a:pt x="252" y="274"/>
                  </a:lnTo>
                  <a:lnTo>
                    <a:pt x="258" y="281"/>
                  </a:lnTo>
                  <a:lnTo>
                    <a:pt x="264" y="287"/>
                  </a:lnTo>
                  <a:lnTo>
                    <a:pt x="270" y="287"/>
                  </a:lnTo>
                  <a:lnTo>
                    <a:pt x="277" y="293"/>
                  </a:lnTo>
                  <a:lnTo>
                    <a:pt x="283" y="299"/>
                  </a:lnTo>
                  <a:lnTo>
                    <a:pt x="283" y="306"/>
                  </a:lnTo>
                  <a:lnTo>
                    <a:pt x="289" y="312"/>
                  </a:lnTo>
                  <a:lnTo>
                    <a:pt x="289" y="312"/>
                  </a:lnTo>
                  <a:lnTo>
                    <a:pt x="283" y="318"/>
                  </a:lnTo>
                  <a:lnTo>
                    <a:pt x="283" y="324"/>
                  </a:lnTo>
                  <a:lnTo>
                    <a:pt x="277" y="330"/>
                  </a:lnTo>
                  <a:lnTo>
                    <a:pt x="270" y="330"/>
                  </a:lnTo>
                  <a:lnTo>
                    <a:pt x="258" y="337"/>
                  </a:lnTo>
                  <a:lnTo>
                    <a:pt x="245" y="337"/>
                  </a:lnTo>
                  <a:lnTo>
                    <a:pt x="239" y="337"/>
                  </a:lnTo>
                  <a:lnTo>
                    <a:pt x="239" y="337"/>
                  </a:lnTo>
                  <a:lnTo>
                    <a:pt x="239" y="343"/>
                  </a:lnTo>
                  <a:lnTo>
                    <a:pt x="226" y="349"/>
                  </a:lnTo>
                  <a:lnTo>
                    <a:pt x="220" y="355"/>
                  </a:lnTo>
                  <a:lnTo>
                    <a:pt x="214" y="368"/>
                  </a:lnTo>
                  <a:lnTo>
                    <a:pt x="201" y="374"/>
                  </a:lnTo>
                  <a:lnTo>
                    <a:pt x="189" y="387"/>
                  </a:lnTo>
                  <a:lnTo>
                    <a:pt x="182" y="399"/>
                  </a:lnTo>
                  <a:lnTo>
                    <a:pt x="170" y="405"/>
                  </a:lnTo>
                  <a:lnTo>
                    <a:pt x="157" y="418"/>
                  </a:lnTo>
                  <a:lnTo>
                    <a:pt x="145" y="430"/>
                  </a:lnTo>
                  <a:lnTo>
                    <a:pt x="132" y="443"/>
                  </a:lnTo>
                  <a:lnTo>
                    <a:pt x="120" y="449"/>
                  </a:lnTo>
                  <a:lnTo>
                    <a:pt x="107" y="455"/>
                  </a:lnTo>
                  <a:lnTo>
                    <a:pt x="94" y="461"/>
                  </a:lnTo>
                  <a:lnTo>
                    <a:pt x="94" y="474"/>
                  </a:lnTo>
                  <a:lnTo>
                    <a:pt x="101" y="486"/>
                  </a:lnTo>
                  <a:lnTo>
                    <a:pt x="101" y="505"/>
                  </a:lnTo>
                  <a:lnTo>
                    <a:pt x="107" y="530"/>
                  </a:lnTo>
                  <a:lnTo>
                    <a:pt x="107" y="555"/>
                  </a:lnTo>
                  <a:lnTo>
                    <a:pt x="113" y="580"/>
                  </a:lnTo>
                  <a:lnTo>
                    <a:pt x="113" y="611"/>
                  </a:lnTo>
                  <a:lnTo>
                    <a:pt x="120" y="636"/>
                  </a:lnTo>
                  <a:lnTo>
                    <a:pt x="120" y="661"/>
                  </a:lnTo>
                  <a:lnTo>
                    <a:pt x="120" y="692"/>
                  </a:lnTo>
                  <a:lnTo>
                    <a:pt x="120" y="717"/>
                  </a:lnTo>
                  <a:lnTo>
                    <a:pt x="120" y="742"/>
                  </a:lnTo>
                  <a:lnTo>
                    <a:pt x="120" y="767"/>
                  </a:lnTo>
                  <a:lnTo>
                    <a:pt x="113" y="786"/>
                  </a:lnTo>
                  <a:lnTo>
                    <a:pt x="107" y="798"/>
                  </a:lnTo>
                  <a:lnTo>
                    <a:pt x="94" y="810"/>
                  </a:lnTo>
                  <a:lnTo>
                    <a:pt x="94" y="786"/>
                  </a:lnTo>
                  <a:lnTo>
                    <a:pt x="94" y="761"/>
                  </a:lnTo>
                  <a:lnTo>
                    <a:pt x="88" y="736"/>
                  </a:lnTo>
                  <a:lnTo>
                    <a:pt x="88" y="717"/>
                  </a:lnTo>
                  <a:lnTo>
                    <a:pt x="82" y="692"/>
                  </a:lnTo>
                  <a:lnTo>
                    <a:pt x="82" y="667"/>
                  </a:lnTo>
                  <a:lnTo>
                    <a:pt x="82" y="648"/>
                  </a:lnTo>
                  <a:lnTo>
                    <a:pt x="76" y="630"/>
                  </a:lnTo>
                  <a:lnTo>
                    <a:pt x="76" y="611"/>
                  </a:lnTo>
                  <a:lnTo>
                    <a:pt x="69" y="586"/>
                  </a:lnTo>
                  <a:lnTo>
                    <a:pt x="69" y="567"/>
                  </a:lnTo>
                  <a:lnTo>
                    <a:pt x="63" y="555"/>
                  </a:lnTo>
                  <a:lnTo>
                    <a:pt x="63" y="536"/>
                  </a:lnTo>
                  <a:lnTo>
                    <a:pt x="63" y="517"/>
                  </a:lnTo>
                  <a:lnTo>
                    <a:pt x="57" y="505"/>
                  </a:lnTo>
                  <a:lnTo>
                    <a:pt x="57" y="493"/>
                  </a:lnTo>
                  <a:lnTo>
                    <a:pt x="57" y="486"/>
                  </a:lnTo>
                  <a:lnTo>
                    <a:pt x="50" y="493"/>
                  </a:lnTo>
                  <a:lnTo>
                    <a:pt x="50" y="493"/>
                  </a:lnTo>
                  <a:lnTo>
                    <a:pt x="44" y="493"/>
                  </a:lnTo>
                  <a:lnTo>
                    <a:pt x="44" y="493"/>
                  </a:lnTo>
                  <a:lnTo>
                    <a:pt x="38" y="499"/>
                  </a:lnTo>
                  <a:lnTo>
                    <a:pt x="32" y="499"/>
                  </a:lnTo>
                  <a:lnTo>
                    <a:pt x="25" y="505"/>
                  </a:lnTo>
                  <a:lnTo>
                    <a:pt x="25" y="505"/>
                  </a:lnTo>
                  <a:lnTo>
                    <a:pt x="19" y="511"/>
                  </a:lnTo>
                  <a:lnTo>
                    <a:pt x="13" y="511"/>
                  </a:lnTo>
                  <a:lnTo>
                    <a:pt x="6" y="511"/>
                  </a:lnTo>
                  <a:lnTo>
                    <a:pt x="6" y="511"/>
                  </a:lnTo>
                  <a:lnTo>
                    <a:pt x="6" y="511"/>
                  </a:lnTo>
                  <a:lnTo>
                    <a:pt x="0" y="511"/>
                  </a:lnTo>
                  <a:lnTo>
                    <a:pt x="6" y="511"/>
                  </a:lnTo>
                  <a:lnTo>
                    <a:pt x="6" y="511"/>
                  </a:lnTo>
                  <a:lnTo>
                    <a:pt x="6" y="511"/>
                  </a:lnTo>
                  <a:lnTo>
                    <a:pt x="6" y="511"/>
                  </a:lnTo>
                  <a:lnTo>
                    <a:pt x="6" y="511"/>
                  </a:lnTo>
                  <a:lnTo>
                    <a:pt x="13" y="511"/>
                  </a:lnTo>
                  <a:lnTo>
                    <a:pt x="13" y="505"/>
                  </a:lnTo>
                  <a:lnTo>
                    <a:pt x="13" y="505"/>
                  </a:lnTo>
                  <a:lnTo>
                    <a:pt x="19" y="499"/>
                  </a:lnTo>
                  <a:lnTo>
                    <a:pt x="19" y="499"/>
                  </a:lnTo>
                  <a:lnTo>
                    <a:pt x="25" y="499"/>
                  </a:lnTo>
                  <a:lnTo>
                    <a:pt x="32" y="493"/>
                  </a:lnTo>
                  <a:lnTo>
                    <a:pt x="32" y="486"/>
                  </a:lnTo>
                  <a:lnTo>
                    <a:pt x="38" y="486"/>
                  </a:lnTo>
                  <a:lnTo>
                    <a:pt x="44" y="480"/>
                  </a:lnTo>
                  <a:lnTo>
                    <a:pt x="50" y="474"/>
                  </a:lnTo>
                  <a:lnTo>
                    <a:pt x="57" y="468"/>
                  </a:lnTo>
                  <a:lnTo>
                    <a:pt x="50" y="418"/>
                  </a:lnTo>
                  <a:lnTo>
                    <a:pt x="44" y="374"/>
                  </a:lnTo>
                  <a:lnTo>
                    <a:pt x="38" y="337"/>
                  </a:lnTo>
                  <a:lnTo>
                    <a:pt x="32" y="299"/>
                  </a:lnTo>
                  <a:lnTo>
                    <a:pt x="25" y="268"/>
                  </a:lnTo>
                  <a:lnTo>
                    <a:pt x="19" y="243"/>
                  </a:lnTo>
                  <a:lnTo>
                    <a:pt x="13" y="212"/>
                  </a:lnTo>
                  <a:lnTo>
                    <a:pt x="13" y="187"/>
                  </a:lnTo>
                  <a:lnTo>
                    <a:pt x="6" y="162"/>
                  </a:lnTo>
                  <a:lnTo>
                    <a:pt x="6" y="143"/>
                  </a:lnTo>
                  <a:lnTo>
                    <a:pt x="0" y="118"/>
                  </a:lnTo>
                  <a:lnTo>
                    <a:pt x="0" y="100"/>
                  </a:lnTo>
                  <a:lnTo>
                    <a:pt x="0" y="75"/>
                  </a:lnTo>
                  <a:lnTo>
                    <a:pt x="0" y="50"/>
                  </a:lnTo>
                  <a:lnTo>
                    <a:pt x="0" y="25"/>
                  </a:lnTo>
                  <a:lnTo>
                    <a:pt x="0" y="0"/>
                  </a:lnTo>
                  <a:lnTo>
                    <a:pt x="0" y="0"/>
                  </a:lnTo>
                  <a:lnTo>
                    <a:pt x="6" y="0"/>
                  </a:lnTo>
                  <a:lnTo>
                    <a:pt x="6" y="0"/>
                  </a:lnTo>
                  <a:lnTo>
                    <a:pt x="13" y="6"/>
                  </a:lnTo>
                  <a:lnTo>
                    <a:pt x="13" y="6"/>
                  </a:lnTo>
                  <a:lnTo>
                    <a:pt x="19" y="6"/>
                  </a:lnTo>
                  <a:lnTo>
                    <a:pt x="19" y="6"/>
                  </a:lnTo>
                  <a:lnTo>
                    <a:pt x="19" y="12"/>
                  </a:lnTo>
                  <a:lnTo>
                    <a:pt x="19" y="12"/>
                  </a:lnTo>
                  <a:lnTo>
                    <a:pt x="25" y="12"/>
                  </a:lnTo>
                  <a:lnTo>
                    <a:pt x="25" y="19"/>
                  </a:lnTo>
                  <a:lnTo>
                    <a:pt x="25" y="19"/>
                  </a:lnTo>
                  <a:lnTo>
                    <a:pt x="25" y="25"/>
                  </a:lnTo>
                  <a:lnTo>
                    <a:pt x="25" y="25"/>
                  </a:lnTo>
                  <a:lnTo>
                    <a:pt x="25" y="25"/>
                  </a:lnTo>
                  <a:lnTo>
                    <a:pt x="25" y="31"/>
                  </a:lnTo>
                  <a:lnTo>
                    <a:pt x="32" y="37"/>
                  </a:lnTo>
                  <a:lnTo>
                    <a:pt x="32" y="50"/>
                  </a:lnTo>
                  <a:lnTo>
                    <a:pt x="32" y="56"/>
                  </a:lnTo>
                  <a:lnTo>
                    <a:pt x="38" y="69"/>
                  </a:lnTo>
                  <a:lnTo>
                    <a:pt x="38" y="87"/>
                  </a:lnTo>
                  <a:lnTo>
                    <a:pt x="38" y="100"/>
                  </a:lnTo>
                  <a:lnTo>
                    <a:pt x="44" y="118"/>
                  </a:lnTo>
                  <a:lnTo>
                    <a:pt x="44" y="143"/>
                  </a:lnTo>
                  <a:lnTo>
                    <a:pt x="50" y="168"/>
                  </a:lnTo>
                  <a:lnTo>
                    <a:pt x="50" y="193"/>
                  </a:lnTo>
                  <a:lnTo>
                    <a:pt x="57" y="224"/>
                  </a:lnTo>
                  <a:lnTo>
                    <a:pt x="63" y="262"/>
                  </a:lnTo>
                  <a:lnTo>
                    <a:pt x="69" y="299"/>
                  </a:lnTo>
                  <a:lnTo>
                    <a:pt x="76" y="343"/>
                  </a:lnTo>
                  <a:lnTo>
                    <a:pt x="82" y="393"/>
                  </a:lnTo>
                  <a:lnTo>
                    <a:pt x="94" y="44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0" name="Freeform 8"/>
            <p:cNvSpPr>
              <a:spLocks/>
            </p:cNvSpPr>
            <p:nvPr/>
          </p:nvSpPr>
          <p:spPr bwMode="auto">
            <a:xfrm>
              <a:off x="2907" y="1328"/>
              <a:ext cx="836" cy="367"/>
            </a:xfrm>
            <a:custGeom>
              <a:avLst/>
              <a:gdLst/>
              <a:ahLst/>
              <a:cxnLst>
                <a:cxn ang="0">
                  <a:pos x="830" y="7"/>
                </a:cxn>
                <a:cxn ang="0">
                  <a:pos x="804" y="13"/>
                </a:cxn>
                <a:cxn ang="0">
                  <a:pos x="767" y="25"/>
                </a:cxn>
                <a:cxn ang="0">
                  <a:pos x="716" y="44"/>
                </a:cxn>
                <a:cxn ang="0">
                  <a:pos x="654" y="63"/>
                </a:cxn>
                <a:cxn ang="0">
                  <a:pos x="584" y="81"/>
                </a:cxn>
                <a:cxn ang="0">
                  <a:pos x="515" y="106"/>
                </a:cxn>
                <a:cxn ang="0">
                  <a:pos x="440" y="131"/>
                </a:cxn>
                <a:cxn ang="0">
                  <a:pos x="358" y="163"/>
                </a:cxn>
                <a:cxn ang="0">
                  <a:pos x="270" y="194"/>
                </a:cxn>
                <a:cxn ang="0">
                  <a:pos x="195" y="225"/>
                </a:cxn>
                <a:cxn ang="0">
                  <a:pos x="126" y="256"/>
                </a:cxn>
                <a:cxn ang="0">
                  <a:pos x="75" y="287"/>
                </a:cxn>
                <a:cxn ang="0">
                  <a:pos x="38" y="312"/>
                </a:cxn>
                <a:cxn ang="0">
                  <a:pos x="25" y="337"/>
                </a:cxn>
                <a:cxn ang="0">
                  <a:pos x="44" y="362"/>
                </a:cxn>
                <a:cxn ang="0">
                  <a:pos x="63" y="368"/>
                </a:cxn>
                <a:cxn ang="0">
                  <a:pos x="57" y="368"/>
                </a:cxn>
                <a:cxn ang="0">
                  <a:pos x="44" y="368"/>
                </a:cxn>
                <a:cxn ang="0">
                  <a:pos x="31" y="368"/>
                </a:cxn>
                <a:cxn ang="0">
                  <a:pos x="25" y="368"/>
                </a:cxn>
                <a:cxn ang="0">
                  <a:pos x="13" y="362"/>
                </a:cxn>
                <a:cxn ang="0">
                  <a:pos x="6" y="356"/>
                </a:cxn>
                <a:cxn ang="0">
                  <a:pos x="0" y="337"/>
                </a:cxn>
                <a:cxn ang="0">
                  <a:pos x="6" y="318"/>
                </a:cxn>
                <a:cxn ang="0">
                  <a:pos x="25" y="293"/>
                </a:cxn>
                <a:cxn ang="0">
                  <a:pos x="69" y="269"/>
                </a:cxn>
                <a:cxn ang="0">
                  <a:pos x="126" y="237"/>
                </a:cxn>
                <a:cxn ang="0">
                  <a:pos x="189" y="212"/>
                </a:cxn>
                <a:cxn ang="0">
                  <a:pos x="270" y="181"/>
                </a:cxn>
                <a:cxn ang="0">
                  <a:pos x="352" y="150"/>
                </a:cxn>
                <a:cxn ang="0">
                  <a:pos x="434" y="119"/>
                </a:cxn>
                <a:cxn ang="0">
                  <a:pos x="509" y="94"/>
                </a:cxn>
                <a:cxn ang="0">
                  <a:pos x="578" y="69"/>
                </a:cxn>
                <a:cxn ang="0">
                  <a:pos x="641" y="50"/>
                </a:cxn>
                <a:cxn ang="0">
                  <a:pos x="704" y="32"/>
                </a:cxn>
                <a:cxn ang="0">
                  <a:pos x="754" y="19"/>
                </a:cxn>
                <a:cxn ang="0">
                  <a:pos x="792" y="7"/>
                </a:cxn>
                <a:cxn ang="0">
                  <a:pos x="823" y="0"/>
                </a:cxn>
                <a:cxn ang="0">
                  <a:pos x="836" y="0"/>
                </a:cxn>
              </a:cxnLst>
              <a:rect l="0" t="0" r="r" b="b"/>
              <a:pathLst>
                <a:path w="836" h="368">
                  <a:moveTo>
                    <a:pt x="836" y="0"/>
                  </a:moveTo>
                  <a:lnTo>
                    <a:pt x="830" y="7"/>
                  </a:lnTo>
                  <a:lnTo>
                    <a:pt x="823" y="7"/>
                  </a:lnTo>
                  <a:lnTo>
                    <a:pt x="804" y="13"/>
                  </a:lnTo>
                  <a:lnTo>
                    <a:pt x="786" y="19"/>
                  </a:lnTo>
                  <a:lnTo>
                    <a:pt x="767" y="25"/>
                  </a:lnTo>
                  <a:lnTo>
                    <a:pt x="742" y="32"/>
                  </a:lnTo>
                  <a:lnTo>
                    <a:pt x="716" y="44"/>
                  </a:lnTo>
                  <a:lnTo>
                    <a:pt x="685" y="50"/>
                  </a:lnTo>
                  <a:lnTo>
                    <a:pt x="654" y="63"/>
                  </a:lnTo>
                  <a:lnTo>
                    <a:pt x="622" y="75"/>
                  </a:lnTo>
                  <a:lnTo>
                    <a:pt x="584" y="81"/>
                  </a:lnTo>
                  <a:lnTo>
                    <a:pt x="553" y="94"/>
                  </a:lnTo>
                  <a:lnTo>
                    <a:pt x="515" y="106"/>
                  </a:lnTo>
                  <a:lnTo>
                    <a:pt x="478" y="119"/>
                  </a:lnTo>
                  <a:lnTo>
                    <a:pt x="440" y="131"/>
                  </a:lnTo>
                  <a:lnTo>
                    <a:pt x="402" y="144"/>
                  </a:lnTo>
                  <a:lnTo>
                    <a:pt x="358" y="163"/>
                  </a:lnTo>
                  <a:lnTo>
                    <a:pt x="314" y="175"/>
                  </a:lnTo>
                  <a:lnTo>
                    <a:pt x="270" y="194"/>
                  </a:lnTo>
                  <a:lnTo>
                    <a:pt x="233" y="212"/>
                  </a:lnTo>
                  <a:lnTo>
                    <a:pt x="195" y="225"/>
                  </a:lnTo>
                  <a:lnTo>
                    <a:pt x="157" y="237"/>
                  </a:lnTo>
                  <a:lnTo>
                    <a:pt x="126" y="256"/>
                  </a:lnTo>
                  <a:lnTo>
                    <a:pt x="94" y="269"/>
                  </a:lnTo>
                  <a:lnTo>
                    <a:pt x="75" y="287"/>
                  </a:lnTo>
                  <a:lnTo>
                    <a:pt x="50" y="300"/>
                  </a:lnTo>
                  <a:lnTo>
                    <a:pt x="38" y="312"/>
                  </a:lnTo>
                  <a:lnTo>
                    <a:pt x="31" y="325"/>
                  </a:lnTo>
                  <a:lnTo>
                    <a:pt x="25" y="337"/>
                  </a:lnTo>
                  <a:lnTo>
                    <a:pt x="31" y="350"/>
                  </a:lnTo>
                  <a:lnTo>
                    <a:pt x="44" y="362"/>
                  </a:lnTo>
                  <a:lnTo>
                    <a:pt x="63" y="368"/>
                  </a:lnTo>
                  <a:lnTo>
                    <a:pt x="63" y="368"/>
                  </a:lnTo>
                  <a:lnTo>
                    <a:pt x="57" y="368"/>
                  </a:lnTo>
                  <a:lnTo>
                    <a:pt x="57" y="368"/>
                  </a:lnTo>
                  <a:lnTo>
                    <a:pt x="50" y="368"/>
                  </a:lnTo>
                  <a:lnTo>
                    <a:pt x="44" y="368"/>
                  </a:lnTo>
                  <a:lnTo>
                    <a:pt x="38" y="368"/>
                  </a:lnTo>
                  <a:lnTo>
                    <a:pt x="31" y="368"/>
                  </a:lnTo>
                  <a:lnTo>
                    <a:pt x="25" y="368"/>
                  </a:lnTo>
                  <a:lnTo>
                    <a:pt x="25" y="368"/>
                  </a:lnTo>
                  <a:lnTo>
                    <a:pt x="19" y="368"/>
                  </a:lnTo>
                  <a:lnTo>
                    <a:pt x="13" y="362"/>
                  </a:lnTo>
                  <a:lnTo>
                    <a:pt x="6" y="362"/>
                  </a:lnTo>
                  <a:lnTo>
                    <a:pt x="6" y="356"/>
                  </a:lnTo>
                  <a:lnTo>
                    <a:pt x="0" y="343"/>
                  </a:lnTo>
                  <a:lnTo>
                    <a:pt x="0" y="337"/>
                  </a:lnTo>
                  <a:lnTo>
                    <a:pt x="0" y="325"/>
                  </a:lnTo>
                  <a:lnTo>
                    <a:pt x="6" y="318"/>
                  </a:lnTo>
                  <a:lnTo>
                    <a:pt x="13" y="306"/>
                  </a:lnTo>
                  <a:lnTo>
                    <a:pt x="25" y="293"/>
                  </a:lnTo>
                  <a:lnTo>
                    <a:pt x="44" y="281"/>
                  </a:lnTo>
                  <a:lnTo>
                    <a:pt x="69" y="269"/>
                  </a:lnTo>
                  <a:lnTo>
                    <a:pt x="94" y="256"/>
                  </a:lnTo>
                  <a:lnTo>
                    <a:pt x="126" y="237"/>
                  </a:lnTo>
                  <a:lnTo>
                    <a:pt x="157" y="225"/>
                  </a:lnTo>
                  <a:lnTo>
                    <a:pt x="189" y="212"/>
                  </a:lnTo>
                  <a:lnTo>
                    <a:pt x="226" y="194"/>
                  </a:lnTo>
                  <a:lnTo>
                    <a:pt x="270" y="181"/>
                  </a:lnTo>
                  <a:lnTo>
                    <a:pt x="308" y="163"/>
                  </a:lnTo>
                  <a:lnTo>
                    <a:pt x="352" y="150"/>
                  </a:lnTo>
                  <a:lnTo>
                    <a:pt x="390" y="131"/>
                  </a:lnTo>
                  <a:lnTo>
                    <a:pt x="434" y="119"/>
                  </a:lnTo>
                  <a:lnTo>
                    <a:pt x="478" y="106"/>
                  </a:lnTo>
                  <a:lnTo>
                    <a:pt x="509" y="94"/>
                  </a:lnTo>
                  <a:lnTo>
                    <a:pt x="547" y="81"/>
                  </a:lnTo>
                  <a:lnTo>
                    <a:pt x="578" y="69"/>
                  </a:lnTo>
                  <a:lnTo>
                    <a:pt x="610" y="63"/>
                  </a:lnTo>
                  <a:lnTo>
                    <a:pt x="641" y="50"/>
                  </a:lnTo>
                  <a:lnTo>
                    <a:pt x="672" y="44"/>
                  </a:lnTo>
                  <a:lnTo>
                    <a:pt x="704" y="32"/>
                  </a:lnTo>
                  <a:lnTo>
                    <a:pt x="729" y="25"/>
                  </a:lnTo>
                  <a:lnTo>
                    <a:pt x="754" y="19"/>
                  </a:lnTo>
                  <a:lnTo>
                    <a:pt x="773" y="13"/>
                  </a:lnTo>
                  <a:lnTo>
                    <a:pt x="792" y="7"/>
                  </a:lnTo>
                  <a:lnTo>
                    <a:pt x="811" y="7"/>
                  </a:lnTo>
                  <a:lnTo>
                    <a:pt x="823" y="0"/>
                  </a:lnTo>
                  <a:lnTo>
                    <a:pt x="830" y="0"/>
                  </a:lnTo>
                  <a:lnTo>
                    <a:pt x="836" y="0"/>
                  </a:lnTo>
                  <a:lnTo>
                    <a:pt x="83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1" name="Freeform 9"/>
            <p:cNvSpPr>
              <a:spLocks/>
            </p:cNvSpPr>
            <p:nvPr/>
          </p:nvSpPr>
          <p:spPr bwMode="auto">
            <a:xfrm>
              <a:off x="5188" y="1640"/>
              <a:ext cx="182" cy="144"/>
            </a:xfrm>
            <a:custGeom>
              <a:avLst/>
              <a:gdLst/>
              <a:ahLst/>
              <a:cxnLst>
                <a:cxn ang="0">
                  <a:pos x="182" y="62"/>
                </a:cxn>
                <a:cxn ang="0">
                  <a:pos x="182" y="69"/>
                </a:cxn>
                <a:cxn ang="0">
                  <a:pos x="182" y="75"/>
                </a:cxn>
                <a:cxn ang="0">
                  <a:pos x="176" y="81"/>
                </a:cxn>
                <a:cxn ang="0">
                  <a:pos x="170" y="94"/>
                </a:cxn>
                <a:cxn ang="0">
                  <a:pos x="164" y="100"/>
                </a:cxn>
                <a:cxn ang="0">
                  <a:pos x="157" y="106"/>
                </a:cxn>
                <a:cxn ang="0">
                  <a:pos x="151" y="112"/>
                </a:cxn>
                <a:cxn ang="0">
                  <a:pos x="145" y="119"/>
                </a:cxn>
                <a:cxn ang="0">
                  <a:pos x="138" y="125"/>
                </a:cxn>
                <a:cxn ang="0">
                  <a:pos x="126" y="131"/>
                </a:cxn>
                <a:cxn ang="0">
                  <a:pos x="113" y="131"/>
                </a:cxn>
                <a:cxn ang="0">
                  <a:pos x="101" y="137"/>
                </a:cxn>
                <a:cxn ang="0">
                  <a:pos x="88" y="144"/>
                </a:cxn>
                <a:cxn ang="0">
                  <a:pos x="76" y="144"/>
                </a:cxn>
                <a:cxn ang="0">
                  <a:pos x="63" y="144"/>
                </a:cxn>
                <a:cxn ang="0">
                  <a:pos x="44" y="144"/>
                </a:cxn>
                <a:cxn ang="0">
                  <a:pos x="69" y="137"/>
                </a:cxn>
                <a:cxn ang="0">
                  <a:pos x="88" y="125"/>
                </a:cxn>
                <a:cxn ang="0">
                  <a:pos x="107" y="119"/>
                </a:cxn>
                <a:cxn ang="0">
                  <a:pos x="120" y="112"/>
                </a:cxn>
                <a:cxn ang="0">
                  <a:pos x="126" y="100"/>
                </a:cxn>
                <a:cxn ang="0">
                  <a:pos x="132" y="94"/>
                </a:cxn>
                <a:cxn ang="0">
                  <a:pos x="132" y="87"/>
                </a:cxn>
                <a:cxn ang="0">
                  <a:pos x="132" y="75"/>
                </a:cxn>
                <a:cxn ang="0">
                  <a:pos x="126" y="69"/>
                </a:cxn>
                <a:cxn ang="0">
                  <a:pos x="120" y="62"/>
                </a:cxn>
                <a:cxn ang="0">
                  <a:pos x="107" y="62"/>
                </a:cxn>
                <a:cxn ang="0">
                  <a:pos x="88" y="56"/>
                </a:cxn>
                <a:cxn ang="0">
                  <a:pos x="69" y="56"/>
                </a:cxn>
                <a:cxn ang="0">
                  <a:pos x="50" y="62"/>
                </a:cxn>
                <a:cxn ang="0">
                  <a:pos x="25" y="62"/>
                </a:cxn>
                <a:cxn ang="0">
                  <a:pos x="0" y="69"/>
                </a:cxn>
                <a:cxn ang="0">
                  <a:pos x="6" y="50"/>
                </a:cxn>
                <a:cxn ang="0">
                  <a:pos x="13" y="38"/>
                </a:cxn>
                <a:cxn ang="0">
                  <a:pos x="19" y="25"/>
                </a:cxn>
                <a:cxn ang="0">
                  <a:pos x="32" y="13"/>
                </a:cxn>
                <a:cxn ang="0">
                  <a:pos x="50" y="6"/>
                </a:cxn>
                <a:cxn ang="0">
                  <a:pos x="63" y="6"/>
                </a:cxn>
                <a:cxn ang="0">
                  <a:pos x="76" y="0"/>
                </a:cxn>
                <a:cxn ang="0">
                  <a:pos x="94" y="6"/>
                </a:cxn>
                <a:cxn ang="0">
                  <a:pos x="113" y="6"/>
                </a:cxn>
                <a:cxn ang="0">
                  <a:pos x="126" y="13"/>
                </a:cxn>
                <a:cxn ang="0">
                  <a:pos x="145" y="19"/>
                </a:cxn>
                <a:cxn ang="0">
                  <a:pos x="151" y="25"/>
                </a:cxn>
                <a:cxn ang="0">
                  <a:pos x="164" y="31"/>
                </a:cxn>
                <a:cxn ang="0">
                  <a:pos x="176" y="44"/>
                </a:cxn>
                <a:cxn ang="0">
                  <a:pos x="182" y="50"/>
                </a:cxn>
                <a:cxn ang="0">
                  <a:pos x="182" y="62"/>
                </a:cxn>
              </a:cxnLst>
              <a:rect l="0" t="0" r="r" b="b"/>
              <a:pathLst>
                <a:path w="182" h="144">
                  <a:moveTo>
                    <a:pt x="182" y="62"/>
                  </a:moveTo>
                  <a:lnTo>
                    <a:pt x="182" y="69"/>
                  </a:lnTo>
                  <a:lnTo>
                    <a:pt x="182" y="75"/>
                  </a:lnTo>
                  <a:lnTo>
                    <a:pt x="176" y="81"/>
                  </a:lnTo>
                  <a:lnTo>
                    <a:pt x="170" y="94"/>
                  </a:lnTo>
                  <a:lnTo>
                    <a:pt x="164" y="100"/>
                  </a:lnTo>
                  <a:lnTo>
                    <a:pt x="157" y="106"/>
                  </a:lnTo>
                  <a:lnTo>
                    <a:pt x="151" y="112"/>
                  </a:lnTo>
                  <a:lnTo>
                    <a:pt x="145" y="119"/>
                  </a:lnTo>
                  <a:lnTo>
                    <a:pt x="138" y="125"/>
                  </a:lnTo>
                  <a:lnTo>
                    <a:pt x="126" y="131"/>
                  </a:lnTo>
                  <a:lnTo>
                    <a:pt x="113" y="131"/>
                  </a:lnTo>
                  <a:lnTo>
                    <a:pt x="101" y="137"/>
                  </a:lnTo>
                  <a:lnTo>
                    <a:pt x="88" y="144"/>
                  </a:lnTo>
                  <a:lnTo>
                    <a:pt x="76" y="144"/>
                  </a:lnTo>
                  <a:lnTo>
                    <a:pt x="63" y="144"/>
                  </a:lnTo>
                  <a:lnTo>
                    <a:pt x="44" y="144"/>
                  </a:lnTo>
                  <a:lnTo>
                    <a:pt x="69" y="137"/>
                  </a:lnTo>
                  <a:lnTo>
                    <a:pt x="88" y="125"/>
                  </a:lnTo>
                  <a:lnTo>
                    <a:pt x="107" y="119"/>
                  </a:lnTo>
                  <a:lnTo>
                    <a:pt x="120" y="112"/>
                  </a:lnTo>
                  <a:lnTo>
                    <a:pt x="126" y="100"/>
                  </a:lnTo>
                  <a:lnTo>
                    <a:pt x="132" y="94"/>
                  </a:lnTo>
                  <a:lnTo>
                    <a:pt x="132" y="87"/>
                  </a:lnTo>
                  <a:lnTo>
                    <a:pt x="132" y="75"/>
                  </a:lnTo>
                  <a:lnTo>
                    <a:pt x="126" y="69"/>
                  </a:lnTo>
                  <a:lnTo>
                    <a:pt x="120" y="62"/>
                  </a:lnTo>
                  <a:lnTo>
                    <a:pt x="107" y="62"/>
                  </a:lnTo>
                  <a:lnTo>
                    <a:pt x="88" y="56"/>
                  </a:lnTo>
                  <a:lnTo>
                    <a:pt x="69" y="56"/>
                  </a:lnTo>
                  <a:lnTo>
                    <a:pt x="50" y="62"/>
                  </a:lnTo>
                  <a:lnTo>
                    <a:pt x="25" y="62"/>
                  </a:lnTo>
                  <a:lnTo>
                    <a:pt x="0" y="69"/>
                  </a:lnTo>
                  <a:lnTo>
                    <a:pt x="6" y="50"/>
                  </a:lnTo>
                  <a:lnTo>
                    <a:pt x="13" y="38"/>
                  </a:lnTo>
                  <a:lnTo>
                    <a:pt x="19" y="25"/>
                  </a:lnTo>
                  <a:lnTo>
                    <a:pt x="32" y="13"/>
                  </a:lnTo>
                  <a:lnTo>
                    <a:pt x="50" y="6"/>
                  </a:lnTo>
                  <a:lnTo>
                    <a:pt x="63" y="6"/>
                  </a:lnTo>
                  <a:lnTo>
                    <a:pt x="76" y="0"/>
                  </a:lnTo>
                  <a:lnTo>
                    <a:pt x="94" y="6"/>
                  </a:lnTo>
                  <a:lnTo>
                    <a:pt x="113" y="6"/>
                  </a:lnTo>
                  <a:lnTo>
                    <a:pt x="126" y="13"/>
                  </a:lnTo>
                  <a:lnTo>
                    <a:pt x="145" y="19"/>
                  </a:lnTo>
                  <a:lnTo>
                    <a:pt x="151" y="25"/>
                  </a:lnTo>
                  <a:lnTo>
                    <a:pt x="164" y="31"/>
                  </a:lnTo>
                  <a:lnTo>
                    <a:pt x="176" y="44"/>
                  </a:lnTo>
                  <a:lnTo>
                    <a:pt x="182" y="50"/>
                  </a:lnTo>
                  <a:lnTo>
                    <a:pt x="182"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2" name="Freeform 10"/>
            <p:cNvSpPr>
              <a:spLocks/>
            </p:cNvSpPr>
            <p:nvPr/>
          </p:nvSpPr>
          <p:spPr bwMode="auto">
            <a:xfrm>
              <a:off x="3988" y="1628"/>
              <a:ext cx="1696" cy="835"/>
            </a:xfrm>
            <a:custGeom>
              <a:avLst/>
              <a:gdLst/>
              <a:ahLst/>
              <a:cxnLst>
                <a:cxn ang="0">
                  <a:pos x="1621" y="149"/>
                </a:cxn>
                <a:cxn ang="0">
                  <a:pos x="1697" y="286"/>
                </a:cxn>
                <a:cxn ang="0">
                  <a:pos x="1596" y="399"/>
                </a:cxn>
                <a:cxn ang="0">
                  <a:pos x="1495" y="355"/>
                </a:cxn>
                <a:cxn ang="0">
                  <a:pos x="1401" y="417"/>
                </a:cxn>
                <a:cxn ang="0">
                  <a:pos x="1320" y="386"/>
                </a:cxn>
                <a:cxn ang="0">
                  <a:pos x="1150" y="424"/>
                </a:cxn>
                <a:cxn ang="0">
                  <a:pos x="1081" y="330"/>
                </a:cxn>
                <a:cxn ang="0">
                  <a:pos x="993" y="405"/>
                </a:cxn>
                <a:cxn ang="0">
                  <a:pos x="1125" y="536"/>
                </a:cxn>
                <a:cxn ang="0">
                  <a:pos x="1150" y="567"/>
                </a:cxn>
                <a:cxn ang="0">
                  <a:pos x="1131" y="604"/>
                </a:cxn>
                <a:cxn ang="0">
                  <a:pos x="848" y="642"/>
                </a:cxn>
                <a:cxn ang="0">
                  <a:pos x="584" y="823"/>
                </a:cxn>
                <a:cxn ang="0">
                  <a:pos x="452" y="766"/>
                </a:cxn>
                <a:cxn ang="0">
                  <a:pos x="521" y="548"/>
                </a:cxn>
                <a:cxn ang="0">
                  <a:pos x="534" y="480"/>
                </a:cxn>
                <a:cxn ang="0">
                  <a:pos x="509" y="430"/>
                </a:cxn>
                <a:cxn ang="0">
                  <a:pos x="465" y="505"/>
                </a:cxn>
                <a:cxn ang="0">
                  <a:pos x="352" y="586"/>
                </a:cxn>
                <a:cxn ang="0">
                  <a:pos x="226" y="505"/>
                </a:cxn>
                <a:cxn ang="0">
                  <a:pos x="220" y="330"/>
                </a:cxn>
                <a:cxn ang="0">
                  <a:pos x="182" y="430"/>
                </a:cxn>
                <a:cxn ang="0">
                  <a:pos x="113" y="604"/>
                </a:cxn>
                <a:cxn ang="0">
                  <a:pos x="19" y="548"/>
                </a:cxn>
                <a:cxn ang="0">
                  <a:pos x="6" y="380"/>
                </a:cxn>
                <a:cxn ang="0">
                  <a:pos x="25" y="442"/>
                </a:cxn>
                <a:cxn ang="0">
                  <a:pos x="94" y="548"/>
                </a:cxn>
                <a:cxn ang="0">
                  <a:pos x="163" y="430"/>
                </a:cxn>
                <a:cxn ang="0">
                  <a:pos x="226" y="249"/>
                </a:cxn>
                <a:cxn ang="0">
                  <a:pos x="245" y="361"/>
                </a:cxn>
                <a:cxn ang="0">
                  <a:pos x="283" y="505"/>
                </a:cxn>
                <a:cxn ang="0">
                  <a:pos x="421" y="498"/>
                </a:cxn>
                <a:cxn ang="0">
                  <a:pos x="459" y="262"/>
                </a:cxn>
                <a:cxn ang="0">
                  <a:pos x="440" y="187"/>
                </a:cxn>
                <a:cxn ang="0">
                  <a:pos x="452" y="168"/>
                </a:cxn>
                <a:cxn ang="0">
                  <a:pos x="521" y="355"/>
                </a:cxn>
                <a:cxn ang="0">
                  <a:pos x="628" y="480"/>
                </a:cxn>
                <a:cxn ang="0">
                  <a:pos x="691" y="467"/>
                </a:cxn>
                <a:cxn ang="0">
                  <a:pos x="723" y="430"/>
                </a:cxn>
                <a:cxn ang="0">
                  <a:pos x="628" y="205"/>
                </a:cxn>
                <a:cxn ang="0">
                  <a:pos x="628" y="162"/>
                </a:cxn>
                <a:cxn ang="0">
                  <a:pos x="697" y="268"/>
                </a:cxn>
                <a:cxn ang="0">
                  <a:pos x="760" y="405"/>
                </a:cxn>
                <a:cxn ang="0">
                  <a:pos x="704" y="523"/>
                </a:cxn>
                <a:cxn ang="0">
                  <a:pos x="578" y="536"/>
                </a:cxn>
                <a:cxn ang="0">
                  <a:pos x="484" y="629"/>
                </a:cxn>
                <a:cxn ang="0">
                  <a:pos x="528" y="766"/>
                </a:cxn>
                <a:cxn ang="0">
                  <a:pos x="716" y="673"/>
                </a:cxn>
                <a:cxn ang="0">
                  <a:pos x="949" y="530"/>
                </a:cxn>
                <a:cxn ang="0">
                  <a:pos x="974" y="380"/>
                </a:cxn>
                <a:cxn ang="0">
                  <a:pos x="1068" y="262"/>
                </a:cxn>
                <a:cxn ang="0">
                  <a:pos x="1244" y="367"/>
                </a:cxn>
                <a:cxn ang="0">
                  <a:pos x="1338" y="311"/>
                </a:cxn>
                <a:cxn ang="0">
                  <a:pos x="1408" y="355"/>
                </a:cxn>
                <a:cxn ang="0">
                  <a:pos x="1495" y="280"/>
                </a:cxn>
                <a:cxn ang="0">
                  <a:pos x="1552" y="330"/>
                </a:cxn>
                <a:cxn ang="0">
                  <a:pos x="1646" y="330"/>
                </a:cxn>
                <a:cxn ang="0">
                  <a:pos x="1596" y="193"/>
                </a:cxn>
                <a:cxn ang="0">
                  <a:pos x="1527" y="56"/>
                </a:cxn>
                <a:cxn ang="0">
                  <a:pos x="1533" y="31"/>
                </a:cxn>
                <a:cxn ang="0">
                  <a:pos x="1539" y="6"/>
                </a:cxn>
              </a:cxnLst>
              <a:rect l="0" t="0" r="r" b="b"/>
              <a:pathLst>
                <a:path w="1697" h="835">
                  <a:moveTo>
                    <a:pt x="1546" y="0"/>
                  </a:moveTo>
                  <a:lnTo>
                    <a:pt x="1552" y="25"/>
                  </a:lnTo>
                  <a:lnTo>
                    <a:pt x="1558" y="43"/>
                  </a:lnTo>
                  <a:lnTo>
                    <a:pt x="1571" y="68"/>
                  </a:lnTo>
                  <a:lnTo>
                    <a:pt x="1583" y="87"/>
                  </a:lnTo>
                  <a:lnTo>
                    <a:pt x="1596" y="106"/>
                  </a:lnTo>
                  <a:lnTo>
                    <a:pt x="1609" y="124"/>
                  </a:lnTo>
                  <a:lnTo>
                    <a:pt x="1621" y="149"/>
                  </a:lnTo>
                  <a:lnTo>
                    <a:pt x="1634" y="168"/>
                  </a:lnTo>
                  <a:lnTo>
                    <a:pt x="1646" y="187"/>
                  </a:lnTo>
                  <a:lnTo>
                    <a:pt x="1659" y="205"/>
                  </a:lnTo>
                  <a:lnTo>
                    <a:pt x="1671" y="224"/>
                  </a:lnTo>
                  <a:lnTo>
                    <a:pt x="1678" y="237"/>
                  </a:lnTo>
                  <a:lnTo>
                    <a:pt x="1684" y="255"/>
                  </a:lnTo>
                  <a:lnTo>
                    <a:pt x="1690" y="274"/>
                  </a:lnTo>
                  <a:lnTo>
                    <a:pt x="1697" y="286"/>
                  </a:lnTo>
                  <a:lnTo>
                    <a:pt x="1697" y="299"/>
                  </a:lnTo>
                  <a:lnTo>
                    <a:pt x="1684" y="324"/>
                  </a:lnTo>
                  <a:lnTo>
                    <a:pt x="1671" y="343"/>
                  </a:lnTo>
                  <a:lnTo>
                    <a:pt x="1659" y="361"/>
                  </a:lnTo>
                  <a:lnTo>
                    <a:pt x="1646" y="374"/>
                  </a:lnTo>
                  <a:lnTo>
                    <a:pt x="1627" y="386"/>
                  </a:lnTo>
                  <a:lnTo>
                    <a:pt x="1615" y="392"/>
                  </a:lnTo>
                  <a:lnTo>
                    <a:pt x="1596" y="399"/>
                  </a:lnTo>
                  <a:lnTo>
                    <a:pt x="1577" y="399"/>
                  </a:lnTo>
                  <a:lnTo>
                    <a:pt x="1565" y="399"/>
                  </a:lnTo>
                  <a:lnTo>
                    <a:pt x="1546" y="399"/>
                  </a:lnTo>
                  <a:lnTo>
                    <a:pt x="1533" y="392"/>
                  </a:lnTo>
                  <a:lnTo>
                    <a:pt x="1521" y="380"/>
                  </a:lnTo>
                  <a:lnTo>
                    <a:pt x="1508" y="374"/>
                  </a:lnTo>
                  <a:lnTo>
                    <a:pt x="1502" y="367"/>
                  </a:lnTo>
                  <a:lnTo>
                    <a:pt x="1495" y="355"/>
                  </a:lnTo>
                  <a:lnTo>
                    <a:pt x="1495" y="343"/>
                  </a:lnTo>
                  <a:lnTo>
                    <a:pt x="1477" y="361"/>
                  </a:lnTo>
                  <a:lnTo>
                    <a:pt x="1464" y="374"/>
                  </a:lnTo>
                  <a:lnTo>
                    <a:pt x="1452" y="386"/>
                  </a:lnTo>
                  <a:lnTo>
                    <a:pt x="1439" y="399"/>
                  </a:lnTo>
                  <a:lnTo>
                    <a:pt x="1426" y="405"/>
                  </a:lnTo>
                  <a:lnTo>
                    <a:pt x="1414" y="411"/>
                  </a:lnTo>
                  <a:lnTo>
                    <a:pt x="1401" y="417"/>
                  </a:lnTo>
                  <a:lnTo>
                    <a:pt x="1395" y="417"/>
                  </a:lnTo>
                  <a:lnTo>
                    <a:pt x="1382" y="417"/>
                  </a:lnTo>
                  <a:lnTo>
                    <a:pt x="1370" y="417"/>
                  </a:lnTo>
                  <a:lnTo>
                    <a:pt x="1357" y="411"/>
                  </a:lnTo>
                  <a:lnTo>
                    <a:pt x="1351" y="405"/>
                  </a:lnTo>
                  <a:lnTo>
                    <a:pt x="1338" y="399"/>
                  </a:lnTo>
                  <a:lnTo>
                    <a:pt x="1332" y="392"/>
                  </a:lnTo>
                  <a:lnTo>
                    <a:pt x="1320" y="386"/>
                  </a:lnTo>
                  <a:lnTo>
                    <a:pt x="1313" y="380"/>
                  </a:lnTo>
                  <a:lnTo>
                    <a:pt x="1282" y="405"/>
                  </a:lnTo>
                  <a:lnTo>
                    <a:pt x="1250" y="424"/>
                  </a:lnTo>
                  <a:lnTo>
                    <a:pt x="1225" y="430"/>
                  </a:lnTo>
                  <a:lnTo>
                    <a:pt x="1206" y="436"/>
                  </a:lnTo>
                  <a:lnTo>
                    <a:pt x="1188" y="436"/>
                  </a:lnTo>
                  <a:lnTo>
                    <a:pt x="1169" y="430"/>
                  </a:lnTo>
                  <a:lnTo>
                    <a:pt x="1150" y="424"/>
                  </a:lnTo>
                  <a:lnTo>
                    <a:pt x="1137" y="411"/>
                  </a:lnTo>
                  <a:lnTo>
                    <a:pt x="1131" y="399"/>
                  </a:lnTo>
                  <a:lnTo>
                    <a:pt x="1118" y="380"/>
                  </a:lnTo>
                  <a:lnTo>
                    <a:pt x="1106" y="367"/>
                  </a:lnTo>
                  <a:lnTo>
                    <a:pt x="1100" y="355"/>
                  </a:lnTo>
                  <a:lnTo>
                    <a:pt x="1093" y="343"/>
                  </a:lnTo>
                  <a:lnTo>
                    <a:pt x="1087" y="336"/>
                  </a:lnTo>
                  <a:lnTo>
                    <a:pt x="1081" y="330"/>
                  </a:lnTo>
                  <a:lnTo>
                    <a:pt x="1068" y="330"/>
                  </a:lnTo>
                  <a:lnTo>
                    <a:pt x="1049" y="330"/>
                  </a:lnTo>
                  <a:lnTo>
                    <a:pt x="1030" y="336"/>
                  </a:lnTo>
                  <a:lnTo>
                    <a:pt x="1012" y="349"/>
                  </a:lnTo>
                  <a:lnTo>
                    <a:pt x="999" y="361"/>
                  </a:lnTo>
                  <a:lnTo>
                    <a:pt x="993" y="374"/>
                  </a:lnTo>
                  <a:lnTo>
                    <a:pt x="993" y="386"/>
                  </a:lnTo>
                  <a:lnTo>
                    <a:pt x="993" y="405"/>
                  </a:lnTo>
                  <a:lnTo>
                    <a:pt x="999" y="424"/>
                  </a:lnTo>
                  <a:lnTo>
                    <a:pt x="1005" y="442"/>
                  </a:lnTo>
                  <a:lnTo>
                    <a:pt x="1018" y="461"/>
                  </a:lnTo>
                  <a:lnTo>
                    <a:pt x="1030" y="473"/>
                  </a:lnTo>
                  <a:lnTo>
                    <a:pt x="1049" y="492"/>
                  </a:lnTo>
                  <a:lnTo>
                    <a:pt x="1074" y="511"/>
                  </a:lnTo>
                  <a:lnTo>
                    <a:pt x="1100" y="523"/>
                  </a:lnTo>
                  <a:lnTo>
                    <a:pt x="1125" y="536"/>
                  </a:lnTo>
                  <a:lnTo>
                    <a:pt x="1156" y="548"/>
                  </a:lnTo>
                  <a:lnTo>
                    <a:pt x="1156" y="548"/>
                  </a:lnTo>
                  <a:lnTo>
                    <a:pt x="1156" y="555"/>
                  </a:lnTo>
                  <a:lnTo>
                    <a:pt x="1156" y="555"/>
                  </a:lnTo>
                  <a:lnTo>
                    <a:pt x="1156" y="561"/>
                  </a:lnTo>
                  <a:lnTo>
                    <a:pt x="1150" y="561"/>
                  </a:lnTo>
                  <a:lnTo>
                    <a:pt x="1150" y="567"/>
                  </a:lnTo>
                  <a:lnTo>
                    <a:pt x="1150" y="567"/>
                  </a:lnTo>
                  <a:lnTo>
                    <a:pt x="1150" y="573"/>
                  </a:lnTo>
                  <a:lnTo>
                    <a:pt x="1150" y="579"/>
                  </a:lnTo>
                  <a:lnTo>
                    <a:pt x="1150" y="586"/>
                  </a:lnTo>
                  <a:lnTo>
                    <a:pt x="1144" y="586"/>
                  </a:lnTo>
                  <a:lnTo>
                    <a:pt x="1144" y="592"/>
                  </a:lnTo>
                  <a:lnTo>
                    <a:pt x="1144" y="592"/>
                  </a:lnTo>
                  <a:lnTo>
                    <a:pt x="1137" y="598"/>
                  </a:lnTo>
                  <a:lnTo>
                    <a:pt x="1131" y="604"/>
                  </a:lnTo>
                  <a:lnTo>
                    <a:pt x="1125" y="611"/>
                  </a:lnTo>
                  <a:lnTo>
                    <a:pt x="1081" y="592"/>
                  </a:lnTo>
                  <a:lnTo>
                    <a:pt x="1043" y="586"/>
                  </a:lnTo>
                  <a:lnTo>
                    <a:pt x="999" y="586"/>
                  </a:lnTo>
                  <a:lnTo>
                    <a:pt x="961" y="592"/>
                  </a:lnTo>
                  <a:lnTo>
                    <a:pt x="924" y="604"/>
                  </a:lnTo>
                  <a:lnTo>
                    <a:pt x="886" y="623"/>
                  </a:lnTo>
                  <a:lnTo>
                    <a:pt x="848" y="642"/>
                  </a:lnTo>
                  <a:lnTo>
                    <a:pt x="811" y="667"/>
                  </a:lnTo>
                  <a:lnTo>
                    <a:pt x="779" y="692"/>
                  </a:lnTo>
                  <a:lnTo>
                    <a:pt x="748" y="717"/>
                  </a:lnTo>
                  <a:lnTo>
                    <a:pt x="716" y="742"/>
                  </a:lnTo>
                  <a:lnTo>
                    <a:pt x="685" y="766"/>
                  </a:lnTo>
                  <a:lnTo>
                    <a:pt x="647" y="791"/>
                  </a:lnTo>
                  <a:lnTo>
                    <a:pt x="616" y="810"/>
                  </a:lnTo>
                  <a:lnTo>
                    <a:pt x="584" y="823"/>
                  </a:lnTo>
                  <a:lnTo>
                    <a:pt x="553" y="829"/>
                  </a:lnTo>
                  <a:lnTo>
                    <a:pt x="534" y="835"/>
                  </a:lnTo>
                  <a:lnTo>
                    <a:pt x="521" y="829"/>
                  </a:lnTo>
                  <a:lnTo>
                    <a:pt x="503" y="823"/>
                  </a:lnTo>
                  <a:lnTo>
                    <a:pt x="490" y="816"/>
                  </a:lnTo>
                  <a:lnTo>
                    <a:pt x="477" y="804"/>
                  </a:lnTo>
                  <a:lnTo>
                    <a:pt x="465" y="785"/>
                  </a:lnTo>
                  <a:lnTo>
                    <a:pt x="452" y="766"/>
                  </a:lnTo>
                  <a:lnTo>
                    <a:pt x="446" y="748"/>
                  </a:lnTo>
                  <a:lnTo>
                    <a:pt x="446" y="723"/>
                  </a:lnTo>
                  <a:lnTo>
                    <a:pt x="446" y="698"/>
                  </a:lnTo>
                  <a:lnTo>
                    <a:pt x="452" y="673"/>
                  </a:lnTo>
                  <a:lnTo>
                    <a:pt x="465" y="642"/>
                  </a:lnTo>
                  <a:lnTo>
                    <a:pt x="477" y="611"/>
                  </a:lnTo>
                  <a:lnTo>
                    <a:pt x="496" y="579"/>
                  </a:lnTo>
                  <a:lnTo>
                    <a:pt x="521" y="548"/>
                  </a:lnTo>
                  <a:lnTo>
                    <a:pt x="553" y="517"/>
                  </a:lnTo>
                  <a:lnTo>
                    <a:pt x="553" y="511"/>
                  </a:lnTo>
                  <a:lnTo>
                    <a:pt x="547" y="505"/>
                  </a:lnTo>
                  <a:lnTo>
                    <a:pt x="547" y="498"/>
                  </a:lnTo>
                  <a:lnTo>
                    <a:pt x="540" y="492"/>
                  </a:lnTo>
                  <a:lnTo>
                    <a:pt x="540" y="492"/>
                  </a:lnTo>
                  <a:lnTo>
                    <a:pt x="534" y="486"/>
                  </a:lnTo>
                  <a:lnTo>
                    <a:pt x="534" y="480"/>
                  </a:lnTo>
                  <a:lnTo>
                    <a:pt x="528" y="480"/>
                  </a:lnTo>
                  <a:lnTo>
                    <a:pt x="528" y="473"/>
                  </a:lnTo>
                  <a:lnTo>
                    <a:pt x="528" y="467"/>
                  </a:lnTo>
                  <a:lnTo>
                    <a:pt x="521" y="461"/>
                  </a:lnTo>
                  <a:lnTo>
                    <a:pt x="521" y="455"/>
                  </a:lnTo>
                  <a:lnTo>
                    <a:pt x="515" y="449"/>
                  </a:lnTo>
                  <a:lnTo>
                    <a:pt x="509" y="442"/>
                  </a:lnTo>
                  <a:lnTo>
                    <a:pt x="509" y="430"/>
                  </a:lnTo>
                  <a:lnTo>
                    <a:pt x="503" y="424"/>
                  </a:lnTo>
                  <a:lnTo>
                    <a:pt x="496" y="430"/>
                  </a:lnTo>
                  <a:lnTo>
                    <a:pt x="496" y="436"/>
                  </a:lnTo>
                  <a:lnTo>
                    <a:pt x="496" y="449"/>
                  </a:lnTo>
                  <a:lnTo>
                    <a:pt x="490" y="461"/>
                  </a:lnTo>
                  <a:lnTo>
                    <a:pt x="484" y="480"/>
                  </a:lnTo>
                  <a:lnTo>
                    <a:pt x="477" y="492"/>
                  </a:lnTo>
                  <a:lnTo>
                    <a:pt x="465" y="505"/>
                  </a:lnTo>
                  <a:lnTo>
                    <a:pt x="459" y="517"/>
                  </a:lnTo>
                  <a:lnTo>
                    <a:pt x="446" y="536"/>
                  </a:lnTo>
                  <a:lnTo>
                    <a:pt x="433" y="548"/>
                  </a:lnTo>
                  <a:lnTo>
                    <a:pt x="421" y="561"/>
                  </a:lnTo>
                  <a:lnTo>
                    <a:pt x="408" y="567"/>
                  </a:lnTo>
                  <a:lnTo>
                    <a:pt x="389" y="579"/>
                  </a:lnTo>
                  <a:lnTo>
                    <a:pt x="371" y="586"/>
                  </a:lnTo>
                  <a:lnTo>
                    <a:pt x="352" y="586"/>
                  </a:lnTo>
                  <a:lnTo>
                    <a:pt x="333" y="586"/>
                  </a:lnTo>
                  <a:lnTo>
                    <a:pt x="308" y="579"/>
                  </a:lnTo>
                  <a:lnTo>
                    <a:pt x="289" y="573"/>
                  </a:lnTo>
                  <a:lnTo>
                    <a:pt x="270" y="561"/>
                  </a:lnTo>
                  <a:lnTo>
                    <a:pt x="258" y="548"/>
                  </a:lnTo>
                  <a:lnTo>
                    <a:pt x="245" y="536"/>
                  </a:lnTo>
                  <a:lnTo>
                    <a:pt x="239" y="517"/>
                  </a:lnTo>
                  <a:lnTo>
                    <a:pt x="226" y="505"/>
                  </a:lnTo>
                  <a:lnTo>
                    <a:pt x="220" y="486"/>
                  </a:lnTo>
                  <a:lnTo>
                    <a:pt x="220" y="467"/>
                  </a:lnTo>
                  <a:lnTo>
                    <a:pt x="214" y="442"/>
                  </a:lnTo>
                  <a:lnTo>
                    <a:pt x="214" y="424"/>
                  </a:lnTo>
                  <a:lnTo>
                    <a:pt x="214" y="399"/>
                  </a:lnTo>
                  <a:lnTo>
                    <a:pt x="214" y="380"/>
                  </a:lnTo>
                  <a:lnTo>
                    <a:pt x="214" y="355"/>
                  </a:lnTo>
                  <a:lnTo>
                    <a:pt x="220" y="330"/>
                  </a:lnTo>
                  <a:lnTo>
                    <a:pt x="220" y="305"/>
                  </a:lnTo>
                  <a:lnTo>
                    <a:pt x="214" y="311"/>
                  </a:lnTo>
                  <a:lnTo>
                    <a:pt x="207" y="324"/>
                  </a:lnTo>
                  <a:lnTo>
                    <a:pt x="201" y="336"/>
                  </a:lnTo>
                  <a:lnTo>
                    <a:pt x="195" y="355"/>
                  </a:lnTo>
                  <a:lnTo>
                    <a:pt x="195" y="380"/>
                  </a:lnTo>
                  <a:lnTo>
                    <a:pt x="188" y="405"/>
                  </a:lnTo>
                  <a:lnTo>
                    <a:pt x="182" y="430"/>
                  </a:lnTo>
                  <a:lnTo>
                    <a:pt x="176" y="455"/>
                  </a:lnTo>
                  <a:lnTo>
                    <a:pt x="170" y="486"/>
                  </a:lnTo>
                  <a:lnTo>
                    <a:pt x="163" y="511"/>
                  </a:lnTo>
                  <a:lnTo>
                    <a:pt x="157" y="536"/>
                  </a:lnTo>
                  <a:lnTo>
                    <a:pt x="151" y="561"/>
                  </a:lnTo>
                  <a:lnTo>
                    <a:pt x="138" y="579"/>
                  </a:lnTo>
                  <a:lnTo>
                    <a:pt x="126" y="592"/>
                  </a:lnTo>
                  <a:lnTo>
                    <a:pt x="113" y="604"/>
                  </a:lnTo>
                  <a:lnTo>
                    <a:pt x="100" y="611"/>
                  </a:lnTo>
                  <a:lnTo>
                    <a:pt x="88" y="604"/>
                  </a:lnTo>
                  <a:lnTo>
                    <a:pt x="69" y="604"/>
                  </a:lnTo>
                  <a:lnTo>
                    <a:pt x="56" y="598"/>
                  </a:lnTo>
                  <a:lnTo>
                    <a:pt x="50" y="586"/>
                  </a:lnTo>
                  <a:lnTo>
                    <a:pt x="38" y="573"/>
                  </a:lnTo>
                  <a:lnTo>
                    <a:pt x="25" y="561"/>
                  </a:lnTo>
                  <a:lnTo>
                    <a:pt x="19" y="548"/>
                  </a:lnTo>
                  <a:lnTo>
                    <a:pt x="12" y="530"/>
                  </a:lnTo>
                  <a:lnTo>
                    <a:pt x="6" y="511"/>
                  </a:lnTo>
                  <a:lnTo>
                    <a:pt x="0" y="492"/>
                  </a:lnTo>
                  <a:lnTo>
                    <a:pt x="0" y="473"/>
                  </a:lnTo>
                  <a:lnTo>
                    <a:pt x="0" y="449"/>
                  </a:lnTo>
                  <a:lnTo>
                    <a:pt x="0" y="430"/>
                  </a:lnTo>
                  <a:lnTo>
                    <a:pt x="0" y="405"/>
                  </a:lnTo>
                  <a:lnTo>
                    <a:pt x="6" y="380"/>
                  </a:lnTo>
                  <a:lnTo>
                    <a:pt x="12" y="361"/>
                  </a:lnTo>
                  <a:lnTo>
                    <a:pt x="19" y="367"/>
                  </a:lnTo>
                  <a:lnTo>
                    <a:pt x="19" y="374"/>
                  </a:lnTo>
                  <a:lnTo>
                    <a:pt x="19" y="380"/>
                  </a:lnTo>
                  <a:lnTo>
                    <a:pt x="19" y="399"/>
                  </a:lnTo>
                  <a:lnTo>
                    <a:pt x="19" y="411"/>
                  </a:lnTo>
                  <a:lnTo>
                    <a:pt x="25" y="430"/>
                  </a:lnTo>
                  <a:lnTo>
                    <a:pt x="25" y="442"/>
                  </a:lnTo>
                  <a:lnTo>
                    <a:pt x="31" y="461"/>
                  </a:lnTo>
                  <a:lnTo>
                    <a:pt x="38" y="480"/>
                  </a:lnTo>
                  <a:lnTo>
                    <a:pt x="38" y="492"/>
                  </a:lnTo>
                  <a:lnTo>
                    <a:pt x="50" y="511"/>
                  </a:lnTo>
                  <a:lnTo>
                    <a:pt x="56" y="523"/>
                  </a:lnTo>
                  <a:lnTo>
                    <a:pt x="63" y="536"/>
                  </a:lnTo>
                  <a:lnTo>
                    <a:pt x="75" y="542"/>
                  </a:lnTo>
                  <a:lnTo>
                    <a:pt x="94" y="548"/>
                  </a:lnTo>
                  <a:lnTo>
                    <a:pt x="107" y="555"/>
                  </a:lnTo>
                  <a:lnTo>
                    <a:pt x="119" y="555"/>
                  </a:lnTo>
                  <a:lnTo>
                    <a:pt x="132" y="542"/>
                  </a:lnTo>
                  <a:lnTo>
                    <a:pt x="138" y="530"/>
                  </a:lnTo>
                  <a:lnTo>
                    <a:pt x="144" y="511"/>
                  </a:lnTo>
                  <a:lnTo>
                    <a:pt x="151" y="486"/>
                  </a:lnTo>
                  <a:lnTo>
                    <a:pt x="157" y="461"/>
                  </a:lnTo>
                  <a:lnTo>
                    <a:pt x="163" y="430"/>
                  </a:lnTo>
                  <a:lnTo>
                    <a:pt x="170" y="405"/>
                  </a:lnTo>
                  <a:lnTo>
                    <a:pt x="176" y="374"/>
                  </a:lnTo>
                  <a:lnTo>
                    <a:pt x="182" y="349"/>
                  </a:lnTo>
                  <a:lnTo>
                    <a:pt x="188" y="324"/>
                  </a:lnTo>
                  <a:lnTo>
                    <a:pt x="195" y="299"/>
                  </a:lnTo>
                  <a:lnTo>
                    <a:pt x="201" y="274"/>
                  </a:lnTo>
                  <a:lnTo>
                    <a:pt x="214" y="262"/>
                  </a:lnTo>
                  <a:lnTo>
                    <a:pt x="226" y="249"/>
                  </a:lnTo>
                  <a:lnTo>
                    <a:pt x="245" y="243"/>
                  </a:lnTo>
                  <a:lnTo>
                    <a:pt x="245" y="255"/>
                  </a:lnTo>
                  <a:lnTo>
                    <a:pt x="251" y="268"/>
                  </a:lnTo>
                  <a:lnTo>
                    <a:pt x="251" y="280"/>
                  </a:lnTo>
                  <a:lnTo>
                    <a:pt x="251" y="299"/>
                  </a:lnTo>
                  <a:lnTo>
                    <a:pt x="245" y="318"/>
                  </a:lnTo>
                  <a:lnTo>
                    <a:pt x="245" y="336"/>
                  </a:lnTo>
                  <a:lnTo>
                    <a:pt x="245" y="361"/>
                  </a:lnTo>
                  <a:lnTo>
                    <a:pt x="245" y="380"/>
                  </a:lnTo>
                  <a:lnTo>
                    <a:pt x="245" y="405"/>
                  </a:lnTo>
                  <a:lnTo>
                    <a:pt x="245" y="424"/>
                  </a:lnTo>
                  <a:lnTo>
                    <a:pt x="245" y="442"/>
                  </a:lnTo>
                  <a:lnTo>
                    <a:pt x="251" y="467"/>
                  </a:lnTo>
                  <a:lnTo>
                    <a:pt x="258" y="480"/>
                  </a:lnTo>
                  <a:lnTo>
                    <a:pt x="270" y="498"/>
                  </a:lnTo>
                  <a:lnTo>
                    <a:pt x="283" y="505"/>
                  </a:lnTo>
                  <a:lnTo>
                    <a:pt x="302" y="517"/>
                  </a:lnTo>
                  <a:lnTo>
                    <a:pt x="308" y="517"/>
                  </a:lnTo>
                  <a:lnTo>
                    <a:pt x="320" y="517"/>
                  </a:lnTo>
                  <a:lnTo>
                    <a:pt x="339" y="517"/>
                  </a:lnTo>
                  <a:lnTo>
                    <a:pt x="358" y="517"/>
                  </a:lnTo>
                  <a:lnTo>
                    <a:pt x="377" y="511"/>
                  </a:lnTo>
                  <a:lnTo>
                    <a:pt x="396" y="505"/>
                  </a:lnTo>
                  <a:lnTo>
                    <a:pt x="421" y="498"/>
                  </a:lnTo>
                  <a:lnTo>
                    <a:pt x="440" y="486"/>
                  </a:lnTo>
                  <a:lnTo>
                    <a:pt x="459" y="467"/>
                  </a:lnTo>
                  <a:lnTo>
                    <a:pt x="471" y="449"/>
                  </a:lnTo>
                  <a:lnTo>
                    <a:pt x="484" y="424"/>
                  </a:lnTo>
                  <a:lnTo>
                    <a:pt x="484" y="392"/>
                  </a:lnTo>
                  <a:lnTo>
                    <a:pt x="484" y="355"/>
                  </a:lnTo>
                  <a:lnTo>
                    <a:pt x="477" y="311"/>
                  </a:lnTo>
                  <a:lnTo>
                    <a:pt x="459" y="262"/>
                  </a:lnTo>
                  <a:lnTo>
                    <a:pt x="440" y="205"/>
                  </a:lnTo>
                  <a:lnTo>
                    <a:pt x="433" y="205"/>
                  </a:lnTo>
                  <a:lnTo>
                    <a:pt x="433" y="199"/>
                  </a:lnTo>
                  <a:lnTo>
                    <a:pt x="433" y="199"/>
                  </a:lnTo>
                  <a:lnTo>
                    <a:pt x="433" y="199"/>
                  </a:lnTo>
                  <a:lnTo>
                    <a:pt x="433" y="193"/>
                  </a:lnTo>
                  <a:lnTo>
                    <a:pt x="433" y="193"/>
                  </a:lnTo>
                  <a:lnTo>
                    <a:pt x="440" y="187"/>
                  </a:lnTo>
                  <a:lnTo>
                    <a:pt x="440" y="187"/>
                  </a:lnTo>
                  <a:lnTo>
                    <a:pt x="440" y="180"/>
                  </a:lnTo>
                  <a:lnTo>
                    <a:pt x="446" y="180"/>
                  </a:lnTo>
                  <a:lnTo>
                    <a:pt x="446" y="174"/>
                  </a:lnTo>
                  <a:lnTo>
                    <a:pt x="446" y="174"/>
                  </a:lnTo>
                  <a:lnTo>
                    <a:pt x="452" y="174"/>
                  </a:lnTo>
                  <a:lnTo>
                    <a:pt x="452" y="174"/>
                  </a:lnTo>
                  <a:lnTo>
                    <a:pt x="452" y="168"/>
                  </a:lnTo>
                  <a:lnTo>
                    <a:pt x="459" y="168"/>
                  </a:lnTo>
                  <a:lnTo>
                    <a:pt x="471" y="193"/>
                  </a:lnTo>
                  <a:lnTo>
                    <a:pt x="484" y="224"/>
                  </a:lnTo>
                  <a:lnTo>
                    <a:pt x="490" y="249"/>
                  </a:lnTo>
                  <a:lnTo>
                    <a:pt x="503" y="274"/>
                  </a:lnTo>
                  <a:lnTo>
                    <a:pt x="509" y="305"/>
                  </a:lnTo>
                  <a:lnTo>
                    <a:pt x="515" y="330"/>
                  </a:lnTo>
                  <a:lnTo>
                    <a:pt x="521" y="355"/>
                  </a:lnTo>
                  <a:lnTo>
                    <a:pt x="528" y="380"/>
                  </a:lnTo>
                  <a:lnTo>
                    <a:pt x="540" y="399"/>
                  </a:lnTo>
                  <a:lnTo>
                    <a:pt x="547" y="424"/>
                  </a:lnTo>
                  <a:lnTo>
                    <a:pt x="559" y="436"/>
                  </a:lnTo>
                  <a:lnTo>
                    <a:pt x="572" y="455"/>
                  </a:lnTo>
                  <a:lnTo>
                    <a:pt x="584" y="467"/>
                  </a:lnTo>
                  <a:lnTo>
                    <a:pt x="603" y="480"/>
                  </a:lnTo>
                  <a:lnTo>
                    <a:pt x="628" y="480"/>
                  </a:lnTo>
                  <a:lnTo>
                    <a:pt x="653" y="486"/>
                  </a:lnTo>
                  <a:lnTo>
                    <a:pt x="653" y="480"/>
                  </a:lnTo>
                  <a:lnTo>
                    <a:pt x="660" y="480"/>
                  </a:lnTo>
                  <a:lnTo>
                    <a:pt x="660" y="480"/>
                  </a:lnTo>
                  <a:lnTo>
                    <a:pt x="666" y="480"/>
                  </a:lnTo>
                  <a:lnTo>
                    <a:pt x="672" y="473"/>
                  </a:lnTo>
                  <a:lnTo>
                    <a:pt x="679" y="473"/>
                  </a:lnTo>
                  <a:lnTo>
                    <a:pt x="691" y="467"/>
                  </a:lnTo>
                  <a:lnTo>
                    <a:pt x="697" y="467"/>
                  </a:lnTo>
                  <a:lnTo>
                    <a:pt x="704" y="461"/>
                  </a:lnTo>
                  <a:lnTo>
                    <a:pt x="710" y="455"/>
                  </a:lnTo>
                  <a:lnTo>
                    <a:pt x="716" y="449"/>
                  </a:lnTo>
                  <a:lnTo>
                    <a:pt x="716" y="442"/>
                  </a:lnTo>
                  <a:lnTo>
                    <a:pt x="723" y="442"/>
                  </a:lnTo>
                  <a:lnTo>
                    <a:pt x="723" y="436"/>
                  </a:lnTo>
                  <a:lnTo>
                    <a:pt x="723" y="430"/>
                  </a:lnTo>
                  <a:lnTo>
                    <a:pt x="723" y="424"/>
                  </a:lnTo>
                  <a:lnTo>
                    <a:pt x="704" y="367"/>
                  </a:lnTo>
                  <a:lnTo>
                    <a:pt x="685" y="318"/>
                  </a:lnTo>
                  <a:lnTo>
                    <a:pt x="666" y="280"/>
                  </a:lnTo>
                  <a:lnTo>
                    <a:pt x="653" y="255"/>
                  </a:lnTo>
                  <a:lnTo>
                    <a:pt x="641" y="230"/>
                  </a:lnTo>
                  <a:lnTo>
                    <a:pt x="635" y="218"/>
                  </a:lnTo>
                  <a:lnTo>
                    <a:pt x="628" y="205"/>
                  </a:lnTo>
                  <a:lnTo>
                    <a:pt x="622" y="199"/>
                  </a:lnTo>
                  <a:lnTo>
                    <a:pt x="616" y="193"/>
                  </a:lnTo>
                  <a:lnTo>
                    <a:pt x="616" y="193"/>
                  </a:lnTo>
                  <a:lnTo>
                    <a:pt x="616" y="187"/>
                  </a:lnTo>
                  <a:lnTo>
                    <a:pt x="622" y="187"/>
                  </a:lnTo>
                  <a:lnTo>
                    <a:pt x="622" y="180"/>
                  </a:lnTo>
                  <a:lnTo>
                    <a:pt x="628" y="174"/>
                  </a:lnTo>
                  <a:lnTo>
                    <a:pt x="628" y="162"/>
                  </a:lnTo>
                  <a:lnTo>
                    <a:pt x="635" y="143"/>
                  </a:lnTo>
                  <a:lnTo>
                    <a:pt x="641" y="156"/>
                  </a:lnTo>
                  <a:lnTo>
                    <a:pt x="647" y="174"/>
                  </a:lnTo>
                  <a:lnTo>
                    <a:pt x="660" y="187"/>
                  </a:lnTo>
                  <a:lnTo>
                    <a:pt x="666" y="205"/>
                  </a:lnTo>
                  <a:lnTo>
                    <a:pt x="679" y="224"/>
                  </a:lnTo>
                  <a:lnTo>
                    <a:pt x="691" y="243"/>
                  </a:lnTo>
                  <a:lnTo>
                    <a:pt x="697" y="268"/>
                  </a:lnTo>
                  <a:lnTo>
                    <a:pt x="710" y="286"/>
                  </a:lnTo>
                  <a:lnTo>
                    <a:pt x="723" y="305"/>
                  </a:lnTo>
                  <a:lnTo>
                    <a:pt x="729" y="324"/>
                  </a:lnTo>
                  <a:lnTo>
                    <a:pt x="741" y="343"/>
                  </a:lnTo>
                  <a:lnTo>
                    <a:pt x="748" y="361"/>
                  </a:lnTo>
                  <a:lnTo>
                    <a:pt x="748" y="380"/>
                  </a:lnTo>
                  <a:lnTo>
                    <a:pt x="754" y="392"/>
                  </a:lnTo>
                  <a:lnTo>
                    <a:pt x="760" y="405"/>
                  </a:lnTo>
                  <a:lnTo>
                    <a:pt x="760" y="411"/>
                  </a:lnTo>
                  <a:lnTo>
                    <a:pt x="760" y="430"/>
                  </a:lnTo>
                  <a:lnTo>
                    <a:pt x="754" y="449"/>
                  </a:lnTo>
                  <a:lnTo>
                    <a:pt x="748" y="467"/>
                  </a:lnTo>
                  <a:lnTo>
                    <a:pt x="741" y="480"/>
                  </a:lnTo>
                  <a:lnTo>
                    <a:pt x="729" y="498"/>
                  </a:lnTo>
                  <a:lnTo>
                    <a:pt x="716" y="511"/>
                  </a:lnTo>
                  <a:lnTo>
                    <a:pt x="704" y="523"/>
                  </a:lnTo>
                  <a:lnTo>
                    <a:pt x="691" y="530"/>
                  </a:lnTo>
                  <a:lnTo>
                    <a:pt x="672" y="542"/>
                  </a:lnTo>
                  <a:lnTo>
                    <a:pt x="653" y="548"/>
                  </a:lnTo>
                  <a:lnTo>
                    <a:pt x="641" y="548"/>
                  </a:lnTo>
                  <a:lnTo>
                    <a:pt x="622" y="548"/>
                  </a:lnTo>
                  <a:lnTo>
                    <a:pt x="603" y="548"/>
                  </a:lnTo>
                  <a:lnTo>
                    <a:pt x="591" y="542"/>
                  </a:lnTo>
                  <a:lnTo>
                    <a:pt x="578" y="536"/>
                  </a:lnTo>
                  <a:lnTo>
                    <a:pt x="559" y="523"/>
                  </a:lnTo>
                  <a:lnTo>
                    <a:pt x="553" y="530"/>
                  </a:lnTo>
                  <a:lnTo>
                    <a:pt x="547" y="542"/>
                  </a:lnTo>
                  <a:lnTo>
                    <a:pt x="534" y="555"/>
                  </a:lnTo>
                  <a:lnTo>
                    <a:pt x="521" y="573"/>
                  </a:lnTo>
                  <a:lnTo>
                    <a:pt x="503" y="586"/>
                  </a:lnTo>
                  <a:lnTo>
                    <a:pt x="496" y="611"/>
                  </a:lnTo>
                  <a:lnTo>
                    <a:pt x="484" y="629"/>
                  </a:lnTo>
                  <a:lnTo>
                    <a:pt x="471" y="648"/>
                  </a:lnTo>
                  <a:lnTo>
                    <a:pt x="465" y="673"/>
                  </a:lnTo>
                  <a:lnTo>
                    <a:pt x="459" y="692"/>
                  </a:lnTo>
                  <a:lnTo>
                    <a:pt x="465" y="710"/>
                  </a:lnTo>
                  <a:lnTo>
                    <a:pt x="471" y="729"/>
                  </a:lnTo>
                  <a:lnTo>
                    <a:pt x="484" y="742"/>
                  </a:lnTo>
                  <a:lnTo>
                    <a:pt x="496" y="754"/>
                  </a:lnTo>
                  <a:lnTo>
                    <a:pt x="528" y="766"/>
                  </a:lnTo>
                  <a:lnTo>
                    <a:pt x="559" y="773"/>
                  </a:lnTo>
                  <a:lnTo>
                    <a:pt x="572" y="766"/>
                  </a:lnTo>
                  <a:lnTo>
                    <a:pt x="591" y="760"/>
                  </a:lnTo>
                  <a:lnTo>
                    <a:pt x="616" y="748"/>
                  </a:lnTo>
                  <a:lnTo>
                    <a:pt x="635" y="735"/>
                  </a:lnTo>
                  <a:lnTo>
                    <a:pt x="660" y="717"/>
                  </a:lnTo>
                  <a:lnTo>
                    <a:pt x="691" y="698"/>
                  </a:lnTo>
                  <a:lnTo>
                    <a:pt x="716" y="673"/>
                  </a:lnTo>
                  <a:lnTo>
                    <a:pt x="748" y="654"/>
                  </a:lnTo>
                  <a:lnTo>
                    <a:pt x="779" y="629"/>
                  </a:lnTo>
                  <a:lnTo>
                    <a:pt x="804" y="611"/>
                  </a:lnTo>
                  <a:lnTo>
                    <a:pt x="836" y="586"/>
                  </a:lnTo>
                  <a:lnTo>
                    <a:pt x="867" y="567"/>
                  </a:lnTo>
                  <a:lnTo>
                    <a:pt x="899" y="548"/>
                  </a:lnTo>
                  <a:lnTo>
                    <a:pt x="924" y="536"/>
                  </a:lnTo>
                  <a:lnTo>
                    <a:pt x="949" y="530"/>
                  </a:lnTo>
                  <a:lnTo>
                    <a:pt x="974" y="523"/>
                  </a:lnTo>
                  <a:lnTo>
                    <a:pt x="968" y="505"/>
                  </a:lnTo>
                  <a:lnTo>
                    <a:pt x="961" y="486"/>
                  </a:lnTo>
                  <a:lnTo>
                    <a:pt x="961" y="461"/>
                  </a:lnTo>
                  <a:lnTo>
                    <a:pt x="961" y="442"/>
                  </a:lnTo>
                  <a:lnTo>
                    <a:pt x="961" y="424"/>
                  </a:lnTo>
                  <a:lnTo>
                    <a:pt x="968" y="399"/>
                  </a:lnTo>
                  <a:lnTo>
                    <a:pt x="974" y="380"/>
                  </a:lnTo>
                  <a:lnTo>
                    <a:pt x="980" y="361"/>
                  </a:lnTo>
                  <a:lnTo>
                    <a:pt x="993" y="336"/>
                  </a:lnTo>
                  <a:lnTo>
                    <a:pt x="999" y="324"/>
                  </a:lnTo>
                  <a:lnTo>
                    <a:pt x="1012" y="305"/>
                  </a:lnTo>
                  <a:lnTo>
                    <a:pt x="1024" y="293"/>
                  </a:lnTo>
                  <a:lnTo>
                    <a:pt x="1037" y="280"/>
                  </a:lnTo>
                  <a:lnTo>
                    <a:pt x="1056" y="268"/>
                  </a:lnTo>
                  <a:lnTo>
                    <a:pt x="1068" y="262"/>
                  </a:lnTo>
                  <a:lnTo>
                    <a:pt x="1087" y="255"/>
                  </a:lnTo>
                  <a:lnTo>
                    <a:pt x="1112" y="293"/>
                  </a:lnTo>
                  <a:lnTo>
                    <a:pt x="1131" y="324"/>
                  </a:lnTo>
                  <a:lnTo>
                    <a:pt x="1156" y="343"/>
                  </a:lnTo>
                  <a:lnTo>
                    <a:pt x="1181" y="355"/>
                  </a:lnTo>
                  <a:lnTo>
                    <a:pt x="1200" y="367"/>
                  </a:lnTo>
                  <a:lnTo>
                    <a:pt x="1219" y="367"/>
                  </a:lnTo>
                  <a:lnTo>
                    <a:pt x="1244" y="367"/>
                  </a:lnTo>
                  <a:lnTo>
                    <a:pt x="1257" y="361"/>
                  </a:lnTo>
                  <a:lnTo>
                    <a:pt x="1276" y="355"/>
                  </a:lnTo>
                  <a:lnTo>
                    <a:pt x="1294" y="349"/>
                  </a:lnTo>
                  <a:lnTo>
                    <a:pt x="1307" y="336"/>
                  </a:lnTo>
                  <a:lnTo>
                    <a:pt x="1313" y="330"/>
                  </a:lnTo>
                  <a:lnTo>
                    <a:pt x="1326" y="324"/>
                  </a:lnTo>
                  <a:lnTo>
                    <a:pt x="1332" y="311"/>
                  </a:lnTo>
                  <a:lnTo>
                    <a:pt x="1338" y="311"/>
                  </a:lnTo>
                  <a:lnTo>
                    <a:pt x="1338" y="305"/>
                  </a:lnTo>
                  <a:lnTo>
                    <a:pt x="1345" y="324"/>
                  </a:lnTo>
                  <a:lnTo>
                    <a:pt x="1351" y="330"/>
                  </a:lnTo>
                  <a:lnTo>
                    <a:pt x="1357" y="343"/>
                  </a:lnTo>
                  <a:lnTo>
                    <a:pt x="1370" y="349"/>
                  </a:lnTo>
                  <a:lnTo>
                    <a:pt x="1382" y="355"/>
                  </a:lnTo>
                  <a:lnTo>
                    <a:pt x="1395" y="355"/>
                  </a:lnTo>
                  <a:lnTo>
                    <a:pt x="1408" y="355"/>
                  </a:lnTo>
                  <a:lnTo>
                    <a:pt x="1420" y="355"/>
                  </a:lnTo>
                  <a:lnTo>
                    <a:pt x="1433" y="349"/>
                  </a:lnTo>
                  <a:lnTo>
                    <a:pt x="1445" y="343"/>
                  </a:lnTo>
                  <a:lnTo>
                    <a:pt x="1452" y="330"/>
                  </a:lnTo>
                  <a:lnTo>
                    <a:pt x="1464" y="324"/>
                  </a:lnTo>
                  <a:lnTo>
                    <a:pt x="1477" y="311"/>
                  </a:lnTo>
                  <a:lnTo>
                    <a:pt x="1489" y="299"/>
                  </a:lnTo>
                  <a:lnTo>
                    <a:pt x="1495" y="280"/>
                  </a:lnTo>
                  <a:lnTo>
                    <a:pt x="1502" y="268"/>
                  </a:lnTo>
                  <a:lnTo>
                    <a:pt x="1502" y="280"/>
                  </a:lnTo>
                  <a:lnTo>
                    <a:pt x="1508" y="293"/>
                  </a:lnTo>
                  <a:lnTo>
                    <a:pt x="1514" y="305"/>
                  </a:lnTo>
                  <a:lnTo>
                    <a:pt x="1521" y="311"/>
                  </a:lnTo>
                  <a:lnTo>
                    <a:pt x="1527" y="318"/>
                  </a:lnTo>
                  <a:lnTo>
                    <a:pt x="1539" y="324"/>
                  </a:lnTo>
                  <a:lnTo>
                    <a:pt x="1552" y="330"/>
                  </a:lnTo>
                  <a:lnTo>
                    <a:pt x="1558" y="330"/>
                  </a:lnTo>
                  <a:lnTo>
                    <a:pt x="1571" y="330"/>
                  </a:lnTo>
                  <a:lnTo>
                    <a:pt x="1583" y="330"/>
                  </a:lnTo>
                  <a:lnTo>
                    <a:pt x="1596" y="330"/>
                  </a:lnTo>
                  <a:lnTo>
                    <a:pt x="1609" y="330"/>
                  </a:lnTo>
                  <a:lnTo>
                    <a:pt x="1621" y="330"/>
                  </a:lnTo>
                  <a:lnTo>
                    <a:pt x="1634" y="330"/>
                  </a:lnTo>
                  <a:lnTo>
                    <a:pt x="1646" y="330"/>
                  </a:lnTo>
                  <a:lnTo>
                    <a:pt x="1653" y="330"/>
                  </a:lnTo>
                  <a:lnTo>
                    <a:pt x="1653" y="311"/>
                  </a:lnTo>
                  <a:lnTo>
                    <a:pt x="1646" y="293"/>
                  </a:lnTo>
                  <a:lnTo>
                    <a:pt x="1634" y="274"/>
                  </a:lnTo>
                  <a:lnTo>
                    <a:pt x="1627" y="249"/>
                  </a:lnTo>
                  <a:lnTo>
                    <a:pt x="1615" y="230"/>
                  </a:lnTo>
                  <a:lnTo>
                    <a:pt x="1602" y="212"/>
                  </a:lnTo>
                  <a:lnTo>
                    <a:pt x="1596" y="193"/>
                  </a:lnTo>
                  <a:lnTo>
                    <a:pt x="1583" y="174"/>
                  </a:lnTo>
                  <a:lnTo>
                    <a:pt x="1571" y="149"/>
                  </a:lnTo>
                  <a:lnTo>
                    <a:pt x="1558" y="131"/>
                  </a:lnTo>
                  <a:lnTo>
                    <a:pt x="1552" y="118"/>
                  </a:lnTo>
                  <a:lnTo>
                    <a:pt x="1546" y="99"/>
                  </a:lnTo>
                  <a:lnTo>
                    <a:pt x="1533" y="81"/>
                  </a:lnTo>
                  <a:lnTo>
                    <a:pt x="1527" y="68"/>
                  </a:lnTo>
                  <a:lnTo>
                    <a:pt x="1527" y="56"/>
                  </a:lnTo>
                  <a:lnTo>
                    <a:pt x="1527" y="43"/>
                  </a:lnTo>
                  <a:lnTo>
                    <a:pt x="1527" y="43"/>
                  </a:lnTo>
                  <a:lnTo>
                    <a:pt x="1527" y="43"/>
                  </a:lnTo>
                  <a:lnTo>
                    <a:pt x="1527" y="37"/>
                  </a:lnTo>
                  <a:lnTo>
                    <a:pt x="1527" y="37"/>
                  </a:lnTo>
                  <a:lnTo>
                    <a:pt x="1527" y="37"/>
                  </a:lnTo>
                  <a:lnTo>
                    <a:pt x="1527" y="31"/>
                  </a:lnTo>
                  <a:lnTo>
                    <a:pt x="1533" y="31"/>
                  </a:lnTo>
                  <a:lnTo>
                    <a:pt x="1533" y="25"/>
                  </a:lnTo>
                  <a:lnTo>
                    <a:pt x="1533" y="25"/>
                  </a:lnTo>
                  <a:lnTo>
                    <a:pt x="1539" y="18"/>
                  </a:lnTo>
                  <a:lnTo>
                    <a:pt x="1539" y="18"/>
                  </a:lnTo>
                  <a:lnTo>
                    <a:pt x="1539" y="18"/>
                  </a:lnTo>
                  <a:lnTo>
                    <a:pt x="1539" y="12"/>
                  </a:lnTo>
                  <a:lnTo>
                    <a:pt x="1539" y="12"/>
                  </a:lnTo>
                  <a:lnTo>
                    <a:pt x="1539" y="6"/>
                  </a:lnTo>
                  <a:lnTo>
                    <a:pt x="154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3" name="Freeform 11"/>
            <p:cNvSpPr>
              <a:spLocks/>
            </p:cNvSpPr>
            <p:nvPr/>
          </p:nvSpPr>
          <p:spPr bwMode="auto">
            <a:xfrm>
              <a:off x="4918" y="1646"/>
              <a:ext cx="122" cy="125"/>
            </a:xfrm>
            <a:custGeom>
              <a:avLst/>
              <a:gdLst/>
              <a:ahLst/>
              <a:cxnLst>
                <a:cxn ang="0">
                  <a:pos x="119" y="19"/>
                </a:cxn>
                <a:cxn ang="0">
                  <a:pos x="113" y="25"/>
                </a:cxn>
                <a:cxn ang="0">
                  <a:pos x="107" y="32"/>
                </a:cxn>
                <a:cxn ang="0">
                  <a:pos x="107" y="44"/>
                </a:cxn>
                <a:cxn ang="0">
                  <a:pos x="100" y="56"/>
                </a:cxn>
                <a:cxn ang="0">
                  <a:pos x="94" y="69"/>
                </a:cxn>
                <a:cxn ang="0">
                  <a:pos x="94" y="94"/>
                </a:cxn>
                <a:cxn ang="0">
                  <a:pos x="88" y="113"/>
                </a:cxn>
                <a:cxn ang="0">
                  <a:pos x="75" y="113"/>
                </a:cxn>
                <a:cxn ang="0">
                  <a:pos x="56" y="88"/>
                </a:cxn>
                <a:cxn ang="0">
                  <a:pos x="38" y="75"/>
                </a:cxn>
                <a:cxn ang="0">
                  <a:pos x="25" y="56"/>
                </a:cxn>
                <a:cxn ang="0">
                  <a:pos x="19" y="50"/>
                </a:cxn>
                <a:cxn ang="0">
                  <a:pos x="6" y="44"/>
                </a:cxn>
                <a:cxn ang="0">
                  <a:pos x="0" y="44"/>
                </a:cxn>
                <a:cxn ang="0">
                  <a:pos x="0" y="38"/>
                </a:cxn>
                <a:cxn ang="0">
                  <a:pos x="0" y="32"/>
                </a:cxn>
                <a:cxn ang="0">
                  <a:pos x="6" y="25"/>
                </a:cxn>
                <a:cxn ang="0">
                  <a:pos x="12" y="25"/>
                </a:cxn>
                <a:cxn ang="0">
                  <a:pos x="19" y="32"/>
                </a:cxn>
                <a:cxn ang="0">
                  <a:pos x="25" y="38"/>
                </a:cxn>
                <a:cxn ang="0">
                  <a:pos x="38" y="50"/>
                </a:cxn>
                <a:cxn ang="0">
                  <a:pos x="50" y="63"/>
                </a:cxn>
                <a:cxn ang="0">
                  <a:pos x="63" y="75"/>
                </a:cxn>
                <a:cxn ang="0">
                  <a:pos x="75" y="75"/>
                </a:cxn>
                <a:cxn ang="0">
                  <a:pos x="82" y="63"/>
                </a:cxn>
                <a:cxn ang="0">
                  <a:pos x="82" y="44"/>
                </a:cxn>
                <a:cxn ang="0">
                  <a:pos x="88" y="25"/>
                </a:cxn>
                <a:cxn ang="0">
                  <a:pos x="94" y="13"/>
                </a:cxn>
                <a:cxn ang="0">
                  <a:pos x="100" y="0"/>
                </a:cxn>
                <a:cxn ang="0">
                  <a:pos x="107" y="0"/>
                </a:cxn>
                <a:cxn ang="0">
                  <a:pos x="113" y="13"/>
                </a:cxn>
              </a:cxnLst>
              <a:rect l="0" t="0" r="r" b="b"/>
              <a:pathLst>
                <a:path w="119" h="125">
                  <a:moveTo>
                    <a:pt x="119" y="19"/>
                  </a:moveTo>
                  <a:lnTo>
                    <a:pt x="119" y="19"/>
                  </a:lnTo>
                  <a:lnTo>
                    <a:pt x="113" y="25"/>
                  </a:lnTo>
                  <a:lnTo>
                    <a:pt x="113" y="25"/>
                  </a:lnTo>
                  <a:lnTo>
                    <a:pt x="107" y="32"/>
                  </a:lnTo>
                  <a:lnTo>
                    <a:pt x="107" y="32"/>
                  </a:lnTo>
                  <a:lnTo>
                    <a:pt x="107" y="38"/>
                  </a:lnTo>
                  <a:lnTo>
                    <a:pt x="107" y="44"/>
                  </a:lnTo>
                  <a:lnTo>
                    <a:pt x="100" y="50"/>
                  </a:lnTo>
                  <a:lnTo>
                    <a:pt x="100" y="56"/>
                  </a:lnTo>
                  <a:lnTo>
                    <a:pt x="100" y="63"/>
                  </a:lnTo>
                  <a:lnTo>
                    <a:pt x="94" y="69"/>
                  </a:lnTo>
                  <a:lnTo>
                    <a:pt x="94" y="81"/>
                  </a:lnTo>
                  <a:lnTo>
                    <a:pt x="94" y="94"/>
                  </a:lnTo>
                  <a:lnTo>
                    <a:pt x="88" y="100"/>
                  </a:lnTo>
                  <a:lnTo>
                    <a:pt x="88" y="113"/>
                  </a:lnTo>
                  <a:lnTo>
                    <a:pt x="88" y="125"/>
                  </a:lnTo>
                  <a:lnTo>
                    <a:pt x="75" y="113"/>
                  </a:lnTo>
                  <a:lnTo>
                    <a:pt x="69" y="100"/>
                  </a:lnTo>
                  <a:lnTo>
                    <a:pt x="56" y="88"/>
                  </a:lnTo>
                  <a:lnTo>
                    <a:pt x="50" y="81"/>
                  </a:lnTo>
                  <a:lnTo>
                    <a:pt x="38" y="75"/>
                  </a:lnTo>
                  <a:lnTo>
                    <a:pt x="31" y="63"/>
                  </a:lnTo>
                  <a:lnTo>
                    <a:pt x="25" y="56"/>
                  </a:lnTo>
                  <a:lnTo>
                    <a:pt x="19" y="50"/>
                  </a:lnTo>
                  <a:lnTo>
                    <a:pt x="19" y="50"/>
                  </a:lnTo>
                  <a:lnTo>
                    <a:pt x="12" y="50"/>
                  </a:lnTo>
                  <a:lnTo>
                    <a:pt x="6" y="44"/>
                  </a:lnTo>
                  <a:lnTo>
                    <a:pt x="6" y="44"/>
                  </a:lnTo>
                  <a:lnTo>
                    <a:pt x="0" y="44"/>
                  </a:lnTo>
                  <a:lnTo>
                    <a:pt x="0" y="38"/>
                  </a:lnTo>
                  <a:lnTo>
                    <a:pt x="0" y="38"/>
                  </a:lnTo>
                  <a:lnTo>
                    <a:pt x="0" y="38"/>
                  </a:lnTo>
                  <a:lnTo>
                    <a:pt x="0" y="32"/>
                  </a:lnTo>
                  <a:lnTo>
                    <a:pt x="0" y="32"/>
                  </a:lnTo>
                  <a:lnTo>
                    <a:pt x="6" y="25"/>
                  </a:lnTo>
                  <a:lnTo>
                    <a:pt x="6" y="25"/>
                  </a:lnTo>
                  <a:lnTo>
                    <a:pt x="12" y="25"/>
                  </a:lnTo>
                  <a:lnTo>
                    <a:pt x="12" y="25"/>
                  </a:lnTo>
                  <a:lnTo>
                    <a:pt x="19" y="32"/>
                  </a:lnTo>
                  <a:lnTo>
                    <a:pt x="25" y="38"/>
                  </a:lnTo>
                  <a:lnTo>
                    <a:pt x="25" y="38"/>
                  </a:lnTo>
                  <a:lnTo>
                    <a:pt x="31" y="44"/>
                  </a:lnTo>
                  <a:lnTo>
                    <a:pt x="38" y="50"/>
                  </a:lnTo>
                  <a:lnTo>
                    <a:pt x="44" y="56"/>
                  </a:lnTo>
                  <a:lnTo>
                    <a:pt x="50" y="63"/>
                  </a:lnTo>
                  <a:lnTo>
                    <a:pt x="56" y="69"/>
                  </a:lnTo>
                  <a:lnTo>
                    <a:pt x="63" y="75"/>
                  </a:lnTo>
                  <a:lnTo>
                    <a:pt x="69" y="81"/>
                  </a:lnTo>
                  <a:lnTo>
                    <a:pt x="75" y="75"/>
                  </a:lnTo>
                  <a:lnTo>
                    <a:pt x="75" y="69"/>
                  </a:lnTo>
                  <a:lnTo>
                    <a:pt x="82" y="63"/>
                  </a:lnTo>
                  <a:lnTo>
                    <a:pt x="82" y="50"/>
                  </a:lnTo>
                  <a:lnTo>
                    <a:pt x="82" y="44"/>
                  </a:lnTo>
                  <a:lnTo>
                    <a:pt x="88" y="38"/>
                  </a:lnTo>
                  <a:lnTo>
                    <a:pt x="88" y="25"/>
                  </a:lnTo>
                  <a:lnTo>
                    <a:pt x="88" y="19"/>
                  </a:lnTo>
                  <a:lnTo>
                    <a:pt x="94" y="13"/>
                  </a:lnTo>
                  <a:lnTo>
                    <a:pt x="94" y="7"/>
                  </a:lnTo>
                  <a:lnTo>
                    <a:pt x="100" y="0"/>
                  </a:lnTo>
                  <a:lnTo>
                    <a:pt x="100" y="0"/>
                  </a:lnTo>
                  <a:lnTo>
                    <a:pt x="107" y="0"/>
                  </a:lnTo>
                  <a:lnTo>
                    <a:pt x="107"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4" name="Freeform 12"/>
            <p:cNvSpPr>
              <a:spLocks/>
            </p:cNvSpPr>
            <p:nvPr/>
          </p:nvSpPr>
          <p:spPr bwMode="auto">
            <a:xfrm>
              <a:off x="2976" y="1914"/>
              <a:ext cx="94" cy="82"/>
            </a:xfrm>
            <a:custGeom>
              <a:avLst/>
              <a:gdLst/>
              <a:ahLst/>
              <a:cxnLst>
                <a:cxn ang="0">
                  <a:pos x="32" y="0"/>
                </a:cxn>
                <a:cxn ang="0">
                  <a:pos x="38" y="0"/>
                </a:cxn>
                <a:cxn ang="0">
                  <a:pos x="44" y="7"/>
                </a:cxn>
                <a:cxn ang="0">
                  <a:pos x="57" y="7"/>
                </a:cxn>
                <a:cxn ang="0">
                  <a:pos x="63" y="13"/>
                </a:cxn>
                <a:cxn ang="0">
                  <a:pos x="69" y="19"/>
                </a:cxn>
                <a:cxn ang="0">
                  <a:pos x="82" y="25"/>
                </a:cxn>
                <a:cxn ang="0">
                  <a:pos x="88" y="32"/>
                </a:cxn>
                <a:cxn ang="0">
                  <a:pos x="88" y="44"/>
                </a:cxn>
                <a:cxn ang="0">
                  <a:pos x="82" y="57"/>
                </a:cxn>
                <a:cxn ang="0">
                  <a:pos x="69" y="69"/>
                </a:cxn>
                <a:cxn ang="0">
                  <a:pos x="63" y="75"/>
                </a:cxn>
                <a:cxn ang="0">
                  <a:pos x="63" y="81"/>
                </a:cxn>
                <a:cxn ang="0">
                  <a:pos x="63" y="81"/>
                </a:cxn>
                <a:cxn ang="0">
                  <a:pos x="57" y="88"/>
                </a:cxn>
                <a:cxn ang="0">
                  <a:pos x="57" y="88"/>
                </a:cxn>
                <a:cxn ang="0">
                  <a:pos x="50" y="81"/>
                </a:cxn>
                <a:cxn ang="0">
                  <a:pos x="38" y="75"/>
                </a:cxn>
                <a:cxn ang="0">
                  <a:pos x="32" y="75"/>
                </a:cxn>
                <a:cxn ang="0">
                  <a:pos x="25" y="69"/>
                </a:cxn>
                <a:cxn ang="0">
                  <a:pos x="19" y="63"/>
                </a:cxn>
                <a:cxn ang="0">
                  <a:pos x="13" y="57"/>
                </a:cxn>
                <a:cxn ang="0">
                  <a:pos x="6" y="50"/>
                </a:cxn>
                <a:cxn ang="0">
                  <a:pos x="0" y="44"/>
                </a:cxn>
                <a:cxn ang="0">
                  <a:pos x="6" y="38"/>
                </a:cxn>
                <a:cxn ang="0">
                  <a:pos x="6" y="32"/>
                </a:cxn>
                <a:cxn ang="0">
                  <a:pos x="13" y="25"/>
                </a:cxn>
                <a:cxn ang="0">
                  <a:pos x="19" y="19"/>
                </a:cxn>
                <a:cxn ang="0">
                  <a:pos x="25" y="13"/>
                </a:cxn>
                <a:cxn ang="0">
                  <a:pos x="25" y="7"/>
                </a:cxn>
                <a:cxn ang="0">
                  <a:pos x="32" y="0"/>
                </a:cxn>
                <a:cxn ang="0">
                  <a:pos x="32" y="0"/>
                </a:cxn>
              </a:cxnLst>
              <a:rect l="0" t="0" r="r" b="b"/>
              <a:pathLst>
                <a:path w="94" h="88">
                  <a:moveTo>
                    <a:pt x="32" y="0"/>
                  </a:moveTo>
                  <a:lnTo>
                    <a:pt x="32" y="0"/>
                  </a:lnTo>
                  <a:lnTo>
                    <a:pt x="38" y="0"/>
                  </a:lnTo>
                  <a:lnTo>
                    <a:pt x="38" y="0"/>
                  </a:lnTo>
                  <a:lnTo>
                    <a:pt x="44" y="0"/>
                  </a:lnTo>
                  <a:lnTo>
                    <a:pt x="44" y="7"/>
                  </a:lnTo>
                  <a:lnTo>
                    <a:pt x="50" y="7"/>
                  </a:lnTo>
                  <a:lnTo>
                    <a:pt x="57" y="7"/>
                  </a:lnTo>
                  <a:lnTo>
                    <a:pt x="57" y="7"/>
                  </a:lnTo>
                  <a:lnTo>
                    <a:pt x="63" y="13"/>
                  </a:lnTo>
                  <a:lnTo>
                    <a:pt x="63" y="13"/>
                  </a:lnTo>
                  <a:lnTo>
                    <a:pt x="69" y="19"/>
                  </a:lnTo>
                  <a:lnTo>
                    <a:pt x="76" y="19"/>
                  </a:lnTo>
                  <a:lnTo>
                    <a:pt x="82" y="25"/>
                  </a:lnTo>
                  <a:lnTo>
                    <a:pt x="82" y="32"/>
                  </a:lnTo>
                  <a:lnTo>
                    <a:pt x="88" y="32"/>
                  </a:lnTo>
                  <a:lnTo>
                    <a:pt x="94" y="38"/>
                  </a:lnTo>
                  <a:lnTo>
                    <a:pt x="88" y="44"/>
                  </a:lnTo>
                  <a:lnTo>
                    <a:pt x="82" y="50"/>
                  </a:lnTo>
                  <a:lnTo>
                    <a:pt x="82" y="57"/>
                  </a:lnTo>
                  <a:lnTo>
                    <a:pt x="76" y="63"/>
                  </a:lnTo>
                  <a:lnTo>
                    <a:pt x="69" y="69"/>
                  </a:lnTo>
                  <a:lnTo>
                    <a:pt x="69" y="75"/>
                  </a:lnTo>
                  <a:lnTo>
                    <a:pt x="63" y="75"/>
                  </a:lnTo>
                  <a:lnTo>
                    <a:pt x="63" y="81"/>
                  </a:lnTo>
                  <a:lnTo>
                    <a:pt x="63" y="81"/>
                  </a:lnTo>
                  <a:lnTo>
                    <a:pt x="63" y="81"/>
                  </a:lnTo>
                  <a:lnTo>
                    <a:pt x="63" y="81"/>
                  </a:lnTo>
                  <a:lnTo>
                    <a:pt x="57" y="88"/>
                  </a:lnTo>
                  <a:lnTo>
                    <a:pt x="57" y="88"/>
                  </a:lnTo>
                  <a:lnTo>
                    <a:pt x="57" y="88"/>
                  </a:lnTo>
                  <a:lnTo>
                    <a:pt x="57" y="88"/>
                  </a:lnTo>
                  <a:lnTo>
                    <a:pt x="57" y="81"/>
                  </a:lnTo>
                  <a:lnTo>
                    <a:pt x="50" y="81"/>
                  </a:lnTo>
                  <a:lnTo>
                    <a:pt x="44" y="81"/>
                  </a:lnTo>
                  <a:lnTo>
                    <a:pt x="38" y="75"/>
                  </a:lnTo>
                  <a:lnTo>
                    <a:pt x="38" y="75"/>
                  </a:lnTo>
                  <a:lnTo>
                    <a:pt x="32" y="75"/>
                  </a:lnTo>
                  <a:lnTo>
                    <a:pt x="32" y="69"/>
                  </a:lnTo>
                  <a:lnTo>
                    <a:pt x="25" y="69"/>
                  </a:lnTo>
                  <a:lnTo>
                    <a:pt x="25" y="69"/>
                  </a:lnTo>
                  <a:lnTo>
                    <a:pt x="19" y="63"/>
                  </a:lnTo>
                  <a:lnTo>
                    <a:pt x="19" y="63"/>
                  </a:lnTo>
                  <a:lnTo>
                    <a:pt x="13" y="57"/>
                  </a:lnTo>
                  <a:lnTo>
                    <a:pt x="13" y="57"/>
                  </a:lnTo>
                  <a:lnTo>
                    <a:pt x="6" y="50"/>
                  </a:lnTo>
                  <a:lnTo>
                    <a:pt x="6" y="50"/>
                  </a:lnTo>
                  <a:lnTo>
                    <a:pt x="0" y="44"/>
                  </a:lnTo>
                  <a:lnTo>
                    <a:pt x="6" y="44"/>
                  </a:lnTo>
                  <a:lnTo>
                    <a:pt x="6" y="38"/>
                  </a:lnTo>
                  <a:lnTo>
                    <a:pt x="6" y="38"/>
                  </a:lnTo>
                  <a:lnTo>
                    <a:pt x="6" y="32"/>
                  </a:lnTo>
                  <a:lnTo>
                    <a:pt x="13" y="32"/>
                  </a:lnTo>
                  <a:lnTo>
                    <a:pt x="13" y="25"/>
                  </a:lnTo>
                  <a:lnTo>
                    <a:pt x="13" y="25"/>
                  </a:lnTo>
                  <a:lnTo>
                    <a:pt x="19" y="19"/>
                  </a:lnTo>
                  <a:lnTo>
                    <a:pt x="19" y="13"/>
                  </a:lnTo>
                  <a:lnTo>
                    <a:pt x="25" y="13"/>
                  </a:lnTo>
                  <a:lnTo>
                    <a:pt x="25" y="7"/>
                  </a:lnTo>
                  <a:lnTo>
                    <a:pt x="25" y="7"/>
                  </a:lnTo>
                  <a:lnTo>
                    <a:pt x="32" y="7"/>
                  </a:lnTo>
                  <a:lnTo>
                    <a:pt x="32" y="0"/>
                  </a:lnTo>
                  <a:lnTo>
                    <a:pt x="32" y="0"/>
                  </a:lnTo>
                  <a:lnTo>
                    <a:pt x="3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5" name="Freeform 13"/>
            <p:cNvSpPr>
              <a:spLocks/>
            </p:cNvSpPr>
            <p:nvPr/>
          </p:nvSpPr>
          <p:spPr bwMode="auto">
            <a:xfrm>
              <a:off x="3636" y="1952"/>
              <a:ext cx="44" cy="112"/>
            </a:xfrm>
            <a:custGeom>
              <a:avLst/>
              <a:gdLst/>
              <a:ahLst/>
              <a:cxnLst>
                <a:cxn ang="0">
                  <a:pos x="44" y="75"/>
                </a:cxn>
                <a:cxn ang="0">
                  <a:pos x="44" y="81"/>
                </a:cxn>
                <a:cxn ang="0">
                  <a:pos x="44" y="81"/>
                </a:cxn>
                <a:cxn ang="0">
                  <a:pos x="44" y="87"/>
                </a:cxn>
                <a:cxn ang="0">
                  <a:pos x="38" y="87"/>
                </a:cxn>
                <a:cxn ang="0">
                  <a:pos x="38" y="93"/>
                </a:cxn>
                <a:cxn ang="0">
                  <a:pos x="38" y="93"/>
                </a:cxn>
                <a:cxn ang="0">
                  <a:pos x="38" y="100"/>
                </a:cxn>
                <a:cxn ang="0">
                  <a:pos x="38" y="100"/>
                </a:cxn>
                <a:cxn ang="0">
                  <a:pos x="38" y="100"/>
                </a:cxn>
                <a:cxn ang="0">
                  <a:pos x="38" y="106"/>
                </a:cxn>
                <a:cxn ang="0">
                  <a:pos x="38" y="106"/>
                </a:cxn>
                <a:cxn ang="0">
                  <a:pos x="38" y="106"/>
                </a:cxn>
                <a:cxn ang="0">
                  <a:pos x="31" y="106"/>
                </a:cxn>
                <a:cxn ang="0">
                  <a:pos x="31" y="106"/>
                </a:cxn>
                <a:cxn ang="0">
                  <a:pos x="31" y="112"/>
                </a:cxn>
                <a:cxn ang="0">
                  <a:pos x="31" y="112"/>
                </a:cxn>
                <a:cxn ang="0">
                  <a:pos x="25" y="106"/>
                </a:cxn>
                <a:cxn ang="0">
                  <a:pos x="13" y="93"/>
                </a:cxn>
                <a:cxn ang="0">
                  <a:pos x="6" y="87"/>
                </a:cxn>
                <a:cxn ang="0">
                  <a:pos x="6" y="75"/>
                </a:cxn>
                <a:cxn ang="0">
                  <a:pos x="0" y="68"/>
                </a:cxn>
                <a:cxn ang="0">
                  <a:pos x="0" y="56"/>
                </a:cxn>
                <a:cxn ang="0">
                  <a:pos x="0" y="56"/>
                </a:cxn>
                <a:cxn ang="0">
                  <a:pos x="0" y="43"/>
                </a:cxn>
                <a:cxn ang="0">
                  <a:pos x="6" y="37"/>
                </a:cxn>
                <a:cxn ang="0">
                  <a:pos x="6" y="31"/>
                </a:cxn>
                <a:cxn ang="0">
                  <a:pos x="13" y="25"/>
                </a:cxn>
                <a:cxn ang="0">
                  <a:pos x="19" y="19"/>
                </a:cxn>
                <a:cxn ang="0">
                  <a:pos x="19" y="12"/>
                </a:cxn>
                <a:cxn ang="0">
                  <a:pos x="25" y="6"/>
                </a:cxn>
                <a:cxn ang="0">
                  <a:pos x="25" y="0"/>
                </a:cxn>
                <a:cxn ang="0">
                  <a:pos x="25" y="0"/>
                </a:cxn>
                <a:cxn ang="0">
                  <a:pos x="19" y="12"/>
                </a:cxn>
                <a:cxn ang="0">
                  <a:pos x="19" y="25"/>
                </a:cxn>
                <a:cxn ang="0">
                  <a:pos x="13" y="37"/>
                </a:cxn>
                <a:cxn ang="0">
                  <a:pos x="13" y="50"/>
                </a:cxn>
                <a:cxn ang="0">
                  <a:pos x="13" y="56"/>
                </a:cxn>
                <a:cxn ang="0">
                  <a:pos x="13" y="62"/>
                </a:cxn>
                <a:cxn ang="0">
                  <a:pos x="13" y="68"/>
                </a:cxn>
                <a:cxn ang="0">
                  <a:pos x="19" y="75"/>
                </a:cxn>
                <a:cxn ang="0">
                  <a:pos x="19" y="75"/>
                </a:cxn>
                <a:cxn ang="0">
                  <a:pos x="19" y="81"/>
                </a:cxn>
                <a:cxn ang="0">
                  <a:pos x="25" y="81"/>
                </a:cxn>
                <a:cxn ang="0">
                  <a:pos x="31" y="81"/>
                </a:cxn>
                <a:cxn ang="0">
                  <a:pos x="31" y="81"/>
                </a:cxn>
                <a:cxn ang="0">
                  <a:pos x="38" y="81"/>
                </a:cxn>
                <a:cxn ang="0">
                  <a:pos x="38" y="75"/>
                </a:cxn>
                <a:cxn ang="0">
                  <a:pos x="44" y="75"/>
                </a:cxn>
              </a:cxnLst>
              <a:rect l="0" t="0" r="r" b="b"/>
              <a:pathLst>
                <a:path w="44" h="112">
                  <a:moveTo>
                    <a:pt x="44" y="75"/>
                  </a:moveTo>
                  <a:lnTo>
                    <a:pt x="44" y="81"/>
                  </a:lnTo>
                  <a:lnTo>
                    <a:pt x="44" y="81"/>
                  </a:lnTo>
                  <a:lnTo>
                    <a:pt x="44" y="87"/>
                  </a:lnTo>
                  <a:lnTo>
                    <a:pt x="38" y="87"/>
                  </a:lnTo>
                  <a:lnTo>
                    <a:pt x="38" y="93"/>
                  </a:lnTo>
                  <a:lnTo>
                    <a:pt x="38" y="93"/>
                  </a:lnTo>
                  <a:lnTo>
                    <a:pt x="38" y="100"/>
                  </a:lnTo>
                  <a:lnTo>
                    <a:pt x="38" y="100"/>
                  </a:lnTo>
                  <a:lnTo>
                    <a:pt x="38" y="100"/>
                  </a:lnTo>
                  <a:lnTo>
                    <a:pt x="38" y="106"/>
                  </a:lnTo>
                  <a:lnTo>
                    <a:pt x="38" y="106"/>
                  </a:lnTo>
                  <a:lnTo>
                    <a:pt x="38" y="106"/>
                  </a:lnTo>
                  <a:lnTo>
                    <a:pt x="31" y="106"/>
                  </a:lnTo>
                  <a:lnTo>
                    <a:pt x="31" y="106"/>
                  </a:lnTo>
                  <a:lnTo>
                    <a:pt x="31" y="112"/>
                  </a:lnTo>
                  <a:lnTo>
                    <a:pt x="31" y="112"/>
                  </a:lnTo>
                  <a:lnTo>
                    <a:pt x="25" y="106"/>
                  </a:lnTo>
                  <a:lnTo>
                    <a:pt x="13" y="93"/>
                  </a:lnTo>
                  <a:lnTo>
                    <a:pt x="6" y="87"/>
                  </a:lnTo>
                  <a:lnTo>
                    <a:pt x="6" y="75"/>
                  </a:lnTo>
                  <a:lnTo>
                    <a:pt x="0" y="68"/>
                  </a:lnTo>
                  <a:lnTo>
                    <a:pt x="0" y="56"/>
                  </a:lnTo>
                  <a:lnTo>
                    <a:pt x="0" y="56"/>
                  </a:lnTo>
                  <a:lnTo>
                    <a:pt x="0" y="43"/>
                  </a:lnTo>
                  <a:lnTo>
                    <a:pt x="6" y="37"/>
                  </a:lnTo>
                  <a:lnTo>
                    <a:pt x="6" y="31"/>
                  </a:lnTo>
                  <a:lnTo>
                    <a:pt x="13" y="25"/>
                  </a:lnTo>
                  <a:lnTo>
                    <a:pt x="19" y="19"/>
                  </a:lnTo>
                  <a:lnTo>
                    <a:pt x="19" y="12"/>
                  </a:lnTo>
                  <a:lnTo>
                    <a:pt x="25" y="6"/>
                  </a:lnTo>
                  <a:lnTo>
                    <a:pt x="25" y="0"/>
                  </a:lnTo>
                  <a:lnTo>
                    <a:pt x="25" y="0"/>
                  </a:lnTo>
                  <a:lnTo>
                    <a:pt x="19" y="12"/>
                  </a:lnTo>
                  <a:lnTo>
                    <a:pt x="19" y="25"/>
                  </a:lnTo>
                  <a:lnTo>
                    <a:pt x="13" y="37"/>
                  </a:lnTo>
                  <a:lnTo>
                    <a:pt x="13" y="50"/>
                  </a:lnTo>
                  <a:lnTo>
                    <a:pt x="13" y="56"/>
                  </a:lnTo>
                  <a:lnTo>
                    <a:pt x="13" y="62"/>
                  </a:lnTo>
                  <a:lnTo>
                    <a:pt x="13" y="68"/>
                  </a:lnTo>
                  <a:lnTo>
                    <a:pt x="19" y="75"/>
                  </a:lnTo>
                  <a:lnTo>
                    <a:pt x="19" y="75"/>
                  </a:lnTo>
                  <a:lnTo>
                    <a:pt x="19" y="81"/>
                  </a:lnTo>
                  <a:lnTo>
                    <a:pt x="25" y="81"/>
                  </a:lnTo>
                  <a:lnTo>
                    <a:pt x="31" y="81"/>
                  </a:lnTo>
                  <a:lnTo>
                    <a:pt x="31" y="81"/>
                  </a:lnTo>
                  <a:lnTo>
                    <a:pt x="38" y="81"/>
                  </a:lnTo>
                  <a:lnTo>
                    <a:pt x="38" y="75"/>
                  </a:lnTo>
                  <a:lnTo>
                    <a:pt x="44" y="7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6" name="Freeform 14"/>
            <p:cNvSpPr>
              <a:spLocks/>
            </p:cNvSpPr>
            <p:nvPr/>
          </p:nvSpPr>
          <p:spPr bwMode="auto">
            <a:xfrm>
              <a:off x="5584" y="2145"/>
              <a:ext cx="101" cy="102"/>
            </a:xfrm>
            <a:custGeom>
              <a:avLst/>
              <a:gdLst/>
              <a:ahLst/>
              <a:cxnLst>
                <a:cxn ang="0">
                  <a:pos x="44" y="0"/>
                </a:cxn>
                <a:cxn ang="0">
                  <a:pos x="50" y="6"/>
                </a:cxn>
                <a:cxn ang="0">
                  <a:pos x="57" y="13"/>
                </a:cxn>
                <a:cxn ang="0">
                  <a:pos x="63" y="19"/>
                </a:cxn>
                <a:cxn ang="0">
                  <a:pos x="75" y="25"/>
                </a:cxn>
                <a:cxn ang="0">
                  <a:pos x="82" y="31"/>
                </a:cxn>
                <a:cxn ang="0">
                  <a:pos x="88" y="38"/>
                </a:cxn>
                <a:cxn ang="0">
                  <a:pos x="94" y="44"/>
                </a:cxn>
                <a:cxn ang="0">
                  <a:pos x="101" y="44"/>
                </a:cxn>
                <a:cxn ang="0">
                  <a:pos x="94" y="50"/>
                </a:cxn>
                <a:cxn ang="0">
                  <a:pos x="88" y="62"/>
                </a:cxn>
                <a:cxn ang="0">
                  <a:pos x="82" y="69"/>
                </a:cxn>
                <a:cxn ang="0">
                  <a:pos x="75" y="75"/>
                </a:cxn>
                <a:cxn ang="0">
                  <a:pos x="69" y="87"/>
                </a:cxn>
                <a:cxn ang="0">
                  <a:pos x="63" y="94"/>
                </a:cxn>
                <a:cxn ang="0">
                  <a:pos x="57" y="100"/>
                </a:cxn>
                <a:cxn ang="0">
                  <a:pos x="57" y="94"/>
                </a:cxn>
                <a:cxn ang="0">
                  <a:pos x="50" y="87"/>
                </a:cxn>
                <a:cxn ang="0">
                  <a:pos x="44" y="81"/>
                </a:cxn>
                <a:cxn ang="0">
                  <a:pos x="38" y="75"/>
                </a:cxn>
                <a:cxn ang="0">
                  <a:pos x="31" y="69"/>
                </a:cxn>
                <a:cxn ang="0">
                  <a:pos x="25" y="69"/>
                </a:cxn>
                <a:cxn ang="0">
                  <a:pos x="19" y="56"/>
                </a:cxn>
                <a:cxn ang="0">
                  <a:pos x="6" y="50"/>
                </a:cxn>
                <a:cxn ang="0">
                  <a:pos x="6" y="44"/>
                </a:cxn>
                <a:cxn ang="0">
                  <a:pos x="13" y="38"/>
                </a:cxn>
                <a:cxn ang="0">
                  <a:pos x="19" y="31"/>
                </a:cxn>
                <a:cxn ang="0">
                  <a:pos x="25" y="25"/>
                </a:cxn>
                <a:cxn ang="0">
                  <a:pos x="25" y="19"/>
                </a:cxn>
                <a:cxn ang="0">
                  <a:pos x="31" y="13"/>
                </a:cxn>
                <a:cxn ang="0">
                  <a:pos x="38" y="6"/>
                </a:cxn>
                <a:cxn ang="0">
                  <a:pos x="38" y="0"/>
                </a:cxn>
              </a:cxnLst>
              <a:rect l="0" t="0" r="r" b="b"/>
              <a:pathLst>
                <a:path w="101" h="100">
                  <a:moveTo>
                    <a:pt x="44" y="0"/>
                  </a:moveTo>
                  <a:lnTo>
                    <a:pt x="44" y="0"/>
                  </a:lnTo>
                  <a:lnTo>
                    <a:pt x="50" y="6"/>
                  </a:lnTo>
                  <a:lnTo>
                    <a:pt x="50" y="6"/>
                  </a:lnTo>
                  <a:lnTo>
                    <a:pt x="57" y="13"/>
                  </a:lnTo>
                  <a:lnTo>
                    <a:pt x="57" y="13"/>
                  </a:lnTo>
                  <a:lnTo>
                    <a:pt x="63" y="13"/>
                  </a:lnTo>
                  <a:lnTo>
                    <a:pt x="63" y="19"/>
                  </a:lnTo>
                  <a:lnTo>
                    <a:pt x="69" y="19"/>
                  </a:lnTo>
                  <a:lnTo>
                    <a:pt x="75" y="25"/>
                  </a:lnTo>
                  <a:lnTo>
                    <a:pt x="75" y="25"/>
                  </a:lnTo>
                  <a:lnTo>
                    <a:pt x="82" y="31"/>
                  </a:lnTo>
                  <a:lnTo>
                    <a:pt x="88" y="31"/>
                  </a:lnTo>
                  <a:lnTo>
                    <a:pt x="88" y="38"/>
                  </a:lnTo>
                  <a:lnTo>
                    <a:pt x="94" y="38"/>
                  </a:lnTo>
                  <a:lnTo>
                    <a:pt x="94" y="44"/>
                  </a:lnTo>
                  <a:lnTo>
                    <a:pt x="101" y="44"/>
                  </a:lnTo>
                  <a:lnTo>
                    <a:pt x="101" y="44"/>
                  </a:lnTo>
                  <a:lnTo>
                    <a:pt x="94" y="50"/>
                  </a:lnTo>
                  <a:lnTo>
                    <a:pt x="94" y="50"/>
                  </a:lnTo>
                  <a:lnTo>
                    <a:pt x="94" y="56"/>
                  </a:lnTo>
                  <a:lnTo>
                    <a:pt x="88" y="62"/>
                  </a:lnTo>
                  <a:lnTo>
                    <a:pt x="88" y="62"/>
                  </a:lnTo>
                  <a:lnTo>
                    <a:pt x="82" y="69"/>
                  </a:lnTo>
                  <a:lnTo>
                    <a:pt x="75" y="75"/>
                  </a:lnTo>
                  <a:lnTo>
                    <a:pt x="75" y="75"/>
                  </a:lnTo>
                  <a:lnTo>
                    <a:pt x="69" y="81"/>
                  </a:lnTo>
                  <a:lnTo>
                    <a:pt x="69" y="87"/>
                  </a:lnTo>
                  <a:lnTo>
                    <a:pt x="63" y="87"/>
                  </a:lnTo>
                  <a:lnTo>
                    <a:pt x="63" y="94"/>
                  </a:lnTo>
                  <a:lnTo>
                    <a:pt x="57" y="94"/>
                  </a:lnTo>
                  <a:lnTo>
                    <a:pt x="57" y="100"/>
                  </a:lnTo>
                  <a:lnTo>
                    <a:pt x="57" y="100"/>
                  </a:lnTo>
                  <a:lnTo>
                    <a:pt x="57" y="94"/>
                  </a:lnTo>
                  <a:lnTo>
                    <a:pt x="50" y="94"/>
                  </a:lnTo>
                  <a:lnTo>
                    <a:pt x="50" y="87"/>
                  </a:lnTo>
                  <a:lnTo>
                    <a:pt x="50" y="87"/>
                  </a:lnTo>
                  <a:lnTo>
                    <a:pt x="44" y="81"/>
                  </a:lnTo>
                  <a:lnTo>
                    <a:pt x="38" y="81"/>
                  </a:lnTo>
                  <a:lnTo>
                    <a:pt x="38" y="75"/>
                  </a:lnTo>
                  <a:lnTo>
                    <a:pt x="38" y="75"/>
                  </a:lnTo>
                  <a:lnTo>
                    <a:pt x="31" y="69"/>
                  </a:lnTo>
                  <a:lnTo>
                    <a:pt x="25" y="69"/>
                  </a:lnTo>
                  <a:lnTo>
                    <a:pt x="25" y="69"/>
                  </a:lnTo>
                  <a:lnTo>
                    <a:pt x="19" y="62"/>
                  </a:lnTo>
                  <a:lnTo>
                    <a:pt x="19" y="56"/>
                  </a:lnTo>
                  <a:lnTo>
                    <a:pt x="13" y="56"/>
                  </a:lnTo>
                  <a:lnTo>
                    <a:pt x="6" y="50"/>
                  </a:lnTo>
                  <a:lnTo>
                    <a:pt x="0" y="44"/>
                  </a:lnTo>
                  <a:lnTo>
                    <a:pt x="6" y="44"/>
                  </a:lnTo>
                  <a:lnTo>
                    <a:pt x="6" y="38"/>
                  </a:lnTo>
                  <a:lnTo>
                    <a:pt x="13" y="38"/>
                  </a:lnTo>
                  <a:lnTo>
                    <a:pt x="13" y="31"/>
                  </a:lnTo>
                  <a:lnTo>
                    <a:pt x="19" y="31"/>
                  </a:lnTo>
                  <a:lnTo>
                    <a:pt x="19" y="25"/>
                  </a:lnTo>
                  <a:lnTo>
                    <a:pt x="25" y="25"/>
                  </a:lnTo>
                  <a:lnTo>
                    <a:pt x="25" y="19"/>
                  </a:lnTo>
                  <a:lnTo>
                    <a:pt x="25" y="19"/>
                  </a:lnTo>
                  <a:lnTo>
                    <a:pt x="31" y="13"/>
                  </a:lnTo>
                  <a:lnTo>
                    <a:pt x="31" y="13"/>
                  </a:lnTo>
                  <a:lnTo>
                    <a:pt x="31" y="13"/>
                  </a:lnTo>
                  <a:lnTo>
                    <a:pt x="38" y="6"/>
                  </a:lnTo>
                  <a:lnTo>
                    <a:pt x="38" y="6"/>
                  </a:lnTo>
                  <a:lnTo>
                    <a:pt x="38" y="0"/>
                  </a:lnTo>
                  <a:lnTo>
                    <a:pt x="4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7" name="Freeform 15"/>
            <p:cNvSpPr>
              <a:spLocks/>
            </p:cNvSpPr>
            <p:nvPr/>
          </p:nvSpPr>
          <p:spPr bwMode="auto">
            <a:xfrm>
              <a:off x="5113" y="2245"/>
              <a:ext cx="352" cy="174"/>
            </a:xfrm>
            <a:custGeom>
              <a:avLst/>
              <a:gdLst/>
              <a:ahLst/>
              <a:cxnLst>
                <a:cxn ang="0">
                  <a:pos x="295" y="56"/>
                </a:cxn>
                <a:cxn ang="0">
                  <a:pos x="283" y="68"/>
                </a:cxn>
                <a:cxn ang="0">
                  <a:pos x="276" y="68"/>
                </a:cxn>
                <a:cxn ang="0">
                  <a:pos x="257" y="75"/>
                </a:cxn>
                <a:cxn ang="0">
                  <a:pos x="245" y="68"/>
                </a:cxn>
                <a:cxn ang="0">
                  <a:pos x="226" y="68"/>
                </a:cxn>
                <a:cxn ang="0">
                  <a:pos x="201" y="93"/>
                </a:cxn>
                <a:cxn ang="0">
                  <a:pos x="169" y="118"/>
                </a:cxn>
                <a:cxn ang="0">
                  <a:pos x="138" y="137"/>
                </a:cxn>
                <a:cxn ang="0">
                  <a:pos x="113" y="156"/>
                </a:cxn>
                <a:cxn ang="0">
                  <a:pos x="81" y="168"/>
                </a:cxn>
                <a:cxn ang="0">
                  <a:pos x="56" y="174"/>
                </a:cxn>
                <a:cxn ang="0">
                  <a:pos x="37" y="174"/>
                </a:cxn>
                <a:cxn ang="0">
                  <a:pos x="19" y="174"/>
                </a:cxn>
                <a:cxn ang="0">
                  <a:pos x="6" y="174"/>
                </a:cxn>
                <a:cxn ang="0">
                  <a:pos x="6" y="168"/>
                </a:cxn>
                <a:cxn ang="0">
                  <a:pos x="37" y="162"/>
                </a:cxn>
                <a:cxn ang="0">
                  <a:pos x="94" y="137"/>
                </a:cxn>
                <a:cxn ang="0">
                  <a:pos x="151" y="106"/>
                </a:cxn>
                <a:cxn ang="0">
                  <a:pos x="195" y="75"/>
                </a:cxn>
                <a:cxn ang="0">
                  <a:pos x="226" y="50"/>
                </a:cxn>
                <a:cxn ang="0">
                  <a:pos x="245" y="50"/>
                </a:cxn>
                <a:cxn ang="0">
                  <a:pos x="270" y="56"/>
                </a:cxn>
                <a:cxn ang="0">
                  <a:pos x="276" y="50"/>
                </a:cxn>
                <a:cxn ang="0">
                  <a:pos x="283" y="31"/>
                </a:cxn>
                <a:cxn ang="0">
                  <a:pos x="289" y="25"/>
                </a:cxn>
                <a:cxn ang="0">
                  <a:pos x="301" y="19"/>
                </a:cxn>
                <a:cxn ang="0">
                  <a:pos x="308" y="37"/>
                </a:cxn>
                <a:cxn ang="0">
                  <a:pos x="308" y="50"/>
                </a:cxn>
                <a:cxn ang="0">
                  <a:pos x="314" y="50"/>
                </a:cxn>
                <a:cxn ang="0">
                  <a:pos x="320" y="44"/>
                </a:cxn>
                <a:cxn ang="0">
                  <a:pos x="327" y="44"/>
                </a:cxn>
                <a:cxn ang="0">
                  <a:pos x="333" y="37"/>
                </a:cxn>
                <a:cxn ang="0">
                  <a:pos x="333" y="25"/>
                </a:cxn>
                <a:cxn ang="0">
                  <a:pos x="333" y="12"/>
                </a:cxn>
                <a:cxn ang="0">
                  <a:pos x="333" y="6"/>
                </a:cxn>
                <a:cxn ang="0">
                  <a:pos x="339" y="0"/>
                </a:cxn>
                <a:cxn ang="0">
                  <a:pos x="352" y="6"/>
                </a:cxn>
                <a:cxn ang="0">
                  <a:pos x="352" y="25"/>
                </a:cxn>
                <a:cxn ang="0">
                  <a:pos x="345" y="50"/>
                </a:cxn>
                <a:cxn ang="0">
                  <a:pos x="333" y="62"/>
                </a:cxn>
                <a:cxn ang="0">
                  <a:pos x="320" y="68"/>
                </a:cxn>
                <a:cxn ang="0">
                  <a:pos x="301" y="56"/>
                </a:cxn>
              </a:cxnLst>
              <a:rect l="0" t="0" r="r" b="b"/>
              <a:pathLst>
                <a:path w="352" h="174">
                  <a:moveTo>
                    <a:pt x="301" y="56"/>
                  </a:moveTo>
                  <a:lnTo>
                    <a:pt x="301" y="56"/>
                  </a:lnTo>
                  <a:lnTo>
                    <a:pt x="295" y="56"/>
                  </a:lnTo>
                  <a:lnTo>
                    <a:pt x="295" y="62"/>
                  </a:lnTo>
                  <a:lnTo>
                    <a:pt x="289" y="62"/>
                  </a:lnTo>
                  <a:lnTo>
                    <a:pt x="283" y="68"/>
                  </a:lnTo>
                  <a:lnTo>
                    <a:pt x="283" y="68"/>
                  </a:lnTo>
                  <a:lnTo>
                    <a:pt x="276" y="68"/>
                  </a:lnTo>
                  <a:lnTo>
                    <a:pt x="276" y="68"/>
                  </a:lnTo>
                  <a:lnTo>
                    <a:pt x="270" y="75"/>
                  </a:lnTo>
                  <a:lnTo>
                    <a:pt x="264" y="75"/>
                  </a:lnTo>
                  <a:lnTo>
                    <a:pt x="257" y="75"/>
                  </a:lnTo>
                  <a:lnTo>
                    <a:pt x="251" y="75"/>
                  </a:lnTo>
                  <a:lnTo>
                    <a:pt x="251" y="75"/>
                  </a:lnTo>
                  <a:lnTo>
                    <a:pt x="245" y="68"/>
                  </a:lnTo>
                  <a:lnTo>
                    <a:pt x="239" y="68"/>
                  </a:lnTo>
                  <a:lnTo>
                    <a:pt x="232" y="62"/>
                  </a:lnTo>
                  <a:lnTo>
                    <a:pt x="226" y="68"/>
                  </a:lnTo>
                  <a:lnTo>
                    <a:pt x="213" y="81"/>
                  </a:lnTo>
                  <a:lnTo>
                    <a:pt x="207" y="87"/>
                  </a:lnTo>
                  <a:lnTo>
                    <a:pt x="201" y="93"/>
                  </a:lnTo>
                  <a:lnTo>
                    <a:pt x="188" y="106"/>
                  </a:lnTo>
                  <a:lnTo>
                    <a:pt x="182" y="112"/>
                  </a:lnTo>
                  <a:lnTo>
                    <a:pt x="169" y="118"/>
                  </a:lnTo>
                  <a:lnTo>
                    <a:pt x="163" y="125"/>
                  </a:lnTo>
                  <a:lnTo>
                    <a:pt x="151" y="131"/>
                  </a:lnTo>
                  <a:lnTo>
                    <a:pt x="138" y="137"/>
                  </a:lnTo>
                  <a:lnTo>
                    <a:pt x="132" y="143"/>
                  </a:lnTo>
                  <a:lnTo>
                    <a:pt x="119" y="149"/>
                  </a:lnTo>
                  <a:lnTo>
                    <a:pt x="113" y="156"/>
                  </a:lnTo>
                  <a:lnTo>
                    <a:pt x="100" y="156"/>
                  </a:lnTo>
                  <a:lnTo>
                    <a:pt x="88" y="162"/>
                  </a:lnTo>
                  <a:lnTo>
                    <a:pt x="81" y="168"/>
                  </a:lnTo>
                  <a:lnTo>
                    <a:pt x="75" y="168"/>
                  </a:lnTo>
                  <a:lnTo>
                    <a:pt x="69" y="168"/>
                  </a:lnTo>
                  <a:lnTo>
                    <a:pt x="56" y="174"/>
                  </a:lnTo>
                  <a:lnTo>
                    <a:pt x="50" y="174"/>
                  </a:lnTo>
                  <a:lnTo>
                    <a:pt x="44" y="174"/>
                  </a:lnTo>
                  <a:lnTo>
                    <a:pt x="37" y="174"/>
                  </a:lnTo>
                  <a:lnTo>
                    <a:pt x="31" y="174"/>
                  </a:lnTo>
                  <a:lnTo>
                    <a:pt x="25" y="174"/>
                  </a:lnTo>
                  <a:lnTo>
                    <a:pt x="19" y="174"/>
                  </a:lnTo>
                  <a:lnTo>
                    <a:pt x="19" y="174"/>
                  </a:lnTo>
                  <a:lnTo>
                    <a:pt x="12" y="174"/>
                  </a:lnTo>
                  <a:lnTo>
                    <a:pt x="6" y="174"/>
                  </a:lnTo>
                  <a:lnTo>
                    <a:pt x="6" y="174"/>
                  </a:lnTo>
                  <a:lnTo>
                    <a:pt x="6" y="168"/>
                  </a:lnTo>
                  <a:lnTo>
                    <a:pt x="6" y="168"/>
                  </a:lnTo>
                  <a:lnTo>
                    <a:pt x="0" y="162"/>
                  </a:lnTo>
                  <a:lnTo>
                    <a:pt x="19" y="162"/>
                  </a:lnTo>
                  <a:lnTo>
                    <a:pt x="37" y="162"/>
                  </a:lnTo>
                  <a:lnTo>
                    <a:pt x="56" y="156"/>
                  </a:lnTo>
                  <a:lnTo>
                    <a:pt x="75" y="149"/>
                  </a:lnTo>
                  <a:lnTo>
                    <a:pt x="94" y="137"/>
                  </a:lnTo>
                  <a:lnTo>
                    <a:pt x="119" y="125"/>
                  </a:lnTo>
                  <a:lnTo>
                    <a:pt x="132" y="118"/>
                  </a:lnTo>
                  <a:lnTo>
                    <a:pt x="151" y="106"/>
                  </a:lnTo>
                  <a:lnTo>
                    <a:pt x="169" y="93"/>
                  </a:lnTo>
                  <a:lnTo>
                    <a:pt x="182" y="81"/>
                  </a:lnTo>
                  <a:lnTo>
                    <a:pt x="195" y="75"/>
                  </a:lnTo>
                  <a:lnTo>
                    <a:pt x="207" y="62"/>
                  </a:lnTo>
                  <a:lnTo>
                    <a:pt x="220" y="56"/>
                  </a:lnTo>
                  <a:lnTo>
                    <a:pt x="226" y="50"/>
                  </a:lnTo>
                  <a:lnTo>
                    <a:pt x="226" y="44"/>
                  </a:lnTo>
                  <a:lnTo>
                    <a:pt x="232" y="44"/>
                  </a:lnTo>
                  <a:lnTo>
                    <a:pt x="245" y="50"/>
                  </a:lnTo>
                  <a:lnTo>
                    <a:pt x="251" y="56"/>
                  </a:lnTo>
                  <a:lnTo>
                    <a:pt x="264" y="56"/>
                  </a:lnTo>
                  <a:lnTo>
                    <a:pt x="270" y="56"/>
                  </a:lnTo>
                  <a:lnTo>
                    <a:pt x="276" y="56"/>
                  </a:lnTo>
                  <a:lnTo>
                    <a:pt x="276" y="50"/>
                  </a:lnTo>
                  <a:lnTo>
                    <a:pt x="276" y="50"/>
                  </a:lnTo>
                  <a:lnTo>
                    <a:pt x="283" y="44"/>
                  </a:lnTo>
                  <a:lnTo>
                    <a:pt x="283" y="37"/>
                  </a:lnTo>
                  <a:lnTo>
                    <a:pt x="283" y="31"/>
                  </a:lnTo>
                  <a:lnTo>
                    <a:pt x="283" y="31"/>
                  </a:lnTo>
                  <a:lnTo>
                    <a:pt x="283" y="25"/>
                  </a:lnTo>
                  <a:lnTo>
                    <a:pt x="289" y="25"/>
                  </a:lnTo>
                  <a:lnTo>
                    <a:pt x="289" y="19"/>
                  </a:lnTo>
                  <a:lnTo>
                    <a:pt x="295" y="19"/>
                  </a:lnTo>
                  <a:lnTo>
                    <a:pt x="301" y="19"/>
                  </a:lnTo>
                  <a:lnTo>
                    <a:pt x="301" y="25"/>
                  </a:lnTo>
                  <a:lnTo>
                    <a:pt x="308" y="31"/>
                  </a:lnTo>
                  <a:lnTo>
                    <a:pt x="308" y="37"/>
                  </a:lnTo>
                  <a:lnTo>
                    <a:pt x="308" y="44"/>
                  </a:lnTo>
                  <a:lnTo>
                    <a:pt x="308" y="44"/>
                  </a:lnTo>
                  <a:lnTo>
                    <a:pt x="308" y="50"/>
                  </a:lnTo>
                  <a:lnTo>
                    <a:pt x="314" y="50"/>
                  </a:lnTo>
                  <a:lnTo>
                    <a:pt x="314" y="50"/>
                  </a:lnTo>
                  <a:lnTo>
                    <a:pt x="314" y="50"/>
                  </a:lnTo>
                  <a:lnTo>
                    <a:pt x="320" y="50"/>
                  </a:lnTo>
                  <a:lnTo>
                    <a:pt x="320" y="50"/>
                  </a:lnTo>
                  <a:lnTo>
                    <a:pt x="320" y="44"/>
                  </a:lnTo>
                  <a:lnTo>
                    <a:pt x="327" y="44"/>
                  </a:lnTo>
                  <a:lnTo>
                    <a:pt x="327" y="44"/>
                  </a:lnTo>
                  <a:lnTo>
                    <a:pt x="327" y="44"/>
                  </a:lnTo>
                  <a:lnTo>
                    <a:pt x="327" y="44"/>
                  </a:lnTo>
                  <a:lnTo>
                    <a:pt x="333" y="44"/>
                  </a:lnTo>
                  <a:lnTo>
                    <a:pt x="333" y="37"/>
                  </a:lnTo>
                  <a:lnTo>
                    <a:pt x="333" y="37"/>
                  </a:lnTo>
                  <a:lnTo>
                    <a:pt x="333" y="31"/>
                  </a:lnTo>
                  <a:lnTo>
                    <a:pt x="333" y="25"/>
                  </a:lnTo>
                  <a:lnTo>
                    <a:pt x="333" y="25"/>
                  </a:lnTo>
                  <a:lnTo>
                    <a:pt x="333" y="19"/>
                  </a:lnTo>
                  <a:lnTo>
                    <a:pt x="333" y="12"/>
                  </a:lnTo>
                  <a:lnTo>
                    <a:pt x="333" y="12"/>
                  </a:lnTo>
                  <a:lnTo>
                    <a:pt x="333" y="6"/>
                  </a:lnTo>
                  <a:lnTo>
                    <a:pt x="333" y="6"/>
                  </a:lnTo>
                  <a:lnTo>
                    <a:pt x="333" y="0"/>
                  </a:lnTo>
                  <a:lnTo>
                    <a:pt x="333" y="0"/>
                  </a:lnTo>
                  <a:lnTo>
                    <a:pt x="339" y="0"/>
                  </a:lnTo>
                  <a:lnTo>
                    <a:pt x="339" y="0"/>
                  </a:lnTo>
                  <a:lnTo>
                    <a:pt x="345" y="0"/>
                  </a:lnTo>
                  <a:lnTo>
                    <a:pt x="352" y="6"/>
                  </a:lnTo>
                  <a:lnTo>
                    <a:pt x="352" y="12"/>
                  </a:lnTo>
                  <a:lnTo>
                    <a:pt x="352" y="19"/>
                  </a:lnTo>
                  <a:lnTo>
                    <a:pt x="352" y="25"/>
                  </a:lnTo>
                  <a:lnTo>
                    <a:pt x="352" y="31"/>
                  </a:lnTo>
                  <a:lnTo>
                    <a:pt x="352" y="44"/>
                  </a:lnTo>
                  <a:lnTo>
                    <a:pt x="345" y="50"/>
                  </a:lnTo>
                  <a:lnTo>
                    <a:pt x="345" y="56"/>
                  </a:lnTo>
                  <a:lnTo>
                    <a:pt x="339" y="62"/>
                  </a:lnTo>
                  <a:lnTo>
                    <a:pt x="333" y="62"/>
                  </a:lnTo>
                  <a:lnTo>
                    <a:pt x="327" y="68"/>
                  </a:lnTo>
                  <a:lnTo>
                    <a:pt x="327" y="68"/>
                  </a:lnTo>
                  <a:lnTo>
                    <a:pt x="320" y="68"/>
                  </a:lnTo>
                  <a:lnTo>
                    <a:pt x="314" y="62"/>
                  </a:lnTo>
                  <a:lnTo>
                    <a:pt x="308" y="62"/>
                  </a:lnTo>
                  <a:lnTo>
                    <a:pt x="301"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8" name="Freeform 16"/>
            <p:cNvSpPr>
              <a:spLocks/>
            </p:cNvSpPr>
            <p:nvPr/>
          </p:nvSpPr>
          <p:spPr bwMode="auto">
            <a:xfrm>
              <a:off x="5496" y="2264"/>
              <a:ext cx="264" cy="118"/>
            </a:xfrm>
            <a:custGeom>
              <a:avLst/>
              <a:gdLst/>
              <a:ahLst/>
              <a:cxnLst>
                <a:cxn ang="0">
                  <a:pos x="251" y="0"/>
                </a:cxn>
                <a:cxn ang="0">
                  <a:pos x="258" y="6"/>
                </a:cxn>
                <a:cxn ang="0">
                  <a:pos x="264" y="6"/>
                </a:cxn>
                <a:cxn ang="0">
                  <a:pos x="264" y="12"/>
                </a:cxn>
                <a:cxn ang="0">
                  <a:pos x="264" y="12"/>
                </a:cxn>
                <a:cxn ang="0">
                  <a:pos x="264" y="18"/>
                </a:cxn>
                <a:cxn ang="0">
                  <a:pos x="264" y="18"/>
                </a:cxn>
                <a:cxn ang="0">
                  <a:pos x="264" y="25"/>
                </a:cxn>
                <a:cxn ang="0">
                  <a:pos x="258" y="31"/>
                </a:cxn>
                <a:cxn ang="0">
                  <a:pos x="258" y="31"/>
                </a:cxn>
                <a:cxn ang="0">
                  <a:pos x="251" y="37"/>
                </a:cxn>
                <a:cxn ang="0">
                  <a:pos x="245" y="37"/>
                </a:cxn>
                <a:cxn ang="0">
                  <a:pos x="245" y="43"/>
                </a:cxn>
                <a:cxn ang="0">
                  <a:pos x="239" y="49"/>
                </a:cxn>
                <a:cxn ang="0">
                  <a:pos x="233" y="49"/>
                </a:cxn>
                <a:cxn ang="0">
                  <a:pos x="226" y="56"/>
                </a:cxn>
                <a:cxn ang="0">
                  <a:pos x="220" y="56"/>
                </a:cxn>
                <a:cxn ang="0">
                  <a:pos x="207" y="62"/>
                </a:cxn>
                <a:cxn ang="0">
                  <a:pos x="189" y="74"/>
                </a:cxn>
                <a:cxn ang="0">
                  <a:pos x="176" y="81"/>
                </a:cxn>
                <a:cxn ang="0">
                  <a:pos x="157" y="87"/>
                </a:cxn>
                <a:cxn ang="0">
                  <a:pos x="138" y="93"/>
                </a:cxn>
                <a:cxn ang="0">
                  <a:pos x="119" y="99"/>
                </a:cxn>
                <a:cxn ang="0">
                  <a:pos x="101" y="99"/>
                </a:cxn>
                <a:cxn ang="0">
                  <a:pos x="88" y="106"/>
                </a:cxn>
                <a:cxn ang="0">
                  <a:pos x="69" y="112"/>
                </a:cxn>
                <a:cxn ang="0">
                  <a:pos x="57" y="112"/>
                </a:cxn>
                <a:cxn ang="0">
                  <a:pos x="44" y="118"/>
                </a:cxn>
                <a:cxn ang="0">
                  <a:pos x="31" y="118"/>
                </a:cxn>
                <a:cxn ang="0">
                  <a:pos x="19" y="118"/>
                </a:cxn>
                <a:cxn ang="0">
                  <a:pos x="13" y="118"/>
                </a:cxn>
                <a:cxn ang="0">
                  <a:pos x="6" y="118"/>
                </a:cxn>
                <a:cxn ang="0">
                  <a:pos x="0" y="118"/>
                </a:cxn>
                <a:cxn ang="0">
                  <a:pos x="6" y="112"/>
                </a:cxn>
                <a:cxn ang="0">
                  <a:pos x="6" y="112"/>
                </a:cxn>
                <a:cxn ang="0">
                  <a:pos x="19" y="112"/>
                </a:cxn>
                <a:cxn ang="0">
                  <a:pos x="25" y="106"/>
                </a:cxn>
                <a:cxn ang="0">
                  <a:pos x="38" y="106"/>
                </a:cxn>
                <a:cxn ang="0">
                  <a:pos x="50" y="99"/>
                </a:cxn>
                <a:cxn ang="0">
                  <a:pos x="69" y="93"/>
                </a:cxn>
                <a:cxn ang="0">
                  <a:pos x="88" y="87"/>
                </a:cxn>
                <a:cxn ang="0">
                  <a:pos x="107" y="81"/>
                </a:cxn>
                <a:cxn ang="0">
                  <a:pos x="126" y="74"/>
                </a:cxn>
                <a:cxn ang="0">
                  <a:pos x="145" y="62"/>
                </a:cxn>
                <a:cxn ang="0">
                  <a:pos x="170" y="56"/>
                </a:cxn>
                <a:cxn ang="0">
                  <a:pos x="189" y="43"/>
                </a:cxn>
                <a:cxn ang="0">
                  <a:pos x="214" y="31"/>
                </a:cxn>
                <a:cxn ang="0">
                  <a:pos x="233" y="18"/>
                </a:cxn>
                <a:cxn ang="0">
                  <a:pos x="251" y="0"/>
                </a:cxn>
              </a:cxnLst>
              <a:rect l="0" t="0" r="r" b="b"/>
              <a:pathLst>
                <a:path w="264" h="118">
                  <a:moveTo>
                    <a:pt x="251" y="0"/>
                  </a:moveTo>
                  <a:lnTo>
                    <a:pt x="258" y="6"/>
                  </a:lnTo>
                  <a:lnTo>
                    <a:pt x="264" y="6"/>
                  </a:lnTo>
                  <a:lnTo>
                    <a:pt x="264" y="12"/>
                  </a:lnTo>
                  <a:lnTo>
                    <a:pt x="264" y="12"/>
                  </a:lnTo>
                  <a:lnTo>
                    <a:pt x="264" y="18"/>
                  </a:lnTo>
                  <a:lnTo>
                    <a:pt x="264" y="18"/>
                  </a:lnTo>
                  <a:lnTo>
                    <a:pt x="264" y="25"/>
                  </a:lnTo>
                  <a:lnTo>
                    <a:pt x="258" y="31"/>
                  </a:lnTo>
                  <a:lnTo>
                    <a:pt x="258" y="31"/>
                  </a:lnTo>
                  <a:lnTo>
                    <a:pt x="251" y="37"/>
                  </a:lnTo>
                  <a:lnTo>
                    <a:pt x="245" y="37"/>
                  </a:lnTo>
                  <a:lnTo>
                    <a:pt x="245" y="43"/>
                  </a:lnTo>
                  <a:lnTo>
                    <a:pt x="239" y="49"/>
                  </a:lnTo>
                  <a:lnTo>
                    <a:pt x="233" y="49"/>
                  </a:lnTo>
                  <a:lnTo>
                    <a:pt x="226" y="56"/>
                  </a:lnTo>
                  <a:lnTo>
                    <a:pt x="220" y="56"/>
                  </a:lnTo>
                  <a:lnTo>
                    <a:pt x="207" y="62"/>
                  </a:lnTo>
                  <a:lnTo>
                    <a:pt x="189" y="74"/>
                  </a:lnTo>
                  <a:lnTo>
                    <a:pt x="176" y="81"/>
                  </a:lnTo>
                  <a:lnTo>
                    <a:pt x="157" y="87"/>
                  </a:lnTo>
                  <a:lnTo>
                    <a:pt x="138" y="93"/>
                  </a:lnTo>
                  <a:lnTo>
                    <a:pt x="119" y="99"/>
                  </a:lnTo>
                  <a:lnTo>
                    <a:pt x="101" y="99"/>
                  </a:lnTo>
                  <a:lnTo>
                    <a:pt x="88" y="106"/>
                  </a:lnTo>
                  <a:lnTo>
                    <a:pt x="69" y="112"/>
                  </a:lnTo>
                  <a:lnTo>
                    <a:pt x="57" y="112"/>
                  </a:lnTo>
                  <a:lnTo>
                    <a:pt x="44" y="118"/>
                  </a:lnTo>
                  <a:lnTo>
                    <a:pt x="31" y="118"/>
                  </a:lnTo>
                  <a:lnTo>
                    <a:pt x="19" y="118"/>
                  </a:lnTo>
                  <a:lnTo>
                    <a:pt x="13" y="118"/>
                  </a:lnTo>
                  <a:lnTo>
                    <a:pt x="6" y="118"/>
                  </a:lnTo>
                  <a:lnTo>
                    <a:pt x="0" y="118"/>
                  </a:lnTo>
                  <a:lnTo>
                    <a:pt x="6" y="112"/>
                  </a:lnTo>
                  <a:lnTo>
                    <a:pt x="6" y="112"/>
                  </a:lnTo>
                  <a:lnTo>
                    <a:pt x="19" y="112"/>
                  </a:lnTo>
                  <a:lnTo>
                    <a:pt x="25" y="106"/>
                  </a:lnTo>
                  <a:lnTo>
                    <a:pt x="38" y="106"/>
                  </a:lnTo>
                  <a:lnTo>
                    <a:pt x="50" y="99"/>
                  </a:lnTo>
                  <a:lnTo>
                    <a:pt x="69" y="93"/>
                  </a:lnTo>
                  <a:lnTo>
                    <a:pt x="88" y="87"/>
                  </a:lnTo>
                  <a:lnTo>
                    <a:pt x="107" y="81"/>
                  </a:lnTo>
                  <a:lnTo>
                    <a:pt x="126" y="74"/>
                  </a:lnTo>
                  <a:lnTo>
                    <a:pt x="145" y="62"/>
                  </a:lnTo>
                  <a:lnTo>
                    <a:pt x="170" y="56"/>
                  </a:lnTo>
                  <a:lnTo>
                    <a:pt x="189" y="43"/>
                  </a:lnTo>
                  <a:lnTo>
                    <a:pt x="214" y="31"/>
                  </a:lnTo>
                  <a:lnTo>
                    <a:pt x="233" y="18"/>
                  </a:lnTo>
                  <a:lnTo>
                    <a:pt x="25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29" name="Freeform 17"/>
            <p:cNvSpPr>
              <a:spLocks/>
            </p:cNvSpPr>
            <p:nvPr/>
          </p:nvSpPr>
          <p:spPr bwMode="auto">
            <a:xfrm>
              <a:off x="3925" y="2320"/>
              <a:ext cx="314" cy="138"/>
            </a:xfrm>
            <a:custGeom>
              <a:avLst/>
              <a:gdLst/>
              <a:ahLst/>
              <a:cxnLst>
                <a:cxn ang="0">
                  <a:pos x="314" y="6"/>
                </a:cxn>
                <a:cxn ang="0">
                  <a:pos x="289" y="18"/>
                </a:cxn>
                <a:cxn ang="0">
                  <a:pos x="270" y="25"/>
                </a:cxn>
                <a:cxn ang="0">
                  <a:pos x="245" y="37"/>
                </a:cxn>
                <a:cxn ang="0">
                  <a:pos x="220" y="43"/>
                </a:cxn>
                <a:cxn ang="0">
                  <a:pos x="195" y="56"/>
                </a:cxn>
                <a:cxn ang="0">
                  <a:pos x="170" y="68"/>
                </a:cxn>
                <a:cxn ang="0">
                  <a:pos x="151" y="81"/>
                </a:cxn>
                <a:cxn ang="0">
                  <a:pos x="126" y="87"/>
                </a:cxn>
                <a:cxn ang="0">
                  <a:pos x="107" y="93"/>
                </a:cxn>
                <a:cxn ang="0">
                  <a:pos x="88" y="106"/>
                </a:cxn>
                <a:cxn ang="0">
                  <a:pos x="69" y="112"/>
                </a:cxn>
                <a:cxn ang="0">
                  <a:pos x="50" y="118"/>
                </a:cxn>
                <a:cxn ang="0">
                  <a:pos x="38" y="124"/>
                </a:cxn>
                <a:cxn ang="0">
                  <a:pos x="25" y="131"/>
                </a:cxn>
                <a:cxn ang="0">
                  <a:pos x="13" y="137"/>
                </a:cxn>
                <a:cxn ang="0">
                  <a:pos x="13" y="137"/>
                </a:cxn>
                <a:cxn ang="0">
                  <a:pos x="6" y="137"/>
                </a:cxn>
                <a:cxn ang="0">
                  <a:pos x="6" y="137"/>
                </a:cxn>
                <a:cxn ang="0">
                  <a:pos x="0" y="137"/>
                </a:cxn>
                <a:cxn ang="0">
                  <a:pos x="0" y="131"/>
                </a:cxn>
                <a:cxn ang="0">
                  <a:pos x="0" y="131"/>
                </a:cxn>
                <a:cxn ang="0">
                  <a:pos x="6" y="124"/>
                </a:cxn>
                <a:cxn ang="0">
                  <a:pos x="6" y="124"/>
                </a:cxn>
                <a:cxn ang="0">
                  <a:pos x="13" y="118"/>
                </a:cxn>
                <a:cxn ang="0">
                  <a:pos x="13" y="112"/>
                </a:cxn>
                <a:cxn ang="0">
                  <a:pos x="19" y="112"/>
                </a:cxn>
                <a:cxn ang="0">
                  <a:pos x="25" y="106"/>
                </a:cxn>
                <a:cxn ang="0">
                  <a:pos x="31" y="99"/>
                </a:cxn>
                <a:cxn ang="0">
                  <a:pos x="38" y="93"/>
                </a:cxn>
                <a:cxn ang="0">
                  <a:pos x="50" y="93"/>
                </a:cxn>
                <a:cxn ang="0">
                  <a:pos x="57" y="87"/>
                </a:cxn>
                <a:cxn ang="0">
                  <a:pos x="69" y="81"/>
                </a:cxn>
                <a:cxn ang="0">
                  <a:pos x="82" y="74"/>
                </a:cxn>
                <a:cxn ang="0">
                  <a:pos x="101" y="62"/>
                </a:cxn>
                <a:cxn ang="0">
                  <a:pos x="119" y="56"/>
                </a:cxn>
                <a:cxn ang="0">
                  <a:pos x="138" y="50"/>
                </a:cxn>
                <a:cxn ang="0">
                  <a:pos x="163" y="43"/>
                </a:cxn>
                <a:cxn ang="0">
                  <a:pos x="182" y="37"/>
                </a:cxn>
                <a:cxn ang="0">
                  <a:pos x="201" y="25"/>
                </a:cxn>
                <a:cxn ang="0">
                  <a:pos x="220" y="18"/>
                </a:cxn>
                <a:cxn ang="0">
                  <a:pos x="239" y="12"/>
                </a:cxn>
                <a:cxn ang="0">
                  <a:pos x="251" y="12"/>
                </a:cxn>
                <a:cxn ang="0">
                  <a:pos x="270" y="6"/>
                </a:cxn>
                <a:cxn ang="0">
                  <a:pos x="283" y="6"/>
                </a:cxn>
                <a:cxn ang="0">
                  <a:pos x="295" y="0"/>
                </a:cxn>
                <a:cxn ang="0">
                  <a:pos x="302" y="0"/>
                </a:cxn>
                <a:cxn ang="0">
                  <a:pos x="308" y="6"/>
                </a:cxn>
                <a:cxn ang="0">
                  <a:pos x="314" y="6"/>
                </a:cxn>
              </a:cxnLst>
              <a:rect l="0" t="0" r="r" b="b"/>
              <a:pathLst>
                <a:path w="314" h="137">
                  <a:moveTo>
                    <a:pt x="314" y="6"/>
                  </a:moveTo>
                  <a:lnTo>
                    <a:pt x="289" y="18"/>
                  </a:lnTo>
                  <a:lnTo>
                    <a:pt x="270" y="25"/>
                  </a:lnTo>
                  <a:lnTo>
                    <a:pt x="245" y="37"/>
                  </a:lnTo>
                  <a:lnTo>
                    <a:pt x="220" y="43"/>
                  </a:lnTo>
                  <a:lnTo>
                    <a:pt x="195" y="56"/>
                  </a:lnTo>
                  <a:lnTo>
                    <a:pt x="170" y="68"/>
                  </a:lnTo>
                  <a:lnTo>
                    <a:pt x="151" y="81"/>
                  </a:lnTo>
                  <a:lnTo>
                    <a:pt x="126" y="87"/>
                  </a:lnTo>
                  <a:lnTo>
                    <a:pt x="107" y="93"/>
                  </a:lnTo>
                  <a:lnTo>
                    <a:pt x="88" y="106"/>
                  </a:lnTo>
                  <a:lnTo>
                    <a:pt x="69" y="112"/>
                  </a:lnTo>
                  <a:lnTo>
                    <a:pt x="50" y="118"/>
                  </a:lnTo>
                  <a:lnTo>
                    <a:pt x="38" y="124"/>
                  </a:lnTo>
                  <a:lnTo>
                    <a:pt x="25" y="131"/>
                  </a:lnTo>
                  <a:lnTo>
                    <a:pt x="13" y="137"/>
                  </a:lnTo>
                  <a:lnTo>
                    <a:pt x="13" y="137"/>
                  </a:lnTo>
                  <a:lnTo>
                    <a:pt x="6" y="137"/>
                  </a:lnTo>
                  <a:lnTo>
                    <a:pt x="6" y="137"/>
                  </a:lnTo>
                  <a:lnTo>
                    <a:pt x="0" y="137"/>
                  </a:lnTo>
                  <a:lnTo>
                    <a:pt x="0" y="131"/>
                  </a:lnTo>
                  <a:lnTo>
                    <a:pt x="0" y="131"/>
                  </a:lnTo>
                  <a:lnTo>
                    <a:pt x="6" y="124"/>
                  </a:lnTo>
                  <a:lnTo>
                    <a:pt x="6" y="124"/>
                  </a:lnTo>
                  <a:lnTo>
                    <a:pt x="13" y="118"/>
                  </a:lnTo>
                  <a:lnTo>
                    <a:pt x="13" y="112"/>
                  </a:lnTo>
                  <a:lnTo>
                    <a:pt x="19" y="112"/>
                  </a:lnTo>
                  <a:lnTo>
                    <a:pt x="25" y="106"/>
                  </a:lnTo>
                  <a:lnTo>
                    <a:pt x="31" y="99"/>
                  </a:lnTo>
                  <a:lnTo>
                    <a:pt x="38" y="93"/>
                  </a:lnTo>
                  <a:lnTo>
                    <a:pt x="50" y="93"/>
                  </a:lnTo>
                  <a:lnTo>
                    <a:pt x="57" y="87"/>
                  </a:lnTo>
                  <a:lnTo>
                    <a:pt x="69" y="81"/>
                  </a:lnTo>
                  <a:lnTo>
                    <a:pt x="82" y="74"/>
                  </a:lnTo>
                  <a:lnTo>
                    <a:pt x="101" y="62"/>
                  </a:lnTo>
                  <a:lnTo>
                    <a:pt x="119" y="56"/>
                  </a:lnTo>
                  <a:lnTo>
                    <a:pt x="138" y="50"/>
                  </a:lnTo>
                  <a:lnTo>
                    <a:pt x="163" y="43"/>
                  </a:lnTo>
                  <a:lnTo>
                    <a:pt x="182" y="37"/>
                  </a:lnTo>
                  <a:lnTo>
                    <a:pt x="201" y="25"/>
                  </a:lnTo>
                  <a:lnTo>
                    <a:pt x="220" y="18"/>
                  </a:lnTo>
                  <a:lnTo>
                    <a:pt x="239" y="12"/>
                  </a:lnTo>
                  <a:lnTo>
                    <a:pt x="251" y="12"/>
                  </a:lnTo>
                  <a:lnTo>
                    <a:pt x="270" y="6"/>
                  </a:lnTo>
                  <a:lnTo>
                    <a:pt x="283" y="6"/>
                  </a:lnTo>
                  <a:lnTo>
                    <a:pt x="295" y="0"/>
                  </a:lnTo>
                  <a:lnTo>
                    <a:pt x="302" y="0"/>
                  </a:lnTo>
                  <a:lnTo>
                    <a:pt x="308" y="6"/>
                  </a:lnTo>
                  <a:lnTo>
                    <a:pt x="314" y="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0" name="Freeform 18"/>
            <p:cNvSpPr>
              <a:spLocks/>
            </p:cNvSpPr>
            <p:nvPr/>
          </p:nvSpPr>
          <p:spPr bwMode="auto">
            <a:xfrm>
              <a:off x="4836" y="2337"/>
              <a:ext cx="201" cy="120"/>
            </a:xfrm>
            <a:custGeom>
              <a:avLst/>
              <a:gdLst/>
              <a:ahLst/>
              <a:cxnLst>
                <a:cxn ang="0">
                  <a:pos x="201" y="0"/>
                </a:cxn>
                <a:cxn ang="0">
                  <a:pos x="201" y="7"/>
                </a:cxn>
                <a:cxn ang="0">
                  <a:pos x="201" y="7"/>
                </a:cxn>
                <a:cxn ang="0">
                  <a:pos x="195" y="13"/>
                </a:cxn>
                <a:cxn ang="0">
                  <a:pos x="195" y="13"/>
                </a:cxn>
                <a:cxn ang="0">
                  <a:pos x="189" y="19"/>
                </a:cxn>
                <a:cxn ang="0">
                  <a:pos x="189" y="19"/>
                </a:cxn>
                <a:cxn ang="0">
                  <a:pos x="182" y="25"/>
                </a:cxn>
                <a:cxn ang="0">
                  <a:pos x="182" y="25"/>
                </a:cxn>
                <a:cxn ang="0">
                  <a:pos x="176" y="25"/>
                </a:cxn>
                <a:cxn ang="0">
                  <a:pos x="170" y="25"/>
                </a:cxn>
                <a:cxn ang="0">
                  <a:pos x="170" y="32"/>
                </a:cxn>
                <a:cxn ang="0">
                  <a:pos x="164" y="32"/>
                </a:cxn>
                <a:cxn ang="0">
                  <a:pos x="157" y="38"/>
                </a:cxn>
                <a:cxn ang="0">
                  <a:pos x="151" y="38"/>
                </a:cxn>
                <a:cxn ang="0">
                  <a:pos x="145" y="44"/>
                </a:cxn>
                <a:cxn ang="0">
                  <a:pos x="138" y="44"/>
                </a:cxn>
                <a:cxn ang="0">
                  <a:pos x="132" y="50"/>
                </a:cxn>
                <a:cxn ang="0">
                  <a:pos x="126" y="50"/>
                </a:cxn>
                <a:cxn ang="0">
                  <a:pos x="113" y="56"/>
                </a:cxn>
                <a:cxn ang="0">
                  <a:pos x="107" y="56"/>
                </a:cxn>
                <a:cxn ang="0">
                  <a:pos x="101" y="63"/>
                </a:cxn>
                <a:cxn ang="0">
                  <a:pos x="94" y="63"/>
                </a:cxn>
                <a:cxn ang="0">
                  <a:pos x="82" y="69"/>
                </a:cxn>
                <a:cxn ang="0">
                  <a:pos x="76" y="75"/>
                </a:cxn>
                <a:cxn ang="0">
                  <a:pos x="63" y="75"/>
                </a:cxn>
                <a:cxn ang="0">
                  <a:pos x="57" y="81"/>
                </a:cxn>
                <a:cxn ang="0">
                  <a:pos x="51" y="88"/>
                </a:cxn>
                <a:cxn ang="0">
                  <a:pos x="38" y="94"/>
                </a:cxn>
                <a:cxn ang="0">
                  <a:pos x="25" y="100"/>
                </a:cxn>
                <a:cxn ang="0">
                  <a:pos x="19" y="106"/>
                </a:cxn>
                <a:cxn ang="0">
                  <a:pos x="7" y="113"/>
                </a:cxn>
                <a:cxn ang="0">
                  <a:pos x="0" y="119"/>
                </a:cxn>
                <a:cxn ang="0">
                  <a:pos x="0" y="113"/>
                </a:cxn>
                <a:cxn ang="0">
                  <a:pos x="7" y="106"/>
                </a:cxn>
                <a:cxn ang="0">
                  <a:pos x="19" y="94"/>
                </a:cxn>
                <a:cxn ang="0">
                  <a:pos x="32" y="81"/>
                </a:cxn>
                <a:cxn ang="0">
                  <a:pos x="51" y="75"/>
                </a:cxn>
                <a:cxn ang="0">
                  <a:pos x="63" y="63"/>
                </a:cxn>
                <a:cxn ang="0">
                  <a:pos x="82" y="56"/>
                </a:cxn>
                <a:cxn ang="0">
                  <a:pos x="101" y="44"/>
                </a:cxn>
                <a:cxn ang="0">
                  <a:pos x="113" y="38"/>
                </a:cxn>
                <a:cxn ang="0">
                  <a:pos x="132" y="25"/>
                </a:cxn>
                <a:cxn ang="0">
                  <a:pos x="151" y="19"/>
                </a:cxn>
                <a:cxn ang="0">
                  <a:pos x="164" y="13"/>
                </a:cxn>
                <a:cxn ang="0">
                  <a:pos x="176" y="7"/>
                </a:cxn>
                <a:cxn ang="0">
                  <a:pos x="189" y="7"/>
                </a:cxn>
                <a:cxn ang="0">
                  <a:pos x="195" y="0"/>
                </a:cxn>
                <a:cxn ang="0">
                  <a:pos x="201" y="0"/>
                </a:cxn>
              </a:cxnLst>
              <a:rect l="0" t="0" r="r" b="b"/>
              <a:pathLst>
                <a:path w="201" h="119">
                  <a:moveTo>
                    <a:pt x="201" y="0"/>
                  </a:moveTo>
                  <a:lnTo>
                    <a:pt x="201" y="7"/>
                  </a:lnTo>
                  <a:lnTo>
                    <a:pt x="201" y="7"/>
                  </a:lnTo>
                  <a:lnTo>
                    <a:pt x="195" y="13"/>
                  </a:lnTo>
                  <a:lnTo>
                    <a:pt x="195" y="13"/>
                  </a:lnTo>
                  <a:lnTo>
                    <a:pt x="189" y="19"/>
                  </a:lnTo>
                  <a:lnTo>
                    <a:pt x="189" y="19"/>
                  </a:lnTo>
                  <a:lnTo>
                    <a:pt x="182" y="25"/>
                  </a:lnTo>
                  <a:lnTo>
                    <a:pt x="182" y="25"/>
                  </a:lnTo>
                  <a:lnTo>
                    <a:pt x="176" y="25"/>
                  </a:lnTo>
                  <a:lnTo>
                    <a:pt x="170" y="25"/>
                  </a:lnTo>
                  <a:lnTo>
                    <a:pt x="170" y="32"/>
                  </a:lnTo>
                  <a:lnTo>
                    <a:pt x="164" y="32"/>
                  </a:lnTo>
                  <a:lnTo>
                    <a:pt x="157" y="38"/>
                  </a:lnTo>
                  <a:lnTo>
                    <a:pt x="151" y="38"/>
                  </a:lnTo>
                  <a:lnTo>
                    <a:pt x="145" y="44"/>
                  </a:lnTo>
                  <a:lnTo>
                    <a:pt x="138" y="44"/>
                  </a:lnTo>
                  <a:lnTo>
                    <a:pt x="132" y="50"/>
                  </a:lnTo>
                  <a:lnTo>
                    <a:pt x="126" y="50"/>
                  </a:lnTo>
                  <a:lnTo>
                    <a:pt x="113" y="56"/>
                  </a:lnTo>
                  <a:lnTo>
                    <a:pt x="107" y="56"/>
                  </a:lnTo>
                  <a:lnTo>
                    <a:pt x="101" y="63"/>
                  </a:lnTo>
                  <a:lnTo>
                    <a:pt x="94" y="63"/>
                  </a:lnTo>
                  <a:lnTo>
                    <a:pt x="82" y="69"/>
                  </a:lnTo>
                  <a:lnTo>
                    <a:pt x="76" y="75"/>
                  </a:lnTo>
                  <a:lnTo>
                    <a:pt x="63" y="75"/>
                  </a:lnTo>
                  <a:lnTo>
                    <a:pt x="57" y="81"/>
                  </a:lnTo>
                  <a:lnTo>
                    <a:pt x="51" y="88"/>
                  </a:lnTo>
                  <a:lnTo>
                    <a:pt x="38" y="94"/>
                  </a:lnTo>
                  <a:lnTo>
                    <a:pt x="25" y="100"/>
                  </a:lnTo>
                  <a:lnTo>
                    <a:pt x="19" y="106"/>
                  </a:lnTo>
                  <a:lnTo>
                    <a:pt x="7" y="113"/>
                  </a:lnTo>
                  <a:lnTo>
                    <a:pt x="0" y="119"/>
                  </a:lnTo>
                  <a:lnTo>
                    <a:pt x="0" y="113"/>
                  </a:lnTo>
                  <a:lnTo>
                    <a:pt x="7" y="106"/>
                  </a:lnTo>
                  <a:lnTo>
                    <a:pt x="19" y="94"/>
                  </a:lnTo>
                  <a:lnTo>
                    <a:pt x="32" y="81"/>
                  </a:lnTo>
                  <a:lnTo>
                    <a:pt x="51" y="75"/>
                  </a:lnTo>
                  <a:lnTo>
                    <a:pt x="63" y="63"/>
                  </a:lnTo>
                  <a:lnTo>
                    <a:pt x="82" y="56"/>
                  </a:lnTo>
                  <a:lnTo>
                    <a:pt x="101" y="44"/>
                  </a:lnTo>
                  <a:lnTo>
                    <a:pt x="113" y="38"/>
                  </a:lnTo>
                  <a:lnTo>
                    <a:pt x="132" y="25"/>
                  </a:lnTo>
                  <a:lnTo>
                    <a:pt x="151" y="19"/>
                  </a:lnTo>
                  <a:lnTo>
                    <a:pt x="164" y="13"/>
                  </a:lnTo>
                  <a:lnTo>
                    <a:pt x="176" y="7"/>
                  </a:lnTo>
                  <a:lnTo>
                    <a:pt x="189" y="7"/>
                  </a:lnTo>
                  <a:lnTo>
                    <a:pt x="195" y="0"/>
                  </a:lnTo>
                  <a:lnTo>
                    <a:pt x="2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1" name="Freeform 19"/>
            <p:cNvSpPr>
              <a:spLocks/>
            </p:cNvSpPr>
            <p:nvPr/>
          </p:nvSpPr>
          <p:spPr bwMode="auto">
            <a:xfrm>
              <a:off x="1374" y="2382"/>
              <a:ext cx="154" cy="106"/>
            </a:xfrm>
            <a:custGeom>
              <a:avLst/>
              <a:gdLst/>
              <a:ahLst/>
              <a:cxnLst>
                <a:cxn ang="0">
                  <a:pos x="157" y="0"/>
                </a:cxn>
                <a:cxn ang="0">
                  <a:pos x="157" y="6"/>
                </a:cxn>
                <a:cxn ang="0">
                  <a:pos x="151" y="12"/>
                </a:cxn>
                <a:cxn ang="0">
                  <a:pos x="151" y="19"/>
                </a:cxn>
                <a:cxn ang="0">
                  <a:pos x="144" y="19"/>
                </a:cxn>
                <a:cxn ang="0">
                  <a:pos x="144" y="25"/>
                </a:cxn>
                <a:cxn ang="0">
                  <a:pos x="138" y="31"/>
                </a:cxn>
                <a:cxn ang="0">
                  <a:pos x="132" y="31"/>
                </a:cxn>
                <a:cxn ang="0">
                  <a:pos x="119" y="31"/>
                </a:cxn>
                <a:cxn ang="0">
                  <a:pos x="113" y="37"/>
                </a:cxn>
                <a:cxn ang="0">
                  <a:pos x="100" y="44"/>
                </a:cxn>
                <a:cxn ang="0">
                  <a:pos x="88" y="50"/>
                </a:cxn>
                <a:cxn ang="0">
                  <a:pos x="75" y="56"/>
                </a:cxn>
                <a:cxn ang="0">
                  <a:pos x="56" y="69"/>
                </a:cxn>
                <a:cxn ang="0">
                  <a:pos x="37" y="81"/>
                </a:cxn>
                <a:cxn ang="0">
                  <a:pos x="19" y="87"/>
                </a:cxn>
                <a:cxn ang="0">
                  <a:pos x="0" y="106"/>
                </a:cxn>
                <a:cxn ang="0">
                  <a:pos x="6" y="94"/>
                </a:cxn>
                <a:cxn ang="0">
                  <a:pos x="12" y="87"/>
                </a:cxn>
                <a:cxn ang="0">
                  <a:pos x="19" y="81"/>
                </a:cxn>
                <a:cxn ang="0">
                  <a:pos x="31" y="69"/>
                </a:cxn>
                <a:cxn ang="0">
                  <a:pos x="44" y="56"/>
                </a:cxn>
                <a:cxn ang="0">
                  <a:pos x="56" y="50"/>
                </a:cxn>
                <a:cxn ang="0">
                  <a:pos x="69" y="37"/>
                </a:cxn>
                <a:cxn ang="0">
                  <a:pos x="88" y="31"/>
                </a:cxn>
                <a:cxn ang="0">
                  <a:pos x="100" y="25"/>
                </a:cxn>
                <a:cxn ang="0">
                  <a:pos x="107" y="19"/>
                </a:cxn>
                <a:cxn ang="0">
                  <a:pos x="119" y="12"/>
                </a:cxn>
                <a:cxn ang="0">
                  <a:pos x="132" y="6"/>
                </a:cxn>
                <a:cxn ang="0">
                  <a:pos x="144" y="0"/>
                </a:cxn>
                <a:cxn ang="0">
                  <a:pos x="151" y="0"/>
                </a:cxn>
                <a:cxn ang="0">
                  <a:pos x="151" y="0"/>
                </a:cxn>
                <a:cxn ang="0">
                  <a:pos x="157" y="0"/>
                </a:cxn>
              </a:cxnLst>
              <a:rect l="0" t="0" r="r" b="b"/>
              <a:pathLst>
                <a:path w="157" h="106">
                  <a:moveTo>
                    <a:pt x="157" y="0"/>
                  </a:moveTo>
                  <a:lnTo>
                    <a:pt x="157" y="6"/>
                  </a:lnTo>
                  <a:lnTo>
                    <a:pt x="151" y="12"/>
                  </a:lnTo>
                  <a:lnTo>
                    <a:pt x="151" y="19"/>
                  </a:lnTo>
                  <a:lnTo>
                    <a:pt x="144" y="19"/>
                  </a:lnTo>
                  <a:lnTo>
                    <a:pt x="144" y="25"/>
                  </a:lnTo>
                  <a:lnTo>
                    <a:pt x="138" y="31"/>
                  </a:lnTo>
                  <a:lnTo>
                    <a:pt x="132" y="31"/>
                  </a:lnTo>
                  <a:lnTo>
                    <a:pt x="119" y="31"/>
                  </a:lnTo>
                  <a:lnTo>
                    <a:pt x="113" y="37"/>
                  </a:lnTo>
                  <a:lnTo>
                    <a:pt x="100" y="44"/>
                  </a:lnTo>
                  <a:lnTo>
                    <a:pt x="88" y="50"/>
                  </a:lnTo>
                  <a:lnTo>
                    <a:pt x="75" y="56"/>
                  </a:lnTo>
                  <a:lnTo>
                    <a:pt x="56" y="69"/>
                  </a:lnTo>
                  <a:lnTo>
                    <a:pt x="37" y="81"/>
                  </a:lnTo>
                  <a:lnTo>
                    <a:pt x="19" y="87"/>
                  </a:lnTo>
                  <a:lnTo>
                    <a:pt x="0" y="106"/>
                  </a:lnTo>
                  <a:lnTo>
                    <a:pt x="6" y="94"/>
                  </a:lnTo>
                  <a:lnTo>
                    <a:pt x="12" y="87"/>
                  </a:lnTo>
                  <a:lnTo>
                    <a:pt x="19" y="81"/>
                  </a:lnTo>
                  <a:lnTo>
                    <a:pt x="31" y="69"/>
                  </a:lnTo>
                  <a:lnTo>
                    <a:pt x="44" y="56"/>
                  </a:lnTo>
                  <a:lnTo>
                    <a:pt x="56" y="50"/>
                  </a:lnTo>
                  <a:lnTo>
                    <a:pt x="69" y="37"/>
                  </a:lnTo>
                  <a:lnTo>
                    <a:pt x="88" y="31"/>
                  </a:lnTo>
                  <a:lnTo>
                    <a:pt x="100" y="25"/>
                  </a:lnTo>
                  <a:lnTo>
                    <a:pt x="107" y="19"/>
                  </a:lnTo>
                  <a:lnTo>
                    <a:pt x="119" y="12"/>
                  </a:lnTo>
                  <a:lnTo>
                    <a:pt x="132" y="6"/>
                  </a:lnTo>
                  <a:lnTo>
                    <a:pt x="144" y="0"/>
                  </a:lnTo>
                  <a:lnTo>
                    <a:pt x="151" y="0"/>
                  </a:lnTo>
                  <a:lnTo>
                    <a:pt x="151" y="0"/>
                  </a:lnTo>
                  <a:lnTo>
                    <a:pt x="15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2" name="Freeform 20"/>
            <p:cNvSpPr>
              <a:spLocks/>
            </p:cNvSpPr>
            <p:nvPr/>
          </p:nvSpPr>
          <p:spPr bwMode="auto">
            <a:xfrm>
              <a:off x="1248" y="1303"/>
              <a:ext cx="2677" cy="1155"/>
            </a:xfrm>
            <a:custGeom>
              <a:avLst/>
              <a:gdLst/>
              <a:ahLst/>
              <a:cxnLst>
                <a:cxn ang="0">
                  <a:pos x="1288" y="231"/>
                </a:cxn>
                <a:cxn ang="0">
                  <a:pos x="1288" y="44"/>
                </a:cxn>
                <a:cxn ang="0">
                  <a:pos x="1326" y="212"/>
                </a:cxn>
                <a:cxn ang="0">
                  <a:pos x="1395" y="699"/>
                </a:cxn>
                <a:cxn ang="0">
                  <a:pos x="1439" y="668"/>
                </a:cxn>
                <a:cxn ang="0">
                  <a:pos x="1282" y="936"/>
                </a:cxn>
                <a:cxn ang="0">
                  <a:pos x="1470" y="1048"/>
                </a:cxn>
                <a:cxn ang="0">
                  <a:pos x="2023" y="699"/>
                </a:cxn>
                <a:cxn ang="0">
                  <a:pos x="1948" y="587"/>
                </a:cxn>
                <a:cxn ang="0">
                  <a:pos x="1973" y="468"/>
                </a:cxn>
                <a:cxn ang="0">
                  <a:pos x="2181" y="462"/>
                </a:cxn>
                <a:cxn ang="0">
                  <a:pos x="2489" y="499"/>
                </a:cxn>
                <a:cxn ang="0">
                  <a:pos x="2501" y="574"/>
                </a:cxn>
                <a:cxn ang="0">
                  <a:pos x="2369" y="618"/>
                </a:cxn>
                <a:cxn ang="0">
                  <a:pos x="2181" y="717"/>
                </a:cxn>
                <a:cxn ang="0">
                  <a:pos x="2174" y="805"/>
                </a:cxn>
                <a:cxn ang="0">
                  <a:pos x="2105" y="774"/>
                </a:cxn>
                <a:cxn ang="0">
                  <a:pos x="2005" y="911"/>
                </a:cxn>
                <a:cxn ang="0">
                  <a:pos x="2086" y="1079"/>
                </a:cxn>
                <a:cxn ang="0">
                  <a:pos x="2432" y="830"/>
                </a:cxn>
                <a:cxn ang="0">
                  <a:pos x="2608" y="761"/>
                </a:cxn>
                <a:cxn ang="0">
                  <a:pos x="2589" y="337"/>
                </a:cxn>
                <a:cxn ang="0">
                  <a:pos x="2564" y="0"/>
                </a:cxn>
                <a:cxn ang="0">
                  <a:pos x="2589" y="32"/>
                </a:cxn>
                <a:cxn ang="0">
                  <a:pos x="2627" y="325"/>
                </a:cxn>
                <a:cxn ang="0">
                  <a:pos x="2627" y="798"/>
                </a:cxn>
                <a:cxn ang="0">
                  <a:pos x="2325" y="929"/>
                </a:cxn>
                <a:cxn ang="0">
                  <a:pos x="2017" y="1154"/>
                </a:cxn>
                <a:cxn ang="0">
                  <a:pos x="1986" y="917"/>
                </a:cxn>
                <a:cxn ang="0">
                  <a:pos x="1866" y="867"/>
                </a:cxn>
                <a:cxn ang="0">
                  <a:pos x="1276" y="1098"/>
                </a:cxn>
                <a:cxn ang="0">
                  <a:pos x="1326" y="786"/>
                </a:cxn>
                <a:cxn ang="0">
                  <a:pos x="886" y="1060"/>
                </a:cxn>
                <a:cxn ang="0">
                  <a:pos x="672" y="992"/>
                </a:cxn>
                <a:cxn ang="0">
                  <a:pos x="779" y="717"/>
                </a:cxn>
                <a:cxn ang="0">
                  <a:pos x="603" y="649"/>
                </a:cxn>
                <a:cxn ang="0">
                  <a:pos x="522" y="680"/>
                </a:cxn>
                <a:cxn ang="0">
                  <a:pos x="572" y="805"/>
                </a:cxn>
                <a:cxn ang="0">
                  <a:pos x="660" y="880"/>
                </a:cxn>
                <a:cxn ang="0">
                  <a:pos x="647" y="917"/>
                </a:cxn>
                <a:cxn ang="0">
                  <a:pos x="220" y="1029"/>
                </a:cxn>
                <a:cxn ang="0">
                  <a:pos x="6" y="1029"/>
                </a:cxn>
                <a:cxn ang="0">
                  <a:pos x="63" y="749"/>
                </a:cxn>
                <a:cxn ang="0">
                  <a:pos x="101" y="375"/>
                </a:cxn>
                <a:cxn ang="0">
                  <a:pos x="69" y="574"/>
                </a:cxn>
                <a:cxn ang="0">
                  <a:pos x="113" y="724"/>
                </a:cxn>
                <a:cxn ang="0">
                  <a:pos x="151" y="686"/>
                </a:cxn>
                <a:cxn ang="0">
                  <a:pos x="101" y="774"/>
                </a:cxn>
                <a:cxn ang="0">
                  <a:pos x="19" y="948"/>
                </a:cxn>
                <a:cxn ang="0">
                  <a:pos x="201" y="979"/>
                </a:cxn>
                <a:cxn ang="0">
                  <a:pos x="484" y="736"/>
                </a:cxn>
                <a:cxn ang="0">
                  <a:pos x="628" y="562"/>
                </a:cxn>
                <a:cxn ang="0">
                  <a:pos x="873" y="624"/>
                </a:cxn>
                <a:cxn ang="0">
                  <a:pos x="742" y="537"/>
                </a:cxn>
                <a:cxn ang="0">
                  <a:pos x="635" y="530"/>
                </a:cxn>
                <a:cxn ang="0">
                  <a:pos x="716" y="456"/>
                </a:cxn>
                <a:cxn ang="0">
                  <a:pos x="1043" y="518"/>
                </a:cxn>
                <a:cxn ang="0">
                  <a:pos x="1232" y="593"/>
                </a:cxn>
                <a:cxn ang="0">
                  <a:pos x="1056" y="611"/>
                </a:cxn>
                <a:cxn ang="0">
                  <a:pos x="848" y="692"/>
                </a:cxn>
                <a:cxn ang="0">
                  <a:pos x="698" y="1029"/>
                </a:cxn>
                <a:cxn ang="0">
                  <a:pos x="905" y="986"/>
                </a:cxn>
              </a:cxnLst>
              <a:rect l="0" t="0" r="r" b="b"/>
              <a:pathLst>
                <a:path w="2677" h="1154">
                  <a:moveTo>
                    <a:pt x="1345" y="711"/>
                  </a:moveTo>
                  <a:lnTo>
                    <a:pt x="1351" y="680"/>
                  </a:lnTo>
                  <a:lnTo>
                    <a:pt x="1357" y="643"/>
                  </a:lnTo>
                  <a:lnTo>
                    <a:pt x="1351" y="599"/>
                  </a:lnTo>
                  <a:lnTo>
                    <a:pt x="1351" y="555"/>
                  </a:lnTo>
                  <a:lnTo>
                    <a:pt x="1345" y="512"/>
                  </a:lnTo>
                  <a:lnTo>
                    <a:pt x="1332" y="468"/>
                  </a:lnTo>
                  <a:lnTo>
                    <a:pt x="1326" y="418"/>
                  </a:lnTo>
                  <a:lnTo>
                    <a:pt x="1320" y="368"/>
                  </a:lnTo>
                  <a:lnTo>
                    <a:pt x="1307" y="325"/>
                  </a:lnTo>
                  <a:lnTo>
                    <a:pt x="1301" y="275"/>
                  </a:lnTo>
                  <a:lnTo>
                    <a:pt x="1288" y="231"/>
                  </a:lnTo>
                  <a:lnTo>
                    <a:pt x="1282" y="188"/>
                  </a:lnTo>
                  <a:lnTo>
                    <a:pt x="1276" y="144"/>
                  </a:lnTo>
                  <a:lnTo>
                    <a:pt x="1276" y="100"/>
                  </a:lnTo>
                  <a:lnTo>
                    <a:pt x="1276" y="69"/>
                  </a:lnTo>
                  <a:lnTo>
                    <a:pt x="1276" y="38"/>
                  </a:lnTo>
                  <a:lnTo>
                    <a:pt x="1276" y="38"/>
                  </a:lnTo>
                  <a:lnTo>
                    <a:pt x="1282" y="38"/>
                  </a:lnTo>
                  <a:lnTo>
                    <a:pt x="1282" y="38"/>
                  </a:lnTo>
                  <a:lnTo>
                    <a:pt x="1282" y="38"/>
                  </a:lnTo>
                  <a:lnTo>
                    <a:pt x="1282" y="38"/>
                  </a:lnTo>
                  <a:lnTo>
                    <a:pt x="1288" y="44"/>
                  </a:lnTo>
                  <a:lnTo>
                    <a:pt x="1288" y="44"/>
                  </a:lnTo>
                  <a:lnTo>
                    <a:pt x="1295" y="44"/>
                  </a:lnTo>
                  <a:lnTo>
                    <a:pt x="1295" y="50"/>
                  </a:lnTo>
                  <a:lnTo>
                    <a:pt x="1295" y="50"/>
                  </a:lnTo>
                  <a:lnTo>
                    <a:pt x="1301" y="57"/>
                  </a:lnTo>
                  <a:lnTo>
                    <a:pt x="1301" y="63"/>
                  </a:lnTo>
                  <a:lnTo>
                    <a:pt x="1307" y="63"/>
                  </a:lnTo>
                  <a:lnTo>
                    <a:pt x="1307" y="69"/>
                  </a:lnTo>
                  <a:lnTo>
                    <a:pt x="1313" y="75"/>
                  </a:lnTo>
                  <a:lnTo>
                    <a:pt x="1313" y="82"/>
                  </a:lnTo>
                  <a:lnTo>
                    <a:pt x="1313" y="125"/>
                  </a:lnTo>
                  <a:lnTo>
                    <a:pt x="1320" y="169"/>
                  </a:lnTo>
                  <a:lnTo>
                    <a:pt x="1326" y="212"/>
                  </a:lnTo>
                  <a:lnTo>
                    <a:pt x="1332" y="262"/>
                  </a:lnTo>
                  <a:lnTo>
                    <a:pt x="1345" y="312"/>
                  </a:lnTo>
                  <a:lnTo>
                    <a:pt x="1351" y="356"/>
                  </a:lnTo>
                  <a:lnTo>
                    <a:pt x="1364" y="406"/>
                  </a:lnTo>
                  <a:lnTo>
                    <a:pt x="1370" y="456"/>
                  </a:lnTo>
                  <a:lnTo>
                    <a:pt x="1383" y="499"/>
                  </a:lnTo>
                  <a:lnTo>
                    <a:pt x="1389" y="543"/>
                  </a:lnTo>
                  <a:lnTo>
                    <a:pt x="1395" y="580"/>
                  </a:lnTo>
                  <a:lnTo>
                    <a:pt x="1395" y="618"/>
                  </a:lnTo>
                  <a:lnTo>
                    <a:pt x="1401" y="649"/>
                  </a:lnTo>
                  <a:lnTo>
                    <a:pt x="1401" y="674"/>
                  </a:lnTo>
                  <a:lnTo>
                    <a:pt x="1395" y="699"/>
                  </a:lnTo>
                  <a:lnTo>
                    <a:pt x="1389" y="711"/>
                  </a:lnTo>
                  <a:lnTo>
                    <a:pt x="1395" y="711"/>
                  </a:lnTo>
                  <a:lnTo>
                    <a:pt x="1395" y="705"/>
                  </a:lnTo>
                  <a:lnTo>
                    <a:pt x="1401" y="705"/>
                  </a:lnTo>
                  <a:lnTo>
                    <a:pt x="1408" y="699"/>
                  </a:lnTo>
                  <a:lnTo>
                    <a:pt x="1414" y="692"/>
                  </a:lnTo>
                  <a:lnTo>
                    <a:pt x="1420" y="692"/>
                  </a:lnTo>
                  <a:lnTo>
                    <a:pt x="1426" y="686"/>
                  </a:lnTo>
                  <a:lnTo>
                    <a:pt x="1426" y="680"/>
                  </a:lnTo>
                  <a:lnTo>
                    <a:pt x="1433" y="674"/>
                  </a:lnTo>
                  <a:lnTo>
                    <a:pt x="1433" y="668"/>
                  </a:lnTo>
                  <a:lnTo>
                    <a:pt x="1439" y="668"/>
                  </a:lnTo>
                  <a:lnTo>
                    <a:pt x="1439" y="661"/>
                  </a:lnTo>
                  <a:lnTo>
                    <a:pt x="1445" y="661"/>
                  </a:lnTo>
                  <a:lnTo>
                    <a:pt x="1445" y="661"/>
                  </a:lnTo>
                  <a:lnTo>
                    <a:pt x="1445" y="661"/>
                  </a:lnTo>
                  <a:lnTo>
                    <a:pt x="1445" y="668"/>
                  </a:lnTo>
                  <a:lnTo>
                    <a:pt x="1401" y="711"/>
                  </a:lnTo>
                  <a:lnTo>
                    <a:pt x="1370" y="755"/>
                  </a:lnTo>
                  <a:lnTo>
                    <a:pt x="1339" y="798"/>
                  </a:lnTo>
                  <a:lnTo>
                    <a:pt x="1320" y="836"/>
                  </a:lnTo>
                  <a:lnTo>
                    <a:pt x="1301" y="873"/>
                  </a:lnTo>
                  <a:lnTo>
                    <a:pt x="1288" y="904"/>
                  </a:lnTo>
                  <a:lnTo>
                    <a:pt x="1282" y="936"/>
                  </a:lnTo>
                  <a:lnTo>
                    <a:pt x="1276" y="961"/>
                  </a:lnTo>
                  <a:lnTo>
                    <a:pt x="1282" y="986"/>
                  </a:lnTo>
                  <a:lnTo>
                    <a:pt x="1282" y="1004"/>
                  </a:lnTo>
                  <a:lnTo>
                    <a:pt x="1295" y="1023"/>
                  </a:lnTo>
                  <a:lnTo>
                    <a:pt x="1301" y="1042"/>
                  </a:lnTo>
                  <a:lnTo>
                    <a:pt x="1320" y="1054"/>
                  </a:lnTo>
                  <a:lnTo>
                    <a:pt x="1332" y="1060"/>
                  </a:lnTo>
                  <a:lnTo>
                    <a:pt x="1351" y="1067"/>
                  </a:lnTo>
                  <a:lnTo>
                    <a:pt x="1370" y="1073"/>
                  </a:lnTo>
                  <a:lnTo>
                    <a:pt x="1401" y="1073"/>
                  </a:lnTo>
                  <a:lnTo>
                    <a:pt x="1433" y="1060"/>
                  </a:lnTo>
                  <a:lnTo>
                    <a:pt x="1470" y="1048"/>
                  </a:lnTo>
                  <a:lnTo>
                    <a:pt x="1514" y="1023"/>
                  </a:lnTo>
                  <a:lnTo>
                    <a:pt x="1558" y="998"/>
                  </a:lnTo>
                  <a:lnTo>
                    <a:pt x="1602" y="967"/>
                  </a:lnTo>
                  <a:lnTo>
                    <a:pt x="1653" y="936"/>
                  </a:lnTo>
                  <a:lnTo>
                    <a:pt x="1703" y="904"/>
                  </a:lnTo>
                  <a:lnTo>
                    <a:pt x="1753" y="873"/>
                  </a:lnTo>
                  <a:lnTo>
                    <a:pt x="1804" y="836"/>
                  </a:lnTo>
                  <a:lnTo>
                    <a:pt x="1854" y="805"/>
                  </a:lnTo>
                  <a:lnTo>
                    <a:pt x="1898" y="774"/>
                  </a:lnTo>
                  <a:lnTo>
                    <a:pt x="1942" y="742"/>
                  </a:lnTo>
                  <a:lnTo>
                    <a:pt x="1986" y="717"/>
                  </a:lnTo>
                  <a:lnTo>
                    <a:pt x="2023" y="699"/>
                  </a:lnTo>
                  <a:lnTo>
                    <a:pt x="2061" y="686"/>
                  </a:lnTo>
                  <a:lnTo>
                    <a:pt x="2049" y="674"/>
                  </a:lnTo>
                  <a:lnTo>
                    <a:pt x="2036" y="661"/>
                  </a:lnTo>
                  <a:lnTo>
                    <a:pt x="2023" y="655"/>
                  </a:lnTo>
                  <a:lnTo>
                    <a:pt x="2011" y="643"/>
                  </a:lnTo>
                  <a:lnTo>
                    <a:pt x="1998" y="636"/>
                  </a:lnTo>
                  <a:lnTo>
                    <a:pt x="1986" y="630"/>
                  </a:lnTo>
                  <a:lnTo>
                    <a:pt x="1979" y="618"/>
                  </a:lnTo>
                  <a:lnTo>
                    <a:pt x="1967" y="611"/>
                  </a:lnTo>
                  <a:lnTo>
                    <a:pt x="1961" y="605"/>
                  </a:lnTo>
                  <a:lnTo>
                    <a:pt x="1954" y="599"/>
                  </a:lnTo>
                  <a:lnTo>
                    <a:pt x="1948" y="587"/>
                  </a:lnTo>
                  <a:lnTo>
                    <a:pt x="1942" y="574"/>
                  </a:lnTo>
                  <a:lnTo>
                    <a:pt x="1942" y="568"/>
                  </a:lnTo>
                  <a:lnTo>
                    <a:pt x="1936" y="555"/>
                  </a:lnTo>
                  <a:lnTo>
                    <a:pt x="1936" y="543"/>
                  </a:lnTo>
                  <a:lnTo>
                    <a:pt x="1936" y="524"/>
                  </a:lnTo>
                  <a:lnTo>
                    <a:pt x="1936" y="512"/>
                  </a:lnTo>
                  <a:lnTo>
                    <a:pt x="1936" y="499"/>
                  </a:lnTo>
                  <a:lnTo>
                    <a:pt x="1942" y="493"/>
                  </a:lnTo>
                  <a:lnTo>
                    <a:pt x="1948" y="487"/>
                  </a:lnTo>
                  <a:lnTo>
                    <a:pt x="1954" y="481"/>
                  </a:lnTo>
                  <a:lnTo>
                    <a:pt x="1967" y="474"/>
                  </a:lnTo>
                  <a:lnTo>
                    <a:pt x="1973" y="468"/>
                  </a:lnTo>
                  <a:lnTo>
                    <a:pt x="1986" y="468"/>
                  </a:lnTo>
                  <a:lnTo>
                    <a:pt x="1992" y="468"/>
                  </a:lnTo>
                  <a:lnTo>
                    <a:pt x="2005" y="462"/>
                  </a:lnTo>
                  <a:lnTo>
                    <a:pt x="2017" y="462"/>
                  </a:lnTo>
                  <a:lnTo>
                    <a:pt x="2030" y="462"/>
                  </a:lnTo>
                  <a:lnTo>
                    <a:pt x="2042" y="462"/>
                  </a:lnTo>
                  <a:lnTo>
                    <a:pt x="2055" y="462"/>
                  </a:lnTo>
                  <a:lnTo>
                    <a:pt x="2067" y="462"/>
                  </a:lnTo>
                  <a:lnTo>
                    <a:pt x="2080" y="462"/>
                  </a:lnTo>
                  <a:lnTo>
                    <a:pt x="2118" y="462"/>
                  </a:lnTo>
                  <a:lnTo>
                    <a:pt x="2149" y="462"/>
                  </a:lnTo>
                  <a:lnTo>
                    <a:pt x="2181" y="462"/>
                  </a:lnTo>
                  <a:lnTo>
                    <a:pt x="2199" y="462"/>
                  </a:lnTo>
                  <a:lnTo>
                    <a:pt x="2225" y="462"/>
                  </a:lnTo>
                  <a:lnTo>
                    <a:pt x="2243" y="468"/>
                  </a:lnTo>
                  <a:lnTo>
                    <a:pt x="2262" y="468"/>
                  </a:lnTo>
                  <a:lnTo>
                    <a:pt x="2281" y="468"/>
                  </a:lnTo>
                  <a:lnTo>
                    <a:pt x="2300" y="474"/>
                  </a:lnTo>
                  <a:lnTo>
                    <a:pt x="2325" y="474"/>
                  </a:lnTo>
                  <a:lnTo>
                    <a:pt x="2350" y="481"/>
                  </a:lnTo>
                  <a:lnTo>
                    <a:pt x="2375" y="487"/>
                  </a:lnTo>
                  <a:lnTo>
                    <a:pt x="2407" y="493"/>
                  </a:lnTo>
                  <a:lnTo>
                    <a:pt x="2445" y="493"/>
                  </a:lnTo>
                  <a:lnTo>
                    <a:pt x="2489" y="499"/>
                  </a:lnTo>
                  <a:lnTo>
                    <a:pt x="2539" y="505"/>
                  </a:lnTo>
                  <a:lnTo>
                    <a:pt x="2533" y="518"/>
                  </a:lnTo>
                  <a:lnTo>
                    <a:pt x="2533" y="524"/>
                  </a:lnTo>
                  <a:lnTo>
                    <a:pt x="2533" y="530"/>
                  </a:lnTo>
                  <a:lnTo>
                    <a:pt x="2526" y="537"/>
                  </a:lnTo>
                  <a:lnTo>
                    <a:pt x="2526" y="543"/>
                  </a:lnTo>
                  <a:lnTo>
                    <a:pt x="2520" y="549"/>
                  </a:lnTo>
                  <a:lnTo>
                    <a:pt x="2520" y="555"/>
                  </a:lnTo>
                  <a:lnTo>
                    <a:pt x="2514" y="562"/>
                  </a:lnTo>
                  <a:lnTo>
                    <a:pt x="2514" y="562"/>
                  </a:lnTo>
                  <a:lnTo>
                    <a:pt x="2507" y="568"/>
                  </a:lnTo>
                  <a:lnTo>
                    <a:pt x="2501" y="574"/>
                  </a:lnTo>
                  <a:lnTo>
                    <a:pt x="2495" y="574"/>
                  </a:lnTo>
                  <a:lnTo>
                    <a:pt x="2495" y="580"/>
                  </a:lnTo>
                  <a:lnTo>
                    <a:pt x="2489" y="580"/>
                  </a:lnTo>
                  <a:lnTo>
                    <a:pt x="2482" y="580"/>
                  </a:lnTo>
                  <a:lnTo>
                    <a:pt x="2470" y="580"/>
                  </a:lnTo>
                  <a:lnTo>
                    <a:pt x="2470" y="580"/>
                  </a:lnTo>
                  <a:lnTo>
                    <a:pt x="2457" y="587"/>
                  </a:lnTo>
                  <a:lnTo>
                    <a:pt x="2445" y="593"/>
                  </a:lnTo>
                  <a:lnTo>
                    <a:pt x="2432" y="593"/>
                  </a:lnTo>
                  <a:lnTo>
                    <a:pt x="2413" y="599"/>
                  </a:lnTo>
                  <a:lnTo>
                    <a:pt x="2394" y="605"/>
                  </a:lnTo>
                  <a:lnTo>
                    <a:pt x="2369" y="618"/>
                  </a:lnTo>
                  <a:lnTo>
                    <a:pt x="2350" y="624"/>
                  </a:lnTo>
                  <a:lnTo>
                    <a:pt x="2325" y="636"/>
                  </a:lnTo>
                  <a:lnTo>
                    <a:pt x="2300" y="643"/>
                  </a:lnTo>
                  <a:lnTo>
                    <a:pt x="2275" y="649"/>
                  </a:lnTo>
                  <a:lnTo>
                    <a:pt x="2250" y="661"/>
                  </a:lnTo>
                  <a:lnTo>
                    <a:pt x="2231" y="674"/>
                  </a:lnTo>
                  <a:lnTo>
                    <a:pt x="2212" y="680"/>
                  </a:lnTo>
                  <a:lnTo>
                    <a:pt x="2193" y="686"/>
                  </a:lnTo>
                  <a:lnTo>
                    <a:pt x="2174" y="699"/>
                  </a:lnTo>
                  <a:lnTo>
                    <a:pt x="2174" y="705"/>
                  </a:lnTo>
                  <a:lnTo>
                    <a:pt x="2181" y="711"/>
                  </a:lnTo>
                  <a:lnTo>
                    <a:pt x="2181" y="717"/>
                  </a:lnTo>
                  <a:lnTo>
                    <a:pt x="2181" y="724"/>
                  </a:lnTo>
                  <a:lnTo>
                    <a:pt x="2181" y="730"/>
                  </a:lnTo>
                  <a:lnTo>
                    <a:pt x="2181" y="736"/>
                  </a:lnTo>
                  <a:lnTo>
                    <a:pt x="2181" y="749"/>
                  </a:lnTo>
                  <a:lnTo>
                    <a:pt x="2181" y="755"/>
                  </a:lnTo>
                  <a:lnTo>
                    <a:pt x="2181" y="761"/>
                  </a:lnTo>
                  <a:lnTo>
                    <a:pt x="2181" y="767"/>
                  </a:lnTo>
                  <a:lnTo>
                    <a:pt x="2174" y="774"/>
                  </a:lnTo>
                  <a:lnTo>
                    <a:pt x="2174" y="780"/>
                  </a:lnTo>
                  <a:lnTo>
                    <a:pt x="2174" y="786"/>
                  </a:lnTo>
                  <a:lnTo>
                    <a:pt x="2174" y="798"/>
                  </a:lnTo>
                  <a:lnTo>
                    <a:pt x="2174" y="805"/>
                  </a:lnTo>
                  <a:lnTo>
                    <a:pt x="2174" y="811"/>
                  </a:lnTo>
                  <a:lnTo>
                    <a:pt x="2168" y="805"/>
                  </a:lnTo>
                  <a:lnTo>
                    <a:pt x="2162" y="805"/>
                  </a:lnTo>
                  <a:lnTo>
                    <a:pt x="2149" y="805"/>
                  </a:lnTo>
                  <a:lnTo>
                    <a:pt x="2143" y="798"/>
                  </a:lnTo>
                  <a:lnTo>
                    <a:pt x="2137" y="798"/>
                  </a:lnTo>
                  <a:lnTo>
                    <a:pt x="2130" y="792"/>
                  </a:lnTo>
                  <a:lnTo>
                    <a:pt x="2124" y="792"/>
                  </a:lnTo>
                  <a:lnTo>
                    <a:pt x="2124" y="786"/>
                  </a:lnTo>
                  <a:lnTo>
                    <a:pt x="2118" y="780"/>
                  </a:lnTo>
                  <a:lnTo>
                    <a:pt x="2111" y="780"/>
                  </a:lnTo>
                  <a:lnTo>
                    <a:pt x="2105" y="774"/>
                  </a:lnTo>
                  <a:lnTo>
                    <a:pt x="2105" y="774"/>
                  </a:lnTo>
                  <a:lnTo>
                    <a:pt x="2099" y="767"/>
                  </a:lnTo>
                  <a:lnTo>
                    <a:pt x="2099" y="767"/>
                  </a:lnTo>
                  <a:lnTo>
                    <a:pt x="2099" y="767"/>
                  </a:lnTo>
                  <a:lnTo>
                    <a:pt x="2099" y="767"/>
                  </a:lnTo>
                  <a:lnTo>
                    <a:pt x="2093" y="780"/>
                  </a:lnTo>
                  <a:lnTo>
                    <a:pt x="2080" y="792"/>
                  </a:lnTo>
                  <a:lnTo>
                    <a:pt x="2067" y="811"/>
                  </a:lnTo>
                  <a:lnTo>
                    <a:pt x="2055" y="836"/>
                  </a:lnTo>
                  <a:lnTo>
                    <a:pt x="2036" y="861"/>
                  </a:lnTo>
                  <a:lnTo>
                    <a:pt x="2023" y="886"/>
                  </a:lnTo>
                  <a:lnTo>
                    <a:pt x="2005" y="911"/>
                  </a:lnTo>
                  <a:lnTo>
                    <a:pt x="1992" y="942"/>
                  </a:lnTo>
                  <a:lnTo>
                    <a:pt x="1979" y="973"/>
                  </a:lnTo>
                  <a:lnTo>
                    <a:pt x="1973" y="998"/>
                  </a:lnTo>
                  <a:lnTo>
                    <a:pt x="1967" y="1023"/>
                  </a:lnTo>
                  <a:lnTo>
                    <a:pt x="1967" y="1048"/>
                  </a:lnTo>
                  <a:lnTo>
                    <a:pt x="1973" y="1067"/>
                  </a:lnTo>
                  <a:lnTo>
                    <a:pt x="1986" y="1079"/>
                  </a:lnTo>
                  <a:lnTo>
                    <a:pt x="1998" y="1091"/>
                  </a:lnTo>
                  <a:lnTo>
                    <a:pt x="2030" y="1098"/>
                  </a:lnTo>
                  <a:lnTo>
                    <a:pt x="2042" y="1098"/>
                  </a:lnTo>
                  <a:lnTo>
                    <a:pt x="2067" y="1091"/>
                  </a:lnTo>
                  <a:lnTo>
                    <a:pt x="2086" y="1079"/>
                  </a:lnTo>
                  <a:lnTo>
                    <a:pt x="2111" y="1060"/>
                  </a:lnTo>
                  <a:lnTo>
                    <a:pt x="2137" y="1042"/>
                  </a:lnTo>
                  <a:lnTo>
                    <a:pt x="2155" y="1023"/>
                  </a:lnTo>
                  <a:lnTo>
                    <a:pt x="2187" y="998"/>
                  </a:lnTo>
                  <a:lnTo>
                    <a:pt x="2212" y="973"/>
                  </a:lnTo>
                  <a:lnTo>
                    <a:pt x="2237" y="948"/>
                  </a:lnTo>
                  <a:lnTo>
                    <a:pt x="2269" y="923"/>
                  </a:lnTo>
                  <a:lnTo>
                    <a:pt x="2300" y="898"/>
                  </a:lnTo>
                  <a:lnTo>
                    <a:pt x="2331" y="880"/>
                  </a:lnTo>
                  <a:lnTo>
                    <a:pt x="2363" y="855"/>
                  </a:lnTo>
                  <a:lnTo>
                    <a:pt x="2394" y="842"/>
                  </a:lnTo>
                  <a:lnTo>
                    <a:pt x="2432" y="830"/>
                  </a:lnTo>
                  <a:lnTo>
                    <a:pt x="2463" y="817"/>
                  </a:lnTo>
                  <a:lnTo>
                    <a:pt x="2470" y="817"/>
                  </a:lnTo>
                  <a:lnTo>
                    <a:pt x="2482" y="817"/>
                  </a:lnTo>
                  <a:lnTo>
                    <a:pt x="2489" y="811"/>
                  </a:lnTo>
                  <a:lnTo>
                    <a:pt x="2507" y="811"/>
                  </a:lnTo>
                  <a:lnTo>
                    <a:pt x="2520" y="805"/>
                  </a:lnTo>
                  <a:lnTo>
                    <a:pt x="2533" y="798"/>
                  </a:lnTo>
                  <a:lnTo>
                    <a:pt x="2551" y="792"/>
                  </a:lnTo>
                  <a:lnTo>
                    <a:pt x="2564" y="786"/>
                  </a:lnTo>
                  <a:lnTo>
                    <a:pt x="2583" y="780"/>
                  </a:lnTo>
                  <a:lnTo>
                    <a:pt x="2595" y="774"/>
                  </a:lnTo>
                  <a:lnTo>
                    <a:pt x="2608" y="761"/>
                  </a:lnTo>
                  <a:lnTo>
                    <a:pt x="2620" y="755"/>
                  </a:lnTo>
                  <a:lnTo>
                    <a:pt x="2627" y="749"/>
                  </a:lnTo>
                  <a:lnTo>
                    <a:pt x="2639" y="736"/>
                  </a:lnTo>
                  <a:lnTo>
                    <a:pt x="2639" y="724"/>
                  </a:lnTo>
                  <a:lnTo>
                    <a:pt x="2639" y="711"/>
                  </a:lnTo>
                  <a:lnTo>
                    <a:pt x="2639" y="668"/>
                  </a:lnTo>
                  <a:lnTo>
                    <a:pt x="2633" y="611"/>
                  </a:lnTo>
                  <a:lnTo>
                    <a:pt x="2627" y="562"/>
                  </a:lnTo>
                  <a:lnTo>
                    <a:pt x="2620" y="505"/>
                  </a:lnTo>
                  <a:lnTo>
                    <a:pt x="2608" y="449"/>
                  </a:lnTo>
                  <a:lnTo>
                    <a:pt x="2602" y="393"/>
                  </a:lnTo>
                  <a:lnTo>
                    <a:pt x="2589" y="337"/>
                  </a:lnTo>
                  <a:lnTo>
                    <a:pt x="2583" y="287"/>
                  </a:lnTo>
                  <a:lnTo>
                    <a:pt x="2576" y="231"/>
                  </a:lnTo>
                  <a:lnTo>
                    <a:pt x="2570" y="188"/>
                  </a:lnTo>
                  <a:lnTo>
                    <a:pt x="2558" y="138"/>
                  </a:lnTo>
                  <a:lnTo>
                    <a:pt x="2558" y="100"/>
                  </a:lnTo>
                  <a:lnTo>
                    <a:pt x="2551" y="69"/>
                  </a:lnTo>
                  <a:lnTo>
                    <a:pt x="2551" y="38"/>
                  </a:lnTo>
                  <a:lnTo>
                    <a:pt x="2551" y="13"/>
                  </a:lnTo>
                  <a:lnTo>
                    <a:pt x="2551" y="0"/>
                  </a:lnTo>
                  <a:lnTo>
                    <a:pt x="2558" y="0"/>
                  </a:lnTo>
                  <a:lnTo>
                    <a:pt x="2558" y="0"/>
                  </a:lnTo>
                  <a:lnTo>
                    <a:pt x="2564" y="0"/>
                  </a:lnTo>
                  <a:lnTo>
                    <a:pt x="2564" y="7"/>
                  </a:lnTo>
                  <a:lnTo>
                    <a:pt x="2570" y="7"/>
                  </a:lnTo>
                  <a:lnTo>
                    <a:pt x="2570" y="7"/>
                  </a:lnTo>
                  <a:lnTo>
                    <a:pt x="2570" y="7"/>
                  </a:lnTo>
                  <a:lnTo>
                    <a:pt x="2576" y="13"/>
                  </a:lnTo>
                  <a:lnTo>
                    <a:pt x="2576" y="13"/>
                  </a:lnTo>
                  <a:lnTo>
                    <a:pt x="2576" y="19"/>
                  </a:lnTo>
                  <a:lnTo>
                    <a:pt x="2583" y="19"/>
                  </a:lnTo>
                  <a:lnTo>
                    <a:pt x="2583" y="25"/>
                  </a:lnTo>
                  <a:lnTo>
                    <a:pt x="2583" y="25"/>
                  </a:lnTo>
                  <a:lnTo>
                    <a:pt x="2583" y="32"/>
                  </a:lnTo>
                  <a:lnTo>
                    <a:pt x="2589" y="32"/>
                  </a:lnTo>
                  <a:lnTo>
                    <a:pt x="2589" y="38"/>
                  </a:lnTo>
                  <a:lnTo>
                    <a:pt x="2589" y="50"/>
                  </a:lnTo>
                  <a:lnTo>
                    <a:pt x="2595" y="63"/>
                  </a:lnTo>
                  <a:lnTo>
                    <a:pt x="2595" y="82"/>
                  </a:lnTo>
                  <a:lnTo>
                    <a:pt x="2602" y="100"/>
                  </a:lnTo>
                  <a:lnTo>
                    <a:pt x="2602" y="125"/>
                  </a:lnTo>
                  <a:lnTo>
                    <a:pt x="2608" y="144"/>
                  </a:lnTo>
                  <a:lnTo>
                    <a:pt x="2608" y="175"/>
                  </a:lnTo>
                  <a:lnTo>
                    <a:pt x="2614" y="206"/>
                  </a:lnTo>
                  <a:lnTo>
                    <a:pt x="2614" y="244"/>
                  </a:lnTo>
                  <a:lnTo>
                    <a:pt x="2620" y="281"/>
                  </a:lnTo>
                  <a:lnTo>
                    <a:pt x="2627" y="325"/>
                  </a:lnTo>
                  <a:lnTo>
                    <a:pt x="2633" y="375"/>
                  </a:lnTo>
                  <a:lnTo>
                    <a:pt x="2639" y="424"/>
                  </a:lnTo>
                  <a:lnTo>
                    <a:pt x="2652" y="481"/>
                  </a:lnTo>
                  <a:lnTo>
                    <a:pt x="2658" y="543"/>
                  </a:lnTo>
                  <a:lnTo>
                    <a:pt x="2671" y="605"/>
                  </a:lnTo>
                  <a:lnTo>
                    <a:pt x="2677" y="643"/>
                  </a:lnTo>
                  <a:lnTo>
                    <a:pt x="2677" y="674"/>
                  </a:lnTo>
                  <a:lnTo>
                    <a:pt x="2677" y="705"/>
                  </a:lnTo>
                  <a:lnTo>
                    <a:pt x="2664" y="736"/>
                  </a:lnTo>
                  <a:lnTo>
                    <a:pt x="2658" y="755"/>
                  </a:lnTo>
                  <a:lnTo>
                    <a:pt x="2646" y="780"/>
                  </a:lnTo>
                  <a:lnTo>
                    <a:pt x="2627" y="798"/>
                  </a:lnTo>
                  <a:lnTo>
                    <a:pt x="2608" y="817"/>
                  </a:lnTo>
                  <a:lnTo>
                    <a:pt x="2589" y="830"/>
                  </a:lnTo>
                  <a:lnTo>
                    <a:pt x="2570" y="848"/>
                  </a:lnTo>
                  <a:lnTo>
                    <a:pt x="2545" y="855"/>
                  </a:lnTo>
                  <a:lnTo>
                    <a:pt x="2520" y="867"/>
                  </a:lnTo>
                  <a:lnTo>
                    <a:pt x="2495" y="873"/>
                  </a:lnTo>
                  <a:lnTo>
                    <a:pt x="2470" y="880"/>
                  </a:lnTo>
                  <a:lnTo>
                    <a:pt x="2438" y="886"/>
                  </a:lnTo>
                  <a:lnTo>
                    <a:pt x="2413" y="892"/>
                  </a:lnTo>
                  <a:lnTo>
                    <a:pt x="2382" y="898"/>
                  </a:lnTo>
                  <a:lnTo>
                    <a:pt x="2350" y="911"/>
                  </a:lnTo>
                  <a:lnTo>
                    <a:pt x="2325" y="929"/>
                  </a:lnTo>
                  <a:lnTo>
                    <a:pt x="2300" y="948"/>
                  </a:lnTo>
                  <a:lnTo>
                    <a:pt x="2269" y="973"/>
                  </a:lnTo>
                  <a:lnTo>
                    <a:pt x="2243" y="998"/>
                  </a:lnTo>
                  <a:lnTo>
                    <a:pt x="2218" y="1023"/>
                  </a:lnTo>
                  <a:lnTo>
                    <a:pt x="2193" y="1048"/>
                  </a:lnTo>
                  <a:lnTo>
                    <a:pt x="2168" y="1073"/>
                  </a:lnTo>
                  <a:lnTo>
                    <a:pt x="2143" y="1091"/>
                  </a:lnTo>
                  <a:lnTo>
                    <a:pt x="2118" y="1110"/>
                  </a:lnTo>
                  <a:lnTo>
                    <a:pt x="2093" y="1129"/>
                  </a:lnTo>
                  <a:lnTo>
                    <a:pt x="2067" y="1141"/>
                  </a:lnTo>
                  <a:lnTo>
                    <a:pt x="2042" y="1154"/>
                  </a:lnTo>
                  <a:lnTo>
                    <a:pt x="2017" y="1154"/>
                  </a:lnTo>
                  <a:lnTo>
                    <a:pt x="1986" y="1148"/>
                  </a:lnTo>
                  <a:lnTo>
                    <a:pt x="1967" y="1135"/>
                  </a:lnTo>
                  <a:lnTo>
                    <a:pt x="1948" y="1123"/>
                  </a:lnTo>
                  <a:lnTo>
                    <a:pt x="1936" y="1110"/>
                  </a:lnTo>
                  <a:lnTo>
                    <a:pt x="1936" y="1091"/>
                  </a:lnTo>
                  <a:lnTo>
                    <a:pt x="1929" y="1073"/>
                  </a:lnTo>
                  <a:lnTo>
                    <a:pt x="1929" y="1054"/>
                  </a:lnTo>
                  <a:lnTo>
                    <a:pt x="1936" y="1029"/>
                  </a:lnTo>
                  <a:lnTo>
                    <a:pt x="1942" y="1004"/>
                  </a:lnTo>
                  <a:lnTo>
                    <a:pt x="1954" y="979"/>
                  </a:lnTo>
                  <a:lnTo>
                    <a:pt x="1967" y="954"/>
                  </a:lnTo>
                  <a:lnTo>
                    <a:pt x="1986" y="917"/>
                  </a:lnTo>
                  <a:lnTo>
                    <a:pt x="2005" y="886"/>
                  </a:lnTo>
                  <a:lnTo>
                    <a:pt x="2023" y="855"/>
                  </a:lnTo>
                  <a:lnTo>
                    <a:pt x="2049" y="817"/>
                  </a:lnTo>
                  <a:lnTo>
                    <a:pt x="2074" y="786"/>
                  </a:lnTo>
                  <a:lnTo>
                    <a:pt x="2099" y="749"/>
                  </a:lnTo>
                  <a:lnTo>
                    <a:pt x="2093" y="730"/>
                  </a:lnTo>
                  <a:lnTo>
                    <a:pt x="2080" y="730"/>
                  </a:lnTo>
                  <a:lnTo>
                    <a:pt x="2055" y="736"/>
                  </a:lnTo>
                  <a:lnTo>
                    <a:pt x="2017" y="761"/>
                  </a:lnTo>
                  <a:lnTo>
                    <a:pt x="1973" y="786"/>
                  </a:lnTo>
                  <a:lnTo>
                    <a:pt x="1923" y="823"/>
                  </a:lnTo>
                  <a:lnTo>
                    <a:pt x="1866" y="867"/>
                  </a:lnTo>
                  <a:lnTo>
                    <a:pt x="1804" y="911"/>
                  </a:lnTo>
                  <a:lnTo>
                    <a:pt x="1741" y="954"/>
                  </a:lnTo>
                  <a:lnTo>
                    <a:pt x="1678" y="998"/>
                  </a:lnTo>
                  <a:lnTo>
                    <a:pt x="1609" y="1035"/>
                  </a:lnTo>
                  <a:lnTo>
                    <a:pt x="1546" y="1073"/>
                  </a:lnTo>
                  <a:lnTo>
                    <a:pt x="1489" y="1104"/>
                  </a:lnTo>
                  <a:lnTo>
                    <a:pt x="1433" y="1123"/>
                  </a:lnTo>
                  <a:lnTo>
                    <a:pt x="1389" y="1135"/>
                  </a:lnTo>
                  <a:lnTo>
                    <a:pt x="1345" y="1135"/>
                  </a:lnTo>
                  <a:lnTo>
                    <a:pt x="1320" y="1129"/>
                  </a:lnTo>
                  <a:lnTo>
                    <a:pt x="1295" y="1110"/>
                  </a:lnTo>
                  <a:lnTo>
                    <a:pt x="1276" y="1098"/>
                  </a:lnTo>
                  <a:lnTo>
                    <a:pt x="1263" y="1073"/>
                  </a:lnTo>
                  <a:lnTo>
                    <a:pt x="1251" y="1054"/>
                  </a:lnTo>
                  <a:lnTo>
                    <a:pt x="1251" y="1029"/>
                  </a:lnTo>
                  <a:lnTo>
                    <a:pt x="1251" y="1004"/>
                  </a:lnTo>
                  <a:lnTo>
                    <a:pt x="1251" y="973"/>
                  </a:lnTo>
                  <a:lnTo>
                    <a:pt x="1257" y="942"/>
                  </a:lnTo>
                  <a:lnTo>
                    <a:pt x="1263" y="917"/>
                  </a:lnTo>
                  <a:lnTo>
                    <a:pt x="1276" y="886"/>
                  </a:lnTo>
                  <a:lnTo>
                    <a:pt x="1288" y="861"/>
                  </a:lnTo>
                  <a:lnTo>
                    <a:pt x="1301" y="830"/>
                  </a:lnTo>
                  <a:lnTo>
                    <a:pt x="1313" y="805"/>
                  </a:lnTo>
                  <a:lnTo>
                    <a:pt x="1326" y="786"/>
                  </a:lnTo>
                  <a:lnTo>
                    <a:pt x="1332" y="767"/>
                  </a:lnTo>
                  <a:lnTo>
                    <a:pt x="1263" y="786"/>
                  </a:lnTo>
                  <a:lnTo>
                    <a:pt x="1207" y="805"/>
                  </a:lnTo>
                  <a:lnTo>
                    <a:pt x="1150" y="830"/>
                  </a:lnTo>
                  <a:lnTo>
                    <a:pt x="1100" y="855"/>
                  </a:lnTo>
                  <a:lnTo>
                    <a:pt x="1062" y="886"/>
                  </a:lnTo>
                  <a:lnTo>
                    <a:pt x="1024" y="917"/>
                  </a:lnTo>
                  <a:lnTo>
                    <a:pt x="987" y="948"/>
                  </a:lnTo>
                  <a:lnTo>
                    <a:pt x="961" y="973"/>
                  </a:lnTo>
                  <a:lnTo>
                    <a:pt x="936" y="1004"/>
                  </a:lnTo>
                  <a:lnTo>
                    <a:pt x="911" y="1035"/>
                  </a:lnTo>
                  <a:lnTo>
                    <a:pt x="886" y="1060"/>
                  </a:lnTo>
                  <a:lnTo>
                    <a:pt x="867" y="1085"/>
                  </a:lnTo>
                  <a:lnTo>
                    <a:pt x="842" y="1104"/>
                  </a:lnTo>
                  <a:lnTo>
                    <a:pt x="817" y="1123"/>
                  </a:lnTo>
                  <a:lnTo>
                    <a:pt x="792" y="1135"/>
                  </a:lnTo>
                  <a:lnTo>
                    <a:pt x="767" y="1141"/>
                  </a:lnTo>
                  <a:lnTo>
                    <a:pt x="729" y="1141"/>
                  </a:lnTo>
                  <a:lnTo>
                    <a:pt x="704" y="1129"/>
                  </a:lnTo>
                  <a:lnTo>
                    <a:pt x="685" y="1110"/>
                  </a:lnTo>
                  <a:lnTo>
                    <a:pt x="672" y="1091"/>
                  </a:lnTo>
                  <a:lnTo>
                    <a:pt x="666" y="1060"/>
                  </a:lnTo>
                  <a:lnTo>
                    <a:pt x="666" y="1029"/>
                  </a:lnTo>
                  <a:lnTo>
                    <a:pt x="672" y="992"/>
                  </a:lnTo>
                  <a:lnTo>
                    <a:pt x="679" y="954"/>
                  </a:lnTo>
                  <a:lnTo>
                    <a:pt x="698" y="917"/>
                  </a:lnTo>
                  <a:lnTo>
                    <a:pt x="710" y="880"/>
                  </a:lnTo>
                  <a:lnTo>
                    <a:pt x="729" y="842"/>
                  </a:lnTo>
                  <a:lnTo>
                    <a:pt x="742" y="805"/>
                  </a:lnTo>
                  <a:lnTo>
                    <a:pt x="760" y="774"/>
                  </a:lnTo>
                  <a:lnTo>
                    <a:pt x="773" y="749"/>
                  </a:lnTo>
                  <a:lnTo>
                    <a:pt x="786" y="730"/>
                  </a:lnTo>
                  <a:lnTo>
                    <a:pt x="798" y="711"/>
                  </a:lnTo>
                  <a:lnTo>
                    <a:pt x="792" y="711"/>
                  </a:lnTo>
                  <a:lnTo>
                    <a:pt x="792" y="717"/>
                  </a:lnTo>
                  <a:lnTo>
                    <a:pt x="779" y="717"/>
                  </a:lnTo>
                  <a:lnTo>
                    <a:pt x="773" y="724"/>
                  </a:lnTo>
                  <a:lnTo>
                    <a:pt x="760" y="724"/>
                  </a:lnTo>
                  <a:lnTo>
                    <a:pt x="748" y="724"/>
                  </a:lnTo>
                  <a:lnTo>
                    <a:pt x="735" y="730"/>
                  </a:lnTo>
                  <a:lnTo>
                    <a:pt x="723" y="730"/>
                  </a:lnTo>
                  <a:lnTo>
                    <a:pt x="704" y="724"/>
                  </a:lnTo>
                  <a:lnTo>
                    <a:pt x="685" y="717"/>
                  </a:lnTo>
                  <a:lnTo>
                    <a:pt x="672" y="711"/>
                  </a:lnTo>
                  <a:lnTo>
                    <a:pt x="654" y="705"/>
                  </a:lnTo>
                  <a:lnTo>
                    <a:pt x="635" y="692"/>
                  </a:lnTo>
                  <a:lnTo>
                    <a:pt x="622" y="674"/>
                  </a:lnTo>
                  <a:lnTo>
                    <a:pt x="603" y="649"/>
                  </a:lnTo>
                  <a:lnTo>
                    <a:pt x="591" y="624"/>
                  </a:lnTo>
                  <a:lnTo>
                    <a:pt x="584" y="624"/>
                  </a:lnTo>
                  <a:lnTo>
                    <a:pt x="584" y="630"/>
                  </a:lnTo>
                  <a:lnTo>
                    <a:pt x="578" y="636"/>
                  </a:lnTo>
                  <a:lnTo>
                    <a:pt x="572" y="636"/>
                  </a:lnTo>
                  <a:lnTo>
                    <a:pt x="559" y="643"/>
                  </a:lnTo>
                  <a:lnTo>
                    <a:pt x="553" y="649"/>
                  </a:lnTo>
                  <a:lnTo>
                    <a:pt x="547" y="655"/>
                  </a:lnTo>
                  <a:lnTo>
                    <a:pt x="540" y="661"/>
                  </a:lnTo>
                  <a:lnTo>
                    <a:pt x="534" y="668"/>
                  </a:lnTo>
                  <a:lnTo>
                    <a:pt x="528" y="674"/>
                  </a:lnTo>
                  <a:lnTo>
                    <a:pt x="522" y="680"/>
                  </a:lnTo>
                  <a:lnTo>
                    <a:pt x="522" y="686"/>
                  </a:lnTo>
                  <a:lnTo>
                    <a:pt x="515" y="699"/>
                  </a:lnTo>
                  <a:lnTo>
                    <a:pt x="509" y="705"/>
                  </a:lnTo>
                  <a:lnTo>
                    <a:pt x="509" y="705"/>
                  </a:lnTo>
                  <a:lnTo>
                    <a:pt x="509" y="711"/>
                  </a:lnTo>
                  <a:lnTo>
                    <a:pt x="509" y="730"/>
                  </a:lnTo>
                  <a:lnTo>
                    <a:pt x="515" y="749"/>
                  </a:lnTo>
                  <a:lnTo>
                    <a:pt x="522" y="761"/>
                  </a:lnTo>
                  <a:lnTo>
                    <a:pt x="534" y="774"/>
                  </a:lnTo>
                  <a:lnTo>
                    <a:pt x="540" y="786"/>
                  </a:lnTo>
                  <a:lnTo>
                    <a:pt x="559" y="798"/>
                  </a:lnTo>
                  <a:lnTo>
                    <a:pt x="572" y="805"/>
                  </a:lnTo>
                  <a:lnTo>
                    <a:pt x="584" y="817"/>
                  </a:lnTo>
                  <a:lnTo>
                    <a:pt x="597" y="823"/>
                  </a:lnTo>
                  <a:lnTo>
                    <a:pt x="610" y="836"/>
                  </a:lnTo>
                  <a:lnTo>
                    <a:pt x="628" y="842"/>
                  </a:lnTo>
                  <a:lnTo>
                    <a:pt x="635" y="848"/>
                  </a:lnTo>
                  <a:lnTo>
                    <a:pt x="647" y="855"/>
                  </a:lnTo>
                  <a:lnTo>
                    <a:pt x="654" y="861"/>
                  </a:lnTo>
                  <a:lnTo>
                    <a:pt x="660" y="867"/>
                  </a:lnTo>
                  <a:lnTo>
                    <a:pt x="660" y="873"/>
                  </a:lnTo>
                  <a:lnTo>
                    <a:pt x="660" y="873"/>
                  </a:lnTo>
                  <a:lnTo>
                    <a:pt x="660" y="880"/>
                  </a:lnTo>
                  <a:lnTo>
                    <a:pt x="660" y="880"/>
                  </a:lnTo>
                  <a:lnTo>
                    <a:pt x="660" y="886"/>
                  </a:lnTo>
                  <a:lnTo>
                    <a:pt x="660" y="892"/>
                  </a:lnTo>
                  <a:lnTo>
                    <a:pt x="660" y="892"/>
                  </a:lnTo>
                  <a:lnTo>
                    <a:pt x="660" y="898"/>
                  </a:lnTo>
                  <a:lnTo>
                    <a:pt x="660" y="898"/>
                  </a:lnTo>
                  <a:lnTo>
                    <a:pt x="660" y="904"/>
                  </a:lnTo>
                  <a:lnTo>
                    <a:pt x="660" y="904"/>
                  </a:lnTo>
                  <a:lnTo>
                    <a:pt x="654" y="911"/>
                  </a:lnTo>
                  <a:lnTo>
                    <a:pt x="654" y="911"/>
                  </a:lnTo>
                  <a:lnTo>
                    <a:pt x="654" y="917"/>
                  </a:lnTo>
                  <a:lnTo>
                    <a:pt x="654" y="917"/>
                  </a:lnTo>
                  <a:lnTo>
                    <a:pt x="647" y="917"/>
                  </a:lnTo>
                  <a:lnTo>
                    <a:pt x="647" y="923"/>
                  </a:lnTo>
                  <a:lnTo>
                    <a:pt x="597" y="904"/>
                  </a:lnTo>
                  <a:lnTo>
                    <a:pt x="553" y="892"/>
                  </a:lnTo>
                  <a:lnTo>
                    <a:pt x="509" y="892"/>
                  </a:lnTo>
                  <a:lnTo>
                    <a:pt x="465" y="898"/>
                  </a:lnTo>
                  <a:lnTo>
                    <a:pt x="427" y="911"/>
                  </a:lnTo>
                  <a:lnTo>
                    <a:pt x="383" y="923"/>
                  </a:lnTo>
                  <a:lnTo>
                    <a:pt x="352" y="942"/>
                  </a:lnTo>
                  <a:lnTo>
                    <a:pt x="320" y="961"/>
                  </a:lnTo>
                  <a:lnTo>
                    <a:pt x="283" y="986"/>
                  </a:lnTo>
                  <a:lnTo>
                    <a:pt x="251" y="1010"/>
                  </a:lnTo>
                  <a:lnTo>
                    <a:pt x="220" y="1029"/>
                  </a:lnTo>
                  <a:lnTo>
                    <a:pt x="189" y="1054"/>
                  </a:lnTo>
                  <a:lnTo>
                    <a:pt x="157" y="1073"/>
                  </a:lnTo>
                  <a:lnTo>
                    <a:pt x="132" y="1085"/>
                  </a:lnTo>
                  <a:lnTo>
                    <a:pt x="94" y="1098"/>
                  </a:lnTo>
                  <a:lnTo>
                    <a:pt x="63" y="1104"/>
                  </a:lnTo>
                  <a:lnTo>
                    <a:pt x="57" y="1104"/>
                  </a:lnTo>
                  <a:lnTo>
                    <a:pt x="44" y="1098"/>
                  </a:lnTo>
                  <a:lnTo>
                    <a:pt x="31" y="1091"/>
                  </a:lnTo>
                  <a:lnTo>
                    <a:pt x="25" y="1079"/>
                  </a:lnTo>
                  <a:lnTo>
                    <a:pt x="19" y="1067"/>
                  </a:lnTo>
                  <a:lnTo>
                    <a:pt x="13" y="1048"/>
                  </a:lnTo>
                  <a:lnTo>
                    <a:pt x="6" y="1029"/>
                  </a:lnTo>
                  <a:lnTo>
                    <a:pt x="0" y="1010"/>
                  </a:lnTo>
                  <a:lnTo>
                    <a:pt x="0" y="986"/>
                  </a:lnTo>
                  <a:lnTo>
                    <a:pt x="0" y="961"/>
                  </a:lnTo>
                  <a:lnTo>
                    <a:pt x="6" y="929"/>
                  </a:lnTo>
                  <a:lnTo>
                    <a:pt x="13" y="904"/>
                  </a:lnTo>
                  <a:lnTo>
                    <a:pt x="25" y="873"/>
                  </a:lnTo>
                  <a:lnTo>
                    <a:pt x="38" y="842"/>
                  </a:lnTo>
                  <a:lnTo>
                    <a:pt x="57" y="811"/>
                  </a:lnTo>
                  <a:lnTo>
                    <a:pt x="82" y="780"/>
                  </a:lnTo>
                  <a:lnTo>
                    <a:pt x="75" y="767"/>
                  </a:lnTo>
                  <a:lnTo>
                    <a:pt x="69" y="755"/>
                  </a:lnTo>
                  <a:lnTo>
                    <a:pt x="63" y="749"/>
                  </a:lnTo>
                  <a:lnTo>
                    <a:pt x="57" y="730"/>
                  </a:lnTo>
                  <a:lnTo>
                    <a:pt x="50" y="711"/>
                  </a:lnTo>
                  <a:lnTo>
                    <a:pt x="44" y="692"/>
                  </a:lnTo>
                  <a:lnTo>
                    <a:pt x="44" y="674"/>
                  </a:lnTo>
                  <a:lnTo>
                    <a:pt x="44" y="649"/>
                  </a:lnTo>
                  <a:lnTo>
                    <a:pt x="44" y="618"/>
                  </a:lnTo>
                  <a:lnTo>
                    <a:pt x="44" y="587"/>
                  </a:lnTo>
                  <a:lnTo>
                    <a:pt x="50" y="549"/>
                  </a:lnTo>
                  <a:lnTo>
                    <a:pt x="57" y="512"/>
                  </a:lnTo>
                  <a:lnTo>
                    <a:pt x="69" y="468"/>
                  </a:lnTo>
                  <a:lnTo>
                    <a:pt x="82" y="424"/>
                  </a:lnTo>
                  <a:lnTo>
                    <a:pt x="101" y="375"/>
                  </a:lnTo>
                  <a:lnTo>
                    <a:pt x="126" y="318"/>
                  </a:lnTo>
                  <a:lnTo>
                    <a:pt x="132" y="325"/>
                  </a:lnTo>
                  <a:lnTo>
                    <a:pt x="132" y="337"/>
                  </a:lnTo>
                  <a:lnTo>
                    <a:pt x="126" y="350"/>
                  </a:lnTo>
                  <a:lnTo>
                    <a:pt x="126" y="375"/>
                  </a:lnTo>
                  <a:lnTo>
                    <a:pt x="119" y="393"/>
                  </a:lnTo>
                  <a:lnTo>
                    <a:pt x="107" y="424"/>
                  </a:lnTo>
                  <a:lnTo>
                    <a:pt x="101" y="449"/>
                  </a:lnTo>
                  <a:lnTo>
                    <a:pt x="88" y="481"/>
                  </a:lnTo>
                  <a:lnTo>
                    <a:pt x="82" y="512"/>
                  </a:lnTo>
                  <a:lnTo>
                    <a:pt x="75" y="543"/>
                  </a:lnTo>
                  <a:lnTo>
                    <a:pt x="69" y="574"/>
                  </a:lnTo>
                  <a:lnTo>
                    <a:pt x="63" y="605"/>
                  </a:lnTo>
                  <a:lnTo>
                    <a:pt x="57" y="630"/>
                  </a:lnTo>
                  <a:lnTo>
                    <a:pt x="57" y="661"/>
                  </a:lnTo>
                  <a:lnTo>
                    <a:pt x="63" y="686"/>
                  </a:lnTo>
                  <a:lnTo>
                    <a:pt x="69" y="705"/>
                  </a:lnTo>
                  <a:lnTo>
                    <a:pt x="75" y="717"/>
                  </a:lnTo>
                  <a:lnTo>
                    <a:pt x="82" y="730"/>
                  </a:lnTo>
                  <a:lnTo>
                    <a:pt x="88" y="736"/>
                  </a:lnTo>
                  <a:lnTo>
                    <a:pt x="94" y="736"/>
                  </a:lnTo>
                  <a:lnTo>
                    <a:pt x="101" y="736"/>
                  </a:lnTo>
                  <a:lnTo>
                    <a:pt x="107" y="730"/>
                  </a:lnTo>
                  <a:lnTo>
                    <a:pt x="113" y="724"/>
                  </a:lnTo>
                  <a:lnTo>
                    <a:pt x="119" y="717"/>
                  </a:lnTo>
                  <a:lnTo>
                    <a:pt x="126" y="705"/>
                  </a:lnTo>
                  <a:lnTo>
                    <a:pt x="126" y="699"/>
                  </a:lnTo>
                  <a:lnTo>
                    <a:pt x="132" y="692"/>
                  </a:lnTo>
                  <a:lnTo>
                    <a:pt x="132" y="680"/>
                  </a:lnTo>
                  <a:lnTo>
                    <a:pt x="138" y="674"/>
                  </a:lnTo>
                  <a:lnTo>
                    <a:pt x="138" y="668"/>
                  </a:lnTo>
                  <a:lnTo>
                    <a:pt x="138" y="668"/>
                  </a:lnTo>
                  <a:lnTo>
                    <a:pt x="145" y="668"/>
                  </a:lnTo>
                  <a:lnTo>
                    <a:pt x="145" y="674"/>
                  </a:lnTo>
                  <a:lnTo>
                    <a:pt x="145" y="680"/>
                  </a:lnTo>
                  <a:lnTo>
                    <a:pt x="151" y="686"/>
                  </a:lnTo>
                  <a:lnTo>
                    <a:pt x="151" y="692"/>
                  </a:lnTo>
                  <a:lnTo>
                    <a:pt x="151" y="699"/>
                  </a:lnTo>
                  <a:lnTo>
                    <a:pt x="145" y="705"/>
                  </a:lnTo>
                  <a:lnTo>
                    <a:pt x="145" y="717"/>
                  </a:lnTo>
                  <a:lnTo>
                    <a:pt x="138" y="724"/>
                  </a:lnTo>
                  <a:lnTo>
                    <a:pt x="138" y="736"/>
                  </a:lnTo>
                  <a:lnTo>
                    <a:pt x="132" y="742"/>
                  </a:lnTo>
                  <a:lnTo>
                    <a:pt x="126" y="749"/>
                  </a:lnTo>
                  <a:lnTo>
                    <a:pt x="119" y="755"/>
                  </a:lnTo>
                  <a:lnTo>
                    <a:pt x="113" y="761"/>
                  </a:lnTo>
                  <a:lnTo>
                    <a:pt x="107" y="767"/>
                  </a:lnTo>
                  <a:lnTo>
                    <a:pt x="101" y="774"/>
                  </a:lnTo>
                  <a:lnTo>
                    <a:pt x="88" y="780"/>
                  </a:lnTo>
                  <a:lnTo>
                    <a:pt x="82" y="792"/>
                  </a:lnTo>
                  <a:lnTo>
                    <a:pt x="75" y="805"/>
                  </a:lnTo>
                  <a:lnTo>
                    <a:pt x="69" y="823"/>
                  </a:lnTo>
                  <a:lnTo>
                    <a:pt x="57" y="836"/>
                  </a:lnTo>
                  <a:lnTo>
                    <a:pt x="50" y="855"/>
                  </a:lnTo>
                  <a:lnTo>
                    <a:pt x="44" y="867"/>
                  </a:lnTo>
                  <a:lnTo>
                    <a:pt x="38" y="886"/>
                  </a:lnTo>
                  <a:lnTo>
                    <a:pt x="31" y="898"/>
                  </a:lnTo>
                  <a:lnTo>
                    <a:pt x="25" y="917"/>
                  </a:lnTo>
                  <a:lnTo>
                    <a:pt x="19" y="929"/>
                  </a:lnTo>
                  <a:lnTo>
                    <a:pt x="19" y="948"/>
                  </a:lnTo>
                  <a:lnTo>
                    <a:pt x="13" y="961"/>
                  </a:lnTo>
                  <a:lnTo>
                    <a:pt x="13" y="979"/>
                  </a:lnTo>
                  <a:lnTo>
                    <a:pt x="13" y="992"/>
                  </a:lnTo>
                  <a:lnTo>
                    <a:pt x="19" y="1010"/>
                  </a:lnTo>
                  <a:lnTo>
                    <a:pt x="25" y="1029"/>
                  </a:lnTo>
                  <a:lnTo>
                    <a:pt x="31" y="1042"/>
                  </a:lnTo>
                  <a:lnTo>
                    <a:pt x="50" y="1042"/>
                  </a:lnTo>
                  <a:lnTo>
                    <a:pt x="75" y="1042"/>
                  </a:lnTo>
                  <a:lnTo>
                    <a:pt x="101" y="1029"/>
                  </a:lnTo>
                  <a:lnTo>
                    <a:pt x="132" y="1017"/>
                  </a:lnTo>
                  <a:lnTo>
                    <a:pt x="170" y="998"/>
                  </a:lnTo>
                  <a:lnTo>
                    <a:pt x="201" y="979"/>
                  </a:lnTo>
                  <a:lnTo>
                    <a:pt x="239" y="954"/>
                  </a:lnTo>
                  <a:lnTo>
                    <a:pt x="283" y="929"/>
                  </a:lnTo>
                  <a:lnTo>
                    <a:pt x="320" y="911"/>
                  </a:lnTo>
                  <a:lnTo>
                    <a:pt x="358" y="886"/>
                  </a:lnTo>
                  <a:lnTo>
                    <a:pt x="390" y="861"/>
                  </a:lnTo>
                  <a:lnTo>
                    <a:pt x="427" y="848"/>
                  </a:lnTo>
                  <a:lnTo>
                    <a:pt x="459" y="836"/>
                  </a:lnTo>
                  <a:lnTo>
                    <a:pt x="484" y="830"/>
                  </a:lnTo>
                  <a:lnTo>
                    <a:pt x="503" y="830"/>
                  </a:lnTo>
                  <a:lnTo>
                    <a:pt x="490" y="798"/>
                  </a:lnTo>
                  <a:lnTo>
                    <a:pt x="484" y="761"/>
                  </a:lnTo>
                  <a:lnTo>
                    <a:pt x="484" y="736"/>
                  </a:lnTo>
                  <a:lnTo>
                    <a:pt x="490" y="705"/>
                  </a:lnTo>
                  <a:lnTo>
                    <a:pt x="496" y="680"/>
                  </a:lnTo>
                  <a:lnTo>
                    <a:pt x="509" y="655"/>
                  </a:lnTo>
                  <a:lnTo>
                    <a:pt x="522" y="636"/>
                  </a:lnTo>
                  <a:lnTo>
                    <a:pt x="534" y="618"/>
                  </a:lnTo>
                  <a:lnTo>
                    <a:pt x="547" y="599"/>
                  </a:lnTo>
                  <a:lnTo>
                    <a:pt x="566" y="587"/>
                  </a:lnTo>
                  <a:lnTo>
                    <a:pt x="578" y="574"/>
                  </a:lnTo>
                  <a:lnTo>
                    <a:pt x="591" y="568"/>
                  </a:lnTo>
                  <a:lnTo>
                    <a:pt x="610" y="562"/>
                  </a:lnTo>
                  <a:lnTo>
                    <a:pt x="616" y="555"/>
                  </a:lnTo>
                  <a:lnTo>
                    <a:pt x="628" y="562"/>
                  </a:lnTo>
                  <a:lnTo>
                    <a:pt x="628" y="562"/>
                  </a:lnTo>
                  <a:lnTo>
                    <a:pt x="641" y="593"/>
                  </a:lnTo>
                  <a:lnTo>
                    <a:pt x="654" y="618"/>
                  </a:lnTo>
                  <a:lnTo>
                    <a:pt x="679" y="636"/>
                  </a:lnTo>
                  <a:lnTo>
                    <a:pt x="698" y="649"/>
                  </a:lnTo>
                  <a:lnTo>
                    <a:pt x="716" y="655"/>
                  </a:lnTo>
                  <a:lnTo>
                    <a:pt x="742" y="655"/>
                  </a:lnTo>
                  <a:lnTo>
                    <a:pt x="767" y="655"/>
                  </a:lnTo>
                  <a:lnTo>
                    <a:pt x="792" y="649"/>
                  </a:lnTo>
                  <a:lnTo>
                    <a:pt x="823" y="643"/>
                  </a:lnTo>
                  <a:lnTo>
                    <a:pt x="848" y="636"/>
                  </a:lnTo>
                  <a:lnTo>
                    <a:pt x="873" y="624"/>
                  </a:lnTo>
                  <a:lnTo>
                    <a:pt x="899" y="611"/>
                  </a:lnTo>
                  <a:lnTo>
                    <a:pt x="917" y="599"/>
                  </a:lnTo>
                  <a:lnTo>
                    <a:pt x="936" y="593"/>
                  </a:lnTo>
                  <a:lnTo>
                    <a:pt x="955" y="587"/>
                  </a:lnTo>
                  <a:lnTo>
                    <a:pt x="974" y="580"/>
                  </a:lnTo>
                  <a:lnTo>
                    <a:pt x="930" y="568"/>
                  </a:lnTo>
                  <a:lnTo>
                    <a:pt x="886" y="555"/>
                  </a:lnTo>
                  <a:lnTo>
                    <a:pt x="855" y="549"/>
                  </a:lnTo>
                  <a:lnTo>
                    <a:pt x="823" y="543"/>
                  </a:lnTo>
                  <a:lnTo>
                    <a:pt x="792" y="537"/>
                  </a:lnTo>
                  <a:lnTo>
                    <a:pt x="767" y="537"/>
                  </a:lnTo>
                  <a:lnTo>
                    <a:pt x="742" y="537"/>
                  </a:lnTo>
                  <a:lnTo>
                    <a:pt x="723" y="537"/>
                  </a:lnTo>
                  <a:lnTo>
                    <a:pt x="704" y="537"/>
                  </a:lnTo>
                  <a:lnTo>
                    <a:pt x="691" y="543"/>
                  </a:lnTo>
                  <a:lnTo>
                    <a:pt x="679" y="543"/>
                  </a:lnTo>
                  <a:lnTo>
                    <a:pt x="666" y="549"/>
                  </a:lnTo>
                  <a:lnTo>
                    <a:pt x="660" y="549"/>
                  </a:lnTo>
                  <a:lnTo>
                    <a:pt x="647" y="549"/>
                  </a:lnTo>
                  <a:lnTo>
                    <a:pt x="641" y="549"/>
                  </a:lnTo>
                  <a:lnTo>
                    <a:pt x="641" y="549"/>
                  </a:lnTo>
                  <a:lnTo>
                    <a:pt x="635" y="543"/>
                  </a:lnTo>
                  <a:lnTo>
                    <a:pt x="635" y="537"/>
                  </a:lnTo>
                  <a:lnTo>
                    <a:pt x="635" y="530"/>
                  </a:lnTo>
                  <a:lnTo>
                    <a:pt x="635" y="524"/>
                  </a:lnTo>
                  <a:lnTo>
                    <a:pt x="641" y="518"/>
                  </a:lnTo>
                  <a:lnTo>
                    <a:pt x="641" y="505"/>
                  </a:lnTo>
                  <a:lnTo>
                    <a:pt x="647" y="499"/>
                  </a:lnTo>
                  <a:lnTo>
                    <a:pt x="647" y="493"/>
                  </a:lnTo>
                  <a:lnTo>
                    <a:pt x="654" y="481"/>
                  </a:lnTo>
                  <a:lnTo>
                    <a:pt x="666" y="474"/>
                  </a:lnTo>
                  <a:lnTo>
                    <a:pt x="672" y="468"/>
                  </a:lnTo>
                  <a:lnTo>
                    <a:pt x="679" y="462"/>
                  </a:lnTo>
                  <a:lnTo>
                    <a:pt x="691" y="456"/>
                  </a:lnTo>
                  <a:lnTo>
                    <a:pt x="704" y="456"/>
                  </a:lnTo>
                  <a:lnTo>
                    <a:pt x="716" y="456"/>
                  </a:lnTo>
                  <a:lnTo>
                    <a:pt x="729" y="456"/>
                  </a:lnTo>
                  <a:lnTo>
                    <a:pt x="760" y="462"/>
                  </a:lnTo>
                  <a:lnTo>
                    <a:pt x="792" y="462"/>
                  </a:lnTo>
                  <a:lnTo>
                    <a:pt x="817" y="468"/>
                  </a:lnTo>
                  <a:lnTo>
                    <a:pt x="842" y="474"/>
                  </a:lnTo>
                  <a:lnTo>
                    <a:pt x="873" y="481"/>
                  </a:lnTo>
                  <a:lnTo>
                    <a:pt x="899" y="487"/>
                  </a:lnTo>
                  <a:lnTo>
                    <a:pt x="924" y="493"/>
                  </a:lnTo>
                  <a:lnTo>
                    <a:pt x="949" y="499"/>
                  </a:lnTo>
                  <a:lnTo>
                    <a:pt x="980" y="505"/>
                  </a:lnTo>
                  <a:lnTo>
                    <a:pt x="1012" y="512"/>
                  </a:lnTo>
                  <a:lnTo>
                    <a:pt x="1043" y="518"/>
                  </a:lnTo>
                  <a:lnTo>
                    <a:pt x="1081" y="524"/>
                  </a:lnTo>
                  <a:lnTo>
                    <a:pt x="1112" y="524"/>
                  </a:lnTo>
                  <a:lnTo>
                    <a:pt x="1156" y="530"/>
                  </a:lnTo>
                  <a:lnTo>
                    <a:pt x="1200" y="537"/>
                  </a:lnTo>
                  <a:lnTo>
                    <a:pt x="1251" y="543"/>
                  </a:lnTo>
                  <a:lnTo>
                    <a:pt x="1244" y="549"/>
                  </a:lnTo>
                  <a:lnTo>
                    <a:pt x="1244" y="562"/>
                  </a:lnTo>
                  <a:lnTo>
                    <a:pt x="1244" y="568"/>
                  </a:lnTo>
                  <a:lnTo>
                    <a:pt x="1238" y="574"/>
                  </a:lnTo>
                  <a:lnTo>
                    <a:pt x="1238" y="580"/>
                  </a:lnTo>
                  <a:lnTo>
                    <a:pt x="1232" y="587"/>
                  </a:lnTo>
                  <a:lnTo>
                    <a:pt x="1232" y="593"/>
                  </a:lnTo>
                  <a:lnTo>
                    <a:pt x="1225" y="599"/>
                  </a:lnTo>
                  <a:lnTo>
                    <a:pt x="1219" y="599"/>
                  </a:lnTo>
                  <a:lnTo>
                    <a:pt x="1213" y="599"/>
                  </a:lnTo>
                  <a:lnTo>
                    <a:pt x="1200" y="599"/>
                  </a:lnTo>
                  <a:lnTo>
                    <a:pt x="1188" y="605"/>
                  </a:lnTo>
                  <a:lnTo>
                    <a:pt x="1175" y="605"/>
                  </a:lnTo>
                  <a:lnTo>
                    <a:pt x="1156" y="605"/>
                  </a:lnTo>
                  <a:lnTo>
                    <a:pt x="1137" y="605"/>
                  </a:lnTo>
                  <a:lnTo>
                    <a:pt x="1112" y="605"/>
                  </a:lnTo>
                  <a:lnTo>
                    <a:pt x="1093" y="605"/>
                  </a:lnTo>
                  <a:lnTo>
                    <a:pt x="1075" y="605"/>
                  </a:lnTo>
                  <a:lnTo>
                    <a:pt x="1056" y="611"/>
                  </a:lnTo>
                  <a:lnTo>
                    <a:pt x="1043" y="611"/>
                  </a:lnTo>
                  <a:lnTo>
                    <a:pt x="1031" y="618"/>
                  </a:lnTo>
                  <a:lnTo>
                    <a:pt x="1018" y="618"/>
                  </a:lnTo>
                  <a:lnTo>
                    <a:pt x="1005" y="624"/>
                  </a:lnTo>
                  <a:lnTo>
                    <a:pt x="993" y="630"/>
                  </a:lnTo>
                  <a:lnTo>
                    <a:pt x="980" y="636"/>
                  </a:lnTo>
                  <a:lnTo>
                    <a:pt x="961" y="649"/>
                  </a:lnTo>
                  <a:lnTo>
                    <a:pt x="943" y="655"/>
                  </a:lnTo>
                  <a:lnTo>
                    <a:pt x="930" y="661"/>
                  </a:lnTo>
                  <a:lnTo>
                    <a:pt x="905" y="674"/>
                  </a:lnTo>
                  <a:lnTo>
                    <a:pt x="880" y="680"/>
                  </a:lnTo>
                  <a:lnTo>
                    <a:pt x="848" y="692"/>
                  </a:lnTo>
                  <a:lnTo>
                    <a:pt x="817" y="705"/>
                  </a:lnTo>
                  <a:lnTo>
                    <a:pt x="798" y="736"/>
                  </a:lnTo>
                  <a:lnTo>
                    <a:pt x="779" y="767"/>
                  </a:lnTo>
                  <a:lnTo>
                    <a:pt x="760" y="798"/>
                  </a:lnTo>
                  <a:lnTo>
                    <a:pt x="742" y="830"/>
                  </a:lnTo>
                  <a:lnTo>
                    <a:pt x="729" y="861"/>
                  </a:lnTo>
                  <a:lnTo>
                    <a:pt x="716" y="892"/>
                  </a:lnTo>
                  <a:lnTo>
                    <a:pt x="710" y="923"/>
                  </a:lnTo>
                  <a:lnTo>
                    <a:pt x="698" y="954"/>
                  </a:lnTo>
                  <a:lnTo>
                    <a:pt x="698" y="979"/>
                  </a:lnTo>
                  <a:lnTo>
                    <a:pt x="698" y="1010"/>
                  </a:lnTo>
                  <a:lnTo>
                    <a:pt x="698" y="1029"/>
                  </a:lnTo>
                  <a:lnTo>
                    <a:pt x="704" y="1048"/>
                  </a:lnTo>
                  <a:lnTo>
                    <a:pt x="710" y="1060"/>
                  </a:lnTo>
                  <a:lnTo>
                    <a:pt x="729" y="1073"/>
                  </a:lnTo>
                  <a:lnTo>
                    <a:pt x="742" y="1079"/>
                  </a:lnTo>
                  <a:lnTo>
                    <a:pt x="767" y="1079"/>
                  </a:lnTo>
                  <a:lnTo>
                    <a:pt x="792" y="1073"/>
                  </a:lnTo>
                  <a:lnTo>
                    <a:pt x="817" y="1067"/>
                  </a:lnTo>
                  <a:lnTo>
                    <a:pt x="836" y="1054"/>
                  </a:lnTo>
                  <a:lnTo>
                    <a:pt x="855" y="1042"/>
                  </a:lnTo>
                  <a:lnTo>
                    <a:pt x="867" y="1029"/>
                  </a:lnTo>
                  <a:lnTo>
                    <a:pt x="886" y="1010"/>
                  </a:lnTo>
                  <a:lnTo>
                    <a:pt x="905" y="986"/>
                  </a:lnTo>
                  <a:lnTo>
                    <a:pt x="924" y="967"/>
                  </a:lnTo>
                  <a:lnTo>
                    <a:pt x="949" y="942"/>
                  </a:lnTo>
                  <a:lnTo>
                    <a:pt x="980" y="911"/>
                  </a:lnTo>
                  <a:lnTo>
                    <a:pt x="1018" y="886"/>
                  </a:lnTo>
                  <a:lnTo>
                    <a:pt x="1062" y="855"/>
                  </a:lnTo>
                  <a:lnTo>
                    <a:pt x="1112" y="817"/>
                  </a:lnTo>
                  <a:lnTo>
                    <a:pt x="1181" y="786"/>
                  </a:lnTo>
                  <a:lnTo>
                    <a:pt x="1257" y="755"/>
                  </a:lnTo>
                  <a:lnTo>
                    <a:pt x="1345" y="71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3" name="Freeform 21"/>
            <p:cNvSpPr>
              <a:spLocks/>
            </p:cNvSpPr>
            <p:nvPr/>
          </p:nvSpPr>
          <p:spPr bwMode="auto">
            <a:xfrm>
              <a:off x="2737" y="1322"/>
              <a:ext cx="144" cy="867"/>
            </a:xfrm>
            <a:custGeom>
              <a:avLst/>
              <a:gdLst/>
              <a:ahLst/>
              <a:cxnLst>
                <a:cxn ang="0">
                  <a:pos x="51" y="50"/>
                </a:cxn>
                <a:cxn ang="0">
                  <a:pos x="51" y="81"/>
                </a:cxn>
                <a:cxn ang="0">
                  <a:pos x="57" y="119"/>
                </a:cxn>
                <a:cxn ang="0">
                  <a:pos x="63" y="175"/>
                </a:cxn>
                <a:cxn ang="0">
                  <a:pos x="76" y="237"/>
                </a:cxn>
                <a:cxn ang="0">
                  <a:pos x="82" y="299"/>
                </a:cxn>
                <a:cxn ang="0">
                  <a:pos x="95" y="374"/>
                </a:cxn>
                <a:cxn ang="0">
                  <a:pos x="107" y="443"/>
                </a:cxn>
                <a:cxn ang="0">
                  <a:pos x="120" y="518"/>
                </a:cxn>
                <a:cxn ang="0">
                  <a:pos x="126" y="592"/>
                </a:cxn>
                <a:cxn ang="0">
                  <a:pos x="139" y="655"/>
                </a:cxn>
                <a:cxn ang="0">
                  <a:pos x="139" y="717"/>
                </a:cxn>
                <a:cxn ang="0">
                  <a:pos x="145" y="773"/>
                </a:cxn>
                <a:cxn ang="0">
                  <a:pos x="145" y="817"/>
                </a:cxn>
                <a:cxn ang="0">
                  <a:pos x="132" y="848"/>
                </a:cxn>
                <a:cxn ang="0">
                  <a:pos x="120" y="867"/>
                </a:cxn>
                <a:cxn ang="0">
                  <a:pos x="107" y="867"/>
                </a:cxn>
                <a:cxn ang="0">
                  <a:pos x="107" y="823"/>
                </a:cxn>
                <a:cxn ang="0">
                  <a:pos x="107" y="779"/>
                </a:cxn>
                <a:cxn ang="0">
                  <a:pos x="101" y="723"/>
                </a:cxn>
                <a:cxn ang="0">
                  <a:pos x="95" y="667"/>
                </a:cxn>
                <a:cxn ang="0">
                  <a:pos x="88" y="611"/>
                </a:cxn>
                <a:cxn ang="0">
                  <a:pos x="82" y="555"/>
                </a:cxn>
                <a:cxn ang="0">
                  <a:pos x="69" y="493"/>
                </a:cxn>
                <a:cxn ang="0">
                  <a:pos x="57" y="430"/>
                </a:cxn>
                <a:cxn ang="0">
                  <a:pos x="44" y="368"/>
                </a:cxn>
                <a:cxn ang="0">
                  <a:pos x="38" y="312"/>
                </a:cxn>
                <a:cxn ang="0">
                  <a:pos x="25" y="250"/>
                </a:cxn>
                <a:cxn ang="0">
                  <a:pos x="13" y="193"/>
                </a:cxn>
                <a:cxn ang="0">
                  <a:pos x="7" y="137"/>
                </a:cxn>
                <a:cxn ang="0">
                  <a:pos x="0" y="87"/>
                </a:cxn>
                <a:cxn ang="0">
                  <a:pos x="0" y="44"/>
                </a:cxn>
                <a:cxn ang="0">
                  <a:pos x="0" y="0"/>
                </a:cxn>
                <a:cxn ang="0">
                  <a:pos x="0" y="0"/>
                </a:cxn>
                <a:cxn ang="0">
                  <a:pos x="0" y="0"/>
                </a:cxn>
                <a:cxn ang="0">
                  <a:pos x="7" y="0"/>
                </a:cxn>
                <a:cxn ang="0">
                  <a:pos x="7" y="0"/>
                </a:cxn>
                <a:cxn ang="0">
                  <a:pos x="13" y="0"/>
                </a:cxn>
                <a:cxn ang="0">
                  <a:pos x="13" y="6"/>
                </a:cxn>
                <a:cxn ang="0">
                  <a:pos x="19" y="6"/>
                </a:cxn>
                <a:cxn ang="0">
                  <a:pos x="19" y="13"/>
                </a:cxn>
                <a:cxn ang="0">
                  <a:pos x="25" y="13"/>
                </a:cxn>
                <a:cxn ang="0">
                  <a:pos x="25" y="19"/>
                </a:cxn>
                <a:cxn ang="0">
                  <a:pos x="32" y="19"/>
                </a:cxn>
                <a:cxn ang="0">
                  <a:pos x="32" y="25"/>
                </a:cxn>
                <a:cxn ang="0">
                  <a:pos x="38" y="31"/>
                </a:cxn>
                <a:cxn ang="0">
                  <a:pos x="44" y="38"/>
                </a:cxn>
                <a:cxn ang="0">
                  <a:pos x="44" y="44"/>
                </a:cxn>
                <a:cxn ang="0">
                  <a:pos x="51" y="50"/>
                </a:cxn>
              </a:cxnLst>
              <a:rect l="0" t="0" r="r" b="b"/>
              <a:pathLst>
                <a:path w="145" h="867">
                  <a:moveTo>
                    <a:pt x="51" y="50"/>
                  </a:moveTo>
                  <a:lnTo>
                    <a:pt x="51" y="81"/>
                  </a:lnTo>
                  <a:lnTo>
                    <a:pt x="57" y="119"/>
                  </a:lnTo>
                  <a:lnTo>
                    <a:pt x="63" y="175"/>
                  </a:lnTo>
                  <a:lnTo>
                    <a:pt x="76" y="237"/>
                  </a:lnTo>
                  <a:lnTo>
                    <a:pt x="82" y="299"/>
                  </a:lnTo>
                  <a:lnTo>
                    <a:pt x="95" y="374"/>
                  </a:lnTo>
                  <a:lnTo>
                    <a:pt x="107" y="443"/>
                  </a:lnTo>
                  <a:lnTo>
                    <a:pt x="120" y="518"/>
                  </a:lnTo>
                  <a:lnTo>
                    <a:pt x="126" y="592"/>
                  </a:lnTo>
                  <a:lnTo>
                    <a:pt x="139" y="655"/>
                  </a:lnTo>
                  <a:lnTo>
                    <a:pt x="139" y="717"/>
                  </a:lnTo>
                  <a:lnTo>
                    <a:pt x="145" y="773"/>
                  </a:lnTo>
                  <a:lnTo>
                    <a:pt x="145" y="817"/>
                  </a:lnTo>
                  <a:lnTo>
                    <a:pt x="132" y="848"/>
                  </a:lnTo>
                  <a:lnTo>
                    <a:pt x="120" y="867"/>
                  </a:lnTo>
                  <a:lnTo>
                    <a:pt x="107" y="867"/>
                  </a:lnTo>
                  <a:lnTo>
                    <a:pt x="107" y="823"/>
                  </a:lnTo>
                  <a:lnTo>
                    <a:pt x="107" y="779"/>
                  </a:lnTo>
                  <a:lnTo>
                    <a:pt x="101" y="723"/>
                  </a:lnTo>
                  <a:lnTo>
                    <a:pt x="95" y="667"/>
                  </a:lnTo>
                  <a:lnTo>
                    <a:pt x="88" y="611"/>
                  </a:lnTo>
                  <a:lnTo>
                    <a:pt x="82" y="555"/>
                  </a:lnTo>
                  <a:lnTo>
                    <a:pt x="69" y="493"/>
                  </a:lnTo>
                  <a:lnTo>
                    <a:pt x="57" y="430"/>
                  </a:lnTo>
                  <a:lnTo>
                    <a:pt x="44" y="368"/>
                  </a:lnTo>
                  <a:lnTo>
                    <a:pt x="38" y="312"/>
                  </a:lnTo>
                  <a:lnTo>
                    <a:pt x="25" y="250"/>
                  </a:lnTo>
                  <a:lnTo>
                    <a:pt x="13" y="193"/>
                  </a:lnTo>
                  <a:lnTo>
                    <a:pt x="7" y="137"/>
                  </a:lnTo>
                  <a:lnTo>
                    <a:pt x="0" y="87"/>
                  </a:lnTo>
                  <a:lnTo>
                    <a:pt x="0" y="44"/>
                  </a:lnTo>
                  <a:lnTo>
                    <a:pt x="0" y="0"/>
                  </a:lnTo>
                  <a:lnTo>
                    <a:pt x="0" y="0"/>
                  </a:lnTo>
                  <a:lnTo>
                    <a:pt x="0" y="0"/>
                  </a:lnTo>
                  <a:lnTo>
                    <a:pt x="7" y="0"/>
                  </a:lnTo>
                  <a:lnTo>
                    <a:pt x="7" y="0"/>
                  </a:lnTo>
                  <a:lnTo>
                    <a:pt x="13" y="0"/>
                  </a:lnTo>
                  <a:lnTo>
                    <a:pt x="13" y="6"/>
                  </a:lnTo>
                  <a:lnTo>
                    <a:pt x="19" y="6"/>
                  </a:lnTo>
                  <a:lnTo>
                    <a:pt x="19" y="13"/>
                  </a:lnTo>
                  <a:lnTo>
                    <a:pt x="25" y="13"/>
                  </a:lnTo>
                  <a:lnTo>
                    <a:pt x="25" y="19"/>
                  </a:lnTo>
                  <a:lnTo>
                    <a:pt x="32" y="19"/>
                  </a:lnTo>
                  <a:lnTo>
                    <a:pt x="32" y="25"/>
                  </a:lnTo>
                  <a:lnTo>
                    <a:pt x="38" y="31"/>
                  </a:lnTo>
                  <a:lnTo>
                    <a:pt x="44" y="38"/>
                  </a:lnTo>
                  <a:lnTo>
                    <a:pt x="44" y="44"/>
                  </a:lnTo>
                  <a:lnTo>
                    <a:pt x="51"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4" name="Freeform 22"/>
            <p:cNvSpPr>
              <a:spLocks/>
            </p:cNvSpPr>
            <p:nvPr/>
          </p:nvSpPr>
          <p:spPr bwMode="auto">
            <a:xfrm>
              <a:off x="3661" y="2295"/>
              <a:ext cx="154" cy="139"/>
            </a:xfrm>
            <a:custGeom>
              <a:avLst/>
              <a:gdLst/>
              <a:ahLst/>
              <a:cxnLst>
                <a:cxn ang="0">
                  <a:pos x="157" y="62"/>
                </a:cxn>
                <a:cxn ang="0">
                  <a:pos x="151" y="75"/>
                </a:cxn>
                <a:cxn ang="0">
                  <a:pos x="132" y="93"/>
                </a:cxn>
                <a:cxn ang="0">
                  <a:pos x="113" y="106"/>
                </a:cxn>
                <a:cxn ang="0">
                  <a:pos x="82" y="124"/>
                </a:cxn>
                <a:cxn ang="0">
                  <a:pos x="57" y="137"/>
                </a:cxn>
                <a:cxn ang="0">
                  <a:pos x="32" y="137"/>
                </a:cxn>
                <a:cxn ang="0">
                  <a:pos x="13" y="131"/>
                </a:cxn>
                <a:cxn ang="0">
                  <a:pos x="6" y="118"/>
                </a:cxn>
                <a:cxn ang="0">
                  <a:pos x="13" y="99"/>
                </a:cxn>
                <a:cxn ang="0">
                  <a:pos x="19" y="75"/>
                </a:cxn>
                <a:cxn ang="0">
                  <a:pos x="32" y="56"/>
                </a:cxn>
                <a:cxn ang="0">
                  <a:pos x="38" y="43"/>
                </a:cxn>
                <a:cxn ang="0">
                  <a:pos x="44" y="31"/>
                </a:cxn>
                <a:cxn ang="0">
                  <a:pos x="32" y="25"/>
                </a:cxn>
                <a:cxn ang="0">
                  <a:pos x="13" y="25"/>
                </a:cxn>
                <a:cxn ang="0">
                  <a:pos x="0" y="18"/>
                </a:cxn>
                <a:cxn ang="0">
                  <a:pos x="13" y="6"/>
                </a:cxn>
                <a:cxn ang="0">
                  <a:pos x="25" y="0"/>
                </a:cxn>
                <a:cxn ang="0">
                  <a:pos x="38" y="0"/>
                </a:cxn>
                <a:cxn ang="0">
                  <a:pos x="50" y="6"/>
                </a:cxn>
                <a:cxn ang="0">
                  <a:pos x="63" y="12"/>
                </a:cxn>
                <a:cxn ang="0">
                  <a:pos x="69" y="25"/>
                </a:cxn>
                <a:cxn ang="0">
                  <a:pos x="63" y="37"/>
                </a:cxn>
                <a:cxn ang="0">
                  <a:pos x="38" y="68"/>
                </a:cxn>
                <a:cxn ang="0">
                  <a:pos x="19" y="106"/>
                </a:cxn>
                <a:cxn ang="0">
                  <a:pos x="25" y="118"/>
                </a:cxn>
                <a:cxn ang="0">
                  <a:pos x="44" y="118"/>
                </a:cxn>
                <a:cxn ang="0">
                  <a:pos x="76" y="106"/>
                </a:cxn>
                <a:cxn ang="0">
                  <a:pos x="107" y="93"/>
                </a:cxn>
                <a:cxn ang="0">
                  <a:pos x="132" y="75"/>
                </a:cxn>
                <a:cxn ang="0">
                  <a:pos x="151" y="62"/>
                </a:cxn>
              </a:cxnLst>
              <a:rect l="0" t="0" r="r" b="b"/>
              <a:pathLst>
                <a:path w="157" h="137">
                  <a:moveTo>
                    <a:pt x="151" y="62"/>
                  </a:moveTo>
                  <a:lnTo>
                    <a:pt x="157" y="62"/>
                  </a:lnTo>
                  <a:lnTo>
                    <a:pt x="151" y="68"/>
                  </a:lnTo>
                  <a:lnTo>
                    <a:pt x="151" y="75"/>
                  </a:lnTo>
                  <a:lnTo>
                    <a:pt x="145" y="81"/>
                  </a:lnTo>
                  <a:lnTo>
                    <a:pt x="132" y="93"/>
                  </a:lnTo>
                  <a:lnTo>
                    <a:pt x="126" y="99"/>
                  </a:lnTo>
                  <a:lnTo>
                    <a:pt x="113" y="106"/>
                  </a:lnTo>
                  <a:lnTo>
                    <a:pt x="94" y="118"/>
                  </a:lnTo>
                  <a:lnTo>
                    <a:pt x="82" y="124"/>
                  </a:lnTo>
                  <a:lnTo>
                    <a:pt x="69" y="131"/>
                  </a:lnTo>
                  <a:lnTo>
                    <a:pt x="57" y="137"/>
                  </a:lnTo>
                  <a:lnTo>
                    <a:pt x="44" y="137"/>
                  </a:lnTo>
                  <a:lnTo>
                    <a:pt x="32" y="137"/>
                  </a:lnTo>
                  <a:lnTo>
                    <a:pt x="19" y="137"/>
                  </a:lnTo>
                  <a:lnTo>
                    <a:pt x="13" y="131"/>
                  </a:lnTo>
                  <a:lnTo>
                    <a:pt x="6" y="124"/>
                  </a:lnTo>
                  <a:lnTo>
                    <a:pt x="6" y="118"/>
                  </a:lnTo>
                  <a:lnTo>
                    <a:pt x="6" y="112"/>
                  </a:lnTo>
                  <a:lnTo>
                    <a:pt x="13" y="99"/>
                  </a:lnTo>
                  <a:lnTo>
                    <a:pt x="19" y="87"/>
                  </a:lnTo>
                  <a:lnTo>
                    <a:pt x="19" y="75"/>
                  </a:lnTo>
                  <a:lnTo>
                    <a:pt x="25" y="68"/>
                  </a:lnTo>
                  <a:lnTo>
                    <a:pt x="32" y="56"/>
                  </a:lnTo>
                  <a:lnTo>
                    <a:pt x="38" y="50"/>
                  </a:lnTo>
                  <a:lnTo>
                    <a:pt x="38" y="43"/>
                  </a:lnTo>
                  <a:lnTo>
                    <a:pt x="44" y="31"/>
                  </a:lnTo>
                  <a:lnTo>
                    <a:pt x="44" y="31"/>
                  </a:lnTo>
                  <a:lnTo>
                    <a:pt x="38" y="25"/>
                  </a:lnTo>
                  <a:lnTo>
                    <a:pt x="32" y="25"/>
                  </a:lnTo>
                  <a:lnTo>
                    <a:pt x="25" y="25"/>
                  </a:lnTo>
                  <a:lnTo>
                    <a:pt x="13" y="25"/>
                  </a:lnTo>
                  <a:lnTo>
                    <a:pt x="0" y="31"/>
                  </a:lnTo>
                  <a:lnTo>
                    <a:pt x="0" y="18"/>
                  </a:lnTo>
                  <a:lnTo>
                    <a:pt x="6" y="12"/>
                  </a:lnTo>
                  <a:lnTo>
                    <a:pt x="13" y="6"/>
                  </a:lnTo>
                  <a:lnTo>
                    <a:pt x="19" y="0"/>
                  </a:lnTo>
                  <a:lnTo>
                    <a:pt x="25" y="0"/>
                  </a:lnTo>
                  <a:lnTo>
                    <a:pt x="32" y="0"/>
                  </a:lnTo>
                  <a:lnTo>
                    <a:pt x="38" y="0"/>
                  </a:lnTo>
                  <a:lnTo>
                    <a:pt x="44" y="0"/>
                  </a:lnTo>
                  <a:lnTo>
                    <a:pt x="50" y="6"/>
                  </a:lnTo>
                  <a:lnTo>
                    <a:pt x="57" y="6"/>
                  </a:lnTo>
                  <a:lnTo>
                    <a:pt x="63" y="12"/>
                  </a:lnTo>
                  <a:lnTo>
                    <a:pt x="63" y="18"/>
                  </a:lnTo>
                  <a:lnTo>
                    <a:pt x="69" y="25"/>
                  </a:lnTo>
                  <a:lnTo>
                    <a:pt x="69" y="31"/>
                  </a:lnTo>
                  <a:lnTo>
                    <a:pt x="63" y="37"/>
                  </a:lnTo>
                  <a:lnTo>
                    <a:pt x="63" y="43"/>
                  </a:lnTo>
                  <a:lnTo>
                    <a:pt x="38" y="68"/>
                  </a:lnTo>
                  <a:lnTo>
                    <a:pt x="25" y="93"/>
                  </a:lnTo>
                  <a:lnTo>
                    <a:pt x="19" y="106"/>
                  </a:lnTo>
                  <a:lnTo>
                    <a:pt x="19" y="118"/>
                  </a:lnTo>
                  <a:lnTo>
                    <a:pt x="25" y="118"/>
                  </a:lnTo>
                  <a:lnTo>
                    <a:pt x="32" y="124"/>
                  </a:lnTo>
                  <a:lnTo>
                    <a:pt x="44" y="118"/>
                  </a:lnTo>
                  <a:lnTo>
                    <a:pt x="57" y="118"/>
                  </a:lnTo>
                  <a:lnTo>
                    <a:pt x="76" y="106"/>
                  </a:lnTo>
                  <a:lnTo>
                    <a:pt x="88" y="99"/>
                  </a:lnTo>
                  <a:lnTo>
                    <a:pt x="107" y="93"/>
                  </a:lnTo>
                  <a:lnTo>
                    <a:pt x="120" y="81"/>
                  </a:lnTo>
                  <a:lnTo>
                    <a:pt x="132" y="75"/>
                  </a:lnTo>
                  <a:lnTo>
                    <a:pt x="145" y="68"/>
                  </a:lnTo>
                  <a:lnTo>
                    <a:pt x="151" y="62"/>
                  </a:lnTo>
                  <a:lnTo>
                    <a:pt x="151"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5" name="Freeform 23"/>
            <p:cNvSpPr>
              <a:spLocks/>
            </p:cNvSpPr>
            <p:nvPr/>
          </p:nvSpPr>
          <p:spPr bwMode="auto">
            <a:xfrm>
              <a:off x="4377" y="1597"/>
              <a:ext cx="126" cy="107"/>
            </a:xfrm>
            <a:custGeom>
              <a:avLst/>
              <a:gdLst/>
              <a:ahLst/>
              <a:cxnLst>
                <a:cxn ang="0">
                  <a:pos x="107" y="6"/>
                </a:cxn>
                <a:cxn ang="0">
                  <a:pos x="114" y="24"/>
                </a:cxn>
                <a:cxn ang="0">
                  <a:pos x="120" y="37"/>
                </a:cxn>
                <a:cxn ang="0">
                  <a:pos x="126" y="49"/>
                </a:cxn>
                <a:cxn ang="0">
                  <a:pos x="126" y="56"/>
                </a:cxn>
                <a:cxn ang="0">
                  <a:pos x="126" y="68"/>
                </a:cxn>
                <a:cxn ang="0">
                  <a:pos x="114" y="87"/>
                </a:cxn>
                <a:cxn ang="0">
                  <a:pos x="101" y="93"/>
                </a:cxn>
                <a:cxn ang="0">
                  <a:pos x="88" y="93"/>
                </a:cxn>
                <a:cxn ang="0">
                  <a:pos x="76" y="93"/>
                </a:cxn>
                <a:cxn ang="0">
                  <a:pos x="70" y="81"/>
                </a:cxn>
                <a:cxn ang="0">
                  <a:pos x="57" y="99"/>
                </a:cxn>
                <a:cxn ang="0">
                  <a:pos x="44" y="105"/>
                </a:cxn>
                <a:cxn ang="0">
                  <a:pos x="32" y="105"/>
                </a:cxn>
                <a:cxn ang="0">
                  <a:pos x="19" y="99"/>
                </a:cxn>
                <a:cxn ang="0">
                  <a:pos x="7" y="93"/>
                </a:cxn>
                <a:cxn ang="0">
                  <a:pos x="0" y="81"/>
                </a:cxn>
                <a:cxn ang="0">
                  <a:pos x="0" y="68"/>
                </a:cxn>
                <a:cxn ang="0">
                  <a:pos x="0" y="49"/>
                </a:cxn>
                <a:cxn ang="0">
                  <a:pos x="0" y="43"/>
                </a:cxn>
                <a:cxn ang="0">
                  <a:pos x="0" y="31"/>
                </a:cxn>
                <a:cxn ang="0">
                  <a:pos x="7" y="31"/>
                </a:cxn>
                <a:cxn ang="0">
                  <a:pos x="13" y="37"/>
                </a:cxn>
                <a:cxn ang="0">
                  <a:pos x="13" y="49"/>
                </a:cxn>
                <a:cxn ang="0">
                  <a:pos x="13" y="68"/>
                </a:cxn>
                <a:cxn ang="0">
                  <a:pos x="19" y="74"/>
                </a:cxn>
                <a:cxn ang="0">
                  <a:pos x="26" y="81"/>
                </a:cxn>
                <a:cxn ang="0">
                  <a:pos x="44" y="74"/>
                </a:cxn>
                <a:cxn ang="0">
                  <a:pos x="51" y="62"/>
                </a:cxn>
                <a:cxn ang="0">
                  <a:pos x="44" y="43"/>
                </a:cxn>
                <a:cxn ang="0">
                  <a:pos x="44" y="31"/>
                </a:cxn>
                <a:cxn ang="0">
                  <a:pos x="51" y="18"/>
                </a:cxn>
                <a:cxn ang="0">
                  <a:pos x="63" y="31"/>
                </a:cxn>
                <a:cxn ang="0">
                  <a:pos x="70" y="49"/>
                </a:cxn>
                <a:cxn ang="0">
                  <a:pos x="76" y="56"/>
                </a:cxn>
                <a:cxn ang="0">
                  <a:pos x="82" y="62"/>
                </a:cxn>
                <a:cxn ang="0">
                  <a:pos x="95" y="62"/>
                </a:cxn>
                <a:cxn ang="0">
                  <a:pos x="114" y="62"/>
                </a:cxn>
                <a:cxn ang="0">
                  <a:pos x="107" y="49"/>
                </a:cxn>
                <a:cxn ang="0">
                  <a:pos x="101" y="37"/>
                </a:cxn>
                <a:cxn ang="0">
                  <a:pos x="95" y="18"/>
                </a:cxn>
                <a:cxn ang="0">
                  <a:pos x="88" y="6"/>
                </a:cxn>
                <a:cxn ang="0">
                  <a:pos x="95" y="0"/>
                </a:cxn>
              </a:cxnLst>
              <a:rect l="0" t="0" r="r" b="b"/>
              <a:pathLst>
                <a:path w="126" h="105">
                  <a:moveTo>
                    <a:pt x="95" y="0"/>
                  </a:moveTo>
                  <a:lnTo>
                    <a:pt x="101" y="6"/>
                  </a:lnTo>
                  <a:lnTo>
                    <a:pt x="107" y="6"/>
                  </a:lnTo>
                  <a:lnTo>
                    <a:pt x="107" y="12"/>
                  </a:lnTo>
                  <a:lnTo>
                    <a:pt x="114" y="18"/>
                  </a:lnTo>
                  <a:lnTo>
                    <a:pt x="114" y="24"/>
                  </a:lnTo>
                  <a:lnTo>
                    <a:pt x="120" y="31"/>
                  </a:lnTo>
                  <a:lnTo>
                    <a:pt x="120" y="37"/>
                  </a:lnTo>
                  <a:lnTo>
                    <a:pt x="120" y="37"/>
                  </a:lnTo>
                  <a:lnTo>
                    <a:pt x="126" y="43"/>
                  </a:lnTo>
                  <a:lnTo>
                    <a:pt x="126" y="49"/>
                  </a:lnTo>
                  <a:lnTo>
                    <a:pt x="126" y="49"/>
                  </a:lnTo>
                  <a:lnTo>
                    <a:pt x="126" y="49"/>
                  </a:lnTo>
                  <a:lnTo>
                    <a:pt x="126" y="56"/>
                  </a:lnTo>
                  <a:lnTo>
                    <a:pt x="126" y="56"/>
                  </a:lnTo>
                  <a:lnTo>
                    <a:pt x="126" y="62"/>
                  </a:lnTo>
                  <a:lnTo>
                    <a:pt x="126" y="62"/>
                  </a:lnTo>
                  <a:lnTo>
                    <a:pt x="126" y="68"/>
                  </a:lnTo>
                  <a:lnTo>
                    <a:pt x="120" y="74"/>
                  </a:lnTo>
                  <a:lnTo>
                    <a:pt x="120" y="81"/>
                  </a:lnTo>
                  <a:lnTo>
                    <a:pt x="114" y="87"/>
                  </a:lnTo>
                  <a:lnTo>
                    <a:pt x="107" y="87"/>
                  </a:lnTo>
                  <a:lnTo>
                    <a:pt x="107" y="93"/>
                  </a:lnTo>
                  <a:lnTo>
                    <a:pt x="101" y="93"/>
                  </a:lnTo>
                  <a:lnTo>
                    <a:pt x="95" y="93"/>
                  </a:lnTo>
                  <a:lnTo>
                    <a:pt x="95" y="93"/>
                  </a:lnTo>
                  <a:lnTo>
                    <a:pt x="88" y="93"/>
                  </a:lnTo>
                  <a:lnTo>
                    <a:pt x="82" y="93"/>
                  </a:lnTo>
                  <a:lnTo>
                    <a:pt x="82" y="93"/>
                  </a:lnTo>
                  <a:lnTo>
                    <a:pt x="76" y="93"/>
                  </a:lnTo>
                  <a:lnTo>
                    <a:pt x="70" y="87"/>
                  </a:lnTo>
                  <a:lnTo>
                    <a:pt x="70" y="87"/>
                  </a:lnTo>
                  <a:lnTo>
                    <a:pt x="70" y="81"/>
                  </a:lnTo>
                  <a:lnTo>
                    <a:pt x="63" y="87"/>
                  </a:lnTo>
                  <a:lnTo>
                    <a:pt x="57" y="93"/>
                  </a:lnTo>
                  <a:lnTo>
                    <a:pt x="57" y="99"/>
                  </a:lnTo>
                  <a:lnTo>
                    <a:pt x="57" y="99"/>
                  </a:lnTo>
                  <a:lnTo>
                    <a:pt x="51" y="99"/>
                  </a:lnTo>
                  <a:lnTo>
                    <a:pt x="44" y="105"/>
                  </a:lnTo>
                  <a:lnTo>
                    <a:pt x="44" y="105"/>
                  </a:lnTo>
                  <a:lnTo>
                    <a:pt x="38" y="105"/>
                  </a:lnTo>
                  <a:lnTo>
                    <a:pt x="32" y="105"/>
                  </a:lnTo>
                  <a:lnTo>
                    <a:pt x="32" y="105"/>
                  </a:lnTo>
                  <a:lnTo>
                    <a:pt x="26" y="99"/>
                  </a:lnTo>
                  <a:lnTo>
                    <a:pt x="19" y="99"/>
                  </a:lnTo>
                  <a:lnTo>
                    <a:pt x="19" y="99"/>
                  </a:lnTo>
                  <a:lnTo>
                    <a:pt x="13" y="93"/>
                  </a:lnTo>
                  <a:lnTo>
                    <a:pt x="7" y="93"/>
                  </a:lnTo>
                  <a:lnTo>
                    <a:pt x="7" y="87"/>
                  </a:lnTo>
                  <a:lnTo>
                    <a:pt x="7" y="87"/>
                  </a:lnTo>
                  <a:lnTo>
                    <a:pt x="0" y="81"/>
                  </a:lnTo>
                  <a:lnTo>
                    <a:pt x="0" y="74"/>
                  </a:lnTo>
                  <a:lnTo>
                    <a:pt x="0" y="74"/>
                  </a:lnTo>
                  <a:lnTo>
                    <a:pt x="0" y="68"/>
                  </a:lnTo>
                  <a:lnTo>
                    <a:pt x="0" y="62"/>
                  </a:lnTo>
                  <a:lnTo>
                    <a:pt x="0" y="56"/>
                  </a:lnTo>
                  <a:lnTo>
                    <a:pt x="0" y="49"/>
                  </a:lnTo>
                  <a:lnTo>
                    <a:pt x="0" y="49"/>
                  </a:lnTo>
                  <a:lnTo>
                    <a:pt x="0" y="43"/>
                  </a:lnTo>
                  <a:lnTo>
                    <a:pt x="0" y="43"/>
                  </a:lnTo>
                  <a:lnTo>
                    <a:pt x="0" y="37"/>
                  </a:lnTo>
                  <a:lnTo>
                    <a:pt x="0" y="31"/>
                  </a:lnTo>
                  <a:lnTo>
                    <a:pt x="0" y="31"/>
                  </a:lnTo>
                  <a:lnTo>
                    <a:pt x="7" y="31"/>
                  </a:lnTo>
                  <a:lnTo>
                    <a:pt x="7" y="31"/>
                  </a:lnTo>
                  <a:lnTo>
                    <a:pt x="7" y="31"/>
                  </a:lnTo>
                  <a:lnTo>
                    <a:pt x="7" y="31"/>
                  </a:lnTo>
                  <a:lnTo>
                    <a:pt x="7" y="37"/>
                  </a:lnTo>
                  <a:lnTo>
                    <a:pt x="13" y="37"/>
                  </a:lnTo>
                  <a:lnTo>
                    <a:pt x="13" y="43"/>
                  </a:lnTo>
                  <a:lnTo>
                    <a:pt x="13" y="49"/>
                  </a:lnTo>
                  <a:lnTo>
                    <a:pt x="13" y="49"/>
                  </a:lnTo>
                  <a:lnTo>
                    <a:pt x="13" y="56"/>
                  </a:lnTo>
                  <a:lnTo>
                    <a:pt x="13" y="62"/>
                  </a:lnTo>
                  <a:lnTo>
                    <a:pt x="13" y="68"/>
                  </a:lnTo>
                  <a:lnTo>
                    <a:pt x="19" y="68"/>
                  </a:lnTo>
                  <a:lnTo>
                    <a:pt x="19" y="74"/>
                  </a:lnTo>
                  <a:lnTo>
                    <a:pt x="19" y="74"/>
                  </a:lnTo>
                  <a:lnTo>
                    <a:pt x="19" y="81"/>
                  </a:lnTo>
                  <a:lnTo>
                    <a:pt x="26" y="81"/>
                  </a:lnTo>
                  <a:lnTo>
                    <a:pt x="26" y="81"/>
                  </a:lnTo>
                  <a:lnTo>
                    <a:pt x="32" y="81"/>
                  </a:lnTo>
                  <a:lnTo>
                    <a:pt x="44" y="81"/>
                  </a:lnTo>
                  <a:lnTo>
                    <a:pt x="44" y="74"/>
                  </a:lnTo>
                  <a:lnTo>
                    <a:pt x="51" y="68"/>
                  </a:lnTo>
                  <a:lnTo>
                    <a:pt x="51" y="68"/>
                  </a:lnTo>
                  <a:lnTo>
                    <a:pt x="51" y="62"/>
                  </a:lnTo>
                  <a:lnTo>
                    <a:pt x="51" y="56"/>
                  </a:lnTo>
                  <a:lnTo>
                    <a:pt x="51" y="49"/>
                  </a:lnTo>
                  <a:lnTo>
                    <a:pt x="44" y="43"/>
                  </a:lnTo>
                  <a:lnTo>
                    <a:pt x="44" y="37"/>
                  </a:lnTo>
                  <a:lnTo>
                    <a:pt x="44" y="31"/>
                  </a:lnTo>
                  <a:lnTo>
                    <a:pt x="44" y="31"/>
                  </a:lnTo>
                  <a:lnTo>
                    <a:pt x="44" y="24"/>
                  </a:lnTo>
                  <a:lnTo>
                    <a:pt x="51" y="24"/>
                  </a:lnTo>
                  <a:lnTo>
                    <a:pt x="51" y="18"/>
                  </a:lnTo>
                  <a:lnTo>
                    <a:pt x="57" y="24"/>
                  </a:lnTo>
                  <a:lnTo>
                    <a:pt x="63" y="24"/>
                  </a:lnTo>
                  <a:lnTo>
                    <a:pt x="63" y="31"/>
                  </a:lnTo>
                  <a:lnTo>
                    <a:pt x="70" y="37"/>
                  </a:lnTo>
                  <a:lnTo>
                    <a:pt x="70" y="43"/>
                  </a:lnTo>
                  <a:lnTo>
                    <a:pt x="70" y="49"/>
                  </a:lnTo>
                  <a:lnTo>
                    <a:pt x="70" y="49"/>
                  </a:lnTo>
                  <a:lnTo>
                    <a:pt x="70" y="56"/>
                  </a:lnTo>
                  <a:lnTo>
                    <a:pt x="76" y="56"/>
                  </a:lnTo>
                  <a:lnTo>
                    <a:pt x="76" y="62"/>
                  </a:lnTo>
                  <a:lnTo>
                    <a:pt x="76" y="62"/>
                  </a:lnTo>
                  <a:lnTo>
                    <a:pt x="82" y="62"/>
                  </a:lnTo>
                  <a:lnTo>
                    <a:pt x="82" y="62"/>
                  </a:lnTo>
                  <a:lnTo>
                    <a:pt x="88" y="68"/>
                  </a:lnTo>
                  <a:lnTo>
                    <a:pt x="95" y="62"/>
                  </a:lnTo>
                  <a:lnTo>
                    <a:pt x="101" y="62"/>
                  </a:lnTo>
                  <a:lnTo>
                    <a:pt x="107" y="62"/>
                  </a:lnTo>
                  <a:lnTo>
                    <a:pt x="114" y="62"/>
                  </a:lnTo>
                  <a:lnTo>
                    <a:pt x="114" y="56"/>
                  </a:lnTo>
                  <a:lnTo>
                    <a:pt x="114" y="56"/>
                  </a:lnTo>
                  <a:lnTo>
                    <a:pt x="107" y="49"/>
                  </a:lnTo>
                  <a:lnTo>
                    <a:pt x="107" y="49"/>
                  </a:lnTo>
                  <a:lnTo>
                    <a:pt x="107" y="43"/>
                  </a:lnTo>
                  <a:lnTo>
                    <a:pt x="101" y="37"/>
                  </a:lnTo>
                  <a:lnTo>
                    <a:pt x="101" y="31"/>
                  </a:lnTo>
                  <a:lnTo>
                    <a:pt x="95" y="24"/>
                  </a:lnTo>
                  <a:lnTo>
                    <a:pt x="95" y="18"/>
                  </a:lnTo>
                  <a:lnTo>
                    <a:pt x="88" y="12"/>
                  </a:lnTo>
                  <a:lnTo>
                    <a:pt x="88" y="6"/>
                  </a:lnTo>
                  <a:lnTo>
                    <a:pt x="88" y="6"/>
                  </a:lnTo>
                  <a:lnTo>
                    <a:pt x="88" y="0"/>
                  </a:lnTo>
                  <a:lnTo>
                    <a:pt x="95" y="0"/>
                  </a:lnTo>
                  <a:lnTo>
                    <a:pt x="95"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6" name="Freeform 24"/>
            <p:cNvSpPr>
              <a:spLocks/>
            </p:cNvSpPr>
            <p:nvPr/>
          </p:nvSpPr>
          <p:spPr bwMode="auto">
            <a:xfrm>
              <a:off x="2354" y="1578"/>
              <a:ext cx="119" cy="87"/>
            </a:xfrm>
            <a:custGeom>
              <a:avLst/>
              <a:gdLst/>
              <a:ahLst/>
              <a:cxnLst>
                <a:cxn ang="0">
                  <a:pos x="107" y="12"/>
                </a:cxn>
                <a:cxn ang="0">
                  <a:pos x="113" y="25"/>
                </a:cxn>
                <a:cxn ang="0">
                  <a:pos x="119" y="31"/>
                </a:cxn>
                <a:cxn ang="0">
                  <a:pos x="113" y="37"/>
                </a:cxn>
                <a:cxn ang="0">
                  <a:pos x="113" y="43"/>
                </a:cxn>
                <a:cxn ang="0">
                  <a:pos x="113" y="50"/>
                </a:cxn>
                <a:cxn ang="0">
                  <a:pos x="101" y="62"/>
                </a:cxn>
                <a:cxn ang="0">
                  <a:pos x="94" y="68"/>
                </a:cxn>
                <a:cxn ang="0">
                  <a:pos x="82" y="75"/>
                </a:cxn>
                <a:cxn ang="0">
                  <a:pos x="75" y="68"/>
                </a:cxn>
                <a:cxn ang="0">
                  <a:pos x="63" y="62"/>
                </a:cxn>
                <a:cxn ang="0">
                  <a:pos x="57" y="75"/>
                </a:cxn>
                <a:cxn ang="0">
                  <a:pos x="44" y="81"/>
                </a:cxn>
                <a:cxn ang="0">
                  <a:pos x="31" y="87"/>
                </a:cxn>
                <a:cxn ang="0">
                  <a:pos x="19" y="81"/>
                </a:cxn>
                <a:cxn ang="0">
                  <a:pos x="6" y="75"/>
                </a:cxn>
                <a:cxn ang="0">
                  <a:pos x="0" y="68"/>
                </a:cxn>
                <a:cxn ang="0">
                  <a:pos x="0" y="56"/>
                </a:cxn>
                <a:cxn ang="0">
                  <a:pos x="0" y="43"/>
                </a:cxn>
                <a:cxn ang="0">
                  <a:pos x="6" y="37"/>
                </a:cxn>
                <a:cxn ang="0">
                  <a:pos x="6" y="31"/>
                </a:cxn>
                <a:cxn ang="0">
                  <a:pos x="13" y="31"/>
                </a:cxn>
                <a:cxn ang="0">
                  <a:pos x="19" y="37"/>
                </a:cxn>
                <a:cxn ang="0">
                  <a:pos x="19" y="43"/>
                </a:cxn>
                <a:cxn ang="0">
                  <a:pos x="19" y="56"/>
                </a:cxn>
                <a:cxn ang="0">
                  <a:pos x="25" y="62"/>
                </a:cxn>
                <a:cxn ang="0">
                  <a:pos x="25" y="62"/>
                </a:cxn>
                <a:cxn ang="0">
                  <a:pos x="50" y="56"/>
                </a:cxn>
                <a:cxn ang="0">
                  <a:pos x="50" y="43"/>
                </a:cxn>
                <a:cxn ang="0">
                  <a:pos x="44" y="25"/>
                </a:cxn>
                <a:cxn ang="0">
                  <a:pos x="44" y="12"/>
                </a:cxn>
                <a:cxn ang="0">
                  <a:pos x="57" y="6"/>
                </a:cxn>
                <a:cxn ang="0">
                  <a:pos x="69" y="19"/>
                </a:cxn>
                <a:cxn ang="0">
                  <a:pos x="75" y="25"/>
                </a:cxn>
                <a:cxn ang="0">
                  <a:pos x="75" y="37"/>
                </a:cxn>
                <a:cxn ang="0">
                  <a:pos x="75" y="43"/>
                </a:cxn>
                <a:cxn ang="0">
                  <a:pos x="82" y="43"/>
                </a:cxn>
                <a:cxn ang="0">
                  <a:pos x="94" y="43"/>
                </a:cxn>
                <a:cxn ang="0">
                  <a:pos x="94" y="37"/>
                </a:cxn>
                <a:cxn ang="0">
                  <a:pos x="94" y="25"/>
                </a:cxn>
                <a:cxn ang="0">
                  <a:pos x="88" y="12"/>
                </a:cxn>
                <a:cxn ang="0">
                  <a:pos x="88" y="6"/>
                </a:cxn>
                <a:cxn ang="0">
                  <a:pos x="101" y="0"/>
                </a:cxn>
              </a:cxnLst>
              <a:rect l="0" t="0" r="r" b="b"/>
              <a:pathLst>
                <a:path w="119" h="87">
                  <a:moveTo>
                    <a:pt x="101" y="0"/>
                  </a:moveTo>
                  <a:lnTo>
                    <a:pt x="107" y="6"/>
                  </a:lnTo>
                  <a:lnTo>
                    <a:pt x="107" y="12"/>
                  </a:lnTo>
                  <a:lnTo>
                    <a:pt x="113" y="19"/>
                  </a:lnTo>
                  <a:lnTo>
                    <a:pt x="113" y="19"/>
                  </a:lnTo>
                  <a:lnTo>
                    <a:pt x="113" y="25"/>
                  </a:lnTo>
                  <a:lnTo>
                    <a:pt x="113" y="25"/>
                  </a:lnTo>
                  <a:lnTo>
                    <a:pt x="113" y="31"/>
                  </a:lnTo>
                  <a:lnTo>
                    <a:pt x="119" y="31"/>
                  </a:lnTo>
                  <a:lnTo>
                    <a:pt x="119" y="37"/>
                  </a:lnTo>
                  <a:lnTo>
                    <a:pt x="119" y="37"/>
                  </a:lnTo>
                  <a:lnTo>
                    <a:pt x="113" y="37"/>
                  </a:lnTo>
                  <a:lnTo>
                    <a:pt x="113" y="43"/>
                  </a:lnTo>
                  <a:lnTo>
                    <a:pt x="113" y="43"/>
                  </a:lnTo>
                  <a:lnTo>
                    <a:pt x="113" y="43"/>
                  </a:lnTo>
                  <a:lnTo>
                    <a:pt x="113" y="43"/>
                  </a:lnTo>
                  <a:lnTo>
                    <a:pt x="113" y="50"/>
                  </a:lnTo>
                  <a:lnTo>
                    <a:pt x="113" y="50"/>
                  </a:lnTo>
                  <a:lnTo>
                    <a:pt x="107" y="56"/>
                  </a:lnTo>
                  <a:lnTo>
                    <a:pt x="107" y="62"/>
                  </a:lnTo>
                  <a:lnTo>
                    <a:pt x="101" y="62"/>
                  </a:lnTo>
                  <a:lnTo>
                    <a:pt x="101" y="68"/>
                  </a:lnTo>
                  <a:lnTo>
                    <a:pt x="94" y="68"/>
                  </a:lnTo>
                  <a:lnTo>
                    <a:pt x="94" y="68"/>
                  </a:lnTo>
                  <a:lnTo>
                    <a:pt x="88" y="68"/>
                  </a:lnTo>
                  <a:lnTo>
                    <a:pt x="88" y="75"/>
                  </a:lnTo>
                  <a:lnTo>
                    <a:pt x="82" y="75"/>
                  </a:lnTo>
                  <a:lnTo>
                    <a:pt x="82" y="75"/>
                  </a:lnTo>
                  <a:lnTo>
                    <a:pt x="75" y="68"/>
                  </a:lnTo>
                  <a:lnTo>
                    <a:pt x="75" y="68"/>
                  </a:lnTo>
                  <a:lnTo>
                    <a:pt x="69" y="68"/>
                  </a:lnTo>
                  <a:lnTo>
                    <a:pt x="69" y="68"/>
                  </a:lnTo>
                  <a:lnTo>
                    <a:pt x="63" y="62"/>
                  </a:lnTo>
                  <a:lnTo>
                    <a:pt x="63" y="68"/>
                  </a:lnTo>
                  <a:lnTo>
                    <a:pt x="57" y="68"/>
                  </a:lnTo>
                  <a:lnTo>
                    <a:pt x="57" y="75"/>
                  </a:lnTo>
                  <a:lnTo>
                    <a:pt x="50" y="75"/>
                  </a:lnTo>
                  <a:lnTo>
                    <a:pt x="50" y="81"/>
                  </a:lnTo>
                  <a:lnTo>
                    <a:pt x="44" y="81"/>
                  </a:lnTo>
                  <a:lnTo>
                    <a:pt x="38" y="81"/>
                  </a:lnTo>
                  <a:lnTo>
                    <a:pt x="38" y="87"/>
                  </a:lnTo>
                  <a:lnTo>
                    <a:pt x="31" y="87"/>
                  </a:lnTo>
                  <a:lnTo>
                    <a:pt x="25" y="87"/>
                  </a:lnTo>
                  <a:lnTo>
                    <a:pt x="25" y="87"/>
                  </a:lnTo>
                  <a:lnTo>
                    <a:pt x="19" y="81"/>
                  </a:lnTo>
                  <a:lnTo>
                    <a:pt x="13" y="81"/>
                  </a:lnTo>
                  <a:lnTo>
                    <a:pt x="13" y="81"/>
                  </a:lnTo>
                  <a:lnTo>
                    <a:pt x="6" y="75"/>
                  </a:lnTo>
                  <a:lnTo>
                    <a:pt x="0" y="75"/>
                  </a:lnTo>
                  <a:lnTo>
                    <a:pt x="0" y="68"/>
                  </a:lnTo>
                  <a:lnTo>
                    <a:pt x="0" y="68"/>
                  </a:lnTo>
                  <a:lnTo>
                    <a:pt x="0" y="62"/>
                  </a:lnTo>
                  <a:lnTo>
                    <a:pt x="0" y="56"/>
                  </a:lnTo>
                  <a:lnTo>
                    <a:pt x="0" y="56"/>
                  </a:lnTo>
                  <a:lnTo>
                    <a:pt x="0" y="50"/>
                  </a:lnTo>
                  <a:lnTo>
                    <a:pt x="0" y="50"/>
                  </a:lnTo>
                  <a:lnTo>
                    <a:pt x="0" y="43"/>
                  </a:lnTo>
                  <a:lnTo>
                    <a:pt x="0" y="43"/>
                  </a:lnTo>
                  <a:lnTo>
                    <a:pt x="0" y="37"/>
                  </a:lnTo>
                  <a:lnTo>
                    <a:pt x="6" y="37"/>
                  </a:lnTo>
                  <a:lnTo>
                    <a:pt x="6" y="31"/>
                  </a:lnTo>
                  <a:lnTo>
                    <a:pt x="6" y="31"/>
                  </a:lnTo>
                  <a:lnTo>
                    <a:pt x="6" y="31"/>
                  </a:lnTo>
                  <a:lnTo>
                    <a:pt x="6" y="31"/>
                  </a:lnTo>
                  <a:lnTo>
                    <a:pt x="6" y="31"/>
                  </a:lnTo>
                  <a:lnTo>
                    <a:pt x="13" y="31"/>
                  </a:lnTo>
                  <a:lnTo>
                    <a:pt x="19" y="31"/>
                  </a:lnTo>
                  <a:lnTo>
                    <a:pt x="19" y="31"/>
                  </a:lnTo>
                  <a:lnTo>
                    <a:pt x="19" y="37"/>
                  </a:lnTo>
                  <a:lnTo>
                    <a:pt x="19" y="37"/>
                  </a:lnTo>
                  <a:lnTo>
                    <a:pt x="19" y="43"/>
                  </a:lnTo>
                  <a:lnTo>
                    <a:pt x="19" y="43"/>
                  </a:lnTo>
                  <a:lnTo>
                    <a:pt x="19" y="50"/>
                  </a:lnTo>
                  <a:lnTo>
                    <a:pt x="19" y="50"/>
                  </a:lnTo>
                  <a:lnTo>
                    <a:pt x="19" y="56"/>
                  </a:lnTo>
                  <a:lnTo>
                    <a:pt x="19" y="56"/>
                  </a:lnTo>
                  <a:lnTo>
                    <a:pt x="19" y="56"/>
                  </a:lnTo>
                  <a:lnTo>
                    <a:pt x="25" y="62"/>
                  </a:lnTo>
                  <a:lnTo>
                    <a:pt x="25" y="62"/>
                  </a:lnTo>
                  <a:lnTo>
                    <a:pt x="25" y="62"/>
                  </a:lnTo>
                  <a:lnTo>
                    <a:pt x="25" y="62"/>
                  </a:lnTo>
                  <a:lnTo>
                    <a:pt x="38" y="62"/>
                  </a:lnTo>
                  <a:lnTo>
                    <a:pt x="44" y="62"/>
                  </a:lnTo>
                  <a:lnTo>
                    <a:pt x="50" y="56"/>
                  </a:lnTo>
                  <a:lnTo>
                    <a:pt x="50" y="56"/>
                  </a:lnTo>
                  <a:lnTo>
                    <a:pt x="50" y="50"/>
                  </a:lnTo>
                  <a:lnTo>
                    <a:pt x="50" y="43"/>
                  </a:lnTo>
                  <a:lnTo>
                    <a:pt x="50" y="37"/>
                  </a:lnTo>
                  <a:lnTo>
                    <a:pt x="50" y="31"/>
                  </a:lnTo>
                  <a:lnTo>
                    <a:pt x="44" y="25"/>
                  </a:lnTo>
                  <a:lnTo>
                    <a:pt x="44" y="19"/>
                  </a:lnTo>
                  <a:lnTo>
                    <a:pt x="44" y="19"/>
                  </a:lnTo>
                  <a:lnTo>
                    <a:pt x="44" y="12"/>
                  </a:lnTo>
                  <a:lnTo>
                    <a:pt x="44" y="12"/>
                  </a:lnTo>
                  <a:lnTo>
                    <a:pt x="50" y="6"/>
                  </a:lnTo>
                  <a:lnTo>
                    <a:pt x="57" y="6"/>
                  </a:lnTo>
                  <a:lnTo>
                    <a:pt x="63" y="6"/>
                  </a:lnTo>
                  <a:lnTo>
                    <a:pt x="69" y="12"/>
                  </a:lnTo>
                  <a:lnTo>
                    <a:pt x="69" y="19"/>
                  </a:lnTo>
                  <a:lnTo>
                    <a:pt x="69" y="19"/>
                  </a:lnTo>
                  <a:lnTo>
                    <a:pt x="69" y="25"/>
                  </a:lnTo>
                  <a:lnTo>
                    <a:pt x="75" y="25"/>
                  </a:lnTo>
                  <a:lnTo>
                    <a:pt x="75" y="31"/>
                  </a:lnTo>
                  <a:lnTo>
                    <a:pt x="75" y="31"/>
                  </a:lnTo>
                  <a:lnTo>
                    <a:pt x="75" y="37"/>
                  </a:lnTo>
                  <a:lnTo>
                    <a:pt x="75" y="37"/>
                  </a:lnTo>
                  <a:lnTo>
                    <a:pt x="75" y="37"/>
                  </a:lnTo>
                  <a:lnTo>
                    <a:pt x="75" y="43"/>
                  </a:lnTo>
                  <a:lnTo>
                    <a:pt x="75" y="43"/>
                  </a:lnTo>
                  <a:lnTo>
                    <a:pt x="82" y="43"/>
                  </a:lnTo>
                  <a:lnTo>
                    <a:pt x="82" y="43"/>
                  </a:lnTo>
                  <a:lnTo>
                    <a:pt x="88" y="43"/>
                  </a:lnTo>
                  <a:lnTo>
                    <a:pt x="94" y="43"/>
                  </a:lnTo>
                  <a:lnTo>
                    <a:pt x="94" y="43"/>
                  </a:lnTo>
                  <a:lnTo>
                    <a:pt x="94" y="43"/>
                  </a:lnTo>
                  <a:lnTo>
                    <a:pt x="94" y="37"/>
                  </a:lnTo>
                  <a:lnTo>
                    <a:pt x="94" y="37"/>
                  </a:lnTo>
                  <a:lnTo>
                    <a:pt x="94" y="31"/>
                  </a:lnTo>
                  <a:lnTo>
                    <a:pt x="94" y="25"/>
                  </a:lnTo>
                  <a:lnTo>
                    <a:pt x="94" y="25"/>
                  </a:lnTo>
                  <a:lnTo>
                    <a:pt x="88" y="19"/>
                  </a:lnTo>
                  <a:lnTo>
                    <a:pt x="88" y="19"/>
                  </a:lnTo>
                  <a:lnTo>
                    <a:pt x="88" y="12"/>
                  </a:lnTo>
                  <a:lnTo>
                    <a:pt x="82" y="12"/>
                  </a:lnTo>
                  <a:lnTo>
                    <a:pt x="88" y="6"/>
                  </a:lnTo>
                  <a:lnTo>
                    <a:pt x="88" y="6"/>
                  </a:lnTo>
                  <a:lnTo>
                    <a:pt x="88" y="0"/>
                  </a:lnTo>
                  <a:lnTo>
                    <a:pt x="94" y="0"/>
                  </a:lnTo>
                  <a:lnTo>
                    <a:pt x="1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7" name="Freeform 25"/>
            <p:cNvSpPr>
              <a:spLocks/>
            </p:cNvSpPr>
            <p:nvPr/>
          </p:nvSpPr>
          <p:spPr bwMode="auto">
            <a:xfrm>
              <a:off x="3617" y="1528"/>
              <a:ext cx="138" cy="102"/>
            </a:xfrm>
            <a:custGeom>
              <a:avLst/>
              <a:gdLst/>
              <a:ahLst/>
              <a:cxnLst>
                <a:cxn ang="0">
                  <a:pos x="113" y="6"/>
                </a:cxn>
                <a:cxn ang="0">
                  <a:pos x="120" y="19"/>
                </a:cxn>
                <a:cxn ang="0">
                  <a:pos x="126" y="37"/>
                </a:cxn>
                <a:cxn ang="0">
                  <a:pos x="132" y="44"/>
                </a:cxn>
                <a:cxn ang="0">
                  <a:pos x="138" y="56"/>
                </a:cxn>
                <a:cxn ang="0">
                  <a:pos x="132" y="69"/>
                </a:cxn>
                <a:cxn ang="0">
                  <a:pos x="120" y="81"/>
                </a:cxn>
                <a:cxn ang="0">
                  <a:pos x="107" y="87"/>
                </a:cxn>
                <a:cxn ang="0">
                  <a:pos x="94" y="87"/>
                </a:cxn>
                <a:cxn ang="0">
                  <a:pos x="82" y="87"/>
                </a:cxn>
                <a:cxn ang="0">
                  <a:pos x="76" y="81"/>
                </a:cxn>
                <a:cxn ang="0">
                  <a:pos x="63" y="93"/>
                </a:cxn>
                <a:cxn ang="0">
                  <a:pos x="50" y="100"/>
                </a:cxn>
                <a:cxn ang="0">
                  <a:pos x="38" y="100"/>
                </a:cxn>
                <a:cxn ang="0">
                  <a:pos x="25" y="93"/>
                </a:cxn>
                <a:cxn ang="0">
                  <a:pos x="19" y="87"/>
                </a:cxn>
                <a:cxn ang="0">
                  <a:pos x="13" y="81"/>
                </a:cxn>
                <a:cxn ang="0">
                  <a:pos x="6" y="69"/>
                </a:cxn>
                <a:cxn ang="0">
                  <a:pos x="0" y="56"/>
                </a:cxn>
                <a:cxn ang="0">
                  <a:pos x="6" y="37"/>
                </a:cxn>
                <a:cxn ang="0">
                  <a:pos x="13" y="31"/>
                </a:cxn>
                <a:cxn ang="0">
                  <a:pos x="19" y="31"/>
                </a:cxn>
                <a:cxn ang="0">
                  <a:pos x="19" y="37"/>
                </a:cxn>
                <a:cxn ang="0">
                  <a:pos x="25" y="56"/>
                </a:cxn>
                <a:cxn ang="0">
                  <a:pos x="25" y="69"/>
                </a:cxn>
                <a:cxn ang="0">
                  <a:pos x="25" y="75"/>
                </a:cxn>
                <a:cxn ang="0">
                  <a:pos x="32" y="81"/>
                </a:cxn>
                <a:cxn ang="0">
                  <a:pos x="57" y="75"/>
                </a:cxn>
                <a:cxn ang="0">
                  <a:pos x="63" y="62"/>
                </a:cxn>
                <a:cxn ang="0">
                  <a:pos x="57" y="44"/>
                </a:cxn>
                <a:cxn ang="0">
                  <a:pos x="57" y="25"/>
                </a:cxn>
                <a:cxn ang="0">
                  <a:pos x="63" y="19"/>
                </a:cxn>
                <a:cxn ang="0">
                  <a:pos x="76" y="31"/>
                </a:cxn>
                <a:cxn ang="0">
                  <a:pos x="82" y="44"/>
                </a:cxn>
                <a:cxn ang="0">
                  <a:pos x="82" y="56"/>
                </a:cxn>
                <a:cxn ang="0">
                  <a:pos x="88" y="69"/>
                </a:cxn>
                <a:cxn ang="0">
                  <a:pos x="101" y="69"/>
                </a:cxn>
                <a:cxn ang="0">
                  <a:pos x="120" y="62"/>
                </a:cxn>
                <a:cxn ang="0">
                  <a:pos x="120" y="50"/>
                </a:cxn>
                <a:cxn ang="0">
                  <a:pos x="113" y="31"/>
                </a:cxn>
                <a:cxn ang="0">
                  <a:pos x="101" y="12"/>
                </a:cxn>
                <a:cxn ang="0">
                  <a:pos x="94" y="0"/>
                </a:cxn>
                <a:cxn ang="0">
                  <a:pos x="107" y="0"/>
                </a:cxn>
              </a:cxnLst>
              <a:rect l="0" t="0" r="r" b="b"/>
              <a:pathLst>
                <a:path w="138" h="100">
                  <a:moveTo>
                    <a:pt x="107" y="0"/>
                  </a:moveTo>
                  <a:lnTo>
                    <a:pt x="113" y="6"/>
                  </a:lnTo>
                  <a:lnTo>
                    <a:pt x="113" y="6"/>
                  </a:lnTo>
                  <a:lnTo>
                    <a:pt x="120" y="12"/>
                  </a:lnTo>
                  <a:lnTo>
                    <a:pt x="120" y="19"/>
                  </a:lnTo>
                  <a:lnTo>
                    <a:pt x="120" y="19"/>
                  </a:lnTo>
                  <a:lnTo>
                    <a:pt x="126" y="25"/>
                  </a:lnTo>
                  <a:lnTo>
                    <a:pt x="126" y="31"/>
                  </a:lnTo>
                  <a:lnTo>
                    <a:pt x="126" y="37"/>
                  </a:lnTo>
                  <a:lnTo>
                    <a:pt x="132" y="37"/>
                  </a:lnTo>
                  <a:lnTo>
                    <a:pt x="132" y="44"/>
                  </a:lnTo>
                  <a:lnTo>
                    <a:pt x="132" y="44"/>
                  </a:lnTo>
                  <a:lnTo>
                    <a:pt x="132" y="50"/>
                  </a:lnTo>
                  <a:lnTo>
                    <a:pt x="132" y="56"/>
                  </a:lnTo>
                  <a:lnTo>
                    <a:pt x="138" y="56"/>
                  </a:lnTo>
                  <a:lnTo>
                    <a:pt x="138" y="56"/>
                  </a:lnTo>
                  <a:lnTo>
                    <a:pt x="138" y="62"/>
                  </a:lnTo>
                  <a:lnTo>
                    <a:pt x="132" y="69"/>
                  </a:lnTo>
                  <a:lnTo>
                    <a:pt x="126" y="69"/>
                  </a:lnTo>
                  <a:lnTo>
                    <a:pt x="126" y="75"/>
                  </a:lnTo>
                  <a:lnTo>
                    <a:pt x="120" y="81"/>
                  </a:lnTo>
                  <a:lnTo>
                    <a:pt x="120" y="81"/>
                  </a:lnTo>
                  <a:lnTo>
                    <a:pt x="113" y="87"/>
                  </a:lnTo>
                  <a:lnTo>
                    <a:pt x="107" y="87"/>
                  </a:lnTo>
                  <a:lnTo>
                    <a:pt x="107" y="87"/>
                  </a:lnTo>
                  <a:lnTo>
                    <a:pt x="101" y="87"/>
                  </a:lnTo>
                  <a:lnTo>
                    <a:pt x="94" y="87"/>
                  </a:lnTo>
                  <a:lnTo>
                    <a:pt x="94" y="87"/>
                  </a:lnTo>
                  <a:lnTo>
                    <a:pt x="88" y="87"/>
                  </a:lnTo>
                  <a:lnTo>
                    <a:pt x="82" y="87"/>
                  </a:lnTo>
                  <a:lnTo>
                    <a:pt x="82" y="81"/>
                  </a:lnTo>
                  <a:lnTo>
                    <a:pt x="76" y="81"/>
                  </a:lnTo>
                  <a:lnTo>
                    <a:pt x="76" y="81"/>
                  </a:lnTo>
                  <a:lnTo>
                    <a:pt x="69" y="87"/>
                  </a:lnTo>
                  <a:lnTo>
                    <a:pt x="69" y="87"/>
                  </a:lnTo>
                  <a:lnTo>
                    <a:pt x="63" y="93"/>
                  </a:lnTo>
                  <a:lnTo>
                    <a:pt x="57" y="100"/>
                  </a:lnTo>
                  <a:lnTo>
                    <a:pt x="57" y="100"/>
                  </a:lnTo>
                  <a:lnTo>
                    <a:pt x="50" y="100"/>
                  </a:lnTo>
                  <a:lnTo>
                    <a:pt x="44" y="100"/>
                  </a:lnTo>
                  <a:lnTo>
                    <a:pt x="44" y="100"/>
                  </a:lnTo>
                  <a:lnTo>
                    <a:pt x="38" y="100"/>
                  </a:lnTo>
                  <a:lnTo>
                    <a:pt x="32" y="100"/>
                  </a:lnTo>
                  <a:lnTo>
                    <a:pt x="32" y="100"/>
                  </a:lnTo>
                  <a:lnTo>
                    <a:pt x="25" y="93"/>
                  </a:lnTo>
                  <a:lnTo>
                    <a:pt x="25" y="93"/>
                  </a:lnTo>
                  <a:lnTo>
                    <a:pt x="19" y="87"/>
                  </a:lnTo>
                  <a:lnTo>
                    <a:pt x="19" y="87"/>
                  </a:lnTo>
                  <a:lnTo>
                    <a:pt x="13" y="81"/>
                  </a:lnTo>
                  <a:lnTo>
                    <a:pt x="13" y="81"/>
                  </a:lnTo>
                  <a:lnTo>
                    <a:pt x="13" y="81"/>
                  </a:lnTo>
                  <a:lnTo>
                    <a:pt x="6" y="75"/>
                  </a:lnTo>
                  <a:lnTo>
                    <a:pt x="6" y="69"/>
                  </a:lnTo>
                  <a:lnTo>
                    <a:pt x="6" y="69"/>
                  </a:lnTo>
                  <a:lnTo>
                    <a:pt x="6" y="62"/>
                  </a:lnTo>
                  <a:lnTo>
                    <a:pt x="0" y="56"/>
                  </a:lnTo>
                  <a:lnTo>
                    <a:pt x="0" y="56"/>
                  </a:lnTo>
                  <a:lnTo>
                    <a:pt x="0" y="50"/>
                  </a:lnTo>
                  <a:lnTo>
                    <a:pt x="6" y="44"/>
                  </a:lnTo>
                  <a:lnTo>
                    <a:pt x="6" y="37"/>
                  </a:lnTo>
                  <a:lnTo>
                    <a:pt x="6" y="37"/>
                  </a:lnTo>
                  <a:lnTo>
                    <a:pt x="6" y="31"/>
                  </a:lnTo>
                  <a:lnTo>
                    <a:pt x="13" y="31"/>
                  </a:lnTo>
                  <a:lnTo>
                    <a:pt x="13" y="31"/>
                  </a:lnTo>
                  <a:lnTo>
                    <a:pt x="13" y="31"/>
                  </a:lnTo>
                  <a:lnTo>
                    <a:pt x="19" y="31"/>
                  </a:lnTo>
                  <a:lnTo>
                    <a:pt x="19" y="31"/>
                  </a:lnTo>
                  <a:lnTo>
                    <a:pt x="19" y="37"/>
                  </a:lnTo>
                  <a:lnTo>
                    <a:pt x="19" y="37"/>
                  </a:lnTo>
                  <a:lnTo>
                    <a:pt x="25" y="44"/>
                  </a:lnTo>
                  <a:lnTo>
                    <a:pt x="25" y="50"/>
                  </a:lnTo>
                  <a:lnTo>
                    <a:pt x="25" y="56"/>
                  </a:lnTo>
                  <a:lnTo>
                    <a:pt x="25" y="56"/>
                  </a:lnTo>
                  <a:lnTo>
                    <a:pt x="25" y="62"/>
                  </a:lnTo>
                  <a:lnTo>
                    <a:pt x="25" y="69"/>
                  </a:lnTo>
                  <a:lnTo>
                    <a:pt x="25" y="69"/>
                  </a:lnTo>
                  <a:lnTo>
                    <a:pt x="25" y="75"/>
                  </a:lnTo>
                  <a:lnTo>
                    <a:pt x="25" y="75"/>
                  </a:lnTo>
                  <a:lnTo>
                    <a:pt x="32" y="75"/>
                  </a:lnTo>
                  <a:lnTo>
                    <a:pt x="32" y="81"/>
                  </a:lnTo>
                  <a:lnTo>
                    <a:pt x="32" y="81"/>
                  </a:lnTo>
                  <a:lnTo>
                    <a:pt x="44" y="81"/>
                  </a:lnTo>
                  <a:lnTo>
                    <a:pt x="50" y="75"/>
                  </a:lnTo>
                  <a:lnTo>
                    <a:pt x="57" y="75"/>
                  </a:lnTo>
                  <a:lnTo>
                    <a:pt x="57" y="69"/>
                  </a:lnTo>
                  <a:lnTo>
                    <a:pt x="57" y="69"/>
                  </a:lnTo>
                  <a:lnTo>
                    <a:pt x="63" y="62"/>
                  </a:lnTo>
                  <a:lnTo>
                    <a:pt x="57" y="56"/>
                  </a:lnTo>
                  <a:lnTo>
                    <a:pt x="57" y="50"/>
                  </a:lnTo>
                  <a:lnTo>
                    <a:pt x="57" y="44"/>
                  </a:lnTo>
                  <a:lnTo>
                    <a:pt x="57" y="37"/>
                  </a:lnTo>
                  <a:lnTo>
                    <a:pt x="57" y="31"/>
                  </a:lnTo>
                  <a:lnTo>
                    <a:pt x="57" y="25"/>
                  </a:lnTo>
                  <a:lnTo>
                    <a:pt x="57" y="25"/>
                  </a:lnTo>
                  <a:lnTo>
                    <a:pt x="63" y="19"/>
                  </a:lnTo>
                  <a:lnTo>
                    <a:pt x="63" y="19"/>
                  </a:lnTo>
                  <a:lnTo>
                    <a:pt x="69" y="19"/>
                  </a:lnTo>
                  <a:lnTo>
                    <a:pt x="76" y="25"/>
                  </a:lnTo>
                  <a:lnTo>
                    <a:pt x="76" y="31"/>
                  </a:lnTo>
                  <a:lnTo>
                    <a:pt x="76" y="37"/>
                  </a:lnTo>
                  <a:lnTo>
                    <a:pt x="76" y="37"/>
                  </a:lnTo>
                  <a:lnTo>
                    <a:pt x="82" y="44"/>
                  </a:lnTo>
                  <a:lnTo>
                    <a:pt x="82" y="50"/>
                  </a:lnTo>
                  <a:lnTo>
                    <a:pt x="82" y="56"/>
                  </a:lnTo>
                  <a:lnTo>
                    <a:pt x="82" y="56"/>
                  </a:lnTo>
                  <a:lnTo>
                    <a:pt x="82" y="62"/>
                  </a:lnTo>
                  <a:lnTo>
                    <a:pt x="88" y="62"/>
                  </a:lnTo>
                  <a:lnTo>
                    <a:pt x="88" y="69"/>
                  </a:lnTo>
                  <a:lnTo>
                    <a:pt x="88" y="69"/>
                  </a:lnTo>
                  <a:lnTo>
                    <a:pt x="94" y="69"/>
                  </a:lnTo>
                  <a:lnTo>
                    <a:pt x="101" y="69"/>
                  </a:lnTo>
                  <a:lnTo>
                    <a:pt x="107" y="62"/>
                  </a:lnTo>
                  <a:lnTo>
                    <a:pt x="113" y="62"/>
                  </a:lnTo>
                  <a:lnTo>
                    <a:pt x="120" y="62"/>
                  </a:lnTo>
                  <a:lnTo>
                    <a:pt x="120" y="56"/>
                  </a:lnTo>
                  <a:lnTo>
                    <a:pt x="120" y="50"/>
                  </a:lnTo>
                  <a:lnTo>
                    <a:pt x="120" y="50"/>
                  </a:lnTo>
                  <a:lnTo>
                    <a:pt x="120" y="44"/>
                  </a:lnTo>
                  <a:lnTo>
                    <a:pt x="113" y="37"/>
                  </a:lnTo>
                  <a:lnTo>
                    <a:pt x="113" y="31"/>
                  </a:lnTo>
                  <a:lnTo>
                    <a:pt x="107" y="25"/>
                  </a:lnTo>
                  <a:lnTo>
                    <a:pt x="107" y="19"/>
                  </a:lnTo>
                  <a:lnTo>
                    <a:pt x="101" y="12"/>
                  </a:lnTo>
                  <a:lnTo>
                    <a:pt x="101" y="6"/>
                  </a:lnTo>
                  <a:lnTo>
                    <a:pt x="101" y="6"/>
                  </a:lnTo>
                  <a:lnTo>
                    <a:pt x="94" y="0"/>
                  </a:lnTo>
                  <a:lnTo>
                    <a:pt x="101" y="0"/>
                  </a:lnTo>
                  <a:lnTo>
                    <a:pt x="101" y="0"/>
                  </a:lnTo>
                  <a:lnTo>
                    <a:pt x="10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8" name="Freeform 26"/>
            <p:cNvSpPr>
              <a:spLocks/>
            </p:cNvSpPr>
            <p:nvPr/>
          </p:nvSpPr>
          <p:spPr bwMode="auto">
            <a:xfrm>
              <a:off x="1474" y="1360"/>
              <a:ext cx="981" cy="376"/>
            </a:xfrm>
            <a:custGeom>
              <a:avLst/>
              <a:gdLst/>
              <a:ahLst/>
              <a:cxnLst>
                <a:cxn ang="0">
                  <a:pos x="38" y="318"/>
                </a:cxn>
                <a:cxn ang="0">
                  <a:pos x="69" y="305"/>
                </a:cxn>
                <a:cxn ang="0">
                  <a:pos x="120" y="286"/>
                </a:cxn>
                <a:cxn ang="0">
                  <a:pos x="176" y="268"/>
                </a:cxn>
                <a:cxn ang="0">
                  <a:pos x="245" y="237"/>
                </a:cxn>
                <a:cxn ang="0">
                  <a:pos x="321" y="212"/>
                </a:cxn>
                <a:cxn ang="0">
                  <a:pos x="396" y="180"/>
                </a:cxn>
                <a:cxn ang="0">
                  <a:pos x="478" y="149"/>
                </a:cxn>
                <a:cxn ang="0">
                  <a:pos x="560" y="118"/>
                </a:cxn>
                <a:cxn ang="0">
                  <a:pos x="641" y="93"/>
                </a:cxn>
                <a:cxn ang="0">
                  <a:pos x="717" y="68"/>
                </a:cxn>
                <a:cxn ang="0">
                  <a:pos x="792" y="43"/>
                </a:cxn>
                <a:cxn ang="0">
                  <a:pos x="855" y="25"/>
                </a:cxn>
                <a:cxn ang="0">
                  <a:pos x="905" y="6"/>
                </a:cxn>
                <a:cxn ang="0">
                  <a:pos x="943" y="0"/>
                </a:cxn>
                <a:cxn ang="0">
                  <a:pos x="968" y="0"/>
                </a:cxn>
                <a:cxn ang="0">
                  <a:pos x="981" y="12"/>
                </a:cxn>
                <a:cxn ang="0">
                  <a:pos x="893" y="37"/>
                </a:cxn>
                <a:cxn ang="0">
                  <a:pos x="811" y="62"/>
                </a:cxn>
                <a:cxn ang="0">
                  <a:pos x="735" y="93"/>
                </a:cxn>
                <a:cxn ang="0">
                  <a:pos x="654" y="118"/>
                </a:cxn>
                <a:cxn ang="0">
                  <a:pos x="585" y="143"/>
                </a:cxn>
                <a:cxn ang="0">
                  <a:pos x="516" y="168"/>
                </a:cxn>
                <a:cxn ang="0">
                  <a:pos x="446" y="193"/>
                </a:cxn>
                <a:cxn ang="0">
                  <a:pos x="384" y="218"/>
                </a:cxn>
                <a:cxn ang="0">
                  <a:pos x="327" y="243"/>
                </a:cxn>
                <a:cxn ang="0">
                  <a:pos x="270" y="261"/>
                </a:cxn>
                <a:cxn ang="0">
                  <a:pos x="214" y="286"/>
                </a:cxn>
                <a:cxn ang="0">
                  <a:pos x="164" y="305"/>
                </a:cxn>
                <a:cxn ang="0">
                  <a:pos x="120" y="324"/>
                </a:cxn>
                <a:cxn ang="0">
                  <a:pos x="76" y="342"/>
                </a:cxn>
                <a:cxn ang="0">
                  <a:pos x="38" y="355"/>
                </a:cxn>
                <a:cxn ang="0">
                  <a:pos x="0" y="374"/>
                </a:cxn>
                <a:cxn ang="0">
                  <a:pos x="7" y="367"/>
                </a:cxn>
                <a:cxn ang="0">
                  <a:pos x="7" y="361"/>
                </a:cxn>
                <a:cxn ang="0">
                  <a:pos x="7" y="355"/>
                </a:cxn>
                <a:cxn ang="0">
                  <a:pos x="7" y="355"/>
                </a:cxn>
                <a:cxn ang="0">
                  <a:pos x="7" y="355"/>
                </a:cxn>
                <a:cxn ang="0">
                  <a:pos x="7" y="349"/>
                </a:cxn>
                <a:cxn ang="0">
                  <a:pos x="13" y="349"/>
                </a:cxn>
                <a:cxn ang="0">
                  <a:pos x="13" y="342"/>
                </a:cxn>
                <a:cxn ang="0">
                  <a:pos x="13" y="342"/>
                </a:cxn>
                <a:cxn ang="0">
                  <a:pos x="13" y="342"/>
                </a:cxn>
                <a:cxn ang="0">
                  <a:pos x="19" y="336"/>
                </a:cxn>
                <a:cxn ang="0">
                  <a:pos x="19" y="336"/>
                </a:cxn>
                <a:cxn ang="0">
                  <a:pos x="25" y="336"/>
                </a:cxn>
                <a:cxn ang="0">
                  <a:pos x="25" y="330"/>
                </a:cxn>
                <a:cxn ang="0">
                  <a:pos x="32" y="324"/>
                </a:cxn>
                <a:cxn ang="0">
                  <a:pos x="38" y="318"/>
                </a:cxn>
              </a:cxnLst>
              <a:rect l="0" t="0" r="r" b="b"/>
              <a:pathLst>
                <a:path w="981" h="374">
                  <a:moveTo>
                    <a:pt x="38" y="318"/>
                  </a:moveTo>
                  <a:lnTo>
                    <a:pt x="69" y="305"/>
                  </a:lnTo>
                  <a:lnTo>
                    <a:pt x="120" y="286"/>
                  </a:lnTo>
                  <a:lnTo>
                    <a:pt x="176" y="268"/>
                  </a:lnTo>
                  <a:lnTo>
                    <a:pt x="245" y="237"/>
                  </a:lnTo>
                  <a:lnTo>
                    <a:pt x="321" y="212"/>
                  </a:lnTo>
                  <a:lnTo>
                    <a:pt x="396" y="180"/>
                  </a:lnTo>
                  <a:lnTo>
                    <a:pt x="478" y="149"/>
                  </a:lnTo>
                  <a:lnTo>
                    <a:pt x="560" y="118"/>
                  </a:lnTo>
                  <a:lnTo>
                    <a:pt x="641" y="93"/>
                  </a:lnTo>
                  <a:lnTo>
                    <a:pt x="717" y="68"/>
                  </a:lnTo>
                  <a:lnTo>
                    <a:pt x="792" y="43"/>
                  </a:lnTo>
                  <a:lnTo>
                    <a:pt x="855" y="25"/>
                  </a:lnTo>
                  <a:lnTo>
                    <a:pt x="905" y="6"/>
                  </a:lnTo>
                  <a:lnTo>
                    <a:pt x="943" y="0"/>
                  </a:lnTo>
                  <a:lnTo>
                    <a:pt x="968" y="0"/>
                  </a:lnTo>
                  <a:lnTo>
                    <a:pt x="981" y="12"/>
                  </a:lnTo>
                  <a:lnTo>
                    <a:pt x="893" y="37"/>
                  </a:lnTo>
                  <a:lnTo>
                    <a:pt x="811" y="62"/>
                  </a:lnTo>
                  <a:lnTo>
                    <a:pt x="735" y="93"/>
                  </a:lnTo>
                  <a:lnTo>
                    <a:pt x="654" y="118"/>
                  </a:lnTo>
                  <a:lnTo>
                    <a:pt x="585" y="143"/>
                  </a:lnTo>
                  <a:lnTo>
                    <a:pt x="516" y="168"/>
                  </a:lnTo>
                  <a:lnTo>
                    <a:pt x="446" y="193"/>
                  </a:lnTo>
                  <a:lnTo>
                    <a:pt x="384" y="218"/>
                  </a:lnTo>
                  <a:lnTo>
                    <a:pt x="327" y="243"/>
                  </a:lnTo>
                  <a:lnTo>
                    <a:pt x="270" y="261"/>
                  </a:lnTo>
                  <a:lnTo>
                    <a:pt x="214" y="286"/>
                  </a:lnTo>
                  <a:lnTo>
                    <a:pt x="164" y="305"/>
                  </a:lnTo>
                  <a:lnTo>
                    <a:pt x="120" y="324"/>
                  </a:lnTo>
                  <a:lnTo>
                    <a:pt x="76" y="342"/>
                  </a:lnTo>
                  <a:lnTo>
                    <a:pt x="38" y="355"/>
                  </a:lnTo>
                  <a:lnTo>
                    <a:pt x="0" y="374"/>
                  </a:lnTo>
                  <a:lnTo>
                    <a:pt x="7" y="367"/>
                  </a:lnTo>
                  <a:lnTo>
                    <a:pt x="7" y="361"/>
                  </a:lnTo>
                  <a:lnTo>
                    <a:pt x="7" y="355"/>
                  </a:lnTo>
                  <a:lnTo>
                    <a:pt x="7" y="355"/>
                  </a:lnTo>
                  <a:lnTo>
                    <a:pt x="7" y="355"/>
                  </a:lnTo>
                  <a:lnTo>
                    <a:pt x="7" y="349"/>
                  </a:lnTo>
                  <a:lnTo>
                    <a:pt x="13" y="349"/>
                  </a:lnTo>
                  <a:lnTo>
                    <a:pt x="13" y="342"/>
                  </a:lnTo>
                  <a:lnTo>
                    <a:pt x="13" y="342"/>
                  </a:lnTo>
                  <a:lnTo>
                    <a:pt x="13" y="342"/>
                  </a:lnTo>
                  <a:lnTo>
                    <a:pt x="19" y="336"/>
                  </a:lnTo>
                  <a:lnTo>
                    <a:pt x="19" y="336"/>
                  </a:lnTo>
                  <a:lnTo>
                    <a:pt x="25" y="336"/>
                  </a:lnTo>
                  <a:lnTo>
                    <a:pt x="25" y="330"/>
                  </a:lnTo>
                  <a:lnTo>
                    <a:pt x="32" y="324"/>
                  </a:lnTo>
                  <a:lnTo>
                    <a:pt x="38" y="318"/>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39" name="Freeform 27"/>
            <p:cNvSpPr>
              <a:spLocks/>
            </p:cNvSpPr>
            <p:nvPr/>
          </p:nvSpPr>
          <p:spPr bwMode="auto">
            <a:xfrm>
              <a:off x="5201" y="1459"/>
              <a:ext cx="105" cy="137"/>
            </a:xfrm>
            <a:custGeom>
              <a:avLst/>
              <a:gdLst/>
              <a:ahLst/>
              <a:cxnLst>
                <a:cxn ang="0">
                  <a:pos x="107" y="19"/>
                </a:cxn>
                <a:cxn ang="0">
                  <a:pos x="100" y="25"/>
                </a:cxn>
                <a:cxn ang="0">
                  <a:pos x="94" y="32"/>
                </a:cxn>
                <a:cxn ang="0">
                  <a:pos x="94" y="44"/>
                </a:cxn>
                <a:cxn ang="0">
                  <a:pos x="88" y="56"/>
                </a:cxn>
                <a:cxn ang="0">
                  <a:pos x="88" y="75"/>
                </a:cxn>
                <a:cxn ang="0">
                  <a:pos x="81" y="94"/>
                </a:cxn>
                <a:cxn ang="0">
                  <a:pos x="75" y="119"/>
                </a:cxn>
                <a:cxn ang="0">
                  <a:pos x="63" y="113"/>
                </a:cxn>
                <a:cxn ang="0">
                  <a:pos x="50" y="94"/>
                </a:cxn>
                <a:cxn ang="0">
                  <a:pos x="37" y="81"/>
                </a:cxn>
                <a:cxn ang="0">
                  <a:pos x="25" y="69"/>
                </a:cxn>
                <a:cxn ang="0">
                  <a:pos x="19" y="69"/>
                </a:cxn>
                <a:cxn ang="0">
                  <a:pos x="12" y="63"/>
                </a:cxn>
                <a:cxn ang="0">
                  <a:pos x="6" y="56"/>
                </a:cxn>
                <a:cxn ang="0">
                  <a:pos x="0" y="50"/>
                </a:cxn>
                <a:cxn ang="0">
                  <a:pos x="0" y="38"/>
                </a:cxn>
                <a:cxn ang="0">
                  <a:pos x="6" y="32"/>
                </a:cxn>
                <a:cxn ang="0">
                  <a:pos x="6" y="32"/>
                </a:cxn>
                <a:cxn ang="0">
                  <a:pos x="12" y="32"/>
                </a:cxn>
                <a:cxn ang="0">
                  <a:pos x="19" y="38"/>
                </a:cxn>
                <a:cxn ang="0">
                  <a:pos x="31" y="44"/>
                </a:cxn>
                <a:cxn ang="0">
                  <a:pos x="37" y="56"/>
                </a:cxn>
                <a:cxn ang="0">
                  <a:pos x="56" y="75"/>
                </a:cxn>
                <a:cxn ang="0">
                  <a:pos x="63" y="75"/>
                </a:cxn>
                <a:cxn ang="0">
                  <a:pos x="69" y="63"/>
                </a:cxn>
                <a:cxn ang="0">
                  <a:pos x="75" y="44"/>
                </a:cxn>
                <a:cxn ang="0">
                  <a:pos x="75" y="25"/>
                </a:cxn>
                <a:cxn ang="0">
                  <a:pos x="81" y="13"/>
                </a:cxn>
                <a:cxn ang="0">
                  <a:pos x="88" y="7"/>
                </a:cxn>
                <a:cxn ang="0">
                  <a:pos x="94" y="0"/>
                </a:cxn>
                <a:cxn ang="0">
                  <a:pos x="100" y="7"/>
                </a:cxn>
              </a:cxnLst>
              <a:rect l="0" t="0" r="r" b="b"/>
              <a:pathLst>
                <a:path w="107" h="131">
                  <a:moveTo>
                    <a:pt x="107" y="19"/>
                  </a:moveTo>
                  <a:lnTo>
                    <a:pt x="107" y="19"/>
                  </a:lnTo>
                  <a:lnTo>
                    <a:pt x="100" y="19"/>
                  </a:lnTo>
                  <a:lnTo>
                    <a:pt x="100" y="25"/>
                  </a:lnTo>
                  <a:lnTo>
                    <a:pt x="100" y="32"/>
                  </a:lnTo>
                  <a:lnTo>
                    <a:pt x="94" y="32"/>
                  </a:lnTo>
                  <a:lnTo>
                    <a:pt x="94" y="38"/>
                  </a:lnTo>
                  <a:lnTo>
                    <a:pt x="94" y="44"/>
                  </a:lnTo>
                  <a:lnTo>
                    <a:pt x="88" y="50"/>
                  </a:lnTo>
                  <a:lnTo>
                    <a:pt x="88" y="56"/>
                  </a:lnTo>
                  <a:lnTo>
                    <a:pt x="88" y="63"/>
                  </a:lnTo>
                  <a:lnTo>
                    <a:pt x="88" y="75"/>
                  </a:lnTo>
                  <a:lnTo>
                    <a:pt x="81" y="81"/>
                  </a:lnTo>
                  <a:lnTo>
                    <a:pt x="81" y="94"/>
                  </a:lnTo>
                  <a:lnTo>
                    <a:pt x="75" y="106"/>
                  </a:lnTo>
                  <a:lnTo>
                    <a:pt x="75" y="119"/>
                  </a:lnTo>
                  <a:lnTo>
                    <a:pt x="69" y="131"/>
                  </a:lnTo>
                  <a:lnTo>
                    <a:pt x="63" y="113"/>
                  </a:lnTo>
                  <a:lnTo>
                    <a:pt x="56" y="100"/>
                  </a:lnTo>
                  <a:lnTo>
                    <a:pt x="50" y="94"/>
                  </a:lnTo>
                  <a:lnTo>
                    <a:pt x="37" y="88"/>
                  </a:lnTo>
                  <a:lnTo>
                    <a:pt x="37" y="81"/>
                  </a:lnTo>
                  <a:lnTo>
                    <a:pt x="31" y="75"/>
                  </a:lnTo>
                  <a:lnTo>
                    <a:pt x="25" y="69"/>
                  </a:lnTo>
                  <a:lnTo>
                    <a:pt x="19" y="69"/>
                  </a:lnTo>
                  <a:lnTo>
                    <a:pt x="19" y="69"/>
                  </a:lnTo>
                  <a:lnTo>
                    <a:pt x="12" y="63"/>
                  </a:lnTo>
                  <a:lnTo>
                    <a:pt x="12" y="63"/>
                  </a:lnTo>
                  <a:lnTo>
                    <a:pt x="6" y="63"/>
                  </a:lnTo>
                  <a:lnTo>
                    <a:pt x="6" y="56"/>
                  </a:lnTo>
                  <a:lnTo>
                    <a:pt x="0" y="56"/>
                  </a:lnTo>
                  <a:lnTo>
                    <a:pt x="0" y="50"/>
                  </a:lnTo>
                  <a:lnTo>
                    <a:pt x="0" y="44"/>
                  </a:lnTo>
                  <a:lnTo>
                    <a:pt x="0" y="38"/>
                  </a:lnTo>
                  <a:lnTo>
                    <a:pt x="0" y="32"/>
                  </a:lnTo>
                  <a:lnTo>
                    <a:pt x="6" y="32"/>
                  </a:lnTo>
                  <a:lnTo>
                    <a:pt x="6" y="32"/>
                  </a:lnTo>
                  <a:lnTo>
                    <a:pt x="6" y="32"/>
                  </a:lnTo>
                  <a:lnTo>
                    <a:pt x="12" y="32"/>
                  </a:lnTo>
                  <a:lnTo>
                    <a:pt x="12" y="32"/>
                  </a:lnTo>
                  <a:lnTo>
                    <a:pt x="19" y="32"/>
                  </a:lnTo>
                  <a:lnTo>
                    <a:pt x="19" y="38"/>
                  </a:lnTo>
                  <a:lnTo>
                    <a:pt x="25" y="38"/>
                  </a:lnTo>
                  <a:lnTo>
                    <a:pt x="31" y="44"/>
                  </a:lnTo>
                  <a:lnTo>
                    <a:pt x="37" y="50"/>
                  </a:lnTo>
                  <a:lnTo>
                    <a:pt x="37" y="56"/>
                  </a:lnTo>
                  <a:lnTo>
                    <a:pt x="44" y="63"/>
                  </a:lnTo>
                  <a:lnTo>
                    <a:pt x="56" y="75"/>
                  </a:lnTo>
                  <a:lnTo>
                    <a:pt x="63" y="81"/>
                  </a:lnTo>
                  <a:lnTo>
                    <a:pt x="63" y="75"/>
                  </a:lnTo>
                  <a:lnTo>
                    <a:pt x="69" y="69"/>
                  </a:lnTo>
                  <a:lnTo>
                    <a:pt x="69" y="63"/>
                  </a:lnTo>
                  <a:lnTo>
                    <a:pt x="69" y="50"/>
                  </a:lnTo>
                  <a:lnTo>
                    <a:pt x="75" y="44"/>
                  </a:lnTo>
                  <a:lnTo>
                    <a:pt x="75" y="32"/>
                  </a:lnTo>
                  <a:lnTo>
                    <a:pt x="75" y="25"/>
                  </a:lnTo>
                  <a:lnTo>
                    <a:pt x="81" y="19"/>
                  </a:lnTo>
                  <a:lnTo>
                    <a:pt x="81" y="13"/>
                  </a:lnTo>
                  <a:lnTo>
                    <a:pt x="88" y="7"/>
                  </a:lnTo>
                  <a:lnTo>
                    <a:pt x="88" y="7"/>
                  </a:lnTo>
                  <a:lnTo>
                    <a:pt x="94" y="0"/>
                  </a:lnTo>
                  <a:lnTo>
                    <a:pt x="94" y="0"/>
                  </a:lnTo>
                  <a:lnTo>
                    <a:pt x="100" y="7"/>
                  </a:lnTo>
                  <a:lnTo>
                    <a:pt x="100" y="7"/>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0" name="Freeform 28"/>
            <p:cNvSpPr>
              <a:spLocks/>
            </p:cNvSpPr>
            <p:nvPr/>
          </p:nvSpPr>
          <p:spPr bwMode="auto">
            <a:xfrm>
              <a:off x="5163" y="1340"/>
              <a:ext cx="63" cy="75"/>
            </a:xfrm>
            <a:custGeom>
              <a:avLst/>
              <a:gdLst/>
              <a:ahLst/>
              <a:cxnLst>
                <a:cxn ang="0">
                  <a:pos x="6" y="12"/>
                </a:cxn>
                <a:cxn ang="0">
                  <a:pos x="13" y="6"/>
                </a:cxn>
                <a:cxn ang="0">
                  <a:pos x="13" y="6"/>
                </a:cxn>
                <a:cxn ang="0">
                  <a:pos x="19" y="0"/>
                </a:cxn>
                <a:cxn ang="0">
                  <a:pos x="25" y="0"/>
                </a:cxn>
                <a:cxn ang="0">
                  <a:pos x="25" y="6"/>
                </a:cxn>
                <a:cxn ang="0">
                  <a:pos x="31" y="6"/>
                </a:cxn>
                <a:cxn ang="0">
                  <a:pos x="38" y="6"/>
                </a:cxn>
                <a:cxn ang="0">
                  <a:pos x="38" y="12"/>
                </a:cxn>
                <a:cxn ang="0">
                  <a:pos x="44" y="12"/>
                </a:cxn>
                <a:cxn ang="0">
                  <a:pos x="50" y="19"/>
                </a:cxn>
                <a:cxn ang="0">
                  <a:pos x="50" y="25"/>
                </a:cxn>
                <a:cxn ang="0">
                  <a:pos x="57" y="31"/>
                </a:cxn>
                <a:cxn ang="0">
                  <a:pos x="57" y="31"/>
                </a:cxn>
                <a:cxn ang="0">
                  <a:pos x="63" y="37"/>
                </a:cxn>
                <a:cxn ang="0">
                  <a:pos x="63" y="44"/>
                </a:cxn>
                <a:cxn ang="0">
                  <a:pos x="63" y="50"/>
                </a:cxn>
                <a:cxn ang="0">
                  <a:pos x="63" y="56"/>
                </a:cxn>
                <a:cxn ang="0">
                  <a:pos x="57" y="62"/>
                </a:cxn>
                <a:cxn ang="0">
                  <a:pos x="57" y="62"/>
                </a:cxn>
                <a:cxn ang="0">
                  <a:pos x="50" y="68"/>
                </a:cxn>
                <a:cxn ang="0">
                  <a:pos x="44" y="68"/>
                </a:cxn>
                <a:cxn ang="0">
                  <a:pos x="31" y="75"/>
                </a:cxn>
                <a:cxn ang="0">
                  <a:pos x="25" y="75"/>
                </a:cxn>
                <a:cxn ang="0">
                  <a:pos x="19" y="75"/>
                </a:cxn>
                <a:cxn ang="0">
                  <a:pos x="13" y="68"/>
                </a:cxn>
                <a:cxn ang="0">
                  <a:pos x="6" y="68"/>
                </a:cxn>
                <a:cxn ang="0">
                  <a:pos x="6" y="62"/>
                </a:cxn>
                <a:cxn ang="0">
                  <a:pos x="0" y="56"/>
                </a:cxn>
                <a:cxn ang="0">
                  <a:pos x="0" y="50"/>
                </a:cxn>
                <a:cxn ang="0">
                  <a:pos x="0" y="37"/>
                </a:cxn>
                <a:cxn ang="0">
                  <a:pos x="0" y="25"/>
                </a:cxn>
                <a:cxn ang="0">
                  <a:pos x="6" y="12"/>
                </a:cxn>
              </a:cxnLst>
              <a:rect l="0" t="0" r="r" b="b"/>
              <a:pathLst>
                <a:path w="63" h="75">
                  <a:moveTo>
                    <a:pt x="6" y="12"/>
                  </a:moveTo>
                  <a:lnTo>
                    <a:pt x="13" y="6"/>
                  </a:lnTo>
                  <a:lnTo>
                    <a:pt x="13" y="6"/>
                  </a:lnTo>
                  <a:lnTo>
                    <a:pt x="19" y="0"/>
                  </a:lnTo>
                  <a:lnTo>
                    <a:pt x="25" y="0"/>
                  </a:lnTo>
                  <a:lnTo>
                    <a:pt x="25" y="6"/>
                  </a:lnTo>
                  <a:lnTo>
                    <a:pt x="31" y="6"/>
                  </a:lnTo>
                  <a:lnTo>
                    <a:pt x="38" y="6"/>
                  </a:lnTo>
                  <a:lnTo>
                    <a:pt x="38" y="12"/>
                  </a:lnTo>
                  <a:lnTo>
                    <a:pt x="44" y="12"/>
                  </a:lnTo>
                  <a:lnTo>
                    <a:pt x="50" y="19"/>
                  </a:lnTo>
                  <a:lnTo>
                    <a:pt x="50" y="25"/>
                  </a:lnTo>
                  <a:lnTo>
                    <a:pt x="57" y="31"/>
                  </a:lnTo>
                  <a:lnTo>
                    <a:pt x="57" y="31"/>
                  </a:lnTo>
                  <a:lnTo>
                    <a:pt x="63" y="37"/>
                  </a:lnTo>
                  <a:lnTo>
                    <a:pt x="63" y="44"/>
                  </a:lnTo>
                  <a:lnTo>
                    <a:pt x="63" y="50"/>
                  </a:lnTo>
                  <a:lnTo>
                    <a:pt x="63" y="56"/>
                  </a:lnTo>
                  <a:lnTo>
                    <a:pt x="57" y="62"/>
                  </a:lnTo>
                  <a:lnTo>
                    <a:pt x="57" y="62"/>
                  </a:lnTo>
                  <a:lnTo>
                    <a:pt x="50" y="68"/>
                  </a:lnTo>
                  <a:lnTo>
                    <a:pt x="44" y="68"/>
                  </a:lnTo>
                  <a:lnTo>
                    <a:pt x="31" y="75"/>
                  </a:lnTo>
                  <a:lnTo>
                    <a:pt x="25" y="75"/>
                  </a:lnTo>
                  <a:lnTo>
                    <a:pt x="19" y="75"/>
                  </a:lnTo>
                  <a:lnTo>
                    <a:pt x="13" y="68"/>
                  </a:lnTo>
                  <a:lnTo>
                    <a:pt x="6" y="68"/>
                  </a:lnTo>
                  <a:lnTo>
                    <a:pt x="6" y="62"/>
                  </a:lnTo>
                  <a:lnTo>
                    <a:pt x="0" y="56"/>
                  </a:lnTo>
                  <a:lnTo>
                    <a:pt x="0" y="50"/>
                  </a:lnTo>
                  <a:lnTo>
                    <a:pt x="0" y="37"/>
                  </a:lnTo>
                  <a:lnTo>
                    <a:pt x="0" y="25"/>
                  </a:lnTo>
                  <a:lnTo>
                    <a:pt x="6"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1" name="Freeform 29"/>
            <p:cNvSpPr>
              <a:spLocks/>
            </p:cNvSpPr>
            <p:nvPr/>
          </p:nvSpPr>
          <p:spPr bwMode="auto">
            <a:xfrm>
              <a:off x="4937" y="1453"/>
              <a:ext cx="122" cy="102"/>
            </a:xfrm>
            <a:custGeom>
              <a:avLst/>
              <a:gdLst/>
              <a:ahLst/>
              <a:cxnLst>
                <a:cxn ang="0">
                  <a:pos x="63" y="25"/>
                </a:cxn>
                <a:cxn ang="0">
                  <a:pos x="63" y="25"/>
                </a:cxn>
                <a:cxn ang="0">
                  <a:pos x="56" y="25"/>
                </a:cxn>
                <a:cxn ang="0">
                  <a:pos x="50" y="25"/>
                </a:cxn>
                <a:cxn ang="0">
                  <a:pos x="37" y="31"/>
                </a:cxn>
                <a:cxn ang="0">
                  <a:pos x="31" y="38"/>
                </a:cxn>
                <a:cxn ang="0">
                  <a:pos x="31" y="38"/>
                </a:cxn>
                <a:cxn ang="0">
                  <a:pos x="37" y="44"/>
                </a:cxn>
                <a:cxn ang="0">
                  <a:pos x="50" y="50"/>
                </a:cxn>
                <a:cxn ang="0">
                  <a:pos x="63" y="50"/>
                </a:cxn>
                <a:cxn ang="0">
                  <a:pos x="75" y="50"/>
                </a:cxn>
                <a:cxn ang="0">
                  <a:pos x="88" y="44"/>
                </a:cxn>
                <a:cxn ang="0">
                  <a:pos x="100" y="44"/>
                </a:cxn>
                <a:cxn ang="0">
                  <a:pos x="107" y="38"/>
                </a:cxn>
                <a:cxn ang="0">
                  <a:pos x="113" y="38"/>
                </a:cxn>
                <a:cxn ang="0">
                  <a:pos x="119" y="44"/>
                </a:cxn>
                <a:cxn ang="0">
                  <a:pos x="119" y="50"/>
                </a:cxn>
                <a:cxn ang="0">
                  <a:pos x="119" y="56"/>
                </a:cxn>
                <a:cxn ang="0">
                  <a:pos x="107" y="56"/>
                </a:cxn>
                <a:cxn ang="0">
                  <a:pos x="100" y="69"/>
                </a:cxn>
                <a:cxn ang="0">
                  <a:pos x="81" y="75"/>
                </a:cxn>
                <a:cxn ang="0">
                  <a:pos x="69" y="81"/>
                </a:cxn>
                <a:cxn ang="0">
                  <a:pos x="56" y="94"/>
                </a:cxn>
                <a:cxn ang="0">
                  <a:pos x="44" y="94"/>
                </a:cxn>
                <a:cxn ang="0">
                  <a:pos x="37" y="100"/>
                </a:cxn>
                <a:cxn ang="0">
                  <a:pos x="31" y="100"/>
                </a:cxn>
                <a:cxn ang="0">
                  <a:pos x="31" y="94"/>
                </a:cxn>
                <a:cxn ang="0">
                  <a:pos x="31" y="94"/>
                </a:cxn>
                <a:cxn ang="0">
                  <a:pos x="31" y="94"/>
                </a:cxn>
                <a:cxn ang="0">
                  <a:pos x="37" y="87"/>
                </a:cxn>
                <a:cxn ang="0">
                  <a:pos x="37" y="87"/>
                </a:cxn>
                <a:cxn ang="0">
                  <a:pos x="44" y="81"/>
                </a:cxn>
                <a:cxn ang="0">
                  <a:pos x="50" y="75"/>
                </a:cxn>
                <a:cxn ang="0">
                  <a:pos x="19" y="62"/>
                </a:cxn>
                <a:cxn ang="0">
                  <a:pos x="6" y="56"/>
                </a:cxn>
                <a:cxn ang="0">
                  <a:pos x="0" y="38"/>
                </a:cxn>
                <a:cxn ang="0">
                  <a:pos x="6" y="25"/>
                </a:cxn>
                <a:cxn ang="0">
                  <a:pos x="19" y="13"/>
                </a:cxn>
                <a:cxn ang="0">
                  <a:pos x="31" y="6"/>
                </a:cxn>
                <a:cxn ang="0">
                  <a:pos x="50" y="0"/>
                </a:cxn>
                <a:cxn ang="0">
                  <a:pos x="63" y="0"/>
                </a:cxn>
              </a:cxnLst>
              <a:rect l="0" t="0" r="r" b="b"/>
              <a:pathLst>
                <a:path w="119" h="100">
                  <a:moveTo>
                    <a:pt x="63" y="0"/>
                  </a:moveTo>
                  <a:lnTo>
                    <a:pt x="63" y="25"/>
                  </a:lnTo>
                  <a:lnTo>
                    <a:pt x="63" y="25"/>
                  </a:lnTo>
                  <a:lnTo>
                    <a:pt x="63" y="25"/>
                  </a:lnTo>
                  <a:lnTo>
                    <a:pt x="56" y="25"/>
                  </a:lnTo>
                  <a:lnTo>
                    <a:pt x="56" y="25"/>
                  </a:lnTo>
                  <a:lnTo>
                    <a:pt x="50" y="25"/>
                  </a:lnTo>
                  <a:lnTo>
                    <a:pt x="50" y="25"/>
                  </a:lnTo>
                  <a:lnTo>
                    <a:pt x="44" y="31"/>
                  </a:lnTo>
                  <a:lnTo>
                    <a:pt x="37" y="31"/>
                  </a:lnTo>
                  <a:lnTo>
                    <a:pt x="37" y="31"/>
                  </a:lnTo>
                  <a:lnTo>
                    <a:pt x="31" y="38"/>
                  </a:lnTo>
                  <a:lnTo>
                    <a:pt x="31" y="38"/>
                  </a:lnTo>
                  <a:lnTo>
                    <a:pt x="31" y="38"/>
                  </a:lnTo>
                  <a:lnTo>
                    <a:pt x="31" y="44"/>
                  </a:lnTo>
                  <a:lnTo>
                    <a:pt x="37" y="44"/>
                  </a:lnTo>
                  <a:lnTo>
                    <a:pt x="37" y="50"/>
                  </a:lnTo>
                  <a:lnTo>
                    <a:pt x="50" y="50"/>
                  </a:lnTo>
                  <a:lnTo>
                    <a:pt x="56" y="50"/>
                  </a:lnTo>
                  <a:lnTo>
                    <a:pt x="63" y="50"/>
                  </a:lnTo>
                  <a:lnTo>
                    <a:pt x="69" y="50"/>
                  </a:lnTo>
                  <a:lnTo>
                    <a:pt x="75" y="50"/>
                  </a:lnTo>
                  <a:lnTo>
                    <a:pt x="81" y="50"/>
                  </a:lnTo>
                  <a:lnTo>
                    <a:pt x="88" y="44"/>
                  </a:lnTo>
                  <a:lnTo>
                    <a:pt x="94" y="44"/>
                  </a:lnTo>
                  <a:lnTo>
                    <a:pt x="100" y="44"/>
                  </a:lnTo>
                  <a:lnTo>
                    <a:pt x="100" y="38"/>
                  </a:lnTo>
                  <a:lnTo>
                    <a:pt x="107" y="38"/>
                  </a:lnTo>
                  <a:lnTo>
                    <a:pt x="113" y="38"/>
                  </a:lnTo>
                  <a:lnTo>
                    <a:pt x="113" y="38"/>
                  </a:lnTo>
                  <a:lnTo>
                    <a:pt x="119" y="44"/>
                  </a:lnTo>
                  <a:lnTo>
                    <a:pt x="119" y="44"/>
                  </a:lnTo>
                  <a:lnTo>
                    <a:pt x="119" y="50"/>
                  </a:lnTo>
                  <a:lnTo>
                    <a:pt x="119" y="50"/>
                  </a:lnTo>
                  <a:lnTo>
                    <a:pt x="119" y="50"/>
                  </a:lnTo>
                  <a:lnTo>
                    <a:pt x="119" y="56"/>
                  </a:lnTo>
                  <a:lnTo>
                    <a:pt x="113" y="56"/>
                  </a:lnTo>
                  <a:lnTo>
                    <a:pt x="107" y="56"/>
                  </a:lnTo>
                  <a:lnTo>
                    <a:pt x="100" y="62"/>
                  </a:lnTo>
                  <a:lnTo>
                    <a:pt x="100" y="69"/>
                  </a:lnTo>
                  <a:lnTo>
                    <a:pt x="94" y="69"/>
                  </a:lnTo>
                  <a:lnTo>
                    <a:pt x="81" y="75"/>
                  </a:lnTo>
                  <a:lnTo>
                    <a:pt x="75" y="81"/>
                  </a:lnTo>
                  <a:lnTo>
                    <a:pt x="69" y="81"/>
                  </a:lnTo>
                  <a:lnTo>
                    <a:pt x="63" y="87"/>
                  </a:lnTo>
                  <a:lnTo>
                    <a:pt x="56" y="94"/>
                  </a:lnTo>
                  <a:lnTo>
                    <a:pt x="50" y="94"/>
                  </a:lnTo>
                  <a:lnTo>
                    <a:pt x="44" y="94"/>
                  </a:lnTo>
                  <a:lnTo>
                    <a:pt x="44" y="100"/>
                  </a:lnTo>
                  <a:lnTo>
                    <a:pt x="37" y="100"/>
                  </a:lnTo>
                  <a:lnTo>
                    <a:pt x="37" y="100"/>
                  </a:lnTo>
                  <a:lnTo>
                    <a:pt x="31" y="100"/>
                  </a:lnTo>
                  <a:lnTo>
                    <a:pt x="31" y="94"/>
                  </a:lnTo>
                  <a:lnTo>
                    <a:pt x="31" y="94"/>
                  </a:lnTo>
                  <a:lnTo>
                    <a:pt x="31" y="94"/>
                  </a:lnTo>
                  <a:lnTo>
                    <a:pt x="31" y="94"/>
                  </a:lnTo>
                  <a:lnTo>
                    <a:pt x="31" y="94"/>
                  </a:lnTo>
                  <a:lnTo>
                    <a:pt x="31" y="94"/>
                  </a:lnTo>
                  <a:lnTo>
                    <a:pt x="37" y="94"/>
                  </a:lnTo>
                  <a:lnTo>
                    <a:pt x="37" y="87"/>
                  </a:lnTo>
                  <a:lnTo>
                    <a:pt x="37" y="87"/>
                  </a:lnTo>
                  <a:lnTo>
                    <a:pt x="37" y="87"/>
                  </a:lnTo>
                  <a:lnTo>
                    <a:pt x="44" y="81"/>
                  </a:lnTo>
                  <a:lnTo>
                    <a:pt x="44" y="81"/>
                  </a:lnTo>
                  <a:lnTo>
                    <a:pt x="44" y="75"/>
                  </a:lnTo>
                  <a:lnTo>
                    <a:pt x="50" y="75"/>
                  </a:lnTo>
                  <a:lnTo>
                    <a:pt x="31" y="69"/>
                  </a:lnTo>
                  <a:lnTo>
                    <a:pt x="19" y="62"/>
                  </a:lnTo>
                  <a:lnTo>
                    <a:pt x="12" y="62"/>
                  </a:lnTo>
                  <a:lnTo>
                    <a:pt x="6" y="56"/>
                  </a:lnTo>
                  <a:lnTo>
                    <a:pt x="0" y="44"/>
                  </a:lnTo>
                  <a:lnTo>
                    <a:pt x="0" y="38"/>
                  </a:lnTo>
                  <a:lnTo>
                    <a:pt x="0" y="38"/>
                  </a:lnTo>
                  <a:lnTo>
                    <a:pt x="6" y="25"/>
                  </a:lnTo>
                  <a:lnTo>
                    <a:pt x="12" y="19"/>
                  </a:lnTo>
                  <a:lnTo>
                    <a:pt x="19" y="13"/>
                  </a:lnTo>
                  <a:lnTo>
                    <a:pt x="25" y="13"/>
                  </a:lnTo>
                  <a:lnTo>
                    <a:pt x="31" y="6"/>
                  </a:lnTo>
                  <a:lnTo>
                    <a:pt x="37" y="0"/>
                  </a:lnTo>
                  <a:lnTo>
                    <a:pt x="50" y="0"/>
                  </a:lnTo>
                  <a:lnTo>
                    <a:pt x="50" y="0"/>
                  </a:lnTo>
                  <a:lnTo>
                    <a:pt x="6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2" name="Freeform 30"/>
            <p:cNvSpPr>
              <a:spLocks/>
            </p:cNvSpPr>
            <p:nvPr/>
          </p:nvSpPr>
          <p:spPr bwMode="auto">
            <a:xfrm>
              <a:off x="3334" y="1534"/>
              <a:ext cx="105" cy="121"/>
            </a:xfrm>
            <a:custGeom>
              <a:avLst/>
              <a:gdLst/>
              <a:ahLst/>
              <a:cxnLst>
                <a:cxn ang="0">
                  <a:pos x="107" y="13"/>
                </a:cxn>
                <a:cxn ang="0">
                  <a:pos x="101" y="19"/>
                </a:cxn>
                <a:cxn ang="0">
                  <a:pos x="101" y="25"/>
                </a:cxn>
                <a:cxn ang="0">
                  <a:pos x="95" y="38"/>
                </a:cxn>
                <a:cxn ang="0">
                  <a:pos x="95" y="50"/>
                </a:cxn>
                <a:cxn ang="0">
                  <a:pos x="88" y="69"/>
                </a:cxn>
                <a:cxn ang="0">
                  <a:pos x="82" y="87"/>
                </a:cxn>
                <a:cxn ang="0">
                  <a:pos x="82" y="112"/>
                </a:cxn>
                <a:cxn ang="0">
                  <a:pos x="69" y="112"/>
                </a:cxn>
                <a:cxn ang="0">
                  <a:pos x="51" y="87"/>
                </a:cxn>
                <a:cxn ang="0">
                  <a:pos x="38" y="75"/>
                </a:cxn>
                <a:cxn ang="0">
                  <a:pos x="32" y="63"/>
                </a:cxn>
                <a:cxn ang="0">
                  <a:pos x="25" y="63"/>
                </a:cxn>
                <a:cxn ang="0">
                  <a:pos x="13" y="63"/>
                </a:cxn>
                <a:cxn ang="0">
                  <a:pos x="7" y="63"/>
                </a:cxn>
                <a:cxn ang="0">
                  <a:pos x="0" y="56"/>
                </a:cxn>
                <a:cxn ang="0">
                  <a:pos x="0" y="44"/>
                </a:cxn>
                <a:cxn ang="0">
                  <a:pos x="7" y="38"/>
                </a:cxn>
                <a:cxn ang="0">
                  <a:pos x="13" y="38"/>
                </a:cxn>
                <a:cxn ang="0">
                  <a:pos x="19" y="38"/>
                </a:cxn>
                <a:cxn ang="0">
                  <a:pos x="32" y="44"/>
                </a:cxn>
                <a:cxn ang="0">
                  <a:pos x="38" y="56"/>
                </a:cxn>
                <a:cxn ang="0">
                  <a:pos x="51" y="69"/>
                </a:cxn>
                <a:cxn ang="0">
                  <a:pos x="63" y="81"/>
                </a:cxn>
                <a:cxn ang="0">
                  <a:pos x="76" y="81"/>
                </a:cxn>
                <a:cxn ang="0">
                  <a:pos x="76" y="63"/>
                </a:cxn>
                <a:cxn ang="0">
                  <a:pos x="82" y="50"/>
                </a:cxn>
                <a:cxn ang="0">
                  <a:pos x="82" y="31"/>
                </a:cxn>
                <a:cxn ang="0">
                  <a:pos x="88" y="13"/>
                </a:cxn>
                <a:cxn ang="0">
                  <a:pos x="95" y="6"/>
                </a:cxn>
                <a:cxn ang="0">
                  <a:pos x="101" y="0"/>
                </a:cxn>
                <a:cxn ang="0">
                  <a:pos x="101" y="6"/>
                </a:cxn>
              </a:cxnLst>
              <a:rect l="0" t="0" r="r" b="b"/>
              <a:pathLst>
                <a:path w="107" h="125">
                  <a:moveTo>
                    <a:pt x="107" y="13"/>
                  </a:moveTo>
                  <a:lnTo>
                    <a:pt x="107" y="13"/>
                  </a:lnTo>
                  <a:lnTo>
                    <a:pt x="101" y="13"/>
                  </a:lnTo>
                  <a:lnTo>
                    <a:pt x="101" y="19"/>
                  </a:lnTo>
                  <a:lnTo>
                    <a:pt x="101" y="25"/>
                  </a:lnTo>
                  <a:lnTo>
                    <a:pt x="101" y="25"/>
                  </a:lnTo>
                  <a:lnTo>
                    <a:pt x="101" y="31"/>
                  </a:lnTo>
                  <a:lnTo>
                    <a:pt x="95" y="38"/>
                  </a:lnTo>
                  <a:lnTo>
                    <a:pt x="95" y="44"/>
                  </a:lnTo>
                  <a:lnTo>
                    <a:pt x="95" y="50"/>
                  </a:lnTo>
                  <a:lnTo>
                    <a:pt x="88" y="63"/>
                  </a:lnTo>
                  <a:lnTo>
                    <a:pt x="88" y="69"/>
                  </a:lnTo>
                  <a:lnTo>
                    <a:pt x="88" y="75"/>
                  </a:lnTo>
                  <a:lnTo>
                    <a:pt x="82" y="87"/>
                  </a:lnTo>
                  <a:lnTo>
                    <a:pt x="82" y="100"/>
                  </a:lnTo>
                  <a:lnTo>
                    <a:pt x="82" y="112"/>
                  </a:lnTo>
                  <a:lnTo>
                    <a:pt x="76" y="125"/>
                  </a:lnTo>
                  <a:lnTo>
                    <a:pt x="69" y="112"/>
                  </a:lnTo>
                  <a:lnTo>
                    <a:pt x="57" y="100"/>
                  </a:lnTo>
                  <a:lnTo>
                    <a:pt x="51" y="87"/>
                  </a:lnTo>
                  <a:lnTo>
                    <a:pt x="44" y="81"/>
                  </a:lnTo>
                  <a:lnTo>
                    <a:pt x="38" y="75"/>
                  </a:lnTo>
                  <a:lnTo>
                    <a:pt x="38" y="69"/>
                  </a:lnTo>
                  <a:lnTo>
                    <a:pt x="32" y="63"/>
                  </a:lnTo>
                  <a:lnTo>
                    <a:pt x="25" y="63"/>
                  </a:lnTo>
                  <a:lnTo>
                    <a:pt x="25" y="63"/>
                  </a:lnTo>
                  <a:lnTo>
                    <a:pt x="19" y="63"/>
                  </a:lnTo>
                  <a:lnTo>
                    <a:pt x="13" y="63"/>
                  </a:lnTo>
                  <a:lnTo>
                    <a:pt x="13" y="63"/>
                  </a:lnTo>
                  <a:lnTo>
                    <a:pt x="7" y="63"/>
                  </a:lnTo>
                  <a:lnTo>
                    <a:pt x="7" y="56"/>
                  </a:lnTo>
                  <a:lnTo>
                    <a:pt x="0" y="56"/>
                  </a:lnTo>
                  <a:lnTo>
                    <a:pt x="0" y="50"/>
                  </a:lnTo>
                  <a:lnTo>
                    <a:pt x="0" y="44"/>
                  </a:lnTo>
                  <a:lnTo>
                    <a:pt x="7" y="38"/>
                  </a:lnTo>
                  <a:lnTo>
                    <a:pt x="7" y="38"/>
                  </a:lnTo>
                  <a:lnTo>
                    <a:pt x="13" y="38"/>
                  </a:lnTo>
                  <a:lnTo>
                    <a:pt x="13" y="38"/>
                  </a:lnTo>
                  <a:lnTo>
                    <a:pt x="19" y="38"/>
                  </a:lnTo>
                  <a:lnTo>
                    <a:pt x="19" y="38"/>
                  </a:lnTo>
                  <a:lnTo>
                    <a:pt x="25" y="44"/>
                  </a:lnTo>
                  <a:lnTo>
                    <a:pt x="32" y="44"/>
                  </a:lnTo>
                  <a:lnTo>
                    <a:pt x="32" y="50"/>
                  </a:lnTo>
                  <a:lnTo>
                    <a:pt x="38" y="56"/>
                  </a:lnTo>
                  <a:lnTo>
                    <a:pt x="44" y="63"/>
                  </a:lnTo>
                  <a:lnTo>
                    <a:pt x="51" y="69"/>
                  </a:lnTo>
                  <a:lnTo>
                    <a:pt x="57" y="75"/>
                  </a:lnTo>
                  <a:lnTo>
                    <a:pt x="63" y="81"/>
                  </a:lnTo>
                  <a:lnTo>
                    <a:pt x="76" y="87"/>
                  </a:lnTo>
                  <a:lnTo>
                    <a:pt x="76" y="81"/>
                  </a:lnTo>
                  <a:lnTo>
                    <a:pt x="76" y="75"/>
                  </a:lnTo>
                  <a:lnTo>
                    <a:pt x="76" y="63"/>
                  </a:lnTo>
                  <a:lnTo>
                    <a:pt x="76" y="56"/>
                  </a:lnTo>
                  <a:lnTo>
                    <a:pt x="82" y="50"/>
                  </a:lnTo>
                  <a:lnTo>
                    <a:pt x="82" y="38"/>
                  </a:lnTo>
                  <a:lnTo>
                    <a:pt x="82" y="31"/>
                  </a:lnTo>
                  <a:lnTo>
                    <a:pt x="82" y="25"/>
                  </a:lnTo>
                  <a:lnTo>
                    <a:pt x="88" y="13"/>
                  </a:lnTo>
                  <a:lnTo>
                    <a:pt x="88" y="13"/>
                  </a:lnTo>
                  <a:lnTo>
                    <a:pt x="95" y="6"/>
                  </a:lnTo>
                  <a:lnTo>
                    <a:pt x="95" y="0"/>
                  </a:lnTo>
                  <a:lnTo>
                    <a:pt x="101" y="0"/>
                  </a:lnTo>
                  <a:lnTo>
                    <a:pt x="101" y="0"/>
                  </a:lnTo>
                  <a:lnTo>
                    <a:pt x="101" y="6"/>
                  </a:lnTo>
                  <a:lnTo>
                    <a:pt x="107" y="1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3" name="Freeform 31"/>
            <p:cNvSpPr>
              <a:spLocks/>
            </p:cNvSpPr>
            <p:nvPr/>
          </p:nvSpPr>
          <p:spPr bwMode="auto">
            <a:xfrm>
              <a:off x="1594" y="1385"/>
              <a:ext cx="122" cy="124"/>
            </a:xfrm>
            <a:custGeom>
              <a:avLst/>
              <a:gdLst/>
              <a:ahLst/>
              <a:cxnLst>
                <a:cxn ang="0">
                  <a:pos x="113" y="18"/>
                </a:cxn>
                <a:cxn ang="0">
                  <a:pos x="106" y="18"/>
                </a:cxn>
                <a:cxn ang="0">
                  <a:pos x="100" y="24"/>
                </a:cxn>
                <a:cxn ang="0">
                  <a:pos x="100" y="37"/>
                </a:cxn>
                <a:cxn ang="0">
                  <a:pos x="94" y="49"/>
                </a:cxn>
                <a:cxn ang="0">
                  <a:pos x="88" y="68"/>
                </a:cxn>
                <a:cxn ang="0">
                  <a:pos x="88" y="87"/>
                </a:cxn>
                <a:cxn ang="0">
                  <a:pos x="81" y="112"/>
                </a:cxn>
                <a:cxn ang="0">
                  <a:pos x="69" y="112"/>
                </a:cxn>
                <a:cxn ang="0">
                  <a:pos x="50" y="93"/>
                </a:cxn>
                <a:cxn ang="0">
                  <a:pos x="37" y="74"/>
                </a:cxn>
                <a:cxn ang="0">
                  <a:pos x="31" y="68"/>
                </a:cxn>
                <a:cxn ang="0">
                  <a:pos x="18" y="62"/>
                </a:cxn>
                <a:cxn ang="0">
                  <a:pos x="12" y="56"/>
                </a:cxn>
                <a:cxn ang="0">
                  <a:pos x="12" y="56"/>
                </a:cxn>
                <a:cxn ang="0">
                  <a:pos x="6" y="49"/>
                </a:cxn>
                <a:cxn ang="0">
                  <a:pos x="6" y="43"/>
                </a:cxn>
                <a:cxn ang="0">
                  <a:pos x="12" y="31"/>
                </a:cxn>
                <a:cxn ang="0">
                  <a:pos x="18" y="31"/>
                </a:cxn>
                <a:cxn ang="0">
                  <a:pos x="25" y="31"/>
                </a:cxn>
                <a:cxn ang="0">
                  <a:pos x="31" y="43"/>
                </a:cxn>
                <a:cxn ang="0">
                  <a:pos x="37" y="49"/>
                </a:cxn>
                <a:cxn ang="0">
                  <a:pos x="44" y="62"/>
                </a:cxn>
                <a:cxn ang="0">
                  <a:pos x="56" y="74"/>
                </a:cxn>
                <a:cxn ang="0">
                  <a:pos x="69" y="74"/>
                </a:cxn>
                <a:cxn ang="0">
                  <a:pos x="75" y="62"/>
                </a:cxn>
                <a:cxn ang="0">
                  <a:pos x="81" y="43"/>
                </a:cxn>
                <a:cxn ang="0">
                  <a:pos x="81" y="24"/>
                </a:cxn>
                <a:cxn ang="0">
                  <a:pos x="88" y="12"/>
                </a:cxn>
                <a:cxn ang="0">
                  <a:pos x="94" y="0"/>
                </a:cxn>
                <a:cxn ang="0">
                  <a:pos x="100" y="0"/>
                </a:cxn>
                <a:cxn ang="0">
                  <a:pos x="113" y="6"/>
                </a:cxn>
              </a:cxnLst>
              <a:rect l="0" t="0" r="r" b="b"/>
              <a:pathLst>
                <a:path w="119" h="124">
                  <a:moveTo>
                    <a:pt x="119" y="12"/>
                  </a:moveTo>
                  <a:lnTo>
                    <a:pt x="113" y="18"/>
                  </a:lnTo>
                  <a:lnTo>
                    <a:pt x="113" y="18"/>
                  </a:lnTo>
                  <a:lnTo>
                    <a:pt x="106" y="18"/>
                  </a:lnTo>
                  <a:lnTo>
                    <a:pt x="106" y="24"/>
                  </a:lnTo>
                  <a:lnTo>
                    <a:pt x="100" y="24"/>
                  </a:lnTo>
                  <a:lnTo>
                    <a:pt x="100" y="31"/>
                  </a:lnTo>
                  <a:lnTo>
                    <a:pt x="100" y="37"/>
                  </a:lnTo>
                  <a:lnTo>
                    <a:pt x="94" y="43"/>
                  </a:lnTo>
                  <a:lnTo>
                    <a:pt x="94" y="49"/>
                  </a:lnTo>
                  <a:lnTo>
                    <a:pt x="88" y="56"/>
                  </a:lnTo>
                  <a:lnTo>
                    <a:pt x="88" y="68"/>
                  </a:lnTo>
                  <a:lnTo>
                    <a:pt x="88" y="74"/>
                  </a:lnTo>
                  <a:lnTo>
                    <a:pt x="88" y="87"/>
                  </a:lnTo>
                  <a:lnTo>
                    <a:pt x="81" y="99"/>
                  </a:lnTo>
                  <a:lnTo>
                    <a:pt x="81" y="112"/>
                  </a:lnTo>
                  <a:lnTo>
                    <a:pt x="81" y="124"/>
                  </a:lnTo>
                  <a:lnTo>
                    <a:pt x="69" y="112"/>
                  </a:lnTo>
                  <a:lnTo>
                    <a:pt x="62" y="99"/>
                  </a:lnTo>
                  <a:lnTo>
                    <a:pt x="50" y="93"/>
                  </a:lnTo>
                  <a:lnTo>
                    <a:pt x="44" y="81"/>
                  </a:lnTo>
                  <a:lnTo>
                    <a:pt x="37" y="74"/>
                  </a:lnTo>
                  <a:lnTo>
                    <a:pt x="31" y="74"/>
                  </a:lnTo>
                  <a:lnTo>
                    <a:pt x="31" y="68"/>
                  </a:lnTo>
                  <a:lnTo>
                    <a:pt x="25" y="62"/>
                  </a:lnTo>
                  <a:lnTo>
                    <a:pt x="18" y="62"/>
                  </a:lnTo>
                  <a:lnTo>
                    <a:pt x="18" y="62"/>
                  </a:lnTo>
                  <a:lnTo>
                    <a:pt x="12" y="56"/>
                  </a:lnTo>
                  <a:lnTo>
                    <a:pt x="12" y="56"/>
                  </a:lnTo>
                  <a:lnTo>
                    <a:pt x="12" y="56"/>
                  </a:lnTo>
                  <a:lnTo>
                    <a:pt x="6" y="56"/>
                  </a:lnTo>
                  <a:lnTo>
                    <a:pt x="6" y="49"/>
                  </a:lnTo>
                  <a:lnTo>
                    <a:pt x="0" y="49"/>
                  </a:lnTo>
                  <a:lnTo>
                    <a:pt x="6" y="43"/>
                  </a:lnTo>
                  <a:lnTo>
                    <a:pt x="12" y="37"/>
                  </a:lnTo>
                  <a:lnTo>
                    <a:pt x="12" y="31"/>
                  </a:lnTo>
                  <a:lnTo>
                    <a:pt x="18" y="31"/>
                  </a:lnTo>
                  <a:lnTo>
                    <a:pt x="18" y="31"/>
                  </a:lnTo>
                  <a:lnTo>
                    <a:pt x="18" y="31"/>
                  </a:lnTo>
                  <a:lnTo>
                    <a:pt x="25" y="31"/>
                  </a:lnTo>
                  <a:lnTo>
                    <a:pt x="25" y="37"/>
                  </a:lnTo>
                  <a:lnTo>
                    <a:pt x="31" y="43"/>
                  </a:lnTo>
                  <a:lnTo>
                    <a:pt x="37" y="43"/>
                  </a:lnTo>
                  <a:lnTo>
                    <a:pt x="37" y="49"/>
                  </a:lnTo>
                  <a:lnTo>
                    <a:pt x="44" y="56"/>
                  </a:lnTo>
                  <a:lnTo>
                    <a:pt x="44" y="62"/>
                  </a:lnTo>
                  <a:lnTo>
                    <a:pt x="50" y="68"/>
                  </a:lnTo>
                  <a:lnTo>
                    <a:pt x="56" y="74"/>
                  </a:lnTo>
                  <a:lnTo>
                    <a:pt x="69" y="81"/>
                  </a:lnTo>
                  <a:lnTo>
                    <a:pt x="69" y="74"/>
                  </a:lnTo>
                  <a:lnTo>
                    <a:pt x="69" y="68"/>
                  </a:lnTo>
                  <a:lnTo>
                    <a:pt x="75" y="62"/>
                  </a:lnTo>
                  <a:lnTo>
                    <a:pt x="75" y="56"/>
                  </a:lnTo>
                  <a:lnTo>
                    <a:pt x="81" y="43"/>
                  </a:lnTo>
                  <a:lnTo>
                    <a:pt x="81" y="37"/>
                  </a:lnTo>
                  <a:lnTo>
                    <a:pt x="81" y="24"/>
                  </a:lnTo>
                  <a:lnTo>
                    <a:pt x="88" y="18"/>
                  </a:lnTo>
                  <a:lnTo>
                    <a:pt x="88" y="12"/>
                  </a:lnTo>
                  <a:lnTo>
                    <a:pt x="94" y="6"/>
                  </a:lnTo>
                  <a:lnTo>
                    <a:pt x="94" y="0"/>
                  </a:lnTo>
                  <a:lnTo>
                    <a:pt x="100" y="0"/>
                  </a:lnTo>
                  <a:lnTo>
                    <a:pt x="100" y="0"/>
                  </a:lnTo>
                  <a:lnTo>
                    <a:pt x="106" y="0"/>
                  </a:lnTo>
                  <a:lnTo>
                    <a:pt x="113" y="6"/>
                  </a:lnTo>
                  <a:lnTo>
                    <a:pt x="119"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4" name="Freeform 32"/>
            <p:cNvSpPr>
              <a:spLocks/>
            </p:cNvSpPr>
            <p:nvPr/>
          </p:nvSpPr>
          <p:spPr bwMode="auto">
            <a:xfrm>
              <a:off x="1531" y="1833"/>
              <a:ext cx="107" cy="123"/>
            </a:xfrm>
            <a:custGeom>
              <a:avLst/>
              <a:gdLst/>
              <a:ahLst/>
              <a:cxnLst>
                <a:cxn ang="0">
                  <a:pos x="100" y="19"/>
                </a:cxn>
                <a:cxn ang="0">
                  <a:pos x="100" y="25"/>
                </a:cxn>
                <a:cxn ang="0">
                  <a:pos x="94" y="32"/>
                </a:cxn>
                <a:cxn ang="0">
                  <a:pos x="88" y="38"/>
                </a:cxn>
                <a:cxn ang="0">
                  <a:pos x="88" y="57"/>
                </a:cxn>
                <a:cxn ang="0">
                  <a:pos x="81" y="69"/>
                </a:cxn>
                <a:cxn ang="0">
                  <a:pos x="81" y="88"/>
                </a:cxn>
                <a:cxn ang="0">
                  <a:pos x="75" y="113"/>
                </a:cxn>
                <a:cxn ang="0">
                  <a:pos x="63" y="113"/>
                </a:cxn>
                <a:cxn ang="0">
                  <a:pos x="50" y="94"/>
                </a:cxn>
                <a:cxn ang="0">
                  <a:pos x="37" y="75"/>
                </a:cxn>
                <a:cxn ang="0">
                  <a:pos x="25" y="69"/>
                </a:cxn>
                <a:cxn ang="0">
                  <a:pos x="19" y="69"/>
                </a:cxn>
                <a:cxn ang="0">
                  <a:pos x="12" y="63"/>
                </a:cxn>
                <a:cxn ang="0">
                  <a:pos x="6" y="63"/>
                </a:cxn>
                <a:cxn ang="0">
                  <a:pos x="6" y="57"/>
                </a:cxn>
                <a:cxn ang="0">
                  <a:pos x="6" y="44"/>
                </a:cxn>
                <a:cxn ang="0">
                  <a:pos x="6" y="38"/>
                </a:cxn>
                <a:cxn ang="0">
                  <a:pos x="12" y="38"/>
                </a:cxn>
                <a:cxn ang="0">
                  <a:pos x="12" y="38"/>
                </a:cxn>
                <a:cxn ang="0">
                  <a:pos x="19" y="44"/>
                </a:cxn>
                <a:cxn ang="0">
                  <a:pos x="31" y="57"/>
                </a:cxn>
                <a:cxn ang="0">
                  <a:pos x="37" y="69"/>
                </a:cxn>
                <a:cxn ang="0">
                  <a:pos x="50" y="81"/>
                </a:cxn>
                <a:cxn ang="0">
                  <a:pos x="63" y="81"/>
                </a:cxn>
                <a:cxn ang="0">
                  <a:pos x="63" y="69"/>
                </a:cxn>
                <a:cxn ang="0">
                  <a:pos x="69" y="50"/>
                </a:cxn>
                <a:cxn ang="0">
                  <a:pos x="75" y="32"/>
                </a:cxn>
                <a:cxn ang="0">
                  <a:pos x="81" y="19"/>
                </a:cxn>
                <a:cxn ang="0">
                  <a:pos x="88" y="7"/>
                </a:cxn>
                <a:cxn ang="0">
                  <a:pos x="94" y="0"/>
                </a:cxn>
                <a:cxn ang="0">
                  <a:pos x="100" y="13"/>
                </a:cxn>
              </a:cxnLst>
              <a:rect l="0" t="0" r="r" b="b"/>
              <a:pathLst>
                <a:path w="107" h="125">
                  <a:moveTo>
                    <a:pt x="107" y="19"/>
                  </a:moveTo>
                  <a:lnTo>
                    <a:pt x="100" y="19"/>
                  </a:lnTo>
                  <a:lnTo>
                    <a:pt x="100" y="19"/>
                  </a:lnTo>
                  <a:lnTo>
                    <a:pt x="100" y="25"/>
                  </a:lnTo>
                  <a:lnTo>
                    <a:pt x="94" y="25"/>
                  </a:lnTo>
                  <a:lnTo>
                    <a:pt x="94" y="32"/>
                  </a:lnTo>
                  <a:lnTo>
                    <a:pt x="88" y="38"/>
                  </a:lnTo>
                  <a:lnTo>
                    <a:pt x="88" y="38"/>
                  </a:lnTo>
                  <a:lnTo>
                    <a:pt x="88" y="44"/>
                  </a:lnTo>
                  <a:lnTo>
                    <a:pt x="88" y="57"/>
                  </a:lnTo>
                  <a:lnTo>
                    <a:pt x="81" y="63"/>
                  </a:lnTo>
                  <a:lnTo>
                    <a:pt x="81" y="69"/>
                  </a:lnTo>
                  <a:lnTo>
                    <a:pt x="81" y="81"/>
                  </a:lnTo>
                  <a:lnTo>
                    <a:pt x="81" y="88"/>
                  </a:lnTo>
                  <a:lnTo>
                    <a:pt x="75" y="100"/>
                  </a:lnTo>
                  <a:lnTo>
                    <a:pt x="75" y="113"/>
                  </a:lnTo>
                  <a:lnTo>
                    <a:pt x="75" y="125"/>
                  </a:lnTo>
                  <a:lnTo>
                    <a:pt x="63" y="113"/>
                  </a:lnTo>
                  <a:lnTo>
                    <a:pt x="56" y="100"/>
                  </a:lnTo>
                  <a:lnTo>
                    <a:pt x="50" y="94"/>
                  </a:lnTo>
                  <a:lnTo>
                    <a:pt x="44" y="81"/>
                  </a:lnTo>
                  <a:lnTo>
                    <a:pt x="37" y="75"/>
                  </a:lnTo>
                  <a:lnTo>
                    <a:pt x="31" y="75"/>
                  </a:lnTo>
                  <a:lnTo>
                    <a:pt x="25" y="69"/>
                  </a:lnTo>
                  <a:lnTo>
                    <a:pt x="19" y="69"/>
                  </a:lnTo>
                  <a:lnTo>
                    <a:pt x="19" y="69"/>
                  </a:lnTo>
                  <a:lnTo>
                    <a:pt x="19" y="63"/>
                  </a:lnTo>
                  <a:lnTo>
                    <a:pt x="12" y="63"/>
                  </a:lnTo>
                  <a:lnTo>
                    <a:pt x="12" y="63"/>
                  </a:lnTo>
                  <a:lnTo>
                    <a:pt x="6" y="63"/>
                  </a:lnTo>
                  <a:lnTo>
                    <a:pt x="6" y="57"/>
                  </a:lnTo>
                  <a:lnTo>
                    <a:pt x="6" y="57"/>
                  </a:lnTo>
                  <a:lnTo>
                    <a:pt x="0" y="50"/>
                  </a:lnTo>
                  <a:lnTo>
                    <a:pt x="6" y="44"/>
                  </a:lnTo>
                  <a:lnTo>
                    <a:pt x="6" y="44"/>
                  </a:lnTo>
                  <a:lnTo>
                    <a:pt x="6" y="38"/>
                  </a:lnTo>
                  <a:lnTo>
                    <a:pt x="6" y="38"/>
                  </a:lnTo>
                  <a:lnTo>
                    <a:pt x="12" y="38"/>
                  </a:lnTo>
                  <a:lnTo>
                    <a:pt x="12" y="38"/>
                  </a:lnTo>
                  <a:lnTo>
                    <a:pt x="12" y="38"/>
                  </a:lnTo>
                  <a:lnTo>
                    <a:pt x="19" y="44"/>
                  </a:lnTo>
                  <a:lnTo>
                    <a:pt x="19" y="44"/>
                  </a:lnTo>
                  <a:lnTo>
                    <a:pt x="25" y="50"/>
                  </a:lnTo>
                  <a:lnTo>
                    <a:pt x="31" y="57"/>
                  </a:lnTo>
                  <a:lnTo>
                    <a:pt x="31" y="63"/>
                  </a:lnTo>
                  <a:lnTo>
                    <a:pt x="37" y="69"/>
                  </a:lnTo>
                  <a:lnTo>
                    <a:pt x="44" y="75"/>
                  </a:lnTo>
                  <a:lnTo>
                    <a:pt x="50" y="81"/>
                  </a:lnTo>
                  <a:lnTo>
                    <a:pt x="56" y="88"/>
                  </a:lnTo>
                  <a:lnTo>
                    <a:pt x="63" y="81"/>
                  </a:lnTo>
                  <a:lnTo>
                    <a:pt x="63" y="75"/>
                  </a:lnTo>
                  <a:lnTo>
                    <a:pt x="63" y="69"/>
                  </a:lnTo>
                  <a:lnTo>
                    <a:pt x="69" y="63"/>
                  </a:lnTo>
                  <a:lnTo>
                    <a:pt x="69" y="50"/>
                  </a:lnTo>
                  <a:lnTo>
                    <a:pt x="69" y="44"/>
                  </a:lnTo>
                  <a:lnTo>
                    <a:pt x="75" y="32"/>
                  </a:lnTo>
                  <a:lnTo>
                    <a:pt x="75" y="25"/>
                  </a:lnTo>
                  <a:lnTo>
                    <a:pt x="81" y="19"/>
                  </a:lnTo>
                  <a:lnTo>
                    <a:pt x="81" y="13"/>
                  </a:lnTo>
                  <a:lnTo>
                    <a:pt x="88" y="7"/>
                  </a:lnTo>
                  <a:lnTo>
                    <a:pt x="88" y="0"/>
                  </a:lnTo>
                  <a:lnTo>
                    <a:pt x="94" y="0"/>
                  </a:lnTo>
                  <a:lnTo>
                    <a:pt x="100" y="7"/>
                  </a:lnTo>
                  <a:lnTo>
                    <a:pt x="100" y="13"/>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5" name="Freeform 33"/>
            <p:cNvSpPr>
              <a:spLocks/>
            </p:cNvSpPr>
            <p:nvPr/>
          </p:nvSpPr>
          <p:spPr bwMode="auto">
            <a:xfrm>
              <a:off x="2907" y="2307"/>
              <a:ext cx="214" cy="125"/>
            </a:xfrm>
            <a:custGeom>
              <a:avLst/>
              <a:gdLst/>
              <a:ahLst/>
              <a:cxnLst>
                <a:cxn ang="0">
                  <a:pos x="214" y="0"/>
                </a:cxn>
                <a:cxn ang="0">
                  <a:pos x="207" y="6"/>
                </a:cxn>
                <a:cxn ang="0">
                  <a:pos x="201" y="13"/>
                </a:cxn>
                <a:cxn ang="0">
                  <a:pos x="195" y="19"/>
                </a:cxn>
                <a:cxn ang="0">
                  <a:pos x="189" y="25"/>
                </a:cxn>
                <a:cxn ang="0">
                  <a:pos x="176" y="31"/>
                </a:cxn>
                <a:cxn ang="0">
                  <a:pos x="170" y="38"/>
                </a:cxn>
                <a:cxn ang="0">
                  <a:pos x="157" y="44"/>
                </a:cxn>
                <a:cxn ang="0">
                  <a:pos x="145" y="50"/>
                </a:cxn>
                <a:cxn ang="0">
                  <a:pos x="126" y="56"/>
                </a:cxn>
                <a:cxn ang="0">
                  <a:pos x="113" y="63"/>
                </a:cxn>
                <a:cxn ang="0">
                  <a:pos x="101" y="69"/>
                </a:cxn>
                <a:cxn ang="0">
                  <a:pos x="82" y="81"/>
                </a:cxn>
                <a:cxn ang="0">
                  <a:pos x="63" y="87"/>
                </a:cxn>
                <a:cxn ang="0">
                  <a:pos x="44" y="100"/>
                </a:cxn>
                <a:cxn ang="0">
                  <a:pos x="25" y="112"/>
                </a:cxn>
                <a:cxn ang="0">
                  <a:pos x="0" y="125"/>
                </a:cxn>
                <a:cxn ang="0">
                  <a:pos x="6" y="119"/>
                </a:cxn>
                <a:cxn ang="0">
                  <a:pos x="13" y="112"/>
                </a:cxn>
                <a:cxn ang="0">
                  <a:pos x="13" y="106"/>
                </a:cxn>
                <a:cxn ang="0">
                  <a:pos x="25" y="100"/>
                </a:cxn>
                <a:cxn ang="0">
                  <a:pos x="25" y="94"/>
                </a:cxn>
                <a:cxn ang="0">
                  <a:pos x="38" y="87"/>
                </a:cxn>
                <a:cxn ang="0">
                  <a:pos x="44" y="81"/>
                </a:cxn>
                <a:cxn ang="0">
                  <a:pos x="57" y="75"/>
                </a:cxn>
                <a:cxn ang="0">
                  <a:pos x="69" y="63"/>
                </a:cxn>
                <a:cxn ang="0">
                  <a:pos x="75" y="56"/>
                </a:cxn>
                <a:cxn ang="0">
                  <a:pos x="88" y="50"/>
                </a:cxn>
                <a:cxn ang="0">
                  <a:pos x="101" y="44"/>
                </a:cxn>
                <a:cxn ang="0">
                  <a:pos x="113" y="38"/>
                </a:cxn>
                <a:cxn ang="0">
                  <a:pos x="126" y="31"/>
                </a:cxn>
                <a:cxn ang="0">
                  <a:pos x="132" y="25"/>
                </a:cxn>
                <a:cxn ang="0">
                  <a:pos x="145" y="19"/>
                </a:cxn>
                <a:cxn ang="0">
                  <a:pos x="151" y="19"/>
                </a:cxn>
                <a:cxn ang="0">
                  <a:pos x="157" y="13"/>
                </a:cxn>
                <a:cxn ang="0">
                  <a:pos x="163" y="13"/>
                </a:cxn>
                <a:cxn ang="0">
                  <a:pos x="170" y="6"/>
                </a:cxn>
                <a:cxn ang="0">
                  <a:pos x="176" y="6"/>
                </a:cxn>
                <a:cxn ang="0">
                  <a:pos x="176" y="6"/>
                </a:cxn>
                <a:cxn ang="0">
                  <a:pos x="182" y="6"/>
                </a:cxn>
                <a:cxn ang="0">
                  <a:pos x="189" y="6"/>
                </a:cxn>
                <a:cxn ang="0">
                  <a:pos x="195" y="0"/>
                </a:cxn>
                <a:cxn ang="0">
                  <a:pos x="195" y="0"/>
                </a:cxn>
                <a:cxn ang="0">
                  <a:pos x="201" y="0"/>
                </a:cxn>
                <a:cxn ang="0">
                  <a:pos x="201" y="0"/>
                </a:cxn>
                <a:cxn ang="0">
                  <a:pos x="207" y="0"/>
                </a:cxn>
                <a:cxn ang="0">
                  <a:pos x="207" y="0"/>
                </a:cxn>
                <a:cxn ang="0">
                  <a:pos x="214" y="0"/>
                </a:cxn>
                <a:cxn ang="0">
                  <a:pos x="214" y="0"/>
                </a:cxn>
              </a:cxnLst>
              <a:rect l="0" t="0" r="r" b="b"/>
              <a:pathLst>
                <a:path w="214" h="125">
                  <a:moveTo>
                    <a:pt x="214" y="0"/>
                  </a:moveTo>
                  <a:lnTo>
                    <a:pt x="207" y="6"/>
                  </a:lnTo>
                  <a:lnTo>
                    <a:pt x="201" y="13"/>
                  </a:lnTo>
                  <a:lnTo>
                    <a:pt x="195" y="19"/>
                  </a:lnTo>
                  <a:lnTo>
                    <a:pt x="189" y="25"/>
                  </a:lnTo>
                  <a:lnTo>
                    <a:pt x="176" y="31"/>
                  </a:lnTo>
                  <a:lnTo>
                    <a:pt x="170" y="38"/>
                  </a:lnTo>
                  <a:lnTo>
                    <a:pt x="157" y="44"/>
                  </a:lnTo>
                  <a:lnTo>
                    <a:pt x="145" y="50"/>
                  </a:lnTo>
                  <a:lnTo>
                    <a:pt x="126" y="56"/>
                  </a:lnTo>
                  <a:lnTo>
                    <a:pt x="113" y="63"/>
                  </a:lnTo>
                  <a:lnTo>
                    <a:pt x="101" y="69"/>
                  </a:lnTo>
                  <a:lnTo>
                    <a:pt x="82" y="81"/>
                  </a:lnTo>
                  <a:lnTo>
                    <a:pt x="63" y="87"/>
                  </a:lnTo>
                  <a:lnTo>
                    <a:pt x="44" y="100"/>
                  </a:lnTo>
                  <a:lnTo>
                    <a:pt x="25" y="112"/>
                  </a:lnTo>
                  <a:lnTo>
                    <a:pt x="0" y="125"/>
                  </a:lnTo>
                  <a:lnTo>
                    <a:pt x="6" y="119"/>
                  </a:lnTo>
                  <a:lnTo>
                    <a:pt x="13" y="112"/>
                  </a:lnTo>
                  <a:lnTo>
                    <a:pt x="13" y="106"/>
                  </a:lnTo>
                  <a:lnTo>
                    <a:pt x="25" y="100"/>
                  </a:lnTo>
                  <a:lnTo>
                    <a:pt x="25" y="94"/>
                  </a:lnTo>
                  <a:lnTo>
                    <a:pt x="38" y="87"/>
                  </a:lnTo>
                  <a:lnTo>
                    <a:pt x="44" y="81"/>
                  </a:lnTo>
                  <a:lnTo>
                    <a:pt x="57" y="75"/>
                  </a:lnTo>
                  <a:lnTo>
                    <a:pt x="69" y="63"/>
                  </a:lnTo>
                  <a:lnTo>
                    <a:pt x="75" y="56"/>
                  </a:lnTo>
                  <a:lnTo>
                    <a:pt x="88" y="50"/>
                  </a:lnTo>
                  <a:lnTo>
                    <a:pt x="101" y="44"/>
                  </a:lnTo>
                  <a:lnTo>
                    <a:pt x="113" y="38"/>
                  </a:lnTo>
                  <a:lnTo>
                    <a:pt x="126" y="31"/>
                  </a:lnTo>
                  <a:lnTo>
                    <a:pt x="132" y="25"/>
                  </a:lnTo>
                  <a:lnTo>
                    <a:pt x="145" y="19"/>
                  </a:lnTo>
                  <a:lnTo>
                    <a:pt x="151" y="19"/>
                  </a:lnTo>
                  <a:lnTo>
                    <a:pt x="157" y="13"/>
                  </a:lnTo>
                  <a:lnTo>
                    <a:pt x="163" y="13"/>
                  </a:lnTo>
                  <a:lnTo>
                    <a:pt x="170" y="6"/>
                  </a:lnTo>
                  <a:lnTo>
                    <a:pt x="176" y="6"/>
                  </a:lnTo>
                  <a:lnTo>
                    <a:pt x="176" y="6"/>
                  </a:lnTo>
                  <a:lnTo>
                    <a:pt x="182" y="6"/>
                  </a:lnTo>
                  <a:lnTo>
                    <a:pt x="189" y="6"/>
                  </a:lnTo>
                  <a:lnTo>
                    <a:pt x="195" y="0"/>
                  </a:lnTo>
                  <a:lnTo>
                    <a:pt x="195" y="0"/>
                  </a:lnTo>
                  <a:lnTo>
                    <a:pt x="201" y="0"/>
                  </a:lnTo>
                  <a:lnTo>
                    <a:pt x="201" y="0"/>
                  </a:lnTo>
                  <a:lnTo>
                    <a:pt x="207" y="0"/>
                  </a:lnTo>
                  <a:lnTo>
                    <a:pt x="207" y="0"/>
                  </a:lnTo>
                  <a:lnTo>
                    <a:pt x="214" y="0"/>
                  </a:lnTo>
                  <a:lnTo>
                    <a:pt x="21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6" name="Freeform 34"/>
            <p:cNvSpPr>
              <a:spLocks/>
            </p:cNvSpPr>
            <p:nvPr/>
          </p:nvSpPr>
          <p:spPr bwMode="auto">
            <a:xfrm>
              <a:off x="1920" y="1340"/>
              <a:ext cx="57" cy="75"/>
            </a:xfrm>
            <a:custGeom>
              <a:avLst/>
              <a:gdLst/>
              <a:ahLst/>
              <a:cxnLst>
                <a:cxn ang="0">
                  <a:pos x="7" y="12"/>
                </a:cxn>
                <a:cxn ang="0">
                  <a:pos x="13" y="6"/>
                </a:cxn>
                <a:cxn ang="0">
                  <a:pos x="13" y="6"/>
                </a:cxn>
                <a:cxn ang="0">
                  <a:pos x="19" y="0"/>
                </a:cxn>
                <a:cxn ang="0">
                  <a:pos x="19" y="0"/>
                </a:cxn>
                <a:cxn ang="0">
                  <a:pos x="26" y="6"/>
                </a:cxn>
                <a:cxn ang="0">
                  <a:pos x="32" y="6"/>
                </a:cxn>
                <a:cxn ang="0">
                  <a:pos x="32" y="6"/>
                </a:cxn>
                <a:cxn ang="0">
                  <a:pos x="38" y="12"/>
                </a:cxn>
                <a:cxn ang="0">
                  <a:pos x="44" y="12"/>
                </a:cxn>
                <a:cxn ang="0">
                  <a:pos x="44" y="19"/>
                </a:cxn>
                <a:cxn ang="0">
                  <a:pos x="51" y="25"/>
                </a:cxn>
                <a:cxn ang="0">
                  <a:pos x="51" y="31"/>
                </a:cxn>
                <a:cxn ang="0">
                  <a:pos x="57" y="31"/>
                </a:cxn>
                <a:cxn ang="0">
                  <a:pos x="57" y="37"/>
                </a:cxn>
                <a:cxn ang="0">
                  <a:pos x="57" y="44"/>
                </a:cxn>
                <a:cxn ang="0">
                  <a:pos x="57" y="50"/>
                </a:cxn>
                <a:cxn ang="0">
                  <a:pos x="57" y="56"/>
                </a:cxn>
                <a:cxn ang="0">
                  <a:pos x="57" y="62"/>
                </a:cxn>
                <a:cxn ang="0">
                  <a:pos x="51" y="62"/>
                </a:cxn>
                <a:cxn ang="0">
                  <a:pos x="44" y="68"/>
                </a:cxn>
                <a:cxn ang="0">
                  <a:pos x="38" y="68"/>
                </a:cxn>
                <a:cxn ang="0">
                  <a:pos x="32" y="75"/>
                </a:cxn>
                <a:cxn ang="0">
                  <a:pos x="26" y="75"/>
                </a:cxn>
                <a:cxn ang="0">
                  <a:pos x="19" y="75"/>
                </a:cxn>
                <a:cxn ang="0">
                  <a:pos x="13" y="68"/>
                </a:cxn>
                <a:cxn ang="0">
                  <a:pos x="7" y="68"/>
                </a:cxn>
                <a:cxn ang="0">
                  <a:pos x="0" y="62"/>
                </a:cxn>
                <a:cxn ang="0">
                  <a:pos x="0" y="56"/>
                </a:cxn>
                <a:cxn ang="0">
                  <a:pos x="0" y="50"/>
                </a:cxn>
                <a:cxn ang="0">
                  <a:pos x="0" y="37"/>
                </a:cxn>
                <a:cxn ang="0">
                  <a:pos x="7" y="25"/>
                </a:cxn>
                <a:cxn ang="0">
                  <a:pos x="7" y="12"/>
                </a:cxn>
              </a:cxnLst>
              <a:rect l="0" t="0" r="r" b="b"/>
              <a:pathLst>
                <a:path w="57" h="75">
                  <a:moveTo>
                    <a:pt x="7" y="12"/>
                  </a:moveTo>
                  <a:lnTo>
                    <a:pt x="13" y="6"/>
                  </a:lnTo>
                  <a:lnTo>
                    <a:pt x="13" y="6"/>
                  </a:lnTo>
                  <a:lnTo>
                    <a:pt x="19" y="0"/>
                  </a:lnTo>
                  <a:lnTo>
                    <a:pt x="19" y="0"/>
                  </a:lnTo>
                  <a:lnTo>
                    <a:pt x="26" y="6"/>
                  </a:lnTo>
                  <a:lnTo>
                    <a:pt x="32" y="6"/>
                  </a:lnTo>
                  <a:lnTo>
                    <a:pt x="32" y="6"/>
                  </a:lnTo>
                  <a:lnTo>
                    <a:pt x="38" y="12"/>
                  </a:lnTo>
                  <a:lnTo>
                    <a:pt x="44" y="12"/>
                  </a:lnTo>
                  <a:lnTo>
                    <a:pt x="44" y="19"/>
                  </a:lnTo>
                  <a:lnTo>
                    <a:pt x="51" y="25"/>
                  </a:lnTo>
                  <a:lnTo>
                    <a:pt x="51" y="31"/>
                  </a:lnTo>
                  <a:lnTo>
                    <a:pt x="57" y="31"/>
                  </a:lnTo>
                  <a:lnTo>
                    <a:pt x="57" y="37"/>
                  </a:lnTo>
                  <a:lnTo>
                    <a:pt x="57" y="44"/>
                  </a:lnTo>
                  <a:lnTo>
                    <a:pt x="57" y="50"/>
                  </a:lnTo>
                  <a:lnTo>
                    <a:pt x="57" y="56"/>
                  </a:lnTo>
                  <a:lnTo>
                    <a:pt x="57" y="62"/>
                  </a:lnTo>
                  <a:lnTo>
                    <a:pt x="51" y="62"/>
                  </a:lnTo>
                  <a:lnTo>
                    <a:pt x="44" y="68"/>
                  </a:lnTo>
                  <a:lnTo>
                    <a:pt x="38" y="68"/>
                  </a:lnTo>
                  <a:lnTo>
                    <a:pt x="32" y="75"/>
                  </a:lnTo>
                  <a:lnTo>
                    <a:pt x="26" y="75"/>
                  </a:lnTo>
                  <a:lnTo>
                    <a:pt x="19" y="75"/>
                  </a:lnTo>
                  <a:lnTo>
                    <a:pt x="13" y="68"/>
                  </a:lnTo>
                  <a:lnTo>
                    <a:pt x="7" y="68"/>
                  </a:lnTo>
                  <a:lnTo>
                    <a:pt x="0" y="62"/>
                  </a:lnTo>
                  <a:lnTo>
                    <a:pt x="0" y="56"/>
                  </a:lnTo>
                  <a:lnTo>
                    <a:pt x="0" y="50"/>
                  </a:lnTo>
                  <a:lnTo>
                    <a:pt x="0" y="37"/>
                  </a:lnTo>
                  <a:lnTo>
                    <a:pt x="7" y="25"/>
                  </a:lnTo>
                  <a:lnTo>
                    <a:pt x="7"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7" name="Freeform 35"/>
            <p:cNvSpPr>
              <a:spLocks/>
            </p:cNvSpPr>
            <p:nvPr/>
          </p:nvSpPr>
          <p:spPr bwMode="auto">
            <a:xfrm>
              <a:off x="2323" y="2337"/>
              <a:ext cx="50" cy="139"/>
            </a:xfrm>
            <a:custGeom>
              <a:avLst/>
              <a:gdLst/>
              <a:ahLst/>
              <a:cxnLst>
                <a:cxn ang="0">
                  <a:pos x="0" y="25"/>
                </a:cxn>
                <a:cxn ang="0">
                  <a:pos x="0" y="19"/>
                </a:cxn>
                <a:cxn ang="0">
                  <a:pos x="0" y="19"/>
                </a:cxn>
                <a:cxn ang="0">
                  <a:pos x="6" y="13"/>
                </a:cxn>
                <a:cxn ang="0">
                  <a:pos x="6" y="13"/>
                </a:cxn>
                <a:cxn ang="0">
                  <a:pos x="6" y="7"/>
                </a:cxn>
                <a:cxn ang="0">
                  <a:pos x="6" y="7"/>
                </a:cxn>
                <a:cxn ang="0">
                  <a:pos x="6" y="0"/>
                </a:cxn>
                <a:cxn ang="0">
                  <a:pos x="12" y="0"/>
                </a:cxn>
                <a:cxn ang="0">
                  <a:pos x="25" y="0"/>
                </a:cxn>
                <a:cxn ang="0">
                  <a:pos x="31" y="7"/>
                </a:cxn>
                <a:cxn ang="0">
                  <a:pos x="37" y="7"/>
                </a:cxn>
                <a:cxn ang="0">
                  <a:pos x="44" y="13"/>
                </a:cxn>
                <a:cxn ang="0">
                  <a:pos x="44" y="19"/>
                </a:cxn>
                <a:cxn ang="0">
                  <a:pos x="50" y="25"/>
                </a:cxn>
                <a:cxn ang="0">
                  <a:pos x="50" y="38"/>
                </a:cxn>
                <a:cxn ang="0">
                  <a:pos x="50" y="50"/>
                </a:cxn>
                <a:cxn ang="0">
                  <a:pos x="44" y="63"/>
                </a:cxn>
                <a:cxn ang="0">
                  <a:pos x="44" y="75"/>
                </a:cxn>
                <a:cxn ang="0">
                  <a:pos x="37" y="94"/>
                </a:cxn>
                <a:cxn ang="0">
                  <a:pos x="31" y="106"/>
                </a:cxn>
                <a:cxn ang="0">
                  <a:pos x="25" y="119"/>
                </a:cxn>
                <a:cxn ang="0">
                  <a:pos x="18" y="131"/>
                </a:cxn>
                <a:cxn ang="0">
                  <a:pos x="12" y="138"/>
                </a:cxn>
                <a:cxn ang="0">
                  <a:pos x="12" y="125"/>
                </a:cxn>
                <a:cxn ang="0">
                  <a:pos x="18" y="94"/>
                </a:cxn>
                <a:cxn ang="0">
                  <a:pos x="25" y="75"/>
                </a:cxn>
                <a:cxn ang="0">
                  <a:pos x="25" y="56"/>
                </a:cxn>
                <a:cxn ang="0">
                  <a:pos x="25" y="44"/>
                </a:cxn>
                <a:cxn ang="0">
                  <a:pos x="18" y="38"/>
                </a:cxn>
                <a:cxn ang="0">
                  <a:pos x="12" y="32"/>
                </a:cxn>
                <a:cxn ang="0">
                  <a:pos x="6" y="25"/>
                </a:cxn>
              </a:cxnLst>
              <a:rect l="0" t="0" r="r" b="b"/>
              <a:pathLst>
                <a:path w="50" h="138">
                  <a:moveTo>
                    <a:pt x="0" y="25"/>
                  </a:moveTo>
                  <a:lnTo>
                    <a:pt x="0" y="25"/>
                  </a:lnTo>
                  <a:lnTo>
                    <a:pt x="0" y="25"/>
                  </a:lnTo>
                  <a:lnTo>
                    <a:pt x="0" y="19"/>
                  </a:lnTo>
                  <a:lnTo>
                    <a:pt x="0" y="19"/>
                  </a:lnTo>
                  <a:lnTo>
                    <a:pt x="0" y="19"/>
                  </a:lnTo>
                  <a:lnTo>
                    <a:pt x="6" y="13"/>
                  </a:lnTo>
                  <a:lnTo>
                    <a:pt x="6" y="13"/>
                  </a:lnTo>
                  <a:lnTo>
                    <a:pt x="6" y="13"/>
                  </a:lnTo>
                  <a:lnTo>
                    <a:pt x="6" y="13"/>
                  </a:lnTo>
                  <a:lnTo>
                    <a:pt x="6" y="7"/>
                  </a:lnTo>
                  <a:lnTo>
                    <a:pt x="6" y="7"/>
                  </a:lnTo>
                  <a:lnTo>
                    <a:pt x="6" y="7"/>
                  </a:lnTo>
                  <a:lnTo>
                    <a:pt x="6" y="7"/>
                  </a:lnTo>
                  <a:lnTo>
                    <a:pt x="6" y="7"/>
                  </a:lnTo>
                  <a:lnTo>
                    <a:pt x="6" y="0"/>
                  </a:lnTo>
                  <a:lnTo>
                    <a:pt x="6" y="0"/>
                  </a:lnTo>
                  <a:lnTo>
                    <a:pt x="12" y="0"/>
                  </a:lnTo>
                  <a:lnTo>
                    <a:pt x="18" y="0"/>
                  </a:lnTo>
                  <a:lnTo>
                    <a:pt x="25" y="0"/>
                  </a:lnTo>
                  <a:lnTo>
                    <a:pt x="31" y="0"/>
                  </a:lnTo>
                  <a:lnTo>
                    <a:pt x="31" y="7"/>
                  </a:lnTo>
                  <a:lnTo>
                    <a:pt x="37" y="7"/>
                  </a:lnTo>
                  <a:lnTo>
                    <a:pt x="37" y="7"/>
                  </a:lnTo>
                  <a:lnTo>
                    <a:pt x="44" y="13"/>
                  </a:lnTo>
                  <a:lnTo>
                    <a:pt x="44" y="13"/>
                  </a:lnTo>
                  <a:lnTo>
                    <a:pt x="44" y="19"/>
                  </a:lnTo>
                  <a:lnTo>
                    <a:pt x="44" y="19"/>
                  </a:lnTo>
                  <a:lnTo>
                    <a:pt x="50" y="25"/>
                  </a:lnTo>
                  <a:lnTo>
                    <a:pt x="50" y="25"/>
                  </a:lnTo>
                  <a:lnTo>
                    <a:pt x="50" y="32"/>
                  </a:lnTo>
                  <a:lnTo>
                    <a:pt x="50" y="38"/>
                  </a:lnTo>
                  <a:lnTo>
                    <a:pt x="50" y="44"/>
                  </a:lnTo>
                  <a:lnTo>
                    <a:pt x="50" y="50"/>
                  </a:lnTo>
                  <a:lnTo>
                    <a:pt x="50" y="56"/>
                  </a:lnTo>
                  <a:lnTo>
                    <a:pt x="44" y="63"/>
                  </a:lnTo>
                  <a:lnTo>
                    <a:pt x="44" y="69"/>
                  </a:lnTo>
                  <a:lnTo>
                    <a:pt x="44" y="75"/>
                  </a:lnTo>
                  <a:lnTo>
                    <a:pt x="37" y="88"/>
                  </a:lnTo>
                  <a:lnTo>
                    <a:pt x="37" y="94"/>
                  </a:lnTo>
                  <a:lnTo>
                    <a:pt x="31" y="100"/>
                  </a:lnTo>
                  <a:lnTo>
                    <a:pt x="31" y="106"/>
                  </a:lnTo>
                  <a:lnTo>
                    <a:pt x="25" y="113"/>
                  </a:lnTo>
                  <a:lnTo>
                    <a:pt x="25" y="119"/>
                  </a:lnTo>
                  <a:lnTo>
                    <a:pt x="18" y="125"/>
                  </a:lnTo>
                  <a:lnTo>
                    <a:pt x="18" y="131"/>
                  </a:lnTo>
                  <a:lnTo>
                    <a:pt x="12" y="131"/>
                  </a:lnTo>
                  <a:lnTo>
                    <a:pt x="12" y="138"/>
                  </a:lnTo>
                  <a:lnTo>
                    <a:pt x="6" y="138"/>
                  </a:lnTo>
                  <a:lnTo>
                    <a:pt x="12" y="125"/>
                  </a:lnTo>
                  <a:lnTo>
                    <a:pt x="18" y="106"/>
                  </a:lnTo>
                  <a:lnTo>
                    <a:pt x="18" y="94"/>
                  </a:lnTo>
                  <a:lnTo>
                    <a:pt x="18" y="81"/>
                  </a:lnTo>
                  <a:lnTo>
                    <a:pt x="25" y="75"/>
                  </a:lnTo>
                  <a:lnTo>
                    <a:pt x="25" y="63"/>
                  </a:lnTo>
                  <a:lnTo>
                    <a:pt x="25" y="56"/>
                  </a:lnTo>
                  <a:lnTo>
                    <a:pt x="25" y="50"/>
                  </a:lnTo>
                  <a:lnTo>
                    <a:pt x="25" y="44"/>
                  </a:lnTo>
                  <a:lnTo>
                    <a:pt x="18" y="38"/>
                  </a:lnTo>
                  <a:lnTo>
                    <a:pt x="18" y="38"/>
                  </a:lnTo>
                  <a:lnTo>
                    <a:pt x="18" y="32"/>
                  </a:lnTo>
                  <a:lnTo>
                    <a:pt x="12" y="32"/>
                  </a:lnTo>
                  <a:lnTo>
                    <a:pt x="6" y="32"/>
                  </a:lnTo>
                  <a:lnTo>
                    <a:pt x="6"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8" name="Freeform 36"/>
            <p:cNvSpPr>
              <a:spLocks/>
            </p:cNvSpPr>
            <p:nvPr/>
          </p:nvSpPr>
          <p:spPr bwMode="auto">
            <a:xfrm>
              <a:off x="2103" y="1547"/>
              <a:ext cx="41" cy="106"/>
            </a:xfrm>
            <a:custGeom>
              <a:avLst/>
              <a:gdLst/>
              <a:ahLst/>
              <a:cxnLst>
                <a:cxn ang="0">
                  <a:pos x="44" y="62"/>
                </a:cxn>
                <a:cxn ang="0">
                  <a:pos x="44" y="68"/>
                </a:cxn>
                <a:cxn ang="0">
                  <a:pos x="44" y="68"/>
                </a:cxn>
                <a:cxn ang="0">
                  <a:pos x="44" y="74"/>
                </a:cxn>
                <a:cxn ang="0">
                  <a:pos x="44" y="74"/>
                </a:cxn>
                <a:cxn ang="0">
                  <a:pos x="44" y="81"/>
                </a:cxn>
                <a:cxn ang="0">
                  <a:pos x="44" y="81"/>
                </a:cxn>
                <a:cxn ang="0">
                  <a:pos x="44" y="87"/>
                </a:cxn>
                <a:cxn ang="0">
                  <a:pos x="44" y="87"/>
                </a:cxn>
                <a:cxn ang="0">
                  <a:pos x="44" y="93"/>
                </a:cxn>
                <a:cxn ang="0">
                  <a:pos x="37" y="93"/>
                </a:cxn>
                <a:cxn ang="0">
                  <a:pos x="37" y="99"/>
                </a:cxn>
                <a:cxn ang="0">
                  <a:pos x="37" y="99"/>
                </a:cxn>
                <a:cxn ang="0">
                  <a:pos x="37" y="99"/>
                </a:cxn>
                <a:cxn ang="0">
                  <a:pos x="31" y="99"/>
                </a:cxn>
                <a:cxn ang="0">
                  <a:pos x="31" y="99"/>
                </a:cxn>
                <a:cxn ang="0">
                  <a:pos x="31" y="106"/>
                </a:cxn>
                <a:cxn ang="0">
                  <a:pos x="25" y="99"/>
                </a:cxn>
                <a:cxn ang="0">
                  <a:pos x="12" y="87"/>
                </a:cxn>
                <a:cxn ang="0">
                  <a:pos x="12" y="81"/>
                </a:cxn>
                <a:cxn ang="0">
                  <a:pos x="6" y="68"/>
                </a:cxn>
                <a:cxn ang="0">
                  <a:pos x="6" y="62"/>
                </a:cxn>
                <a:cxn ang="0">
                  <a:pos x="0" y="56"/>
                </a:cxn>
                <a:cxn ang="0">
                  <a:pos x="6" y="50"/>
                </a:cxn>
                <a:cxn ang="0">
                  <a:pos x="6" y="43"/>
                </a:cxn>
                <a:cxn ang="0">
                  <a:pos x="6" y="31"/>
                </a:cxn>
                <a:cxn ang="0">
                  <a:pos x="12" y="25"/>
                </a:cxn>
                <a:cxn ang="0">
                  <a:pos x="12" y="18"/>
                </a:cxn>
                <a:cxn ang="0">
                  <a:pos x="18" y="12"/>
                </a:cxn>
                <a:cxn ang="0">
                  <a:pos x="18" y="6"/>
                </a:cxn>
                <a:cxn ang="0">
                  <a:pos x="25" y="6"/>
                </a:cxn>
                <a:cxn ang="0">
                  <a:pos x="25" y="0"/>
                </a:cxn>
                <a:cxn ang="0">
                  <a:pos x="25" y="0"/>
                </a:cxn>
                <a:cxn ang="0">
                  <a:pos x="25" y="6"/>
                </a:cxn>
                <a:cxn ang="0">
                  <a:pos x="18" y="12"/>
                </a:cxn>
                <a:cxn ang="0">
                  <a:pos x="18" y="25"/>
                </a:cxn>
                <a:cxn ang="0">
                  <a:pos x="18" y="31"/>
                </a:cxn>
                <a:cxn ang="0">
                  <a:pos x="18" y="37"/>
                </a:cxn>
                <a:cxn ang="0">
                  <a:pos x="18" y="43"/>
                </a:cxn>
                <a:cxn ang="0">
                  <a:pos x="25" y="43"/>
                </a:cxn>
                <a:cxn ang="0">
                  <a:pos x="25" y="50"/>
                </a:cxn>
                <a:cxn ang="0">
                  <a:pos x="25" y="50"/>
                </a:cxn>
                <a:cxn ang="0">
                  <a:pos x="25" y="56"/>
                </a:cxn>
                <a:cxn ang="0">
                  <a:pos x="31" y="56"/>
                </a:cxn>
                <a:cxn ang="0">
                  <a:pos x="31" y="62"/>
                </a:cxn>
                <a:cxn ang="0">
                  <a:pos x="37" y="62"/>
                </a:cxn>
                <a:cxn ang="0">
                  <a:pos x="37" y="62"/>
                </a:cxn>
                <a:cxn ang="0">
                  <a:pos x="44" y="62"/>
                </a:cxn>
                <a:cxn ang="0">
                  <a:pos x="44" y="62"/>
                </a:cxn>
              </a:cxnLst>
              <a:rect l="0" t="0" r="r" b="b"/>
              <a:pathLst>
                <a:path w="44" h="106">
                  <a:moveTo>
                    <a:pt x="44" y="62"/>
                  </a:moveTo>
                  <a:lnTo>
                    <a:pt x="44" y="68"/>
                  </a:lnTo>
                  <a:lnTo>
                    <a:pt x="44" y="68"/>
                  </a:lnTo>
                  <a:lnTo>
                    <a:pt x="44" y="74"/>
                  </a:lnTo>
                  <a:lnTo>
                    <a:pt x="44" y="74"/>
                  </a:lnTo>
                  <a:lnTo>
                    <a:pt x="44" y="81"/>
                  </a:lnTo>
                  <a:lnTo>
                    <a:pt x="44" y="81"/>
                  </a:lnTo>
                  <a:lnTo>
                    <a:pt x="44" y="87"/>
                  </a:lnTo>
                  <a:lnTo>
                    <a:pt x="44" y="87"/>
                  </a:lnTo>
                  <a:lnTo>
                    <a:pt x="44" y="93"/>
                  </a:lnTo>
                  <a:lnTo>
                    <a:pt x="37" y="93"/>
                  </a:lnTo>
                  <a:lnTo>
                    <a:pt x="37" y="99"/>
                  </a:lnTo>
                  <a:lnTo>
                    <a:pt x="37" y="99"/>
                  </a:lnTo>
                  <a:lnTo>
                    <a:pt x="37" y="99"/>
                  </a:lnTo>
                  <a:lnTo>
                    <a:pt x="31" y="99"/>
                  </a:lnTo>
                  <a:lnTo>
                    <a:pt x="31" y="99"/>
                  </a:lnTo>
                  <a:lnTo>
                    <a:pt x="31" y="106"/>
                  </a:lnTo>
                  <a:lnTo>
                    <a:pt x="25" y="99"/>
                  </a:lnTo>
                  <a:lnTo>
                    <a:pt x="12" y="87"/>
                  </a:lnTo>
                  <a:lnTo>
                    <a:pt x="12" y="81"/>
                  </a:lnTo>
                  <a:lnTo>
                    <a:pt x="6" y="68"/>
                  </a:lnTo>
                  <a:lnTo>
                    <a:pt x="6" y="62"/>
                  </a:lnTo>
                  <a:lnTo>
                    <a:pt x="0" y="56"/>
                  </a:lnTo>
                  <a:lnTo>
                    <a:pt x="6" y="50"/>
                  </a:lnTo>
                  <a:lnTo>
                    <a:pt x="6" y="43"/>
                  </a:lnTo>
                  <a:lnTo>
                    <a:pt x="6" y="31"/>
                  </a:lnTo>
                  <a:lnTo>
                    <a:pt x="12" y="25"/>
                  </a:lnTo>
                  <a:lnTo>
                    <a:pt x="12" y="18"/>
                  </a:lnTo>
                  <a:lnTo>
                    <a:pt x="18" y="12"/>
                  </a:lnTo>
                  <a:lnTo>
                    <a:pt x="18" y="6"/>
                  </a:lnTo>
                  <a:lnTo>
                    <a:pt x="25" y="6"/>
                  </a:lnTo>
                  <a:lnTo>
                    <a:pt x="25" y="0"/>
                  </a:lnTo>
                  <a:lnTo>
                    <a:pt x="25" y="0"/>
                  </a:lnTo>
                  <a:lnTo>
                    <a:pt x="25" y="6"/>
                  </a:lnTo>
                  <a:lnTo>
                    <a:pt x="18" y="12"/>
                  </a:lnTo>
                  <a:lnTo>
                    <a:pt x="18" y="25"/>
                  </a:lnTo>
                  <a:lnTo>
                    <a:pt x="18" y="31"/>
                  </a:lnTo>
                  <a:lnTo>
                    <a:pt x="18" y="37"/>
                  </a:lnTo>
                  <a:lnTo>
                    <a:pt x="18" y="43"/>
                  </a:lnTo>
                  <a:lnTo>
                    <a:pt x="25" y="43"/>
                  </a:lnTo>
                  <a:lnTo>
                    <a:pt x="25" y="50"/>
                  </a:lnTo>
                  <a:lnTo>
                    <a:pt x="25" y="50"/>
                  </a:lnTo>
                  <a:lnTo>
                    <a:pt x="25" y="56"/>
                  </a:lnTo>
                  <a:lnTo>
                    <a:pt x="31" y="56"/>
                  </a:lnTo>
                  <a:lnTo>
                    <a:pt x="31" y="62"/>
                  </a:lnTo>
                  <a:lnTo>
                    <a:pt x="37" y="62"/>
                  </a:lnTo>
                  <a:lnTo>
                    <a:pt x="37"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49" name="Freeform 37"/>
            <p:cNvSpPr>
              <a:spLocks/>
            </p:cNvSpPr>
            <p:nvPr/>
          </p:nvSpPr>
          <p:spPr bwMode="auto">
            <a:xfrm>
              <a:off x="1688" y="1721"/>
              <a:ext cx="63" cy="69"/>
            </a:xfrm>
            <a:custGeom>
              <a:avLst/>
              <a:gdLst/>
              <a:ahLst/>
              <a:cxnLst>
                <a:cxn ang="0">
                  <a:pos x="12" y="0"/>
                </a:cxn>
                <a:cxn ang="0">
                  <a:pos x="12" y="0"/>
                </a:cxn>
                <a:cxn ang="0">
                  <a:pos x="19" y="0"/>
                </a:cxn>
                <a:cxn ang="0">
                  <a:pos x="19" y="0"/>
                </a:cxn>
                <a:cxn ang="0">
                  <a:pos x="25" y="0"/>
                </a:cxn>
                <a:cxn ang="0">
                  <a:pos x="31" y="0"/>
                </a:cxn>
                <a:cxn ang="0">
                  <a:pos x="31" y="0"/>
                </a:cxn>
                <a:cxn ang="0">
                  <a:pos x="38" y="0"/>
                </a:cxn>
                <a:cxn ang="0">
                  <a:pos x="44" y="6"/>
                </a:cxn>
                <a:cxn ang="0">
                  <a:pos x="44" y="13"/>
                </a:cxn>
                <a:cxn ang="0">
                  <a:pos x="50" y="13"/>
                </a:cxn>
                <a:cxn ang="0">
                  <a:pos x="56" y="19"/>
                </a:cxn>
                <a:cxn ang="0">
                  <a:pos x="56" y="25"/>
                </a:cxn>
                <a:cxn ang="0">
                  <a:pos x="63" y="31"/>
                </a:cxn>
                <a:cxn ang="0">
                  <a:pos x="63" y="38"/>
                </a:cxn>
                <a:cxn ang="0">
                  <a:pos x="63" y="44"/>
                </a:cxn>
                <a:cxn ang="0">
                  <a:pos x="63" y="50"/>
                </a:cxn>
                <a:cxn ang="0">
                  <a:pos x="63" y="56"/>
                </a:cxn>
                <a:cxn ang="0">
                  <a:pos x="63" y="56"/>
                </a:cxn>
                <a:cxn ang="0">
                  <a:pos x="56" y="63"/>
                </a:cxn>
                <a:cxn ang="0">
                  <a:pos x="50" y="63"/>
                </a:cxn>
                <a:cxn ang="0">
                  <a:pos x="44" y="69"/>
                </a:cxn>
                <a:cxn ang="0">
                  <a:pos x="38" y="69"/>
                </a:cxn>
                <a:cxn ang="0">
                  <a:pos x="31" y="69"/>
                </a:cxn>
                <a:cxn ang="0">
                  <a:pos x="25" y="69"/>
                </a:cxn>
                <a:cxn ang="0">
                  <a:pos x="12" y="69"/>
                </a:cxn>
                <a:cxn ang="0">
                  <a:pos x="12" y="63"/>
                </a:cxn>
                <a:cxn ang="0">
                  <a:pos x="6" y="56"/>
                </a:cxn>
                <a:cxn ang="0">
                  <a:pos x="0" y="50"/>
                </a:cxn>
                <a:cxn ang="0">
                  <a:pos x="0" y="44"/>
                </a:cxn>
                <a:cxn ang="0">
                  <a:pos x="0" y="31"/>
                </a:cxn>
                <a:cxn ang="0">
                  <a:pos x="6" y="19"/>
                </a:cxn>
                <a:cxn ang="0">
                  <a:pos x="12" y="0"/>
                </a:cxn>
              </a:cxnLst>
              <a:rect l="0" t="0" r="r" b="b"/>
              <a:pathLst>
                <a:path w="63" h="69">
                  <a:moveTo>
                    <a:pt x="12" y="0"/>
                  </a:moveTo>
                  <a:lnTo>
                    <a:pt x="12" y="0"/>
                  </a:lnTo>
                  <a:lnTo>
                    <a:pt x="19" y="0"/>
                  </a:lnTo>
                  <a:lnTo>
                    <a:pt x="19" y="0"/>
                  </a:lnTo>
                  <a:lnTo>
                    <a:pt x="25" y="0"/>
                  </a:lnTo>
                  <a:lnTo>
                    <a:pt x="31" y="0"/>
                  </a:lnTo>
                  <a:lnTo>
                    <a:pt x="31" y="0"/>
                  </a:lnTo>
                  <a:lnTo>
                    <a:pt x="38" y="0"/>
                  </a:lnTo>
                  <a:lnTo>
                    <a:pt x="44" y="6"/>
                  </a:lnTo>
                  <a:lnTo>
                    <a:pt x="44" y="13"/>
                  </a:lnTo>
                  <a:lnTo>
                    <a:pt x="50" y="13"/>
                  </a:lnTo>
                  <a:lnTo>
                    <a:pt x="56" y="19"/>
                  </a:lnTo>
                  <a:lnTo>
                    <a:pt x="56" y="25"/>
                  </a:lnTo>
                  <a:lnTo>
                    <a:pt x="63" y="31"/>
                  </a:lnTo>
                  <a:lnTo>
                    <a:pt x="63" y="38"/>
                  </a:lnTo>
                  <a:lnTo>
                    <a:pt x="63" y="44"/>
                  </a:lnTo>
                  <a:lnTo>
                    <a:pt x="63" y="50"/>
                  </a:lnTo>
                  <a:lnTo>
                    <a:pt x="63" y="56"/>
                  </a:lnTo>
                  <a:lnTo>
                    <a:pt x="63" y="56"/>
                  </a:lnTo>
                  <a:lnTo>
                    <a:pt x="56" y="63"/>
                  </a:lnTo>
                  <a:lnTo>
                    <a:pt x="50" y="63"/>
                  </a:lnTo>
                  <a:lnTo>
                    <a:pt x="44" y="69"/>
                  </a:lnTo>
                  <a:lnTo>
                    <a:pt x="38" y="69"/>
                  </a:lnTo>
                  <a:lnTo>
                    <a:pt x="31" y="69"/>
                  </a:lnTo>
                  <a:lnTo>
                    <a:pt x="25" y="69"/>
                  </a:lnTo>
                  <a:lnTo>
                    <a:pt x="12" y="69"/>
                  </a:lnTo>
                  <a:lnTo>
                    <a:pt x="12" y="63"/>
                  </a:lnTo>
                  <a:lnTo>
                    <a:pt x="6" y="56"/>
                  </a:lnTo>
                  <a:lnTo>
                    <a:pt x="0" y="50"/>
                  </a:lnTo>
                  <a:lnTo>
                    <a:pt x="0" y="44"/>
                  </a:lnTo>
                  <a:lnTo>
                    <a:pt x="0" y="31"/>
                  </a:lnTo>
                  <a:lnTo>
                    <a:pt x="6" y="19"/>
                  </a:lnTo>
                  <a:lnTo>
                    <a:pt x="1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0" name="Freeform 38"/>
            <p:cNvSpPr>
              <a:spLocks/>
            </p:cNvSpPr>
            <p:nvPr/>
          </p:nvSpPr>
          <p:spPr bwMode="auto">
            <a:xfrm>
              <a:off x="2065" y="2108"/>
              <a:ext cx="57" cy="139"/>
            </a:xfrm>
            <a:custGeom>
              <a:avLst/>
              <a:gdLst/>
              <a:ahLst/>
              <a:cxnLst>
                <a:cxn ang="0">
                  <a:pos x="0" y="25"/>
                </a:cxn>
                <a:cxn ang="0">
                  <a:pos x="0" y="18"/>
                </a:cxn>
                <a:cxn ang="0">
                  <a:pos x="6" y="12"/>
                </a:cxn>
                <a:cxn ang="0">
                  <a:pos x="6" y="12"/>
                </a:cxn>
                <a:cxn ang="0">
                  <a:pos x="6" y="12"/>
                </a:cxn>
                <a:cxn ang="0">
                  <a:pos x="6" y="6"/>
                </a:cxn>
                <a:cxn ang="0">
                  <a:pos x="13" y="6"/>
                </a:cxn>
                <a:cxn ang="0">
                  <a:pos x="13" y="6"/>
                </a:cxn>
                <a:cxn ang="0">
                  <a:pos x="13" y="0"/>
                </a:cxn>
                <a:cxn ang="0">
                  <a:pos x="25" y="6"/>
                </a:cxn>
                <a:cxn ang="0">
                  <a:pos x="31" y="6"/>
                </a:cxn>
                <a:cxn ang="0">
                  <a:pos x="38" y="6"/>
                </a:cxn>
                <a:cxn ang="0">
                  <a:pos x="44" y="12"/>
                </a:cxn>
                <a:cxn ang="0">
                  <a:pos x="50" y="18"/>
                </a:cxn>
                <a:cxn ang="0">
                  <a:pos x="50" y="25"/>
                </a:cxn>
                <a:cxn ang="0">
                  <a:pos x="56" y="31"/>
                </a:cxn>
                <a:cxn ang="0">
                  <a:pos x="56" y="43"/>
                </a:cxn>
                <a:cxn ang="0">
                  <a:pos x="56" y="56"/>
                </a:cxn>
                <a:cxn ang="0">
                  <a:pos x="50" y="75"/>
                </a:cxn>
                <a:cxn ang="0">
                  <a:pos x="44" y="87"/>
                </a:cxn>
                <a:cxn ang="0">
                  <a:pos x="38" y="106"/>
                </a:cxn>
                <a:cxn ang="0">
                  <a:pos x="31" y="118"/>
                </a:cxn>
                <a:cxn ang="0">
                  <a:pos x="19" y="124"/>
                </a:cxn>
                <a:cxn ang="0">
                  <a:pos x="13" y="137"/>
                </a:cxn>
                <a:cxn ang="0">
                  <a:pos x="13" y="118"/>
                </a:cxn>
                <a:cxn ang="0">
                  <a:pos x="25" y="93"/>
                </a:cxn>
                <a:cxn ang="0">
                  <a:pos x="31" y="75"/>
                </a:cxn>
                <a:cxn ang="0">
                  <a:pos x="31" y="56"/>
                </a:cxn>
                <a:cxn ang="0">
                  <a:pos x="31" y="43"/>
                </a:cxn>
                <a:cxn ang="0">
                  <a:pos x="25" y="37"/>
                </a:cxn>
                <a:cxn ang="0">
                  <a:pos x="19" y="31"/>
                </a:cxn>
                <a:cxn ang="0">
                  <a:pos x="13" y="25"/>
                </a:cxn>
              </a:cxnLst>
              <a:rect l="0" t="0" r="r" b="b"/>
              <a:pathLst>
                <a:path w="56" h="137">
                  <a:moveTo>
                    <a:pt x="0" y="25"/>
                  </a:moveTo>
                  <a:lnTo>
                    <a:pt x="0" y="25"/>
                  </a:lnTo>
                  <a:lnTo>
                    <a:pt x="0" y="18"/>
                  </a:lnTo>
                  <a:lnTo>
                    <a:pt x="0" y="18"/>
                  </a:lnTo>
                  <a:lnTo>
                    <a:pt x="6" y="18"/>
                  </a:lnTo>
                  <a:lnTo>
                    <a:pt x="6" y="12"/>
                  </a:lnTo>
                  <a:lnTo>
                    <a:pt x="6" y="12"/>
                  </a:lnTo>
                  <a:lnTo>
                    <a:pt x="6" y="12"/>
                  </a:lnTo>
                  <a:lnTo>
                    <a:pt x="6" y="12"/>
                  </a:lnTo>
                  <a:lnTo>
                    <a:pt x="6" y="12"/>
                  </a:lnTo>
                  <a:lnTo>
                    <a:pt x="6" y="12"/>
                  </a:lnTo>
                  <a:lnTo>
                    <a:pt x="6" y="6"/>
                  </a:lnTo>
                  <a:lnTo>
                    <a:pt x="13" y="6"/>
                  </a:lnTo>
                  <a:lnTo>
                    <a:pt x="13" y="6"/>
                  </a:lnTo>
                  <a:lnTo>
                    <a:pt x="13" y="6"/>
                  </a:lnTo>
                  <a:lnTo>
                    <a:pt x="13" y="6"/>
                  </a:lnTo>
                  <a:lnTo>
                    <a:pt x="13" y="6"/>
                  </a:lnTo>
                  <a:lnTo>
                    <a:pt x="13" y="0"/>
                  </a:lnTo>
                  <a:lnTo>
                    <a:pt x="19" y="6"/>
                  </a:lnTo>
                  <a:lnTo>
                    <a:pt x="25" y="6"/>
                  </a:lnTo>
                  <a:lnTo>
                    <a:pt x="25" y="6"/>
                  </a:lnTo>
                  <a:lnTo>
                    <a:pt x="31" y="6"/>
                  </a:lnTo>
                  <a:lnTo>
                    <a:pt x="38" y="6"/>
                  </a:lnTo>
                  <a:lnTo>
                    <a:pt x="38" y="6"/>
                  </a:lnTo>
                  <a:lnTo>
                    <a:pt x="44" y="12"/>
                  </a:lnTo>
                  <a:lnTo>
                    <a:pt x="44" y="12"/>
                  </a:lnTo>
                  <a:lnTo>
                    <a:pt x="50" y="12"/>
                  </a:lnTo>
                  <a:lnTo>
                    <a:pt x="50" y="18"/>
                  </a:lnTo>
                  <a:lnTo>
                    <a:pt x="50" y="18"/>
                  </a:lnTo>
                  <a:lnTo>
                    <a:pt x="50" y="25"/>
                  </a:lnTo>
                  <a:lnTo>
                    <a:pt x="56" y="25"/>
                  </a:lnTo>
                  <a:lnTo>
                    <a:pt x="56" y="31"/>
                  </a:lnTo>
                  <a:lnTo>
                    <a:pt x="56" y="37"/>
                  </a:lnTo>
                  <a:lnTo>
                    <a:pt x="56" y="43"/>
                  </a:lnTo>
                  <a:lnTo>
                    <a:pt x="56" y="50"/>
                  </a:lnTo>
                  <a:lnTo>
                    <a:pt x="56" y="56"/>
                  </a:lnTo>
                  <a:lnTo>
                    <a:pt x="56" y="62"/>
                  </a:lnTo>
                  <a:lnTo>
                    <a:pt x="50" y="75"/>
                  </a:lnTo>
                  <a:lnTo>
                    <a:pt x="50" y="81"/>
                  </a:lnTo>
                  <a:lnTo>
                    <a:pt x="44" y="87"/>
                  </a:lnTo>
                  <a:lnTo>
                    <a:pt x="44" y="99"/>
                  </a:lnTo>
                  <a:lnTo>
                    <a:pt x="38" y="106"/>
                  </a:lnTo>
                  <a:lnTo>
                    <a:pt x="38" y="112"/>
                  </a:lnTo>
                  <a:lnTo>
                    <a:pt x="31" y="118"/>
                  </a:lnTo>
                  <a:lnTo>
                    <a:pt x="25" y="124"/>
                  </a:lnTo>
                  <a:lnTo>
                    <a:pt x="19" y="124"/>
                  </a:lnTo>
                  <a:lnTo>
                    <a:pt x="19" y="131"/>
                  </a:lnTo>
                  <a:lnTo>
                    <a:pt x="13" y="137"/>
                  </a:lnTo>
                  <a:lnTo>
                    <a:pt x="13" y="137"/>
                  </a:lnTo>
                  <a:lnTo>
                    <a:pt x="13" y="118"/>
                  </a:lnTo>
                  <a:lnTo>
                    <a:pt x="19" y="106"/>
                  </a:lnTo>
                  <a:lnTo>
                    <a:pt x="25" y="93"/>
                  </a:lnTo>
                  <a:lnTo>
                    <a:pt x="25" y="81"/>
                  </a:lnTo>
                  <a:lnTo>
                    <a:pt x="31" y="75"/>
                  </a:lnTo>
                  <a:lnTo>
                    <a:pt x="31" y="62"/>
                  </a:lnTo>
                  <a:lnTo>
                    <a:pt x="31" y="56"/>
                  </a:lnTo>
                  <a:lnTo>
                    <a:pt x="31" y="50"/>
                  </a:lnTo>
                  <a:lnTo>
                    <a:pt x="31" y="43"/>
                  </a:lnTo>
                  <a:lnTo>
                    <a:pt x="31" y="37"/>
                  </a:lnTo>
                  <a:lnTo>
                    <a:pt x="25" y="37"/>
                  </a:lnTo>
                  <a:lnTo>
                    <a:pt x="25" y="31"/>
                  </a:lnTo>
                  <a:lnTo>
                    <a:pt x="19" y="31"/>
                  </a:lnTo>
                  <a:lnTo>
                    <a:pt x="13" y="25"/>
                  </a:lnTo>
                  <a:lnTo>
                    <a:pt x="13"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1" name="Freeform 39"/>
            <p:cNvSpPr>
              <a:spLocks/>
            </p:cNvSpPr>
            <p:nvPr/>
          </p:nvSpPr>
          <p:spPr bwMode="auto">
            <a:xfrm>
              <a:off x="1600" y="2357"/>
              <a:ext cx="100" cy="100"/>
            </a:xfrm>
            <a:custGeom>
              <a:avLst/>
              <a:gdLst/>
              <a:ahLst/>
              <a:cxnLst>
                <a:cxn ang="0">
                  <a:pos x="56" y="100"/>
                </a:cxn>
                <a:cxn ang="0">
                  <a:pos x="56" y="100"/>
                </a:cxn>
                <a:cxn ang="0">
                  <a:pos x="56" y="100"/>
                </a:cxn>
                <a:cxn ang="0">
                  <a:pos x="50" y="100"/>
                </a:cxn>
                <a:cxn ang="0">
                  <a:pos x="50" y="94"/>
                </a:cxn>
                <a:cxn ang="0">
                  <a:pos x="44" y="94"/>
                </a:cxn>
                <a:cxn ang="0">
                  <a:pos x="44" y="87"/>
                </a:cxn>
                <a:cxn ang="0">
                  <a:pos x="38" y="87"/>
                </a:cxn>
                <a:cxn ang="0">
                  <a:pos x="31" y="81"/>
                </a:cxn>
                <a:cxn ang="0">
                  <a:pos x="31" y="75"/>
                </a:cxn>
                <a:cxn ang="0">
                  <a:pos x="25" y="69"/>
                </a:cxn>
                <a:cxn ang="0">
                  <a:pos x="25" y="69"/>
                </a:cxn>
                <a:cxn ang="0">
                  <a:pos x="19" y="62"/>
                </a:cxn>
                <a:cxn ang="0">
                  <a:pos x="12" y="56"/>
                </a:cxn>
                <a:cxn ang="0">
                  <a:pos x="6" y="56"/>
                </a:cxn>
                <a:cxn ang="0">
                  <a:pos x="6" y="50"/>
                </a:cxn>
                <a:cxn ang="0">
                  <a:pos x="0" y="44"/>
                </a:cxn>
                <a:cxn ang="0">
                  <a:pos x="44" y="0"/>
                </a:cxn>
                <a:cxn ang="0">
                  <a:pos x="100" y="56"/>
                </a:cxn>
                <a:cxn ang="0">
                  <a:pos x="56" y="100"/>
                </a:cxn>
              </a:cxnLst>
              <a:rect l="0" t="0" r="r" b="b"/>
              <a:pathLst>
                <a:path w="100" h="100">
                  <a:moveTo>
                    <a:pt x="56" y="100"/>
                  </a:moveTo>
                  <a:lnTo>
                    <a:pt x="56" y="100"/>
                  </a:lnTo>
                  <a:lnTo>
                    <a:pt x="56" y="100"/>
                  </a:lnTo>
                  <a:lnTo>
                    <a:pt x="50" y="100"/>
                  </a:lnTo>
                  <a:lnTo>
                    <a:pt x="50" y="94"/>
                  </a:lnTo>
                  <a:lnTo>
                    <a:pt x="44" y="94"/>
                  </a:lnTo>
                  <a:lnTo>
                    <a:pt x="44" y="87"/>
                  </a:lnTo>
                  <a:lnTo>
                    <a:pt x="38" y="87"/>
                  </a:lnTo>
                  <a:lnTo>
                    <a:pt x="31" y="81"/>
                  </a:lnTo>
                  <a:lnTo>
                    <a:pt x="31" y="75"/>
                  </a:lnTo>
                  <a:lnTo>
                    <a:pt x="25" y="69"/>
                  </a:lnTo>
                  <a:lnTo>
                    <a:pt x="25" y="69"/>
                  </a:lnTo>
                  <a:lnTo>
                    <a:pt x="19" y="62"/>
                  </a:lnTo>
                  <a:lnTo>
                    <a:pt x="12" y="56"/>
                  </a:lnTo>
                  <a:lnTo>
                    <a:pt x="6" y="56"/>
                  </a:lnTo>
                  <a:lnTo>
                    <a:pt x="6" y="50"/>
                  </a:lnTo>
                  <a:lnTo>
                    <a:pt x="0" y="44"/>
                  </a:lnTo>
                  <a:lnTo>
                    <a:pt x="44" y="0"/>
                  </a:lnTo>
                  <a:lnTo>
                    <a:pt x="100" y="56"/>
                  </a:lnTo>
                  <a:lnTo>
                    <a:pt x="56"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2" name="Freeform 40"/>
            <p:cNvSpPr>
              <a:spLocks/>
            </p:cNvSpPr>
            <p:nvPr/>
          </p:nvSpPr>
          <p:spPr bwMode="auto">
            <a:xfrm>
              <a:off x="1700" y="2363"/>
              <a:ext cx="101" cy="102"/>
            </a:xfrm>
            <a:custGeom>
              <a:avLst/>
              <a:gdLst/>
              <a:ahLst/>
              <a:cxnLst>
                <a:cxn ang="0">
                  <a:pos x="57" y="100"/>
                </a:cxn>
                <a:cxn ang="0">
                  <a:pos x="57" y="100"/>
                </a:cxn>
                <a:cxn ang="0">
                  <a:pos x="57" y="100"/>
                </a:cxn>
                <a:cxn ang="0">
                  <a:pos x="51" y="100"/>
                </a:cxn>
                <a:cxn ang="0">
                  <a:pos x="51" y="94"/>
                </a:cxn>
                <a:cxn ang="0">
                  <a:pos x="44" y="94"/>
                </a:cxn>
                <a:cxn ang="0">
                  <a:pos x="44" y="94"/>
                </a:cxn>
                <a:cxn ang="0">
                  <a:pos x="38" y="88"/>
                </a:cxn>
                <a:cxn ang="0">
                  <a:pos x="32" y="88"/>
                </a:cxn>
                <a:cxn ang="0">
                  <a:pos x="32" y="81"/>
                </a:cxn>
                <a:cxn ang="0">
                  <a:pos x="26" y="75"/>
                </a:cxn>
                <a:cxn ang="0">
                  <a:pos x="19" y="75"/>
                </a:cxn>
                <a:cxn ang="0">
                  <a:pos x="13" y="69"/>
                </a:cxn>
                <a:cxn ang="0">
                  <a:pos x="7" y="63"/>
                </a:cxn>
                <a:cxn ang="0">
                  <a:pos x="7" y="56"/>
                </a:cxn>
                <a:cxn ang="0">
                  <a:pos x="0" y="56"/>
                </a:cxn>
                <a:cxn ang="0">
                  <a:pos x="0" y="50"/>
                </a:cxn>
                <a:cxn ang="0">
                  <a:pos x="38" y="0"/>
                </a:cxn>
                <a:cxn ang="0">
                  <a:pos x="101" y="50"/>
                </a:cxn>
                <a:cxn ang="0">
                  <a:pos x="57" y="100"/>
                </a:cxn>
              </a:cxnLst>
              <a:rect l="0" t="0" r="r" b="b"/>
              <a:pathLst>
                <a:path w="101" h="100">
                  <a:moveTo>
                    <a:pt x="57" y="100"/>
                  </a:moveTo>
                  <a:lnTo>
                    <a:pt x="57" y="100"/>
                  </a:lnTo>
                  <a:lnTo>
                    <a:pt x="57" y="100"/>
                  </a:lnTo>
                  <a:lnTo>
                    <a:pt x="51" y="100"/>
                  </a:lnTo>
                  <a:lnTo>
                    <a:pt x="51" y="94"/>
                  </a:lnTo>
                  <a:lnTo>
                    <a:pt x="44" y="94"/>
                  </a:lnTo>
                  <a:lnTo>
                    <a:pt x="44" y="94"/>
                  </a:lnTo>
                  <a:lnTo>
                    <a:pt x="38" y="88"/>
                  </a:lnTo>
                  <a:lnTo>
                    <a:pt x="32" y="88"/>
                  </a:lnTo>
                  <a:lnTo>
                    <a:pt x="32" y="81"/>
                  </a:lnTo>
                  <a:lnTo>
                    <a:pt x="26" y="75"/>
                  </a:lnTo>
                  <a:lnTo>
                    <a:pt x="19" y="75"/>
                  </a:lnTo>
                  <a:lnTo>
                    <a:pt x="13" y="69"/>
                  </a:lnTo>
                  <a:lnTo>
                    <a:pt x="7" y="63"/>
                  </a:lnTo>
                  <a:lnTo>
                    <a:pt x="7" y="56"/>
                  </a:lnTo>
                  <a:lnTo>
                    <a:pt x="0" y="56"/>
                  </a:lnTo>
                  <a:lnTo>
                    <a:pt x="0" y="50"/>
                  </a:lnTo>
                  <a:lnTo>
                    <a:pt x="38" y="0"/>
                  </a:lnTo>
                  <a:lnTo>
                    <a:pt x="101" y="50"/>
                  </a:lnTo>
                  <a:lnTo>
                    <a:pt x="57"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3" name="Freeform 41"/>
            <p:cNvSpPr>
              <a:spLocks/>
            </p:cNvSpPr>
            <p:nvPr/>
          </p:nvSpPr>
          <p:spPr bwMode="auto">
            <a:xfrm>
              <a:off x="2901" y="1191"/>
              <a:ext cx="666" cy="212"/>
            </a:xfrm>
            <a:custGeom>
              <a:avLst/>
              <a:gdLst/>
              <a:ahLst/>
              <a:cxnLst>
                <a:cxn ang="0">
                  <a:pos x="12" y="206"/>
                </a:cxn>
                <a:cxn ang="0">
                  <a:pos x="37" y="194"/>
                </a:cxn>
                <a:cxn ang="0">
                  <a:pos x="56" y="187"/>
                </a:cxn>
                <a:cxn ang="0">
                  <a:pos x="75" y="175"/>
                </a:cxn>
                <a:cxn ang="0">
                  <a:pos x="88" y="169"/>
                </a:cxn>
                <a:cxn ang="0">
                  <a:pos x="100" y="156"/>
                </a:cxn>
                <a:cxn ang="0">
                  <a:pos x="113" y="150"/>
                </a:cxn>
                <a:cxn ang="0">
                  <a:pos x="125" y="144"/>
                </a:cxn>
                <a:cxn ang="0">
                  <a:pos x="138" y="144"/>
                </a:cxn>
                <a:cxn ang="0">
                  <a:pos x="157" y="150"/>
                </a:cxn>
                <a:cxn ang="0">
                  <a:pos x="182" y="156"/>
                </a:cxn>
                <a:cxn ang="0">
                  <a:pos x="220" y="162"/>
                </a:cxn>
                <a:cxn ang="0">
                  <a:pos x="270" y="156"/>
                </a:cxn>
                <a:cxn ang="0">
                  <a:pos x="345" y="144"/>
                </a:cxn>
                <a:cxn ang="0">
                  <a:pos x="446" y="106"/>
                </a:cxn>
                <a:cxn ang="0">
                  <a:pos x="584" y="44"/>
                </a:cxn>
                <a:cxn ang="0">
                  <a:pos x="653" y="13"/>
                </a:cxn>
                <a:cxn ang="0">
                  <a:pos x="647" y="19"/>
                </a:cxn>
                <a:cxn ang="0">
                  <a:pos x="622" y="38"/>
                </a:cxn>
                <a:cxn ang="0">
                  <a:pos x="584" y="56"/>
                </a:cxn>
                <a:cxn ang="0">
                  <a:pos x="534" y="81"/>
                </a:cxn>
                <a:cxn ang="0">
                  <a:pos x="484" y="106"/>
                </a:cxn>
                <a:cxn ang="0">
                  <a:pos x="427" y="137"/>
                </a:cxn>
                <a:cxn ang="0">
                  <a:pos x="364" y="156"/>
                </a:cxn>
                <a:cxn ang="0">
                  <a:pos x="301" y="175"/>
                </a:cxn>
                <a:cxn ang="0">
                  <a:pos x="276" y="181"/>
                </a:cxn>
                <a:cxn ang="0">
                  <a:pos x="251" y="187"/>
                </a:cxn>
                <a:cxn ang="0">
                  <a:pos x="232" y="187"/>
                </a:cxn>
                <a:cxn ang="0">
                  <a:pos x="207" y="187"/>
                </a:cxn>
                <a:cxn ang="0">
                  <a:pos x="188" y="187"/>
                </a:cxn>
                <a:cxn ang="0">
                  <a:pos x="169" y="181"/>
                </a:cxn>
                <a:cxn ang="0">
                  <a:pos x="151" y="175"/>
                </a:cxn>
                <a:cxn ang="0">
                  <a:pos x="132" y="169"/>
                </a:cxn>
                <a:cxn ang="0">
                  <a:pos x="132" y="169"/>
                </a:cxn>
                <a:cxn ang="0">
                  <a:pos x="113" y="175"/>
                </a:cxn>
                <a:cxn ang="0">
                  <a:pos x="94" y="187"/>
                </a:cxn>
                <a:cxn ang="0">
                  <a:pos x="69" y="194"/>
                </a:cxn>
                <a:cxn ang="0">
                  <a:pos x="44" y="200"/>
                </a:cxn>
                <a:cxn ang="0">
                  <a:pos x="25" y="206"/>
                </a:cxn>
                <a:cxn ang="0">
                  <a:pos x="6" y="212"/>
                </a:cxn>
                <a:cxn ang="0">
                  <a:pos x="0" y="212"/>
                </a:cxn>
              </a:cxnLst>
              <a:rect l="0" t="0" r="r" b="b"/>
              <a:pathLst>
                <a:path w="666" h="212">
                  <a:moveTo>
                    <a:pt x="0" y="212"/>
                  </a:moveTo>
                  <a:lnTo>
                    <a:pt x="12" y="206"/>
                  </a:lnTo>
                  <a:lnTo>
                    <a:pt x="25" y="200"/>
                  </a:lnTo>
                  <a:lnTo>
                    <a:pt x="37" y="194"/>
                  </a:lnTo>
                  <a:lnTo>
                    <a:pt x="44" y="187"/>
                  </a:lnTo>
                  <a:lnTo>
                    <a:pt x="56" y="187"/>
                  </a:lnTo>
                  <a:lnTo>
                    <a:pt x="63" y="181"/>
                  </a:lnTo>
                  <a:lnTo>
                    <a:pt x="75" y="175"/>
                  </a:lnTo>
                  <a:lnTo>
                    <a:pt x="81" y="169"/>
                  </a:lnTo>
                  <a:lnTo>
                    <a:pt x="88" y="169"/>
                  </a:lnTo>
                  <a:lnTo>
                    <a:pt x="94" y="162"/>
                  </a:lnTo>
                  <a:lnTo>
                    <a:pt x="100" y="156"/>
                  </a:lnTo>
                  <a:lnTo>
                    <a:pt x="107" y="156"/>
                  </a:lnTo>
                  <a:lnTo>
                    <a:pt x="113" y="150"/>
                  </a:lnTo>
                  <a:lnTo>
                    <a:pt x="119" y="150"/>
                  </a:lnTo>
                  <a:lnTo>
                    <a:pt x="125" y="144"/>
                  </a:lnTo>
                  <a:lnTo>
                    <a:pt x="125" y="144"/>
                  </a:lnTo>
                  <a:lnTo>
                    <a:pt x="138" y="144"/>
                  </a:lnTo>
                  <a:lnTo>
                    <a:pt x="144" y="144"/>
                  </a:lnTo>
                  <a:lnTo>
                    <a:pt x="157" y="150"/>
                  </a:lnTo>
                  <a:lnTo>
                    <a:pt x="169" y="150"/>
                  </a:lnTo>
                  <a:lnTo>
                    <a:pt x="182" y="156"/>
                  </a:lnTo>
                  <a:lnTo>
                    <a:pt x="201" y="162"/>
                  </a:lnTo>
                  <a:lnTo>
                    <a:pt x="220" y="162"/>
                  </a:lnTo>
                  <a:lnTo>
                    <a:pt x="245" y="162"/>
                  </a:lnTo>
                  <a:lnTo>
                    <a:pt x="270" y="156"/>
                  </a:lnTo>
                  <a:lnTo>
                    <a:pt x="308" y="150"/>
                  </a:lnTo>
                  <a:lnTo>
                    <a:pt x="345" y="144"/>
                  </a:lnTo>
                  <a:lnTo>
                    <a:pt x="396" y="125"/>
                  </a:lnTo>
                  <a:lnTo>
                    <a:pt x="446" y="106"/>
                  </a:lnTo>
                  <a:lnTo>
                    <a:pt x="515" y="81"/>
                  </a:lnTo>
                  <a:lnTo>
                    <a:pt x="584" y="44"/>
                  </a:lnTo>
                  <a:lnTo>
                    <a:pt x="666" y="0"/>
                  </a:lnTo>
                  <a:lnTo>
                    <a:pt x="653" y="13"/>
                  </a:lnTo>
                  <a:lnTo>
                    <a:pt x="653" y="19"/>
                  </a:lnTo>
                  <a:lnTo>
                    <a:pt x="647" y="19"/>
                  </a:lnTo>
                  <a:lnTo>
                    <a:pt x="634" y="25"/>
                  </a:lnTo>
                  <a:lnTo>
                    <a:pt x="622" y="38"/>
                  </a:lnTo>
                  <a:lnTo>
                    <a:pt x="603" y="44"/>
                  </a:lnTo>
                  <a:lnTo>
                    <a:pt x="584" y="56"/>
                  </a:lnTo>
                  <a:lnTo>
                    <a:pt x="559" y="69"/>
                  </a:lnTo>
                  <a:lnTo>
                    <a:pt x="534" y="81"/>
                  </a:lnTo>
                  <a:lnTo>
                    <a:pt x="509" y="94"/>
                  </a:lnTo>
                  <a:lnTo>
                    <a:pt x="484" y="106"/>
                  </a:lnTo>
                  <a:lnTo>
                    <a:pt x="452" y="119"/>
                  </a:lnTo>
                  <a:lnTo>
                    <a:pt x="427" y="137"/>
                  </a:lnTo>
                  <a:lnTo>
                    <a:pt x="389" y="150"/>
                  </a:lnTo>
                  <a:lnTo>
                    <a:pt x="364" y="156"/>
                  </a:lnTo>
                  <a:lnTo>
                    <a:pt x="333" y="169"/>
                  </a:lnTo>
                  <a:lnTo>
                    <a:pt x="301" y="175"/>
                  </a:lnTo>
                  <a:lnTo>
                    <a:pt x="289" y="181"/>
                  </a:lnTo>
                  <a:lnTo>
                    <a:pt x="276" y="181"/>
                  </a:lnTo>
                  <a:lnTo>
                    <a:pt x="264" y="181"/>
                  </a:lnTo>
                  <a:lnTo>
                    <a:pt x="251" y="187"/>
                  </a:lnTo>
                  <a:lnTo>
                    <a:pt x="239" y="187"/>
                  </a:lnTo>
                  <a:lnTo>
                    <a:pt x="232" y="187"/>
                  </a:lnTo>
                  <a:lnTo>
                    <a:pt x="220" y="187"/>
                  </a:lnTo>
                  <a:lnTo>
                    <a:pt x="207" y="187"/>
                  </a:lnTo>
                  <a:lnTo>
                    <a:pt x="201" y="187"/>
                  </a:lnTo>
                  <a:lnTo>
                    <a:pt x="188" y="187"/>
                  </a:lnTo>
                  <a:lnTo>
                    <a:pt x="182" y="187"/>
                  </a:lnTo>
                  <a:lnTo>
                    <a:pt x="169" y="181"/>
                  </a:lnTo>
                  <a:lnTo>
                    <a:pt x="163" y="181"/>
                  </a:lnTo>
                  <a:lnTo>
                    <a:pt x="151" y="175"/>
                  </a:lnTo>
                  <a:lnTo>
                    <a:pt x="144" y="175"/>
                  </a:lnTo>
                  <a:lnTo>
                    <a:pt x="132" y="169"/>
                  </a:lnTo>
                  <a:lnTo>
                    <a:pt x="132" y="169"/>
                  </a:lnTo>
                  <a:lnTo>
                    <a:pt x="132" y="169"/>
                  </a:lnTo>
                  <a:lnTo>
                    <a:pt x="125" y="175"/>
                  </a:lnTo>
                  <a:lnTo>
                    <a:pt x="113" y="175"/>
                  </a:lnTo>
                  <a:lnTo>
                    <a:pt x="107" y="181"/>
                  </a:lnTo>
                  <a:lnTo>
                    <a:pt x="94" y="187"/>
                  </a:lnTo>
                  <a:lnTo>
                    <a:pt x="81" y="187"/>
                  </a:lnTo>
                  <a:lnTo>
                    <a:pt x="69" y="194"/>
                  </a:lnTo>
                  <a:lnTo>
                    <a:pt x="56" y="200"/>
                  </a:lnTo>
                  <a:lnTo>
                    <a:pt x="44" y="200"/>
                  </a:lnTo>
                  <a:lnTo>
                    <a:pt x="37" y="206"/>
                  </a:lnTo>
                  <a:lnTo>
                    <a:pt x="25" y="206"/>
                  </a:lnTo>
                  <a:lnTo>
                    <a:pt x="19" y="212"/>
                  </a:lnTo>
                  <a:lnTo>
                    <a:pt x="6" y="212"/>
                  </a:lnTo>
                  <a:lnTo>
                    <a:pt x="6" y="212"/>
                  </a:lnTo>
                  <a:lnTo>
                    <a:pt x="0" y="2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4" name="Freeform 42"/>
            <p:cNvSpPr>
              <a:spLocks/>
            </p:cNvSpPr>
            <p:nvPr/>
          </p:nvSpPr>
          <p:spPr bwMode="auto">
            <a:xfrm>
              <a:off x="2637" y="1141"/>
              <a:ext cx="203" cy="81"/>
            </a:xfrm>
            <a:custGeom>
              <a:avLst/>
              <a:gdLst/>
              <a:ahLst/>
              <a:cxnLst>
                <a:cxn ang="0">
                  <a:pos x="12" y="57"/>
                </a:cxn>
                <a:cxn ang="0">
                  <a:pos x="25" y="44"/>
                </a:cxn>
                <a:cxn ang="0">
                  <a:pos x="31" y="44"/>
                </a:cxn>
                <a:cxn ang="0">
                  <a:pos x="31" y="38"/>
                </a:cxn>
                <a:cxn ang="0">
                  <a:pos x="31" y="32"/>
                </a:cxn>
                <a:cxn ang="0">
                  <a:pos x="31" y="32"/>
                </a:cxn>
                <a:cxn ang="0">
                  <a:pos x="31" y="25"/>
                </a:cxn>
                <a:cxn ang="0">
                  <a:pos x="37" y="19"/>
                </a:cxn>
                <a:cxn ang="0">
                  <a:pos x="50" y="25"/>
                </a:cxn>
                <a:cxn ang="0">
                  <a:pos x="69" y="44"/>
                </a:cxn>
                <a:cxn ang="0">
                  <a:pos x="88" y="44"/>
                </a:cxn>
                <a:cxn ang="0">
                  <a:pos x="94" y="44"/>
                </a:cxn>
                <a:cxn ang="0">
                  <a:pos x="100" y="38"/>
                </a:cxn>
                <a:cxn ang="0">
                  <a:pos x="113" y="25"/>
                </a:cxn>
                <a:cxn ang="0">
                  <a:pos x="125" y="13"/>
                </a:cxn>
                <a:cxn ang="0">
                  <a:pos x="144" y="7"/>
                </a:cxn>
                <a:cxn ang="0">
                  <a:pos x="176" y="0"/>
                </a:cxn>
                <a:cxn ang="0">
                  <a:pos x="201" y="7"/>
                </a:cxn>
                <a:cxn ang="0">
                  <a:pos x="207" y="25"/>
                </a:cxn>
                <a:cxn ang="0">
                  <a:pos x="207" y="44"/>
                </a:cxn>
                <a:cxn ang="0">
                  <a:pos x="188" y="63"/>
                </a:cxn>
                <a:cxn ang="0">
                  <a:pos x="163" y="81"/>
                </a:cxn>
                <a:cxn ang="0">
                  <a:pos x="125" y="81"/>
                </a:cxn>
                <a:cxn ang="0">
                  <a:pos x="81" y="69"/>
                </a:cxn>
                <a:cxn ang="0">
                  <a:pos x="56" y="63"/>
                </a:cxn>
                <a:cxn ang="0">
                  <a:pos x="50" y="69"/>
                </a:cxn>
                <a:cxn ang="0">
                  <a:pos x="44" y="75"/>
                </a:cxn>
                <a:cxn ang="0">
                  <a:pos x="37" y="75"/>
                </a:cxn>
                <a:cxn ang="0">
                  <a:pos x="25" y="75"/>
                </a:cxn>
                <a:cxn ang="0">
                  <a:pos x="19" y="75"/>
                </a:cxn>
                <a:cxn ang="0">
                  <a:pos x="12" y="69"/>
                </a:cxn>
                <a:cxn ang="0">
                  <a:pos x="6" y="63"/>
                </a:cxn>
              </a:cxnLst>
              <a:rect l="0" t="0" r="r" b="b"/>
              <a:pathLst>
                <a:path w="207" h="81">
                  <a:moveTo>
                    <a:pt x="0" y="57"/>
                  </a:moveTo>
                  <a:lnTo>
                    <a:pt x="12" y="57"/>
                  </a:lnTo>
                  <a:lnTo>
                    <a:pt x="19" y="50"/>
                  </a:lnTo>
                  <a:lnTo>
                    <a:pt x="25" y="44"/>
                  </a:lnTo>
                  <a:lnTo>
                    <a:pt x="25" y="44"/>
                  </a:lnTo>
                  <a:lnTo>
                    <a:pt x="31" y="44"/>
                  </a:lnTo>
                  <a:lnTo>
                    <a:pt x="31" y="44"/>
                  </a:lnTo>
                  <a:lnTo>
                    <a:pt x="31" y="38"/>
                  </a:lnTo>
                  <a:lnTo>
                    <a:pt x="31" y="38"/>
                  </a:lnTo>
                  <a:lnTo>
                    <a:pt x="31" y="32"/>
                  </a:lnTo>
                  <a:lnTo>
                    <a:pt x="31" y="32"/>
                  </a:lnTo>
                  <a:lnTo>
                    <a:pt x="31" y="32"/>
                  </a:lnTo>
                  <a:lnTo>
                    <a:pt x="31" y="25"/>
                  </a:lnTo>
                  <a:lnTo>
                    <a:pt x="31" y="25"/>
                  </a:lnTo>
                  <a:lnTo>
                    <a:pt x="31" y="25"/>
                  </a:lnTo>
                  <a:lnTo>
                    <a:pt x="37" y="19"/>
                  </a:lnTo>
                  <a:lnTo>
                    <a:pt x="44" y="19"/>
                  </a:lnTo>
                  <a:lnTo>
                    <a:pt x="50" y="25"/>
                  </a:lnTo>
                  <a:lnTo>
                    <a:pt x="63" y="38"/>
                  </a:lnTo>
                  <a:lnTo>
                    <a:pt x="69" y="44"/>
                  </a:lnTo>
                  <a:lnTo>
                    <a:pt x="81" y="44"/>
                  </a:lnTo>
                  <a:lnTo>
                    <a:pt x="88" y="44"/>
                  </a:lnTo>
                  <a:lnTo>
                    <a:pt x="88" y="44"/>
                  </a:lnTo>
                  <a:lnTo>
                    <a:pt x="94" y="44"/>
                  </a:lnTo>
                  <a:lnTo>
                    <a:pt x="94" y="38"/>
                  </a:lnTo>
                  <a:lnTo>
                    <a:pt x="100" y="38"/>
                  </a:lnTo>
                  <a:lnTo>
                    <a:pt x="107" y="32"/>
                  </a:lnTo>
                  <a:lnTo>
                    <a:pt x="113" y="25"/>
                  </a:lnTo>
                  <a:lnTo>
                    <a:pt x="119" y="19"/>
                  </a:lnTo>
                  <a:lnTo>
                    <a:pt x="125" y="13"/>
                  </a:lnTo>
                  <a:lnTo>
                    <a:pt x="132" y="7"/>
                  </a:lnTo>
                  <a:lnTo>
                    <a:pt x="144" y="7"/>
                  </a:lnTo>
                  <a:lnTo>
                    <a:pt x="157" y="0"/>
                  </a:lnTo>
                  <a:lnTo>
                    <a:pt x="176" y="0"/>
                  </a:lnTo>
                  <a:lnTo>
                    <a:pt x="195" y="0"/>
                  </a:lnTo>
                  <a:lnTo>
                    <a:pt x="201" y="7"/>
                  </a:lnTo>
                  <a:lnTo>
                    <a:pt x="207" y="13"/>
                  </a:lnTo>
                  <a:lnTo>
                    <a:pt x="207" y="25"/>
                  </a:lnTo>
                  <a:lnTo>
                    <a:pt x="207" y="38"/>
                  </a:lnTo>
                  <a:lnTo>
                    <a:pt x="207" y="44"/>
                  </a:lnTo>
                  <a:lnTo>
                    <a:pt x="195" y="57"/>
                  </a:lnTo>
                  <a:lnTo>
                    <a:pt x="188" y="63"/>
                  </a:lnTo>
                  <a:lnTo>
                    <a:pt x="176" y="75"/>
                  </a:lnTo>
                  <a:lnTo>
                    <a:pt x="163" y="81"/>
                  </a:lnTo>
                  <a:lnTo>
                    <a:pt x="144" y="81"/>
                  </a:lnTo>
                  <a:lnTo>
                    <a:pt x="125" y="81"/>
                  </a:lnTo>
                  <a:lnTo>
                    <a:pt x="107" y="81"/>
                  </a:lnTo>
                  <a:lnTo>
                    <a:pt x="81" y="69"/>
                  </a:lnTo>
                  <a:lnTo>
                    <a:pt x="63" y="57"/>
                  </a:lnTo>
                  <a:lnTo>
                    <a:pt x="56" y="63"/>
                  </a:lnTo>
                  <a:lnTo>
                    <a:pt x="50" y="69"/>
                  </a:lnTo>
                  <a:lnTo>
                    <a:pt x="50" y="69"/>
                  </a:lnTo>
                  <a:lnTo>
                    <a:pt x="44" y="75"/>
                  </a:lnTo>
                  <a:lnTo>
                    <a:pt x="44" y="75"/>
                  </a:lnTo>
                  <a:lnTo>
                    <a:pt x="37" y="75"/>
                  </a:lnTo>
                  <a:lnTo>
                    <a:pt x="37" y="75"/>
                  </a:lnTo>
                  <a:lnTo>
                    <a:pt x="31" y="75"/>
                  </a:lnTo>
                  <a:lnTo>
                    <a:pt x="25" y="75"/>
                  </a:lnTo>
                  <a:lnTo>
                    <a:pt x="25" y="75"/>
                  </a:lnTo>
                  <a:lnTo>
                    <a:pt x="19" y="75"/>
                  </a:lnTo>
                  <a:lnTo>
                    <a:pt x="19" y="69"/>
                  </a:lnTo>
                  <a:lnTo>
                    <a:pt x="12" y="69"/>
                  </a:lnTo>
                  <a:lnTo>
                    <a:pt x="6" y="63"/>
                  </a:lnTo>
                  <a:lnTo>
                    <a:pt x="6" y="63"/>
                  </a:lnTo>
                  <a:lnTo>
                    <a:pt x="0" y="5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5" name="Freeform 43"/>
            <p:cNvSpPr>
              <a:spLocks/>
            </p:cNvSpPr>
            <p:nvPr/>
          </p:nvSpPr>
          <p:spPr bwMode="auto">
            <a:xfrm>
              <a:off x="2222" y="2002"/>
              <a:ext cx="126" cy="118"/>
            </a:xfrm>
            <a:custGeom>
              <a:avLst/>
              <a:gdLst/>
              <a:ahLst/>
              <a:cxnLst>
                <a:cxn ang="0">
                  <a:pos x="126" y="50"/>
                </a:cxn>
                <a:cxn ang="0">
                  <a:pos x="119" y="62"/>
                </a:cxn>
                <a:cxn ang="0">
                  <a:pos x="107" y="75"/>
                </a:cxn>
                <a:cxn ang="0">
                  <a:pos x="94" y="93"/>
                </a:cxn>
                <a:cxn ang="0">
                  <a:pos x="69" y="106"/>
                </a:cxn>
                <a:cxn ang="0">
                  <a:pos x="50" y="112"/>
                </a:cxn>
                <a:cxn ang="0">
                  <a:pos x="25" y="118"/>
                </a:cxn>
                <a:cxn ang="0">
                  <a:pos x="13" y="112"/>
                </a:cxn>
                <a:cxn ang="0">
                  <a:pos x="6" y="106"/>
                </a:cxn>
                <a:cxn ang="0">
                  <a:pos x="13" y="87"/>
                </a:cxn>
                <a:cxn ang="0">
                  <a:pos x="19" y="68"/>
                </a:cxn>
                <a:cxn ang="0">
                  <a:pos x="25" y="50"/>
                </a:cxn>
                <a:cxn ang="0">
                  <a:pos x="31" y="37"/>
                </a:cxn>
                <a:cxn ang="0">
                  <a:pos x="38" y="25"/>
                </a:cxn>
                <a:cxn ang="0">
                  <a:pos x="31" y="18"/>
                </a:cxn>
                <a:cxn ang="0">
                  <a:pos x="13" y="25"/>
                </a:cxn>
                <a:cxn ang="0">
                  <a:pos x="6" y="18"/>
                </a:cxn>
                <a:cxn ang="0">
                  <a:pos x="13" y="6"/>
                </a:cxn>
                <a:cxn ang="0">
                  <a:pos x="25" y="0"/>
                </a:cxn>
                <a:cxn ang="0">
                  <a:pos x="38" y="0"/>
                </a:cxn>
                <a:cxn ang="0">
                  <a:pos x="44" y="6"/>
                </a:cxn>
                <a:cxn ang="0">
                  <a:pos x="57" y="12"/>
                </a:cxn>
                <a:cxn ang="0">
                  <a:pos x="57" y="18"/>
                </a:cxn>
                <a:cxn ang="0">
                  <a:pos x="57" y="31"/>
                </a:cxn>
                <a:cxn ang="0">
                  <a:pos x="44" y="56"/>
                </a:cxn>
                <a:cxn ang="0">
                  <a:pos x="25" y="87"/>
                </a:cxn>
                <a:cxn ang="0">
                  <a:pos x="25" y="99"/>
                </a:cxn>
                <a:cxn ang="0">
                  <a:pos x="38" y="99"/>
                </a:cxn>
                <a:cxn ang="0">
                  <a:pos x="57" y="87"/>
                </a:cxn>
                <a:cxn ang="0">
                  <a:pos x="82" y="75"/>
                </a:cxn>
                <a:cxn ang="0">
                  <a:pos x="107" y="56"/>
                </a:cxn>
                <a:cxn ang="0">
                  <a:pos x="119" y="50"/>
                </a:cxn>
              </a:cxnLst>
              <a:rect l="0" t="0" r="r" b="b"/>
              <a:pathLst>
                <a:path w="126" h="118">
                  <a:moveTo>
                    <a:pt x="119" y="50"/>
                  </a:moveTo>
                  <a:lnTo>
                    <a:pt x="126" y="50"/>
                  </a:lnTo>
                  <a:lnTo>
                    <a:pt x="126" y="56"/>
                  </a:lnTo>
                  <a:lnTo>
                    <a:pt x="119" y="62"/>
                  </a:lnTo>
                  <a:lnTo>
                    <a:pt x="113" y="68"/>
                  </a:lnTo>
                  <a:lnTo>
                    <a:pt x="107" y="75"/>
                  </a:lnTo>
                  <a:lnTo>
                    <a:pt x="101" y="81"/>
                  </a:lnTo>
                  <a:lnTo>
                    <a:pt x="94" y="93"/>
                  </a:lnTo>
                  <a:lnTo>
                    <a:pt x="82" y="99"/>
                  </a:lnTo>
                  <a:lnTo>
                    <a:pt x="69" y="106"/>
                  </a:lnTo>
                  <a:lnTo>
                    <a:pt x="57" y="106"/>
                  </a:lnTo>
                  <a:lnTo>
                    <a:pt x="50" y="112"/>
                  </a:lnTo>
                  <a:lnTo>
                    <a:pt x="38" y="118"/>
                  </a:lnTo>
                  <a:lnTo>
                    <a:pt x="25" y="118"/>
                  </a:lnTo>
                  <a:lnTo>
                    <a:pt x="19" y="118"/>
                  </a:lnTo>
                  <a:lnTo>
                    <a:pt x="13" y="112"/>
                  </a:lnTo>
                  <a:lnTo>
                    <a:pt x="6" y="112"/>
                  </a:lnTo>
                  <a:lnTo>
                    <a:pt x="6" y="106"/>
                  </a:lnTo>
                  <a:lnTo>
                    <a:pt x="6" y="93"/>
                  </a:lnTo>
                  <a:lnTo>
                    <a:pt x="13" y="87"/>
                  </a:lnTo>
                  <a:lnTo>
                    <a:pt x="13" y="75"/>
                  </a:lnTo>
                  <a:lnTo>
                    <a:pt x="19" y="68"/>
                  </a:lnTo>
                  <a:lnTo>
                    <a:pt x="25" y="56"/>
                  </a:lnTo>
                  <a:lnTo>
                    <a:pt x="25" y="50"/>
                  </a:lnTo>
                  <a:lnTo>
                    <a:pt x="31" y="43"/>
                  </a:lnTo>
                  <a:lnTo>
                    <a:pt x="31" y="37"/>
                  </a:lnTo>
                  <a:lnTo>
                    <a:pt x="38" y="31"/>
                  </a:lnTo>
                  <a:lnTo>
                    <a:pt x="38" y="25"/>
                  </a:lnTo>
                  <a:lnTo>
                    <a:pt x="31" y="25"/>
                  </a:lnTo>
                  <a:lnTo>
                    <a:pt x="31" y="18"/>
                  </a:lnTo>
                  <a:lnTo>
                    <a:pt x="25" y="18"/>
                  </a:lnTo>
                  <a:lnTo>
                    <a:pt x="13" y="25"/>
                  </a:lnTo>
                  <a:lnTo>
                    <a:pt x="0" y="25"/>
                  </a:lnTo>
                  <a:lnTo>
                    <a:pt x="6" y="18"/>
                  </a:lnTo>
                  <a:lnTo>
                    <a:pt x="6" y="12"/>
                  </a:lnTo>
                  <a:lnTo>
                    <a:pt x="13" y="6"/>
                  </a:lnTo>
                  <a:lnTo>
                    <a:pt x="19" y="6"/>
                  </a:lnTo>
                  <a:lnTo>
                    <a:pt x="25" y="0"/>
                  </a:lnTo>
                  <a:lnTo>
                    <a:pt x="31" y="0"/>
                  </a:lnTo>
                  <a:lnTo>
                    <a:pt x="38" y="0"/>
                  </a:lnTo>
                  <a:lnTo>
                    <a:pt x="38" y="0"/>
                  </a:lnTo>
                  <a:lnTo>
                    <a:pt x="44" y="6"/>
                  </a:lnTo>
                  <a:lnTo>
                    <a:pt x="50" y="6"/>
                  </a:lnTo>
                  <a:lnTo>
                    <a:pt x="57" y="12"/>
                  </a:lnTo>
                  <a:lnTo>
                    <a:pt x="57" y="12"/>
                  </a:lnTo>
                  <a:lnTo>
                    <a:pt x="57" y="18"/>
                  </a:lnTo>
                  <a:lnTo>
                    <a:pt x="57" y="25"/>
                  </a:lnTo>
                  <a:lnTo>
                    <a:pt x="57" y="31"/>
                  </a:lnTo>
                  <a:lnTo>
                    <a:pt x="57" y="31"/>
                  </a:lnTo>
                  <a:lnTo>
                    <a:pt x="44" y="56"/>
                  </a:lnTo>
                  <a:lnTo>
                    <a:pt x="31" y="75"/>
                  </a:lnTo>
                  <a:lnTo>
                    <a:pt x="25" y="87"/>
                  </a:lnTo>
                  <a:lnTo>
                    <a:pt x="19" y="93"/>
                  </a:lnTo>
                  <a:lnTo>
                    <a:pt x="25" y="99"/>
                  </a:lnTo>
                  <a:lnTo>
                    <a:pt x="31" y="99"/>
                  </a:lnTo>
                  <a:lnTo>
                    <a:pt x="38" y="99"/>
                  </a:lnTo>
                  <a:lnTo>
                    <a:pt x="50" y="93"/>
                  </a:lnTo>
                  <a:lnTo>
                    <a:pt x="57" y="87"/>
                  </a:lnTo>
                  <a:lnTo>
                    <a:pt x="69" y="81"/>
                  </a:lnTo>
                  <a:lnTo>
                    <a:pt x="82" y="75"/>
                  </a:lnTo>
                  <a:lnTo>
                    <a:pt x="94" y="62"/>
                  </a:lnTo>
                  <a:lnTo>
                    <a:pt x="107" y="56"/>
                  </a:lnTo>
                  <a:lnTo>
                    <a:pt x="113" y="56"/>
                  </a:lnTo>
                  <a:lnTo>
                    <a:pt x="119" y="50"/>
                  </a:lnTo>
                  <a:lnTo>
                    <a:pt x="119"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6" name="Freeform 44"/>
            <p:cNvSpPr>
              <a:spLocks/>
            </p:cNvSpPr>
            <p:nvPr/>
          </p:nvSpPr>
          <p:spPr bwMode="auto">
            <a:xfrm>
              <a:off x="3950" y="1123"/>
              <a:ext cx="219" cy="81"/>
            </a:xfrm>
            <a:custGeom>
              <a:avLst/>
              <a:gdLst/>
              <a:ahLst/>
              <a:cxnLst>
                <a:cxn ang="0">
                  <a:pos x="13" y="50"/>
                </a:cxn>
                <a:cxn ang="0">
                  <a:pos x="25" y="43"/>
                </a:cxn>
                <a:cxn ang="0">
                  <a:pos x="32" y="43"/>
                </a:cxn>
                <a:cxn ang="0">
                  <a:pos x="32" y="37"/>
                </a:cxn>
                <a:cxn ang="0">
                  <a:pos x="32" y="31"/>
                </a:cxn>
                <a:cxn ang="0">
                  <a:pos x="32" y="25"/>
                </a:cxn>
                <a:cxn ang="0">
                  <a:pos x="32" y="25"/>
                </a:cxn>
                <a:cxn ang="0">
                  <a:pos x="38" y="18"/>
                </a:cxn>
                <a:cxn ang="0">
                  <a:pos x="57" y="25"/>
                </a:cxn>
                <a:cxn ang="0">
                  <a:pos x="76" y="37"/>
                </a:cxn>
                <a:cxn ang="0">
                  <a:pos x="88" y="43"/>
                </a:cxn>
                <a:cxn ang="0">
                  <a:pos x="94" y="37"/>
                </a:cxn>
                <a:cxn ang="0">
                  <a:pos x="101" y="31"/>
                </a:cxn>
                <a:cxn ang="0">
                  <a:pos x="113" y="18"/>
                </a:cxn>
                <a:cxn ang="0">
                  <a:pos x="126" y="12"/>
                </a:cxn>
                <a:cxn ang="0">
                  <a:pos x="151" y="6"/>
                </a:cxn>
                <a:cxn ang="0">
                  <a:pos x="182" y="0"/>
                </a:cxn>
                <a:cxn ang="0">
                  <a:pos x="208" y="6"/>
                </a:cxn>
                <a:cxn ang="0">
                  <a:pos x="214" y="18"/>
                </a:cxn>
                <a:cxn ang="0">
                  <a:pos x="208" y="43"/>
                </a:cxn>
                <a:cxn ang="0">
                  <a:pos x="189" y="62"/>
                </a:cxn>
                <a:cxn ang="0">
                  <a:pos x="164" y="75"/>
                </a:cxn>
                <a:cxn ang="0">
                  <a:pos x="126" y="81"/>
                </a:cxn>
                <a:cxn ang="0">
                  <a:pos x="88" y="68"/>
                </a:cxn>
                <a:cxn ang="0">
                  <a:pos x="57" y="62"/>
                </a:cxn>
                <a:cxn ang="0">
                  <a:pos x="50" y="68"/>
                </a:cxn>
                <a:cxn ang="0">
                  <a:pos x="44" y="68"/>
                </a:cxn>
                <a:cxn ang="0">
                  <a:pos x="38" y="75"/>
                </a:cxn>
                <a:cxn ang="0">
                  <a:pos x="32" y="75"/>
                </a:cxn>
                <a:cxn ang="0">
                  <a:pos x="19" y="68"/>
                </a:cxn>
                <a:cxn ang="0">
                  <a:pos x="13" y="62"/>
                </a:cxn>
                <a:cxn ang="0">
                  <a:pos x="6" y="62"/>
                </a:cxn>
              </a:cxnLst>
              <a:rect l="0" t="0" r="r" b="b"/>
              <a:pathLst>
                <a:path w="214" h="81">
                  <a:moveTo>
                    <a:pt x="0" y="56"/>
                  </a:moveTo>
                  <a:lnTo>
                    <a:pt x="13" y="50"/>
                  </a:lnTo>
                  <a:lnTo>
                    <a:pt x="19" y="50"/>
                  </a:lnTo>
                  <a:lnTo>
                    <a:pt x="25" y="43"/>
                  </a:lnTo>
                  <a:lnTo>
                    <a:pt x="25" y="43"/>
                  </a:lnTo>
                  <a:lnTo>
                    <a:pt x="32" y="43"/>
                  </a:lnTo>
                  <a:lnTo>
                    <a:pt x="32" y="37"/>
                  </a:lnTo>
                  <a:lnTo>
                    <a:pt x="32" y="37"/>
                  </a:lnTo>
                  <a:lnTo>
                    <a:pt x="32" y="31"/>
                  </a:lnTo>
                  <a:lnTo>
                    <a:pt x="32" y="31"/>
                  </a:lnTo>
                  <a:lnTo>
                    <a:pt x="32" y="31"/>
                  </a:lnTo>
                  <a:lnTo>
                    <a:pt x="32" y="25"/>
                  </a:lnTo>
                  <a:lnTo>
                    <a:pt x="32" y="25"/>
                  </a:lnTo>
                  <a:lnTo>
                    <a:pt x="32" y="25"/>
                  </a:lnTo>
                  <a:lnTo>
                    <a:pt x="32" y="18"/>
                  </a:lnTo>
                  <a:lnTo>
                    <a:pt x="38" y="18"/>
                  </a:lnTo>
                  <a:lnTo>
                    <a:pt x="44" y="12"/>
                  </a:lnTo>
                  <a:lnTo>
                    <a:pt x="57" y="25"/>
                  </a:lnTo>
                  <a:lnTo>
                    <a:pt x="63" y="31"/>
                  </a:lnTo>
                  <a:lnTo>
                    <a:pt x="76" y="37"/>
                  </a:lnTo>
                  <a:lnTo>
                    <a:pt x="82" y="37"/>
                  </a:lnTo>
                  <a:lnTo>
                    <a:pt x="88" y="43"/>
                  </a:lnTo>
                  <a:lnTo>
                    <a:pt x="88" y="43"/>
                  </a:lnTo>
                  <a:lnTo>
                    <a:pt x="94" y="37"/>
                  </a:lnTo>
                  <a:lnTo>
                    <a:pt x="101" y="37"/>
                  </a:lnTo>
                  <a:lnTo>
                    <a:pt x="101" y="31"/>
                  </a:lnTo>
                  <a:lnTo>
                    <a:pt x="107" y="25"/>
                  </a:lnTo>
                  <a:lnTo>
                    <a:pt x="113" y="18"/>
                  </a:lnTo>
                  <a:lnTo>
                    <a:pt x="120" y="18"/>
                  </a:lnTo>
                  <a:lnTo>
                    <a:pt x="126" y="12"/>
                  </a:lnTo>
                  <a:lnTo>
                    <a:pt x="138" y="6"/>
                  </a:lnTo>
                  <a:lnTo>
                    <a:pt x="151" y="6"/>
                  </a:lnTo>
                  <a:lnTo>
                    <a:pt x="164" y="0"/>
                  </a:lnTo>
                  <a:lnTo>
                    <a:pt x="182" y="0"/>
                  </a:lnTo>
                  <a:lnTo>
                    <a:pt x="195" y="0"/>
                  </a:lnTo>
                  <a:lnTo>
                    <a:pt x="208" y="6"/>
                  </a:lnTo>
                  <a:lnTo>
                    <a:pt x="208" y="12"/>
                  </a:lnTo>
                  <a:lnTo>
                    <a:pt x="214" y="18"/>
                  </a:lnTo>
                  <a:lnTo>
                    <a:pt x="214" y="31"/>
                  </a:lnTo>
                  <a:lnTo>
                    <a:pt x="208" y="43"/>
                  </a:lnTo>
                  <a:lnTo>
                    <a:pt x="201" y="56"/>
                  </a:lnTo>
                  <a:lnTo>
                    <a:pt x="189" y="62"/>
                  </a:lnTo>
                  <a:lnTo>
                    <a:pt x="176" y="68"/>
                  </a:lnTo>
                  <a:lnTo>
                    <a:pt x="164" y="75"/>
                  </a:lnTo>
                  <a:lnTo>
                    <a:pt x="145" y="81"/>
                  </a:lnTo>
                  <a:lnTo>
                    <a:pt x="126" y="81"/>
                  </a:lnTo>
                  <a:lnTo>
                    <a:pt x="107" y="75"/>
                  </a:lnTo>
                  <a:lnTo>
                    <a:pt x="88" y="68"/>
                  </a:lnTo>
                  <a:lnTo>
                    <a:pt x="63" y="56"/>
                  </a:lnTo>
                  <a:lnTo>
                    <a:pt x="57" y="62"/>
                  </a:lnTo>
                  <a:lnTo>
                    <a:pt x="50" y="62"/>
                  </a:lnTo>
                  <a:lnTo>
                    <a:pt x="50" y="68"/>
                  </a:lnTo>
                  <a:lnTo>
                    <a:pt x="44" y="68"/>
                  </a:lnTo>
                  <a:lnTo>
                    <a:pt x="44" y="68"/>
                  </a:lnTo>
                  <a:lnTo>
                    <a:pt x="38" y="75"/>
                  </a:lnTo>
                  <a:lnTo>
                    <a:pt x="38" y="75"/>
                  </a:lnTo>
                  <a:lnTo>
                    <a:pt x="32" y="75"/>
                  </a:lnTo>
                  <a:lnTo>
                    <a:pt x="32" y="75"/>
                  </a:lnTo>
                  <a:lnTo>
                    <a:pt x="25" y="68"/>
                  </a:lnTo>
                  <a:lnTo>
                    <a:pt x="19" y="68"/>
                  </a:lnTo>
                  <a:lnTo>
                    <a:pt x="19" y="68"/>
                  </a:lnTo>
                  <a:lnTo>
                    <a:pt x="13" y="62"/>
                  </a:lnTo>
                  <a:lnTo>
                    <a:pt x="6" y="62"/>
                  </a:lnTo>
                  <a:lnTo>
                    <a:pt x="6" y="62"/>
                  </a:lnTo>
                  <a:lnTo>
                    <a:pt x="0"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7" name="Freeform 45"/>
            <p:cNvSpPr>
              <a:spLocks/>
            </p:cNvSpPr>
            <p:nvPr/>
          </p:nvSpPr>
          <p:spPr bwMode="auto">
            <a:xfrm>
              <a:off x="4629" y="1104"/>
              <a:ext cx="219" cy="87"/>
            </a:xfrm>
            <a:custGeom>
              <a:avLst/>
              <a:gdLst/>
              <a:ahLst/>
              <a:cxnLst>
                <a:cxn ang="0">
                  <a:pos x="12" y="56"/>
                </a:cxn>
                <a:cxn ang="0">
                  <a:pos x="25" y="50"/>
                </a:cxn>
                <a:cxn ang="0">
                  <a:pos x="31" y="44"/>
                </a:cxn>
                <a:cxn ang="0">
                  <a:pos x="31" y="37"/>
                </a:cxn>
                <a:cxn ang="0">
                  <a:pos x="31" y="31"/>
                </a:cxn>
                <a:cxn ang="0">
                  <a:pos x="31" y="31"/>
                </a:cxn>
                <a:cxn ang="0">
                  <a:pos x="31" y="25"/>
                </a:cxn>
                <a:cxn ang="0">
                  <a:pos x="38" y="25"/>
                </a:cxn>
                <a:cxn ang="0">
                  <a:pos x="56" y="31"/>
                </a:cxn>
                <a:cxn ang="0">
                  <a:pos x="69" y="44"/>
                </a:cxn>
                <a:cxn ang="0">
                  <a:pos x="82" y="44"/>
                </a:cxn>
                <a:cxn ang="0">
                  <a:pos x="94" y="44"/>
                </a:cxn>
                <a:cxn ang="0">
                  <a:pos x="100" y="37"/>
                </a:cxn>
                <a:cxn ang="0">
                  <a:pos x="107" y="25"/>
                </a:cxn>
                <a:cxn ang="0">
                  <a:pos x="126" y="19"/>
                </a:cxn>
                <a:cxn ang="0">
                  <a:pos x="144" y="6"/>
                </a:cxn>
                <a:cxn ang="0">
                  <a:pos x="182" y="0"/>
                </a:cxn>
                <a:cxn ang="0">
                  <a:pos x="207" y="6"/>
                </a:cxn>
                <a:cxn ang="0">
                  <a:pos x="214" y="25"/>
                </a:cxn>
                <a:cxn ang="0">
                  <a:pos x="207" y="44"/>
                </a:cxn>
                <a:cxn ang="0">
                  <a:pos x="188" y="62"/>
                </a:cxn>
                <a:cxn ang="0">
                  <a:pos x="163" y="81"/>
                </a:cxn>
                <a:cxn ang="0">
                  <a:pos x="132" y="87"/>
                </a:cxn>
                <a:cxn ang="0">
                  <a:pos x="88" y="75"/>
                </a:cxn>
                <a:cxn ang="0">
                  <a:pos x="56" y="69"/>
                </a:cxn>
                <a:cxn ang="0">
                  <a:pos x="50" y="75"/>
                </a:cxn>
                <a:cxn ang="0">
                  <a:pos x="44" y="81"/>
                </a:cxn>
                <a:cxn ang="0">
                  <a:pos x="38" y="81"/>
                </a:cxn>
                <a:cxn ang="0">
                  <a:pos x="31" y="81"/>
                </a:cxn>
                <a:cxn ang="0">
                  <a:pos x="19" y="75"/>
                </a:cxn>
                <a:cxn ang="0">
                  <a:pos x="12" y="75"/>
                </a:cxn>
                <a:cxn ang="0">
                  <a:pos x="6" y="69"/>
                </a:cxn>
              </a:cxnLst>
              <a:rect l="0" t="0" r="r" b="b"/>
              <a:pathLst>
                <a:path w="214" h="87">
                  <a:moveTo>
                    <a:pt x="0" y="62"/>
                  </a:moveTo>
                  <a:lnTo>
                    <a:pt x="12" y="56"/>
                  </a:lnTo>
                  <a:lnTo>
                    <a:pt x="19" y="56"/>
                  </a:lnTo>
                  <a:lnTo>
                    <a:pt x="25" y="50"/>
                  </a:lnTo>
                  <a:lnTo>
                    <a:pt x="31" y="50"/>
                  </a:lnTo>
                  <a:lnTo>
                    <a:pt x="31" y="44"/>
                  </a:lnTo>
                  <a:lnTo>
                    <a:pt x="31" y="44"/>
                  </a:lnTo>
                  <a:lnTo>
                    <a:pt x="31" y="37"/>
                  </a:lnTo>
                  <a:lnTo>
                    <a:pt x="31" y="37"/>
                  </a:lnTo>
                  <a:lnTo>
                    <a:pt x="31" y="31"/>
                  </a:lnTo>
                  <a:lnTo>
                    <a:pt x="31" y="31"/>
                  </a:lnTo>
                  <a:lnTo>
                    <a:pt x="31" y="31"/>
                  </a:lnTo>
                  <a:lnTo>
                    <a:pt x="31" y="31"/>
                  </a:lnTo>
                  <a:lnTo>
                    <a:pt x="31" y="25"/>
                  </a:lnTo>
                  <a:lnTo>
                    <a:pt x="31" y="25"/>
                  </a:lnTo>
                  <a:lnTo>
                    <a:pt x="38" y="25"/>
                  </a:lnTo>
                  <a:lnTo>
                    <a:pt x="44" y="19"/>
                  </a:lnTo>
                  <a:lnTo>
                    <a:pt x="56" y="31"/>
                  </a:lnTo>
                  <a:lnTo>
                    <a:pt x="63" y="37"/>
                  </a:lnTo>
                  <a:lnTo>
                    <a:pt x="69" y="44"/>
                  </a:lnTo>
                  <a:lnTo>
                    <a:pt x="82" y="44"/>
                  </a:lnTo>
                  <a:lnTo>
                    <a:pt x="82" y="44"/>
                  </a:lnTo>
                  <a:lnTo>
                    <a:pt x="88" y="44"/>
                  </a:lnTo>
                  <a:lnTo>
                    <a:pt x="94" y="44"/>
                  </a:lnTo>
                  <a:lnTo>
                    <a:pt x="100" y="37"/>
                  </a:lnTo>
                  <a:lnTo>
                    <a:pt x="100" y="37"/>
                  </a:lnTo>
                  <a:lnTo>
                    <a:pt x="107" y="31"/>
                  </a:lnTo>
                  <a:lnTo>
                    <a:pt x="107" y="25"/>
                  </a:lnTo>
                  <a:lnTo>
                    <a:pt x="119" y="19"/>
                  </a:lnTo>
                  <a:lnTo>
                    <a:pt x="126" y="19"/>
                  </a:lnTo>
                  <a:lnTo>
                    <a:pt x="132" y="12"/>
                  </a:lnTo>
                  <a:lnTo>
                    <a:pt x="144" y="6"/>
                  </a:lnTo>
                  <a:lnTo>
                    <a:pt x="157" y="0"/>
                  </a:lnTo>
                  <a:lnTo>
                    <a:pt x="182" y="0"/>
                  </a:lnTo>
                  <a:lnTo>
                    <a:pt x="195" y="0"/>
                  </a:lnTo>
                  <a:lnTo>
                    <a:pt x="207" y="6"/>
                  </a:lnTo>
                  <a:lnTo>
                    <a:pt x="207" y="12"/>
                  </a:lnTo>
                  <a:lnTo>
                    <a:pt x="214" y="25"/>
                  </a:lnTo>
                  <a:lnTo>
                    <a:pt x="207" y="31"/>
                  </a:lnTo>
                  <a:lnTo>
                    <a:pt x="207" y="44"/>
                  </a:lnTo>
                  <a:lnTo>
                    <a:pt x="201" y="56"/>
                  </a:lnTo>
                  <a:lnTo>
                    <a:pt x="188" y="62"/>
                  </a:lnTo>
                  <a:lnTo>
                    <a:pt x="176" y="75"/>
                  </a:lnTo>
                  <a:lnTo>
                    <a:pt x="163" y="81"/>
                  </a:lnTo>
                  <a:lnTo>
                    <a:pt x="151" y="81"/>
                  </a:lnTo>
                  <a:lnTo>
                    <a:pt x="132" y="87"/>
                  </a:lnTo>
                  <a:lnTo>
                    <a:pt x="107" y="81"/>
                  </a:lnTo>
                  <a:lnTo>
                    <a:pt x="88" y="75"/>
                  </a:lnTo>
                  <a:lnTo>
                    <a:pt x="63" y="62"/>
                  </a:lnTo>
                  <a:lnTo>
                    <a:pt x="56" y="69"/>
                  </a:lnTo>
                  <a:lnTo>
                    <a:pt x="56" y="69"/>
                  </a:lnTo>
                  <a:lnTo>
                    <a:pt x="50" y="75"/>
                  </a:lnTo>
                  <a:lnTo>
                    <a:pt x="50" y="75"/>
                  </a:lnTo>
                  <a:lnTo>
                    <a:pt x="44" y="81"/>
                  </a:lnTo>
                  <a:lnTo>
                    <a:pt x="38" y="81"/>
                  </a:lnTo>
                  <a:lnTo>
                    <a:pt x="38" y="81"/>
                  </a:lnTo>
                  <a:lnTo>
                    <a:pt x="31" y="81"/>
                  </a:lnTo>
                  <a:lnTo>
                    <a:pt x="31" y="81"/>
                  </a:lnTo>
                  <a:lnTo>
                    <a:pt x="25" y="81"/>
                  </a:lnTo>
                  <a:lnTo>
                    <a:pt x="19" y="75"/>
                  </a:lnTo>
                  <a:lnTo>
                    <a:pt x="19" y="75"/>
                  </a:lnTo>
                  <a:lnTo>
                    <a:pt x="12" y="75"/>
                  </a:lnTo>
                  <a:lnTo>
                    <a:pt x="6" y="69"/>
                  </a:lnTo>
                  <a:lnTo>
                    <a:pt x="6" y="69"/>
                  </a:lnTo>
                  <a:lnTo>
                    <a:pt x="0"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8" name="Freeform 46"/>
            <p:cNvSpPr>
              <a:spLocks/>
            </p:cNvSpPr>
            <p:nvPr/>
          </p:nvSpPr>
          <p:spPr bwMode="auto">
            <a:xfrm>
              <a:off x="2718" y="2108"/>
              <a:ext cx="41" cy="107"/>
            </a:xfrm>
            <a:custGeom>
              <a:avLst/>
              <a:gdLst/>
              <a:ahLst/>
              <a:cxnLst>
                <a:cxn ang="0">
                  <a:pos x="44" y="62"/>
                </a:cxn>
                <a:cxn ang="0">
                  <a:pos x="44" y="68"/>
                </a:cxn>
                <a:cxn ang="0">
                  <a:pos x="44" y="68"/>
                </a:cxn>
                <a:cxn ang="0">
                  <a:pos x="44" y="75"/>
                </a:cxn>
                <a:cxn ang="0">
                  <a:pos x="44" y="75"/>
                </a:cxn>
                <a:cxn ang="0">
                  <a:pos x="44" y="81"/>
                </a:cxn>
                <a:cxn ang="0">
                  <a:pos x="44" y="81"/>
                </a:cxn>
                <a:cxn ang="0">
                  <a:pos x="44" y="87"/>
                </a:cxn>
                <a:cxn ang="0">
                  <a:pos x="44" y="87"/>
                </a:cxn>
                <a:cxn ang="0">
                  <a:pos x="38" y="93"/>
                </a:cxn>
                <a:cxn ang="0">
                  <a:pos x="38" y="93"/>
                </a:cxn>
                <a:cxn ang="0">
                  <a:pos x="38" y="93"/>
                </a:cxn>
                <a:cxn ang="0">
                  <a:pos x="38" y="99"/>
                </a:cxn>
                <a:cxn ang="0">
                  <a:pos x="38" y="99"/>
                </a:cxn>
                <a:cxn ang="0">
                  <a:pos x="32" y="99"/>
                </a:cxn>
                <a:cxn ang="0">
                  <a:pos x="32" y="106"/>
                </a:cxn>
                <a:cxn ang="0">
                  <a:pos x="32" y="106"/>
                </a:cxn>
                <a:cxn ang="0">
                  <a:pos x="19" y="99"/>
                </a:cxn>
                <a:cxn ang="0">
                  <a:pos x="13" y="87"/>
                </a:cxn>
                <a:cxn ang="0">
                  <a:pos x="13" y="81"/>
                </a:cxn>
                <a:cxn ang="0">
                  <a:pos x="7" y="68"/>
                </a:cxn>
                <a:cxn ang="0">
                  <a:pos x="7" y="62"/>
                </a:cxn>
                <a:cxn ang="0">
                  <a:pos x="0" y="56"/>
                </a:cxn>
                <a:cxn ang="0">
                  <a:pos x="7" y="50"/>
                </a:cxn>
                <a:cxn ang="0">
                  <a:pos x="7" y="37"/>
                </a:cxn>
                <a:cxn ang="0">
                  <a:pos x="7" y="31"/>
                </a:cxn>
                <a:cxn ang="0">
                  <a:pos x="13" y="25"/>
                </a:cxn>
                <a:cxn ang="0">
                  <a:pos x="13" y="18"/>
                </a:cxn>
                <a:cxn ang="0">
                  <a:pos x="13" y="12"/>
                </a:cxn>
                <a:cxn ang="0">
                  <a:pos x="19" y="12"/>
                </a:cxn>
                <a:cxn ang="0">
                  <a:pos x="19" y="6"/>
                </a:cxn>
                <a:cxn ang="0">
                  <a:pos x="26" y="0"/>
                </a:cxn>
                <a:cxn ang="0">
                  <a:pos x="26" y="0"/>
                </a:cxn>
                <a:cxn ang="0">
                  <a:pos x="19" y="6"/>
                </a:cxn>
                <a:cxn ang="0">
                  <a:pos x="19" y="12"/>
                </a:cxn>
                <a:cxn ang="0">
                  <a:pos x="19" y="25"/>
                </a:cxn>
                <a:cxn ang="0">
                  <a:pos x="19" y="31"/>
                </a:cxn>
                <a:cxn ang="0">
                  <a:pos x="19" y="37"/>
                </a:cxn>
                <a:cxn ang="0">
                  <a:pos x="19" y="37"/>
                </a:cxn>
                <a:cxn ang="0">
                  <a:pos x="19" y="43"/>
                </a:cxn>
                <a:cxn ang="0">
                  <a:pos x="26" y="50"/>
                </a:cxn>
                <a:cxn ang="0">
                  <a:pos x="26" y="50"/>
                </a:cxn>
                <a:cxn ang="0">
                  <a:pos x="26" y="56"/>
                </a:cxn>
                <a:cxn ang="0">
                  <a:pos x="32" y="56"/>
                </a:cxn>
                <a:cxn ang="0">
                  <a:pos x="32" y="56"/>
                </a:cxn>
                <a:cxn ang="0">
                  <a:pos x="38" y="62"/>
                </a:cxn>
                <a:cxn ang="0">
                  <a:pos x="38" y="62"/>
                </a:cxn>
                <a:cxn ang="0">
                  <a:pos x="44" y="62"/>
                </a:cxn>
                <a:cxn ang="0">
                  <a:pos x="44" y="62"/>
                </a:cxn>
              </a:cxnLst>
              <a:rect l="0" t="0" r="r" b="b"/>
              <a:pathLst>
                <a:path w="44" h="106">
                  <a:moveTo>
                    <a:pt x="44" y="62"/>
                  </a:moveTo>
                  <a:lnTo>
                    <a:pt x="44" y="68"/>
                  </a:lnTo>
                  <a:lnTo>
                    <a:pt x="44" y="68"/>
                  </a:lnTo>
                  <a:lnTo>
                    <a:pt x="44" y="75"/>
                  </a:lnTo>
                  <a:lnTo>
                    <a:pt x="44" y="75"/>
                  </a:lnTo>
                  <a:lnTo>
                    <a:pt x="44" y="81"/>
                  </a:lnTo>
                  <a:lnTo>
                    <a:pt x="44" y="81"/>
                  </a:lnTo>
                  <a:lnTo>
                    <a:pt x="44" y="87"/>
                  </a:lnTo>
                  <a:lnTo>
                    <a:pt x="44" y="87"/>
                  </a:lnTo>
                  <a:lnTo>
                    <a:pt x="38" y="93"/>
                  </a:lnTo>
                  <a:lnTo>
                    <a:pt x="38" y="93"/>
                  </a:lnTo>
                  <a:lnTo>
                    <a:pt x="38" y="93"/>
                  </a:lnTo>
                  <a:lnTo>
                    <a:pt x="38" y="99"/>
                  </a:lnTo>
                  <a:lnTo>
                    <a:pt x="38" y="99"/>
                  </a:lnTo>
                  <a:lnTo>
                    <a:pt x="32" y="99"/>
                  </a:lnTo>
                  <a:lnTo>
                    <a:pt x="32" y="106"/>
                  </a:lnTo>
                  <a:lnTo>
                    <a:pt x="32" y="106"/>
                  </a:lnTo>
                  <a:lnTo>
                    <a:pt x="19" y="99"/>
                  </a:lnTo>
                  <a:lnTo>
                    <a:pt x="13" y="87"/>
                  </a:lnTo>
                  <a:lnTo>
                    <a:pt x="13" y="81"/>
                  </a:lnTo>
                  <a:lnTo>
                    <a:pt x="7" y="68"/>
                  </a:lnTo>
                  <a:lnTo>
                    <a:pt x="7" y="62"/>
                  </a:lnTo>
                  <a:lnTo>
                    <a:pt x="0" y="56"/>
                  </a:lnTo>
                  <a:lnTo>
                    <a:pt x="7" y="50"/>
                  </a:lnTo>
                  <a:lnTo>
                    <a:pt x="7" y="37"/>
                  </a:lnTo>
                  <a:lnTo>
                    <a:pt x="7" y="31"/>
                  </a:lnTo>
                  <a:lnTo>
                    <a:pt x="13" y="25"/>
                  </a:lnTo>
                  <a:lnTo>
                    <a:pt x="13" y="18"/>
                  </a:lnTo>
                  <a:lnTo>
                    <a:pt x="13" y="12"/>
                  </a:lnTo>
                  <a:lnTo>
                    <a:pt x="19" y="12"/>
                  </a:lnTo>
                  <a:lnTo>
                    <a:pt x="19" y="6"/>
                  </a:lnTo>
                  <a:lnTo>
                    <a:pt x="26" y="0"/>
                  </a:lnTo>
                  <a:lnTo>
                    <a:pt x="26" y="0"/>
                  </a:lnTo>
                  <a:lnTo>
                    <a:pt x="19" y="6"/>
                  </a:lnTo>
                  <a:lnTo>
                    <a:pt x="19" y="12"/>
                  </a:lnTo>
                  <a:lnTo>
                    <a:pt x="19" y="25"/>
                  </a:lnTo>
                  <a:lnTo>
                    <a:pt x="19" y="31"/>
                  </a:lnTo>
                  <a:lnTo>
                    <a:pt x="19" y="37"/>
                  </a:lnTo>
                  <a:lnTo>
                    <a:pt x="19" y="37"/>
                  </a:lnTo>
                  <a:lnTo>
                    <a:pt x="19" y="43"/>
                  </a:lnTo>
                  <a:lnTo>
                    <a:pt x="26" y="50"/>
                  </a:lnTo>
                  <a:lnTo>
                    <a:pt x="26" y="50"/>
                  </a:lnTo>
                  <a:lnTo>
                    <a:pt x="26" y="56"/>
                  </a:lnTo>
                  <a:lnTo>
                    <a:pt x="32" y="56"/>
                  </a:lnTo>
                  <a:lnTo>
                    <a:pt x="32" y="56"/>
                  </a:lnTo>
                  <a:lnTo>
                    <a:pt x="38" y="62"/>
                  </a:lnTo>
                  <a:lnTo>
                    <a:pt x="38"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59" name="Freeform 47"/>
            <p:cNvSpPr>
              <a:spLocks/>
            </p:cNvSpPr>
            <p:nvPr/>
          </p:nvSpPr>
          <p:spPr bwMode="auto">
            <a:xfrm>
              <a:off x="4535" y="1459"/>
              <a:ext cx="119" cy="137"/>
            </a:xfrm>
            <a:custGeom>
              <a:avLst/>
              <a:gdLst/>
              <a:ahLst/>
              <a:cxnLst>
                <a:cxn ang="0">
                  <a:pos x="119" y="25"/>
                </a:cxn>
                <a:cxn ang="0">
                  <a:pos x="113" y="32"/>
                </a:cxn>
                <a:cxn ang="0">
                  <a:pos x="106" y="32"/>
                </a:cxn>
                <a:cxn ang="0">
                  <a:pos x="100" y="44"/>
                </a:cxn>
                <a:cxn ang="0">
                  <a:pos x="100" y="56"/>
                </a:cxn>
                <a:cxn ang="0">
                  <a:pos x="94" y="75"/>
                </a:cxn>
                <a:cxn ang="0">
                  <a:pos x="94" y="94"/>
                </a:cxn>
                <a:cxn ang="0">
                  <a:pos x="88" y="113"/>
                </a:cxn>
                <a:cxn ang="0">
                  <a:pos x="75" y="113"/>
                </a:cxn>
                <a:cxn ang="0">
                  <a:pos x="56" y="88"/>
                </a:cxn>
                <a:cxn ang="0">
                  <a:pos x="44" y="75"/>
                </a:cxn>
                <a:cxn ang="0">
                  <a:pos x="25" y="63"/>
                </a:cxn>
                <a:cxn ang="0">
                  <a:pos x="18" y="50"/>
                </a:cxn>
                <a:cxn ang="0">
                  <a:pos x="6" y="44"/>
                </a:cxn>
                <a:cxn ang="0">
                  <a:pos x="0" y="38"/>
                </a:cxn>
                <a:cxn ang="0">
                  <a:pos x="0" y="38"/>
                </a:cxn>
                <a:cxn ang="0">
                  <a:pos x="0" y="32"/>
                </a:cxn>
                <a:cxn ang="0">
                  <a:pos x="0" y="25"/>
                </a:cxn>
                <a:cxn ang="0">
                  <a:pos x="12" y="25"/>
                </a:cxn>
                <a:cxn ang="0">
                  <a:pos x="18" y="32"/>
                </a:cxn>
                <a:cxn ang="0">
                  <a:pos x="31" y="38"/>
                </a:cxn>
                <a:cxn ang="0">
                  <a:pos x="37" y="50"/>
                </a:cxn>
                <a:cxn ang="0">
                  <a:pos x="50" y="63"/>
                </a:cxn>
                <a:cxn ang="0">
                  <a:pos x="62" y="75"/>
                </a:cxn>
                <a:cxn ang="0">
                  <a:pos x="75" y="75"/>
                </a:cxn>
                <a:cxn ang="0">
                  <a:pos x="81" y="63"/>
                </a:cxn>
                <a:cxn ang="0">
                  <a:pos x="81" y="44"/>
                </a:cxn>
                <a:cxn ang="0">
                  <a:pos x="88" y="32"/>
                </a:cxn>
                <a:cxn ang="0">
                  <a:pos x="94" y="13"/>
                </a:cxn>
                <a:cxn ang="0">
                  <a:pos x="100" y="7"/>
                </a:cxn>
                <a:cxn ang="0">
                  <a:pos x="100" y="0"/>
                </a:cxn>
                <a:cxn ang="0">
                  <a:pos x="113" y="13"/>
                </a:cxn>
              </a:cxnLst>
              <a:rect l="0" t="0" r="r" b="b"/>
              <a:pathLst>
                <a:path w="119" h="131">
                  <a:moveTo>
                    <a:pt x="119" y="19"/>
                  </a:moveTo>
                  <a:lnTo>
                    <a:pt x="119" y="25"/>
                  </a:lnTo>
                  <a:lnTo>
                    <a:pt x="113" y="25"/>
                  </a:lnTo>
                  <a:lnTo>
                    <a:pt x="113" y="32"/>
                  </a:lnTo>
                  <a:lnTo>
                    <a:pt x="106" y="32"/>
                  </a:lnTo>
                  <a:lnTo>
                    <a:pt x="106" y="32"/>
                  </a:lnTo>
                  <a:lnTo>
                    <a:pt x="106" y="38"/>
                  </a:lnTo>
                  <a:lnTo>
                    <a:pt x="100" y="44"/>
                  </a:lnTo>
                  <a:lnTo>
                    <a:pt x="100" y="50"/>
                  </a:lnTo>
                  <a:lnTo>
                    <a:pt x="100" y="56"/>
                  </a:lnTo>
                  <a:lnTo>
                    <a:pt x="100" y="63"/>
                  </a:lnTo>
                  <a:lnTo>
                    <a:pt x="94" y="75"/>
                  </a:lnTo>
                  <a:lnTo>
                    <a:pt x="94" y="81"/>
                  </a:lnTo>
                  <a:lnTo>
                    <a:pt x="94" y="94"/>
                  </a:lnTo>
                  <a:lnTo>
                    <a:pt x="94" y="100"/>
                  </a:lnTo>
                  <a:lnTo>
                    <a:pt x="88" y="113"/>
                  </a:lnTo>
                  <a:lnTo>
                    <a:pt x="88" y="131"/>
                  </a:lnTo>
                  <a:lnTo>
                    <a:pt x="75" y="113"/>
                  </a:lnTo>
                  <a:lnTo>
                    <a:pt x="62" y="100"/>
                  </a:lnTo>
                  <a:lnTo>
                    <a:pt x="56" y="88"/>
                  </a:lnTo>
                  <a:lnTo>
                    <a:pt x="50" y="81"/>
                  </a:lnTo>
                  <a:lnTo>
                    <a:pt x="44" y="75"/>
                  </a:lnTo>
                  <a:lnTo>
                    <a:pt x="31" y="69"/>
                  </a:lnTo>
                  <a:lnTo>
                    <a:pt x="25" y="63"/>
                  </a:lnTo>
                  <a:lnTo>
                    <a:pt x="18" y="56"/>
                  </a:lnTo>
                  <a:lnTo>
                    <a:pt x="18" y="50"/>
                  </a:lnTo>
                  <a:lnTo>
                    <a:pt x="12" y="50"/>
                  </a:lnTo>
                  <a:lnTo>
                    <a:pt x="6" y="44"/>
                  </a:lnTo>
                  <a:lnTo>
                    <a:pt x="6" y="44"/>
                  </a:lnTo>
                  <a:lnTo>
                    <a:pt x="0" y="38"/>
                  </a:lnTo>
                  <a:lnTo>
                    <a:pt x="0" y="38"/>
                  </a:lnTo>
                  <a:lnTo>
                    <a:pt x="0" y="38"/>
                  </a:lnTo>
                  <a:lnTo>
                    <a:pt x="0" y="38"/>
                  </a:lnTo>
                  <a:lnTo>
                    <a:pt x="0" y="32"/>
                  </a:lnTo>
                  <a:lnTo>
                    <a:pt x="0" y="32"/>
                  </a:lnTo>
                  <a:lnTo>
                    <a:pt x="0" y="25"/>
                  </a:lnTo>
                  <a:lnTo>
                    <a:pt x="6" y="25"/>
                  </a:lnTo>
                  <a:lnTo>
                    <a:pt x="12" y="25"/>
                  </a:lnTo>
                  <a:lnTo>
                    <a:pt x="12" y="32"/>
                  </a:lnTo>
                  <a:lnTo>
                    <a:pt x="18" y="32"/>
                  </a:lnTo>
                  <a:lnTo>
                    <a:pt x="25" y="32"/>
                  </a:lnTo>
                  <a:lnTo>
                    <a:pt x="31" y="38"/>
                  </a:lnTo>
                  <a:lnTo>
                    <a:pt x="37" y="44"/>
                  </a:lnTo>
                  <a:lnTo>
                    <a:pt x="37" y="50"/>
                  </a:lnTo>
                  <a:lnTo>
                    <a:pt x="44" y="56"/>
                  </a:lnTo>
                  <a:lnTo>
                    <a:pt x="50" y="63"/>
                  </a:lnTo>
                  <a:lnTo>
                    <a:pt x="56" y="69"/>
                  </a:lnTo>
                  <a:lnTo>
                    <a:pt x="62" y="75"/>
                  </a:lnTo>
                  <a:lnTo>
                    <a:pt x="69" y="81"/>
                  </a:lnTo>
                  <a:lnTo>
                    <a:pt x="75" y="75"/>
                  </a:lnTo>
                  <a:lnTo>
                    <a:pt x="75" y="69"/>
                  </a:lnTo>
                  <a:lnTo>
                    <a:pt x="81" y="63"/>
                  </a:lnTo>
                  <a:lnTo>
                    <a:pt x="81" y="56"/>
                  </a:lnTo>
                  <a:lnTo>
                    <a:pt x="81" y="44"/>
                  </a:lnTo>
                  <a:lnTo>
                    <a:pt x="88" y="38"/>
                  </a:lnTo>
                  <a:lnTo>
                    <a:pt x="88" y="32"/>
                  </a:lnTo>
                  <a:lnTo>
                    <a:pt x="88" y="19"/>
                  </a:lnTo>
                  <a:lnTo>
                    <a:pt x="94" y="13"/>
                  </a:lnTo>
                  <a:lnTo>
                    <a:pt x="94" y="7"/>
                  </a:lnTo>
                  <a:lnTo>
                    <a:pt x="100" y="7"/>
                  </a:lnTo>
                  <a:lnTo>
                    <a:pt x="100" y="0"/>
                  </a:lnTo>
                  <a:lnTo>
                    <a:pt x="100" y="0"/>
                  </a:lnTo>
                  <a:lnTo>
                    <a:pt x="106"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0" name="Freeform 48"/>
            <p:cNvSpPr>
              <a:spLocks/>
            </p:cNvSpPr>
            <p:nvPr/>
          </p:nvSpPr>
          <p:spPr bwMode="auto">
            <a:xfrm>
              <a:off x="1700" y="1734"/>
              <a:ext cx="38" cy="37"/>
            </a:xfrm>
            <a:custGeom>
              <a:avLst/>
              <a:gdLst/>
              <a:ahLst/>
              <a:cxnLst>
                <a:cxn ang="0">
                  <a:pos x="0" y="37"/>
                </a:cxn>
                <a:cxn ang="0">
                  <a:pos x="7" y="37"/>
                </a:cxn>
                <a:cxn ang="0">
                  <a:pos x="7" y="37"/>
                </a:cxn>
                <a:cxn ang="0">
                  <a:pos x="13" y="37"/>
                </a:cxn>
                <a:cxn ang="0">
                  <a:pos x="13" y="37"/>
                </a:cxn>
                <a:cxn ang="0">
                  <a:pos x="19" y="37"/>
                </a:cxn>
                <a:cxn ang="0">
                  <a:pos x="19" y="37"/>
                </a:cxn>
                <a:cxn ang="0">
                  <a:pos x="26" y="37"/>
                </a:cxn>
                <a:cxn ang="0">
                  <a:pos x="26" y="37"/>
                </a:cxn>
                <a:cxn ang="0">
                  <a:pos x="26" y="31"/>
                </a:cxn>
                <a:cxn ang="0">
                  <a:pos x="32" y="31"/>
                </a:cxn>
                <a:cxn ang="0">
                  <a:pos x="32" y="31"/>
                </a:cxn>
                <a:cxn ang="0">
                  <a:pos x="32" y="31"/>
                </a:cxn>
                <a:cxn ang="0">
                  <a:pos x="32" y="31"/>
                </a:cxn>
                <a:cxn ang="0">
                  <a:pos x="32" y="31"/>
                </a:cxn>
                <a:cxn ang="0">
                  <a:pos x="32" y="25"/>
                </a:cxn>
                <a:cxn ang="0">
                  <a:pos x="32" y="25"/>
                </a:cxn>
                <a:cxn ang="0">
                  <a:pos x="38" y="25"/>
                </a:cxn>
                <a:cxn ang="0">
                  <a:pos x="38" y="25"/>
                </a:cxn>
                <a:cxn ang="0">
                  <a:pos x="38" y="18"/>
                </a:cxn>
                <a:cxn ang="0">
                  <a:pos x="38" y="18"/>
                </a:cxn>
                <a:cxn ang="0">
                  <a:pos x="38" y="18"/>
                </a:cxn>
                <a:cxn ang="0">
                  <a:pos x="32" y="12"/>
                </a:cxn>
                <a:cxn ang="0">
                  <a:pos x="32" y="12"/>
                </a:cxn>
                <a:cxn ang="0">
                  <a:pos x="32" y="12"/>
                </a:cxn>
                <a:cxn ang="0">
                  <a:pos x="32" y="12"/>
                </a:cxn>
                <a:cxn ang="0">
                  <a:pos x="32" y="6"/>
                </a:cxn>
                <a:cxn ang="0">
                  <a:pos x="26" y="6"/>
                </a:cxn>
                <a:cxn ang="0">
                  <a:pos x="26" y="6"/>
                </a:cxn>
                <a:cxn ang="0">
                  <a:pos x="26" y="6"/>
                </a:cxn>
                <a:cxn ang="0">
                  <a:pos x="19" y="0"/>
                </a:cxn>
                <a:cxn ang="0">
                  <a:pos x="19" y="0"/>
                </a:cxn>
                <a:cxn ang="0">
                  <a:pos x="13" y="0"/>
                </a:cxn>
                <a:cxn ang="0">
                  <a:pos x="13" y="0"/>
                </a:cxn>
                <a:cxn ang="0">
                  <a:pos x="7" y="0"/>
                </a:cxn>
                <a:cxn ang="0">
                  <a:pos x="7" y="6"/>
                </a:cxn>
                <a:cxn ang="0">
                  <a:pos x="7" y="6"/>
                </a:cxn>
                <a:cxn ang="0">
                  <a:pos x="7" y="6"/>
                </a:cxn>
                <a:cxn ang="0">
                  <a:pos x="0" y="12"/>
                </a:cxn>
                <a:cxn ang="0">
                  <a:pos x="0" y="18"/>
                </a:cxn>
                <a:cxn ang="0">
                  <a:pos x="0" y="18"/>
                </a:cxn>
                <a:cxn ang="0">
                  <a:pos x="0" y="25"/>
                </a:cxn>
                <a:cxn ang="0">
                  <a:pos x="0" y="25"/>
                </a:cxn>
                <a:cxn ang="0">
                  <a:pos x="0" y="31"/>
                </a:cxn>
                <a:cxn ang="0">
                  <a:pos x="0" y="31"/>
                </a:cxn>
                <a:cxn ang="0">
                  <a:pos x="0" y="37"/>
                </a:cxn>
                <a:cxn ang="0">
                  <a:pos x="0" y="37"/>
                </a:cxn>
                <a:cxn ang="0">
                  <a:pos x="0" y="37"/>
                </a:cxn>
                <a:cxn ang="0">
                  <a:pos x="0" y="37"/>
                </a:cxn>
              </a:cxnLst>
              <a:rect l="0" t="0" r="r" b="b"/>
              <a:pathLst>
                <a:path w="38" h="37">
                  <a:moveTo>
                    <a:pt x="0" y="37"/>
                  </a:moveTo>
                  <a:lnTo>
                    <a:pt x="7" y="37"/>
                  </a:lnTo>
                  <a:lnTo>
                    <a:pt x="7" y="37"/>
                  </a:lnTo>
                  <a:lnTo>
                    <a:pt x="13" y="37"/>
                  </a:lnTo>
                  <a:lnTo>
                    <a:pt x="13" y="37"/>
                  </a:lnTo>
                  <a:lnTo>
                    <a:pt x="19" y="37"/>
                  </a:lnTo>
                  <a:lnTo>
                    <a:pt x="19" y="37"/>
                  </a:lnTo>
                  <a:lnTo>
                    <a:pt x="26" y="37"/>
                  </a:lnTo>
                  <a:lnTo>
                    <a:pt x="26" y="37"/>
                  </a:lnTo>
                  <a:lnTo>
                    <a:pt x="26" y="31"/>
                  </a:lnTo>
                  <a:lnTo>
                    <a:pt x="32" y="31"/>
                  </a:lnTo>
                  <a:lnTo>
                    <a:pt x="32" y="31"/>
                  </a:lnTo>
                  <a:lnTo>
                    <a:pt x="32" y="31"/>
                  </a:lnTo>
                  <a:lnTo>
                    <a:pt x="32" y="31"/>
                  </a:lnTo>
                  <a:lnTo>
                    <a:pt x="32" y="31"/>
                  </a:lnTo>
                  <a:lnTo>
                    <a:pt x="32" y="25"/>
                  </a:lnTo>
                  <a:lnTo>
                    <a:pt x="32" y="25"/>
                  </a:lnTo>
                  <a:lnTo>
                    <a:pt x="38" y="25"/>
                  </a:lnTo>
                  <a:lnTo>
                    <a:pt x="38" y="25"/>
                  </a:lnTo>
                  <a:lnTo>
                    <a:pt x="38" y="18"/>
                  </a:lnTo>
                  <a:lnTo>
                    <a:pt x="38" y="18"/>
                  </a:lnTo>
                  <a:lnTo>
                    <a:pt x="38" y="18"/>
                  </a:lnTo>
                  <a:lnTo>
                    <a:pt x="32" y="12"/>
                  </a:lnTo>
                  <a:lnTo>
                    <a:pt x="32" y="12"/>
                  </a:lnTo>
                  <a:lnTo>
                    <a:pt x="32" y="12"/>
                  </a:lnTo>
                  <a:lnTo>
                    <a:pt x="32" y="12"/>
                  </a:lnTo>
                  <a:lnTo>
                    <a:pt x="32" y="6"/>
                  </a:lnTo>
                  <a:lnTo>
                    <a:pt x="26" y="6"/>
                  </a:lnTo>
                  <a:lnTo>
                    <a:pt x="26" y="6"/>
                  </a:lnTo>
                  <a:lnTo>
                    <a:pt x="26" y="6"/>
                  </a:lnTo>
                  <a:lnTo>
                    <a:pt x="19" y="0"/>
                  </a:lnTo>
                  <a:lnTo>
                    <a:pt x="19" y="0"/>
                  </a:lnTo>
                  <a:lnTo>
                    <a:pt x="13" y="0"/>
                  </a:lnTo>
                  <a:lnTo>
                    <a:pt x="13" y="0"/>
                  </a:lnTo>
                  <a:lnTo>
                    <a:pt x="7" y="0"/>
                  </a:lnTo>
                  <a:lnTo>
                    <a:pt x="7" y="6"/>
                  </a:lnTo>
                  <a:lnTo>
                    <a:pt x="7" y="6"/>
                  </a:lnTo>
                  <a:lnTo>
                    <a:pt x="7" y="6"/>
                  </a:lnTo>
                  <a:lnTo>
                    <a:pt x="0" y="12"/>
                  </a:lnTo>
                  <a:lnTo>
                    <a:pt x="0" y="18"/>
                  </a:lnTo>
                  <a:lnTo>
                    <a:pt x="0" y="18"/>
                  </a:lnTo>
                  <a:lnTo>
                    <a:pt x="0" y="25"/>
                  </a:lnTo>
                  <a:lnTo>
                    <a:pt x="0" y="25"/>
                  </a:lnTo>
                  <a:lnTo>
                    <a:pt x="0" y="31"/>
                  </a:lnTo>
                  <a:lnTo>
                    <a:pt x="0" y="31"/>
                  </a:lnTo>
                  <a:lnTo>
                    <a:pt x="0" y="37"/>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1" name="Freeform 49"/>
            <p:cNvSpPr>
              <a:spLocks/>
            </p:cNvSpPr>
            <p:nvPr/>
          </p:nvSpPr>
          <p:spPr bwMode="auto">
            <a:xfrm>
              <a:off x="1927" y="1360"/>
              <a:ext cx="37" cy="37"/>
            </a:xfrm>
            <a:custGeom>
              <a:avLst/>
              <a:gdLst/>
              <a:ahLst/>
              <a:cxnLst>
                <a:cxn ang="0">
                  <a:pos x="0" y="37"/>
                </a:cxn>
                <a:cxn ang="0">
                  <a:pos x="6" y="37"/>
                </a:cxn>
                <a:cxn ang="0">
                  <a:pos x="6" y="37"/>
                </a:cxn>
                <a:cxn ang="0">
                  <a:pos x="12" y="37"/>
                </a:cxn>
                <a:cxn ang="0">
                  <a:pos x="12" y="37"/>
                </a:cxn>
                <a:cxn ang="0">
                  <a:pos x="19" y="37"/>
                </a:cxn>
                <a:cxn ang="0">
                  <a:pos x="19" y="37"/>
                </a:cxn>
                <a:cxn ang="0">
                  <a:pos x="19" y="31"/>
                </a:cxn>
                <a:cxn ang="0">
                  <a:pos x="25" y="31"/>
                </a:cxn>
                <a:cxn ang="0">
                  <a:pos x="25" y="31"/>
                </a:cxn>
                <a:cxn ang="0">
                  <a:pos x="25" y="31"/>
                </a:cxn>
                <a:cxn ang="0">
                  <a:pos x="25" y="31"/>
                </a:cxn>
                <a:cxn ang="0">
                  <a:pos x="31" y="31"/>
                </a:cxn>
                <a:cxn ang="0">
                  <a:pos x="31" y="31"/>
                </a:cxn>
                <a:cxn ang="0">
                  <a:pos x="31" y="31"/>
                </a:cxn>
                <a:cxn ang="0">
                  <a:pos x="31" y="25"/>
                </a:cxn>
                <a:cxn ang="0">
                  <a:pos x="31" y="25"/>
                </a:cxn>
                <a:cxn ang="0">
                  <a:pos x="37" y="25"/>
                </a:cxn>
                <a:cxn ang="0">
                  <a:pos x="37" y="25"/>
                </a:cxn>
                <a:cxn ang="0">
                  <a:pos x="37" y="18"/>
                </a:cxn>
                <a:cxn ang="0">
                  <a:pos x="37" y="18"/>
                </a:cxn>
                <a:cxn ang="0">
                  <a:pos x="37" y="18"/>
                </a:cxn>
                <a:cxn ang="0">
                  <a:pos x="37" y="12"/>
                </a:cxn>
                <a:cxn ang="0">
                  <a:pos x="37" y="12"/>
                </a:cxn>
                <a:cxn ang="0">
                  <a:pos x="37" y="12"/>
                </a:cxn>
                <a:cxn ang="0">
                  <a:pos x="31" y="6"/>
                </a:cxn>
                <a:cxn ang="0">
                  <a:pos x="31" y="6"/>
                </a:cxn>
                <a:cxn ang="0">
                  <a:pos x="31" y="6"/>
                </a:cxn>
                <a:cxn ang="0">
                  <a:pos x="25" y="6"/>
                </a:cxn>
                <a:cxn ang="0">
                  <a:pos x="25" y="0"/>
                </a:cxn>
                <a:cxn ang="0">
                  <a:pos x="19" y="0"/>
                </a:cxn>
                <a:cxn ang="0">
                  <a:pos x="19" y="0"/>
                </a:cxn>
                <a:cxn ang="0">
                  <a:pos x="12" y="0"/>
                </a:cxn>
                <a:cxn ang="0">
                  <a:pos x="12" y="0"/>
                </a:cxn>
                <a:cxn ang="0">
                  <a:pos x="12" y="0"/>
                </a:cxn>
                <a:cxn ang="0">
                  <a:pos x="6" y="0"/>
                </a:cxn>
                <a:cxn ang="0">
                  <a:pos x="6" y="6"/>
                </a:cxn>
                <a:cxn ang="0">
                  <a:pos x="6" y="6"/>
                </a:cxn>
                <a:cxn ang="0">
                  <a:pos x="6" y="12"/>
                </a:cxn>
                <a:cxn ang="0">
                  <a:pos x="6" y="12"/>
                </a:cxn>
                <a:cxn ang="0">
                  <a:pos x="0" y="18"/>
                </a:cxn>
                <a:cxn ang="0">
                  <a:pos x="0" y="18"/>
                </a:cxn>
                <a:cxn ang="0">
                  <a:pos x="0" y="25"/>
                </a:cxn>
                <a:cxn ang="0">
                  <a:pos x="0" y="31"/>
                </a:cxn>
                <a:cxn ang="0">
                  <a:pos x="0" y="31"/>
                </a:cxn>
                <a:cxn ang="0">
                  <a:pos x="0" y="31"/>
                </a:cxn>
                <a:cxn ang="0">
                  <a:pos x="0" y="37"/>
                </a:cxn>
                <a:cxn ang="0">
                  <a:pos x="0" y="37"/>
                </a:cxn>
                <a:cxn ang="0">
                  <a:pos x="0" y="37"/>
                </a:cxn>
              </a:cxnLst>
              <a:rect l="0" t="0" r="r" b="b"/>
              <a:pathLst>
                <a:path w="37" h="37">
                  <a:moveTo>
                    <a:pt x="0" y="37"/>
                  </a:moveTo>
                  <a:lnTo>
                    <a:pt x="6" y="37"/>
                  </a:lnTo>
                  <a:lnTo>
                    <a:pt x="6" y="37"/>
                  </a:lnTo>
                  <a:lnTo>
                    <a:pt x="12" y="37"/>
                  </a:lnTo>
                  <a:lnTo>
                    <a:pt x="12" y="37"/>
                  </a:lnTo>
                  <a:lnTo>
                    <a:pt x="19" y="37"/>
                  </a:lnTo>
                  <a:lnTo>
                    <a:pt x="19" y="37"/>
                  </a:lnTo>
                  <a:lnTo>
                    <a:pt x="19" y="31"/>
                  </a:lnTo>
                  <a:lnTo>
                    <a:pt x="25" y="31"/>
                  </a:lnTo>
                  <a:lnTo>
                    <a:pt x="25" y="31"/>
                  </a:lnTo>
                  <a:lnTo>
                    <a:pt x="25" y="31"/>
                  </a:lnTo>
                  <a:lnTo>
                    <a:pt x="25" y="31"/>
                  </a:lnTo>
                  <a:lnTo>
                    <a:pt x="31" y="31"/>
                  </a:lnTo>
                  <a:lnTo>
                    <a:pt x="31" y="31"/>
                  </a:lnTo>
                  <a:lnTo>
                    <a:pt x="31" y="31"/>
                  </a:lnTo>
                  <a:lnTo>
                    <a:pt x="31" y="25"/>
                  </a:lnTo>
                  <a:lnTo>
                    <a:pt x="31" y="25"/>
                  </a:lnTo>
                  <a:lnTo>
                    <a:pt x="37" y="25"/>
                  </a:lnTo>
                  <a:lnTo>
                    <a:pt x="37" y="25"/>
                  </a:lnTo>
                  <a:lnTo>
                    <a:pt x="37" y="18"/>
                  </a:lnTo>
                  <a:lnTo>
                    <a:pt x="37" y="18"/>
                  </a:lnTo>
                  <a:lnTo>
                    <a:pt x="37" y="18"/>
                  </a:lnTo>
                  <a:lnTo>
                    <a:pt x="37" y="12"/>
                  </a:lnTo>
                  <a:lnTo>
                    <a:pt x="37" y="12"/>
                  </a:lnTo>
                  <a:lnTo>
                    <a:pt x="37" y="12"/>
                  </a:lnTo>
                  <a:lnTo>
                    <a:pt x="31" y="6"/>
                  </a:lnTo>
                  <a:lnTo>
                    <a:pt x="31" y="6"/>
                  </a:lnTo>
                  <a:lnTo>
                    <a:pt x="31" y="6"/>
                  </a:lnTo>
                  <a:lnTo>
                    <a:pt x="25" y="6"/>
                  </a:lnTo>
                  <a:lnTo>
                    <a:pt x="25" y="0"/>
                  </a:lnTo>
                  <a:lnTo>
                    <a:pt x="19" y="0"/>
                  </a:lnTo>
                  <a:lnTo>
                    <a:pt x="19" y="0"/>
                  </a:lnTo>
                  <a:lnTo>
                    <a:pt x="12" y="0"/>
                  </a:lnTo>
                  <a:lnTo>
                    <a:pt x="12" y="0"/>
                  </a:lnTo>
                  <a:lnTo>
                    <a:pt x="12" y="0"/>
                  </a:lnTo>
                  <a:lnTo>
                    <a:pt x="6" y="0"/>
                  </a:lnTo>
                  <a:lnTo>
                    <a:pt x="6" y="6"/>
                  </a:lnTo>
                  <a:lnTo>
                    <a:pt x="6" y="6"/>
                  </a:lnTo>
                  <a:lnTo>
                    <a:pt x="6" y="12"/>
                  </a:lnTo>
                  <a:lnTo>
                    <a:pt x="6" y="12"/>
                  </a:lnTo>
                  <a:lnTo>
                    <a:pt x="0" y="18"/>
                  </a:lnTo>
                  <a:lnTo>
                    <a:pt x="0" y="18"/>
                  </a:lnTo>
                  <a:lnTo>
                    <a:pt x="0" y="25"/>
                  </a:lnTo>
                  <a:lnTo>
                    <a:pt x="0" y="31"/>
                  </a:lnTo>
                  <a:lnTo>
                    <a:pt x="0" y="31"/>
                  </a:lnTo>
                  <a:lnTo>
                    <a:pt x="0" y="31"/>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grpSp>
          <p:nvGrpSpPr>
            <p:cNvPr id="3" name="Group 50"/>
            <p:cNvGrpSpPr>
              <a:grpSpLocks/>
            </p:cNvGrpSpPr>
            <p:nvPr/>
          </p:nvGrpSpPr>
          <p:grpSpPr bwMode="auto">
            <a:xfrm>
              <a:off x="2737" y="1129"/>
              <a:ext cx="2470" cy="823"/>
              <a:chOff x="2737" y="1129"/>
              <a:chExt cx="2470" cy="823"/>
            </a:xfrm>
          </p:grpSpPr>
          <p:sp>
            <p:nvSpPr>
              <p:cNvPr id="13363" name="Freeform 51"/>
              <p:cNvSpPr>
                <a:spLocks/>
              </p:cNvSpPr>
              <p:nvPr/>
            </p:nvSpPr>
            <p:spPr bwMode="auto">
              <a:xfrm>
                <a:off x="4183" y="1565"/>
                <a:ext cx="38" cy="58"/>
              </a:xfrm>
              <a:custGeom>
                <a:avLst/>
                <a:gdLst/>
                <a:ahLst/>
                <a:cxnLst>
                  <a:cxn ang="0">
                    <a:pos x="0" y="0"/>
                  </a:cxn>
                  <a:cxn ang="0">
                    <a:pos x="0" y="7"/>
                  </a:cxn>
                  <a:cxn ang="0">
                    <a:pos x="0" y="7"/>
                  </a:cxn>
                  <a:cxn ang="0">
                    <a:pos x="0" y="13"/>
                  </a:cxn>
                  <a:cxn ang="0">
                    <a:pos x="0" y="13"/>
                  </a:cxn>
                  <a:cxn ang="0">
                    <a:pos x="0" y="13"/>
                  </a:cxn>
                  <a:cxn ang="0">
                    <a:pos x="0" y="13"/>
                  </a:cxn>
                  <a:cxn ang="0">
                    <a:pos x="0" y="19"/>
                  </a:cxn>
                  <a:cxn ang="0">
                    <a:pos x="0" y="19"/>
                  </a:cxn>
                  <a:cxn ang="0">
                    <a:pos x="0" y="19"/>
                  </a:cxn>
                  <a:cxn ang="0">
                    <a:pos x="0" y="25"/>
                  </a:cxn>
                  <a:cxn ang="0">
                    <a:pos x="0" y="25"/>
                  </a:cxn>
                  <a:cxn ang="0">
                    <a:pos x="0" y="25"/>
                  </a:cxn>
                  <a:cxn ang="0">
                    <a:pos x="0" y="25"/>
                  </a:cxn>
                  <a:cxn ang="0">
                    <a:pos x="0" y="25"/>
                  </a:cxn>
                  <a:cxn ang="0">
                    <a:pos x="0" y="32"/>
                  </a:cxn>
                  <a:cxn ang="0">
                    <a:pos x="0" y="32"/>
                  </a:cxn>
                  <a:cxn ang="0">
                    <a:pos x="0" y="32"/>
                  </a:cxn>
                  <a:cxn ang="0">
                    <a:pos x="0" y="38"/>
                  </a:cxn>
                  <a:cxn ang="0">
                    <a:pos x="0" y="38"/>
                  </a:cxn>
                  <a:cxn ang="0">
                    <a:pos x="0" y="44"/>
                  </a:cxn>
                  <a:cxn ang="0">
                    <a:pos x="6" y="44"/>
                  </a:cxn>
                  <a:cxn ang="0">
                    <a:pos x="6" y="50"/>
                  </a:cxn>
                  <a:cxn ang="0">
                    <a:pos x="6" y="50"/>
                  </a:cxn>
                  <a:cxn ang="0">
                    <a:pos x="12" y="50"/>
                  </a:cxn>
                  <a:cxn ang="0">
                    <a:pos x="12" y="56"/>
                  </a:cxn>
                  <a:cxn ang="0">
                    <a:pos x="12" y="56"/>
                  </a:cxn>
                  <a:cxn ang="0">
                    <a:pos x="19" y="56"/>
                  </a:cxn>
                  <a:cxn ang="0">
                    <a:pos x="19" y="56"/>
                  </a:cxn>
                  <a:cxn ang="0">
                    <a:pos x="19" y="56"/>
                  </a:cxn>
                  <a:cxn ang="0">
                    <a:pos x="19" y="56"/>
                  </a:cxn>
                  <a:cxn ang="0">
                    <a:pos x="25" y="56"/>
                  </a:cxn>
                  <a:cxn ang="0">
                    <a:pos x="25" y="56"/>
                  </a:cxn>
                  <a:cxn ang="0">
                    <a:pos x="31" y="50"/>
                  </a:cxn>
                  <a:cxn ang="0">
                    <a:pos x="31" y="50"/>
                  </a:cxn>
                  <a:cxn ang="0">
                    <a:pos x="31" y="44"/>
                  </a:cxn>
                  <a:cxn ang="0">
                    <a:pos x="31" y="44"/>
                  </a:cxn>
                  <a:cxn ang="0">
                    <a:pos x="37" y="38"/>
                  </a:cxn>
                  <a:cxn ang="0">
                    <a:pos x="31" y="32"/>
                  </a:cxn>
                  <a:cxn ang="0">
                    <a:pos x="31" y="32"/>
                  </a:cxn>
                  <a:cxn ang="0">
                    <a:pos x="31" y="25"/>
                  </a:cxn>
                  <a:cxn ang="0">
                    <a:pos x="31" y="19"/>
                  </a:cxn>
                  <a:cxn ang="0">
                    <a:pos x="25" y="19"/>
                  </a:cxn>
                  <a:cxn ang="0">
                    <a:pos x="25" y="13"/>
                  </a:cxn>
                  <a:cxn ang="0">
                    <a:pos x="19" y="13"/>
                  </a:cxn>
                  <a:cxn ang="0">
                    <a:pos x="12" y="7"/>
                  </a:cxn>
                  <a:cxn ang="0">
                    <a:pos x="12" y="7"/>
                  </a:cxn>
                  <a:cxn ang="0">
                    <a:pos x="6" y="7"/>
                  </a:cxn>
                  <a:cxn ang="0">
                    <a:pos x="0" y="0"/>
                  </a:cxn>
                </a:cxnLst>
                <a:rect l="0" t="0" r="r" b="b"/>
                <a:pathLst>
                  <a:path w="37" h="56">
                    <a:moveTo>
                      <a:pt x="0" y="0"/>
                    </a:moveTo>
                    <a:lnTo>
                      <a:pt x="0" y="7"/>
                    </a:lnTo>
                    <a:lnTo>
                      <a:pt x="0" y="7"/>
                    </a:lnTo>
                    <a:lnTo>
                      <a:pt x="0" y="13"/>
                    </a:lnTo>
                    <a:lnTo>
                      <a:pt x="0" y="13"/>
                    </a:lnTo>
                    <a:lnTo>
                      <a:pt x="0" y="13"/>
                    </a:lnTo>
                    <a:lnTo>
                      <a:pt x="0" y="13"/>
                    </a:lnTo>
                    <a:lnTo>
                      <a:pt x="0" y="19"/>
                    </a:lnTo>
                    <a:lnTo>
                      <a:pt x="0" y="19"/>
                    </a:lnTo>
                    <a:lnTo>
                      <a:pt x="0" y="19"/>
                    </a:lnTo>
                    <a:lnTo>
                      <a:pt x="0" y="25"/>
                    </a:lnTo>
                    <a:lnTo>
                      <a:pt x="0" y="25"/>
                    </a:lnTo>
                    <a:lnTo>
                      <a:pt x="0" y="25"/>
                    </a:lnTo>
                    <a:lnTo>
                      <a:pt x="0" y="25"/>
                    </a:lnTo>
                    <a:lnTo>
                      <a:pt x="0" y="25"/>
                    </a:lnTo>
                    <a:lnTo>
                      <a:pt x="0" y="32"/>
                    </a:lnTo>
                    <a:lnTo>
                      <a:pt x="0" y="32"/>
                    </a:lnTo>
                    <a:lnTo>
                      <a:pt x="0" y="32"/>
                    </a:lnTo>
                    <a:lnTo>
                      <a:pt x="0" y="38"/>
                    </a:lnTo>
                    <a:lnTo>
                      <a:pt x="0" y="38"/>
                    </a:lnTo>
                    <a:lnTo>
                      <a:pt x="0" y="44"/>
                    </a:lnTo>
                    <a:lnTo>
                      <a:pt x="6" y="44"/>
                    </a:lnTo>
                    <a:lnTo>
                      <a:pt x="6" y="50"/>
                    </a:lnTo>
                    <a:lnTo>
                      <a:pt x="6" y="50"/>
                    </a:lnTo>
                    <a:lnTo>
                      <a:pt x="12" y="50"/>
                    </a:lnTo>
                    <a:lnTo>
                      <a:pt x="12" y="56"/>
                    </a:lnTo>
                    <a:lnTo>
                      <a:pt x="12" y="56"/>
                    </a:lnTo>
                    <a:lnTo>
                      <a:pt x="19" y="56"/>
                    </a:lnTo>
                    <a:lnTo>
                      <a:pt x="19" y="56"/>
                    </a:lnTo>
                    <a:lnTo>
                      <a:pt x="19" y="56"/>
                    </a:lnTo>
                    <a:lnTo>
                      <a:pt x="19" y="56"/>
                    </a:lnTo>
                    <a:lnTo>
                      <a:pt x="25" y="56"/>
                    </a:lnTo>
                    <a:lnTo>
                      <a:pt x="25" y="56"/>
                    </a:lnTo>
                    <a:lnTo>
                      <a:pt x="31" y="50"/>
                    </a:lnTo>
                    <a:lnTo>
                      <a:pt x="31" y="50"/>
                    </a:lnTo>
                    <a:lnTo>
                      <a:pt x="31" y="44"/>
                    </a:lnTo>
                    <a:lnTo>
                      <a:pt x="31" y="44"/>
                    </a:lnTo>
                    <a:lnTo>
                      <a:pt x="37" y="38"/>
                    </a:lnTo>
                    <a:lnTo>
                      <a:pt x="31" y="32"/>
                    </a:lnTo>
                    <a:lnTo>
                      <a:pt x="31" y="32"/>
                    </a:lnTo>
                    <a:lnTo>
                      <a:pt x="31" y="25"/>
                    </a:lnTo>
                    <a:lnTo>
                      <a:pt x="31" y="19"/>
                    </a:lnTo>
                    <a:lnTo>
                      <a:pt x="25" y="19"/>
                    </a:lnTo>
                    <a:lnTo>
                      <a:pt x="25" y="13"/>
                    </a:lnTo>
                    <a:lnTo>
                      <a:pt x="19" y="13"/>
                    </a:lnTo>
                    <a:lnTo>
                      <a:pt x="12" y="7"/>
                    </a:lnTo>
                    <a:lnTo>
                      <a:pt x="12" y="7"/>
                    </a:lnTo>
                    <a:lnTo>
                      <a:pt x="6" y="7"/>
                    </a:lnTo>
                    <a:lnTo>
                      <a:pt x="0"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4" name="Freeform 52"/>
              <p:cNvSpPr>
                <a:spLocks/>
              </p:cNvSpPr>
              <p:nvPr/>
            </p:nvSpPr>
            <p:spPr bwMode="auto">
              <a:xfrm>
                <a:off x="3221" y="1827"/>
                <a:ext cx="396" cy="125"/>
              </a:xfrm>
              <a:custGeom>
                <a:avLst/>
                <a:gdLst/>
                <a:ahLst/>
                <a:cxnLst>
                  <a:cxn ang="0">
                    <a:pos x="0" y="19"/>
                  </a:cxn>
                  <a:cxn ang="0">
                    <a:pos x="6" y="25"/>
                  </a:cxn>
                  <a:cxn ang="0">
                    <a:pos x="6" y="25"/>
                  </a:cxn>
                  <a:cxn ang="0">
                    <a:pos x="13" y="31"/>
                  </a:cxn>
                  <a:cxn ang="0">
                    <a:pos x="19" y="38"/>
                  </a:cxn>
                  <a:cxn ang="0">
                    <a:pos x="32" y="44"/>
                  </a:cxn>
                  <a:cxn ang="0">
                    <a:pos x="44" y="50"/>
                  </a:cxn>
                  <a:cxn ang="0">
                    <a:pos x="50" y="56"/>
                  </a:cxn>
                  <a:cxn ang="0">
                    <a:pos x="63" y="63"/>
                  </a:cxn>
                  <a:cxn ang="0">
                    <a:pos x="76" y="69"/>
                  </a:cxn>
                  <a:cxn ang="0">
                    <a:pos x="88" y="75"/>
                  </a:cxn>
                  <a:cxn ang="0">
                    <a:pos x="101" y="81"/>
                  </a:cxn>
                  <a:cxn ang="0">
                    <a:pos x="113" y="87"/>
                  </a:cxn>
                  <a:cxn ang="0">
                    <a:pos x="126" y="94"/>
                  </a:cxn>
                  <a:cxn ang="0">
                    <a:pos x="138" y="106"/>
                  </a:cxn>
                  <a:cxn ang="0">
                    <a:pos x="145" y="112"/>
                  </a:cxn>
                  <a:cxn ang="0">
                    <a:pos x="157" y="125"/>
                  </a:cxn>
                  <a:cxn ang="0">
                    <a:pos x="164" y="119"/>
                  </a:cxn>
                  <a:cxn ang="0">
                    <a:pos x="170" y="119"/>
                  </a:cxn>
                  <a:cxn ang="0">
                    <a:pos x="182" y="112"/>
                  </a:cxn>
                  <a:cxn ang="0">
                    <a:pos x="195" y="106"/>
                  </a:cxn>
                  <a:cxn ang="0">
                    <a:pos x="208" y="100"/>
                  </a:cxn>
                  <a:cxn ang="0">
                    <a:pos x="220" y="94"/>
                  </a:cxn>
                  <a:cxn ang="0">
                    <a:pos x="233" y="87"/>
                  </a:cxn>
                  <a:cxn ang="0">
                    <a:pos x="252" y="81"/>
                  </a:cxn>
                  <a:cxn ang="0">
                    <a:pos x="264" y="75"/>
                  </a:cxn>
                  <a:cxn ang="0">
                    <a:pos x="283" y="69"/>
                  </a:cxn>
                  <a:cxn ang="0">
                    <a:pos x="302" y="63"/>
                  </a:cxn>
                  <a:cxn ang="0">
                    <a:pos x="321" y="56"/>
                  </a:cxn>
                  <a:cxn ang="0">
                    <a:pos x="340" y="50"/>
                  </a:cxn>
                  <a:cxn ang="0">
                    <a:pos x="358" y="44"/>
                  </a:cxn>
                  <a:cxn ang="0">
                    <a:pos x="377" y="38"/>
                  </a:cxn>
                  <a:cxn ang="0">
                    <a:pos x="396" y="31"/>
                  </a:cxn>
                  <a:cxn ang="0">
                    <a:pos x="371" y="25"/>
                  </a:cxn>
                  <a:cxn ang="0">
                    <a:pos x="346" y="25"/>
                  </a:cxn>
                  <a:cxn ang="0">
                    <a:pos x="314" y="19"/>
                  </a:cxn>
                  <a:cxn ang="0">
                    <a:pos x="283" y="13"/>
                  </a:cxn>
                  <a:cxn ang="0">
                    <a:pos x="252" y="13"/>
                  </a:cxn>
                  <a:cxn ang="0">
                    <a:pos x="220" y="6"/>
                  </a:cxn>
                  <a:cxn ang="0">
                    <a:pos x="182" y="6"/>
                  </a:cxn>
                  <a:cxn ang="0">
                    <a:pos x="151" y="6"/>
                  </a:cxn>
                  <a:cxn ang="0">
                    <a:pos x="120" y="0"/>
                  </a:cxn>
                  <a:cxn ang="0">
                    <a:pos x="94" y="0"/>
                  </a:cxn>
                  <a:cxn ang="0">
                    <a:pos x="63" y="0"/>
                  </a:cxn>
                  <a:cxn ang="0">
                    <a:pos x="44" y="0"/>
                  </a:cxn>
                  <a:cxn ang="0">
                    <a:pos x="25" y="6"/>
                  </a:cxn>
                  <a:cxn ang="0">
                    <a:pos x="13" y="6"/>
                  </a:cxn>
                  <a:cxn ang="0">
                    <a:pos x="0" y="13"/>
                  </a:cxn>
                  <a:cxn ang="0">
                    <a:pos x="0" y="19"/>
                  </a:cxn>
                </a:cxnLst>
                <a:rect l="0" t="0" r="r" b="b"/>
                <a:pathLst>
                  <a:path w="396" h="125">
                    <a:moveTo>
                      <a:pt x="0" y="19"/>
                    </a:moveTo>
                    <a:lnTo>
                      <a:pt x="6" y="25"/>
                    </a:lnTo>
                    <a:lnTo>
                      <a:pt x="6" y="25"/>
                    </a:lnTo>
                    <a:lnTo>
                      <a:pt x="13" y="31"/>
                    </a:lnTo>
                    <a:lnTo>
                      <a:pt x="19" y="38"/>
                    </a:lnTo>
                    <a:lnTo>
                      <a:pt x="32" y="44"/>
                    </a:lnTo>
                    <a:lnTo>
                      <a:pt x="44" y="50"/>
                    </a:lnTo>
                    <a:lnTo>
                      <a:pt x="50" y="56"/>
                    </a:lnTo>
                    <a:lnTo>
                      <a:pt x="63" y="63"/>
                    </a:lnTo>
                    <a:lnTo>
                      <a:pt x="76" y="69"/>
                    </a:lnTo>
                    <a:lnTo>
                      <a:pt x="88" y="75"/>
                    </a:lnTo>
                    <a:lnTo>
                      <a:pt x="101" y="81"/>
                    </a:lnTo>
                    <a:lnTo>
                      <a:pt x="113" y="87"/>
                    </a:lnTo>
                    <a:lnTo>
                      <a:pt x="126" y="94"/>
                    </a:lnTo>
                    <a:lnTo>
                      <a:pt x="138" y="106"/>
                    </a:lnTo>
                    <a:lnTo>
                      <a:pt x="145" y="112"/>
                    </a:lnTo>
                    <a:lnTo>
                      <a:pt x="157" y="125"/>
                    </a:lnTo>
                    <a:lnTo>
                      <a:pt x="164" y="119"/>
                    </a:lnTo>
                    <a:lnTo>
                      <a:pt x="170" y="119"/>
                    </a:lnTo>
                    <a:lnTo>
                      <a:pt x="182" y="112"/>
                    </a:lnTo>
                    <a:lnTo>
                      <a:pt x="195" y="106"/>
                    </a:lnTo>
                    <a:lnTo>
                      <a:pt x="208" y="100"/>
                    </a:lnTo>
                    <a:lnTo>
                      <a:pt x="220" y="94"/>
                    </a:lnTo>
                    <a:lnTo>
                      <a:pt x="233" y="87"/>
                    </a:lnTo>
                    <a:lnTo>
                      <a:pt x="252" y="81"/>
                    </a:lnTo>
                    <a:lnTo>
                      <a:pt x="264" y="75"/>
                    </a:lnTo>
                    <a:lnTo>
                      <a:pt x="283" y="69"/>
                    </a:lnTo>
                    <a:lnTo>
                      <a:pt x="302" y="63"/>
                    </a:lnTo>
                    <a:lnTo>
                      <a:pt x="321" y="56"/>
                    </a:lnTo>
                    <a:lnTo>
                      <a:pt x="340" y="50"/>
                    </a:lnTo>
                    <a:lnTo>
                      <a:pt x="358" y="44"/>
                    </a:lnTo>
                    <a:lnTo>
                      <a:pt x="377" y="38"/>
                    </a:lnTo>
                    <a:lnTo>
                      <a:pt x="396" y="31"/>
                    </a:lnTo>
                    <a:lnTo>
                      <a:pt x="371" y="25"/>
                    </a:lnTo>
                    <a:lnTo>
                      <a:pt x="346" y="25"/>
                    </a:lnTo>
                    <a:lnTo>
                      <a:pt x="314" y="19"/>
                    </a:lnTo>
                    <a:lnTo>
                      <a:pt x="283" y="13"/>
                    </a:lnTo>
                    <a:lnTo>
                      <a:pt x="252" y="13"/>
                    </a:lnTo>
                    <a:lnTo>
                      <a:pt x="220" y="6"/>
                    </a:lnTo>
                    <a:lnTo>
                      <a:pt x="182" y="6"/>
                    </a:lnTo>
                    <a:lnTo>
                      <a:pt x="151" y="6"/>
                    </a:lnTo>
                    <a:lnTo>
                      <a:pt x="120" y="0"/>
                    </a:lnTo>
                    <a:lnTo>
                      <a:pt x="94" y="0"/>
                    </a:lnTo>
                    <a:lnTo>
                      <a:pt x="63" y="0"/>
                    </a:lnTo>
                    <a:lnTo>
                      <a:pt x="44" y="0"/>
                    </a:lnTo>
                    <a:lnTo>
                      <a:pt x="25" y="6"/>
                    </a:lnTo>
                    <a:lnTo>
                      <a:pt x="13" y="6"/>
                    </a:lnTo>
                    <a:lnTo>
                      <a:pt x="0" y="13"/>
                    </a:lnTo>
                    <a:lnTo>
                      <a:pt x="0" y="19"/>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5" name="Freeform 53"/>
              <p:cNvSpPr>
                <a:spLocks/>
              </p:cNvSpPr>
              <p:nvPr/>
            </p:nvSpPr>
            <p:spPr bwMode="auto">
              <a:xfrm>
                <a:off x="4227" y="1581"/>
                <a:ext cx="37" cy="40"/>
              </a:xfrm>
              <a:custGeom>
                <a:avLst/>
                <a:gdLst/>
                <a:ahLst/>
                <a:cxnLst>
                  <a:cxn ang="0">
                    <a:pos x="6" y="0"/>
                  </a:cxn>
                  <a:cxn ang="0">
                    <a:pos x="6" y="6"/>
                  </a:cxn>
                  <a:cxn ang="0">
                    <a:pos x="0" y="12"/>
                  </a:cxn>
                  <a:cxn ang="0">
                    <a:pos x="0" y="12"/>
                  </a:cxn>
                  <a:cxn ang="0">
                    <a:pos x="0" y="19"/>
                  </a:cxn>
                  <a:cxn ang="0">
                    <a:pos x="0" y="19"/>
                  </a:cxn>
                  <a:cxn ang="0">
                    <a:pos x="0" y="19"/>
                  </a:cxn>
                  <a:cxn ang="0">
                    <a:pos x="0" y="19"/>
                  </a:cxn>
                  <a:cxn ang="0">
                    <a:pos x="0" y="25"/>
                  </a:cxn>
                  <a:cxn ang="0">
                    <a:pos x="6" y="25"/>
                  </a:cxn>
                  <a:cxn ang="0">
                    <a:pos x="6" y="25"/>
                  </a:cxn>
                  <a:cxn ang="0">
                    <a:pos x="6" y="31"/>
                  </a:cxn>
                  <a:cxn ang="0">
                    <a:pos x="6" y="31"/>
                  </a:cxn>
                  <a:cxn ang="0">
                    <a:pos x="6" y="31"/>
                  </a:cxn>
                  <a:cxn ang="0">
                    <a:pos x="6" y="31"/>
                  </a:cxn>
                  <a:cxn ang="0">
                    <a:pos x="6" y="31"/>
                  </a:cxn>
                  <a:cxn ang="0">
                    <a:pos x="12" y="31"/>
                  </a:cxn>
                  <a:cxn ang="0">
                    <a:pos x="19" y="31"/>
                  </a:cxn>
                  <a:cxn ang="0">
                    <a:pos x="25" y="31"/>
                  </a:cxn>
                  <a:cxn ang="0">
                    <a:pos x="25" y="31"/>
                  </a:cxn>
                  <a:cxn ang="0">
                    <a:pos x="31" y="31"/>
                  </a:cxn>
                  <a:cxn ang="0">
                    <a:pos x="31" y="31"/>
                  </a:cxn>
                  <a:cxn ang="0">
                    <a:pos x="37" y="31"/>
                  </a:cxn>
                  <a:cxn ang="0">
                    <a:pos x="37" y="31"/>
                  </a:cxn>
                  <a:cxn ang="0">
                    <a:pos x="37" y="25"/>
                  </a:cxn>
                  <a:cxn ang="0">
                    <a:pos x="37" y="25"/>
                  </a:cxn>
                  <a:cxn ang="0">
                    <a:pos x="37" y="25"/>
                  </a:cxn>
                  <a:cxn ang="0">
                    <a:pos x="37" y="19"/>
                  </a:cxn>
                  <a:cxn ang="0">
                    <a:pos x="31" y="19"/>
                  </a:cxn>
                  <a:cxn ang="0">
                    <a:pos x="31" y="19"/>
                  </a:cxn>
                  <a:cxn ang="0">
                    <a:pos x="25" y="12"/>
                  </a:cxn>
                  <a:cxn ang="0">
                    <a:pos x="25" y="12"/>
                  </a:cxn>
                  <a:cxn ang="0">
                    <a:pos x="19" y="12"/>
                  </a:cxn>
                  <a:cxn ang="0">
                    <a:pos x="19" y="6"/>
                  </a:cxn>
                  <a:cxn ang="0">
                    <a:pos x="19" y="6"/>
                  </a:cxn>
                  <a:cxn ang="0">
                    <a:pos x="19" y="6"/>
                  </a:cxn>
                  <a:cxn ang="0">
                    <a:pos x="19" y="6"/>
                  </a:cxn>
                  <a:cxn ang="0">
                    <a:pos x="12" y="6"/>
                  </a:cxn>
                  <a:cxn ang="0">
                    <a:pos x="12" y="6"/>
                  </a:cxn>
                  <a:cxn ang="0">
                    <a:pos x="12" y="6"/>
                  </a:cxn>
                  <a:cxn ang="0">
                    <a:pos x="12" y="6"/>
                  </a:cxn>
                  <a:cxn ang="0">
                    <a:pos x="12" y="6"/>
                  </a:cxn>
                  <a:cxn ang="0">
                    <a:pos x="12" y="6"/>
                  </a:cxn>
                  <a:cxn ang="0">
                    <a:pos x="6" y="6"/>
                  </a:cxn>
                  <a:cxn ang="0">
                    <a:pos x="6" y="0"/>
                  </a:cxn>
                  <a:cxn ang="0">
                    <a:pos x="6" y="0"/>
                  </a:cxn>
                  <a:cxn ang="0">
                    <a:pos x="6" y="0"/>
                  </a:cxn>
                  <a:cxn ang="0">
                    <a:pos x="6" y="0"/>
                  </a:cxn>
                  <a:cxn ang="0">
                    <a:pos x="6" y="0"/>
                  </a:cxn>
                </a:cxnLst>
                <a:rect l="0" t="0" r="r" b="b"/>
                <a:pathLst>
                  <a:path w="37" h="31">
                    <a:moveTo>
                      <a:pt x="6" y="0"/>
                    </a:moveTo>
                    <a:lnTo>
                      <a:pt x="6" y="6"/>
                    </a:lnTo>
                    <a:lnTo>
                      <a:pt x="0" y="12"/>
                    </a:lnTo>
                    <a:lnTo>
                      <a:pt x="0" y="12"/>
                    </a:lnTo>
                    <a:lnTo>
                      <a:pt x="0" y="19"/>
                    </a:lnTo>
                    <a:lnTo>
                      <a:pt x="0" y="19"/>
                    </a:lnTo>
                    <a:lnTo>
                      <a:pt x="0" y="19"/>
                    </a:lnTo>
                    <a:lnTo>
                      <a:pt x="0" y="19"/>
                    </a:lnTo>
                    <a:lnTo>
                      <a:pt x="0" y="25"/>
                    </a:lnTo>
                    <a:lnTo>
                      <a:pt x="6" y="25"/>
                    </a:lnTo>
                    <a:lnTo>
                      <a:pt x="6" y="25"/>
                    </a:lnTo>
                    <a:lnTo>
                      <a:pt x="6" y="31"/>
                    </a:lnTo>
                    <a:lnTo>
                      <a:pt x="6" y="31"/>
                    </a:lnTo>
                    <a:lnTo>
                      <a:pt x="6" y="31"/>
                    </a:lnTo>
                    <a:lnTo>
                      <a:pt x="6" y="31"/>
                    </a:lnTo>
                    <a:lnTo>
                      <a:pt x="6" y="31"/>
                    </a:lnTo>
                    <a:lnTo>
                      <a:pt x="12" y="31"/>
                    </a:lnTo>
                    <a:lnTo>
                      <a:pt x="19" y="31"/>
                    </a:lnTo>
                    <a:lnTo>
                      <a:pt x="25" y="31"/>
                    </a:lnTo>
                    <a:lnTo>
                      <a:pt x="25" y="31"/>
                    </a:lnTo>
                    <a:lnTo>
                      <a:pt x="31" y="31"/>
                    </a:lnTo>
                    <a:lnTo>
                      <a:pt x="31" y="31"/>
                    </a:lnTo>
                    <a:lnTo>
                      <a:pt x="37" y="31"/>
                    </a:lnTo>
                    <a:lnTo>
                      <a:pt x="37" y="31"/>
                    </a:lnTo>
                    <a:lnTo>
                      <a:pt x="37" y="25"/>
                    </a:lnTo>
                    <a:lnTo>
                      <a:pt x="37" y="25"/>
                    </a:lnTo>
                    <a:lnTo>
                      <a:pt x="37" y="25"/>
                    </a:lnTo>
                    <a:lnTo>
                      <a:pt x="37" y="19"/>
                    </a:lnTo>
                    <a:lnTo>
                      <a:pt x="31" y="19"/>
                    </a:lnTo>
                    <a:lnTo>
                      <a:pt x="31" y="19"/>
                    </a:lnTo>
                    <a:lnTo>
                      <a:pt x="25" y="12"/>
                    </a:lnTo>
                    <a:lnTo>
                      <a:pt x="25" y="12"/>
                    </a:lnTo>
                    <a:lnTo>
                      <a:pt x="19" y="12"/>
                    </a:lnTo>
                    <a:lnTo>
                      <a:pt x="19" y="6"/>
                    </a:lnTo>
                    <a:lnTo>
                      <a:pt x="19" y="6"/>
                    </a:lnTo>
                    <a:lnTo>
                      <a:pt x="19" y="6"/>
                    </a:lnTo>
                    <a:lnTo>
                      <a:pt x="19" y="6"/>
                    </a:lnTo>
                    <a:lnTo>
                      <a:pt x="12" y="6"/>
                    </a:lnTo>
                    <a:lnTo>
                      <a:pt x="12" y="6"/>
                    </a:lnTo>
                    <a:lnTo>
                      <a:pt x="12" y="6"/>
                    </a:lnTo>
                    <a:lnTo>
                      <a:pt x="12" y="6"/>
                    </a:lnTo>
                    <a:lnTo>
                      <a:pt x="12" y="6"/>
                    </a:lnTo>
                    <a:lnTo>
                      <a:pt x="12" y="6"/>
                    </a:lnTo>
                    <a:lnTo>
                      <a:pt x="6" y="6"/>
                    </a:lnTo>
                    <a:lnTo>
                      <a:pt x="6" y="0"/>
                    </a:lnTo>
                    <a:lnTo>
                      <a:pt x="6" y="0"/>
                    </a:lnTo>
                    <a:lnTo>
                      <a:pt x="6" y="0"/>
                    </a:lnTo>
                    <a:lnTo>
                      <a:pt x="6" y="0"/>
                    </a:lnTo>
                    <a:lnTo>
                      <a:pt x="6"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6" name="Freeform 54"/>
              <p:cNvSpPr>
                <a:spLocks/>
              </p:cNvSpPr>
              <p:nvPr/>
            </p:nvSpPr>
            <p:spPr bwMode="auto">
              <a:xfrm>
                <a:off x="5170" y="1353"/>
                <a:ext cx="38" cy="38"/>
              </a:xfrm>
              <a:custGeom>
                <a:avLst/>
                <a:gdLst/>
                <a:ahLst/>
                <a:cxnLst>
                  <a:cxn ang="0">
                    <a:pos x="0" y="38"/>
                  </a:cxn>
                  <a:cxn ang="0">
                    <a:pos x="7" y="38"/>
                  </a:cxn>
                  <a:cxn ang="0">
                    <a:pos x="13" y="38"/>
                  </a:cxn>
                  <a:cxn ang="0">
                    <a:pos x="13" y="38"/>
                  </a:cxn>
                  <a:cxn ang="0">
                    <a:pos x="19" y="38"/>
                  </a:cxn>
                  <a:cxn ang="0">
                    <a:pos x="19" y="38"/>
                  </a:cxn>
                  <a:cxn ang="0">
                    <a:pos x="19" y="38"/>
                  </a:cxn>
                  <a:cxn ang="0">
                    <a:pos x="19" y="38"/>
                  </a:cxn>
                  <a:cxn ang="0">
                    <a:pos x="25" y="38"/>
                  </a:cxn>
                  <a:cxn ang="0">
                    <a:pos x="25" y="38"/>
                  </a:cxn>
                  <a:cxn ang="0">
                    <a:pos x="25" y="38"/>
                  </a:cxn>
                  <a:cxn ang="0">
                    <a:pos x="32" y="38"/>
                  </a:cxn>
                  <a:cxn ang="0">
                    <a:pos x="32" y="38"/>
                  </a:cxn>
                  <a:cxn ang="0">
                    <a:pos x="32" y="32"/>
                  </a:cxn>
                  <a:cxn ang="0">
                    <a:pos x="32" y="32"/>
                  </a:cxn>
                  <a:cxn ang="0">
                    <a:pos x="38" y="32"/>
                  </a:cxn>
                  <a:cxn ang="0">
                    <a:pos x="38" y="32"/>
                  </a:cxn>
                  <a:cxn ang="0">
                    <a:pos x="38" y="32"/>
                  </a:cxn>
                  <a:cxn ang="0">
                    <a:pos x="38" y="25"/>
                  </a:cxn>
                  <a:cxn ang="0">
                    <a:pos x="38" y="25"/>
                  </a:cxn>
                  <a:cxn ang="0">
                    <a:pos x="38" y="25"/>
                  </a:cxn>
                  <a:cxn ang="0">
                    <a:pos x="38" y="19"/>
                  </a:cxn>
                  <a:cxn ang="0">
                    <a:pos x="38" y="19"/>
                  </a:cxn>
                  <a:cxn ang="0">
                    <a:pos x="38" y="19"/>
                  </a:cxn>
                  <a:cxn ang="0">
                    <a:pos x="38" y="13"/>
                  </a:cxn>
                  <a:cxn ang="0">
                    <a:pos x="32" y="13"/>
                  </a:cxn>
                  <a:cxn ang="0">
                    <a:pos x="32" y="13"/>
                  </a:cxn>
                  <a:cxn ang="0">
                    <a:pos x="32" y="7"/>
                  </a:cxn>
                  <a:cxn ang="0">
                    <a:pos x="25" y="7"/>
                  </a:cxn>
                  <a:cxn ang="0">
                    <a:pos x="25" y="7"/>
                  </a:cxn>
                  <a:cxn ang="0">
                    <a:pos x="19" y="7"/>
                  </a:cxn>
                  <a:cxn ang="0">
                    <a:pos x="19" y="0"/>
                  </a:cxn>
                  <a:cxn ang="0">
                    <a:pos x="13" y="0"/>
                  </a:cxn>
                  <a:cxn ang="0">
                    <a:pos x="13" y="0"/>
                  </a:cxn>
                  <a:cxn ang="0">
                    <a:pos x="13" y="0"/>
                  </a:cxn>
                  <a:cxn ang="0">
                    <a:pos x="7" y="7"/>
                  </a:cxn>
                  <a:cxn ang="0">
                    <a:pos x="7" y="7"/>
                  </a:cxn>
                  <a:cxn ang="0">
                    <a:pos x="7" y="7"/>
                  </a:cxn>
                  <a:cxn ang="0">
                    <a:pos x="7" y="13"/>
                  </a:cxn>
                  <a:cxn ang="0">
                    <a:pos x="7" y="13"/>
                  </a:cxn>
                  <a:cxn ang="0">
                    <a:pos x="0" y="19"/>
                  </a:cxn>
                  <a:cxn ang="0">
                    <a:pos x="0" y="25"/>
                  </a:cxn>
                  <a:cxn ang="0">
                    <a:pos x="0" y="25"/>
                  </a:cxn>
                  <a:cxn ang="0">
                    <a:pos x="0" y="32"/>
                  </a:cxn>
                  <a:cxn ang="0">
                    <a:pos x="0" y="32"/>
                  </a:cxn>
                  <a:cxn ang="0">
                    <a:pos x="0" y="38"/>
                  </a:cxn>
                  <a:cxn ang="0">
                    <a:pos x="0" y="38"/>
                  </a:cxn>
                  <a:cxn ang="0">
                    <a:pos x="0" y="38"/>
                  </a:cxn>
                  <a:cxn ang="0">
                    <a:pos x="0" y="38"/>
                  </a:cxn>
                </a:cxnLst>
                <a:rect l="0" t="0" r="r" b="b"/>
                <a:pathLst>
                  <a:path w="38" h="38">
                    <a:moveTo>
                      <a:pt x="0" y="38"/>
                    </a:moveTo>
                    <a:lnTo>
                      <a:pt x="7" y="38"/>
                    </a:lnTo>
                    <a:lnTo>
                      <a:pt x="13" y="38"/>
                    </a:lnTo>
                    <a:lnTo>
                      <a:pt x="13" y="38"/>
                    </a:lnTo>
                    <a:lnTo>
                      <a:pt x="19" y="38"/>
                    </a:lnTo>
                    <a:lnTo>
                      <a:pt x="19" y="38"/>
                    </a:lnTo>
                    <a:lnTo>
                      <a:pt x="19" y="38"/>
                    </a:lnTo>
                    <a:lnTo>
                      <a:pt x="19" y="38"/>
                    </a:lnTo>
                    <a:lnTo>
                      <a:pt x="25" y="38"/>
                    </a:lnTo>
                    <a:lnTo>
                      <a:pt x="25" y="38"/>
                    </a:lnTo>
                    <a:lnTo>
                      <a:pt x="25" y="38"/>
                    </a:lnTo>
                    <a:lnTo>
                      <a:pt x="32" y="38"/>
                    </a:lnTo>
                    <a:lnTo>
                      <a:pt x="32" y="38"/>
                    </a:lnTo>
                    <a:lnTo>
                      <a:pt x="32" y="32"/>
                    </a:lnTo>
                    <a:lnTo>
                      <a:pt x="32" y="32"/>
                    </a:lnTo>
                    <a:lnTo>
                      <a:pt x="38" y="32"/>
                    </a:lnTo>
                    <a:lnTo>
                      <a:pt x="38" y="32"/>
                    </a:lnTo>
                    <a:lnTo>
                      <a:pt x="38" y="32"/>
                    </a:lnTo>
                    <a:lnTo>
                      <a:pt x="38" y="25"/>
                    </a:lnTo>
                    <a:lnTo>
                      <a:pt x="38" y="25"/>
                    </a:lnTo>
                    <a:lnTo>
                      <a:pt x="38" y="25"/>
                    </a:lnTo>
                    <a:lnTo>
                      <a:pt x="38" y="19"/>
                    </a:lnTo>
                    <a:lnTo>
                      <a:pt x="38" y="19"/>
                    </a:lnTo>
                    <a:lnTo>
                      <a:pt x="38" y="19"/>
                    </a:lnTo>
                    <a:lnTo>
                      <a:pt x="38" y="13"/>
                    </a:lnTo>
                    <a:lnTo>
                      <a:pt x="32" y="13"/>
                    </a:lnTo>
                    <a:lnTo>
                      <a:pt x="32" y="13"/>
                    </a:lnTo>
                    <a:lnTo>
                      <a:pt x="32" y="7"/>
                    </a:lnTo>
                    <a:lnTo>
                      <a:pt x="25" y="7"/>
                    </a:lnTo>
                    <a:lnTo>
                      <a:pt x="25" y="7"/>
                    </a:lnTo>
                    <a:lnTo>
                      <a:pt x="19" y="7"/>
                    </a:lnTo>
                    <a:lnTo>
                      <a:pt x="19" y="0"/>
                    </a:lnTo>
                    <a:lnTo>
                      <a:pt x="13" y="0"/>
                    </a:lnTo>
                    <a:lnTo>
                      <a:pt x="13" y="0"/>
                    </a:lnTo>
                    <a:lnTo>
                      <a:pt x="13" y="0"/>
                    </a:lnTo>
                    <a:lnTo>
                      <a:pt x="7" y="7"/>
                    </a:lnTo>
                    <a:lnTo>
                      <a:pt x="7" y="7"/>
                    </a:lnTo>
                    <a:lnTo>
                      <a:pt x="7" y="7"/>
                    </a:lnTo>
                    <a:lnTo>
                      <a:pt x="7" y="13"/>
                    </a:lnTo>
                    <a:lnTo>
                      <a:pt x="7" y="13"/>
                    </a:lnTo>
                    <a:lnTo>
                      <a:pt x="0" y="19"/>
                    </a:lnTo>
                    <a:lnTo>
                      <a:pt x="0" y="25"/>
                    </a:lnTo>
                    <a:lnTo>
                      <a:pt x="0" y="25"/>
                    </a:lnTo>
                    <a:lnTo>
                      <a:pt x="0" y="32"/>
                    </a:lnTo>
                    <a:lnTo>
                      <a:pt x="0" y="32"/>
                    </a:lnTo>
                    <a:lnTo>
                      <a:pt x="0" y="38"/>
                    </a:lnTo>
                    <a:lnTo>
                      <a:pt x="0" y="38"/>
                    </a:lnTo>
                    <a:lnTo>
                      <a:pt x="0" y="38"/>
                    </a:lnTo>
                    <a:lnTo>
                      <a:pt x="0" y="38"/>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7" name="Freeform 55"/>
              <p:cNvSpPr>
                <a:spLocks/>
              </p:cNvSpPr>
              <p:nvPr/>
            </p:nvSpPr>
            <p:spPr bwMode="auto">
              <a:xfrm>
                <a:off x="2737" y="1166"/>
                <a:ext cx="82" cy="38"/>
              </a:xfrm>
              <a:custGeom>
                <a:avLst/>
                <a:gdLst/>
                <a:ahLst/>
                <a:cxnLst>
                  <a:cxn ang="0">
                    <a:pos x="0" y="25"/>
                  </a:cxn>
                  <a:cxn ang="0">
                    <a:pos x="7" y="32"/>
                  </a:cxn>
                  <a:cxn ang="0">
                    <a:pos x="13" y="38"/>
                  </a:cxn>
                  <a:cxn ang="0">
                    <a:pos x="19" y="38"/>
                  </a:cxn>
                  <a:cxn ang="0">
                    <a:pos x="25" y="38"/>
                  </a:cxn>
                  <a:cxn ang="0">
                    <a:pos x="32" y="38"/>
                  </a:cxn>
                  <a:cxn ang="0">
                    <a:pos x="38" y="38"/>
                  </a:cxn>
                  <a:cxn ang="0">
                    <a:pos x="44" y="38"/>
                  </a:cxn>
                  <a:cxn ang="0">
                    <a:pos x="51" y="38"/>
                  </a:cxn>
                  <a:cxn ang="0">
                    <a:pos x="57" y="38"/>
                  </a:cxn>
                  <a:cxn ang="0">
                    <a:pos x="63" y="32"/>
                  </a:cxn>
                  <a:cxn ang="0">
                    <a:pos x="69" y="32"/>
                  </a:cxn>
                  <a:cxn ang="0">
                    <a:pos x="76" y="25"/>
                  </a:cxn>
                  <a:cxn ang="0">
                    <a:pos x="76" y="25"/>
                  </a:cxn>
                  <a:cxn ang="0">
                    <a:pos x="82" y="25"/>
                  </a:cxn>
                  <a:cxn ang="0">
                    <a:pos x="82" y="19"/>
                  </a:cxn>
                  <a:cxn ang="0">
                    <a:pos x="82" y="19"/>
                  </a:cxn>
                  <a:cxn ang="0">
                    <a:pos x="82" y="19"/>
                  </a:cxn>
                  <a:cxn ang="0">
                    <a:pos x="82" y="13"/>
                  </a:cxn>
                  <a:cxn ang="0">
                    <a:pos x="82" y="13"/>
                  </a:cxn>
                  <a:cxn ang="0">
                    <a:pos x="82" y="7"/>
                  </a:cxn>
                  <a:cxn ang="0">
                    <a:pos x="82" y="7"/>
                  </a:cxn>
                  <a:cxn ang="0">
                    <a:pos x="76" y="7"/>
                  </a:cxn>
                  <a:cxn ang="0">
                    <a:pos x="76" y="0"/>
                  </a:cxn>
                  <a:cxn ang="0">
                    <a:pos x="76" y="0"/>
                  </a:cxn>
                  <a:cxn ang="0">
                    <a:pos x="76" y="0"/>
                  </a:cxn>
                  <a:cxn ang="0">
                    <a:pos x="69" y="0"/>
                  </a:cxn>
                  <a:cxn ang="0">
                    <a:pos x="69" y="0"/>
                  </a:cxn>
                  <a:cxn ang="0">
                    <a:pos x="63" y="0"/>
                  </a:cxn>
                  <a:cxn ang="0">
                    <a:pos x="63" y="0"/>
                  </a:cxn>
                  <a:cxn ang="0">
                    <a:pos x="57" y="0"/>
                  </a:cxn>
                  <a:cxn ang="0">
                    <a:pos x="57" y="0"/>
                  </a:cxn>
                  <a:cxn ang="0">
                    <a:pos x="51" y="0"/>
                  </a:cxn>
                  <a:cxn ang="0">
                    <a:pos x="51" y="0"/>
                  </a:cxn>
                  <a:cxn ang="0">
                    <a:pos x="44" y="0"/>
                  </a:cxn>
                  <a:cxn ang="0">
                    <a:pos x="44" y="0"/>
                  </a:cxn>
                  <a:cxn ang="0">
                    <a:pos x="38" y="7"/>
                  </a:cxn>
                  <a:cxn ang="0">
                    <a:pos x="38" y="7"/>
                  </a:cxn>
                  <a:cxn ang="0">
                    <a:pos x="32" y="7"/>
                  </a:cxn>
                  <a:cxn ang="0">
                    <a:pos x="32" y="7"/>
                  </a:cxn>
                  <a:cxn ang="0">
                    <a:pos x="25" y="13"/>
                  </a:cxn>
                  <a:cxn ang="0">
                    <a:pos x="25" y="13"/>
                  </a:cxn>
                  <a:cxn ang="0">
                    <a:pos x="19" y="13"/>
                  </a:cxn>
                  <a:cxn ang="0">
                    <a:pos x="19" y="19"/>
                  </a:cxn>
                  <a:cxn ang="0">
                    <a:pos x="13" y="19"/>
                  </a:cxn>
                  <a:cxn ang="0">
                    <a:pos x="13" y="19"/>
                  </a:cxn>
                  <a:cxn ang="0">
                    <a:pos x="7" y="25"/>
                  </a:cxn>
                  <a:cxn ang="0">
                    <a:pos x="7" y="25"/>
                  </a:cxn>
                  <a:cxn ang="0">
                    <a:pos x="0" y="25"/>
                  </a:cxn>
                </a:cxnLst>
                <a:rect l="0" t="0" r="r" b="b"/>
                <a:pathLst>
                  <a:path w="82" h="38">
                    <a:moveTo>
                      <a:pt x="0" y="25"/>
                    </a:moveTo>
                    <a:lnTo>
                      <a:pt x="7" y="32"/>
                    </a:lnTo>
                    <a:lnTo>
                      <a:pt x="13" y="38"/>
                    </a:lnTo>
                    <a:lnTo>
                      <a:pt x="19" y="38"/>
                    </a:lnTo>
                    <a:lnTo>
                      <a:pt x="25" y="38"/>
                    </a:lnTo>
                    <a:lnTo>
                      <a:pt x="32" y="38"/>
                    </a:lnTo>
                    <a:lnTo>
                      <a:pt x="38" y="38"/>
                    </a:lnTo>
                    <a:lnTo>
                      <a:pt x="44" y="38"/>
                    </a:lnTo>
                    <a:lnTo>
                      <a:pt x="51" y="38"/>
                    </a:lnTo>
                    <a:lnTo>
                      <a:pt x="57" y="38"/>
                    </a:lnTo>
                    <a:lnTo>
                      <a:pt x="63" y="32"/>
                    </a:lnTo>
                    <a:lnTo>
                      <a:pt x="69" y="32"/>
                    </a:lnTo>
                    <a:lnTo>
                      <a:pt x="76" y="25"/>
                    </a:lnTo>
                    <a:lnTo>
                      <a:pt x="76" y="25"/>
                    </a:lnTo>
                    <a:lnTo>
                      <a:pt x="82" y="25"/>
                    </a:lnTo>
                    <a:lnTo>
                      <a:pt x="82" y="19"/>
                    </a:lnTo>
                    <a:lnTo>
                      <a:pt x="82" y="19"/>
                    </a:lnTo>
                    <a:lnTo>
                      <a:pt x="82" y="19"/>
                    </a:lnTo>
                    <a:lnTo>
                      <a:pt x="82" y="13"/>
                    </a:lnTo>
                    <a:lnTo>
                      <a:pt x="82" y="13"/>
                    </a:lnTo>
                    <a:lnTo>
                      <a:pt x="82" y="7"/>
                    </a:lnTo>
                    <a:lnTo>
                      <a:pt x="82" y="7"/>
                    </a:lnTo>
                    <a:lnTo>
                      <a:pt x="76" y="7"/>
                    </a:lnTo>
                    <a:lnTo>
                      <a:pt x="76" y="0"/>
                    </a:lnTo>
                    <a:lnTo>
                      <a:pt x="76" y="0"/>
                    </a:lnTo>
                    <a:lnTo>
                      <a:pt x="76" y="0"/>
                    </a:lnTo>
                    <a:lnTo>
                      <a:pt x="69" y="0"/>
                    </a:lnTo>
                    <a:lnTo>
                      <a:pt x="69" y="0"/>
                    </a:lnTo>
                    <a:lnTo>
                      <a:pt x="63" y="0"/>
                    </a:lnTo>
                    <a:lnTo>
                      <a:pt x="63" y="0"/>
                    </a:lnTo>
                    <a:lnTo>
                      <a:pt x="57" y="0"/>
                    </a:lnTo>
                    <a:lnTo>
                      <a:pt x="57" y="0"/>
                    </a:lnTo>
                    <a:lnTo>
                      <a:pt x="51" y="0"/>
                    </a:lnTo>
                    <a:lnTo>
                      <a:pt x="51" y="0"/>
                    </a:lnTo>
                    <a:lnTo>
                      <a:pt x="44" y="0"/>
                    </a:lnTo>
                    <a:lnTo>
                      <a:pt x="44" y="0"/>
                    </a:lnTo>
                    <a:lnTo>
                      <a:pt x="38" y="7"/>
                    </a:lnTo>
                    <a:lnTo>
                      <a:pt x="38" y="7"/>
                    </a:lnTo>
                    <a:lnTo>
                      <a:pt x="32" y="7"/>
                    </a:lnTo>
                    <a:lnTo>
                      <a:pt x="32" y="7"/>
                    </a:lnTo>
                    <a:lnTo>
                      <a:pt x="25" y="13"/>
                    </a:lnTo>
                    <a:lnTo>
                      <a:pt x="25" y="13"/>
                    </a:lnTo>
                    <a:lnTo>
                      <a:pt x="19" y="13"/>
                    </a:lnTo>
                    <a:lnTo>
                      <a:pt x="19" y="19"/>
                    </a:lnTo>
                    <a:lnTo>
                      <a:pt x="13" y="19"/>
                    </a:lnTo>
                    <a:lnTo>
                      <a:pt x="13" y="19"/>
                    </a:lnTo>
                    <a:lnTo>
                      <a:pt x="7" y="25"/>
                    </a:lnTo>
                    <a:lnTo>
                      <a:pt x="7" y="25"/>
                    </a:lnTo>
                    <a:lnTo>
                      <a:pt x="0" y="25"/>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8" name="Freeform 56"/>
              <p:cNvSpPr>
                <a:spLocks/>
              </p:cNvSpPr>
              <p:nvPr/>
            </p:nvSpPr>
            <p:spPr bwMode="auto">
              <a:xfrm>
                <a:off x="4051" y="1141"/>
                <a:ext cx="81" cy="44"/>
              </a:xfrm>
              <a:custGeom>
                <a:avLst/>
                <a:gdLst/>
                <a:ahLst/>
                <a:cxnLst>
                  <a:cxn ang="0">
                    <a:pos x="0" y="32"/>
                  </a:cxn>
                  <a:cxn ang="0">
                    <a:pos x="6" y="38"/>
                  </a:cxn>
                  <a:cxn ang="0">
                    <a:pos x="12" y="44"/>
                  </a:cxn>
                  <a:cxn ang="0">
                    <a:pos x="19" y="44"/>
                  </a:cxn>
                  <a:cxn ang="0">
                    <a:pos x="25" y="44"/>
                  </a:cxn>
                  <a:cxn ang="0">
                    <a:pos x="31" y="44"/>
                  </a:cxn>
                  <a:cxn ang="0">
                    <a:pos x="37" y="44"/>
                  </a:cxn>
                  <a:cxn ang="0">
                    <a:pos x="44" y="44"/>
                  </a:cxn>
                  <a:cxn ang="0">
                    <a:pos x="50" y="44"/>
                  </a:cxn>
                  <a:cxn ang="0">
                    <a:pos x="56" y="38"/>
                  </a:cxn>
                  <a:cxn ang="0">
                    <a:pos x="63" y="38"/>
                  </a:cxn>
                  <a:cxn ang="0">
                    <a:pos x="69" y="38"/>
                  </a:cxn>
                  <a:cxn ang="0">
                    <a:pos x="75" y="32"/>
                  </a:cxn>
                  <a:cxn ang="0">
                    <a:pos x="75" y="32"/>
                  </a:cxn>
                  <a:cxn ang="0">
                    <a:pos x="81" y="32"/>
                  </a:cxn>
                  <a:cxn ang="0">
                    <a:pos x="81" y="25"/>
                  </a:cxn>
                  <a:cxn ang="0">
                    <a:pos x="81" y="25"/>
                  </a:cxn>
                  <a:cxn ang="0">
                    <a:pos x="81" y="19"/>
                  </a:cxn>
                  <a:cxn ang="0">
                    <a:pos x="81" y="19"/>
                  </a:cxn>
                  <a:cxn ang="0">
                    <a:pos x="81" y="13"/>
                  </a:cxn>
                  <a:cxn ang="0">
                    <a:pos x="81" y="13"/>
                  </a:cxn>
                  <a:cxn ang="0">
                    <a:pos x="81" y="7"/>
                  </a:cxn>
                  <a:cxn ang="0">
                    <a:pos x="75" y="7"/>
                  </a:cxn>
                  <a:cxn ang="0">
                    <a:pos x="75" y="7"/>
                  </a:cxn>
                  <a:cxn ang="0">
                    <a:pos x="75" y="0"/>
                  </a:cxn>
                  <a:cxn ang="0">
                    <a:pos x="69" y="0"/>
                  </a:cxn>
                  <a:cxn ang="0">
                    <a:pos x="69" y="0"/>
                  </a:cxn>
                  <a:cxn ang="0">
                    <a:pos x="63" y="0"/>
                  </a:cxn>
                  <a:cxn ang="0">
                    <a:pos x="56" y="0"/>
                  </a:cxn>
                  <a:cxn ang="0">
                    <a:pos x="56" y="0"/>
                  </a:cxn>
                  <a:cxn ang="0">
                    <a:pos x="50" y="0"/>
                  </a:cxn>
                  <a:cxn ang="0">
                    <a:pos x="50" y="0"/>
                  </a:cxn>
                  <a:cxn ang="0">
                    <a:pos x="44" y="0"/>
                  </a:cxn>
                  <a:cxn ang="0">
                    <a:pos x="37" y="0"/>
                  </a:cxn>
                  <a:cxn ang="0">
                    <a:pos x="37" y="7"/>
                  </a:cxn>
                  <a:cxn ang="0">
                    <a:pos x="37" y="7"/>
                  </a:cxn>
                  <a:cxn ang="0">
                    <a:pos x="37" y="7"/>
                  </a:cxn>
                  <a:cxn ang="0">
                    <a:pos x="31" y="7"/>
                  </a:cxn>
                  <a:cxn ang="0">
                    <a:pos x="31" y="13"/>
                  </a:cxn>
                  <a:cxn ang="0">
                    <a:pos x="25" y="13"/>
                  </a:cxn>
                  <a:cxn ang="0">
                    <a:pos x="25" y="13"/>
                  </a:cxn>
                  <a:cxn ang="0">
                    <a:pos x="19" y="13"/>
                  </a:cxn>
                  <a:cxn ang="0">
                    <a:pos x="19" y="19"/>
                  </a:cxn>
                  <a:cxn ang="0">
                    <a:pos x="19" y="19"/>
                  </a:cxn>
                  <a:cxn ang="0">
                    <a:pos x="12" y="25"/>
                  </a:cxn>
                  <a:cxn ang="0">
                    <a:pos x="12" y="25"/>
                  </a:cxn>
                  <a:cxn ang="0">
                    <a:pos x="6" y="25"/>
                  </a:cxn>
                  <a:cxn ang="0">
                    <a:pos x="6" y="32"/>
                  </a:cxn>
                  <a:cxn ang="0">
                    <a:pos x="0" y="32"/>
                  </a:cxn>
                </a:cxnLst>
                <a:rect l="0" t="0" r="r" b="b"/>
                <a:pathLst>
                  <a:path w="81" h="44">
                    <a:moveTo>
                      <a:pt x="0" y="32"/>
                    </a:moveTo>
                    <a:lnTo>
                      <a:pt x="6" y="38"/>
                    </a:lnTo>
                    <a:lnTo>
                      <a:pt x="12" y="44"/>
                    </a:lnTo>
                    <a:lnTo>
                      <a:pt x="19" y="44"/>
                    </a:lnTo>
                    <a:lnTo>
                      <a:pt x="25" y="44"/>
                    </a:lnTo>
                    <a:lnTo>
                      <a:pt x="31" y="44"/>
                    </a:lnTo>
                    <a:lnTo>
                      <a:pt x="37" y="44"/>
                    </a:lnTo>
                    <a:lnTo>
                      <a:pt x="44" y="44"/>
                    </a:lnTo>
                    <a:lnTo>
                      <a:pt x="50" y="44"/>
                    </a:lnTo>
                    <a:lnTo>
                      <a:pt x="56" y="38"/>
                    </a:lnTo>
                    <a:lnTo>
                      <a:pt x="63" y="38"/>
                    </a:lnTo>
                    <a:lnTo>
                      <a:pt x="69" y="38"/>
                    </a:lnTo>
                    <a:lnTo>
                      <a:pt x="75" y="32"/>
                    </a:lnTo>
                    <a:lnTo>
                      <a:pt x="75" y="32"/>
                    </a:lnTo>
                    <a:lnTo>
                      <a:pt x="81" y="32"/>
                    </a:lnTo>
                    <a:lnTo>
                      <a:pt x="81" y="25"/>
                    </a:lnTo>
                    <a:lnTo>
                      <a:pt x="81" y="25"/>
                    </a:lnTo>
                    <a:lnTo>
                      <a:pt x="81" y="19"/>
                    </a:lnTo>
                    <a:lnTo>
                      <a:pt x="81" y="19"/>
                    </a:lnTo>
                    <a:lnTo>
                      <a:pt x="81" y="13"/>
                    </a:lnTo>
                    <a:lnTo>
                      <a:pt x="81" y="13"/>
                    </a:lnTo>
                    <a:lnTo>
                      <a:pt x="81" y="7"/>
                    </a:lnTo>
                    <a:lnTo>
                      <a:pt x="75" y="7"/>
                    </a:lnTo>
                    <a:lnTo>
                      <a:pt x="75" y="7"/>
                    </a:lnTo>
                    <a:lnTo>
                      <a:pt x="75" y="0"/>
                    </a:lnTo>
                    <a:lnTo>
                      <a:pt x="69" y="0"/>
                    </a:lnTo>
                    <a:lnTo>
                      <a:pt x="69" y="0"/>
                    </a:lnTo>
                    <a:lnTo>
                      <a:pt x="63" y="0"/>
                    </a:lnTo>
                    <a:lnTo>
                      <a:pt x="56" y="0"/>
                    </a:lnTo>
                    <a:lnTo>
                      <a:pt x="56" y="0"/>
                    </a:lnTo>
                    <a:lnTo>
                      <a:pt x="50" y="0"/>
                    </a:lnTo>
                    <a:lnTo>
                      <a:pt x="50" y="0"/>
                    </a:lnTo>
                    <a:lnTo>
                      <a:pt x="44" y="0"/>
                    </a:lnTo>
                    <a:lnTo>
                      <a:pt x="37" y="0"/>
                    </a:lnTo>
                    <a:lnTo>
                      <a:pt x="37" y="7"/>
                    </a:lnTo>
                    <a:lnTo>
                      <a:pt x="37" y="7"/>
                    </a:lnTo>
                    <a:lnTo>
                      <a:pt x="37" y="7"/>
                    </a:lnTo>
                    <a:lnTo>
                      <a:pt x="31" y="7"/>
                    </a:lnTo>
                    <a:lnTo>
                      <a:pt x="31" y="13"/>
                    </a:lnTo>
                    <a:lnTo>
                      <a:pt x="25" y="13"/>
                    </a:lnTo>
                    <a:lnTo>
                      <a:pt x="25" y="13"/>
                    </a:lnTo>
                    <a:lnTo>
                      <a:pt x="19" y="13"/>
                    </a:lnTo>
                    <a:lnTo>
                      <a:pt x="19" y="19"/>
                    </a:lnTo>
                    <a:lnTo>
                      <a:pt x="19" y="19"/>
                    </a:lnTo>
                    <a:lnTo>
                      <a:pt x="12" y="25"/>
                    </a:lnTo>
                    <a:lnTo>
                      <a:pt x="12" y="25"/>
                    </a:lnTo>
                    <a:lnTo>
                      <a:pt x="6" y="25"/>
                    </a:lnTo>
                    <a:lnTo>
                      <a:pt x="6" y="32"/>
                    </a:lnTo>
                    <a:lnTo>
                      <a:pt x="0" y="32"/>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sp>
            <p:nvSpPr>
              <p:cNvPr id="13369" name="Freeform 57"/>
              <p:cNvSpPr>
                <a:spLocks/>
              </p:cNvSpPr>
              <p:nvPr/>
            </p:nvSpPr>
            <p:spPr bwMode="auto">
              <a:xfrm>
                <a:off x="4736" y="1129"/>
                <a:ext cx="75" cy="44"/>
              </a:xfrm>
              <a:custGeom>
                <a:avLst/>
                <a:gdLst/>
                <a:ahLst/>
                <a:cxnLst>
                  <a:cxn ang="0">
                    <a:pos x="0" y="31"/>
                  </a:cxn>
                  <a:cxn ang="0">
                    <a:pos x="0" y="31"/>
                  </a:cxn>
                  <a:cxn ang="0">
                    <a:pos x="6" y="37"/>
                  </a:cxn>
                  <a:cxn ang="0">
                    <a:pos x="12" y="37"/>
                  </a:cxn>
                  <a:cxn ang="0">
                    <a:pos x="19" y="44"/>
                  </a:cxn>
                  <a:cxn ang="0">
                    <a:pos x="25" y="44"/>
                  </a:cxn>
                  <a:cxn ang="0">
                    <a:pos x="31" y="44"/>
                  </a:cxn>
                  <a:cxn ang="0">
                    <a:pos x="37" y="37"/>
                  </a:cxn>
                  <a:cxn ang="0">
                    <a:pos x="44" y="37"/>
                  </a:cxn>
                  <a:cxn ang="0">
                    <a:pos x="50" y="37"/>
                  </a:cxn>
                  <a:cxn ang="0">
                    <a:pos x="50" y="31"/>
                  </a:cxn>
                  <a:cxn ang="0">
                    <a:pos x="56" y="31"/>
                  </a:cxn>
                  <a:cxn ang="0">
                    <a:pos x="63" y="31"/>
                  </a:cxn>
                  <a:cxn ang="0">
                    <a:pos x="69" y="25"/>
                  </a:cxn>
                  <a:cxn ang="0">
                    <a:pos x="69" y="25"/>
                  </a:cxn>
                  <a:cxn ang="0">
                    <a:pos x="69" y="19"/>
                  </a:cxn>
                  <a:cxn ang="0">
                    <a:pos x="75" y="19"/>
                  </a:cxn>
                  <a:cxn ang="0">
                    <a:pos x="75" y="12"/>
                  </a:cxn>
                  <a:cxn ang="0">
                    <a:pos x="75" y="12"/>
                  </a:cxn>
                  <a:cxn ang="0">
                    <a:pos x="75" y="6"/>
                  </a:cxn>
                  <a:cxn ang="0">
                    <a:pos x="69" y="6"/>
                  </a:cxn>
                  <a:cxn ang="0">
                    <a:pos x="69" y="6"/>
                  </a:cxn>
                  <a:cxn ang="0">
                    <a:pos x="69" y="0"/>
                  </a:cxn>
                  <a:cxn ang="0">
                    <a:pos x="63" y="0"/>
                  </a:cxn>
                  <a:cxn ang="0">
                    <a:pos x="63" y="0"/>
                  </a:cxn>
                  <a:cxn ang="0">
                    <a:pos x="56" y="0"/>
                  </a:cxn>
                  <a:cxn ang="0">
                    <a:pos x="50" y="0"/>
                  </a:cxn>
                  <a:cxn ang="0">
                    <a:pos x="50" y="0"/>
                  </a:cxn>
                  <a:cxn ang="0">
                    <a:pos x="44" y="0"/>
                  </a:cxn>
                  <a:cxn ang="0">
                    <a:pos x="37" y="0"/>
                  </a:cxn>
                  <a:cxn ang="0">
                    <a:pos x="37" y="6"/>
                  </a:cxn>
                  <a:cxn ang="0">
                    <a:pos x="31" y="6"/>
                  </a:cxn>
                  <a:cxn ang="0">
                    <a:pos x="25" y="6"/>
                  </a:cxn>
                  <a:cxn ang="0">
                    <a:pos x="19" y="6"/>
                  </a:cxn>
                  <a:cxn ang="0">
                    <a:pos x="19" y="6"/>
                  </a:cxn>
                  <a:cxn ang="0">
                    <a:pos x="19" y="12"/>
                  </a:cxn>
                  <a:cxn ang="0">
                    <a:pos x="19" y="12"/>
                  </a:cxn>
                  <a:cxn ang="0">
                    <a:pos x="12" y="12"/>
                  </a:cxn>
                  <a:cxn ang="0">
                    <a:pos x="12" y="12"/>
                  </a:cxn>
                  <a:cxn ang="0">
                    <a:pos x="12" y="12"/>
                  </a:cxn>
                  <a:cxn ang="0">
                    <a:pos x="12" y="19"/>
                  </a:cxn>
                  <a:cxn ang="0">
                    <a:pos x="6" y="19"/>
                  </a:cxn>
                  <a:cxn ang="0">
                    <a:pos x="6" y="19"/>
                  </a:cxn>
                  <a:cxn ang="0">
                    <a:pos x="6" y="19"/>
                  </a:cxn>
                  <a:cxn ang="0">
                    <a:pos x="0" y="25"/>
                  </a:cxn>
                  <a:cxn ang="0">
                    <a:pos x="0" y="25"/>
                  </a:cxn>
                  <a:cxn ang="0">
                    <a:pos x="0" y="25"/>
                  </a:cxn>
                  <a:cxn ang="0">
                    <a:pos x="0" y="25"/>
                  </a:cxn>
                  <a:cxn ang="0">
                    <a:pos x="0" y="31"/>
                  </a:cxn>
                </a:cxnLst>
                <a:rect l="0" t="0" r="r" b="b"/>
                <a:pathLst>
                  <a:path w="75" h="44">
                    <a:moveTo>
                      <a:pt x="0" y="31"/>
                    </a:moveTo>
                    <a:lnTo>
                      <a:pt x="0" y="31"/>
                    </a:lnTo>
                    <a:lnTo>
                      <a:pt x="6" y="37"/>
                    </a:lnTo>
                    <a:lnTo>
                      <a:pt x="12" y="37"/>
                    </a:lnTo>
                    <a:lnTo>
                      <a:pt x="19" y="44"/>
                    </a:lnTo>
                    <a:lnTo>
                      <a:pt x="25" y="44"/>
                    </a:lnTo>
                    <a:lnTo>
                      <a:pt x="31" y="44"/>
                    </a:lnTo>
                    <a:lnTo>
                      <a:pt x="37" y="37"/>
                    </a:lnTo>
                    <a:lnTo>
                      <a:pt x="44" y="37"/>
                    </a:lnTo>
                    <a:lnTo>
                      <a:pt x="50" y="37"/>
                    </a:lnTo>
                    <a:lnTo>
                      <a:pt x="50" y="31"/>
                    </a:lnTo>
                    <a:lnTo>
                      <a:pt x="56" y="31"/>
                    </a:lnTo>
                    <a:lnTo>
                      <a:pt x="63" y="31"/>
                    </a:lnTo>
                    <a:lnTo>
                      <a:pt x="69" y="25"/>
                    </a:lnTo>
                    <a:lnTo>
                      <a:pt x="69" y="25"/>
                    </a:lnTo>
                    <a:lnTo>
                      <a:pt x="69" y="19"/>
                    </a:lnTo>
                    <a:lnTo>
                      <a:pt x="75" y="19"/>
                    </a:lnTo>
                    <a:lnTo>
                      <a:pt x="75" y="12"/>
                    </a:lnTo>
                    <a:lnTo>
                      <a:pt x="75" y="12"/>
                    </a:lnTo>
                    <a:lnTo>
                      <a:pt x="75" y="6"/>
                    </a:lnTo>
                    <a:lnTo>
                      <a:pt x="69" y="6"/>
                    </a:lnTo>
                    <a:lnTo>
                      <a:pt x="69" y="6"/>
                    </a:lnTo>
                    <a:lnTo>
                      <a:pt x="69" y="0"/>
                    </a:lnTo>
                    <a:lnTo>
                      <a:pt x="63" y="0"/>
                    </a:lnTo>
                    <a:lnTo>
                      <a:pt x="63" y="0"/>
                    </a:lnTo>
                    <a:lnTo>
                      <a:pt x="56" y="0"/>
                    </a:lnTo>
                    <a:lnTo>
                      <a:pt x="50" y="0"/>
                    </a:lnTo>
                    <a:lnTo>
                      <a:pt x="50" y="0"/>
                    </a:lnTo>
                    <a:lnTo>
                      <a:pt x="44" y="0"/>
                    </a:lnTo>
                    <a:lnTo>
                      <a:pt x="37" y="0"/>
                    </a:lnTo>
                    <a:lnTo>
                      <a:pt x="37" y="6"/>
                    </a:lnTo>
                    <a:lnTo>
                      <a:pt x="31" y="6"/>
                    </a:lnTo>
                    <a:lnTo>
                      <a:pt x="25" y="6"/>
                    </a:lnTo>
                    <a:lnTo>
                      <a:pt x="19" y="6"/>
                    </a:lnTo>
                    <a:lnTo>
                      <a:pt x="19" y="6"/>
                    </a:lnTo>
                    <a:lnTo>
                      <a:pt x="19" y="12"/>
                    </a:lnTo>
                    <a:lnTo>
                      <a:pt x="19" y="12"/>
                    </a:lnTo>
                    <a:lnTo>
                      <a:pt x="12" y="12"/>
                    </a:lnTo>
                    <a:lnTo>
                      <a:pt x="12" y="12"/>
                    </a:lnTo>
                    <a:lnTo>
                      <a:pt x="12" y="12"/>
                    </a:lnTo>
                    <a:lnTo>
                      <a:pt x="12" y="19"/>
                    </a:lnTo>
                    <a:lnTo>
                      <a:pt x="6" y="19"/>
                    </a:lnTo>
                    <a:lnTo>
                      <a:pt x="6" y="19"/>
                    </a:lnTo>
                    <a:lnTo>
                      <a:pt x="6" y="19"/>
                    </a:lnTo>
                    <a:lnTo>
                      <a:pt x="0" y="25"/>
                    </a:lnTo>
                    <a:lnTo>
                      <a:pt x="0" y="25"/>
                    </a:lnTo>
                    <a:lnTo>
                      <a:pt x="0" y="25"/>
                    </a:lnTo>
                    <a:lnTo>
                      <a:pt x="0" y="25"/>
                    </a:lnTo>
                    <a:lnTo>
                      <a:pt x="0" y="31"/>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solidFill>
                    <a:srgbClr val="FFFF00"/>
                  </a:solidFill>
                  <a:cs typeface="Arial" charset="0"/>
                </a:endParaRPr>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815840"/>
            <a:ext cx="8229600" cy="3829050"/>
          </a:xfrm>
        </p:spPr>
        <p:txBody>
          <a:bodyPr>
            <a:normAutofit lnSpcReduction="10000"/>
          </a:bodyPr>
          <a:lstStyle/>
          <a:p>
            <a:pPr>
              <a:spcBef>
                <a:spcPts val="1200"/>
              </a:spcBef>
            </a:pPr>
            <a:r>
              <a:rPr lang="en-US" dirty="0"/>
              <a:t>Care systems should facilitate team-based care, patient registries, decision support tools, and community involvement to meet patient needs. </a:t>
            </a:r>
            <a:r>
              <a:rPr lang="en-US" dirty="0">
                <a:solidFill>
                  <a:schemeClr val="accent6"/>
                </a:solidFill>
              </a:rPr>
              <a:t>B</a:t>
            </a:r>
          </a:p>
          <a:p>
            <a:pPr>
              <a:spcBef>
                <a:spcPts val="1200"/>
              </a:spcBef>
            </a:pPr>
            <a:r>
              <a:rPr lang="en-US" dirty="0"/>
              <a:t>Efforts to assess the quality of diabetes care and create quality improvement strategies should incorporate reliable data metrics, to promote improved processes of care and health outcomes, with simultaneous emphasis on costs. </a:t>
            </a:r>
            <a:r>
              <a:rPr lang="en-US" dirty="0">
                <a:solidFill>
                  <a:schemeClr val="accent6"/>
                </a:solidFill>
              </a:rPr>
              <a:t>E</a:t>
            </a:r>
          </a:p>
          <a:p>
            <a:pPr>
              <a:spcBef>
                <a:spcPts val="1200"/>
              </a:spcBef>
            </a:pPr>
            <a:endParaRPr lang="en-US" dirty="0">
              <a:solidFill>
                <a:srgbClr val="FFFF00"/>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
        <p:nvSpPr>
          <p:cNvPr id="7" name="Title 2"/>
          <p:cNvSpPr txBox="1">
            <a:spLocks/>
          </p:cNvSpPr>
          <p:nvPr/>
        </p:nvSpPr>
        <p:spPr>
          <a:xfrm>
            <a:off x="13771" y="-10440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Diabetes and Population Health: Recommendations (2)</a:t>
            </a:r>
          </a:p>
        </p:txBody>
      </p:sp>
    </p:spTree>
    <p:extLst>
      <p:ext uri="{BB962C8B-B14F-4D97-AF65-F5344CB8AC3E}">
        <p14:creationId xmlns="" xmlns:p14="http://schemas.microsoft.com/office/powerpoint/2010/main" val="2377157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a:xfrm>
            <a:off x="13771" y="-139296"/>
            <a:ext cx="9144000" cy="857250"/>
          </a:xfrm>
        </p:spPr>
        <p:txBody>
          <a:bodyPr>
            <a:normAutofit/>
          </a:bodyPr>
          <a:lstStyle/>
          <a:p>
            <a:r>
              <a:rPr lang="en-US" dirty="0"/>
              <a:t>Glucose Monitoring: Recommendations (4)</a:t>
            </a:r>
          </a:p>
        </p:txBody>
      </p:sp>
      <p:sp>
        <p:nvSpPr>
          <p:cNvPr id="98306" name="Content Placeholder 2"/>
          <p:cNvSpPr>
            <a:spLocks noGrp="1"/>
          </p:cNvSpPr>
          <p:nvPr>
            <p:ph idx="1"/>
          </p:nvPr>
        </p:nvSpPr>
        <p:spPr>
          <a:xfrm>
            <a:off x="381000" y="871143"/>
            <a:ext cx="8305800" cy="3829050"/>
          </a:xfrm>
        </p:spPr>
        <p:txBody>
          <a:bodyPr>
            <a:normAutofit/>
          </a:bodyPr>
          <a:lstStyle/>
          <a:p>
            <a:pPr>
              <a:spcBef>
                <a:spcPts val="1200"/>
              </a:spcBef>
            </a:pPr>
            <a:r>
              <a:rPr lang="en-US" dirty="0"/>
              <a:t>When prescribing CGM, robust diabetes education, training, and support are required for optimal CGM implementation and ongoing use. </a:t>
            </a:r>
            <a:r>
              <a:rPr lang="en-US" dirty="0">
                <a:solidFill>
                  <a:schemeClr val="accent6"/>
                </a:solidFill>
              </a:rPr>
              <a:t>E</a:t>
            </a:r>
          </a:p>
          <a:p>
            <a:r>
              <a:rPr lang="en-US" dirty="0"/>
              <a:t>People who have been successfully using CGM should have continued access after they turn 65 years of age. </a:t>
            </a:r>
            <a:r>
              <a:rPr lang="en-US" dirty="0">
                <a:solidFill>
                  <a:srgbClr val="F7964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1218289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US" dirty="0"/>
              <a:t>A1C Testing: Recommendations</a:t>
            </a:r>
          </a:p>
        </p:txBody>
      </p:sp>
      <p:sp>
        <p:nvSpPr>
          <p:cNvPr id="99330" name="Content Placeholder 2"/>
          <p:cNvSpPr>
            <a:spLocks noGrp="1"/>
          </p:cNvSpPr>
          <p:nvPr>
            <p:ph idx="1"/>
          </p:nvPr>
        </p:nvSpPr>
        <p:spPr>
          <a:xfrm>
            <a:off x="457200" y="831742"/>
            <a:ext cx="8229600" cy="3829050"/>
          </a:xfrm>
        </p:spPr>
        <p:txBody>
          <a:bodyPr>
            <a:normAutofit/>
          </a:bodyPr>
          <a:lstStyle/>
          <a:p>
            <a:pPr>
              <a:spcBef>
                <a:spcPts val="1200"/>
              </a:spcBef>
            </a:pPr>
            <a:r>
              <a:rPr lang="en-US" sz="2700" dirty="0"/>
              <a:t>Perform the A1C test </a:t>
            </a:r>
            <a:r>
              <a:rPr lang="en-US" sz="2700" i="1" dirty="0"/>
              <a:t>at least </a:t>
            </a:r>
            <a:r>
              <a:rPr lang="en-US" sz="2700" dirty="0"/>
              <a:t>two times a year in patients who are meeting treatment goals (and who have stable glycemic control). </a:t>
            </a:r>
            <a:r>
              <a:rPr lang="en-US" sz="2700" dirty="0">
                <a:solidFill>
                  <a:schemeClr val="accent6"/>
                </a:solidFill>
              </a:rPr>
              <a:t>E</a:t>
            </a:r>
          </a:p>
          <a:p>
            <a:pPr>
              <a:spcBef>
                <a:spcPts val="1200"/>
              </a:spcBef>
            </a:pPr>
            <a:r>
              <a:rPr lang="en-US" sz="2700" dirty="0"/>
              <a:t>Perform the A1C test quarterly in patients whose therapy has changed or who are not meeting glycemic goals. </a:t>
            </a:r>
            <a:r>
              <a:rPr lang="en-US" sz="2700" dirty="0">
                <a:solidFill>
                  <a:schemeClr val="accent6"/>
                </a:solidFill>
              </a:rPr>
              <a:t>E</a:t>
            </a:r>
          </a:p>
          <a:p>
            <a:pPr>
              <a:spcBef>
                <a:spcPts val="1200"/>
              </a:spcBef>
            </a:pPr>
            <a:r>
              <a:rPr lang="en-US" sz="2700" dirty="0"/>
              <a:t>Point-of-care testing for A1C provides the opportunity for more timely treatment changes. </a:t>
            </a:r>
            <a:r>
              <a:rPr lang="en-US" sz="2700"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10235406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7" name="Title 1"/>
          <p:cNvSpPr>
            <a:spLocks noGrp="1"/>
          </p:cNvSpPr>
          <p:nvPr>
            <p:ph type="title"/>
          </p:nvPr>
        </p:nvSpPr>
        <p:spPr/>
        <p:txBody>
          <a:bodyPr>
            <a:normAutofit fontScale="90000"/>
          </a:bodyPr>
          <a:lstStyle/>
          <a:p>
            <a:pPr>
              <a:lnSpc>
                <a:spcPts val="4000"/>
              </a:lnSpc>
            </a:pPr>
            <a:r>
              <a:rPr lang="en-US" dirty="0"/>
              <a:t>Mean Glucose Levels for Specified A1C Levels</a:t>
            </a:r>
          </a:p>
        </p:txBody>
      </p:sp>
      <p:grpSp>
        <p:nvGrpSpPr>
          <p:cNvPr id="3" name="Group 2"/>
          <p:cNvGrpSpPr/>
          <p:nvPr/>
        </p:nvGrpSpPr>
        <p:grpSpPr>
          <a:xfrm>
            <a:off x="4749865" y="3790950"/>
            <a:ext cx="4232210" cy="990600"/>
            <a:chOff x="4395730" y="3581996"/>
            <a:chExt cx="4443470" cy="914400"/>
          </a:xfrm>
        </p:grpSpPr>
        <p:grpSp>
          <p:nvGrpSpPr>
            <p:cNvPr id="100478" name="Group 4"/>
            <p:cNvGrpSpPr>
              <a:grpSpLocks/>
            </p:cNvGrpSpPr>
            <p:nvPr/>
          </p:nvGrpSpPr>
          <p:grpSpPr bwMode="auto">
            <a:xfrm>
              <a:off x="4395730" y="3581996"/>
              <a:ext cx="4443470" cy="914400"/>
              <a:chOff x="2832" y="2993"/>
              <a:chExt cx="2832" cy="768"/>
            </a:xfrm>
          </p:grpSpPr>
          <p:sp>
            <p:nvSpPr>
              <p:cNvPr id="100480" name="Rectangle 3"/>
              <p:cNvSpPr>
                <a:spLocks noChangeArrowheads="1"/>
              </p:cNvSpPr>
              <p:nvPr/>
            </p:nvSpPr>
            <p:spPr bwMode="auto">
              <a:xfrm>
                <a:off x="2832" y="2993"/>
                <a:ext cx="2832" cy="768"/>
              </a:xfrm>
              <a:prstGeom prst="rect">
                <a:avLst/>
              </a:prstGeom>
              <a:solidFill>
                <a:schemeClr val="tx2">
                  <a:lumMod val="50000"/>
                </a:schemeClr>
              </a:solidFill>
              <a:ln w="12700" algn="ctr">
                <a:solidFill>
                  <a:srgbClr val="385D8A"/>
                </a:solidFill>
                <a:miter lim="800000"/>
                <a:headEnd/>
                <a:tailEnd/>
              </a:ln>
            </p:spPr>
            <p:txBody>
              <a:bodyPr anchor="ctr"/>
              <a:lstStyle/>
              <a:p>
                <a:pPr algn="ctr" eaLnBrk="0" hangingPunct="0"/>
                <a:endParaRPr lang="en-US">
                  <a:solidFill>
                    <a:srgbClr val="FFFFFF"/>
                  </a:solidFill>
                  <a:latin typeface="Verdana" pitchFamily="34" charset="0"/>
                </a:endParaRPr>
              </a:p>
            </p:txBody>
          </p:sp>
          <p:sp>
            <p:nvSpPr>
              <p:cNvPr id="100676" name="Line 324"/>
              <p:cNvSpPr>
                <a:spLocks noChangeShapeType="1"/>
              </p:cNvSpPr>
              <p:nvPr/>
            </p:nvSpPr>
            <p:spPr bwMode="auto">
              <a:xfrm>
                <a:off x="2832" y="2993"/>
                <a:ext cx="0" cy="76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7" name="Line 325"/>
              <p:cNvSpPr>
                <a:spLocks noChangeShapeType="1"/>
              </p:cNvSpPr>
              <p:nvPr/>
            </p:nvSpPr>
            <p:spPr bwMode="auto">
              <a:xfrm>
                <a:off x="5664" y="2993"/>
                <a:ext cx="0" cy="768"/>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8" name="Line 326"/>
              <p:cNvSpPr>
                <a:spLocks noChangeShapeType="1"/>
              </p:cNvSpPr>
              <p:nvPr/>
            </p:nvSpPr>
            <p:spPr bwMode="auto">
              <a:xfrm>
                <a:off x="2832" y="2993"/>
                <a:ext cx="2832"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9" name="Line 327"/>
              <p:cNvSpPr>
                <a:spLocks noChangeShapeType="1"/>
              </p:cNvSpPr>
              <p:nvPr/>
            </p:nvSpPr>
            <p:spPr bwMode="auto">
              <a:xfrm>
                <a:off x="2832" y="3761"/>
                <a:ext cx="2832"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0" name="Line 328"/>
              <p:cNvSpPr>
                <a:spLocks noChangeShapeType="1"/>
              </p:cNvSpPr>
              <p:nvPr/>
            </p:nvSpPr>
            <p:spPr bwMode="auto">
              <a:xfrm>
                <a:off x="2856" y="3271"/>
                <a:ext cx="0" cy="24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1" name="Line 329"/>
              <p:cNvSpPr>
                <a:spLocks noChangeShapeType="1"/>
              </p:cNvSpPr>
              <p:nvPr/>
            </p:nvSpPr>
            <p:spPr bwMode="auto">
              <a:xfrm>
                <a:off x="5640" y="3271"/>
                <a:ext cx="0" cy="24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2" name="Line 330"/>
              <p:cNvSpPr>
                <a:spLocks noChangeShapeType="1"/>
              </p:cNvSpPr>
              <p:nvPr/>
            </p:nvSpPr>
            <p:spPr bwMode="auto">
              <a:xfrm>
                <a:off x="2856" y="3271"/>
                <a:ext cx="2784" cy="0"/>
              </a:xfrm>
              <a:prstGeom prst="line">
                <a:avLst/>
              </a:prstGeom>
              <a:noFill/>
              <a:ln w="9525">
                <a:no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3" name="Line 331"/>
              <p:cNvSpPr>
                <a:spLocks noChangeShapeType="1"/>
              </p:cNvSpPr>
              <p:nvPr/>
            </p:nvSpPr>
            <p:spPr bwMode="auto">
              <a:xfrm>
                <a:off x="2856" y="3514"/>
                <a:ext cx="2784"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p:cNvSpPr/>
            <p:nvPr/>
          </p:nvSpPr>
          <p:spPr>
            <a:xfrm>
              <a:off x="4880426" y="3854530"/>
              <a:ext cx="3531736" cy="369332"/>
            </a:xfrm>
            <a:prstGeom prst="rect">
              <a:avLst/>
            </a:prstGeom>
          </p:spPr>
          <p:txBody>
            <a:bodyPr wrap="none">
              <a:spAutoFit/>
            </a:bodyPr>
            <a:lstStyle/>
            <a:p>
              <a:pPr algn="ctr"/>
              <a:r>
                <a:rPr lang="en-US" b="1" dirty="0">
                  <a:solidFill>
                    <a:schemeClr val="accent6"/>
                  </a:solidFill>
                  <a:latin typeface="Helvetica" pitchFamily="34" charset="0"/>
                </a:rPr>
                <a:t>professional.diabetes.org/</a:t>
              </a:r>
              <a:r>
                <a:rPr lang="en-US" b="1" dirty="0" err="1">
                  <a:solidFill>
                    <a:schemeClr val="accent6"/>
                  </a:solidFill>
                  <a:latin typeface="Helvetica" pitchFamily="34" charset="0"/>
                </a:rPr>
                <a:t>eAG</a:t>
              </a:r>
              <a:endParaRPr lang="en-US" b="1" dirty="0">
                <a:solidFill>
                  <a:schemeClr val="accent6"/>
                </a:solidFill>
                <a:latin typeface="Helvetica" pitchFamily="34" charset="0"/>
              </a:endParaRPr>
            </a:p>
          </p:txBody>
        </p:sp>
      </p:grpSp>
      <p:sp>
        <p:nvSpPr>
          <p:cNvPr id="18"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4" name="Group 4">
            <a:extLst>
              <a:ext uri="{FF2B5EF4-FFF2-40B4-BE49-F238E27FC236}">
                <a16:creationId xmlns="" xmlns:a16="http://schemas.microsoft.com/office/drawing/2014/main" id="{3F182A3B-8F5E-4ECB-83E9-98642D6209E4}"/>
              </a:ext>
            </a:extLst>
          </p:cNvPr>
          <p:cNvGrpSpPr>
            <a:grpSpLocks noChangeAspect="1"/>
          </p:cNvGrpSpPr>
          <p:nvPr/>
        </p:nvGrpSpPr>
        <p:grpSpPr bwMode="auto">
          <a:xfrm>
            <a:off x="152400" y="996950"/>
            <a:ext cx="8839200" cy="2709863"/>
            <a:chOff x="96" y="628"/>
            <a:chExt cx="5568" cy="1707"/>
          </a:xfrm>
        </p:grpSpPr>
        <p:sp>
          <p:nvSpPr>
            <p:cNvPr id="6" name="AutoShape 3">
              <a:extLst>
                <a:ext uri="{FF2B5EF4-FFF2-40B4-BE49-F238E27FC236}">
                  <a16:creationId xmlns="" xmlns:a16="http://schemas.microsoft.com/office/drawing/2014/main" id="{CD7F0BA4-745F-4DED-9066-324EE38EF7AE}"/>
                </a:ext>
              </a:extLst>
            </p:cNvPr>
            <p:cNvSpPr>
              <a:spLocks noChangeAspect="1" noChangeArrowheads="1" noTextEdit="1"/>
            </p:cNvSpPr>
            <p:nvPr/>
          </p:nvSpPr>
          <p:spPr bwMode="auto">
            <a:xfrm>
              <a:off x="96" y="628"/>
              <a:ext cx="5568" cy="1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 xmlns:a16="http://schemas.microsoft.com/office/drawing/2014/main" id="{96348E80-0792-4D69-A7EF-A83233554A7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628"/>
              <a:ext cx="5574" cy="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952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p:cNvSpPr>
          <p:nvPr>
            <p:ph type="title"/>
          </p:nvPr>
        </p:nvSpPr>
        <p:spPr/>
        <p:txBody>
          <a:bodyPr>
            <a:normAutofit/>
          </a:bodyPr>
          <a:lstStyle/>
          <a:p>
            <a:r>
              <a:rPr lang="en-US" dirty="0"/>
              <a:t>A1C Goals in Adults: Recommendations</a:t>
            </a:r>
          </a:p>
        </p:txBody>
      </p:sp>
      <p:sp>
        <p:nvSpPr>
          <p:cNvPr id="101378" name="Content Placeholder 2"/>
          <p:cNvSpPr>
            <a:spLocks noGrp="1"/>
          </p:cNvSpPr>
          <p:nvPr>
            <p:ph idx="1"/>
          </p:nvPr>
        </p:nvSpPr>
        <p:spPr>
          <a:xfrm>
            <a:off x="457200" y="839919"/>
            <a:ext cx="8229600" cy="3829050"/>
          </a:xfrm>
        </p:spPr>
        <p:txBody>
          <a:bodyPr>
            <a:normAutofit lnSpcReduction="10000"/>
          </a:bodyPr>
          <a:lstStyle/>
          <a:p>
            <a:pPr>
              <a:spcBef>
                <a:spcPts val="1200"/>
              </a:spcBef>
            </a:pPr>
            <a:r>
              <a:rPr lang="en-US" sz="2400" dirty="0"/>
              <a:t>A reasonable A1C goal for many </a:t>
            </a:r>
            <a:r>
              <a:rPr lang="en-US" sz="2400" dirty="0" err="1"/>
              <a:t>nonpregnant</a:t>
            </a:r>
            <a:r>
              <a:rPr lang="en-US" sz="2400" dirty="0"/>
              <a:t> adults is &lt;7% (53 </a:t>
            </a:r>
            <a:r>
              <a:rPr lang="en-US" sz="2400" dirty="0" err="1"/>
              <a:t>mmol</a:t>
            </a:r>
            <a:r>
              <a:rPr lang="en-US" sz="2400" dirty="0"/>
              <a:t>/</a:t>
            </a:r>
            <a:r>
              <a:rPr lang="en-US" sz="2400" dirty="0" err="1"/>
              <a:t>mol</a:t>
            </a:r>
            <a:r>
              <a:rPr lang="en-US" sz="2400" dirty="0"/>
              <a:t>). </a:t>
            </a:r>
            <a:r>
              <a:rPr lang="en-US" sz="2400" dirty="0">
                <a:solidFill>
                  <a:srgbClr val="F79646"/>
                </a:solidFill>
              </a:rPr>
              <a:t>A</a:t>
            </a:r>
          </a:p>
          <a:p>
            <a:pPr>
              <a:spcBef>
                <a:spcPts val="1200"/>
              </a:spcBef>
            </a:pPr>
            <a:r>
              <a:rPr lang="en-US" sz="2400" dirty="0"/>
              <a:t>Providers might reasonably suggest more stringent A1C goals (such as &lt;6.5%) for select individual patients if this can be achieved without significant hypoglycemia or other adverse effects of treatment (i.e., polypharmacy). Appropriate patients might include those with short duration of diabetes, type 2 diabetes treated with lifestyle or metformin only, long life expectancy, or no significant cardiovascular disease. </a:t>
            </a:r>
            <a:r>
              <a:rPr lang="en-US" sz="24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25515234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p:cNvSpPr>
          <p:nvPr>
            <p:ph type="title"/>
          </p:nvPr>
        </p:nvSpPr>
        <p:spPr/>
        <p:txBody>
          <a:bodyPr>
            <a:normAutofit/>
          </a:bodyPr>
          <a:lstStyle/>
          <a:p>
            <a:r>
              <a:rPr lang="en-US" dirty="0"/>
              <a:t>A1C Goals in Adults: Recommendations (2)</a:t>
            </a:r>
          </a:p>
        </p:txBody>
      </p:sp>
      <p:sp>
        <p:nvSpPr>
          <p:cNvPr id="101378" name="Content Placeholder 2"/>
          <p:cNvSpPr>
            <a:spLocks noGrp="1"/>
          </p:cNvSpPr>
          <p:nvPr>
            <p:ph idx="1"/>
          </p:nvPr>
        </p:nvSpPr>
        <p:spPr/>
        <p:txBody>
          <a:bodyPr>
            <a:normAutofit/>
          </a:bodyPr>
          <a:lstStyle/>
          <a:p>
            <a:pPr>
              <a:spcBef>
                <a:spcPts val="1200"/>
              </a:spcBef>
            </a:pPr>
            <a:r>
              <a:rPr lang="en-US" sz="2400" dirty="0"/>
              <a:t>Less stringent goals (such as &lt;8% [64 </a:t>
            </a:r>
            <a:r>
              <a:rPr lang="en-US" sz="2400" dirty="0" err="1"/>
              <a:t>mmol</a:t>
            </a:r>
            <a:r>
              <a:rPr lang="en-US" sz="2400" dirty="0"/>
              <a:t>/</a:t>
            </a:r>
            <a:r>
              <a:rPr lang="en-US" sz="2400" dirty="0" err="1"/>
              <a:t>mol</a:t>
            </a:r>
            <a:r>
              <a:rPr lang="en-US" sz="2400" dirty="0"/>
              <a:t>]) may be appropriate for patients with a history of severe hypoglycemia, limited life expectancy, advanced microvascular or macrovascular complications, or long-standing diabetes in whom the goal is difficult to achieve despite diabetes self-management education, appropriate glucose monitoring, and effective doses of multiple glucose-lowering agents including insulin. </a:t>
            </a:r>
            <a:r>
              <a:rPr lang="en-US" sz="2400"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7568438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p:txBody>
          <a:bodyPr/>
          <a:lstStyle/>
          <a:p>
            <a:r>
              <a:rPr lang="en-US"/>
              <a:t>A1C and CVD Outcomes</a:t>
            </a:r>
          </a:p>
        </p:txBody>
      </p:sp>
      <p:sp>
        <p:nvSpPr>
          <p:cNvPr id="102402" name="Content Placeholder 1"/>
          <p:cNvSpPr>
            <a:spLocks noGrp="1"/>
          </p:cNvSpPr>
          <p:nvPr>
            <p:ph idx="1"/>
          </p:nvPr>
        </p:nvSpPr>
        <p:spPr>
          <a:xfrm>
            <a:off x="457200" y="768134"/>
            <a:ext cx="8382000" cy="3829050"/>
          </a:xfrm>
        </p:spPr>
        <p:txBody>
          <a:bodyPr>
            <a:noAutofit/>
          </a:bodyPr>
          <a:lstStyle/>
          <a:p>
            <a:pPr>
              <a:spcBef>
                <a:spcPts val="1200"/>
              </a:spcBef>
            </a:pPr>
            <a:r>
              <a:rPr lang="en-US" sz="2400" dirty="0"/>
              <a:t>DCCT: Trend toward lower risk of CVD events with intensive control (T1DM)</a:t>
            </a:r>
          </a:p>
          <a:p>
            <a:pPr>
              <a:spcBef>
                <a:spcPts val="1200"/>
              </a:spcBef>
            </a:pPr>
            <a:r>
              <a:rPr lang="en-US" sz="2400" dirty="0"/>
              <a:t>EDIC: 57% reduction in risk of nonfatal MI, stroke, or CVD death (T1DM)</a:t>
            </a:r>
          </a:p>
          <a:p>
            <a:pPr>
              <a:spcBef>
                <a:spcPts val="1200"/>
              </a:spcBef>
            </a:pPr>
            <a:r>
              <a:rPr lang="en-US" sz="2400" dirty="0"/>
              <a:t>UKPDS: Nonsignificant reduction in CVD events (T2DM).</a:t>
            </a:r>
          </a:p>
          <a:p>
            <a:pPr>
              <a:spcBef>
                <a:spcPts val="1200"/>
              </a:spcBef>
            </a:pPr>
            <a:r>
              <a:rPr lang="en-US" sz="2400" dirty="0"/>
              <a:t>ACCORD, ADVANCE, VADT suggested no significant reduction in CVD outcomes with intensive glycemic control. (T2DM)</a:t>
            </a:r>
          </a:p>
        </p:txBody>
      </p:sp>
      <p:sp>
        <p:nvSpPr>
          <p:cNvPr id="2" name="TextBox 1"/>
          <p:cNvSpPr txBox="1"/>
          <p:nvPr/>
        </p:nvSpPr>
        <p:spPr>
          <a:xfrm>
            <a:off x="2608336" y="4248150"/>
            <a:ext cx="3919984" cy="738664"/>
          </a:xfrm>
          <a:prstGeom prst="rect">
            <a:avLst/>
          </a:prstGeom>
          <a:noFill/>
        </p:spPr>
        <p:txBody>
          <a:bodyPr wrap="none" rtlCol="0">
            <a:spAutoFit/>
          </a:bodyPr>
          <a:lstStyle/>
          <a:p>
            <a:pPr marL="342900" lvl="0" indent="-274320" algn="ctr">
              <a:spcBef>
                <a:spcPts val="1200"/>
              </a:spcBef>
            </a:pPr>
            <a:r>
              <a:rPr lang="en-US" sz="2400" dirty="0">
                <a:solidFill>
                  <a:schemeClr val="accent6"/>
                </a:solidFill>
                <a:latin typeface="Helvetica" pitchFamily="34" charset="0"/>
              </a:rPr>
              <a:t>Care.DiabetesJournals.org</a:t>
            </a:r>
          </a:p>
          <a:p>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13920844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Title 15"/>
          <p:cNvSpPr>
            <a:spLocks noGrp="1"/>
          </p:cNvSpPr>
          <p:nvPr>
            <p:ph type="title"/>
          </p:nvPr>
        </p:nvSpPr>
        <p:spPr/>
        <p:txBody>
          <a:bodyPr>
            <a:normAutofit/>
          </a:bodyPr>
          <a:lstStyle/>
          <a:p>
            <a:r>
              <a:rPr lang="en-US" sz="3200" dirty="0"/>
              <a:t>Approach to the Management of Hyperglycemia</a:t>
            </a:r>
          </a:p>
        </p:txBody>
      </p:sp>
      <p:grpSp>
        <p:nvGrpSpPr>
          <p:cNvPr id="3" name="Group 2"/>
          <p:cNvGrpSpPr/>
          <p:nvPr/>
        </p:nvGrpSpPr>
        <p:grpSpPr>
          <a:xfrm>
            <a:off x="228600" y="819150"/>
            <a:ext cx="8686800" cy="4014251"/>
            <a:chOff x="152400" y="733109"/>
            <a:chExt cx="8856952" cy="4065449"/>
          </a:xfrm>
        </p:grpSpPr>
        <p:sp>
          <p:nvSpPr>
            <p:cNvPr id="2" name="Rectangle 1"/>
            <p:cNvSpPr/>
            <p:nvPr/>
          </p:nvSpPr>
          <p:spPr>
            <a:xfrm>
              <a:off x="152400" y="742950"/>
              <a:ext cx="8835514" cy="40556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29" name="Isosceles Triangle 1"/>
            <p:cNvGrpSpPr>
              <a:grpSpLocks/>
            </p:cNvGrpSpPr>
            <p:nvPr/>
          </p:nvGrpSpPr>
          <p:grpSpPr bwMode="auto">
            <a:xfrm>
              <a:off x="4687888" y="1175147"/>
              <a:ext cx="3541712" cy="338138"/>
              <a:chOff x="2953" y="987"/>
              <a:chExt cx="2231" cy="284"/>
            </a:xfrm>
          </p:grpSpPr>
          <p:pic>
            <p:nvPicPr>
              <p:cNvPr id="103427" name="Isosceles Triangle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3" y="987"/>
                <a:ext cx="2231" cy="284"/>
              </a:xfrm>
              <a:prstGeom prst="rect">
                <a:avLst/>
              </a:prstGeom>
              <a:noFill/>
              <a:extLst>
                <a:ext uri="{909E8E84-426E-40DD-AFC4-6F175D3DCCD1}">
                  <a14:hiddenFill xmlns="" xmlns:a14="http://schemas.microsoft.com/office/drawing/2010/main">
                    <a:solidFill>
                      <a:srgbClr val="FFFFFF"/>
                    </a:solidFill>
                  </a14:hiddenFill>
                </a:ext>
              </a:extLst>
            </p:spPr>
          </p:pic>
          <p:sp>
            <p:nvSpPr>
              <p:cNvPr id="103428" name="Text Box 4"/>
              <p:cNvSpPr txBox="1">
                <a:spLocks noChangeArrowheads="1"/>
              </p:cNvSpPr>
              <p:nvPr/>
            </p:nvSpPr>
            <p:spPr bwMode="auto">
              <a:xfrm>
                <a:off x="4080" y="1106"/>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2" name="Isosceles Triangle 6"/>
            <p:cNvGrpSpPr>
              <a:grpSpLocks/>
            </p:cNvGrpSpPr>
            <p:nvPr/>
          </p:nvGrpSpPr>
          <p:grpSpPr bwMode="auto">
            <a:xfrm>
              <a:off x="4687888" y="1641872"/>
              <a:ext cx="3541712" cy="338138"/>
              <a:chOff x="2953" y="1379"/>
              <a:chExt cx="2231" cy="284"/>
            </a:xfrm>
          </p:grpSpPr>
          <p:pic>
            <p:nvPicPr>
              <p:cNvPr id="103430" name="Isosceles Triangle 6"/>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53" y="1379"/>
                <a:ext cx="2231" cy="284"/>
              </a:xfrm>
              <a:prstGeom prst="rect">
                <a:avLst/>
              </a:prstGeom>
              <a:noFill/>
              <a:extLst>
                <a:ext uri="{909E8E84-426E-40DD-AFC4-6F175D3DCCD1}">
                  <a14:hiddenFill xmlns="" xmlns:a14="http://schemas.microsoft.com/office/drawing/2010/main">
                    <a:solidFill>
                      <a:srgbClr val="FFFFFF"/>
                    </a:solidFill>
                  </a14:hiddenFill>
                </a:ext>
              </a:extLst>
            </p:spPr>
          </p:pic>
          <p:sp>
            <p:nvSpPr>
              <p:cNvPr id="103431" name="Text Box 7"/>
              <p:cNvSpPr txBox="1">
                <a:spLocks noChangeArrowheads="1"/>
              </p:cNvSpPr>
              <p:nvPr/>
            </p:nvSpPr>
            <p:spPr bwMode="auto">
              <a:xfrm>
                <a:off x="4080" y="1498"/>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5" name="Isosceles Triangle 7"/>
            <p:cNvGrpSpPr>
              <a:grpSpLocks/>
            </p:cNvGrpSpPr>
            <p:nvPr/>
          </p:nvGrpSpPr>
          <p:grpSpPr bwMode="auto">
            <a:xfrm>
              <a:off x="4687888" y="2144316"/>
              <a:ext cx="3541712" cy="338138"/>
              <a:chOff x="2953" y="1801"/>
              <a:chExt cx="2231" cy="284"/>
            </a:xfrm>
          </p:grpSpPr>
          <p:pic>
            <p:nvPicPr>
              <p:cNvPr id="103433" name="Isosceles Triangle 7"/>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53" y="1801"/>
                <a:ext cx="2231" cy="284"/>
              </a:xfrm>
              <a:prstGeom prst="rect">
                <a:avLst/>
              </a:prstGeom>
              <a:noFill/>
              <a:extLst>
                <a:ext uri="{909E8E84-426E-40DD-AFC4-6F175D3DCCD1}">
                  <a14:hiddenFill xmlns="" xmlns:a14="http://schemas.microsoft.com/office/drawing/2010/main">
                    <a:solidFill>
                      <a:srgbClr val="FFFFFF"/>
                    </a:solidFill>
                  </a14:hiddenFill>
                </a:ext>
              </a:extLst>
            </p:spPr>
          </p:pic>
          <p:sp>
            <p:nvSpPr>
              <p:cNvPr id="103434" name="Text Box 10"/>
              <p:cNvSpPr txBox="1">
                <a:spLocks noChangeArrowheads="1"/>
              </p:cNvSpPr>
              <p:nvPr/>
            </p:nvSpPr>
            <p:spPr bwMode="auto">
              <a:xfrm>
                <a:off x="4080" y="1922"/>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8" name="Isosceles Triangle 8"/>
            <p:cNvGrpSpPr>
              <a:grpSpLocks/>
            </p:cNvGrpSpPr>
            <p:nvPr/>
          </p:nvGrpSpPr>
          <p:grpSpPr bwMode="auto">
            <a:xfrm>
              <a:off x="4687888" y="2559844"/>
              <a:ext cx="3541712" cy="339329"/>
              <a:chOff x="2953" y="2150"/>
              <a:chExt cx="2231" cy="285"/>
            </a:xfrm>
          </p:grpSpPr>
          <p:pic>
            <p:nvPicPr>
              <p:cNvPr id="103436" name="Isosceles Triangle 8"/>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53" y="2150"/>
                <a:ext cx="2231" cy="285"/>
              </a:xfrm>
              <a:prstGeom prst="rect">
                <a:avLst/>
              </a:prstGeom>
              <a:noFill/>
              <a:extLst>
                <a:ext uri="{909E8E84-426E-40DD-AFC4-6F175D3DCCD1}">
                  <a14:hiddenFill xmlns="" xmlns:a14="http://schemas.microsoft.com/office/drawing/2010/main">
                    <a:solidFill>
                      <a:srgbClr val="FFFFFF"/>
                    </a:solidFill>
                  </a14:hiddenFill>
                </a:ext>
              </a:extLst>
            </p:spPr>
          </p:pic>
          <p:sp>
            <p:nvSpPr>
              <p:cNvPr id="103437" name="Text Box 13"/>
              <p:cNvSpPr txBox="1">
                <a:spLocks noChangeArrowheads="1"/>
              </p:cNvSpPr>
              <p:nvPr/>
            </p:nvSpPr>
            <p:spPr bwMode="auto">
              <a:xfrm>
                <a:off x="4080" y="2271"/>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1" name="Isosceles Triangle 9"/>
            <p:cNvGrpSpPr>
              <a:grpSpLocks/>
            </p:cNvGrpSpPr>
            <p:nvPr/>
          </p:nvGrpSpPr>
          <p:grpSpPr bwMode="auto">
            <a:xfrm>
              <a:off x="4687888" y="3017044"/>
              <a:ext cx="3541712" cy="339329"/>
              <a:chOff x="2953" y="2534"/>
              <a:chExt cx="2231" cy="285"/>
            </a:xfrm>
          </p:grpSpPr>
          <p:pic>
            <p:nvPicPr>
              <p:cNvPr id="103439" name="Isosceles Triangle 9"/>
              <p:cNvPicPr>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53" y="2534"/>
                <a:ext cx="2231" cy="285"/>
              </a:xfrm>
              <a:prstGeom prst="rect">
                <a:avLst/>
              </a:prstGeom>
              <a:noFill/>
              <a:extLst>
                <a:ext uri="{909E8E84-426E-40DD-AFC4-6F175D3DCCD1}">
                  <a14:hiddenFill xmlns="" xmlns:a14="http://schemas.microsoft.com/office/drawing/2010/main">
                    <a:solidFill>
                      <a:srgbClr val="FFFFFF"/>
                    </a:solidFill>
                  </a14:hiddenFill>
                </a:ext>
              </a:extLst>
            </p:spPr>
          </p:pic>
          <p:sp>
            <p:nvSpPr>
              <p:cNvPr id="103440" name="Text Box 16"/>
              <p:cNvSpPr txBox="1">
                <a:spLocks noChangeArrowheads="1"/>
              </p:cNvSpPr>
              <p:nvPr/>
            </p:nvSpPr>
            <p:spPr bwMode="auto">
              <a:xfrm>
                <a:off x="4080" y="2654"/>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4" name="Isosceles Triangle 10"/>
            <p:cNvGrpSpPr>
              <a:grpSpLocks/>
            </p:cNvGrpSpPr>
            <p:nvPr/>
          </p:nvGrpSpPr>
          <p:grpSpPr bwMode="auto">
            <a:xfrm>
              <a:off x="4687888" y="3648075"/>
              <a:ext cx="3541712" cy="338138"/>
              <a:chOff x="2953" y="3064"/>
              <a:chExt cx="2231" cy="284"/>
            </a:xfrm>
          </p:grpSpPr>
          <p:pic>
            <p:nvPicPr>
              <p:cNvPr id="103442" name="Isosceles Triangle 10"/>
              <p:cNvPicPr>
                <a:picLocks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53" y="3064"/>
                <a:ext cx="2231" cy="284"/>
              </a:xfrm>
              <a:prstGeom prst="rect">
                <a:avLst/>
              </a:prstGeom>
              <a:noFill/>
              <a:extLst>
                <a:ext uri="{909E8E84-426E-40DD-AFC4-6F175D3DCCD1}">
                  <a14:hiddenFill xmlns="" xmlns:a14="http://schemas.microsoft.com/office/drawing/2010/main">
                    <a:solidFill>
                      <a:srgbClr val="FFFFFF"/>
                    </a:solidFill>
                  </a14:hiddenFill>
                </a:ext>
              </a:extLst>
            </p:spPr>
          </p:pic>
          <p:sp>
            <p:nvSpPr>
              <p:cNvPr id="103443" name="Text Box 19"/>
              <p:cNvSpPr txBox="1">
                <a:spLocks noChangeArrowheads="1"/>
              </p:cNvSpPr>
              <p:nvPr/>
            </p:nvSpPr>
            <p:spPr bwMode="auto">
              <a:xfrm>
                <a:off x="4080" y="3185"/>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7" name="Isosceles Triangle 11"/>
            <p:cNvGrpSpPr>
              <a:grpSpLocks/>
            </p:cNvGrpSpPr>
            <p:nvPr/>
          </p:nvGrpSpPr>
          <p:grpSpPr bwMode="auto">
            <a:xfrm>
              <a:off x="4687888" y="4245512"/>
              <a:ext cx="3541712" cy="338138"/>
              <a:chOff x="2953" y="3464"/>
              <a:chExt cx="2231" cy="284"/>
            </a:xfrm>
          </p:grpSpPr>
          <p:pic>
            <p:nvPicPr>
              <p:cNvPr id="103445" name="Isosceles Triangle 11"/>
              <p:cNvPicPr>
                <a:picLocks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53" y="3464"/>
                <a:ext cx="2231" cy="284"/>
              </a:xfrm>
              <a:prstGeom prst="rect">
                <a:avLst/>
              </a:prstGeom>
              <a:noFill/>
              <a:extLst>
                <a:ext uri="{909E8E84-426E-40DD-AFC4-6F175D3DCCD1}">
                  <a14:hiddenFill xmlns="" xmlns:a14="http://schemas.microsoft.com/office/drawing/2010/main">
                    <a:solidFill>
                      <a:srgbClr val="FFFFFF"/>
                    </a:solidFill>
                  </a14:hiddenFill>
                </a:ext>
              </a:extLst>
            </p:spPr>
          </p:pic>
          <p:sp>
            <p:nvSpPr>
              <p:cNvPr id="103446" name="Text Box 22"/>
              <p:cNvSpPr txBox="1">
                <a:spLocks noChangeArrowheads="1"/>
              </p:cNvSpPr>
              <p:nvPr/>
            </p:nvSpPr>
            <p:spPr bwMode="auto">
              <a:xfrm>
                <a:off x="4080" y="3583"/>
                <a:ext cx="10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8" name="Group 21"/>
            <p:cNvGrpSpPr>
              <a:grpSpLocks/>
            </p:cNvGrpSpPr>
            <p:nvPr/>
          </p:nvGrpSpPr>
          <p:grpSpPr bwMode="auto">
            <a:xfrm>
              <a:off x="8301327" y="1127523"/>
              <a:ext cx="708025" cy="2228850"/>
              <a:chOff x="5218" y="873"/>
              <a:chExt cx="446" cy="1872"/>
            </a:xfrm>
          </p:grpSpPr>
          <p:sp>
            <p:nvSpPr>
              <p:cNvPr id="103484" name="Right Bracket 13"/>
              <p:cNvSpPr>
                <a:spLocks/>
              </p:cNvSpPr>
              <p:nvPr/>
            </p:nvSpPr>
            <p:spPr bwMode="auto">
              <a:xfrm>
                <a:off x="5218" y="873"/>
                <a:ext cx="62" cy="1872"/>
              </a:xfrm>
              <a:prstGeom prst="rightBracket">
                <a:avLst>
                  <a:gd name="adj" fmla="val 8247"/>
                </a:avLst>
              </a:prstGeom>
              <a:noFill/>
              <a:ln w="28575" algn="ctr">
                <a:solidFill>
                  <a:schemeClr val="bg1"/>
                </a:solidFill>
                <a:round/>
                <a:headEnd/>
                <a:tailEnd/>
              </a:ln>
              <a:extLst/>
            </p:spPr>
            <p:txBody>
              <a:bodyPr anchor="ctr"/>
              <a:lstStyle/>
              <a:p>
                <a:pPr algn="ctr" eaLnBrk="0" hangingPunct="0"/>
                <a:endParaRPr lang="en-US">
                  <a:solidFill>
                    <a:schemeClr val="bg1"/>
                  </a:solidFill>
                  <a:latin typeface="Helvetica" pitchFamily="34" charset="0"/>
                </a:endParaRPr>
              </a:p>
            </p:txBody>
          </p:sp>
          <p:pic>
            <p:nvPicPr>
              <p:cNvPr id="103485" name="TextBox 14"/>
              <p:cNvPicPr>
                <a:picLocks noChangeArrowheads="1"/>
              </p:cNvPicPr>
              <p:nvPr/>
            </p:nvPicPr>
            <p:blipFill>
              <a:blip r:embed="rId10" cstate="print">
                <a:extLst>
                  <a:ext uri="{BEBA8EAE-BF5A-486C-A8C5-ECC9F3942E4B}">
                    <a14:imgProps xmlns="" xmlns:a14="http://schemas.microsoft.com/office/drawing/2010/main">
                      <a14:imgLayer r:embed="rId11">
                        <a14:imgEffect>
                          <a14:brightnessContrast bright="100000" contrast="100000"/>
                        </a14:imgEffect>
                      </a14:imgLayer>
                    </a14:imgProps>
                  </a:ext>
                  <a:ext uri="{28A0092B-C50C-407E-A947-70E740481C1C}">
                    <a14:useLocalDpi xmlns="" xmlns:a14="http://schemas.microsoft.com/office/drawing/2010/main" val="0"/>
                  </a:ext>
                </a:extLst>
              </a:blip>
              <a:srcRect/>
              <a:stretch>
                <a:fillRect/>
              </a:stretch>
            </p:blipFill>
            <p:spPr bwMode="auto">
              <a:xfrm>
                <a:off x="5276" y="1275"/>
                <a:ext cx="396" cy="88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03449" name="Group 22"/>
            <p:cNvGrpSpPr>
              <a:grpSpLocks/>
            </p:cNvGrpSpPr>
            <p:nvPr/>
          </p:nvGrpSpPr>
          <p:grpSpPr bwMode="auto">
            <a:xfrm>
              <a:off x="8289414" y="3503503"/>
              <a:ext cx="698500" cy="1026319"/>
              <a:chOff x="5232" y="2919"/>
              <a:chExt cx="440" cy="862"/>
            </a:xfrm>
          </p:grpSpPr>
          <p:sp>
            <p:nvSpPr>
              <p:cNvPr id="103482" name="Right Bracket 19"/>
              <p:cNvSpPr>
                <a:spLocks/>
              </p:cNvSpPr>
              <p:nvPr/>
            </p:nvSpPr>
            <p:spPr bwMode="auto">
              <a:xfrm>
                <a:off x="5232" y="3081"/>
                <a:ext cx="48" cy="700"/>
              </a:xfrm>
              <a:prstGeom prst="rightBracket">
                <a:avLst>
                  <a:gd name="adj" fmla="val 8294"/>
                </a:avLst>
              </a:prstGeom>
              <a:noFill/>
              <a:ln w="28575" algn="ctr">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eaLnBrk="0" hangingPunct="0"/>
                <a:endParaRPr lang="en-US">
                  <a:solidFill>
                    <a:schemeClr val="bg1"/>
                  </a:solidFill>
                  <a:latin typeface="Helvetica" pitchFamily="34" charset="0"/>
                </a:endParaRPr>
              </a:p>
            </p:txBody>
          </p:sp>
          <p:pic>
            <p:nvPicPr>
              <p:cNvPr id="103483" name="TextBox 20"/>
              <p:cNvPicPr>
                <a:picLocks noChangeArrowheads="1"/>
              </p:cNvPicPr>
              <p:nvPr/>
            </p:nvPicPr>
            <p:blipFill>
              <a:blip r:embed="rId12" cstate="print">
                <a:extLst>
                  <a:ext uri="{BEBA8EAE-BF5A-486C-A8C5-ECC9F3942E4B}">
                    <a14:imgProps xmlns="" xmlns:a14="http://schemas.microsoft.com/office/drawing/2010/main">
                      <a14:imgLayer r:embed="rId13">
                        <a14:imgEffect>
                          <a14:brightnessContrast bright="100000" contrast="100000"/>
                        </a14:imgEffect>
                      </a14:imgLayer>
                    </a14:imgProps>
                  </a:ext>
                  <a:ext uri="{28A0092B-C50C-407E-A947-70E740481C1C}">
                    <a14:useLocalDpi xmlns="" xmlns:a14="http://schemas.microsoft.com/office/drawing/2010/main" val="0"/>
                  </a:ext>
                </a:extLst>
              </a:blip>
              <a:srcRect/>
              <a:stretch>
                <a:fillRect/>
              </a:stretch>
            </p:blipFill>
            <p:spPr bwMode="auto">
              <a:xfrm>
                <a:off x="5276" y="2919"/>
                <a:ext cx="396" cy="85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3451" name="TextBox 29"/>
            <p:cNvSpPr txBox="1">
              <a:spLocks noChangeArrowheads="1"/>
            </p:cNvSpPr>
            <p:nvPr/>
          </p:nvSpPr>
          <p:spPr bwMode="auto">
            <a:xfrm>
              <a:off x="4633913" y="1389460"/>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low</a:t>
              </a:r>
            </a:p>
          </p:txBody>
        </p:sp>
        <p:sp>
          <p:nvSpPr>
            <p:cNvPr id="103452" name="TextBox 30"/>
            <p:cNvSpPr txBox="1">
              <a:spLocks noChangeArrowheads="1"/>
            </p:cNvSpPr>
            <p:nvPr/>
          </p:nvSpPr>
          <p:spPr bwMode="auto">
            <a:xfrm>
              <a:off x="7315200" y="1389460"/>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high</a:t>
              </a:r>
            </a:p>
          </p:txBody>
        </p:sp>
        <p:sp>
          <p:nvSpPr>
            <p:cNvPr id="103453" name="TextBox 31"/>
            <p:cNvSpPr txBox="1">
              <a:spLocks noChangeArrowheads="1"/>
            </p:cNvSpPr>
            <p:nvPr/>
          </p:nvSpPr>
          <p:spPr bwMode="auto">
            <a:xfrm>
              <a:off x="4633914" y="1888331"/>
              <a:ext cx="191928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newly diagnosed</a:t>
              </a:r>
            </a:p>
          </p:txBody>
        </p:sp>
        <p:sp>
          <p:nvSpPr>
            <p:cNvPr id="103454" name="TextBox 32"/>
            <p:cNvSpPr txBox="1">
              <a:spLocks noChangeArrowheads="1"/>
            </p:cNvSpPr>
            <p:nvPr/>
          </p:nvSpPr>
          <p:spPr bwMode="auto">
            <a:xfrm>
              <a:off x="6901065" y="1888331"/>
              <a:ext cx="1447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dirty="0">
                  <a:solidFill>
                    <a:schemeClr val="bg1"/>
                  </a:solidFill>
                  <a:latin typeface="Helvetica" pitchFamily="34" charset="0"/>
                </a:rPr>
                <a:t>long-standing</a:t>
              </a:r>
            </a:p>
          </p:txBody>
        </p:sp>
        <p:sp>
          <p:nvSpPr>
            <p:cNvPr id="103455" name="TextBox 33"/>
            <p:cNvSpPr txBox="1">
              <a:spLocks noChangeArrowheads="1"/>
            </p:cNvSpPr>
            <p:nvPr/>
          </p:nvSpPr>
          <p:spPr bwMode="auto">
            <a:xfrm>
              <a:off x="4633913" y="2388394"/>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long</a:t>
              </a:r>
            </a:p>
          </p:txBody>
        </p:sp>
        <p:sp>
          <p:nvSpPr>
            <p:cNvPr id="103456" name="TextBox 34"/>
            <p:cNvSpPr txBox="1">
              <a:spLocks noChangeArrowheads="1"/>
            </p:cNvSpPr>
            <p:nvPr/>
          </p:nvSpPr>
          <p:spPr bwMode="auto">
            <a:xfrm>
              <a:off x="7315200" y="2332737"/>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dirty="0">
                  <a:solidFill>
                    <a:schemeClr val="bg1"/>
                  </a:solidFill>
                  <a:latin typeface="Helvetica" pitchFamily="34" charset="0"/>
                </a:rPr>
                <a:t>short</a:t>
              </a:r>
            </a:p>
          </p:txBody>
        </p:sp>
        <p:sp>
          <p:nvSpPr>
            <p:cNvPr id="103457" name="TextBox 35"/>
            <p:cNvSpPr txBox="1">
              <a:spLocks noChangeArrowheads="1"/>
            </p:cNvSpPr>
            <p:nvPr/>
          </p:nvSpPr>
          <p:spPr bwMode="auto">
            <a:xfrm>
              <a:off x="4633913" y="2797969"/>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absent</a:t>
              </a:r>
            </a:p>
          </p:txBody>
        </p:sp>
        <p:sp>
          <p:nvSpPr>
            <p:cNvPr id="103458" name="TextBox 36"/>
            <p:cNvSpPr txBox="1">
              <a:spLocks noChangeArrowheads="1"/>
            </p:cNvSpPr>
            <p:nvPr/>
          </p:nvSpPr>
          <p:spPr bwMode="auto">
            <a:xfrm>
              <a:off x="7315200" y="2797969"/>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severe</a:t>
              </a:r>
            </a:p>
          </p:txBody>
        </p:sp>
        <p:sp>
          <p:nvSpPr>
            <p:cNvPr id="103459" name="TextBox 37"/>
            <p:cNvSpPr txBox="1">
              <a:spLocks noChangeArrowheads="1"/>
            </p:cNvSpPr>
            <p:nvPr/>
          </p:nvSpPr>
          <p:spPr bwMode="auto">
            <a:xfrm>
              <a:off x="6096000" y="2797969"/>
              <a:ext cx="1066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Few/mild</a:t>
              </a:r>
            </a:p>
          </p:txBody>
        </p:sp>
        <p:sp>
          <p:nvSpPr>
            <p:cNvPr id="103460" name="TextBox 38"/>
            <p:cNvSpPr txBox="1">
              <a:spLocks noChangeArrowheads="1"/>
            </p:cNvSpPr>
            <p:nvPr/>
          </p:nvSpPr>
          <p:spPr bwMode="auto">
            <a:xfrm>
              <a:off x="4633913" y="3257550"/>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absent</a:t>
              </a:r>
            </a:p>
          </p:txBody>
        </p:sp>
        <p:sp>
          <p:nvSpPr>
            <p:cNvPr id="103461" name="TextBox 39"/>
            <p:cNvSpPr txBox="1">
              <a:spLocks noChangeArrowheads="1"/>
            </p:cNvSpPr>
            <p:nvPr/>
          </p:nvSpPr>
          <p:spPr bwMode="auto">
            <a:xfrm>
              <a:off x="7315200" y="3257550"/>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severe</a:t>
              </a:r>
            </a:p>
          </p:txBody>
        </p:sp>
        <p:sp>
          <p:nvSpPr>
            <p:cNvPr id="103462" name="TextBox 40"/>
            <p:cNvSpPr txBox="1">
              <a:spLocks noChangeArrowheads="1"/>
            </p:cNvSpPr>
            <p:nvPr/>
          </p:nvSpPr>
          <p:spPr bwMode="auto">
            <a:xfrm>
              <a:off x="6096000" y="3257550"/>
              <a:ext cx="1066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Few/mild</a:t>
              </a:r>
            </a:p>
          </p:txBody>
        </p:sp>
        <p:sp>
          <p:nvSpPr>
            <p:cNvPr id="103463" name="TextBox 41"/>
            <p:cNvSpPr txBox="1">
              <a:spLocks noChangeArrowheads="1"/>
            </p:cNvSpPr>
            <p:nvPr/>
          </p:nvSpPr>
          <p:spPr bwMode="auto">
            <a:xfrm>
              <a:off x="3430843" y="3924639"/>
              <a:ext cx="2590800" cy="34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1000"/>
                </a:lnSpc>
              </a:pPr>
              <a:r>
                <a:rPr lang="en-US" sz="1100" dirty="0">
                  <a:solidFill>
                    <a:schemeClr val="bg1"/>
                  </a:solidFill>
                  <a:latin typeface="Helvetica" pitchFamily="34" charset="0"/>
                </a:rPr>
                <a:t>highly motivated, adherent, excellent self-care capabilities</a:t>
              </a:r>
            </a:p>
          </p:txBody>
        </p:sp>
        <p:sp>
          <p:nvSpPr>
            <p:cNvPr id="103464" name="TextBox 43"/>
            <p:cNvSpPr txBox="1">
              <a:spLocks noChangeArrowheads="1"/>
            </p:cNvSpPr>
            <p:nvPr/>
          </p:nvSpPr>
          <p:spPr bwMode="auto">
            <a:xfrm>
              <a:off x="4648200" y="4490781"/>
              <a:ext cx="190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dirty="0">
                  <a:solidFill>
                    <a:schemeClr val="bg1"/>
                  </a:solidFill>
                  <a:latin typeface="Helvetica" pitchFamily="34" charset="0"/>
                </a:rPr>
                <a:t>readily available</a:t>
              </a:r>
            </a:p>
          </p:txBody>
        </p:sp>
        <p:sp>
          <p:nvSpPr>
            <p:cNvPr id="103465" name="TextBox 44"/>
            <p:cNvSpPr txBox="1">
              <a:spLocks noChangeArrowheads="1"/>
            </p:cNvSpPr>
            <p:nvPr/>
          </p:nvSpPr>
          <p:spPr bwMode="auto">
            <a:xfrm>
              <a:off x="7391400" y="4490781"/>
              <a:ext cx="914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limited</a:t>
              </a:r>
            </a:p>
          </p:txBody>
        </p:sp>
        <p:sp>
          <p:nvSpPr>
            <p:cNvPr id="103466" name="TextBox 45"/>
            <p:cNvSpPr txBox="1">
              <a:spLocks noChangeArrowheads="1"/>
            </p:cNvSpPr>
            <p:nvPr/>
          </p:nvSpPr>
          <p:spPr bwMode="auto">
            <a:xfrm>
              <a:off x="5834265" y="3906441"/>
              <a:ext cx="2438400" cy="34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000"/>
                </a:lnSpc>
              </a:pPr>
              <a:r>
                <a:rPr lang="en-US" sz="1100" dirty="0">
                  <a:solidFill>
                    <a:schemeClr val="bg1"/>
                  </a:solidFill>
                  <a:latin typeface="Helvetica" pitchFamily="34" charset="0"/>
                </a:rPr>
                <a:t>less motivated, </a:t>
              </a:r>
              <a:r>
                <a:rPr lang="en-US" sz="1100" dirty="0" err="1">
                  <a:solidFill>
                    <a:schemeClr val="bg1"/>
                  </a:solidFill>
                  <a:latin typeface="Helvetica" pitchFamily="34" charset="0"/>
                </a:rPr>
                <a:t>nonadherent</a:t>
              </a:r>
              <a:r>
                <a:rPr lang="en-US" sz="1100" dirty="0">
                  <a:solidFill>
                    <a:schemeClr val="bg1"/>
                  </a:solidFill>
                  <a:latin typeface="Helvetica" pitchFamily="34" charset="0"/>
                </a:rPr>
                <a:t>, poor self-care capabilities</a:t>
              </a:r>
            </a:p>
          </p:txBody>
        </p:sp>
        <p:grpSp>
          <p:nvGrpSpPr>
            <p:cNvPr id="103467" name="Group 24"/>
            <p:cNvGrpSpPr>
              <a:grpSpLocks/>
            </p:cNvGrpSpPr>
            <p:nvPr/>
          </p:nvGrpSpPr>
          <p:grpSpPr bwMode="auto">
            <a:xfrm>
              <a:off x="4598988" y="733109"/>
              <a:ext cx="3630612" cy="534591"/>
              <a:chOff x="2897" y="662"/>
              <a:chExt cx="2287" cy="449"/>
            </a:xfrm>
          </p:grpSpPr>
          <p:sp>
            <p:nvSpPr>
              <p:cNvPr id="103477" name="TextBox 23"/>
              <p:cNvSpPr txBox="1">
                <a:spLocks noChangeArrowheads="1"/>
              </p:cNvSpPr>
              <p:nvPr/>
            </p:nvSpPr>
            <p:spPr bwMode="auto">
              <a:xfrm>
                <a:off x="3792" y="662"/>
                <a:ext cx="576" cy="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Helvetica" pitchFamily="34" charset="0"/>
                  </a:rPr>
                  <a:t>A1C</a:t>
                </a:r>
              </a:p>
              <a:p>
                <a:pPr algn="ctr"/>
                <a:r>
                  <a:rPr lang="en-US" sz="1400" b="1">
                    <a:solidFill>
                      <a:schemeClr val="bg1"/>
                    </a:solidFill>
                    <a:latin typeface="Helvetica" pitchFamily="34" charset="0"/>
                  </a:rPr>
                  <a:t>7%</a:t>
                </a:r>
              </a:p>
            </p:txBody>
          </p:sp>
          <p:sp>
            <p:nvSpPr>
              <p:cNvPr id="103478" name="Left Arrow 17"/>
              <p:cNvSpPr>
                <a:spLocks noChangeArrowheads="1"/>
              </p:cNvSpPr>
              <p:nvPr/>
            </p:nvSpPr>
            <p:spPr bwMode="auto">
              <a:xfrm>
                <a:off x="3360" y="768"/>
                <a:ext cx="480" cy="96"/>
              </a:xfrm>
              <a:prstGeom prst="leftArrow">
                <a:avLst>
                  <a:gd name="adj1" fmla="val 50000"/>
                  <a:gd name="adj2" fmla="val 50000"/>
                </a:avLst>
              </a:prstGeom>
              <a:gradFill rotWithShape="1">
                <a:gsLst>
                  <a:gs pos="0">
                    <a:srgbClr val="000000"/>
                  </a:gs>
                  <a:gs pos="66000">
                    <a:srgbClr val="C4C4C4"/>
                  </a:gs>
                  <a:gs pos="100000">
                    <a:srgbClr val="E3E3E3"/>
                  </a:gs>
                </a:gsLst>
                <a:lin ang="0" scaled="1"/>
              </a:gra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79" name="Right Arrow 18"/>
              <p:cNvSpPr>
                <a:spLocks noChangeArrowheads="1"/>
              </p:cNvSpPr>
              <p:nvPr/>
            </p:nvSpPr>
            <p:spPr bwMode="auto">
              <a:xfrm>
                <a:off x="4281" y="768"/>
                <a:ext cx="519" cy="96"/>
              </a:xfrm>
              <a:prstGeom prst="rightArrow">
                <a:avLst>
                  <a:gd name="adj1" fmla="val 50000"/>
                  <a:gd name="adj2" fmla="val 49958"/>
                </a:avLst>
              </a:prstGeom>
              <a:gradFill rotWithShape="1">
                <a:gsLst>
                  <a:gs pos="0">
                    <a:srgbClr val="000000"/>
                  </a:gs>
                  <a:gs pos="66000">
                    <a:srgbClr val="C4C4C4"/>
                  </a:gs>
                  <a:gs pos="100000">
                    <a:srgbClr val="E3E3E3"/>
                  </a:gs>
                </a:gsLst>
                <a:lin ang="10800000" scaled="1"/>
              </a:gra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80" name="TextBox 46"/>
              <p:cNvSpPr txBox="1">
                <a:spLocks noChangeArrowheads="1"/>
              </p:cNvSpPr>
              <p:nvPr/>
            </p:nvSpPr>
            <p:spPr bwMode="auto">
              <a:xfrm>
                <a:off x="2897" y="672"/>
                <a:ext cx="720" cy="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bg1"/>
                    </a:solidFill>
                    <a:latin typeface="Helvetica" pitchFamily="34" charset="0"/>
                  </a:rPr>
                  <a:t>more stringent</a:t>
                </a:r>
              </a:p>
            </p:txBody>
          </p:sp>
          <p:sp>
            <p:nvSpPr>
              <p:cNvPr id="103481" name="TextBox 47"/>
              <p:cNvSpPr txBox="1">
                <a:spLocks noChangeArrowheads="1"/>
              </p:cNvSpPr>
              <p:nvPr/>
            </p:nvSpPr>
            <p:spPr bwMode="auto">
              <a:xfrm>
                <a:off x="4464" y="672"/>
                <a:ext cx="720" cy="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b="1" dirty="0">
                    <a:solidFill>
                      <a:schemeClr val="bg1"/>
                    </a:solidFill>
                    <a:latin typeface="Helvetica" pitchFamily="34" charset="0"/>
                  </a:rPr>
                  <a:t>less stringent</a:t>
                </a:r>
              </a:p>
            </p:txBody>
          </p:sp>
        </p:grpSp>
        <p:sp>
          <p:nvSpPr>
            <p:cNvPr id="103468" name="TextBox 48"/>
            <p:cNvSpPr txBox="1">
              <a:spLocks noChangeArrowheads="1"/>
            </p:cNvSpPr>
            <p:nvPr/>
          </p:nvSpPr>
          <p:spPr bwMode="auto">
            <a:xfrm>
              <a:off x="152400" y="828675"/>
              <a:ext cx="3581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1"/>
                  </a:solidFill>
                  <a:latin typeface="Helvetica" pitchFamily="34" charset="0"/>
                </a:rPr>
                <a:t>Patient/Disease Features</a:t>
              </a:r>
            </a:p>
          </p:txBody>
        </p:sp>
        <p:sp>
          <p:nvSpPr>
            <p:cNvPr id="103469" name="TextBox 49"/>
            <p:cNvSpPr txBox="1">
              <a:spLocks noChangeArrowheads="1"/>
            </p:cNvSpPr>
            <p:nvPr/>
          </p:nvSpPr>
          <p:spPr bwMode="auto">
            <a:xfrm>
              <a:off x="152400" y="1220183"/>
              <a:ext cx="4800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Risk of hypoglycemia/drug adverse effects</a:t>
              </a:r>
            </a:p>
          </p:txBody>
        </p:sp>
        <p:sp>
          <p:nvSpPr>
            <p:cNvPr id="103470" name="TextBox 50"/>
            <p:cNvSpPr txBox="1">
              <a:spLocks noChangeArrowheads="1"/>
            </p:cNvSpPr>
            <p:nvPr/>
          </p:nvSpPr>
          <p:spPr bwMode="auto">
            <a:xfrm>
              <a:off x="152400" y="1645444"/>
              <a:ext cx="4648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a:solidFill>
                    <a:schemeClr val="bg1"/>
                  </a:solidFill>
                  <a:latin typeface="Helvetica" pitchFamily="34" charset="0"/>
                </a:rPr>
                <a:t>Disease Duration</a:t>
              </a:r>
            </a:p>
          </p:txBody>
        </p:sp>
        <p:sp>
          <p:nvSpPr>
            <p:cNvPr id="103471" name="TextBox 52"/>
            <p:cNvSpPr txBox="1">
              <a:spLocks noChangeArrowheads="1"/>
            </p:cNvSpPr>
            <p:nvPr/>
          </p:nvSpPr>
          <p:spPr bwMode="auto">
            <a:xfrm>
              <a:off x="152400" y="2150269"/>
              <a:ext cx="4648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Life expectancy</a:t>
              </a:r>
            </a:p>
          </p:txBody>
        </p:sp>
        <p:sp>
          <p:nvSpPr>
            <p:cNvPr id="103472" name="TextBox 53"/>
            <p:cNvSpPr txBox="1">
              <a:spLocks noChangeArrowheads="1"/>
            </p:cNvSpPr>
            <p:nvPr/>
          </p:nvSpPr>
          <p:spPr bwMode="auto">
            <a:xfrm>
              <a:off x="152400" y="2562225"/>
              <a:ext cx="4648200" cy="3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Important comorbidities</a:t>
              </a:r>
            </a:p>
          </p:txBody>
        </p:sp>
        <p:sp>
          <p:nvSpPr>
            <p:cNvPr id="103473" name="TextBox 55"/>
            <p:cNvSpPr txBox="1">
              <a:spLocks noChangeArrowheads="1"/>
            </p:cNvSpPr>
            <p:nvPr/>
          </p:nvSpPr>
          <p:spPr bwMode="auto">
            <a:xfrm>
              <a:off x="152400" y="3022997"/>
              <a:ext cx="4648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Established vascular complications</a:t>
              </a:r>
            </a:p>
          </p:txBody>
        </p:sp>
        <p:sp>
          <p:nvSpPr>
            <p:cNvPr id="103474" name="TextBox 56"/>
            <p:cNvSpPr txBox="1">
              <a:spLocks noChangeArrowheads="1"/>
            </p:cNvSpPr>
            <p:nvPr/>
          </p:nvSpPr>
          <p:spPr bwMode="auto">
            <a:xfrm>
              <a:off x="152400" y="3621881"/>
              <a:ext cx="4495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Patient attitude &amp; expected </a:t>
              </a:r>
              <a:br>
                <a:rPr lang="en-US" sz="1600" dirty="0">
                  <a:solidFill>
                    <a:schemeClr val="bg1"/>
                  </a:solidFill>
                  <a:latin typeface="Helvetica" pitchFamily="34" charset="0"/>
                </a:rPr>
              </a:br>
              <a:r>
                <a:rPr lang="en-US" sz="1600" dirty="0">
                  <a:solidFill>
                    <a:schemeClr val="bg1"/>
                  </a:solidFill>
                  <a:latin typeface="Helvetica" pitchFamily="34" charset="0"/>
                </a:rPr>
                <a:t>treatment efforts</a:t>
              </a:r>
            </a:p>
          </p:txBody>
        </p:sp>
        <p:sp>
          <p:nvSpPr>
            <p:cNvPr id="103475" name="TextBox 57"/>
            <p:cNvSpPr txBox="1">
              <a:spLocks noChangeArrowheads="1"/>
            </p:cNvSpPr>
            <p:nvPr/>
          </p:nvSpPr>
          <p:spPr bwMode="auto">
            <a:xfrm>
              <a:off x="152400" y="4257720"/>
              <a:ext cx="4648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Resources &amp; support system</a:t>
              </a:r>
            </a:p>
          </p:txBody>
        </p:sp>
      </p:grpSp>
      <p:sp>
        <p:nvSpPr>
          <p:cNvPr id="61" name="TextBox 3"/>
          <p:cNvSpPr txBox="1">
            <a:spLocks noChangeArrowheads="1"/>
          </p:cNvSpPr>
          <p:nvPr/>
        </p:nvSpPr>
        <p:spPr bwMode="auto">
          <a:xfrm>
            <a:off x="0" y="4747360"/>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9250418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Title 1"/>
          <p:cNvSpPr>
            <a:spLocks noGrp="1"/>
          </p:cNvSpPr>
          <p:nvPr>
            <p:ph type="title"/>
          </p:nvPr>
        </p:nvSpPr>
        <p:spPr>
          <a:xfrm>
            <a:off x="-157041" y="-114300"/>
            <a:ext cx="9448800" cy="857250"/>
          </a:xfrm>
        </p:spPr>
        <p:txBody>
          <a:bodyPr>
            <a:noAutofit/>
          </a:bodyPr>
          <a:lstStyle/>
          <a:p>
            <a:r>
              <a:rPr lang="en-US" sz="2400" dirty="0"/>
              <a:t>Summary of Glycemic Recommendations</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2" name="Group 4">
            <a:extLst>
              <a:ext uri="{FF2B5EF4-FFF2-40B4-BE49-F238E27FC236}">
                <a16:creationId xmlns="" xmlns:a16="http://schemas.microsoft.com/office/drawing/2014/main" id="{C216AE6B-43D5-4E6A-9C51-0B570AA60540}"/>
              </a:ext>
            </a:extLst>
          </p:cNvPr>
          <p:cNvGrpSpPr>
            <a:grpSpLocks noChangeAspect="1"/>
          </p:cNvGrpSpPr>
          <p:nvPr/>
        </p:nvGrpSpPr>
        <p:grpSpPr bwMode="auto">
          <a:xfrm>
            <a:off x="152400" y="1047750"/>
            <a:ext cx="8877300" cy="3282950"/>
            <a:chOff x="96" y="660"/>
            <a:chExt cx="5592" cy="2068"/>
          </a:xfrm>
        </p:grpSpPr>
        <p:sp>
          <p:nvSpPr>
            <p:cNvPr id="4" name="AutoShape 3">
              <a:extLst>
                <a:ext uri="{FF2B5EF4-FFF2-40B4-BE49-F238E27FC236}">
                  <a16:creationId xmlns="" xmlns:a16="http://schemas.microsoft.com/office/drawing/2014/main" id="{603BDFCB-AB9A-42BA-9913-C63CC5D587C6}"/>
                </a:ext>
              </a:extLst>
            </p:cNvPr>
            <p:cNvSpPr>
              <a:spLocks noChangeAspect="1" noChangeArrowheads="1" noTextEdit="1"/>
            </p:cNvSpPr>
            <p:nvPr/>
          </p:nvSpPr>
          <p:spPr bwMode="auto">
            <a:xfrm>
              <a:off x="96" y="660"/>
              <a:ext cx="5592" cy="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 xmlns:a16="http://schemas.microsoft.com/office/drawing/2014/main" id="{3443E3CB-59C3-4E55-BC39-46862C63E5E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660"/>
              <a:ext cx="5600" cy="2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787410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solidFill>
                  <a:srgbClr val="FFFF00"/>
                </a:solidFill>
              </a:rPr>
              <a:t>Classification of Hypoglycemia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2" name="Group 4">
            <a:extLst>
              <a:ext uri="{FF2B5EF4-FFF2-40B4-BE49-F238E27FC236}">
                <a16:creationId xmlns="" xmlns:a16="http://schemas.microsoft.com/office/drawing/2014/main" id="{41B1C15B-0072-435B-95F3-6B39A54FE08A}"/>
              </a:ext>
            </a:extLst>
          </p:cNvPr>
          <p:cNvGrpSpPr>
            <a:grpSpLocks noChangeAspect="1"/>
          </p:cNvGrpSpPr>
          <p:nvPr/>
        </p:nvGrpSpPr>
        <p:grpSpPr bwMode="auto">
          <a:xfrm>
            <a:off x="152400" y="1657350"/>
            <a:ext cx="8839200" cy="1801813"/>
            <a:chOff x="96" y="1044"/>
            <a:chExt cx="5568" cy="1135"/>
          </a:xfrm>
        </p:grpSpPr>
        <p:sp>
          <p:nvSpPr>
            <p:cNvPr id="3" name="AutoShape 3">
              <a:extLst>
                <a:ext uri="{FF2B5EF4-FFF2-40B4-BE49-F238E27FC236}">
                  <a16:creationId xmlns="" xmlns:a16="http://schemas.microsoft.com/office/drawing/2014/main" id="{FB6B06C0-B2CF-4AA1-880C-0ACDB7624BB0}"/>
                </a:ext>
              </a:extLst>
            </p:cNvPr>
            <p:cNvSpPr>
              <a:spLocks noChangeAspect="1" noChangeArrowheads="1" noTextEdit="1"/>
            </p:cNvSpPr>
            <p:nvPr/>
          </p:nvSpPr>
          <p:spPr bwMode="auto">
            <a:xfrm>
              <a:off x="96" y="1044"/>
              <a:ext cx="5568" cy="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 xmlns:a16="http://schemas.microsoft.com/office/drawing/2014/main" id="{EBE1BC1D-6B7D-4531-A11C-4C13B3FD8F2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1044"/>
              <a:ext cx="5574" cy="1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1416697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t>Hypoglycemia: Recommendations</a:t>
            </a:r>
          </a:p>
        </p:txBody>
      </p:sp>
      <p:sp>
        <p:nvSpPr>
          <p:cNvPr id="106498" name="Content Placeholder 2"/>
          <p:cNvSpPr>
            <a:spLocks noGrp="1"/>
          </p:cNvSpPr>
          <p:nvPr>
            <p:ph idx="1"/>
          </p:nvPr>
        </p:nvSpPr>
        <p:spPr/>
        <p:txBody>
          <a:bodyPr>
            <a:noAutofit/>
          </a:bodyPr>
          <a:lstStyle/>
          <a:p>
            <a:pPr>
              <a:lnSpc>
                <a:spcPts val="2500"/>
              </a:lnSpc>
              <a:spcBef>
                <a:spcPts val="1200"/>
              </a:spcBef>
            </a:pPr>
            <a:r>
              <a:rPr lang="en-US" sz="2400" dirty="0"/>
              <a:t>Individuals at risk for hypoglycemia should be asked about symptomatic and asymptomatic hypoglycemia at each encounter. </a:t>
            </a:r>
            <a:r>
              <a:rPr lang="en-US" sz="2400" dirty="0">
                <a:solidFill>
                  <a:schemeClr val="accent6"/>
                </a:solidFill>
              </a:rPr>
              <a:t>C</a:t>
            </a:r>
          </a:p>
          <a:p>
            <a:pPr>
              <a:lnSpc>
                <a:spcPts val="2500"/>
              </a:lnSpc>
              <a:spcBef>
                <a:spcPts val="1200"/>
              </a:spcBef>
            </a:pPr>
            <a:r>
              <a:rPr lang="en-US" sz="2400" dirty="0"/>
              <a:t>Glucose (15–20 g) is the preferred treatment for the conscious individual with blood glucose </a:t>
            </a:r>
            <a:r>
              <a:rPr lang="en-US" sz="2400" u="sng" dirty="0"/>
              <a:t>&lt;</a:t>
            </a:r>
            <a:r>
              <a:rPr lang="en-US" sz="2400" dirty="0"/>
              <a:t>70 mg/</a:t>
            </a:r>
            <a:r>
              <a:rPr lang="en-US" sz="2400" dirty="0" err="1"/>
              <a:t>dL</a:t>
            </a:r>
            <a:r>
              <a:rPr lang="en-US" sz="24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 </a:t>
            </a:r>
            <a:r>
              <a:rPr lang="en-US" sz="2400"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552113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r>
              <a:rPr lang="en-US" dirty="0"/>
              <a:t>Care Delivery Systems</a:t>
            </a:r>
          </a:p>
        </p:txBody>
      </p:sp>
      <p:sp>
        <p:nvSpPr>
          <p:cNvPr id="15362" name="Content Placeholder 1"/>
          <p:cNvSpPr>
            <a:spLocks noGrp="1"/>
          </p:cNvSpPr>
          <p:nvPr>
            <p:ph idx="1"/>
          </p:nvPr>
        </p:nvSpPr>
        <p:spPr/>
        <p:txBody>
          <a:bodyPr>
            <a:normAutofit fontScale="92500"/>
          </a:bodyPr>
          <a:lstStyle/>
          <a:p>
            <a:pPr>
              <a:spcBef>
                <a:spcPts val="1200"/>
              </a:spcBef>
            </a:pPr>
            <a:r>
              <a:rPr lang="en-US" sz="2600" dirty="0"/>
              <a:t>33-49% of patients still do not meet targets for A1C, blood pressure, or lipids.</a:t>
            </a:r>
          </a:p>
          <a:p>
            <a:pPr>
              <a:spcBef>
                <a:spcPts val="1200"/>
              </a:spcBef>
            </a:pPr>
            <a:r>
              <a:rPr lang="en-US" sz="2600" dirty="0"/>
              <a:t>Only14% of patients meet targets for all A1C, BP, lipids, and nonsmoking status.</a:t>
            </a:r>
          </a:p>
          <a:p>
            <a:pPr>
              <a:spcBef>
                <a:spcPts val="1200"/>
              </a:spcBef>
            </a:pPr>
            <a:r>
              <a:rPr lang="en-US" sz="2600" dirty="0"/>
              <a:t>Progress in CVD risk factor control is slowing.</a:t>
            </a:r>
          </a:p>
          <a:p>
            <a:pPr>
              <a:spcBef>
                <a:spcPts val="1200"/>
              </a:spcBef>
            </a:pPr>
            <a:r>
              <a:rPr lang="en-US" sz="2600" dirty="0"/>
              <a:t>Substantial system-level improvements are needed.</a:t>
            </a:r>
          </a:p>
          <a:p>
            <a:pPr>
              <a:spcBef>
                <a:spcPts val="1200"/>
              </a:spcBef>
            </a:pPr>
            <a:r>
              <a:rPr lang="en-US" sz="2600" dirty="0"/>
              <a:t>Delivery system is fragmented, lacks clinical information capabilities, duplicates services &amp; is poorly designed.</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879369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t>Hypoglycemia: Recommendations (2)</a:t>
            </a:r>
          </a:p>
        </p:txBody>
      </p:sp>
      <p:sp>
        <p:nvSpPr>
          <p:cNvPr id="106498" name="Content Placeholder 2"/>
          <p:cNvSpPr>
            <a:spLocks noGrp="1"/>
          </p:cNvSpPr>
          <p:nvPr>
            <p:ph idx="1"/>
          </p:nvPr>
        </p:nvSpPr>
        <p:spPr>
          <a:xfrm>
            <a:off x="304800" y="768134"/>
            <a:ext cx="8382000" cy="3829050"/>
          </a:xfrm>
        </p:spPr>
        <p:txBody>
          <a:bodyPr>
            <a:noAutofit/>
          </a:bodyPr>
          <a:lstStyle/>
          <a:p>
            <a:r>
              <a:rPr lang="en-US" sz="2400" dirty="0"/>
              <a:t>Glucagon should be prescribed for all individuals at increased risk of clinically significant hypoglycemia, defined as blood glucose &lt; 54 mg/</a:t>
            </a:r>
            <a:r>
              <a:rPr lang="en-US" sz="2400" dirty="0" err="1"/>
              <a:t>dL</a:t>
            </a:r>
            <a:r>
              <a:rPr lang="en-US" sz="2400" dirty="0"/>
              <a:t>, so it is available if needed. Caregivers, school personnel, or family members of these individuals should know where it is and when and how to administer it. Glucagon administration is not limited to health care professionals. </a:t>
            </a:r>
            <a:r>
              <a:rPr lang="en-US" sz="2400" dirty="0">
                <a:solidFill>
                  <a:schemeClr val="accent6"/>
                </a:solidFill>
              </a:rPr>
              <a:t>E</a:t>
            </a:r>
          </a:p>
          <a:p>
            <a:pPr>
              <a:lnSpc>
                <a:spcPts val="2500"/>
              </a:lnSpc>
              <a:spcBef>
                <a:spcPts val="1200"/>
              </a:spcBef>
            </a:pPr>
            <a:r>
              <a:rPr lang="en-US" sz="2400" dirty="0">
                <a:solidFill>
                  <a:srgbClr val="FFFFFF"/>
                </a:solidFill>
              </a:rPr>
              <a:t>Hypoglycemia unawareness or one or more episodes of severe hypoglycemia should trigger reevaluation of the treatment regimen. </a:t>
            </a:r>
            <a:r>
              <a:rPr lang="en-US" sz="2400" dirty="0">
                <a:solidFill>
                  <a:schemeClr val="accent6"/>
                </a:solidFill>
              </a:rPr>
              <a:t>E</a:t>
            </a:r>
          </a:p>
          <a:p>
            <a:pPr>
              <a:spcBef>
                <a:spcPts val="1200"/>
              </a:spcBef>
            </a:pPr>
            <a:endParaRPr lang="en-US" sz="2400"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5245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z="3200" dirty="0"/>
              <a:t>Hypoglycemia</a:t>
            </a:r>
            <a:r>
              <a:rPr lang="en-US" sz="3200"/>
              <a:t>: Recommendations </a:t>
            </a:r>
            <a:r>
              <a:rPr lang="en-US" sz="3200" dirty="0"/>
              <a:t>(3)</a:t>
            </a:r>
          </a:p>
        </p:txBody>
      </p:sp>
      <p:sp>
        <p:nvSpPr>
          <p:cNvPr id="107522" name="Content Placeholder 2"/>
          <p:cNvSpPr>
            <a:spLocks noGrp="1"/>
          </p:cNvSpPr>
          <p:nvPr>
            <p:ph idx="1"/>
          </p:nvPr>
        </p:nvSpPr>
        <p:spPr>
          <a:xfrm>
            <a:off x="457200" y="815247"/>
            <a:ext cx="8229600" cy="3829050"/>
          </a:xfrm>
        </p:spPr>
        <p:txBody>
          <a:bodyPr>
            <a:noAutofit/>
          </a:bodyPr>
          <a:lstStyle/>
          <a:p>
            <a:pPr indent="-274320">
              <a:lnSpc>
                <a:spcPts val="2600"/>
              </a:lnSpc>
              <a:spcBef>
                <a:spcPts val="1200"/>
              </a:spcBef>
            </a:pPr>
            <a:r>
              <a:rPr lang="en-US" sz="2400" dirty="0"/>
              <a:t>Insulin-treated patients with hypoglycemia unawareness or an episode of clinically significant hypoglycemia should be advised to raise their glycemic targets to strictly avoid hypoglycemia for at least several weeks in order to partially reverse hypoglycemia unawareness and reduce risk of future episodes. </a:t>
            </a:r>
            <a:r>
              <a:rPr lang="en-US" sz="2200" dirty="0">
                <a:solidFill>
                  <a:schemeClr val="accent6"/>
                </a:solidFill>
              </a:rPr>
              <a:t>A</a:t>
            </a:r>
          </a:p>
          <a:p>
            <a:pPr indent="-274320">
              <a:lnSpc>
                <a:spcPts val="2600"/>
              </a:lnSpc>
              <a:spcBef>
                <a:spcPts val="1200"/>
              </a:spcBef>
              <a:buClr>
                <a:schemeClr val="bg1"/>
              </a:buClr>
            </a:pPr>
            <a:r>
              <a:rPr lang="en-US" sz="2400" dirty="0"/>
              <a:t>Ongoing assessment of cognitive function is suggested with increased vigilance for  hypoglycemia by the clinician, patient, and caregivers if low cognition or declining cognition is found. </a:t>
            </a:r>
            <a:r>
              <a:rPr lang="en-US" sz="2200" dirty="0">
                <a:solidFill>
                  <a:schemeClr val="accent6"/>
                </a:solidFill>
              </a:rPr>
              <a:t>B</a:t>
            </a:r>
          </a:p>
          <a:p>
            <a:pPr eaLnBrk="1" hangingPunct="1">
              <a:spcBef>
                <a:spcPts val="1200"/>
              </a:spcBef>
              <a:buClr>
                <a:srgbClr val="FFD937"/>
              </a:buClr>
            </a:pPr>
            <a:endParaRPr lang="en-US" sz="2400" dirty="0">
              <a:solidFill>
                <a:srgbClr val="F8C206"/>
              </a:solidFill>
            </a:endParaRPr>
          </a:p>
          <a:p>
            <a:pPr>
              <a:spcBef>
                <a:spcPts val="1200"/>
              </a:spcBef>
            </a:pPr>
            <a:endParaRPr lang="en-US" sz="2400" dirty="0">
              <a:solidFill>
                <a:srgbClr val="F8C20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7000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txBox="1">
            <a:spLocks/>
          </p:cNvSpPr>
          <p:nvPr/>
        </p:nvSpPr>
        <p:spPr bwMode="auto">
          <a:xfrm>
            <a:off x="533400" y="1657350"/>
            <a:ext cx="8153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7. Obesity Management for the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Treatment of Type 2 Diabetes</a:t>
            </a:r>
          </a:p>
        </p:txBody>
      </p:sp>
    </p:spTree>
    <p:extLst>
      <p:ext uri="{BB962C8B-B14F-4D97-AF65-F5344CB8AC3E}">
        <p14:creationId xmlns="" xmlns:p14="http://schemas.microsoft.com/office/powerpoint/2010/main" val="1364481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2"/>
          <p:cNvSpPr>
            <a:spLocks noGrp="1"/>
          </p:cNvSpPr>
          <p:nvPr>
            <p:ph type="title"/>
          </p:nvPr>
        </p:nvSpPr>
        <p:spPr/>
        <p:txBody>
          <a:bodyPr/>
          <a:lstStyle/>
          <a:p>
            <a:r>
              <a:rPr lang="en-US" dirty="0"/>
              <a:t>Benefits of Weight Loss</a:t>
            </a:r>
          </a:p>
        </p:txBody>
      </p:sp>
      <p:sp>
        <p:nvSpPr>
          <p:cNvPr id="109570" name="Content Placeholder 1"/>
          <p:cNvSpPr>
            <a:spLocks noGrp="1"/>
          </p:cNvSpPr>
          <p:nvPr>
            <p:ph idx="1"/>
          </p:nvPr>
        </p:nvSpPr>
        <p:spPr>
          <a:xfrm>
            <a:off x="457200" y="1123950"/>
            <a:ext cx="8229600" cy="3473234"/>
          </a:xfrm>
        </p:spPr>
        <p:txBody>
          <a:bodyPr/>
          <a:lstStyle/>
          <a:p>
            <a:pPr indent="-274320">
              <a:spcBef>
                <a:spcPts val="1200"/>
              </a:spcBef>
            </a:pPr>
            <a:r>
              <a:rPr lang="en-US" dirty="0"/>
              <a:t>Delay progression from </a:t>
            </a:r>
            <a:r>
              <a:rPr lang="en-US" dirty="0" err="1"/>
              <a:t>prediabetes</a:t>
            </a:r>
            <a:r>
              <a:rPr lang="en-US" dirty="0"/>
              <a:t> to type 2 diabetes</a:t>
            </a:r>
          </a:p>
          <a:p>
            <a:pPr indent="-274320">
              <a:spcBef>
                <a:spcPts val="1200"/>
              </a:spcBef>
            </a:pPr>
            <a:r>
              <a:rPr lang="en-US" dirty="0"/>
              <a:t>Positive impact on </a:t>
            </a:r>
            <a:r>
              <a:rPr lang="en-US" dirty="0" err="1"/>
              <a:t>glycemia</a:t>
            </a:r>
            <a:r>
              <a:rPr lang="en-US" dirty="0"/>
              <a:t> in type 2 diabetes</a:t>
            </a:r>
          </a:p>
          <a:p>
            <a:pPr lvl="1" indent="-274320">
              <a:spcBef>
                <a:spcPts val="1200"/>
              </a:spcBef>
            </a:pPr>
            <a:r>
              <a:rPr lang="en-US" dirty="0"/>
              <a:t>Most likely to occur early in disease development</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1941199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t>Recommendations: Assessment</a:t>
            </a:r>
          </a:p>
        </p:txBody>
      </p:sp>
      <p:sp>
        <p:nvSpPr>
          <p:cNvPr id="110595" name="Content Placeholder 2"/>
          <p:cNvSpPr>
            <a:spLocks noGrp="1"/>
          </p:cNvSpPr>
          <p:nvPr>
            <p:ph idx="1"/>
          </p:nvPr>
        </p:nvSpPr>
        <p:spPr/>
        <p:txBody>
          <a:bodyPr>
            <a:normAutofit lnSpcReduction="10000"/>
          </a:bodyPr>
          <a:lstStyle/>
          <a:p>
            <a:pPr>
              <a:spcBef>
                <a:spcPts val="1200"/>
              </a:spcBef>
            </a:pPr>
            <a:r>
              <a:rPr lang="en-US" dirty="0"/>
              <a:t>At each patient encounter, BMI should be calculated and documented in the medical record. </a:t>
            </a:r>
            <a:r>
              <a:rPr lang="en-US" dirty="0">
                <a:solidFill>
                  <a:schemeClr val="accent6"/>
                </a:solidFill>
              </a:rPr>
              <a:t>B</a:t>
            </a:r>
          </a:p>
          <a:p>
            <a:pPr lvl="1">
              <a:spcBef>
                <a:spcPts val="300"/>
              </a:spcBef>
            </a:pPr>
            <a:r>
              <a:rPr lang="en-US" dirty="0"/>
              <a:t>BMI should be:</a:t>
            </a:r>
          </a:p>
          <a:p>
            <a:pPr lvl="2">
              <a:spcBef>
                <a:spcPts val="300"/>
              </a:spcBef>
            </a:pPr>
            <a:r>
              <a:rPr lang="en-US" dirty="0"/>
              <a:t>Classified to determine the presence of overweight or obesity</a:t>
            </a:r>
          </a:p>
          <a:p>
            <a:pPr lvl="2">
              <a:spcBef>
                <a:spcPts val="300"/>
              </a:spcBef>
            </a:pPr>
            <a:r>
              <a:rPr lang="en-US" dirty="0"/>
              <a:t>Discussed with the patient</a:t>
            </a:r>
          </a:p>
          <a:p>
            <a:pPr lvl="2">
              <a:spcBef>
                <a:spcPts val="300"/>
              </a:spcBef>
            </a:pPr>
            <a:r>
              <a:rPr lang="en-US" dirty="0"/>
              <a:t>Documented in the patient record</a:t>
            </a:r>
          </a:p>
          <a:p>
            <a:pPr lvl="1">
              <a:spcBef>
                <a:spcPts val="300"/>
              </a:spcBef>
            </a:pPr>
            <a:endParaRPr lang="en-US" dirty="0"/>
          </a:p>
          <a:p>
            <a:pPr lvl="1">
              <a:spcBef>
                <a:spcPts val="300"/>
              </a:spcBef>
            </a:pPr>
            <a:r>
              <a:rPr lang="en-US" dirty="0"/>
              <a:t>Remember that BMI </a:t>
            </a:r>
            <a:r>
              <a:rPr lang="en-US" dirty="0" err="1"/>
              <a:t>cutpoints</a:t>
            </a:r>
            <a:r>
              <a:rPr lang="en-US" dirty="0"/>
              <a:t> for Asian Americans are lower than in other populations </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2091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8" name="Title 2"/>
          <p:cNvSpPr>
            <a:spLocks noGrp="1"/>
          </p:cNvSpPr>
          <p:nvPr>
            <p:ph type="title"/>
          </p:nvPr>
        </p:nvSpPr>
        <p:spPr/>
        <p:txBody>
          <a:bodyPr>
            <a:normAutofit fontScale="90000"/>
          </a:bodyPr>
          <a:lstStyle/>
          <a:p>
            <a:r>
              <a:rPr lang="en-US" dirty="0"/>
              <a:t>Overweight/Obesity Treatment Options in T2DM</a:t>
            </a:r>
          </a:p>
        </p:txBody>
      </p:sp>
      <p:graphicFrame>
        <p:nvGraphicFramePr>
          <p:cNvPr id="111618" name="Content Placeholder 3"/>
          <p:cNvGraphicFramePr>
            <a:graphicFrameLocks noGrp="1"/>
          </p:cNvGraphicFramePr>
          <p:nvPr>
            <p:ph idx="1"/>
            <p:extLst/>
          </p:nvPr>
        </p:nvGraphicFramePr>
        <p:xfrm>
          <a:off x="288823" y="850813"/>
          <a:ext cx="8550377" cy="3020617"/>
        </p:xfrm>
        <a:graphic>
          <a:graphicData uri="http://schemas.openxmlformats.org/drawingml/2006/table">
            <a:tbl>
              <a:tblPr>
                <a:tableStyleId>{D7AC3CCA-C797-4891-BE02-D94E43425B78}</a:tableStyleId>
              </a:tblPr>
              <a:tblGrid>
                <a:gridCol w="1844777">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gridCol w="1295400">
                  <a:extLst>
                    <a:ext uri="{9D8B030D-6E8A-4147-A177-3AD203B41FA5}">
                      <a16:colId xmlns="" xmlns:a16="http://schemas.microsoft.com/office/drawing/2014/main" val="20005"/>
                    </a:ext>
                  </a:extLst>
                </a:gridCol>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Body Mass Index (BMI) Category (kg/m</a:t>
                      </a:r>
                      <a:r>
                        <a:rPr kumimoji="0" lang="en-US" sz="1400" b="1" u="none" strike="noStrike" cap="none" normalizeH="0" baseline="30000" dirty="0">
                          <a:ln>
                            <a:noFill/>
                          </a:ln>
                          <a:effectLst/>
                          <a:latin typeface="Helvetica" panose="020B0604020202020204" pitchFamily="34" charset="0"/>
                          <a:cs typeface="Helvetica" panose="020B0604020202020204" pitchFamily="34" charset="0"/>
                        </a:rPr>
                        <a:t>2</a:t>
                      </a:r>
                      <a:r>
                        <a:rPr kumimoji="0" lang="en-US" sz="14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1400" b="1" i="0" u="none" strike="noStrike" cap="none" normalizeH="0" baseline="0" dirty="0">
                        <a:ln>
                          <a:noFill/>
                        </a:ln>
                        <a:solidFill>
                          <a:schemeClr val="bg1"/>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8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Treatment</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b"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25.0-26.9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23.0-26.9*)</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27.0-29.9</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30.0-34.9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27.5-32.4*)</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35.0-39.9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32.5-37.4*)</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≥37.5*)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extLst>
                  <a:ext uri="{0D108BD9-81ED-4DB2-BD59-A6C34878D82A}">
                    <a16:rowId xmlns="" xmlns:a16="http://schemas.microsoft.com/office/drawing/2014/main" val="10001"/>
                  </a:ext>
                </a:extLst>
              </a:tr>
              <a:tr h="7774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Diet, </a:t>
                      </a:r>
                      <a:br>
                        <a:rPr kumimoji="0" lang="en-US" sz="1400" b="1" u="none" strike="noStrike" cap="none" normalizeH="0" baseline="0" dirty="0">
                          <a:ln>
                            <a:noFill/>
                          </a:ln>
                          <a:effectLst/>
                          <a:latin typeface="Helvetica" panose="020B0604020202020204" pitchFamily="34" charset="0"/>
                          <a:cs typeface="Helvetica" panose="020B0604020202020204" pitchFamily="34" charset="0"/>
                        </a:rPr>
                      </a:br>
                      <a:r>
                        <a:rPr kumimoji="0" lang="en-US" sz="1400" b="1" u="none" strike="noStrike" cap="none" normalizeH="0" baseline="0" dirty="0">
                          <a:ln>
                            <a:noFill/>
                          </a:ln>
                          <a:effectLst/>
                          <a:latin typeface="Helvetica" panose="020B0604020202020204" pitchFamily="34" charset="0"/>
                          <a:cs typeface="Helvetica" panose="020B0604020202020204" pitchFamily="34" charset="0"/>
                        </a:rPr>
                        <a:t>physical activity &amp; behavioral therapy</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 </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 xmlns:a16="http://schemas.microsoft.com/office/drawing/2014/main" val="10002"/>
                  </a:ext>
                </a:extLst>
              </a:tr>
              <a:tr h="67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Pharmacotherapy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 xmlns:a16="http://schemas.microsoft.com/office/drawing/2014/main" val="10003"/>
                  </a:ext>
                </a:extLst>
              </a:tr>
              <a:tr h="67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Metabolic surgery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 xmlns:a16="http://schemas.microsoft.com/office/drawing/2014/main" val="10004"/>
                  </a:ext>
                </a:extLst>
              </a:tr>
            </a:tbl>
          </a:graphicData>
        </a:graphic>
      </p:graphicFrame>
      <p:sp>
        <p:nvSpPr>
          <p:cNvPr id="111659" name="TextBox 5"/>
          <p:cNvSpPr txBox="1">
            <a:spLocks noChangeArrowheads="1"/>
          </p:cNvSpPr>
          <p:nvPr/>
        </p:nvSpPr>
        <p:spPr bwMode="auto">
          <a:xfrm>
            <a:off x="647700" y="3943350"/>
            <a:ext cx="7848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solidFill>
                  <a:schemeClr val="bg1"/>
                </a:solidFill>
                <a:latin typeface="Verdana" pitchFamily="34" charset="0"/>
              </a:rPr>
              <a:t>*  Cutoff points for </a:t>
            </a:r>
            <a:r>
              <a:rPr lang="en-US" dirty="0">
                <a:solidFill>
                  <a:schemeClr val="bg1"/>
                </a:solidFill>
                <a:latin typeface="Helvetica" pitchFamily="34" charset="0"/>
              </a:rPr>
              <a:t>Asian-American individuals.</a:t>
            </a:r>
          </a:p>
          <a:p>
            <a:r>
              <a:rPr lang="en-US" dirty="0">
                <a:solidFill>
                  <a:schemeClr val="bg1"/>
                </a:solidFill>
                <a:latin typeface="Helvetica" pitchFamily="34" charset="0"/>
              </a:rPr>
              <a:t>┼  Treatment may be indicated for selected, motivated patients.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41165463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itle 2"/>
          <p:cNvSpPr>
            <a:spLocks noGrp="1"/>
          </p:cNvSpPr>
          <p:nvPr>
            <p:ph type="title"/>
          </p:nvPr>
        </p:nvSpPr>
        <p:spPr/>
        <p:txBody>
          <a:bodyPr>
            <a:noAutofit/>
          </a:bodyPr>
          <a:lstStyle/>
          <a:p>
            <a:r>
              <a:rPr lang="en-US" sz="2500" dirty="0"/>
              <a:t>Diet, Physical Activity &amp; Behavioral Therapy: Recommendations</a:t>
            </a:r>
          </a:p>
        </p:txBody>
      </p:sp>
      <p:sp>
        <p:nvSpPr>
          <p:cNvPr id="112642" name="Content Placeholder 1"/>
          <p:cNvSpPr>
            <a:spLocks noGrp="1"/>
          </p:cNvSpPr>
          <p:nvPr>
            <p:ph idx="1"/>
          </p:nvPr>
        </p:nvSpPr>
        <p:spPr/>
        <p:txBody>
          <a:bodyPr/>
          <a:lstStyle/>
          <a:p>
            <a:pPr>
              <a:spcBef>
                <a:spcPts val="1200"/>
              </a:spcBef>
            </a:pPr>
            <a:r>
              <a:rPr lang="en-US" dirty="0"/>
              <a:t>Diet, physical activity and behavioral therapy designed to achieve &gt;5% weight loss should be prescribed for overweight and obese patients with T2DM ready to achieve weight loss. </a:t>
            </a:r>
            <a:r>
              <a:rPr lang="en-US" dirty="0">
                <a:solidFill>
                  <a:schemeClr val="accent6"/>
                </a:solidFill>
              </a:rPr>
              <a:t>A</a:t>
            </a:r>
          </a:p>
          <a:p>
            <a:pPr>
              <a:spcBef>
                <a:spcPts val="1200"/>
              </a:spcBef>
            </a:pPr>
            <a:r>
              <a:rPr lang="en-US" dirty="0"/>
              <a:t>Such interventions should be high-intensity (≥16 sessions in 6 months) and focus on diet, physical activity and behavioral strategies to achieve a 500 - 750 kcal/day energy deficit. </a:t>
            </a:r>
            <a:r>
              <a:rPr lang="en-US"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12259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a:xfrm>
            <a:off x="228600" y="768134"/>
            <a:ext cx="8610600" cy="3829050"/>
          </a:xfrm>
        </p:spPr>
        <p:txBody>
          <a:bodyPr>
            <a:normAutofit fontScale="85000" lnSpcReduction="20000"/>
          </a:bodyPr>
          <a:lstStyle/>
          <a:p>
            <a:pPr>
              <a:spcBef>
                <a:spcPts val="1200"/>
              </a:spcBef>
            </a:pPr>
            <a:r>
              <a:rPr lang="en-US" dirty="0"/>
              <a:t>Diets should be individualized, as those that provide the same caloric restriction but differ in protein, carbohydrate, and fat content are equally effective in achieving weight loss. </a:t>
            </a:r>
            <a:r>
              <a:rPr lang="en-US" dirty="0">
                <a:solidFill>
                  <a:schemeClr val="accent6"/>
                </a:solidFill>
              </a:rPr>
              <a:t>A</a:t>
            </a:r>
          </a:p>
          <a:p>
            <a:pPr>
              <a:spcBef>
                <a:spcPts val="1200"/>
              </a:spcBef>
            </a:pPr>
            <a:r>
              <a:rPr lang="en-US" dirty="0"/>
              <a:t>For patients who achieve short-term weight loss goals, long-term (≥1 year) comprehensive weight maintenance programs should be prescribed. Such programs should provide at least monthly contact and encourage ongoing monitoring of body weight (weekly or more frequently), continued consumption of a reduced-calorie diet, and participation in high levels of physical activity (200-300 min/week). </a:t>
            </a:r>
            <a:r>
              <a:rPr lang="en-US"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a:spLocks noGrp="1"/>
          </p:cNvSpPr>
          <p:nvPr>
            <p:ph type="title"/>
          </p:nvPr>
        </p:nvSpPr>
        <p:spPr>
          <a:xfrm>
            <a:off x="-76200" y="-114300"/>
            <a:ext cx="9296400" cy="857250"/>
          </a:xfrm>
        </p:spPr>
        <p:txBody>
          <a:bodyPr>
            <a:noAutofit/>
          </a:bodyPr>
          <a:lstStyle/>
          <a:p>
            <a:r>
              <a:rPr lang="en-US" sz="2400" dirty="0"/>
              <a:t>Recommendations: Diet, physical activity &amp; behavioral therapy (2)</a:t>
            </a:r>
          </a:p>
        </p:txBody>
      </p:sp>
    </p:spTree>
    <p:extLst>
      <p:ext uri="{BB962C8B-B14F-4D97-AF65-F5344CB8AC3E}">
        <p14:creationId xmlns="" xmlns:p14="http://schemas.microsoft.com/office/powerpoint/2010/main" val="4101311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36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p:cNvSpPr>
            <a:spLocks noGrp="1"/>
          </p:cNvSpPr>
          <p:nvPr>
            <p:ph idx="1"/>
          </p:nvPr>
        </p:nvSpPr>
        <p:spPr>
          <a:xfrm>
            <a:off x="304800" y="847503"/>
            <a:ext cx="8382000" cy="3829050"/>
          </a:xfrm>
        </p:spPr>
        <p:txBody>
          <a:bodyPr>
            <a:normAutofit fontScale="92500"/>
          </a:bodyPr>
          <a:lstStyle/>
          <a:p>
            <a:pPr>
              <a:spcBef>
                <a:spcPts val="1200"/>
              </a:spcBef>
            </a:pPr>
            <a:r>
              <a:rPr lang="en-US" dirty="0"/>
              <a:t>To achieve weight loss of &gt;5%, short-term (3-month) interventions that use very-low-calorie diets (</a:t>
            </a:r>
            <a:r>
              <a:rPr lang="en-US" u="sng" dirty="0"/>
              <a:t>&lt;</a:t>
            </a:r>
            <a:r>
              <a:rPr lang="en-US" dirty="0"/>
              <a:t>800 kcal/day) and total meal replacements may be prescribed for carefully selected patients by trained practitioners in medical care settings with close medical monitoring. To maintain weight loss, such programs must incorporate long-term comprehensive weight maintenance counseling.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6" name="Title 2"/>
          <p:cNvSpPr txBox="1">
            <a:spLocks/>
          </p:cNvSpPr>
          <p:nvPr/>
        </p:nvSpPr>
        <p:spPr>
          <a:xfrm>
            <a:off x="-76200" y="-86043"/>
            <a:ext cx="9296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400" dirty="0"/>
              <a:t>Recommendations: Diet, physical activity &amp; behavioral therapy (3)</a:t>
            </a:r>
          </a:p>
        </p:txBody>
      </p:sp>
    </p:spTree>
    <p:extLst>
      <p:ext uri="{BB962C8B-B14F-4D97-AF65-F5344CB8AC3E}">
        <p14:creationId xmlns="" xmlns:p14="http://schemas.microsoft.com/office/powerpoint/2010/main" val="16498344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itle 2"/>
          <p:cNvSpPr>
            <a:spLocks noGrp="1"/>
          </p:cNvSpPr>
          <p:nvPr>
            <p:ph type="title"/>
          </p:nvPr>
        </p:nvSpPr>
        <p:spPr/>
        <p:txBody>
          <a:bodyPr/>
          <a:lstStyle/>
          <a:p>
            <a:pPr>
              <a:lnSpc>
                <a:spcPts val="3600"/>
              </a:lnSpc>
            </a:pPr>
            <a:r>
              <a:rPr lang="en-US" dirty="0"/>
              <a:t>Pharmacotherapy: Recommendations</a:t>
            </a:r>
          </a:p>
        </p:txBody>
      </p:sp>
      <p:sp>
        <p:nvSpPr>
          <p:cNvPr id="115714" name="Content Placeholder 1"/>
          <p:cNvSpPr>
            <a:spLocks noGrp="1"/>
          </p:cNvSpPr>
          <p:nvPr>
            <p:ph idx="1"/>
          </p:nvPr>
        </p:nvSpPr>
        <p:spPr>
          <a:xfrm>
            <a:off x="457200" y="1047750"/>
            <a:ext cx="8229600" cy="3549434"/>
          </a:xfrm>
        </p:spPr>
        <p:txBody>
          <a:bodyPr>
            <a:noAutofit/>
          </a:bodyPr>
          <a:lstStyle/>
          <a:p>
            <a:pPr>
              <a:spcBef>
                <a:spcPts val="0"/>
              </a:spcBef>
            </a:pPr>
            <a:r>
              <a:rPr lang="en-US" dirty="0"/>
              <a:t>When choosing glucose-lowering medications for overweight or obese patients with T2DM, consider their effect on weight. </a:t>
            </a:r>
            <a:r>
              <a:rPr lang="en-US" dirty="0">
                <a:solidFill>
                  <a:schemeClr val="accent6"/>
                </a:solidFill>
              </a:rPr>
              <a:t>E</a:t>
            </a:r>
          </a:p>
          <a:p>
            <a:pPr>
              <a:spcBef>
                <a:spcPts val="0"/>
              </a:spcBef>
            </a:pPr>
            <a:r>
              <a:rPr lang="en-US" dirty="0"/>
              <a:t>Whenever possible, minimize the medications for comorbid conditions that are associated with weight gain.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3347780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dirty="0"/>
              <a:t>Chronic Care Model (CCM)</a:t>
            </a:r>
          </a:p>
        </p:txBody>
      </p:sp>
      <p:sp>
        <p:nvSpPr>
          <p:cNvPr id="16386" name="Content Placeholder 1"/>
          <p:cNvSpPr>
            <a:spLocks noGrp="1"/>
          </p:cNvSpPr>
          <p:nvPr>
            <p:ph idx="1"/>
          </p:nvPr>
        </p:nvSpPr>
        <p:spPr>
          <a:xfrm>
            <a:off x="990600" y="895350"/>
            <a:ext cx="7467600" cy="3099016"/>
          </a:xfrm>
        </p:spPr>
        <p:txBody>
          <a:bodyPr>
            <a:noAutofit/>
          </a:bodyPr>
          <a:lstStyle/>
          <a:p>
            <a:pPr marL="0" indent="0">
              <a:spcBef>
                <a:spcPts val="0"/>
              </a:spcBef>
              <a:buFont typeface="Verdana" pitchFamily="34" charset="0"/>
              <a:buNone/>
            </a:pPr>
            <a:r>
              <a:rPr lang="en-US" sz="2600" b="1" dirty="0"/>
              <a:t>The CCM includes Six Core Elements to optimize the care of patients with chronic disease:</a:t>
            </a:r>
          </a:p>
          <a:p>
            <a:pPr marL="801688" indent="-401638">
              <a:spcBef>
                <a:spcPts val="0"/>
              </a:spcBef>
              <a:buFont typeface="Verdana" pitchFamily="34" charset="0"/>
              <a:buAutoNum type="arabicPeriod"/>
            </a:pPr>
            <a:r>
              <a:rPr lang="en-US" sz="2600" dirty="0"/>
              <a:t>Delivery system design</a:t>
            </a:r>
          </a:p>
          <a:p>
            <a:pPr marL="801688" indent="-401638">
              <a:spcBef>
                <a:spcPts val="0"/>
              </a:spcBef>
              <a:buFont typeface="Verdana" pitchFamily="34" charset="0"/>
              <a:buAutoNum type="arabicPeriod"/>
            </a:pPr>
            <a:r>
              <a:rPr lang="en-US" sz="2600" dirty="0"/>
              <a:t>Self-management support</a:t>
            </a:r>
          </a:p>
          <a:p>
            <a:pPr marL="801688" indent="-401638">
              <a:spcBef>
                <a:spcPts val="0"/>
              </a:spcBef>
              <a:buFont typeface="Verdana" pitchFamily="34" charset="0"/>
              <a:buAutoNum type="arabicPeriod"/>
            </a:pPr>
            <a:r>
              <a:rPr lang="en-US" sz="2600" dirty="0"/>
              <a:t>Decision support</a:t>
            </a:r>
          </a:p>
          <a:p>
            <a:pPr marL="801688" indent="-401638">
              <a:spcBef>
                <a:spcPts val="0"/>
              </a:spcBef>
              <a:buFont typeface="Verdana" pitchFamily="34" charset="0"/>
              <a:buAutoNum type="arabicPeriod"/>
            </a:pPr>
            <a:r>
              <a:rPr lang="en-US" sz="2600" dirty="0"/>
              <a:t>Clinical information systems</a:t>
            </a:r>
          </a:p>
          <a:p>
            <a:pPr marL="801688" indent="-401638">
              <a:spcBef>
                <a:spcPts val="0"/>
              </a:spcBef>
              <a:buFont typeface="Verdana" pitchFamily="34" charset="0"/>
              <a:buAutoNum type="arabicPeriod"/>
            </a:pPr>
            <a:r>
              <a:rPr lang="en-US" sz="2600" dirty="0"/>
              <a:t>Community resources &amp; policies</a:t>
            </a:r>
          </a:p>
          <a:p>
            <a:pPr marL="801688" indent="-401638">
              <a:spcBef>
                <a:spcPts val="0"/>
              </a:spcBef>
              <a:buFont typeface="Verdana" pitchFamily="34" charset="0"/>
              <a:buAutoNum type="arabicPeriod"/>
            </a:pPr>
            <a:r>
              <a:rPr lang="en-US" sz="2600" dirty="0"/>
              <a:t>Health systems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10800382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a:xfrm>
            <a:off x="457200" y="819150"/>
            <a:ext cx="8229600" cy="3778034"/>
          </a:xfrm>
        </p:spPr>
        <p:txBody>
          <a:bodyPr>
            <a:normAutofit fontScale="92500" lnSpcReduction="20000"/>
          </a:bodyPr>
          <a:lstStyle/>
          <a:p>
            <a:pPr>
              <a:spcBef>
                <a:spcPts val="1200"/>
              </a:spcBef>
            </a:pPr>
            <a:r>
              <a:rPr lang="en-US" dirty="0"/>
              <a:t>Weight loss meds may be effective as adjuncts to diet, physical activity &amp; behavioral counseling for selected patients with T2DM and BMI ≥27 kg/m</a:t>
            </a:r>
            <a:r>
              <a:rPr lang="en-US" baseline="30000" dirty="0"/>
              <a:t>2</a:t>
            </a:r>
            <a:r>
              <a:rPr lang="en-US" dirty="0"/>
              <a:t>. Potential benefits must be weighed against the potential risks of the medications. </a:t>
            </a:r>
            <a:r>
              <a:rPr lang="en-US" dirty="0">
                <a:solidFill>
                  <a:schemeClr val="accent6"/>
                </a:solidFill>
              </a:rPr>
              <a:t>A</a:t>
            </a:r>
          </a:p>
          <a:p>
            <a:pPr>
              <a:spcBef>
                <a:spcPts val="1200"/>
              </a:spcBef>
            </a:pPr>
            <a:r>
              <a:rPr lang="en-US" dirty="0"/>
              <a:t>If patient’s response to weight loss medications is &lt;5% weight loss after 3 months or if there are any safety or tolerability issues at any time, the medication should be discontinued and alternative medications or treatment approaches should be considered. </a:t>
            </a:r>
            <a:r>
              <a:rPr lang="en-US" dirty="0">
                <a:solidFill>
                  <a:schemeClr val="accent6"/>
                </a:solidFill>
              </a:rPr>
              <a:t>A</a:t>
            </a:r>
          </a:p>
          <a:p>
            <a:pPr>
              <a:spcBef>
                <a:spcPts val="1200"/>
              </a:spcBef>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txBox="1">
            <a:spLocks/>
          </p:cNvSpPr>
          <p:nvPr/>
        </p:nvSpPr>
        <p:spPr>
          <a:xfrm>
            <a:off x="152400" y="-55921"/>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600"/>
              </a:lnSpc>
            </a:pPr>
            <a:r>
              <a:rPr lang="en-US" dirty="0"/>
              <a:t>Pharmacotherapy: Recommendations (2)</a:t>
            </a:r>
          </a:p>
        </p:txBody>
      </p:sp>
    </p:spTree>
    <p:extLst>
      <p:ext uri="{BB962C8B-B14F-4D97-AF65-F5344CB8AC3E}">
        <p14:creationId xmlns="" xmlns:p14="http://schemas.microsoft.com/office/powerpoint/2010/main" val="214024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Medications Approved by the FDA for the Treatment of Obesity</a:t>
            </a:r>
          </a:p>
        </p:txBody>
      </p:sp>
      <p:sp>
        <p:nvSpPr>
          <p:cNvPr id="8"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grpSp>
        <p:nvGrpSpPr>
          <p:cNvPr id="19" name="Group 18">
            <a:extLst>
              <a:ext uri="{FF2B5EF4-FFF2-40B4-BE49-F238E27FC236}">
                <a16:creationId xmlns="" xmlns:a16="http://schemas.microsoft.com/office/drawing/2014/main" id="{DC034584-630B-492C-83AE-8AA848A5FBCE}"/>
              </a:ext>
            </a:extLst>
          </p:cNvPr>
          <p:cNvGrpSpPr/>
          <p:nvPr/>
        </p:nvGrpSpPr>
        <p:grpSpPr>
          <a:xfrm>
            <a:off x="347662" y="629154"/>
            <a:ext cx="6525578" cy="4163124"/>
            <a:chOff x="347662" y="740664"/>
            <a:chExt cx="6525578" cy="4163124"/>
          </a:xfrm>
        </p:grpSpPr>
        <p:grpSp>
          <p:nvGrpSpPr>
            <p:cNvPr id="25" name="Group 24">
              <a:extLst>
                <a:ext uri="{FF2B5EF4-FFF2-40B4-BE49-F238E27FC236}">
                  <a16:creationId xmlns="" xmlns:a16="http://schemas.microsoft.com/office/drawing/2014/main" id="{05B690A9-D983-49DC-9711-137DFAD84CD7}"/>
                </a:ext>
              </a:extLst>
            </p:cNvPr>
            <p:cNvGrpSpPr/>
            <p:nvPr/>
          </p:nvGrpSpPr>
          <p:grpSpPr>
            <a:xfrm>
              <a:off x="1569720" y="742950"/>
              <a:ext cx="5303520" cy="4114800"/>
              <a:chOff x="1828800" y="895350"/>
              <a:chExt cx="5062890" cy="3048000"/>
            </a:xfrm>
          </p:grpSpPr>
          <p:grpSp>
            <p:nvGrpSpPr>
              <p:cNvPr id="26" name="Group 25">
                <a:extLst>
                  <a:ext uri="{FF2B5EF4-FFF2-40B4-BE49-F238E27FC236}">
                    <a16:creationId xmlns="" xmlns:a16="http://schemas.microsoft.com/office/drawing/2014/main" id="{AB3D4E9F-BEA9-47CE-A520-6D46E4E19ECD}"/>
                  </a:ext>
                </a:extLst>
              </p:cNvPr>
              <p:cNvGrpSpPr/>
              <p:nvPr/>
            </p:nvGrpSpPr>
            <p:grpSpPr>
              <a:xfrm>
                <a:off x="1828800" y="895350"/>
                <a:ext cx="5062890" cy="1328062"/>
                <a:chOff x="1861839" y="1311377"/>
                <a:chExt cx="5062890" cy="1328062"/>
              </a:xfrm>
            </p:grpSpPr>
            <p:grpSp>
              <p:nvGrpSpPr>
                <p:cNvPr id="30" name="Group 29">
                  <a:extLst>
                    <a:ext uri="{FF2B5EF4-FFF2-40B4-BE49-F238E27FC236}">
                      <a16:creationId xmlns="" xmlns:a16="http://schemas.microsoft.com/office/drawing/2014/main" id="{8A082B95-8153-49CF-A7EE-9405E13ED589}"/>
                    </a:ext>
                  </a:extLst>
                </p:cNvPr>
                <p:cNvGrpSpPr/>
                <p:nvPr/>
              </p:nvGrpSpPr>
              <p:grpSpPr>
                <a:xfrm>
                  <a:off x="1861839" y="1760589"/>
                  <a:ext cx="5062890" cy="878850"/>
                  <a:chOff x="381000" y="4933950"/>
                  <a:chExt cx="5062890" cy="878850"/>
                </a:xfrm>
              </p:grpSpPr>
              <p:pic>
                <p:nvPicPr>
                  <p:cNvPr id="33" name="Picture 32">
                    <a:extLst>
                      <a:ext uri="{FF2B5EF4-FFF2-40B4-BE49-F238E27FC236}">
                        <a16:creationId xmlns="" xmlns:a16="http://schemas.microsoft.com/office/drawing/2014/main" id="{3C424FA6-57B6-432E-9D2B-8E9149786DEC}"/>
                      </a:ext>
                    </a:extLst>
                  </p:cNvPr>
                  <p:cNvPicPr>
                    <a:picLocks noChangeAspect="1"/>
                  </p:cNvPicPr>
                  <p:nvPr/>
                </p:nvPicPr>
                <p:blipFill rotWithShape="1">
                  <a:blip r:embed="rId3" cstate="print"/>
                  <a:srcRect t="82913" r="62167"/>
                  <a:stretch/>
                </p:blipFill>
                <p:spPr>
                  <a:xfrm>
                    <a:off x="381000" y="4933950"/>
                    <a:ext cx="2895600" cy="878850"/>
                  </a:xfrm>
                  <a:prstGeom prst="rect">
                    <a:avLst/>
                  </a:prstGeom>
                </p:spPr>
              </p:pic>
              <p:pic>
                <p:nvPicPr>
                  <p:cNvPr id="34" name="Picture 33">
                    <a:extLst>
                      <a:ext uri="{FF2B5EF4-FFF2-40B4-BE49-F238E27FC236}">
                        <a16:creationId xmlns="" xmlns:a16="http://schemas.microsoft.com/office/drawing/2014/main" id="{6DA55ABA-B4DE-4802-9E21-399EBD57438F}"/>
                      </a:ext>
                    </a:extLst>
                  </p:cNvPr>
                  <p:cNvPicPr>
                    <a:picLocks noChangeAspect="1"/>
                  </p:cNvPicPr>
                  <p:nvPr/>
                </p:nvPicPr>
                <p:blipFill rotWithShape="1">
                  <a:blip r:embed="rId3" cstate="print"/>
                  <a:srcRect l="71683" t="82913"/>
                  <a:stretch/>
                </p:blipFill>
                <p:spPr>
                  <a:xfrm>
                    <a:off x="3276600" y="4933950"/>
                    <a:ext cx="2167290" cy="878850"/>
                  </a:xfrm>
                  <a:prstGeom prst="rect">
                    <a:avLst/>
                  </a:prstGeom>
                </p:spPr>
              </p:pic>
            </p:grpSp>
            <p:pic>
              <p:nvPicPr>
                <p:cNvPr id="31" name="Picture 30">
                  <a:extLst>
                    <a:ext uri="{FF2B5EF4-FFF2-40B4-BE49-F238E27FC236}">
                      <a16:creationId xmlns="" xmlns:a16="http://schemas.microsoft.com/office/drawing/2014/main" id="{E813E778-7BC4-4B07-B201-CB903EAC2C0B}"/>
                    </a:ext>
                  </a:extLst>
                </p:cNvPr>
                <p:cNvPicPr>
                  <a:picLocks noChangeAspect="1"/>
                </p:cNvPicPr>
                <p:nvPr/>
              </p:nvPicPr>
              <p:blipFill rotWithShape="1">
                <a:blip r:embed="rId3" cstate="print"/>
                <a:srcRect t="4394" r="62167" b="86872"/>
                <a:stretch/>
              </p:blipFill>
              <p:spPr>
                <a:xfrm>
                  <a:off x="1861839" y="1311377"/>
                  <a:ext cx="2895600" cy="449211"/>
                </a:xfrm>
                <a:prstGeom prst="rect">
                  <a:avLst/>
                </a:prstGeom>
              </p:spPr>
            </p:pic>
            <p:pic>
              <p:nvPicPr>
                <p:cNvPr id="32" name="Picture 31">
                  <a:extLst>
                    <a:ext uri="{FF2B5EF4-FFF2-40B4-BE49-F238E27FC236}">
                      <a16:creationId xmlns="" xmlns:a16="http://schemas.microsoft.com/office/drawing/2014/main" id="{92EA0C27-1F6C-4D2A-AC3F-1425A0BECFA4}"/>
                    </a:ext>
                  </a:extLst>
                </p:cNvPr>
                <p:cNvPicPr>
                  <a:picLocks noChangeAspect="1"/>
                </p:cNvPicPr>
                <p:nvPr/>
              </p:nvPicPr>
              <p:blipFill rotWithShape="1">
                <a:blip r:embed="rId3" cstate="print"/>
                <a:srcRect l="71683" t="4394" b="86872"/>
                <a:stretch/>
              </p:blipFill>
              <p:spPr>
                <a:xfrm>
                  <a:off x="4757439" y="1311378"/>
                  <a:ext cx="2167290" cy="449211"/>
                </a:xfrm>
                <a:prstGeom prst="rect">
                  <a:avLst/>
                </a:prstGeom>
              </p:spPr>
            </p:pic>
          </p:grpSp>
          <p:grpSp>
            <p:nvGrpSpPr>
              <p:cNvPr id="27" name="Group 26">
                <a:extLst>
                  <a:ext uri="{FF2B5EF4-FFF2-40B4-BE49-F238E27FC236}">
                    <a16:creationId xmlns="" xmlns:a16="http://schemas.microsoft.com/office/drawing/2014/main" id="{0E2248AF-09B4-4386-946F-A3A3D00E6D3A}"/>
                  </a:ext>
                </a:extLst>
              </p:cNvPr>
              <p:cNvGrpSpPr/>
              <p:nvPr/>
            </p:nvGrpSpPr>
            <p:grpSpPr>
              <a:xfrm>
                <a:off x="1828800" y="2223412"/>
                <a:ext cx="5062890" cy="1719938"/>
                <a:chOff x="2971800" y="2571749"/>
                <a:chExt cx="6096000" cy="2071360"/>
              </a:xfrm>
            </p:grpSpPr>
            <p:pic>
              <p:nvPicPr>
                <p:cNvPr id="28" name="Picture 27">
                  <a:extLst>
                    <a:ext uri="{FF2B5EF4-FFF2-40B4-BE49-F238E27FC236}">
                      <a16:creationId xmlns="" xmlns:a16="http://schemas.microsoft.com/office/drawing/2014/main" id="{175B8D00-C50F-4496-991E-2FE6A69FA62E}"/>
                    </a:ext>
                  </a:extLst>
                </p:cNvPr>
                <p:cNvPicPr>
                  <a:picLocks noChangeAspect="1"/>
                </p:cNvPicPr>
                <p:nvPr/>
              </p:nvPicPr>
              <p:blipFill rotWithShape="1">
                <a:blip r:embed="rId4" cstate="print"/>
                <a:srcRect l="71667"/>
                <a:stretch/>
              </p:blipFill>
              <p:spPr>
                <a:xfrm>
                  <a:off x="6477000" y="2571750"/>
                  <a:ext cx="2590800" cy="2071359"/>
                </a:xfrm>
                <a:prstGeom prst="rect">
                  <a:avLst/>
                </a:prstGeom>
              </p:spPr>
            </p:pic>
            <p:pic>
              <p:nvPicPr>
                <p:cNvPr id="29" name="Picture 28">
                  <a:extLst>
                    <a:ext uri="{FF2B5EF4-FFF2-40B4-BE49-F238E27FC236}">
                      <a16:creationId xmlns="" xmlns:a16="http://schemas.microsoft.com/office/drawing/2014/main" id="{1CE74D69-EDEA-4A74-81B6-A96BFB8DF4B6}"/>
                    </a:ext>
                  </a:extLst>
                </p:cNvPr>
                <p:cNvPicPr>
                  <a:picLocks noChangeAspect="1"/>
                </p:cNvPicPr>
                <p:nvPr/>
              </p:nvPicPr>
              <p:blipFill rotWithShape="1">
                <a:blip r:embed="rId4" cstate="print"/>
                <a:srcRect r="61667"/>
                <a:stretch/>
              </p:blipFill>
              <p:spPr>
                <a:xfrm>
                  <a:off x="2971800" y="2571749"/>
                  <a:ext cx="3505200" cy="2071359"/>
                </a:xfrm>
                <a:prstGeom prst="rect">
                  <a:avLst/>
                </a:prstGeom>
              </p:spPr>
            </p:pic>
          </p:grpSp>
        </p:grpSp>
        <p:grpSp>
          <p:nvGrpSpPr>
            <p:cNvPr id="15" name="Group 20">
              <a:extLst>
                <a:ext uri="{FF2B5EF4-FFF2-40B4-BE49-F238E27FC236}">
                  <a16:creationId xmlns="" xmlns:a16="http://schemas.microsoft.com/office/drawing/2014/main" id="{414A289F-14A9-47C5-A3FF-AC15C195A638}"/>
                </a:ext>
              </a:extLst>
            </p:cNvPr>
            <p:cNvGrpSpPr>
              <a:grpSpLocks noChangeAspect="1"/>
            </p:cNvGrpSpPr>
            <p:nvPr/>
          </p:nvGrpSpPr>
          <p:grpSpPr bwMode="auto">
            <a:xfrm>
              <a:off x="347662" y="742950"/>
              <a:ext cx="4148138" cy="4160838"/>
              <a:chOff x="240" y="468"/>
              <a:chExt cx="2613" cy="2621"/>
            </a:xfrm>
          </p:grpSpPr>
          <p:sp>
            <p:nvSpPr>
              <p:cNvPr id="16" name="AutoShape 19">
                <a:extLst>
                  <a:ext uri="{FF2B5EF4-FFF2-40B4-BE49-F238E27FC236}">
                    <a16:creationId xmlns="" xmlns:a16="http://schemas.microsoft.com/office/drawing/2014/main" id="{722BACCB-0269-4299-81FB-819F31E61093}"/>
                  </a:ext>
                </a:extLst>
              </p:cNvPr>
              <p:cNvSpPr>
                <a:spLocks noChangeAspect="1" noChangeArrowheads="1" noTextEdit="1"/>
              </p:cNvSpPr>
              <p:nvPr/>
            </p:nvSpPr>
            <p:spPr bwMode="auto">
              <a:xfrm>
                <a:off x="240" y="564"/>
                <a:ext cx="1824" cy="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3573" name="Picture 21">
                <a:extLst>
                  <a:ext uri="{FF2B5EF4-FFF2-40B4-BE49-F238E27FC236}">
                    <a16:creationId xmlns="" xmlns:a16="http://schemas.microsoft.com/office/drawing/2014/main" id="{94A9F772-50ED-477B-8D8C-579FB6D23695}"/>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4379" r="62205" b="17762"/>
              <a:stretch/>
            </p:blipFill>
            <p:spPr bwMode="auto">
              <a:xfrm>
                <a:off x="1029" y="468"/>
                <a:ext cx="1824" cy="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24">
              <a:extLst>
                <a:ext uri="{FF2B5EF4-FFF2-40B4-BE49-F238E27FC236}">
                  <a16:creationId xmlns="" xmlns:a16="http://schemas.microsoft.com/office/drawing/2014/main" id="{624FAD01-EFD8-4BDC-900C-EB16B3798008}"/>
                </a:ext>
              </a:extLst>
            </p:cNvPr>
            <p:cNvGrpSpPr>
              <a:grpSpLocks noChangeAspect="1"/>
            </p:cNvGrpSpPr>
            <p:nvPr/>
          </p:nvGrpSpPr>
          <p:grpSpPr bwMode="auto">
            <a:xfrm>
              <a:off x="4435435" y="740664"/>
              <a:ext cx="2335214" cy="4054313"/>
              <a:chOff x="2848" y="353"/>
              <a:chExt cx="1471" cy="2656"/>
            </a:xfrm>
          </p:grpSpPr>
          <p:sp>
            <p:nvSpPr>
              <p:cNvPr id="18" name="AutoShape 23">
                <a:extLst>
                  <a:ext uri="{FF2B5EF4-FFF2-40B4-BE49-F238E27FC236}">
                    <a16:creationId xmlns="" xmlns:a16="http://schemas.microsoft.com/office/drawing/2014/main" id="{ABD5A5F3-62B7-4550-99B7-0439CBD71C0F}"/>
                  </a:ext>
                </a:extLst>
              </p:cNvPr>
              <p:cNvSpPr>
                <a:spLocks noChangeAspect="1" noChangeArrowheads="1" noTextEdit="1"/>
              </p:cNvSpPr>
              <p:nvPr/>
            </p:nvSpPr>
            <p:spPr bwMode="auto">
              <a:xfrm>
                <a:off x="2848" y="353"/>
                <a:ext cx="1459" cy="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577" name="Picture 25">
                <a:extLst>
                  <a:ext uri="{FF2B5EF4-FFF2-40B4-BE49-F238E27FC236}">
                    <a16:creationId xmlns="" xmlns:a16="http://schemas.microsoft.com/office/drawing/2014/main" id="{82053E92-DD21-482F-8BF9-0991EB8B21F5}"/>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72155" t="5427" b="17301"/>
              <a:stretch/>
            </p:blipFill>
            <p:spPr bwMode="auto">
              <a:xfrm>
                <a:off x="2883" y="388"/>
                <a:ext cx="1436" cy="2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 xmlns:p14="http://schemas.microsoft.com/office/powerpoint/2010/main" val="37228926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57250"/>
          </a:xfrm>
        </p:spPr>
        <p:txBody>
          <a:bodyPr>
            <a:noAutofit/>
          </a:bodyPr>
          <a:lstStyle/>
          <a:p>
            <a:r>
              <a:rPr lang="en-US" sz="2400" dirty="0"/>
              <a:t>Medications Approved by the FDA for the Treatment of Obesity (2)</a:t>
            </a:r>
          </a:p>
        </p:txBody>
      </p:sp>
      <p:sp>
        <p:nvSpPr>
          <p:cNvPr id="1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pic>
        <p:nvPicPr>
          <p:cNvPr id="17" name="Picture 16">
            <a:extLst>
              <a:ext uri="{FF2B5EF4-FFF2-40B4-BE49-F238E27FC236}">
                <a16:creationId xmlns="" xmlns:a16="http://schemas.microsoft.com/office/drawing/2014/main" id="{8FADD323-3B0D-48DB-8802-6CA0FCDF05F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04002" y="812538"/>
            <a:ext cx="6492198" cy="3892812"/>
          </a:xfrm>
          <a:prstGeom prst="rect">
            <a:avLst/>
          </a:prstGeom>
        </p:spPr>
      </p:pic>
    </p:spTree>
    <p:extLst>
      <p:ext uri="{BB962C8B-B14F-4D97-AF65-F5344CB8AC3E}">
        <p14:creationId xmlns="" xmlns:p14="http://schemas.microsoft.com/office/powerpoint/2010/main" val="2632273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2"/>
          <p:cNvSpPr>
            <a:spLocks noGrp="1"/>
          </p:cNvSpPr>
          <p:nvPr>
            <p:ph type="title"/>
          </p:nvPr>
        </p:nvSpPr>
        <p:spPr/>
        <p:txBody>
          <a:bodyPr/>
          <a:lstStyle/>
          <a:p>
            <a:r>
              <a:rPr lang="en-US" dirty="0"/>
              <a:t>Metabolic Surgery</a:t>
            </a:r>
          </a:p>
        </p:txBody>
      </p:sp>
      <p:sp>
        <p:nvSpPr>
          <p:cNvPr id="117762" name="Content Placeholder 1"/>
          <p:cNvSpPr>
            <a:spLocks noGrp="1"/>
          </p:cNvSpPr>
          <p:nvPr>
            <p:ph idx="1"/>
          </p:nvPr>
        </p:nvSpPr>
        <p:spPr>
          <a:xfrm>
            <a:off x="457200" y="895350"/>
            <a:ext cx="8229600" cy="3701834"/>
          </a:xfrm>
        </p:spPr>
        <p:txBody>
          <a:bodyPr>
            <a:normAutofit fontScale="85000" lnSpcReduction="10000"/>
          </a:bodyPr>
          <a:lstStyle/>
          <a:p>
            <a:pPr indent="-274320">
              <a:spcBef>
                <a:spcPts val="0"/>
              </a:spcBef>
              <a:spcAft>
                <a:spcPts val="800"/>
              </a:spcAft>
            </a:pPr>
            <a:r>
              <a:rPr lang="en-US" dirty="0"/>
              <a:t>Evidence supports gastrointestinal (GI) operations as effective treatments for overweight T2DM patients. </a:t>
            </a:r>
          </a:p>
          <a:p>
            <a:r>
              <a:rPr lang="en-US" dirty="0"/>
              <a:t>Randomized controlled trials with postoperative follow-up ranging from 1 to 5 years have documented sustained diabetes remission in 30–63% of patients, though erosion of remission occurs in 35-50% or more.</a:t>
            </a:r>
          </a:p>
          <a:p>
            <a:r>
              <a:rPr lang="en-US" dirty="0"/>
              <a:t>With or without diabetes relapse, the majority of patients who undergo surgery maintain substantial improvement of glycemic control for at least 5 to 15 years.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40245588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itle 2"/>
          <p:cNvSpPr>
            <a:spLocks noGrp="1"/>
          </p:cNvSpPr>
          <p:nvPr>
            <p:ph type="title"/>
          </p:nvPr>
        </p:nvSpPr>
        <p:spPr/>
        <p:txBody>
          <a:bodyPr>
            <a:normAutofit/>
          </a:bodyPr>
          <a:lstStyle/>
          <a:p>
            <a:pPr>
              <a:lnSpc>
                <a:spcPts val="3600"/>
              </a:lnSpc>
            </a:pPr>
            <a:r>
              <a:rPr lang="en-US" dirty="0"/>
              <a:t>Metabolic Surgery: Recommendations</a:t>
            </a:r>
          </a:p>
        </p:txBody>
      </p:sp>
      <p:sp>
        <p:nvSpPr>
          <p:cNvPr id="118786" name="Content Placeholder 1"/>
          <p:cNvSpPr>
            <a:spLocks noGrp="1"/>
          </p:cNvSpPr>
          <p:nvPr>
            <p:ph idx="1"/>
          </p:nvPr>
        </p:nvSpPr>
        <p:spPr>
          <a:xfrm>
            <a:off x="457200" y="700947"/>
            <a:ext cx="8229600" cy="4038600"/>
          </a:xfrm>
        </p:spPr>
        <p:txBody>
          <a:bodyPr>
            <a:noAutofit/>
          </a:bodyPr>
          <a:lstStyle/>
          <a:p>
            <a:pPr>
              <a:spcBef>
                <a:spcPts val="600"/>
              </a:spcBef>
            </a:pPr>
            <a:r>
              <a:rPr lang="en-US" sz="1900" dirty="0"/>
              <a:t>Metabolic surgery </a:t>
            </a:r>
            <a:r>
              <a:rPr lang="en-US" sz="1900" i="1" dirty="0">
                <a:solidFill>
                  <a:srgbClr val="F79646"/>
                </a:solidFill>
              </a:rPr>
              <a:t>should be recommended</a:t>
            </a:r>
            <a:r>
              <a:rPr lang="en-US" sz="1900" dirty="0">
                <a:solidFill>
                  <a:srgbClr val="F79646"/>
                </a:solidFill>
              </a:rPr>
              <a:t> </a:t>
            </a:r>
            <a:r>
              <a:rPr lang="en-US" sz="1900" dirty="0"/>
              <a:t>as an option to treat T2DM in appropriate surgical candidates with </a:t>
            </a:r>
            <a:r>
              <a:rPr lang="en-US" sz="1900" dirty="0">
                <a:solidFill>
                  <a:srgbClr val="F79646"/>
                </a:solidFill>
              </a:rPr>
              <a:t>BMI </a:t>
            </a:r>
            <a:r>
              <a:rPr lang="en-US" sz="1900" u="sng" dirty="0">
                <a:solidFill>
                  <a:srgbClr val="F79646"/>
                </a:solidFill>
              </a:rPr>
              <a:t>&gt;</a:t>
            </a:r>
            <a:r>
              <a:rPr lang="en-US" sz="1900" dirty="0">
                <a:solidFill>
                  <a:srgbClr val="F79646"/>
                </a:solidFill>
              </a:rPr>
              <a:t>40 kg/m</a:t>
            </a:r>
            <a:r>
              <a:rPr lang="en-US" sz="1900" baseline="30000" dirty="0">
                <a:solidFill>
                  <a:srgbClr val="F79646"/>
                </a:solidFill>
              </a:rPr>
              <a:t>2</a:t>
            </a:r>
            <a:r>
              <a:rPr lang="en-US" sz="1900" dirty="0">
                <a:solidFill>
                  <a:srgbClr val="F79646"/>
                </a:solidFill>
              </a:rPr>
              <a:t> (37.5*)</a:t>
            </a:r>
            <a:r>
              <a:rPr lang="en-US" sz="1900" dirty="0"/>
              <a:t>, regardless of the level of glycemic control or complexity of glucose-lowering regimens, and in adults</a:t>
            </a:r>
            <a:r>
              <a:rPr lang="en-US" sz="1900" dirty="0">
                <a:solidFill>
                  <a:srgbClr val="F79646"/>
                </a:solidFill>
              </a:rPr>
              <a:t> </a:t>
            </a:r>
            <a:r>
              <a:rPr lang="en-US" sz="1900" dirty="0"/>
              <a:t>with </a:t>
            </a:r>
            <a:r>
              <a:rPr lang="en-US" sz="1900" dirty="0">
                <a:solidFill>
                  <a:srgbClr val="F79646"/>
                </a:solidFill>
              </a:rPr>
              <a:t>BMIs</a:t>
            </a:r>
            <a:r>
              <a:rPr lang="en-US" sz="1900" dirty="0"/>
              <a:t> </a:t>
            </a:r>
            <a:r>
              <a:rPr lang="en-US" sz="1900" dirty="0">
                <a:solidFill>
                  <a:srgbClr val="F79646"/>
                </a:solidFill>
              </a:rPr>
              <a:t>35.0-39.9 kg/m</a:t>
            </a:r>
            <a:r>
              <a:rPr lang="en-US" sz="1900" baseline="30000" dirty="0">
                <a:solidFill>
                  <a:srgbClr val="F79646"/>
                </a:solidFill>
              </a:rPr>
              <a:t>2 </a:t>
            </a:r>
            <a:r>
              <a:rPr lang="en-US" sz="1900" dirty="0">
                <a:solidFill>
                  <a:srgbClr val="F79646"/>
                </a:solidFill>
              </a:rPr>
              <a:t>(32.5-37.4*) </a:t>
            </a:r>
            <a:r>
              <a:rPr lang="en-US" sz="1900" dirty="0"/>
              <a:t>when hyperglycemia is inadequately controlled despite lifestyle and optimal medical therapy. </a:t>
            </a:r>
            <a:r>
              <a:rPr lang="en-US" sz="1900" dirty="0">
                <a:solidFill>
                  <a:srgbClr val="F79646"/>
                </a:solidFill>
              </a:rPr>
              <a:t>A</a:t>
            </a:r>
          </a:p>
          <a:p>
            <a:pPr>
              <a:spcBef>
                <a:spcPts val="600"/>
              </a:spcBef>
            </a:pPr>
            <a:r>
              <a:rPr lang="en-US" sz="1900" dirty="0"/>
              <a:t>Metabolic surgery </a:t>
            </a:r>
            <a:r>
              <a:rPr lang="en-US" sz="1900" i="1" dirty="0">
                <a:solidFill>
                  <a:srgbClr val="F79646"/>
                </a:solidFill>
              </a:rPr>
              <a:t>should be considered </a:t>
            </a:r>
            <a:r>
              <a:rPr lang="en-US" sz="1900" dirty="0"/>
              <a:t>as an option for adults with T2DM and </a:t>
            </a:r>
            <a:r>
              <a:rPr lang="en-US" sz="1900" dirty="0">
                <a:solidFill>
                  <a:srgbClr val="F79646"/>
                </a:solidFill>
              </a:rPr>
              <a:t>BMI 30-34.9 kg/m</a:t>
            </a:r>
            <a:r>
              <a:rPr lang="en-US" sz="1900" baseline="30000" dirty="0">
                <a:solidFill>
                  <a:srgbClr val="F79646"/>
                </a:solidFill>
              </a:rPr>
              <a:t>2</a:t>
            </a:r>
            <a:r>
              <a:rPr lang="en-US" sz="1900" dirty="0">
                <a:solidFill>
                  <a:srgbClr val="F79646"/>
                </a:solidFill>
              </a:rPr>
              <a:t> (27.5-32.4*) </a:t>
            </a:r>
            <a:r>
              <a:rPr lang="en-US" sz="1900" dirty="0"/>
              <a:t>if hyperglycemia is inadequately controlled despite optimal medical control by either oral or injectable medications (including insulin). </a:t>
            </a:r>
            <a:r>
              <a:rPr lang="en-US" sz="1900" dirty="0">
                <a:solidFill>
                  <a:schemeClr val="accent6"/>
                </a:solidFill>
              </a:rPr>
              <a:t>B</a:t>
            </a:r>
          </a:p>
          <a:p>
            <a:pPr>
              <a:spcBef>
                <a:spcPts val="600"/>
              </a:spcBef>
            </a:pPr>
            <a:r>
              <a:rPr lang="en-US" sz="1900" dirty="0"/>
              <a:t>Metabolic surgery should be performed in high-volume centers with multidisciplinary teams that understand and are experienced in the management of diabetes and gastrointestinal surgery. </a:t>
            </a:r>
            <a:r>
              <a:rPr lang="en-US" sz="1900"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27752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1"/>
          <p:cNvSpPr>
            <a:spLocks noGrp="1"/>
          </p:cNvSpPr>
          <p:nvPr>
            <p:ph idx="1"/>
          </p:nvPr>
        </p:nvSpPr>
        <p:spPr/>
        <p:txBody>
          <a:bodyPr>
            <a:noAutofit/>
          </a:bodyPr>
          <a:lstStyle/>
          <a:p>
            <a:r>
              <a:rPr lang="en-US" sz="2000" dirty="0"/>
              <a:t>Long-term lifestyle support and routine monitoring of micronutrient and nutritional status must be provided after surgery, according to guidelines for postoperative management of metabolic surgery by national and international professional societies. </a:t>
            </a:r>
            <a:r>
              <a:rPr lang="en-US" sz="2000" dirty="0">
                <a:solidFill>
                  <a:srgbClr val="F79646"/>
                </a:solidFill>
              </a:rPr>
              <a:t>C</a:t>
            </a:r>
          </a:p>
          <a:p>
            <a:r>
              <a:rPr lang="en-US" sz="2000" dirty="0"/>
              <a:t>People presenting for metabolic surgery should receive a comprehensive mental health assessment. </a:t>
            </a:r>
            <a:r>
              <a:rPr lang="en-US" sz="2000" dirty="0">
                <a:solidFill>
                  <a:srgbClr val="F79646"/>
                </a:solidFill>
              </a:rPr>
              <a:t>B</a:t>
            </a:r>
            <a:r>
              <a:rPr lang="en-US" sz="2000" dirty="0"/>
              <a:t> Surgery should be postponed in patients with histories of alcohol or substance abuse, significant depression, suicidal ideation, or other mental health conditions until these conditions have been fully addressed. </a:t>
            </a:r>
            <a:r>
              <a:rPr lang="en-US" sz="2000" dirty="0">
                <a:solidFill>
                  <a:srgbClr val="F79646"/>
                </a:solidFill>
              </a:rPr>
              <a:t>E</a:t>
            </a:r>
          </a:p>
          <a:p>
            <a:r>
              <a:rPr lang="en-US" sz="2000" dirty="0"/>
              <a:t>People who undergo metabolic surgery should be evaluated to assess the need for ongoing mental health services to help them adjust to medical and psychosocial changes after surgery. </a:t>
            </a:r>
            <a:r>
              <a:rPr lang="en-US" sz="2000"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a:spLocks noGrp="1"/>
          </p:cNvSpPr>
          <p:nvPr>
            <p:ph type="title"/>
          </p:nvPr>
        </p:nvSpPr>
        <p:spPr>
          <a:xfrm>
            <a:off x="0" y="-114300"/>
            <a:ext cx="9144000" cy="857250"/>
          </a:xfrm>
        </p:spPr>
        <p:txBody>
          <a:bodyPr>
            <a:normAutofit/>
          </a:bodyPr>
          <a:lstStyle/>
          <a:p>
            <a:pPr>
              <a:lnSpc>
                <a:spcPts val="3600"/>
              </a:lnSpc>
            </a:pPr>
            <a:r>
              <a:rPr lang="en-US" dirty="0"/>
              <a:t>Metabolic Surgery: Recommendations (2)</a:t>
            </a:r>
          </a:p>
        </p:txBody>
      </p:sp>
    </p:spTree>
    <p:extLst>
      <p:ext uri="{BB962C8B-B14F-4D97-AF65-F5344CB8AC3E}">
        <p14:creationId xmlns="" xmlns:p14="http://schemas.microsoft.com/office/powerpoint/2010/main" val="40624994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2"/>
          <p:cNvSpPr>
            <a:spLocks noGrp="1"/>
          </p:cNvSpPr>
          <p:nvPr>
            <p:ph type="title"/>
          </p:nvPr>
        </p:nvSpPr>
        <p:spPr/>
        <p:txBody>
          <a:bodyPr/>
          <a:lstStyle/>
          <a:p>
            <a:r>
              <a:rPr lang="en-US" dirty="0"/>
              <a:t>Metabolic Surgery: Adverse Effects</a:t>
            </a:r>
          </a:p>
        </p:txBody>
      </p:sp>
      <p:sp>
        <p:nvSpPr>
          <p:cNvPr id="120834" name="Content Placeholder 1"/>
          <p:cNvSpPr>
            <a:spLocks noGrp="1"/>
          </p:cNvSpPr>
          <p:nvPr>
            <p:ph idx="1"/>
          </p:nvPr>
        </p:nvSpPr>
        <p:spPr>
          <a:xfrm>
            <a:off x="985959" y="766803"/>
            <a:ext cx="7162800" cy="3829050"/>
          </a:xfrm>
        </p:spPr>
        <p:txBody>
          <a:bodyPr/>
          <a:lstStyle/>
          <a:p>
            <a:pPr>
              <a:spcBef>
                <a:spcPts val="1200"/>
              </a:spcBef>
            </a:pPr>
            <a:r>
              <a:rPr lang="en-US" dirty="0"/>
              <a:t>Costly</a:t>
            </a:r>
          </a:p>
          <a:p>
            <a:pPr>
              <a:spcBef>
                <a:spcPts val="1200"/>
              </a:spcBef>
            </a:pPr>
            <a:r>
              <a:rPr lang="en-US" dirty="0"/>
              <a:t>Some associated risks</a:t>
            </a:r>
          </a:p>
          <a:p>
            <a:pPr>
              <a:spcBef>
                <a:spcPts val="1200"/>
              </a:spcBef>
            </a:pPr>
            <a:r>
              <a:rPr lang="en-US" dirty="0"/>
              <a:t>Outcomes vary</a:t>
            </a:r>
          </a:p>
          <a:p>
            <a:pPr>
              <a:spcBef>
                <a:spcPts val="1200"/>
              </a:spcBef>
            </a:pPr>
            <a:r>
              <a:rPr lang="en-US" dirty="0"/>
              <a:t>Patients undergoing metabolic surgery </a:t>
            </a:r>
            <a:br>
              <a:rPr lang="en-US" dirty="0"/>
            </a:br>
            <a:r>
              <a:rPr lang="en-US" dirty="0"/>
              <a:t>may be at higher risk for depression, substance abuse, and other psychosocial issues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 xmlns:p14="http://schemas.microsoft.com/office/powerpoint/2010/main" val="18733477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txBox="1">
            <a:spLocks/>
          </p:cNvSpPr>
          <p:nvPr/>
        </p:nvSpPr>
        <p:spPr bwMode="auto">
          <a:xfrm>
            <a:off x="685800" y="1885950"/>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8. Pharmacologic Approaches to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Glycemic Treatment</a:t>
            </a:r>
          </a:p>
        </p:txBody>
      </p:sp>
    </p:spTree>
    <p:extLst>
      <p:ext uri="{BB962C8B-B14F-4D97-AF65-F5344CB8AC3E}">
        <p14:creationId xmlns="" xmlns:p14="http://schemas.microsoft.com/office/powerpoint/2010/main" val="37091365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1"/>
          <p:cNvSpPr>
            <a:spLocks noGrp="1"/>
          </p:cNvSpPr>
          <p:nvPr>
            <p:ph type="title"/>
          </p:nvPr>
        </p:nvSpPr>
        <p:spPr>
          <a:xfrm>
            <a:off x="-88792" y="-114300"/>
            <a:ext cx="9296400" cy="857250"/>
          </a:xfrm>
        </p:spPr>
        <p:txBody>
          <a:bodyPr>
            <a:noAutofit/>
          </a:bodyPr>
          <a:lstStyle/>
          <a:p>
            <a:pPr>
              <a:lnSpc>
                <a:spcPts val="3600"/>
              </a:lnSpc>
            </a:pPr>
            <a:r>
              <a:rPr lang="en-US" sz="2400" dirty="0"/>
              <a:t>Pharmacologic Therapy For Type 1 Diabetes: Recommendations</a:t>
            </a:r>
          </a:p>
        </p:txBody>
      </p:sp>
      <p:sp>
        <p:nvSpPr>
          <p:cNvPr id="122882" name="Content Placeholder 2"/>
          <p:cNvSpPr>
            <a:spLocks noGrp="1"/>
          </p:cNvSpPr>
          <p:nvPr>
            <p:ph idx="1"/>
          </p:nvPr>
        </p:nvSpPr>
        <p:spPr/>
        <p:txBody>
          <a:bodyPr>
            <a:normAutofit/>
          </a:bodyPr>
          <a:lstStyle/>
          <a:p>
            <a:pPr eaLnBrk="1" hangingPunct="1">
              <a:spcBef>
                <a:spcPts val="2400"/>
              </a:spcBef>
              <a:buClr>
                <a:schemeClr val="bg1"/>
              </a:buClr>
            </a:pPr>
            <a:r>
              <a:rPr lang="en-US" dirty="0"/>
              <a:t>Most people with T1DM should be treated with multiple daily injections of prandial insulin and basal insulin or continuous subcutaneous insulin infusion (CSII). </a:t>
            </a:r>
            <a:r>
              <a:rPr lang="en-US" dirty="0">
                <a:solidFill>
                  <a:schemeClr val="accent6"/>
                </a:solidFill>
              </a:rPr>
              <a:t>A</a:t>
            </a:r>
          </a:p>
          <a:p>
            <a:pPr>
              <a:spcBef>
                <a:spcPts val="2400"/>
              </a:spcBef>
              <a:buClr>
                <a:schemeClr val="bg1"/>
              </a:buClr>
            </a:pPr>
            <a:r>
              <a:rPr lang="en-US" dirty="0"/>
              <a:t>Most individuals with T1DM should use rapid-acting insulin analogs to reduce hypoglycemia risk. </a:t>
            </a:r>
            <a:r>
              <a:rPr lang="en-US" dirty="0">
                <a:solidFill>
                  <a:schemeClr val="accent6"/>
                </a:solidFill>
              </a:rPr>
              <a:t>A</a:t>
            </a:r>
          </a:p>
          <a:p>
            <a:pPr eaLnBrk="1" hangingPunct="1">
              <a:spcBef>
                <a:spcPts val="2400"/>
              </a:spcBef>
              <a:buClr>
                <a:schemeClr val="bg1"/>
              </a:buClr>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955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3"/>
          <p:cNvSpPr>
            <a:spLocks noGrp="1"/>
          </p:cNvSpPr>
          <p:nvPr>
            <p:ph idx="1"/>
          </p:nvPr>
        </p:nvSpPr>
        <p:spPr/>
        <p:txBody>
          <a:bodyPr/>
          <a:lstStyle/>
          <a:p>
            <a:pPr>
              <a:spcBef>
                <a:spcPts val="2400"/>
              </a:spcBef>
            </a:pPr>
            <a:r>
              <a:rPr lang="en-US" dirty="0"/>
              <a:t>Consider educating individuals with T1DM on matching prandial insulin doses to carbohydrate intake, </a:t>
            </a:r>
            <a:r>
              <a:rPr lang="en-US" dirty="0" err="1"/>
              <a:t>premeal</a:t>
            </a:r>
            <a:r>
              <a:rPr lang="en-US" dirty="0"/>
              <a:t> blood glucose levels, and anticipated physical activity. </a:t>
            </a:r>
            <a:r>
              <a:rPr lang="en-US" dirty="0">
                <a:solidFill>
                  <a:schemeClr val="accent6"/>
                </a:solidFill>
              </a:rPr>
              <a:t>E</a:t>
            </a:r>
          </a:p>
          <a:p>
            <a:pPr>
              <a:spcBef>
                <a:spcPts val="2400"/>
              </a:spcBef>
            </a:pPr>
            <a:r>
              <a:rPr lang="en-US" dirty="0"/>
              <a:t>Individuals with T1DM who have been successfully using CSII should have continued access to this therapy after they turn 65 years of age.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7" name="Title 1"/>
          <p:cNvSpPr txBox="1">
            <a:spLocks/>
          </p:cNvSpPr>
          <p:nvPr/>
        </p:nvSpPr>
        <p:spPr>
          <a:xfrm>
            <a:off x="-88792" y="-114300"/>
            <a:ext cx="9296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600"/>
              </a:lnSpc>
            </a:pPr>
            <a:r>
              <a:rPr lang="en-US" sz="2300" dirty="0"/>
              <a:t>Pharmacologic Therapy For Type 1 Diabetes: Recommendations (2)</a:t>
            </a:r>
          </a:p>
        </p:txBody>
      </p:sp>
    </p:spTree>
    <p:extLst>
      <p:ext uri="{BB962C8B-B14F-4D97-AF65-F5344CB8AC3E}">
        <p14:creationId xmlns="" xmlns:p14="http://schemas.microsoft.com/office/powerpoint/2010/main" val="30952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dirty="0"/>
              <a:t>Strategies for System-Level Improvement</a:t>
            </a:r>
          </a:p>
        </p:txBody>
      </p:sp>
      <p:sp>
        <p:nvSpPr>
          <p:cNvPr id="16386" name="Content Placeholder 1"/>
          <p:cNvSpPr>
            <a:spLocks noGrp="1"/>
          </p:cNvSpPr>
          <p:nvPr>
            <p:ph idx="1"/>
          </p:nvPr>
        </p:nvSpPr>
        <p:spPr>
          <a:xfrm>
            <a:off x="838200" y="277858"/>
            <a:ext cx="7391399" cy="609600"/>
          </a:xfrm>
        </p:spPr>
        <p:txBody>
          <a:bodyPr>
            <a:noAutofit/>
          </a:bodyPr>
          <a:lstStyle/>
          <a:p>
            <a:pPr marL="0" indent="0">
              <a:spcBef>
                <a:spcPts val="0"/>
              </a:spcBef>
              <a:buFont typeface="Verdana" pitchFamily="34" charset="0"/>
              <a:buNone/>
            </a:pPr>
            <a:endParaRPr lang="en-US" b="1" dirty="0"/>
          </a:p>
          <a:p>
            <a:pPr marL="0" indent="0">
              <a:spcBef>
                <a:spcPts val="0"/>
              </a:spcBef>
              <a:buFont typeface="Verdana" pitchFamily="34" charset="0"/>
              <a:buNone/>
            </a:pPr>
            <a:endParaRPr lang="en-US" b="1" dirty="0"/>
          </a:p>
          <a:p>
            <a:pPr marL="0" indent="0">
              <a:spcBef>
                <a:spcPts val="0"/>
              </a:spcBef>
              <a:buFont typeface="Verdana" pitchFamily="34" charset="0"/>
              <a:buNone/>
            </a:pPr>
            <a:r>
              <a:rPr lang="en-US" dirty="0"/>
              <a:t>The National Diabetes Education Program (NDEP) maintains an online resource to help health care professionals design and implement more effective health care delivery systems for those with diabetes:</a:t>
            </a:r>
          </a:p>
        </p:txBody>
      </p:sp>
      <p:sp>
        <p:nvSpPr>
          <p:cNvPr id="2" name="TextBox 1"/>
          <p:cNvSpPr txBox="1"/>
          <p:nvPr/>
        </p:nvSpPr>
        <p:spPr>
          <a:xfrm>
            <a:off x="1706247" y="3655705"/>
            <a:ext cx="5731505" cy="1077218"/>
          </a:xfrm>
          <a:prstGeom prst="rect">
            <a:avLst/>
          </a:prstGeom>
          <a:noFill/>
        </p:spPr>
        <p:txBody>
          <a:bodyPr wrap="none" rtlCol="0">
            <a:spAutoFit/>
          </a:bodyPr>
          <a:lstStyle/>
          <a:p>
            <a:r>
              <a:rPr lang="en-US" sz="3200" dirty="0">
                <a:solidFill>
                  <a:schemeClr val="accent6"/>
                </a:solidFill>
              </a:rPr>
              <a:t>www.BetterDiabetesCare.nih.gov</a:t>
            </a:r>
          </a:p>
          <a:p>
            <a:endParaRPr lang="en-US" sz="3200"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40766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a:t>T1DM: </a:t>
            </a:r>
            <a:r>
              <a:rPr lang="en-US" dirty="0" err="1"/>
              <a:t>Pramlintide</a:t>
            </a:r>
            <a:endParaRPr lang="en-US" dirty="0"/>
          </a:p>
        </p:txBody>
      </p:sp>
      <p:sp>
        <p:nvSpPr>
          <p:cNvPr id="124931" name="Content Placeholder 2"/>
          <p:cNvSpPr>
            <a:spLocks noGrp="1"/>
          </p:cNvSpPr>
          <p:nvPr>
            <p:ph idx="1"/>
          </p:nvPr>
        </p:nvSpPr>
        <p:spPr/>
        <p:txBody>
          <a:bodyPr/>
          <a:lstStyle/>
          <a:p>
            <a:pPr>
              <a:spcBef>
                <a:spcPts val="1200"/>
              </a:spcBef>
            </a:pPr>
            <a:r>
              <a:rPr lang="en-US" dirty="0"/>
              <a:t>FDA approved for T1DM</a:t>
            </a:r>
          </a:p>
          <a:p>
            <a:pPr>
              <a:spcBef>
                <a:spcPts val="1200"/>
              </a:spcBef>
            </a:pPr>
            <a:r>
              <a:rPr lang="en-US" dirty="0"/>
              <a:t>Amylin analog</a:t>
            </a:r>
          </a:p>
          <a:p>
            <a:pPr>
              <a:spcBef>
                <a:spcPts val="1200"/>
              </a:spcBef>
            </a:pPr>
            <a:r>
              <a:rPr lang="en-US" dirty="0"/>
              <a:t>Delays gastric emptying, blunts pancreatic glucose secretion, enhances satiety</a:t>
            </a:r>
          </a:p>
          <a:p>
            <a:pPr>
              <a:spcBef>
                <a:spcPts val="1200"/>
              </a:spcBef>
            </a:pPr>
            <a:r>
              <a:rPr lang="en-US" dirty="0"/>
              <a:t>Induces weight loss, lowers insulin dose</a:t>
            </a:r>
          </a:p>
          <a:p>
            <a:pPr>
              <a:spcBef>
                <a:spcPts val="1200"/>
              </a:spcBef>
            </a:pPr>
            <a:r>
              <a:rPr lang="en-US" dirty="0"/>
              <a:t>Requires reduction in prandial insulin to reduce risk of severe hypos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31008606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a:t>T1DM: Investigational Agents</a:t>
            </a:r>
          </a:p>
        </p:txBody>
      </p:sp>
      <p:sp>
        <p:nvSpPr>
          <p:cNvPr id="124931" name="Content Placeholder 2"/>
          <p:cNvSpPr>
            <a:spLocks noGrp="1"/>
          </p:cNvSpPr>
          <p:nvPr>
            <p:ph idx="1"/>
          </p:nvPr>
        </p:nvSpPr>
        <p:spPr/>
        <p:txBody>
          <a:bodyPr/>
          <a:lstStyle/>
          <a:p>
            <a:pPr>
              <a:spcBef>
                <a:spcPts val="1200"/>
              </a:spcBef>
            </a:pPr>
            <a:r>
              <a:rPr lang="en-US" dirty="0"/>
              <a:t>Metformin</a:t>
            </a:r>
          </a:p>
          <a:p>
            <a:pPr>
              <a:spcBef>
                <a:spcPts val="1200"/>
              </a:spcBef>
            </a:pPr>
            <a:r>
              <a:rPr lang="en-US" dirty="0"/>
              <a:t>Incretin-Based Therapies</a:t>
            </a:r>
          </a:p>
          <a:p>
            <a:pPr lvl="1">
              <a:spcBef>
                <a:spcPts val="1200"/>
              </a:spcBef>
            </a:pPr>
            <a:r>
              <a:rPr lang="en-US" dirty="0"/>
              <a:t>Glucagon-Like Peptide 1 (GLP-1) Receptor Agonists</a:t>
            </a:r>
          </a:p>
          <a:p>
            <a:pPr lvl="1">
              <a:spcBef>
                <a:spcPts val="1200"/>
              </a:spcBef>
            </a:pPr>
            <a:r>
              <a:rPr lang="en-US" dirty="0"/>
              <a:t>Dipeptidyl Peptidase 4 (DPP-4) Inhibitors</a:t>
            </a:r>
          </a:p>
          <a:p>
            <a:pPr>
              <a:spcBef>
                <a:spcPts val="1200"/>
              </a:spcBef>
            </a:pPr>
            <a:r>
              <a:rPr lang="en-US" dirty="0"/>
              <a:t>Sodium-Glucose Cotransporter 2 (SGLT2) Inhibitors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14573667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tle 2"/>
          <p:cNvSpPr>
            <a:spLocks noGrp="1"/>
          </p:cNvSpPr>
          <p:nvPr>
            <p:ph type="title"/>
          </p:nvPr>
        </p:nvSpPr>
        <p:spPr/>
        <p:txBody>
          <a:bodyPr>
            <a:normAutofit/>
          </a:bodyPr>
          <a:lstStyle/>
          <a:p>
            <a:pPr>
              <a:lnSpc>
                <a:spcPts val="4000"/>
              </a:lnSpc>
            </a:pPr>
            <a:r>
              <a:rPr lang="en-US" dirty="0"/>
              <a:t>T1DM: Pancreas and Islet Transplantation</a:t>
            </a:r>
          </a:p>
        </p:txBody>
      </p:sp>
      <p:sp>
        <p:nvSpPr>
          <p:cNvPr id="125954" name="Content Placeholder 1"/>
          <p:cNvSpPr>
            <a:spLocks noGrp="1"/>
          </p:cNvSpPr>
          <p:nvPr>
            <p:ph idx="1"/>
          </p:nvPr>
        </p:nvSpPr>
        <p:spPr/>
        <p:txBody>
          <a:bodyPr>
            <a:normAutofit/>
          </a:bodyPr>
          <a:lstStyle/>
          <a:p>
            <a:pPr>
              <a:spcBef>
                <a:spcPts val="1200"/>
              </a:spcBef>
            </a:pPr>
            <a:r>
              <a:rPr lang="en-US" dirty="0"/>
              <a:t>Can normalize glucose but require lifelong immunosuppression. </a:t>
            </a:r>
          </a:p>
          <a:p>
            <a:pPr>
              <a:spcBef>
                <a:spcPts val="1200"/>
              </a:spcBef>
            </a:pPr>
            <a:r>
              <a:rPr lang="en-US" dirty="0"/>
              <a:t>Reserve pancreas transplantation for T1D patients:</a:t>
            </a:r>
          </a:p>
          <a:p>
            <a:pPr lvl="1">
              <a:spcBef>
                <a:spcPts val="1200"/>
              </a:spcBef>
            </a:pPr>
            <a:r>
              <a:rPr lang="en-US" dirty="0"/>
              <a:t>Undergoing simultaneous renal transplantation</a:t>
            </a:r>
          </a:p>
          <a:p>
            <a:pPr lvl="1">
              <a:spcBef>
                <a:spcPts val="1200"/>
              </a:spcBef>
            </a:pPr>
            <a:r>
              <a:rPr lang="en-US" dirty="0"/>
              <a:t>Following renal transplant</a:t>
            </a:r>
          </a:p>
          <a:p>
            <a:pPr lvl="1">
              <a:spcBef>
                <a:spcPts val="1200"/>
              </a:spcBef>
            </a:pPr>
            <a:r>
              <a:rPr lang="en-US" dirty="0"/>
              <a:t>With recurrent ketoacidosis or severe hypoglycemia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34464461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1"/>
          <p:cNvSpPr>
            <a:spLocks noGrp="1"/>
          </p:cNvSpPr>
          <p:nvPr>
            <p:ph type="title"/>
          </p:nvPr>
        </p:nvSpPr>
        <p:spPr/>
        <p:txBody>
          <a:bodyPr>
            <a:normAutofit/>
          </a:bodyPr>
          <a:lstStyle/>
          <a:p>
            <a:r>
              <a:rPr lang="en-US" sz="2800" dirty="0"/>
              <a:t>Pharmacologic Therapy For T2DM: Recommendations</a:t>
            </a:r>
          </a:p>
        </p:txBody>
      </p:sp>
      <p:sp>
        <p:nvSpPr>
          <p:cNvPr id="126978" name="Content Placeholder 2"/>
          <p:cNvSpPr>
            <a:spLocks noGrp="1"/>
          </p:cNvSpPr>
          <p:nvPr>
            <p:ph idx="1"/>
          </p:nvPr>
        </p:nvSpPr>
        <p:spPr/>
        <p:txBody>
          <a:bodyPr>
            <a:normAutofit lnSpcReduction="10000"/>
          </a:bodyPr>
          <a:lstStyle/>
          <a:p>
            <a:pPr>
              <a:spcBef>
                <a:spcPts val="1800"/>
              </a:spcBef>
              <a:buClr>
                <a:schemeClr val="bg1"/>
              </a:buClr>
            </a:pPr>
            <a:r>
              <a:rPr lang="en-US" dirty="0"/>
              <a:t>Metformin, if not contraindicated and</a:t>
            </a:r>
            <a:br>
              <a:rPr lang="en-US" dirty="0"/>
            </a:br>
            <a:r>
              <a:rPr lang="en-US" dirty="0"/>
              <a:t>if tolerated, is the preferred initial pharmacologic agent for the treatment of T2DM. </a:t>
            </a:r>
            <a:r>
              <a:rPr lang="en-US" dirty="0">
                <a:solidFill>
                  <a:schemeClr val="accent6"/>
                </a:solidFill>
              </a:rPr>
              <a:t>A</a:t>
            </a:r>
          </a:p>
          <a:p>
            <a:pPr>
              <a:spcBef>
                <a:spcPts val="1800"/>
              </a:spcBef>
              <a:buClr>
                <a:schemeClr val="bg1"/>
              </a:buClr>
            </a:pPr>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2633972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p:txBody>
          <a:bodyPr>
            <a:normAutofit/>
          </a:bodyPr>
          <a:lstStyle/>
          <a:p>
            <a:pPr>
              <a:spcBef>
                <a:spcPts val="1800"/>
              </a:spcBef>
              <a:buClr>
                <a:schemeClr val="bg1"/>
              </a:buClr>
            </a:pPr>
            <a:r>
              <a:rPr lang="en-US" dirty="0"/>
              <a:t>Consider initiating insulin therapy (with or without additional agents) in patients with newly diagnosed T2DM who are symptomatic and/or have A1C </a:t>
            </a:r>
            <a:r>
              <a:rPr lang="en-US" u="sng" dirty="0"/>
              <a:t>&gt;</a:t>
            </a:r>
            <a:r>
              <a:rPr lang="en-US" dirty="0"/>
              <a:t>10% and/or blood glucose levels ≥300 mg/</a:t>
            </a:r>
            <a:r>
              <a:rPr lang="en-US" dirty="0" err="1"/>
              <a:t>dL</a:t>
            </a:r>
            <a:r>
              <a:rPr lang="en-US" dirty="0"/>
              <a:t>. </a:t>
            </a:r>
            <a:r>
              <a:rPr lang="en-US" dirty="0">
                <a:solidFill>
                  <a:schemeClr val="accent6"/>
                </a:solidFill>
              </a:rPr>
              <a:t>E</a:t>
            </a:r>
          </a:p>
          <a:p>
            <a:pPr>
              <a:spcBef>
                <a:spcPts val="1800"/>
              </a:spcBef>
              <a:buClr>
                <a:schemeClr val="bg1"/>
              </a:buClr>
            </a:pPr>
            <a:r>
              <a:rPr lang="en-US" dirty="0">
                <a:solidFill>
                  <a:srgbClr val="FFFF00"/>
                </a:solidFill>
              </a:rPr>
              <a:t>Consider initiating dual therapy in patients with newly diagnosed T2DM who have A1C </a:t>
            </a:r>
            <a:r>
              <a:rPr lang="en-US" u="sng" dirty="0">
                <a:solidFill>
                  <a:srgbClr val="FFFF00"/>
                </a:solidFill>
              </a:rPr>
              <a:t>&gt;</a:t>
            </a:r>
            <a:r>
              <a:rPr lang="en-US" dirty="0">
                <a:solidFill>
                  <a:srgbClr val="FFFF00"/>
                </a:solidFill>
              </a:rPr>
              <a:t>9%.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(2)</a:t>
            </a:r>
          </a:p>
        </p:txBody>
      </p:sp>
    </p:spTree>
    <p:extLst>
      <p:ext uri="{BB962C8B-B14F-4D97-AF65-F5344CB8AC3E}">
        <p14:creationId xmlns="" xmlns:p14="http://schemas.microsoft.com/office/powerpoint/2010/main" val="4763709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p:txBody>
          <a:bodyPr>
            <a:normAutofit fontScale="85000" lnSpcReduction="10000"/>
          </a:bodyPr>
          <a:lstStyle/>
          <a:p>
            <a:pPr>
              <a:spcBef>
                <a:spcPts val="1800"/>
              </a:spcBef>
              <a:buClr>
                <a:schemeClr val="bg1"/>
              </a:buClr>
            </a:pPr>
            <a:r>
              <a:rPr lang="en-US" dirty="0"/>
              <a:t>In patients without atherosclerotic cardiovascular disease (ASCVD), if monotherapy or dual therapy does not achieve or maintain the A1C goal over 3 months, add an additional </a:t>
            </a:r>
            <a:r>
              <a:rPr lang="en-US" dirty="0" err="1"/>
              <a:t>antihyperglycemic</a:t>
            </a:r>
            <a:r>
              <a:rPr lang="en-US" dirty="0"/>
              <a:t> agent based on drug-specific and patient factors </a:t>
            </a:r>
            <a:r>
              <a:rPr lang="en-US" b="1" dirty="0"/>
              <a:t>(Table 8.1).</a:t>
            </a:r>
            <a:r>
              <a:rPr lang="en-US" dirty="0"/>
              <a:t> </a:t>
            </a:r>
            <a:r>
              <a:rPr lang="en-US" dirty="0">
                <a:solidFill>
                  <a:schemeClr val="accent6"/>
                </a:solidFill>
              </a:rPr>
              <a:t>A</a:t>
            </a:r>
          </a:p>
          <a:p>
            <a:pPr>
              <a:spcBef>
                <a:spcPts val="1800"/>
              </a:spcBef>
              <a:buClr>
                <a:schemeClr val="bg1"/>
              </a:buClr>
            </a:pPr>
            <a:r>
              <a:rPr lang="en-US" dirty="0"/>
              <a:t>A patient-centered approach should be used to guide the choice of pharmacologic agents. Considerations include efficacy, hypoglycemia risk, </a:t>
            </a:r>
            <a:r>
              <a:rPr lang="en-US" dirty="0">
                <a:solidFill>
                  <a:srgbClr val="FFFF00"/>
                </a:solidFill>
              </a:rPr>
              <a:t>history of ASCVD</a:t>
            </a:r>
            <a:r>
              <a:rPr lang="en-US" dirty="0"/>
              <a:t>, impact on weight, potential side effects, renal effects, delivery method, </a:t>
            </a:r>
            <a:r>
              <a:rPr lang="en-US" dirty="0">
                <a:solidFill>
                  <a:srgbClr val="FFFF00"/>
                </a:solidFill>
              </a:rPr>
              <a:t>cost</a:t>
            </a:r>
            <a:r>
              <a:rPr lang="en-US" dirty="0"/>
              <a:t>, and </a:t>
            </a:r>
            <a:r>
              <a:rPr lang="en-US" dirty="0">
                <a:solidFill>
                  <a:srgbClr val="FFFF00"/>
                </a:solidFill>
              </a:rPr>
              <a:t>patient preferences</a:t>
            </a:r>
            <a:r>
              <a:rPr lang="en-US" dirty="0"/>
              <a:t>.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(3)</a:t>
            </a:r>
          </a:p>
        </p:txBody>
      </p:sp>
    </p:spTree>
    <p:extLst>
      <p:ext uri="{BB962C8B-B14F-4D97-AF65-F5344CB8AC3E}">
        <p14:creationId xmlns="" xmlns:p14="http://schemas.microsoft.com/office/powerpoint/2010/main" val="40049364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28600" y="895350"/>
            <a:ext cx="8458200" cy="3701834"/>
          </a:xfrm>
        </p:spPr>
        <p:txBody>
          <a:bodyPr>
            <a:normAutofit fontScale="85000" lnSpcReduction="20000"/>
          </a:bodyPr>
          <a:lstStyle/>
          <a:p>
            <a:pPr>
              <a:spcBef>
                <a:spcPts val="1800"/>
              </a:spcBef>
              <a:buClr>
                <a:schemeClr val="bg1"/>
              </a:buClr>
            </a:pPr>
            <a:r>
              <a:rPr lang="en-US" dirty="0"/>
              <a:t>In patients with T2DM and established ASCVD, </a:t>
            </a:r>
            <a:r>
              <a:rPr lang="en-US" dirty="0" err="1"/>
              <a:t>antihyperglycemic</a:t>
            </a:r>
            <a:r>
              <a:rPr lang="en-US" dirty="0"/>
              <a:t> therapy should begin with lifestyle management and metformin and subsequently incorporate an agent proven to reduce major adverse CV events and CV mortality (currently </a:t>
            </a:r>
            <a:r>
              <a:rPr lang="en-US" dirty="0" err="1"/>
              <a:t>empagliflozin</a:t>
            </a:r>
            <a:r>
              <a:rPr lang="en-US" dirty="0"/>
              <a:t> and </a:t>
            </a:r>
            <a:r>
              <a:rPr lang="en-US" dirty="0" err="1"/>
              <a:t>liraglutide</a:t>
            </a:r>
            <a:r>
              <a:rPr lang="en-US" dirty="0"/>
              <a:t>), </a:t>
            </a:r>
            <a:r>
              <a:rPr lang="en-US" dirty="0">
                <a:solidFill>
                  <a:srgbClr val="FFFF00"/>
                </a:solidFill>
              </a:rPr>
              <a:t>after considering drug-specific and patient factors </a:t>
            </a:r>
            <a:r>
              <a:rPr lang="en-US" dirty="0"/>
              <a:t>(</a:t>
            </a:r>
            <a:r>
              <a:rPr lang="en-US" b="1" dirty="0"/>
              <a:t>Table 8.1</a:t>
            </a:r>
            <a:r>
              <a:rPr lang="en-US" dirty="0"/>
              <a:t>). </a:t>
            </a:r>
            <a:r>
              <a:rPr lang="en-US" dirty="0">
                <a:solidFill>
                  <a:schemeClr val="accent6"/>
                </a:solidFill>
              </a:rPr>
              <a:t>A</a:t>
            </a:r>
          </a:p>
          <a:p>
            <a:pPr>
              <a:spcBef>
                <a:spcPts val="1800"/>
              </a:spcBef>
              <a:buClr>
                <a:schemeClr val="bg1"/>
              </a:buClr>
            </a:pPr>
            <a:r>
              <a:rPr lang="en-US" dirty="0"/>
              <a:t>In patients with T2DM and established ASCVD, after lifestyle management and metformin, the </a:t>
            </a:r>
            <a:r>
              <a:rPr lang="en-US" dirty="0" err="1"/>
              <a:t>antihyperglycemic</a:t>
            </a:r>
            <a:r>
              <a:rPr lang="en-US" dirty="0"/>
              <a:t> agent </a:t>
            </a:r>
            <a:r>
              <a:rPr lang="en-US" dirty="0" err="1"/>
              <a:t>canagliflozin</a:t>
            </a:r>
            <a:r>
              <a:rPr lang="en-US" dirty="0"/>
              <a:t> may be considered to reduce major adverse CV events, based on drug-specific and patient factors (</a:t>
            </a:r>
            <a:r>
              <a:rPr lang="en-US" b="1" dirty="0"/>
              <a:t>Table 8.1</a:t>
            </a:r>
            <a:r>
              <a:rPr lang="en-US" dirty="0"/>
              <a:t>). </a:t>
            </a:r>
            <a:r>
              <a:rPr lang="en-US"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(4)</a:t>
            </a:r>
          </a:p>
        </p:txBody>
      </p:sp>
    </p:spTree>
    <p:extLst>
      <p:ext uri="{BB962C8B-B14F-4D97-AF65-F5344CB8AC3E}">
        <p14:creationId xmlns="" xmlns:p14="http://schemas.microsoft.com/office/powerpoint/2010/main" val="41099784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28600" y="976660"/>
            <a:ext cx="8458200" cy="3701834"/>
          </a:xfrm>
        </p:spPr>
        <p:txBody>
          <a:bodyPr>
            <a:normAutofit fontScale="85000" lnSpcReduction="10000"/>
          </a:bodyPr>
          <a:lstStyle/>
          <a:p>
            <a:pPr>
              <a:spcBef>
                <a:spcPts val="1800"/>
              </a:spcBef>
              <a:buClr>
                <a:schemeClr val="bg1"/>
              </a:buClr>
            </a:pPr>
            <a:r>
              <a:rPr lang="en-US" dirty="0"/>
              <a:t>Continuous reevaluation of the medication regimen and adjustment as needed to incorporate patient factors (</a:t>
            </a:r>
            <a:r>
              <a:rPr lang="en-US" b="1" dirty="0"/>
              <a:t>Table 8.1</a:t>
            </a:r>
            <a:r>
              <a:rPr lang="en-US" dirty="0"/>
              <a:t>) and regimen complexity is recommended. </a:t>
            </a:r>
            <a:r>
              <a:rPr lang="en-US" dirty="0">
                <a:solidFill>
                  <a:schemeClr val="accent6"/>
                </a:solidFill>
              </a:rPr>
              <a:t>E</a:t>
            </a:r>
          </a:p>
          <a:p>
            <a:pPr>
              <a:spcBef>
                <a:spcPts val="1800"/>
              </a:spcBef>
              <a:buClr>
                <a:schemeClr val="bg1"/>
              </a:buClr>
            </a:pPr>
            <a:r>
              <a:rPr lang="en-US" dirty="0"/>
              <a:t>For patients with T2DM who are not achieving glycemic goals, drug intensification, including consideration of insulin therapy, should not be delayed. </a:t>
            </a:r>
            <a:r>
              <a:rPr lang="en-US" dirty="0">
                <a:solidFill>
                  <a:schemeClr val="accent6"/>
                </a:solidFill>
              </a:rPr>
              <a:t>B</a:t>
            </a:r>
          </a:p>
          <a:p>
            <a:pPr>
              <a:spcBef>
                <a:spcPts val="1800"/>
              </a:spcBef>
              <a:buClr>
                <a:schemeClr val="bg1"/>
              </a:buClr>
            </a:pPr>
            <a:r>
              <a:rPr lang="en-US" dirty="0"/>
              <a:t>Metformin should be continued when used in combination with other agents, including insulin, if not contraindicated and if tolerated. </a:t>
            </a:r>
            <a:r>
              <a:rPr lang="en-US" dirty="0">
                <a:solidFill>
                  <a:schemeClr val="accent6"/>
                </a:solidFill>
              </a:rPr>
              <a:t>A</a:t>
            </a:r>
          </a:p>
          <a:p>
            <a:pPr>
              <a:spcBef>
                <a:spcPts val="1800"/>
              </a:spcBef>
              <a:buClr>
                <a:schemeClr val="bg1"/>
              </a:buClr>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(5)</a:t>
            </a:r>
          </a:p>
        </p:txBody>
      </p:sp>
    </p:spTree>
    <p:extLst>
      <p:ext uri="{BB962C8B-B14F-4D97-AF65-F5344CB8AC3E}">
        <p14:creationId xmlns="" xmlns:p14="http://schemas.microsoft.com/office/powerpoint/2010/main" val="8760616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 xmlns:a16="http://schemas.microsoft.com/office/drawing/2014/main" id="{D910D298-4399-4BCE-BA8F-9CE21D6DCD37}"/>
              </a:ext>
            </a:extLst>
          </p:cNvPr>
          <p:cNvGrpSpPr>
            <a:grpSpLocks noChangeAspect="1"/>
          </p:cNvGrpSpPr>
          <p:nvPr/>
        </p:nvGrpSpPr>
        <p:grpSpPr bwMode="auto">
          <a:xfrm>
            <a:off x="2209800" y="0"/>
            <a:ext cx="4572000" cy="4933950"/>
            <a:chOff x="1872" y="468"/>
            <a:chExt cx="1968" cy="2547"/>
          </a:xfrm>
        </p:grpSpPr>
        <p:sp>
          <p:nvSpPr>
            <p:cNvPr id="3" name="AutoShape 3">
              <a:extLst>
                <a:ext uri="{FF2B5EF4-FFF2-40B4-BE49-F238E27FC236}">
                  <a16:creationId xmlns=""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 xmlns:a16="http://schemas.microsoft.com/office/drawing/2014/main" id="{C6DC3F1B-90B4-4F87-A57D-36DCDB26B07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72" y="468"/>
              <a:ext cx="1970" cy="2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2029574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 xmlns:a16="http://schemas.microsoft.com/office/drawing/2014/main" id="{D910D298-4399-4BCE-BA8F-9CE21D6DCD37}"/>
              </a:ext>
            </a:extLst>
          </p:cNvPr>
          <p:cNvGrpSpPr>
            <a:grpSpLocks noChangeAspect="1"/>
          </p:cNvGrpSpPr>
          <p:nvPr/>
        </p:nvGrpSpPr>
        <p:grpSpPr bwMode="auto">
          <a:xfrm>
            <a:off x="762000" y="0"/>
            <a:ext cx="6934200" cy="5143901"/>
            <a:chOff x="480" y="468"/>
            <a:chExt cx="4368" cy="2746"/>
          </a:xfrm>
        </p:grpSpPr>
        <p:sp>
          <p:nvSpPr>
            <p:cNvPr id="3" name="AutoShape 3">
              <a:extLst>
                <a:ext uri="{FF2B5EF4-FFF2-40B4-BE49-F238E27FC236}">
                  <a16:creationId xmlns=""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 xmlns:a16="http://schemas.microsoft.com/office/drawing/2014/main" id="{C6DC3F1B-90B4-4F87-A57D-36DCDB26B078}"/>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52923"/>
            <a:stretch/>
          </p:blipFill>
          <p:spPr bwMode="auto">
            <a:xfrm>
              <a:off x="480" y="468"/>
              <a:ext cx="4368" cy="2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6937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ormAutofit/>
          </a:bodyPr>
          <a:lstStyle/>
          <a:p>
            <a:r>
              <a:rPr lang="en-US" sz="2800" dirty="0"/>
              <a:t>Strategies for System-Level Improvement (2)</a:t>
            </a:r>
            <a:endParaRPr lang="en-US" sz="3200" dirty="0"/>
          </a:p>
        </p:txBody>
      </p:sp>
      <p:sp>
        <p:nvSpPr>
          <p:cNvPr id="17410" name="Content Placeholder 3"/>
          <p:cNvSpPr>
            <a:spLocks noGrp="1"/>
          </p:cNvSpPr>
          <p:nvPr>
            <p:ph idx="1"/>
          </p:nvPr>
        </p:nvSpPr>
        <p:spPr>
          <a:xfrm>
            <a:off x="457200" y="768134"/>
            <a:ext cx="8229600" cy="4013416"/>
          </a:xfrm>
        </p:spPr>
        <p:txBody>
          <a:bodyPr>
            <a:normAutofit fontScale="92500" lnSpcReduction="20000"/>
          </a:bodyPr>
          <a:lstStyle/>
          <a:p>
            <a:pPr>
              <a:spcBef>
                <a:spcPts val="1200"/>
              </a:spcBef>
            </a:pPr>
            <a:r>
              <a:rPr lang="en-US" sz="2400" dirty="0"/>
              <a:t>The care team should prioritize timely and appropriate intensification of lifestyle and/or pharmacologic therapy for patients who have not achieved metabolic targets.</a:t>
            </a:r>
          </a:p>
          <a:p>
            <a:pPr>
              <a:spcBef>
                <a:spcPts val="1200"/>
              </a:spcBef>
            </a:pPr>
            <a:r>
              <a:rPr lang="en-US" sz="2400" dirty="0"/>
              <a:t>Strategies for intensification include:</a:t>
            </a:r>
          </a:p>
          <a:p>
            <a:pPr lvl="1">
              <a:spcBef>
                <a:spcPts val="1200"/>
              </a:spcBef>
            </a:pPr>
            <a:r>
              <a:rPr lang="en-US" sz="2000" dirty="0"/>
              <a:t>Explicit and collaborative goal setting with patients</a:t>
            </a:r>
          </a:p>
          <a:p>
            <a:pPr lvl="1">
              <a:spcBef>
                <a:spcPts val="1200"/>
              </a:spcBef>
            </a:pPr>
            <a:r>
              <a:rPr lang="en-US" sz="2000" dirty="0"/>
              <a:t>Identifying and addressing language, numeracy, and/or cultural barriers to care</a:t>
            </a:r>
          </a:p>
          <a:p>
            <a:pPr lvl="1">
              <a:spcBef>
                <a:spcPts val="1200"/>
              </a:spcBef>
            </a:pPr>
            <a:r>
              <a:rPr lang="en-US" sz="2000" dirty="0"/>
              <a:t>Integrating evidence-based guidelines and clinical information tools into the process of care</a:t>
            </a:r>
          </a:p>
          <a:p>
            <a:pPr lvl="1">
              <a:spcBef>
                <a:spcPts val="1200"/>
              </a:spcBef>
            </a:pPr>
            <a:r>
              <a:rPr lang="en-US" sz="2000" dirty="0"/>
              <a:t>Soliciting performance feedback, setting reminders, and providing structured care</a:t>
            </a:r>
          </a:p>
          <a:p>
            <a:pPr lvl="1">
              <a:spcBef>
                <a:spcPts val="1200"/>
              </a:spcBef>
            </a:pPr>
            <a:r>
              <a:rPr lang="en-US" sz="2000" dirty="0"/>
              <a:t>Incorporating care management teams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333870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a:t>Antihyperglycemic</a:t>
            </a:r>
            <a:r>
              <a:rPr lang="en-US" dirty="0"/>
              <a:t> Therapy in Adults with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 xmlns:a16="http://schemas.microsoft.com/office/drawing/2014/main" id="{D910D298-4399-4BCE-BA8F-9CE21D6DCD37}"/>
              </a:ext>
            </a:extLst>
          </p:cNvPr>
          <p:cNvGrpSpPr>
            <a:grpSpLocks noChangeAspect="1"/>
          </p:cNvGrpSpPr>
          <p:nvPr/>
        </p:nvGrpSpPr>
        <p:grpSpPr bwMode="auto">
          <a:xfrm>
            <a:off x="1828800" y="731838"/>
            <a:ext cx="5594350" cy="4054476"/>
            <a:chOff x="1344" y="461"/>
            <a:chExt cx="3524" cy="2554"/>
          </a:xfrm>
        </p:grpSpPr>
        <p:sp>
          <p:nvSpPr>
            <p:cNvPr id="3" name="AutoShape 3">
              <a:extLst>
                <a:ext uri="{FF2B5EF4-FFF2-40B4-BE49-F238E27FC236}">
                  <a16:creationId xmlns=""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 xmlns:a16="http://schemas.microsoft.com/office/drawing/2014/main" id="{C6DC3F1B-90B4-4F87-A57D-36DCDB26B078}"/>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41428" r="-4771"/>
            <a:stretch/>
          </p:blipFill>
          <p:spPr bwMode="auto">
            <a:xfrm>
              <a:off x="1344" y="461"/>
              <a:ext cx="3524" cy="2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51808553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4329FDDC-D92C-4C24-9CF0-56903FADF30D}"/>
              </a:ext>
            </a:extLst>
          </p:cNvPr>
          <p:cNvGrpSpPr>
            <a:grpSpLocks noChangeAspect="1"/>
          </p:cNvGrpSpPr>
          <p:nvPr/>
        </p:nvGrpSpPr>
        <p:grpSpPr bwMode="auto">
          <a:xfrm>
            <a:off x="1052513" y="0"/>
            <a:ext cx="7038975" cy="5391150"/>
            <a:chOff x="663" y="0"/>
            <a:chExt cx="4434" cy="3240"/>
          </a:xfrm>
        </p:grpSpPr>
        <p:sp>
          <p:nvSpPr>
            <p:cNvPr id="4" name="AutoShape 3">
              <a:extLst>
                <a:ext uri="{FF2B5EF4-FFF2-40B4-BE49-F238E27FC236}">
                  <a16:creationId xmlns="" xmlns:a16="http://schemas.microsoft.com/office/drawing/2014/main" id="{0AC04F5D-65D7-41AE-8A99-75EEA7D40A62}"/>
                </a:ext>
              </a:extLst>
            </p:cNvPr>
            <p:cNvSpPr>
              <a:spLocks noChangeAspect="1" noChangeArrowheads="1" noTextEdit="1"/>
            </p:cNvSpPr>
            <p:nvPr/>
          </p:nvSpPr>
          <p:spPr bwMode="auto">
            <a:xfrm>
              <a:off x="663" y="0"/>
              <a:ext cx="4434" cy="3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629" name="Picture 5">
              <a:extLst>
                <a:ext uri="{FF2B5EF4-FFF2-40B4-BE49-F238E27FC236}">
                  <a16:creationId xmlns="" xmlns:a16="http://schemas.microsoft.com/office/drawing/2014/main" id="{F34ED917-FFB9-4277-A17B-2E8D9B06227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3" y="0"/>
              <a:ext cx="4439" cy="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5483333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dirty="0">
                <a:solidFill>
                  <a:srgbClr val="FFFF00"/>
                </a:solidFill>
              </a:rPr>
              <a:t>Insulin Therapy in T2DM</a:t>
            </a:r>
          </a:p>
        </p:txBody>
      </p:sp>
      <p:sp>
        <p:nvSpPr>
          <p:cNvPr id="129026" name="Content Placeholder 1"/>
          <p:cNvSpPr>
            <a:spLocks noGrp="1"/>
          </p:cNvSpPr>
          <p:nvPr>
            <p:ph idx="1"/>
          </p:nvPr>
        </p:nvSpPr>
        <p:spPr>
          <a:xfrm>
            <a:off x="457200" y="895350"/>
            <a:ext cx="8229600" cy="3701834"/>
          </a:xfrm>
        </p:spPr>
        <p:txBody>
          <a:bodyPr>
            <a:normAutofit/>
          </a:bodyPr>
          <a:lstStyle/>
          <a:p>
            <a:pPr>
              <a:spcBef>
                <a:spcPts val="1200"/>
              </a:spcBef>
            </a:pPr>
            <a:r>
              <a:rPr lang="en-US" dirty="0"/>
              <a:t>The progressive nature of T2DM should be regularly and objectively explained to T2DM patients.</a:t>
            </a:r>
          </a:p>
          <a:p>
            <a:pPr>
              <a:spcBef>
                <a:spcPts val="1200"/>
              </a:spcBef>
            </a:pPr>
            <a:r>
              <a:rPr lang="en-US" dirty="0"/>
              <a:t>Avoid using insulin as a threat, describing it as a failure or punishment.</a:t>
            </a:r>
          </a:p>
          <a:p>
            <a:pPr>
              <a:spcBef>
                <a:spcPts val="1200"/>
              </a:spcBef>
            </a:pPr>
            <a:r>
              <a:rPr lang="en-US" dirty="0"/>
              <a:t>Give patients a self-titration algorithm.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 xmlns:p14="http://schemas.microsoft.com/office/powerpoint/2010/main" val="29793796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dirty="0"/>
              <a:t>Combination Injectable Therapy in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3" name="Group 4">
            <a:extLst>
              <a:ext uri="{FF2B5EF4-FFF2-40B4-BE49-F238E27FC236}">
                <a16:creationId xmlns="" xmlns:a16="http://schemas.microsoft.com/office/drawing/2014/main" id="{94A313AB-DC03-4D31-A532-D1BB974D6959}"/>
              </a:ext>
            </a:extLst>
          </p:cNvPr>
          <p:cNvGrpSpPr>
            <a:grpSpLocks noChangeAspect="1"/>
          </p:cNvGrpSpPr>
          <p:nvPr/>
        </p:nvGrpSpPr>
        <p:grpSpPr bwMode="auto">
          <a:xfrm>
            <a:off x="2819400" y="742950"/>
            <a:ext cx="3602038" cy="4019550"/>
            <a:chOff x="1776" y="468"/>
            <a:chExt cx="2269" cy="2532"/>
          </a:xfrm>
        </p:grpSpPr>
        <p:sp>
          <p:nvSpPr>
            <p:cNvPr id="4" name="AutoShape 3">
              <a:extLst>
                <a:ext uri="{FF2B5EF4-FFF2-40B4-BE49-F238E27FC236}">
                  <a16:creationId xmlns="" xmlns:a16="http://schemas.microsoft.com/office/drawing/2014/main" id="{017C8280-D8DD-4055-8CAE-ABFA7FAEFFDF}"/>
                </a:ext>
              </a:extLst>
            </p:cNvPr>
            <p:cNvSpPr>
              <a:spLocks noChangeAspect="1" noChangeArrowheads="1" noTextEdit="1"/>
            </p:cNvSpPr>
            <p:nvPr/>
          </p:nvSpPr>
          <p:spPr bwMode="auto">
            <a:xfrm>
              <a:off x="1776" y="468"/>
              <a:ext cx="2269" cy="2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7653" name="Picture 5">
              <a:extLst>
                <a:ext uri="{FF2B5EF4-FFF2-40B4-BE49-F238E27FC236}">
                  <a16:creationId xmlns="" xmlns:a16="http://schemas.microsoft.com/office/drawing/2014/main" id="{EBB17FAC-5952-4CEC-A2B8-F07DAC851BD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6" y="468"/>
              <a:ext cx="2272" cy="2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59530747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5600" y="133350"/>
            <a:ext cx="2057400" cy="4247317"/>
          </a:xfrm>
          <a:prstGeom prst="rect">
            <a:avLst/>
          </a:prstGeom>
          <a:noFill/>
        </p:spPr>
        <p:txBody>
          <a:bodyPr wrap="square" rtlCol="0">
            <a:spAutoFit/>
          </a:bodyPr>
          <a:lstStyle/>
          <a:p>
            <a:r>
              <a:rPr lang="en-US" dirty="0">
                <a:solidFill>
                  <a:schemeClr val="bg1"/>
                </a:solidFill>
              </a:rPr>
              <a:t>Average wholesale price (AWP) and National Average Drug Acquisition Costs (NADAC) do not account for discounts, rebates, or other price adjustments that may affect the actual cost incurred by the patient, but highlight the importance of cost considerations.</a:t>
            </a:r>
          </a:p>
        </p:txBody>
      </p:sp>
      <p:grpSp>
        <p:nvGrpSpPr>
          <p:cNvPr id="3" name="Group 4">
            <a:extLst>
              <a:ext uri="{FF2B5EF4-FFF2-40B4-BE49-F238E27FC236}">
                <a16:creationId xmlns="" xmlns:a16="http://schemas.microsoft.com/office/drawing/2014/main" id="{F37D7D91-EDF9-407B-BBE2-070162876502}"/>
              </a:ext>
            </a:extLst>
          </p:cNvPr>
          <p:cNvGrpSpPr>
            <a:grpSpLocks noChangeAspect="1"/>
          </p:cNvGrpSpPr>
          <p:nvPr/>
        </p:nvGrpSpPr>
        <p:grpSpPr bwMode="auto">
          <a:xfrm>
            <a:off x="838200" y="0"/>
            <a:ext cx="5380038" cy="5143500"/>
            <a:chOff x="528" y="0"/>
            <a:chExt cx="3389" cy="3240"/>
          </a:xfrm>
        </p:grpSpPr>
        <p:sp>
          <p:nvSpPr>
            <p:cNvPr id="5" name="AutoShape 3">
              <a:extLst>
                <a:ext uri="{FF2B5EF4-FFF2-40B4-BE49-F238E27FC236}">
                  <a16:creationId xmlns="" xmlns:a16="http://schemas.microsoft.com/office/drawing/2014/main" id="{3679AA6C-5697-49B3-A774-B3959F8C12F5}"/>
                </a:ext>
              </a:extLst>
            </p:cNvPr>
            <p:cNvSpPr>
              <a:spLocks noChangeAspect="1" noChangeArrowheads="1" noTextEdit="1"/>
            </p:cNvSpPr>
            <p:nvPr/>
          </p:nvSpPr>
          <p:spPr bwMode="auto">
            <a:xfrm>
              <a:off x="528" y="0"/>
              <a:ext cx="3389" cy="3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8677" name="Picture 5">
              <a:extLst>
                <a:ext uri="{FF2B5EF4-FFF2-40B4-BE49-F238E27FC236}">
                  <a16:creationId xmlns="" xmlns:a16="http://schemas.microsoft.com/office/drawing/2014/main" id="{93F0ABF6-F00B-4F48-887B-45A14E53EC7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8" y="0"/>
              <a:ext cx="3393" cy="3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173294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0" y="666750"/>
            <a:ext cx="1752600" cy="3477875"/>
          </a:xfrm>
          <a:prstGeom prst="rect">
            <a:avLst/>
          </a:prstGeom>
          <a:noFill/>
        </p:spPr>
        <p:txBody>
          <a:bodyPr wrap="square" rtlCol="0">
            <a:spAutoFit/>
          </a:bodyPr>
          <a:lstStyle/>
          <a:p>
            <a:r>
              <a:rPr lang="en-US" sz="2000" dirty="0">
                <a:solidFill>
                  <a:schemeClr val="bg1"/>
                </a:solidFill>
              </a:rPr>
              <a:t>There have been substantial increases in the price of insulin in the past decade, and cost-effectiveness is an important consideration.</a:t>
            </a:r>
          </a:p>
        </p:txBody>
      </p:sp>
      <p:grpSp>
        <p:nvGrpSpPr>
          <p:cNvPr id="4" name="Group 4">
            <a:extLst>
              <a:ext uri="{FF2B5EF4-FFF2-40B4-BE49-F238E27FC236}">
                <a16:creationId xmlns="" xmlns:a16="http://schemas.microsoft.com/office/drawing/2014/main" id="{7C022CA6-4A97-4B1B-852C-EA1FA29108F6}"/>
              </a:ext>
            </a:extLst>
          </p:cNvPr>
          <p:cNvGrpSpPr>
            <a:grpSpLocks noChangeAspect="1"/>
          </p:cNvGrpSpPr>
          <p:nvPr/>
        </p:nvGrpSpPr>
        <p:grpSpPr bwMode="auto">
          <a:xfrm>
            <a:off x="228600" y="28575"/>
            <a:ext cx="6765925" cy="5143500"/>
            <a:chOff x="144" y="18"/>
            <a:chExt cx="4262" cy="3240"/>
          </a:xfrm>
        </p:grpSpPr>
        <p:sp>
          <p:nvSpPr>
            <p:cNvPr id="5" name="AutoShape 3">
              <a:extLst>
                <a:ext uri="{FF2B5EF4-FFF2-40B4-BE49-F238E27FC236}">
                  <a16:creationId xmlns="" xmlns:a16="http://schemas.microsoft.com/office/drawing/2014/main" id="{5973D911-3E80-4FC2-90A8-613D97DEEC42}"/>
                </a:ext>
              </a:extLst>
            </p:cNvPr>
            <p:cNvSpPr>
              <a:spLocks noChangeAspect="1" noChangeArrowheads="1" noTextEdit="1"/>
            </p:cNvSpPr>
            <p:nvPr/>
          </p:nvSpPr>
          <p:spPr bwMode="auto">
            <a:xfrm>
              <a:off x="144" y="18"/>
              <a:ext cx="4262" cy="3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701" name="Picture 5">
              <a:extLst>
                <a:ext uri="{FF2B5EF4-FFF2-40B4-BE49-F238E27FC236}">
                  <a16:creationId xmlns="" xmlns:a16="http://schemas.microsoft.com/office/drawing/2014/main" id="{37745AE8-B465-4EB5-A716-F89FCC56075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 y="18"/>
              <a:ext cx="4267" cy="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53868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txBox="1">
            <a:spLocks/>
          </p:cNvSpPr>
          <p:nvPr/>
        </p:nvSpPr>
        <p:spPr bwMode="auto">
          <a:xfrm>
            <a:off x="457200" y="1809750"/>
            <a:ext cx="82296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9. Cardiovascular Disease and Risk Management</a:t>
            </a:r>
          </a:p>
        </p:txBody>
      </p:sp>
    </p:spTree>
    <p:extLst>
      <p:ext uri="{BB962C8B-B14F-4D97-AF65-F5344CB8AC3E}">
        <p14:creationId xmlns="" xmlns:p14="http://schemas.microsoft.com/office/powerpoint/2010/main" val="5439493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p:nvPr>
        </p:nvSpPr>
        <p:spPr/>
        <p:txBody>
          <a:bodyPr/>
          <a:lstStyle/>
          <a:p>
            <a:r>
              <a:rPr lang="en-US" dirty="0"/>
              <a:t>Cardiovascular Disease</a:t>
            </a:r>
          </a:p>
        </p:txBody>
      </p:sp>
      <p:sp>
        <p:nvSpPr>
          <p:cNvPr id="132098" name="Content Placeholder 2"/>
          <p:cNvSpPr>
            <a:spLocks noGrp="1"/>
          </p:cNvSpPr>
          <p:nvPr>
            <p:ph idx="1"/>
          </p:nvPr>
        </p:nvSpPr>
        <p:spPr/>
        <p:txBody>
          <a:bodyPr>
            <a:noAutofit/>
          </a:bodyPr>
          <a:lstStyle/>
          <a:p>
            <a:pPr>
              <a:spcBef>
                <a:spcPts val="600"/>
              </a:spcBef>
            </a:pPr>
            <a:r>
              <a:rPr lang="en-US" sz="2200" dirty="0"/>
              <a:t>ASCVD is the leading cause of morbidity &amp; mortality for those with diabetes.</a:t>
            </a:r>
          </a:p>
          <a:p>
            <a:pPr>
              <a:spcBef>
                <a:spcPts val="600"/>
              </a:spcBef>
            </a:pPr>
            <a:r>
              <a:rPr lang="en-US" sz="2200" dirty="0"/>
              <a:t>Largest contributor to direct/indirect costs</a:t>
            </a:r>
          </a:p>
          <a:p>
            <a:pPr>
              <a:spcBef>
                <a:spcPts val="600"/>
              </a:spcBef>
            </a:pPr>
            <a:r>
              <a:rPr lang="en-US" sz="2200" dirty="0"/>
              <a:t>Common conditions coexisting with type 2 diabetes (e.g., hypertension, dyslipidemia) are clear risk factors for ASCVD.</a:t>
            </a:r>
          </a:p>
          <a:p>
            <a:pPr>
              <a:spcBef>
                <a:spcPts val="600"/>
              </a:spcBef>
            </a:pPr>
            <a:r>
              <a:rPr lang="en-US" sz="2200" dirty="0"/>
              <a:t>Diabetes itself confers independent risk</a:t>
            </a:r>
          </a:p>
          <a:p>
            <a:pPr>
              <a:spcBef>
                <a:spcPts val="600"/>
              </a:spcBef>
            </a:pPr>
            <a:r>
              <a:rPr lang="en-US" sz="2200" dirty="0"/>
              <a:t>Control individual cardiovascular risk factors to prevent/slow CVD in people with diabetes.</a:t>
            </a:r>
          </a:p>
          <a:p>
            <a:pPr>
              <a:spcBef>
                <a:spcPts val="600"/>
              </a:spcBef>
            </a:pPr>
            <a:r>
              <a:rPr lang="en-US" sz="2200" dirty="0"/>
              <a:t>Systematically assess all patients with diabetes for cardiovascular risk factors.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394169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2"/>
          <p:cNvSpPr>
            <a:spLocks noGrp="1"/>
          </p:cNvSpPr>
          <p:nvPr>
            <p:ph type="title"/>
          </p:nvPr>
        </p:nvSpPr>
        <p:spPr/>
        <p:txBody>
          <a:bodyPr/>
          <a:lstStyle/>
          <a:p>
            <a:r>
              <a:rPr lang="en-US"/>
              <a:t>Hypertension</a:t>
            </a:r>
          </a:p>
        </p:txBody>
      </p:sp>
      <p:sp>
        <p:nvSpPr>
          <p:cNvPr id="133122" name="Content Placeholder 1"/>
          <p:cNvSpPr>
            <a:spLocks noGrp="1"/>
          </p:cNvSpPr>
          <p:nvPr>
            <p:ph idx="1"/>
          </p:nvPr>
        </p:nvSpPr>
        <p:spPr>
          <a:xfrm>
            <a:off x="457200" y="895350"/>
            <a:ext cx="8229600" cy="3701834"/>
          </a:xfrm>
        </p:spPr>
        <p:txBody>
          <a:bodyPr>
            <a:normAutofit/>
          </a:bodyPr>
          <a:lstStyle/>
          <a:p>
            <a:pPr>
              <a:spcBef>
                <a:spcPts val="1200"/>
              </a:spcBef>
            </a:pPr>
            <a:r>
              <a:rPr lang="en-US" dirty="0"/>
              <a:t>Common DM comorbidity</a:t>
            </a:r>
          </a:p>
          <a:p>
            <a:pPr>
              <a:spcBef>
                <a:spcPts val="1200"/>
              </a:spcBef>
            </a:pPr>
            <a:r>
              <a:rPr lang="en-US" dirty="0"/>
              <a:t>Major risk factor for ASCVD &amp; microvascular complications</a:t>
            </a:r>
          </a:p>
          <a:p>
            <a:pPr>
              <a:spcBef>
                <a:spcPts val="1200"/>
              </a:spcBef>
            </a:pPr>
            <a:r>
              <a:rPr lang="en-US" dirty="0"/>
              <a:t>Antihypertensive therapy reduces ASCVD events, heart failure, and microvascular complications.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33844616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793E7F7B-685A-4AE2-A88D-A49C709224F3}"/>
              </a:ext>
            </a:extLst>
          </p:cNvPr>
          <p:cNvGrpSpPr>
            <a:grpSpLocks noChangeAspect="1"/>
          </p:cNvGrpSpPr>
          <p:nvPr/>
        </p:nvGrpSpPr>
        <p:grpSpPr bwMode="auto">
          <a:xfrm>
            <a:off x="52388" y="57150"/>
            <a:ext cx="6577012" cy="5064125"/>
            <a:chOff x="33" y="36"/>
            <a:chExt cx="4143" cy="3190"/>
          </a:xfrm>
        </p:grpSpPr>
        <p:sp>
          <p:nvSpPr>
            <p:cNvPr id="4" name="AutoShape 3">
              <a:extLst>
                <a:ext uri="{FF2B5EF4-FFF2-40B4-BE49-F238E27FC236}">
                  <a16:creationId xmlns="" xmlns:a16="http://schemas.microsoft.com/office/drawing/2014/main" id="{09393A48-1457-495D-9061-8B8AC4C9E5C6}"/>
                </a:ext>
              </a:extLst>
            </p:cNvPr>
            <p:cNvSpPr>
              <a:spLocks noChangeAspect="1" noChangeArrowheads="1" noTextEdit="1"/>
            </p:cNvSpPr>
            <p:nvPr/>
          </p:nvSpPr>
          <p:spPr bwMode="auto">
            <a:xfrm>
              <a:off x="33" y="36"/>
              <a:ext cx="4143" cy="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25" name="Picture 5">
              <a:extLst>
                <a:ext uri="{FF2B5EF4-FFF2-40B4-BE49-F238E27FC236}">
                  <a16:creationId xmlns="" xmlns:a16="http://schemas.microsoft.com/office/drawing/2014/main" id="{97C0836C-31D7-4335-BF85-0124BB016AC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 y="36"/>
              <a:ext cx="4148" cy="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15645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normAutofit/>
          </a:bodyPr>
          <a:lstStyle/>
          <a:p>
            <a:r>
              <a:rPr lang="en-US" sz="3200" dirty="0"/>
              <a:t>Support Patient Self-Management</a:t>
            </a:r>
          </a:p>
        </p:txBody>
      </p:sp>
      <p:sp>
        <p:nvSpPr>
          <p:cNvPr id="18434" name="Content Placeholder 2"/>
          <p:cNvSpPr>
            <a:spLocks noGrp="1"/>
          </p:cNvSpPr>
          <p:nvPr>
            <p:ph idx="1"/>
          </p:nvPr>
        </p:nvSpPr>
        <p:spPr>
          <a:xfrm>
            <a:off x="457200" y="815840"/>
            <a:ext cx="8229600" cy="3829050"/>
          </a:xfrm>
        </p:spPr>
        <p:txBody>
          <a:bodyPr>
            <a:normAutofit/>
          </a:bodyPr>
          <a:lstStyle/>
          <a:p>
            <a:pPr>
              <a:spcBef>
                <a:spcPts val="1200"/>
              </a:spcBef>
            </a:pPr>
            <a:r>
              <a:rPr lang="en-US" dirty="0"/>
              <a:t>Implement a systematic approach to support patient behavior change efforts, including:</a:t>
            </a:r>
          </a:p>
          <a:p>
            <a:pPr lvl="1">
              <a:spcBef>
                <a:spcPts val="1200"/>
              </a:spcBef>
            </a:pPr>
            <a:r>
              <a:rPr lang="en-US" dirty="0"/>
              <a:t>High-quality diabetes self-management education and support (DSMES)</a:t>
            </a:r>
          </a:p>
          <a:p>
            <a:pPr lvl="2">
              <a:spcBef>
                <a:spcPts val="1200"/>
              </a:spcBef>
            </a:pPr>
            <a:r>
              <a:rPr lang="en-US" dirty="0"/>
              <a:t>Clinical content &amp; skills</a:t>
            </a:r>
          </a:p>
          <a:p>
            <a:pPr lvl="2">
              <a:spcBef>
                <a:spcPts val="1200"/>
              </a:spcBef>
            </a:pPr>
            <a:r>
              <a:rPr lang="en-US" dirty="0"/>
              <a:t>Behavioral strategies (goal setting, problem solving, etc.)</a:t>
            </a:r>
          </a:p>
          <a:p>
            <a:pPr lvl="2">
              <a:spcBef>
                <a:spcPts val="1200"/>
              </a:spcBef>
            </a:pPr>
            <a:r>
              <a:rPr lang="en-US" dirty="0"/>
              <a:t>Engagement with psychosocial concerns</a:t>
            </a:r>
          </a:p>
          <a:p>
            <a:pPr lvl="1">
              <a:spcBef>
                <a:spcPts val="1200"/>
              </a:spcBef>
            </a:pPr>
            <a:r>
              <a:rPr lang="en-US" dirty="0"/>
              <a:t>Addressing barriers to medication taking</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3701854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itle 3"/>
          <p:cNvSpPr>
            <a:spLocks noGrp="1"/>
          </p:cNvSpPr>
          <p:nvPr>
            <p:ph type="title"/>
          </p:nvPr>
        </p:nvSpPr>
        <p:spPr>
          <a:xfrm>
            <a:off x="-44068" y="-114300"/>
            <a:ext cx="9220200" cy="857250"/>
          </a:xfrm>
        </p:spPr>
        <p:txBody>
          <a:bodyPr>
            <a:noAutofit/>
          </a:bodyPr>
          <a:lstStyle/>
          <a:p>
            <a:pPr>
              <a:lnSpc>
                <a:spcPts val="3200"/>
              </a:lnSpc>
            </a:pPr>
            <a:r>
              <a:rPr lang="en-US" sz="2750" dirty="0"/>
              <a:t>Hypertension/BP Control: Recommendations </a:t>
            </a:r>
          </a:p>
        </p:txBody>
      </p:sp>
      <p:sp>
        <p:nvSpPr>
          <p:cNvPr id="135170" name="Content Placeholder 2"/>
          <p:cNvSpPr>
            <a:spLocks noGrp="1"/>
          </p:cNvSpPr>
          <p:nvPr>
            <p:ph idx="1"/>
          </p:nvPr>
        </p:nvSpPr>
        <p:spPr/>
        <p:txBody>
          <a:bodyPr>
            <a:normAutofit/>
          </a:bodyPr>
          <a:lstStyle/>
          <a:p>
            <a:pPr marL="0" indent="0">
              <a:spcBef>
                <a:spcPts val="1200"/>
              </a:spcBef>
              <a:buFont typeface="Verdana" pitchFamily="34" charset="0"/>
              <a:buNone/>
            </a:pPr>
            <a:r>
              <a:rPr lang="en-US" dirty="0">
                <a:solidFill>
                  <a:schemeClr val="accent6"/>
                </a:solidFill>
              </a:rPr>
              <a:t>Screening and Diagnosis:</a:t>
            </a:r>
          </a:p>
          <a:p>
            <a:pPr marL="285750" indent="-171450">
              <a:spcBef>
                <a:spcPts val="1200"/>
              </a:spcBef>
            </a:pPr>
            <a:r>
              <a:rPr lang="en-US" dirty="0"/>
              <a:t>Blood pressure (BP) should be measured at every routine clinical visit. Patients found to have elevated BP(≥140/90) should have BP confirmed using multiple readings, including measurements on a separate day, to diagnose hypertension. </a:t>
            </a:r>
            <a:r>
              <a:rPr lang="en-US" dirty="0">
                <a:solidFill>
                  <a:schemeClr val="accent6"/>
                </a:solidFill>
              </a:rPr>
              <a:t>B</a:t>
            </a:r>
          </a:p>
          <a:p>
            <a:pPr marL="285750" indent="-171450">
              <a:spcBef>
                <a:spcPts val="1200"/>
              </a:spcBef>
            </a:pPr>
            <a:r>
              <a:rPr lang="en-US" dirty="0">
                <a:solidFill>
                  <a:srgbClr val="FFFF00"/>
                </a:solidFill>
              </a:rPr>
              <a:t>All hypertensive patients with diabetes should monitor their BP at home.</a:t>
            </a:r>
            <a:r>
              <a:rPr lang="en-US" dirty="0"/>
              <a:t> </a:t>
            </a:r>
            <a:r>
              <a:rPr lang="en-US" dirty="0">
                <a:solidFill>
                  <a:schemeClr val="accent6"/>
                </a:solidFill>
              </a:rPr>
              <a:t>B</a:t>
            </a: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6822846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5"/>
          <p:cNvSpPr>
            <a:spLocks noGrp="1"/>
          </p:cNvSpPr>
          <p:nvPr>
            <p:ph idx="1"/>
          </p:nvPr>
        </p:nvSpPr>
        <p:spPr>
          <a:xfrm>
            <a:off x="375032" y="899220"/>
            <a:ext cx="8382000" cy="4010106"/>
          </a:xfrm>
        </p:spPr>
        <p:txBody>
          <a:bodyPr>
            <a:normAutofit fontScale="77500" lnSpcReduction="20000"/>
          </a:bodyPr>
          <a:lstStyle/>
          <a:p>
            <a:pPr marL="0" indent="0">
              <a:spcBef>
                <a:spcPts val="1200"/>
              </a:spcBef>
              <a:buFont typeface="Verdana" pitchFamily="34" charset="0"/>
              <a:buNone/>
            </a:pPr>
            <a:r>
              <a:rPr lang="en-US" dirty="0">
                <a:solidFill>
                  <a:schemeClr val="accent6"/>
                </a:solidFill>
              </a:rPr>
              <a:t>Treatment Goals</a:t>
            </a:r>
          </a:p>
          <a:p>
            <a:pPr marL="273050" indent="-215900">
              <a:spcBef>
                <a:spcPts val="1200"/>
              </a:spcBef>
            </a:pPr>
            <a:r>
              <a:rPr lang="en-US" dirty="0"/>
              <a:t>Most people with diabetes and hypertension should be treated to a systolic BP goal of &lt;140 mmHg and a diastolic BP goal of &lt;90 mmHg. </a:t>
            </a:r>
            <a:r>
              <a:rPr lang="en-US" dirty="0">
                <a:solidFill>
                  <a:schemeClr val="accent6"/>
                </a:solidFill>
              </a:rPr>
              <a:t>A</a:t>
            </a:r>
          </a:p>
          <a:p>
            <a:pPr marL="273050" indent="-215900">
              <a:spcBef>
                <a:spcPts val="1200"/>
              </a:spcBef>
            </a:pPr>
            <a:r>
              <a:rPr lang="en-US" dirty="0"/>
              <a:t>Lower systolic and diastolic BP targets, such as 130/80 mmHg, may be appropriate for individuals at high risk of CVD, if they can be achieved without undue treatment burden. </a:t>
            </a:r>
            <a:r>
              <a:rPr lang="en-US" dirty="0">
                <a:solidFill>
                  <a:schemeClr val="accent6"/>
                </a:solidFill>
              </a:rPr>
              <a:t>C</a:t>
            </a:r>
          </a:p>
          <a:p>
            <a:pPr marL="273050" indent="-215900">
              <a:spcBef>
                <a:spcPts val="1200"/>
              </a:spcBef>
            </a:pPr>
            <a:r>
              <a:rPr lang="en-US" dirty="0"/>
              <a:t>In pregnant patients with diabetes and preexisting hypertension who are treated with antihypertensive therapy, BP targets of 120-160/80-105 mmHg are suggested in the interest of optimizing long-term maternal health and minimizing impaired fetal growth.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(2) </a:t>
            </a:r>
          </a:p>
        </p:txBody>
      </p:sp>
    </p:spTree>
    <p:extLst>
      <p:ext uri="{BB962C8B-B14F-4D97-AF65-F5344CB8AC3E}">
        <p14:creationId xmlns="" xmlns:p14="http://schemas.microsoft.com/office/powerpoint/2010/main" val="33579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0" indent="0">
              <a:spcBef>
                <a:spcPts val="1200"/>
              </a:spcBef>
              <a:buNone/>
            </a:pPr>
            <a:r>
              <a:rPr lang="en-US" dirty="0">
                <a:solidFill>
                  <a:schemeClr val="accent6"/>
                </a:solidFill>
              </a:rPr>
              <a:t>Lifestyle Intervention</a:t>
            </a:r>
            <a:endParaRPr lang="en-US" dirty="0"/>
          </a:p>
          <a:p>
            <a:pPr marL="285750" indent="-171450">
              <a:spcBef>
                <a:spcPts val="1200"/>
              </a:spcBef>
            </a:pPr>
            <a:r>
              <a:rPr lang="en-US" dirty="0"/>
              <a:t>For patients with BP &gt;120/80, lifestyle intervention consists of weight loss if overweight or obese; a Dietary Approaches to Stop Hypertension-style dietary pattern including reducing sodium and increasing potassium intake; moderation of alcohol intake; and increased physical activity.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(3) </a:t>
            </a:r>
          </a:p>
        </p:txBody>
      </p:sp>
    </p:spTree>
    <p:extLst>
      <p:ext uri="{BB962C8B-B14F-4D97-AF65-F5344CB8AC3E}">
        <p14:creationId xmlns="" xmlns:p14="http://schemas.microsoft.com/office/powerpoint/2010/main" val="7618269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228600" y="776084"/>
            <a:ext cx="8619779" cy="4005465"/>
          </a:xfrm>
        </p:spPr>
        <p:txBody>
          <a:bodyPr>
            <a:normAutofit fontScale="92500" lnSpcReduction="10000"/>
          </a:bodyPr>
          <a:lstStyle/>
          <a:p>
            <a:pPr marL="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Patients with confirmed office-based blood pressure ≥140/90 mmHg should, in addition to lifestyle therapy, have prompt initiation and timely titration of pharmacologic therapy to achieve BP goals. </a:t>
            </a:r>
            <a:r>
              <a:rPr lang="en-US" dirty="0">
                <a:solidFill>
                  <a:schemeClr val="accent6"/>
                </a:solidFill>
              </a:rPr>
              <a:t>A</a:t>
            </a:r>
          </a:p>
          <a:p>
            <a:pPr marL="285750" indent="-171450">
              <a:spcBef>
                <a:spcPts val="1200"/>
              </a:spcBef>
            </a:pPr>
            <a:r>
              <a:rPr lang="en-US" dirty="0"/>
              <a:t>Patients with confirmed office-based blood pressure ≥160/100 mmHg should, in addition to lifestyle therapy, have prompt initiation and timely titration of two drugs </a:t>
            </a:r>
            <a:r>
              <a:rPr lang="en-US" dirty="0">
                <a:solidFill>
                  <a:srgbClr val="FFFF00"/>
                </a:solidFill>
              </a:rPr>
              <a:t>or a single-pill combination of drugs demonstrated to reduce CV events in patients with diabetes</a:t>
            </a:r>
            <a:r>
              <a:rPr lang="en-US" dirty="0"/>
              <a:t>. </a:t>
            </a:r>
            <a:r>
              <a:rPr lang="en-US" dirty="0">
                <a:solidFill>
                  <a:schemeClr val="accent6"/>
                </a:solidFill>
              </a:rPr>
              <a:t>A</a:t>
            </a:r>
          </a:p>
          <a:p>
            <a:pPr marL="285750" indent="-171450">
              <a:spcBef>
                <a:spcPts val="1200"/>
              </a:spcBef>
            </a:pPr>
            <a:endParaRPr lang="en-US"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(4) </a:t>
            </a:r>
          </a:p>
        </p:txBody>
      </p:sp>
    </p:spTree>
    <p:extLst>
      <p:ext uri="{BB962C8B-B14F-4D97-AF65-F5344CB8AC3E}">
        <p14:creationId xmlns="" xmlns:p14="http://schemas.microsoft.com/office/powerpoint/2010/main" val="12066312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lnSpcReduction="10000"/>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Treatment for hypertension should include drug classes demonstrated to reduce CV events in patients with diabetes: </a:t>
            </a:r>
            <a:r>
              <a:rPr lang="en-US" dirty="0">
                <a:solidFill>
                  <a:schemeClr val="accent6"/>
                </a:solidFill>
              </a:rPr>
              <a:t>A</a:t>
            </a:r>
          </a:p>
          <a:p>
            <a:pPr marL="685800" lvl="1" indent="-171450">
              <a:spcBef>
                <a:spcPts val="1200"/>
              </a:spcBef>
            </a:pPr>
            <a:r>
              <a:rPr lang="en-US" dirty="0"/>
              <a:t> ACE Inhibitors</a:t>
            </a:r>
          </a:p>
          <a:p>
            <a:pPr marL="685800" lvl="1" indent="-171450">
              <a:spcBef>
                <a:spcPts val="1200"/>
              </a:spcBef>
            </a:pPr>
            <a:r>
              <a:rPr lang="en-US" dirty="0"/>
              <a:t> Angiotensin receptor blockers (ARBs)</a:t>
            </a:r>
          </a:p>
          <a:p>
            <a:pPr marL="685800" lvl="1" indent="-171450">
              <a:spcBef>
                <a:spcPts val="1200"/>
              </a:spcBef>
            </a:pPr>
            <a:r>
              <a:rPr lang="en-US" dirty="0"/>
              <a:t> Thiazide-like diuretics</a:t>
            </a:r>
          </a:p>
          <a:p>
            <a:pPr marL="685800" lvl="1" indent="-171450">
              <a:spcBef>
                <a:spcPts val="1200"/>
              </a:spcBef>
            </a:pPr>
            <a:r>
              <a:rPr lang="en-US" dirty="0"/>
              <a:t> </a:t>
            </a:r>
            <a:r>
              <a:rPr lang="en-US" dirty="0" err="1"/>
              <a:t>Dihydropyridine</a:t>
            </a:r>
            <a:r>
              <a:rPr lang="en-US" dirty="0"/>
              <a:t> calcium channel blockers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(5) </a:t>
            </a:r>
          </a:p>
        </p:txBody>
      </p:sp>
    </p:spTree>
    <p:extLst>
      <p:ext uri="{BB962C8B-B14F-4D97-AF65-F5344CB8AC3E}">
        <p14:creationId xmlns="" xmlns:p14="http://schemas.microsoft.com/office/powerpoint/2010/main" val="25514717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895349"/>
            <a:ext cx="8534400" cy="3709785"/>
          </a:xfrm>
        </p:spPr>
        <p:txBody>
          <a:bodyPr>
            <a:normAutofit/>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Multiple-drug therapy is generally required to achieve BP targets. However, combinations of ACE inhibitors and ARBs and combinations of ACE inhibitors or ARBs with direct renin inhibitors should not be used.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(6) </a:t>
            </a:r>
          </a:p>
        </p:txBody>
      </p:sp>
    </p:spTree>
    <p:extLst>
      <p:ext uri="{BB962C8B-B14F-4D97-AF65-F5344CB8AC3E}">
        <p14:creationId xmlns="" xmlns:p14="http://schemas.microsoft.com/office/powerpoint/2010/main" val="38524945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20000"/>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An ACE inhibitor or ARB, at the maximumly tolerated dose indicated for BP treatment, is the recommended first-line treatment for hypertension in patients with diabetes and urinary albumin-to-creatinine ratio ≥300 mg/g creatinine </a:t>
            </a:r>
            <a:r>
              <a:rPr lang="en-US" dirty="0">
                <a:solidFill>
                  <a:schemeClr val="accent6"/>
                </a:solidFill>
              </a:rPr>
              <a:t>A</a:t>
            </a:r>
            <a:r>
              <a:rPr lang="en-US" dirty="0"/>
              <a:t> or 30-299 mg/g creatinine </a:t>
            </a:r>
            <a:r>
              <a:rPr lang="en-US" dirty="0">
                <a:solidFill>
                  <a:schemeClr val="accent6"/>
                </a:solidFill>
              </a:rPr>
              <a:t>B</a:t>
            </a:r>
            <a:r>
              <a:rPr lang="en-US" dirty="0"/>
              <a:t>.</a:t>
            </a:r>
            <a:r>
              <a:rPr lang="en-US" dirty="0">
                <a:solidFill>
                  <a:schemeClr val="accent6"/>
                </a:solidFill>
              </a:rPr>
              <a:t> </a:t>
            </a:r>
            <a:r>
              <a:rPr lang="en-US" dirty="0"/>
              <a:t>If one class is not tolerated, the other should be substituted. </a:t>
            </a:r>
            <a:r>
              <a:rPr lang="en-US" dirty="0">
                <a:solidFill>
                  <a:schemeClr val="accent6"/>
                </a:solidFill>
              </a:rPr>
              <a:t>B</a:t>
            </a:r>
          </a:p>
          <a:p>
            <a:pPr marL="285750" indent="-171450">
              <a:spcBef>
                <a:spcPts val="1200"/>
              </a:spcBef>
            </a:pPr>
            <a:r>
              <a:rPr lang="en-US" dirty="0"/>
              <a:t>For patients treated with an ACE inhibitor, ARB, or diuretic, serum creatinine/estimated glomerular filtrated rate and serum potassium levels should be monitored at least annually.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(7) </a:t>
            </a:r>
          </a:p>
        </p:txBody>
      </p:sp>
    </p:spTree>
    <p:extLst>
      <p:ext uri="{BB962C8B-B14F-4D97-AF65-F5344CB8AC3E}">
        <p14:creationId xmlns="" xmlns:p14="http://schemas.microsoft.com/office/powerpoint/2010/main" val="11775424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114300" indent="0">
              <a:spcBef>
                <a:spcPts val="1200"/>
              </a:spcBef>
              <a:buNone/>
            </a:pPr>
            <a:r>
              <a:rPr lang="en-US" dirty="0">
                <a:solidFill>
                  <a:srgbClr val="FFFF00"/>
                </a:solidFill>
              </a:rPr>
              <a:t>Resistant Hypertension</a:t>
            </a:r>
          </a:p>
          <a:p>
            <a:pPr marL="285750" indent="-171450">
              <a:spcBef>
                <a:spcPts val="1200"/>
              </a:spcBef>
            </a:pPr>
            <a:r>
              <a:rPr lang="en-US" dirty="0"/>
              <a:t>Patients with hypertension who are not meeting BP targets on three classes of antihypertensive medications (including a diuretic) should be considered for </a:t>
            </a:r>
            <a:r>
              <a:rPr lang="en-US" dirty="0">
                <a:solidFill>
                  <a:srgbClr val="FFFF00"/>
                </a:solidFill>
              </a:rPr>
              <a:t>mineralocorticoid receptor antagonist therapy.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(8) </a:t>
            </a:r>
          </a:p>
        </p:txBody>
      </p:sp>
    </p:spTree>
    <p:extLst>
      <p:ext uri="{BB962C8B-B14F-4D97-AF65-F5344CB8AC3E}">
        <p14:creationId xmlns="" xmlns:p14="http://schemas.microsoft.com/office/powerpoint/2010/main" val="3568848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F0CCD9EF-E85D-4B6F-AA16-7C77A3C061AD}"/>
              </a:ext>
            </a:extLst>
          </p:cNvPr>
          <p:cNvGrpSpPr>
            <a:grpSpLocks noChangeAspect="1"/>
          </p:cNvGrpSpPr>
          <p:nvPr/>
        </p:nvGrpSpPr>
        <p:grpSpPr bwMode="auto">
          <a:xfrm>
            <a:off x="2286000" y="0"/>
            <a:ext cx="4467225" cy="5143500"/>
            <a:chOff x="1440" y="0"/>
            <a:chExt cx="2814" cy="3240"/>
          </a:xfrm>
        </p:grpSpPr>
        <p:sp>
          <p:nvSpPr>
            <p:cNvPr id="4" name="AutoShape 3">
              <a:extLst>
                <a:ext uri="{FF2B5EF4-FFF2-40B4-BE49-F238E27FC236}">
                  <a16:creationId xmlns="" xmlns:a16="http://schemas.microsoft.com/office/drawing/2014/main" id="{57A9913F-AD56-4900-9B12-AC2326776D47}"/>
                </a:ext>
              </a:extLst>
            </p:cNvPr>
            <p:cNvSpPr>
              <a:spLocks noChangeAspect="1" noChangeArrowheads="1" noTextEdit="1"/>
            </p:cNvSpPr>
            <p:nvPr/>
          </p:nvSpPr>
          <p:spPr bwMode="auto">
            <a:xfrm>
              <a:off x="1440" y="0"/>
              <a:ext cx="2814" cy="3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749" name="Picture 5">
              <a:extLst>
                <a:ext uri="{FF2B5EF4-FFF2-40B4-BE49-F238E27FC236}">
                  <a16:creationId xmlns="" xmlns:a16="http://schemas.microsoft.com/office/drawing/2014/main" id="{D808A4D1-C660-45F0-B94B-833B37C6565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0" y="0"/>
              <a:ext cx="2817" cy="3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55763095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20000"/>
          </a:bodyPr>
          <a:lstStyle/>
          <a:p>
            <a:pPr marL="0" indent="0">
              <a:spcBef>
                <a:spcPts val="1200"/>
              </a:spcBef>
              <a:buNone/>
            </a:pPr>
            <a:r>
              <a:rPr lang="en-US" dirty="0">
                <a:solidFill>
                  <a:schemeClr val="accent6"/>
                </a:solidFill>
              </a:rPr>
              <a:t>Lifestyle Intervention</a:t>
            </a:r>
            <a:endParaRPr lang="en-US" dirty="0"/>
          </a:p>
          <a:p>
            <a:pPr marL="285750" indent="-171450">
              <a:spcBef>
                <a:spcPts val="1200"/>
              </a:spcBef>
            </a:pPr>
            <a:r>
              <a:rPr lang="en-US" dirty="0"/>
              <a:t>Lifestyle modification focusing on weight loss (if indicated); the reduction of saturated fat, </a:t>
            </a:r>
            <a:r>
              <a:rPr lang="en-US" i="1" dirty="0"/>
              <a:t>trans</a:t>
            </a:r>
            <a:r>
              <a:rPr lang="en-US" dirty="0"/>
              <a:t> fat, and cholesterol intake; increase of dietary n-3 fatty acids, viscous fiber, and plant </a:t>
            </a:r>
            <a:r>
              <a:rPr lang="en-US" dirty="0" err="1"/>
              <a:t>stanols</a:t>
            </a:r>
            <a:r>
              <a:rPr lang="en-US" dirty="0"/>
              <a:t>/sterols intake; and increased physical activity should be recommended to improve the lipid profile in patients with diabetes. </a:t>
            </a:r>
            <a:r>
              <a:rPr lang="en-US" dirty="0">
                <a:solidFill>
                  <a:schemeClr val="accent6"/>
                </a:solidFill>
              </a:rPr>
              <a:t>A</a:t>
            </a:r>
          </a:p>
          <a:p>
            <a:pPr marL="285750" indent="-171450">
              <a:spcBef>
                <a:spcPts val="1200"/>
              </a:spcBef>
            </a:pPr>
            <a:r>
              <a:rPr lang="en-US" dirty="0"/>
              <a:t>Intensify lifestyle therapy and optimize glycemic control for patients with elevated triglyceride levels (≥150 mg/</a:t>
            </a:r>
            <a:r>
              <a:rPr lang="en-US" dirty="0" err="1"/>
              <a:t>dL</a:t>
            </a:r>
            <a:r>
              <a:rPr lang="en-US" dirty="0"/>
              <a:t>) and/or low HDL cholesterol (&lt;40 mg/</a:t>
            </a:r>
            <a:r>
              <a:rPr lang="en-US" dirty="0" err="1"/>
              <a:t>dL</a:t>
            </a:r>
            <a:r>
              <a:rPr lang="en-US" dirty="0"/>
              <a:t> for men, &lt;50 for women).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a:t>
            </a:r>
          </a:p>
        </p:txBody>
      </p:sp>
    </p:spTree>
    <p:extLst>
      <p:ext uri="{BB962C8B-B14F-4D97-AF65-F5344CB8AC3E}">
        <p14:creationId xmlns="" xmlns:p14="http://schemas.microsoft.com/office/powerpoint/2010/main" val="312413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Tailoring Treatment for Social Context</a:t>
            </a:r>
          </a:p>
        </p:txBody>
      </p:sp>
      <p:sp>
        <p:nvSpPr>
          <p:cNvPr id="28674" name="Content Placeholder 1"/>
          <p:cNvSpPr>
            <a:spLocks noGrp="1"/>
          </p:cNvSpPr>
          <p:nvPr>
            <p:ph idx="1"/>
          </p:nvPr>
        </p:nvSpPr>
        <p:spPr>
          <a:xfrm>
            <a:off x="457200" y="768134"/>
            <a:ext cx="8458200" cy="3929410"/>
          </a:xfrm>
        </p:spPr>
        <p:txBody>
          <a:bodyPr>
            <a:normAutofit fontScale="92500" lnSpcReduction="10000"/>
          </a:bodyPr>
          <a:lstStyle/>
          <a:p>
            <a:pPr marL="68580" indent="0">
              <a:spcBef>
                <a:spcPts val="1200"/>
              </a:spcBef>
              <a:buNone/>
            </a:pPr>
            <a:r>
              <a:rPr lang="en-US" dirty="0"/>
              <a:t>Key Recommendations:</a:t>
            </a:r>
          </a:p>
          <a:p>
            <a:r>
              <a:rPr lang="en-US" dirty="0"/>
              <a:t>Providers should assess social context, including potential food insecurity, housing stability, and financial barriers, and apply that information to treatment decisions. </a:t>
            </a:r>
            <a:r>
              <a:rPr lang="en-US" dirty="0">
                <a:solidFill>
                  <a:srgbClr val="F79646"/>
                </a:solidFill>
              </a:rPr>
              <a:t>A</a:t>
            </a:r>
            <a:endParaRPr lang="en-US" dirty="0"/>
          </a:p>
          <a:p>
            <a:r>
              <a:rPr lang="en-US" dirty="0"/>
              <a:t>Refer patients to local community resources when available. </a:t>
            </a:r>
            <a:r>
              <a:rPr lang="en-US" dirty="0">
                <a:solidFill>
                  <a:srgbClr val="F79646"/>
                </a:solidFill>
              </a:rPr>
              <a:t>B</a:t>
            </a:r>
            <a:endParaRPr lang="en-US" dirty="0"/>
          </a:p>
          <a:p>
            <a:r>
              <a:rPr lang="en-US" dirty="0"/>
              <a:t>Provide patients with self-management support from lay health coaches, navigators, or community health workers when available. </a:t>
            </a:r>
            <a:r>
              <a:rPr lang="en-US" dirty="0">
                <a:solidFill>
                  <a:srgbClr val="F79646"/>
                </a:solidFill>
              </a:rPr>
              <a:t>A</a:t>
            </a: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2960648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10000"/>
          </a:bodyPr>
          <a:lstStyle/>
          <a:p>
            <a:pPr marL="0" indent="0">
              <a:spcBef>
                <a:spcPts val="1200"/>
              </a:spcBef>
              <a:buNone/>
            </a:pPr>
            <a:r>
              <a:rPr lang="en-US" dirty="0">
                <a:solidFill>
                  <a:schemeClr val="accent6"/>
                </a:solidFill>
              </a:rPr>
              <a:t>Ongoing Therapy and Monitoring with Lipid Panel</a:t>
            </a:r>
            <a:endParaRPr lang="en-US" dirty="0"/>
          </a:p>
          <a:p>
            <a:pPr marL="285750" indent="-171450">
              <a:spcBef>
                <a:spcPts val="1200"/>
              </a:spcBef>
            </a:pPr>
            <a:r>
              <a:rPr lang="en-US" dirty="0"/>
              <a:t>In adults not taking statins or other lipid-lowering therapy, it is reasonable to obtain a lipid profile at the time of diabetes diagnosis, at an initial medical evaluation, and every 5 years thereafter if under the age of 40 years, or more frequently if indicated. </a:t>
            </a:r>
            <a:r>
              <a:rPr lang="en-US" dirty="0">
                <a:solidFill>
                  <a:schemeClr val="accent6"/>
                </a:solidFill>
              </a:rPr>
              <a:t>E</a:t>
            </a:r>
          </a:p>
          <a:p>
            <a:pPr marL="285750" indent="-171450">
              <a:spcBef>
                <a:spcPts val="1200"/>
              </a:spcBef>
            </a:pPr>
            <a:r>
              <a:rPr lang="en-US" dirty="0"/>
              <a:t>Obtain a lipid profile at initiation of statins or other lipid-lowering therapy, 4-12 weeks after initiation or a change in dose, and annually thereafter as it may help to monitor the response to therapy and inform adherence.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(2) </a:t>
            </a:r>
          </a:p>
        </p:txBody>
      </p:sp>
    </p:spTree>
    <p:extLst>
      <p:ext uri="{BB962C8B-B14F-4D97-AF65-F5344CB8AC3E}">
        <p14:creationId xmlns="" xmlns:p14="http://schemas.microsoft.com/office/powerpoint/2010/main" val="32046154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0" indent="0">
              <a:spcBef>
                <a:spcPts val="1200"/>
              </a:spcBef>
              <a:buNone/>
            </a:pPr>
            <a:r>
              <a:rPr lang="en-US" dirty="0">
                <a:solidFill>
                  <a:schemeClr val="accent6"/>
                </a:solidFill>
              </a:rPr>
              <a:t>Statin Treatment</a:t>
            </a:r>
            <a:endParaRPr lang="en-US" dirty="0"/>
          </a:p>
          <a:p>
            <a:pPr marL="285750" indent="-171450">
              <a:spcBef>
                <a:spcPts val="1200"/>
              </a:spcBef>
            </a:pPr>
            <a:r>
              <a:rPr lang="en-US" dirty="0"/>
              <a:t>For patients of all ages with diabetes and ASCVD, high-intensity statin therapy should be added to lifestyle therapy. </a:t>
            </a:r>
            <a:r>
              <a:rPr lang="en-US" dirty="0">
                <a:solidFill>
                  <a:schemeClr val="accent6"/>
                </a:solidFill>
              </a:rPr>
              <a:t>A</a:t>
            </a:r>
          </a:p>
          <a:p>
            <a:pPr marL="285750" indent="-171450">
              <a:spcBef>
                <a:spcPts val="1200"/>
              </a:spcBef>
            </a:pPr>
            <a:r>
              <a:rPr lang="en-US" dirty="0"/>
              <a:t>For patients with diabetes aged &lt;40 years with additional ASCVD risk factors, the patient and provider should consider using moderate-intensity statin in addition to lifestyle therapy.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(3) </a:t>
            </a:r>
          </a:p>
        </p:txBody>
      </p:sp>
    </p:spTree>
    <p:extLst>
      <p:ext uri="{BB962C8B-B14F-4D97-AF65-F5344CB8AC3E}">
        <p14:creationId xmlns="" xmlns:p14="http://schemas.microsoft.com/office/powerpoint/2010/main" val="18376952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10000"/>
          </a:bodyPr>
          <a:lstStyle/>
          <a:p>
            <a:pPr marL="114300" indent="0">
              <a:spcBef>
                <a:spcPts val="1200"/>
              </a:spcBef>
              <a:buNone/>
            </a:pPr>
            <a:r>
              <a:rPr lang="en-US" dirty="0">
                <a:solidFill>
                  <a:schemeClr val="accent6"/>
                </a:solidFill>
              </a:rPr>
              <a:t>Statin Treatment</a:t>
            </a:r>
            <a:endParaRPr lang="en-US" dirty="0"/>
          </a:p>
          <a:p>
            <a:pPr marL="285750" indent="-171450">
              <a:spcBef>
                <a:spcPts val="1200"/>
              </a:spcBef>
            </a:pPr>
            <a:r>
              <a:rPr lang="en-US" dirty="0"/>
              <a:t>For patients with diabetes aged 40-75 years </a:t>
            </a:r>
            <a:r>
              <a:rPr lang="en-US" dirty="0">
                <a:solidFill>
                  <a:schemeClr val="accent6"/>
                </a:solidFill>
              </a:rPr>
              <a:t>A</a:t>
            </a:r>
            <a:r>
              <a:rPr lang="en-US" dirty="0"/>
              <a:t> and &gt;75 years </a:t>
            </a:r>
            <a:r>
              <a:rPr lang="en-US" dirty="0">
                <a:solidFill>
                  <a:schemeClr val="accent6"/>
                </a:solidFill>
              </a:rPr>
              <a:t>B </a:t>
            </a:r>
            <a:r>
              <a:rPr lang="en-US" dirty="0"/>
              <a:t>without ASCVD, use moderate-intensity statin in addition to lifestyle therapy.</a:t>
            </a:r>
          </a:p>
          <a:p>
            <a:pPr marL="285750" indent="-171450">
              <a:spcBef>
                <a:spcPts val="1200"/>
              </a:spcBef>
            </a:pPr>
            <a:r>
              <a:rPr lang="en-US" dirty="0"/>
              <a:t>In clinical practice, providers may need to adjust the intensity of statin therapy based on individual patient response to medication (e.g., side effects, tolerability, LDL levels, or percent LDL reduction on statin therapy). For patients who do not tolerate the intended intensity of statin, the maximally tolerated statin dose should be used.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(4) </a:t>
            </a:r>
          </a:p>
        </p:txBody>
      </p:sp>
    </p:spTree>
    <p:extLst>
      <p:ext uri="{BB962C8B-B14F-4D97-AF65-F5344CB8AC3E}">
        <p14:creationId xmlns="" xmlns:p14="http://schemas.microsoft.com/office/powerpoint/2010/main" val="8235928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92500" lnSpcReduction="10000"/>
          </a:bodyPr>
          <a:lstStyle/>
          <a:p>
            <a:pPr marL="114300" indent="0">
              <a:spcBef>
                <a:spcPts val="1200"/>
              </a:spcBef>
              <a:buNone/>
            </a:pPr>
            <a:r>
              <a:rPr lang="en-US" sz="3500" dirty="0" err="1">
                <a:solidFill>
                  <a:srgbClr val="FFFF00"/>
                </a:solidFill>
              </a:rPr>
              <a:t>Statin</a:t>
            </a:r>
            <a:r>
              <a:rPr lang="en-US" sz="3500" dirty="0">
                <a:solidFill>
                  <a:srgbClr val="FFFF00"/>
                </a:solidFill>
              </a:rPr>
              <a:t> </a:t>
            </a:r>
            <a:r>
              <a:rPr lang="en-US" sz="3500" dirty="0" smtClean="0">
                <a:solidFill>
                  <a:srgbClr val="FFFF00"/>
                </a:solidFill>
              </a:rPr>
              <a:t>Treatment:</a:t>
            </a:r>
            <a:endParaRPr lang="en-US" sz="3500" dirty="0">
              <a:solidFill>
                <a:srgbClr val="FFFF00"/>
              </a:solidFill>
            </a:endParaRPr>
          </a:p>
          <a:p>
            <a:pPr marL="285750" indent="-171450">
              <a:spcBef>
                <a:spcPts val="1200"/>
              </a:spcBef>
            </a:pPr>
            <a:r>
              <a:rPr lang="en-US" dirty="0"/>
              <a:t>For patients with diabetes and ASCVD, if LDL cholesterol is ≥70 md/</a:t>
            </a:r>
            <a:r>
              <a:rPr lang="en-US" dirty="0" err="1"/>
              <a:t>dL</a:t>
            </a:r>
            <a:r>
              <a:rPr lang="en-US" dirty="0"/>
              <a:t> on maximally tolerated statin dose, consider adding additional LDL-lowering therapy (such as ezetimibe or PCSK9 inhibitor) after evaluating the potential for further ASCVD risk reduction, drug-specific adverse effects, and patient preferences. </a:t>
            </a:r>
            <a:r>
              <a:rPr lang="en-US" dirty="0">
                <a:solidFill>
                  <a:srgbClr val="FFFF00"/>
                </a:solidFill>
              </a:rPr>
              <a:t>Ezetimibe may be preferred due to lower cost. </a:t>
            </a:r>
            <a:r>
              <a:rPr lang="en-US" dirty="0">
                <a:solidFill>
                  <a:schemeClr val="accent6"/>
                </a:solidFill>
              </a:rPr>
              <a:t>A</a:t>
            </a:r>
          </a:p>
          <a:p>
            <a:pPr marL="285750" indent="-171450">
              <a:spcBef>
                <a:spcPts val="1200"/>
              </a:spcBef>
            </a:pPr>
            <a:r>
              <a:rPr lang="en-US" dirty="0"/>
              <a:t>Statin therapy is contraindicated in pregnancy.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(5) </a:t>
            </a:r>
          </a:p>
        </p:txBody>
      </p:sp>
    </p:spTree>
    <p:extLst>
      <p:ext uri="{BB962C8B-B14F-4D97-AF65-F5344CB8AC3E}">
        <p14:creationId xmlns="" xmlns:p14="http://schemas.microsoft.com/office/powerpoint/2010/main" val="29106080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1F13950F-659F-4567-BEF7-6F9FF11511D4}"/>
              </a:ext>
            </a:extLst>
          </p:cNvPr>
          <p:cNvGrpSpPr>
            <a:grpSpLocks noChangeAspect="1"/>
          </p:cNvGrpSpPr>
          <p:nvPr/>
        </p:nvGrpSpPr>
        <p:grpSpPr bwMode="auto">
          <a:xfrm>
            <a:off x="228600" y="0"/>
            <a:ext cx="7772400" cy="5143500"/>
            <a:chOff x="192" y="84"/>
            <a:chExt cx="4079" cy="3061"/>
          </a:xfrm>
        </p:grpSpPr>
        <p:sp>
          <p:nvSpPr>
            <p:cNvPr id="4" name="AutoShape 3">
              <a:extLst>
                <a:ext uri="{FF2B5EF4-FFF2-40B4-BE49-F238E27FC236}">
                  <a16:creationId xmlns="" xmlns:a16="http://schemas.microsoft.com/office/drawing/2014/main" id="{8EAFD3CB-C74A-4B01-A02F-6BC2A7465E4C}"/>
                </a:ext>
              </a:extLst>
            </p:cNvPr>
            <p:cNvSpPr>
              <a:spLocks noChangeAspect="1" noChangeArrowheads="1" noTextEdit="1"/>
            </p:cNvSpPr>
            <p:nvPr/>
          </p:nvSpPr>
          <p:spPr bwMode="auto">
            <a:xfrm>
              <a:off x="192" y="84"/>
              <a:ext cx="4079" cy="3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773" name="Picture 5">
              <a:extLst>
                <a:ext uri="{FF2B5EF4-FFF2-40B4-BE49-F238E27FC236}">
                  <a16:creationId xmlns="" xmlns:a16="http://schemas.microsoft.com/office/drawing/2014/main" id="{7F1614AA-A1AB-4B6E-BF92-3F3CF6939A4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 y="84"/>
              <a:ext cx="4085" cy="3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54958654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fontScale="90000"/>
          </a:bodyPr>
          <a:lstStyle/>
          <a:p>
            <a:pPr>
              <a:lnSpc>
                <a:spcPts val="4000"/>
              </a:lnSpc>
            </a:pPr>
            <a:r>
              <a:rPr lang="en-US" dirty="0"/>
              <a:t>High- and Moderate-Intensity Statin Therapy</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grpSp>
        <p:nvGrpSpPr>
          <p:cNvPr id="2" name="Group 4">
            <a:extLst>
              <a:ext uri="{FF2B5EF4-FFF2-40B4-BE49-F238E27FC236}">
                <a16:creationId xmlns="" xmlns:a16="http://schemas.microsoft.com/office/drawing/2014/main" id="{D61791E4-C4AE-49CE-8907-818B846C071E}"/>
              </a:ext>
            </a:extLst>
          </p:cNvPr>
          <p:cNvGrpSpPr>
            <a:grpSpLocks noChangeAspect="1"/>
          </p:cNvGrpSpPr>
          <p:nvPr/>
        </p:nvGrpSpPr>
        <p:grpSpPr bwMode="auto">
          <a:xfrm>
            <a:off x="458788" y="1092200"/>
            <a:ext cx="8226425" cy="3238500"/>
            <a:chOff x="289" y="688"/>
            <a:chExt cx="5182" cy="2040"/>
          </a:xfrm>
        </p:grpSpPr>
        <p:sp>
          <p:nvSpPr>
            <p:cNvPr id="4" name="AutoShape 3">
              <a:extLst>
                <a:ext uri="{FF2B5EF4-FFF2-40B4-BE49-F238E27FC236}">
                  <a16:creationId xmlns="" xmlns:a16="http://schemas.microsoft.com/office/drawing/2014/main" id="{8617E9A5-D710-4A21-88D6-A1A2480A0F51}"/>
                </a:ext>
              </a:extLst>
            </p:cNvPr>
            <p:cNvSpPr>
              <a:spLocks noChangeAspect="1" noChangeArrowheads="1" noTextEdit="1"/>
            </p:cNvSpPr>
            <p:nvPr/>
          </p:nvSpPr>
          <p:spPr bwMode="auto">
            <a:xfrm>
              <a:off x="289" y="688"/>
              <a:ext cx="5182" cy="2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797" name="Picture 5">
              <a:extLst>
                <a:ext uri="{FF2B5EF4-FFF2-40B4-BE49-F238E27FC236}">
                  <a16:creationId xmlns="" xmlns:a16="http://schemas.microsoft.com/office/drawing/2014/main" id="{68F440A6-B0A0-41B3-A82E-44D4C59CDAB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 y="688"/>
              <a:ext cx="5190" cy="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3920949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114300" indent="0">
              <a:spcBef>
                <a:spcPts val="1200"/>
              </a:spcBef>
              <a:buNone/>
            </a:pPr>
            <a:r>
              <a:rPr lang="en-US" dirty="0">
                <a:solidFill>
                  <a:schemeClr val="accent6"/>
                </a:solidFill>
              </a:rPr>
              <a:t>Treatment of Other Lipoprotein Fractions or Targets</a:t>
            </a:r>
            <a:endParaRPr lang="en-US" dirty="0"/>
          </a:p>
          <a:p>
            <a:pPr marL="285750" indent="-171450">
              <a:spcBef>
                <a:spcPts val="1200"/>
              </a:spcBef>
            </a:pPr>
            <a:r>
              <a:rPr lang="en-US" dirty="0"/>
              <a:t>For patients with fasting triglyceride levels ≥500 md/</a:t>
            </a:r>
            <a:r>
              <a:rPr lang="en-US" dirty="0" err="1"/>
              <a:t>dL</a:t>
            </a:r>
            <a:r>
              <a:rPr lang="en-US" dirty="0"/>
              <a:t>, evaluate for secondary causes of hypertriglyceridemia and consider medical therapy to reduce the risk of pancreatitis.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(6) </a:t>
            </a:r>
          </a:p>
        </p:txBody>
      </p:sp>
    </p:spTree>
    <p:extLst>
      <p:ext uri="{BB962C8B-B14F-4D97-AF65-F5344CB8AC3E}">
        <p14:creationId xmlns="" xmlns:p14="http://schemas.microsoft.com/office/powerpoint/2010/main" val="10397759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92500" lnSpcReduction="10000"/>
          </a:bodyPr>
          <a:lstStyle/>
          <a:p>
            <a:pPr marL="114300" indent="0">
              <a:spcBef>
                <a:spcPts val="1200"/>
              </a:spcBef>
              <a:buNone/>
            </a:pPr>
            <a:r>
              <a:rPr lang="en-US" dirty="0">
                <a:solidFill>
                  <a:schemeClr val="accent6"/>
                </a:solidFill>
              </a:rPr>
              <a:t>Other Combination Therapy</a:t>
            </a:r>
            <a:endParaRPr lang="en-US" dirty="0"/>
          </a:p>
          <a:p>
            <a:pPr marL="285750" indent="-171450">
              <a:spcBef>
                <a:spcPts val="1200"/>
              </a:spcBef>
            </a:pPr>
            <a:r>
              <a:rPr lang="en-US" dirty="0"/>
              <a:t>Combination therapy (statin/fibrate) has not been shown to improve ASCVD outcomes and is generally not recommended. </a:t>
            </a:r>
            <a:r>
              <a:rPr lang="en-US" dirty="0">
                <a:solidFill>
                  <a:schemeClr val="accent6"/>
                </a:solidFill>
              </a:rPr>
              <a:t>A</a:t>
            </a:r>
          </a:p>
          <a:p>
            <a:pPr marL="285750" indent="-171450">
              <a:spcBef>
                <a:spcPts val="1200"/>
              </a:spcBef>
            </a:pPr>
            <a:r>
              <a:rPr lang="en-US" dirty="0"/>
              <a:t>Combination therapy (statin/niacin) has not been shown to provide additional CV benefit above statin therapy alone, may increase the risk of stroke with additional side effects, and is generally not recommended.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(7) </a:t>
            </a:r>
          </a:p>
        </p:txBody>
      </p:sp>
    </p:spTree>
    <p:extLst>
      <p:ext uri="{BB962C8B-B14F-4D97-AF65-F5344CB8AC3E}">
        <p14:creationId xmlns="" xmlns:p14="http://schemas.microsoft.com/office/powerpoint/2010/main" val="374531483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a:lnSpc>
                <a:spcPts val="4000"/>
              </a:lnSpc>
            </a:pPr>
            <a:r>
              <a:rPr lang="en-US" dirty="0"/>
              <a:t>Antiplatelet Agents: Recommendations</a:t>
            </a:r>
          </a:p>
        </p:txBody>
      </p:sp>
      <p:sp>
        <p:nvSpPr>
          <p:cNvPr id="149506" name="Content Placeholder 3"/>
          <p:cNvSpPr>
            <a:spLocks noGrp="1"/>
          </p:cNvSpPr>
          <p:nvPr>
            <p:ph idx="1"/>
          </p:nvPr>
        </p:nvSpPr>
        <p:spPr>
          <a:xfrm>
            <a:off x="284604" y="895350"/>
            <a:ext cx="8534400" cy="3829050"/>
          </a:xfrm>
        </p:spPr>
        <p:txBody>
          <a:bodyPr>
            <a:noAutofit/>
          </a:bodyPr>
          <a:lstStyle/>
          <a:p>
            <a:pPr marL="228600" indent="-171450">
              <a:lnSpc>
                <a:spcPts val="2500"/>
              </a:lnSpc>
              <a:spcBef>
                <a:spcPts val="1200"/>
              </a:spcBef>
            </a:pPr>
            <a:r>
              <a:rPr lang="en-US" sz="2400" dirty="0"/>
              <a:t>Use aspirin therapy (75-162 mg/day) as a secondary prevention strategy in those with diabetes and a history of ASCVD. </a:t>
            </a:r>
            <a:r>
              <a:rPr lang="en-US" sz="2400" dirty="0">
                <a:solidFill>
                  <a:schemeClr val="accent6"/>
                </a:solidFill>
              </a:rPr>
              <a:t>A</a:t>
            </a:r>
          </a:p>
          <a:p>
            <a:pPr marL="228600" indent="-171450">
              <a:lnSpc>
                <a:spcPts val="2500"/>
              </a:lnSpc>
              <a:spcBef>
                <a:spcPts val="1200"/>
              </a:spcBef>
            </a:pPr>
            <a:r>
              <a:rPr lang="en-US" sz="2400" dirty="0"/>
              <a:t>For patients with ASCVD and documented aspirin allergy, </a:t>
            </a:r>
            <a:r>
              <a:rPr lang="en-US" sz="2400" dirty="0" err="1"/>
              <a:t>clopidogrel</a:t>
            </a:r>
            <a:r>
              <a:rPr lang="en-US" sz="2400" dirty="0"/>
              <a:t> (75 mg/day) should be used. </a:t>
            </a:r>
            <a:r>
              <a:rPr lang="en-US" sz="2400" dirty="0">
                <a:solidFill>
                  <a:schemeClr val="accent6"/>
                </a:solidFill>
              </a:rPr>
              <a:t>B</a:t>
            </a:r>
            <a:endParaRPr lang="en-US" sz="2400" dirty="0"/>
          </a:p>
          <a:p>
            <a:pPr marL="228600" indent="-171450">
              <a:lnSpc>
                <a:spcPts val="2500"/>
              </a:lnSpc>
              <a:spcBef>
                <a:spcPts val="1200"/>
              </a:spcBef>
            </a:pPr>
            <a:r>
              <a:rPr lang="en-US" sz="2400" dirty="0"/>
              <a:t>Dual antiplatelet therapy (with low-dose aspirin and a P2Y12 inhibitor) is reasonable for a year after an acute coronary syndrome </a:t>
            </a:r>
            <a:r>
              <a:rPr lang="en-US" sz="2400" dirty="0">
                <a:solidFill>
                  <a:schemeClr val="accent6"/>
                </a:solidFill>
              </a:rPr>
              <a:t>A</a:t>
            </a:r>
            <a:r>
              <a:rPr lang="en-US" sz="2400" dirty="0"/>
              <a:t> </a:t>
            </a:r>
            <a:r>
              <a:rPr lang="en-US" sz="2400" dirty="0">
                <a:solidFill>
                  <a:srgbClr val="FFFF00"/>
                </a:solidFill>
              </a:rPr>
              <a:t>and may have benefits beyond this period. </a:t>
            </a:r>
            <a:r>
              <a:rPr lang="en-US" sz="2400" dirty="0">
                <a:solidFill>
                  <a:schemeClr val="accent6"/>
                </a:solidFill>
              </a:rPr>
              <a:t>B</a:t>
            </a:r>
            <a:endParaRPr lang="en-US" sz="2400" dirty="0"/>
          </a:p>
          <a:p>
            <a:pPr marL="228600" indent="-171450">
              <a:lnSpc>
                <a:spcPts val="2500"/>
              </a:lnSpc>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38700334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a:lnSpc>
                <a:spcPts val="4000"/>
              </a:lnSpc>
            </a:pPr>
            <a:r>
              <a:rPr lang="en-US" dirty="0"/>
              <a:t>Antiplatelet Agents: Recommendations (2)</a:t>
            </a:r>
          </a:p>
        </p:txBody>
      </p:sp>
      <p:sp>
        <p:nvSpPr>
          <p:cNvPr id="149506" name="Content Placeholder 3"/>
          <p:cNvSpPr>
            <a:spLocks noGrp="1"/>
          </p:cNvSpPr>
          <p:nvPr>
            <p:ph idx="1"/>
          </p:nvPr>
        </p:nvSpPr>
        <p:spPr>
          <a:xfrm>
            <a:off x="457200" y="895350"/>
            <a:ext cx="8077200" cy="3829050"/>
          </a:xfrm>
        </p:spPr>
        <p:txBody>
          <a:bodyPr>
            <a:noAutofit/>
          </a:bodyPr>
          <a:lstStyle/>
          <a:p>
            <a:pPr marL="228600" indent="-171450">
              <a:lnSpc>
                <a:spcPts val="2500"/>
              </a:lnSpc>
              <a:spcBef>
                <a:spcPts val="1200"/>
              </a:spcBef>
            </a:pPr>
            <a:r>
              <a:rPr lang="en-US" sz="24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2400" dirty="0">
                <a:solidFill>
                  <a:schemeClr val="accent6"/>
                </a:solidFill>
              </a:rPr>
              <a:t>A</a:t>
            </a:r>
          </a:p>
          <a:p>
            <a:pPr marL="228600" indent="-171450">
              <a:lnSpc>
                <a:spcPts val="2500"/>
              </a:lnSpc>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116813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a:t>
            </a:r>
          </a:p>
        </p:txBody>
      </p:sp>
      <p:sp>
        <p:nvSpPr>
          <p:cNvPr id="28674" name="Content Placeholder 1"/>
          <p:cNvSpPr>
            <a:spLocks noGrp="1"/>
          </p:cNvSpPr>
          <p:nvPr>
            <p:ph idx="1"/>
          </p:nvPr>
        </p:nvSpPr>
        <p:spPr>
          <a:xfrm>
            <a:off x="457200" y="768134"/>
            <a:ext cx="8458200" cy="3829050"/>
          </a:xfrm>
        </p:spPr>
        <p:txBody>
          <a:bodyPr>
            <a:normAutofit lnSpcReduction="10000"/>
          </a:bodyPr>
          <a:lstStyle/>
          <a:p>
            <a:pPr>
              <a:spcBef>
                <a:spcPts val="1200"/>
              </a:spcBef>
            </a:pPr>
            <a:r>
              <a:rPr lang="en-US" dirty="0"/>
              <a:t>Health inequities related to diabetes and its complications are well documented and are heavily influenced by social determinants of health</a:t>
            </a:r>
          </a:p>
          <a:p>
            <a:pPr>
              <a:spcBef>
                <a:spcPts val="1200"/>
              </a:spcBef>
            </a:pPr>
            <a:r>
              <a:rPr lang="en-US" dirty="0"/>
              <a:t>Social determinants of health are defined as:</a:t>
            </a:r>
          </a:p>
          <a:p>
            <a:pPr lvl="1">
              <a:spcBef>
                <a:spcPts val="1200"/>
              </a:spcBef>
            </a:pPr>
            <a:r>
              <a:rPr lang="en-US" dirty="0"/>
              <a:t>The economic, environmental, political, and social conditions in which people live</a:t>
            </a:r>
          </a:p>
          <a:p>
            <a:pPr lvl="1">
              <a:spcBef>
                <a:spcPts val="1200"/>
              </a:spcBef>
            </a:pPr>
            <a:r>
              <a:rPr lang="en-US" dirty="0"/>
              <a:t>Responsible for a major part of health inequality worldwide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14229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uiExpand="1"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a:t>
            </a:r>
          </a:p>
        </p:txBody>
      </p:sp>
      <p:sp>
        <p:nvSpPr>
          <p:cNvPr id="152578" name="Content Placeholder 2"/>
          <p:cNvSpPr>
            <a:spLocks noGrp="1"/>
          </p:cNvSpPr>
          <p:nvPr>
            <p:ph idx="1"/>
          </p:nvPr>
        </p:nvSpPr>
        <p:spPr>
          <a:xfrm>
            <a:off x="152400" y="840265"/>
            <a:ext cx="9067800" cy="3829050"/>
          </a:xfrm>
        </p:spPr>
        <p:txBody>
          <a:bodyPr>
            <a:noAutofit/>
          </a:bodyPr>
          <a:lstStyle/>
          <a:p>
            <a:pPr marL="0" indent="0">
              <a:spcBef>
                <a:spcPts val="1200"/>
              </a:spcBef>
              <a:buFont typeface="Verdana" pitchFamily="34" charset="0"/>
              <a:buNone/>
            </a:pPr>
            <a:r>
              <a:rPr lang="en-US" sz="3000" dirty="0">
                <a:solidFill>
                  <a:schemeClr val="accent6"/>
                </a:solidFill>
              </a:rPr>
              <a:t>Screening</a:t>
            </a:r>
          </a:p>
          <a:p>
            <a:pPr marL="285750" indent="-171450">
              <a:spcBef>
                <a:spcPts val="1200"/>
              </a:spcBef>
            </a:pPr>
            <a:r>
              <a:rPr lang="en-US" sz="2400" dirty="0"/>
              <a:t>In asymptomatic patients, routine screening for CAD is not recommended as it does not improve outcomes as long as ASCVD risk factors are treated. </a:t>
            </a:r>
            <a:r>
              <a:rPr lang="en-US" sz="2400" dirty="0">
                <a:solidFill>
                  <a:schemeClr val="accent6"/>
                </a:solidFill>
              </a:rPr>
              <a:t>A</a:t>
            </a:r>
          </a:p>
          <a:p>
            <a:pPr marL="285750" indent="-171450">
              <a:spcBef>
                <a:spcPts val="1200"/>
              </a:spcBef>
            </a:pPr>
            <a:r>
              <a:rPr lang="en-US" sz="2400" dirty="0"/>
              <a:t>Consider investigations for CAD in the presence of:</a:t>
            </a:r>
          </a:p>
          <a:p>
            <a:pPr marL="571500" lvl="1" indent="-171450">
              <a:lnSpc>
                <a:spcPts val="2300"/>
              </a:lnSpc>
              <a:spcBef>
                <a:spcPts val="300"/>
              </a:spcBef>
            </a:pPr>
            <a:r>
              <a:rPr lang="en-US" sz="2000" dirty="0"/>
              <a:t>Atypical cardiac symptoms (e.g. unexplained dyspnea, chest discomfort)</a:t>
            </a:r>
          </a:p>
          <a:p>
            <a:pPr marL="571500" lvl="1" indent="-171450">
              <a:lnSpc>
                <a:spcPts val="2300"/>
              </a:lnSpc>
              <a:spcBef>
                <a:spcPts val="300"/>
              </a:spcBef>
            </a:pPr>
            <a:r>
              <a:rPr lang="en-US" sz="2000" dirty="0"/>
              <a:t>Signs or symptoms of associated vascular disease including carotid bruits, transient ischemic attack, stroke, claudication or PAD</a:t>
            </a:r>
          </a:p>
          <a:p>
            <a:pPr marL="571500" lvl="1" indent="-171450">
              <a:lnSpc>
                <a:spcPts val="2300"/>
              </a:lnSpc>
              <a:spcBef>
                <a:spcPts val="300"/>
              </a:spcBef>
            </a:pPr>
            <a:r>
              <a:rPr lang="en-US" sz="2000" dirty="0"/>
              <a:t>EKG abnormalities (e.g. Q waves). </a:t>
            </a:r>
            <a:r>
              <a:rPr lang="en-US" sz="20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23420295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 (2)</a:t>
            </a:r>
          </a:p>
        </p:txBody>
      </p:sp>
      <p:sp>
        <p:nvSpPr>
          <p:cNvPr id="152578" name="Content Placeholder 2"/>
          <p:cNvSpPr>
            <a:spLocks noGrp="1"/>
          </p:cNvSpPr>
          <p:nvPr>
            <p:ph idx="1"/>
          </p:nvPr>
        </p:nvSpPr>
        <p:spPr>
          <a:xfrm>
            <a:off x="38100" y="777147"/>
            <a:ext cx="9067800" cy="3829050"/>
          </a:xfrm>
        </p:spPr>
        <p:txBody>
          <a:bodyPr>
            <a:noAutofit/>
          </a:bodyPr>
          <a:lstStyle/>
          <a:p>
            <a:pPr marL="0" indent="0">
              <a:spcBef>
                <a:spcPts val="1200"/>
              </a:spcBef>
              <a:buFont typeface="Verdana" pitchFamily="34" charset="0"/>
              <a:buNone/>
            </a:pPr>
            <a:r>
              <a:rPr lang="en-US" sz="3000" dirty="0">
                <a:solidFill>
                  <a:schemeClr val="accent6"/>
                </a:solidFill>
              </a:rPr>
              <a:t>Treatment</a:t>
            </a:r>
          </a:p>
          <a:p>
            <a:pPr marL="285750" indent="-171450">
              <a:spcBef>
                <a:spcPts val="1200"/>
              </a:spcBef>
            </a:pPr>
            <a:r>
              <a:rPr lang="en-US" sz="2400" dirty="0"/>
              <a:t>In patients with known ASCVD, consider ACE inhibitor or ARB therapy to reduce the risk of CV events. </a:t>
            </a:r>
            <a:r>
              <a:rPr lang="en-US" sz="2400" dirty="0">
                <a:solidFill>
                  <a:schemeClr val="accent6"/>
                </a:solidFill>
              </a:rPr>
              <a:t>A</a:t>
            </a:r>
          </a:p>
          <a:p>
            <a:pPr marL="285750" indent="-171450">
              <a:spcBef>
                <a:spcPts val="1200"/>
              </a:spcBef>
            </a:pPr>
            <a:r>
              <a:rPr lang="en-US" sz="2400" dirty="0"/>
              <a:t>In patients with prior myocardial infarction, </a:t>
            </a:r>
            <a:r>
              <a:rPr lang="el-GR" sz="2400" dirty="0"/>
              <a:t>β</a:t>
            </a:r>
            <a:r>
              <a:rPr lang="en-US" sz="2400" dirty="0"/>
              <a:t>-blockers should be continued for at least 2 years after the event. </a:t>
            </a:r>
            <a:r>
              <a:rPr lang="en-US" sz="2400" dirty="0">
                <a:solidFill>
                  <a:schemeClr val="accent6"/>
                </a:solidFill>
              </a:rPr>
              <a:t>B</a:t>
            </a:r>
          </a:p>
          <a:p>
            <a:pPr marL="285750" indent="-171450">
              <a:spcBef>
                <a:spcPts val="1200"/>
              </a:spcBef>
            </a:pPr>
            <a:r>
              <a:rPr lang="en-US" sz="2400" dirty="0"/>
              <a:t>In patients with T2DM with stable congestive heart failure, metformin may be used if estimated glomerular filtration rate remains &gt;30 mL/min but should be avoided in unstable or hospitalized patients with congestive heart failure. </a:t>
            </a:r>
            <a:r>
              <a:rPr lang="en-US" sz="2400" dirty="0">
                <a:solidFill>
                  <a:schemeClr val="accent6"/>
                </a:solidFill>
              </a:rPr>
              <a:t>B</a:t>
            </a:r>
          </a:p>
          <a:p>
            <a:pPr marL="285750" indent="-171450">
              <a:spcBef>
                <a:spcPts val="1200"/>
              </a:spcBef>
            </a:pP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36651894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 (3)</a:t>
            </a:r>
          </a:p>
        </p:txBody>
      </p:sp>
      <p:sp>
        <p:nvSpPr>
          <p:cNvPr id="152578" name="Content Placeholder 2"/>
          <p:cNvSpPr>
            <a:spLocks noGrp="1"/>
          </p:cNvSpPr>
          <p:nvPr>
            <p:ph idx="1"/>
          </p:nvPr>
        </p:nvSpPr>
        <p:spPr>
          <a:xfrm>
            <a:off x="104775" y="742950"/>
            <a:ext cx="9067800" cy="3829050"/>
          </a:xfrm>
        </p:spPr>
        <p:txBody>
          <a:bodyPr>
            <a:noAutofit/>
          </a:bodyPr>
          <a:lstStyle/>
          <a:p>
            <a:pPr marL="114300" indent="0">
              <a:spcBef>
                <a:spcPts val="600"/>
              </a:spcBef>
              <a:buNone/>
            </a:pPr>
            <a:r>
              <a:rPr lang="en-US" sz="2300" dirty="0">
                <a:solidFill>
                  <a:schemeClr val="accent6"/>
                </a:solidFill>
              </a:rPr>
              <a:t>Treatment</a:t>
            </a:r>
            <a:endParaRPr lang="en-US" sz="2300" dirty="0"/>
          </a:p>
          <a:p>
            <a:pPr marL="285750" indent="-171450">
              <a:spcBef>
                <a:spcPts val="600"/>
              </a:spcBef>
            </a:pPr>
            <a:r>
              <a:rPr lang="en-US" sz="2300" dirty="0"/>
              <a:t>In patients with T2DM and established ASCVD, </a:t>
            </a:r>
            <a:r>
              <a:rPr lang="en-US" sz="2300" dirty="0" err="1"/>
              <a:t>antihyperglycemic</a:t>
            </a:r>
            <a:r>
              <a:rPr lang="en-US" sz="2300" dirty="0"/>
              <a:t> therapy should begin with lifestyle management and metformin and subsequently incorporate an agent proven to reduce major adverse CV events and CV mortality (currently </a:t>
            </a:r>
            <a:r>
              <a:rPr lang="en-US" sz="2300" dirty="0" err="1"/>
              <a:t>empagliflozin</a:t>
            </a:r>
            <a:r>
              <a:rPr lang="en-US" sz="2300" dirty="0"/>
              <a:t> and </a:t>
            </a:r>
            <a:r>
              <a:rPr lang="en-US" sz="2300" dirty="0" err="1"/>
              <a:t>liraglutide</a:t>
            </a:r>
            <a:r>
              <a:rPr lang="en-US" sz="2300" dirty="0"/>
              <a:t>), after considering drug-specific and patient factors. </a:t>
            </a:r>
            <a:r>
              <a:rPr lang="en-US" sz="2300" dirty="0">
                <a:solidFill>
                  <a:schemeClr val="accent6"/>
                </a:solidFill>
              </a:rPr>
              <a:t>A</a:t>
            </a:r>
          </a:p>
          <a:p>
            <a:pPr marL="285750" indent="-171450">
              <a:spcBef>
                <a:spcPts val="600"/>
              </a:spcBef>
            </a:pPr>
            <a:r>
              <a:rPr lang="en-US" sz="2300" dirty="0"/>
              <a:t>In patients with T2DM and established ASCVD, after lifestyle management and metformin, the </a:t>
            </a:r>
            <a:r>
              <a:rPr lang="en-US" sz="2300" dirty="0" err="1"/>
              <a:t>antihyperglycemic</a:t>
            </a:r>
            <a:r>
              <a:rPr lang="en-US" sz="2300" dirty="0"/>
              <a:t> agent </a:t>
            </a:r>
            <a:r>
              <a:rPr lang="en-US" sz="2300" dirty="0" err="1"/>
              <a:t>canagliflozin</a:t>
            </a:r>
            <a:r>
              <a:rPr lang="en-US" sz="2300" dirty="0"/>
              <a:t> may be considered to reduce major adverse CV events, based on drug-specific and patient factors. </a:t>
            </a:r>
            <a:r>
              <a:rPr lang="en-US" sz="2300" dirty="0">
                <a:solidFill>
                  <a:schemeClr val="accent6"/>
                </a:solidFill>
              </a:rPr>
              <a:t>C</a:t>
            </a:r>
          </a:p>
          <a:p>
            <a:pPr marL="285750" indent="-171450">
              <a:spcBef>
                <a:spcPts val="1200"/>
              </a:spcBef>
            </a:pP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 xmlns:p14="http://schemas.microsoft.com/office/powerpoint/2010/main" val="17719590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txBox="1">
            <a:spLocks/>
          </p:cNvSpPr>
          <p:nvPr/>
        </p:nvSpPr>
        <p:spPr bwMode="auto">
          <a:xfrm>
            <a:off x="762000" y="1581150"/>
            <a:ext cx="73152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10. Microvascular Complications and Foot Care</a:t>
            </a:r>
          </a:p>
        </p:txBody>
      </p:sp>
    </p:spTree>
    <p:extLst>
      <p:ext uri="{BB962C8B-B14F-4D97-AF65-F5344CB8AC3E}">
        <p14:creationId xmlns="" xmlns:p14="http://schemas.microsoft.com/office/powerpoint/2010/main" val="3699823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2"/>
          <p:cNvSpPr>
            <a:spLocks noGrp="1"/>
          </p:cNvSpPr>
          <p:nvPr>
            <p:ph type="title"/>
          </p:nvPr>
        </p:nvSpPr>
        <p:spPr/>
        <p:txBody>
          <a:bodyPr>
            <a:normAutofit/>
          </a:bodyPr>
          <a:lstStyle/>
          <a:p>
            <a:pPr>
              <a:lnSpc>
                <a:spcPts val="4000"/>
              </a:lnSpc>
            </a:pPr>
            <a:r>
              <a:rPr lang="en-US" sz="2800" dirty="0"/>
              <a:t>Diabetic Kidney Disease (DKD): Recommendations</a:t>
            </a:r>
          </a:p>
        </p:txBody>
      </p:sp>
      <p:sp>
        <p:nvSpPr>
          <p:cNvPr id="156674" name="Content Placeholder 3"/>
          <p:cNvSpPr>
            <a:spLocks noGrp="1"/>
          </p:cNvSpPr>
          <p:nvPr>
            <p:ph idx="1"/>
          </p:nvPr>
        </p:nvSpPr>
        <p:spPr>
          <a:xfrm>
            <a:off x="304800" y="764065"/>
            <a:ext cx="8686800" cy="3829050"/>
          </a:xfrm>
        </p:spPr>
        <p:txBody>
          <a:bodyPr>
            <a:normAutofit/>
          </a:bodyPr>
          <a:lstStyle/>
          <a:p>
            <a:pPr marL="0" indent="0">
              <a:spcBef>
                <a:spcPts val="1200"/>
              </a:spcBef>
              <a:buFont typeface="Verdana" pitchFamily="34" charset="0"/>
              <a:buNone/>
            </a:pPr>
            <a:r>
              <a:rPr lang="en-US" dirty="0">
                <a:solidFill>
                  <a:schemeClr val="accent6"/>
                </a:solidFill>
              </a:rPr>
              <a:t>Screening</a:t>
            </a:r>
          </a:p>
          <a:p>
            <a:pPr marL="273050" indent="-215900">
              <a:spcBef>
                <a:spcPts val="1200"/>
              </a:spcBef>
            </a:pPr>
            <a:r>
              <a:rPr lang="en-US" dirty="0"/>
              <a:t>At least once a year, assess urinary albumin (e.g., spot urinary albumin-to-creatinine ratio) and estimated glomerular filtration rate (</a:t>
            </a:r>
            <a:r>
              <a:rPr lang="en-US" dirty="0" err="1"/>
              <a:t>eGFR</a:t>
            </a:r>
            <a:r>
              <a:rPr lang="en-US" dirty="0"/>
              <a:t>):</a:t>
            </a:r>
          </a:p>
          <a:p>
            <a:pPr marL="571500" lvl="1" indent="-228600">
              <a:spcBef>
                <a:spcPts val="1200"/>
              </a:spcBef>
            </a:pPr>
            <a:r>
              <a:rPr lang="en-US" dirty="0"/>
              <a:t>In patients with type 1 diabetes with duration of ≥5 years </a:t>
            </a:r>
            <a:r>
              <a:rPr lang="en-US" sz="2800" dirty="0">
                <a:solidFill>
                  <a:schemeClr val="accent6"/>
                </a:solidFill>
              </a:rPr>
              <a:t>B</a:t>
            </a:r>
          </a:p>
          <a:p>
            <a:pPr marL="571500" lvl="1" indent="-228600">
              <a:spcBef>
                <a:spcPts val="1200"/>
              </a:spcBef>
            </a:pPr>
            <a:r>
              <a:rPr lang="en-US" dirty="0"/>
              <a:t>In all patients with type 2 diabetes </a:t>
            </a:r>
            <a:r>
              <a:rPr lang="en-US" sz="2800" dirty="0">
                <a:solidFill>
                  <a:schemeClr val="accent6"/>
                </a:solidFill>
              </a:rPr>
              <a:t>B</a:t>
            </a:r>
          </a:p>
          <a:p>
            <a:pPr marL="571500" lvl="1" indent="-228600">
              <a:spcBef>
                <a:spcPts val="1200"/>
              </a:spcBef>
            </a:pPr>
            <a:r>
              <a:rPr lang="en-US" dirty="0"/>
              <a:t>In all patients with comorbid hypertension </a:t>
            </a:r>
            <a:r>
              <a:rPr lang="en-US" sz="2800" dirty="0">
                <a:solidFill>
                  <a:schemeClr val="accent6"/>
                </a:solidFill>
              </a:rPr>
              <a:t>B</a:t>
            </a:r>
          </a:p>
          <a:p>
            <a:pPr marL="0" indent="0">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35651190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457200" y="776085"/>
            <a:ext cx="8229600" cy="3829050"/>
          </a:xfrm>
        </p:spPr>
        <p:txBody>
          <a:bodyPr>
            <a:normAutofit fontScale="92500" lnSpcReduction="20000"/>
          </a:bodyPr>
          <a:lstStyle/>
          <a:p>
            <a:pPr marL="0" indent="0">
              <a:spcBef>
                <a:spcPts val="1200"/>
              </a:spcBef>
              <a:buFont typeface="Verdana" pitchFamily="34" charset="0"/>
              <a:buNone/>
            </a:pPr>
            <a:r>
              <a:rPr lang="en-US" dirty="0">
                <a:solidFill>
                  <a:schemeClr val="accent6"/>
                </a:solidFill>
              </a:rPr>
              <a:t>Treatment</a:t>
            </a:r>
          </a:p>
          <a:p>
            <a:pPr marL="457200" indent="-285750">
              <a:spcBef>
                <a:spcPts val="1200"/>
              </a:spcBef>
            </a:pPr>
            <a:r>
              <a:rPr lang="en-US" dirty="0"/>
              <a:t>Optimize glucose control to reduce the risk or slow progression of DKD. </a:t>
            </a:r>
            <a:r>
              <a:rPr lang="en-US" dirty="0">
                <a:solidFill>
                  <a:schemeClr val="accent6"/>
                </a:solidFill>
              </a:rPr>
              <a:t>A</a:t>
            </a:r>
          </a:p>
          <a:p>
            <a:pPr marL="457200" indent="-285750">
              <a:spcBef>
                <a:spcPts val="1200"/>
              </a:spcBef>
            </a:pPr>
            <a:r>
              <a:rPr lang="en-US" dirty="0"/>
              <a:t>Optimize blood pressure control to reduce the risk or slow progression of DKD. </a:t>
            </a:r>
            <a:r>
              <a:rPr lang="en-US" dirty="0">
                <a:solidFill>
                  <a:schemeClr val="accent6"/>
                </a:solidFill>
              </a:rPr>
              <a:t>A</a:t>
            </a:r>
          </a:p>
          <a:p>
            <a:pPr marL="457200" indent="-285750">
              <a:spcBef>
                <a:spcPts val="1200"/>
              </a:spcBef>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dirty="0">
                <a:solidFill>
                  <a:srgbClr val="F79646"/>
                </a:solidFill>
              </a:rPr>
              <a:t>B</a:t>
            </a:r>
            <a:r>
              <a:rPr lang="en-US" dirty="0"/>
              <a:t> </a:t>
            </a:r>
          </a:p>
          <a:p>
            <a:pPr marL="457200" indent="-457200">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(2)</a:t>
            </a:r>
          </a:p>
        </p:txBody>
      </p:sp>
    </p:spTree>
    <p:extLst>
      <p:ext uri="{BB962C8B-B14F-4D97-AF65-F5344CB8AC3E}">
        <p14:creationId xmlns="" xmlns:p14="http://schemas.microsoft.com/office/powerpoint/2010/main" val="11806384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In </a:t>
            </a:r>
            <a:r>
              <a:rPr lang="en-US" dirty="0" err="1"/>
              <a:t>nonpregnant</a:t>
            </a:r>
            <a:r>
              <a:rPr lang="en-US" dirty="0"/>
              <a:t> patients with diabetes and hypertension, either an ACE inhibitor or ARB is recommended for those with modestly elevated urinary albumin-to-creatinine ratio (UACR) (30–299 mg/g creatinine) </a:t>
            </a:r>
            <a:r>
              <a:rPr lang="en-US" dirty="0">
                <a:solidFill>
                  <a:schemeClr val="accent6"/>
                </a:solidFill>
              </a:rPr>
              <a:t>B</a:t>
            </a:r>
            <a:r>
              <a:rPr lang="en-US" dirty="0"/>
              <a:t> and is strongly recommended for those with UACR ≥300 mg/g creatinine and/or </a:t>
            </a:r>
            <a:r>
              <a:rPr lang="en-US" dirty="0" err="1"/>
              <a:t>eGFR</a:t>
            </a:r>
            <a:r>
              <a:rPr lang="en-US" dirty="0"/>
              <a:t> &lt;60 mL/min/1.73m</a:t>
            </a:r>
            <a:r>
              <a:rPr lang="en-US" baseline="30000" dirty="0"/>
              <a:t>2</a:t>
            </a:r>
            <a:r>
              <a:rPr lang="en-US" dirty="0"/>
              <a:t>. </a:t>
            </a:r>
            <a:r>
              <a:rPr lang="en-US" dirty="0">
                <a:solidFill>
                  <a:schemeClr val="accent6"/>
                </a:solidFill>
              </a:rPr>
              <a:t>A</a:t>
            </a:r>
            <a:r>
              <a:rPr lang="en-US" dirty="0">
                <a:solidFill>
                  <a:srgbClr val="FBE905"/>
                </a:solidFill>
              </a:rPr>
              <a:t> </a:t>
            </a: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(3)</a:t>
            </a:r>
          </a:p>
        </p:txBody>
      </p:sp>
    </p:spTree>
    <p:extLst>
      <p:ext uri="{BB962C8B-B14F-4D97-AF65-F5344CB8AC3E}">
        <p14:creationId xmlns="" xmlns:p14="http://schemas.microsoft.com/office/powerpoint/2010/main" val="9973026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Periodically monitor serum creatinine and potassium levels for the development of increased creatinine or changes in potassium when ACE inhibitors, ARBs, or diuretics are used. </a:t>
            </a:r>
            <a:r>
              <a:rPr lang="en-US" dirty="0">
                <a:solidFill>
                  <a:schemeClr val="accent6"/>
                </a:solidFill>
              </a:rPr>
              <a:t>B</a:t>
            </a:r>
            <a:r>
              <a:rPr lang="en-US" dirty="0">
                <a:solidFill>
                  <a:srgbClr val="FBE905"/>
                </a:solidFill>
              </a:rPr>
              <a:t> </a:t>
            </a:r>
          </a:p>
          <a:p>
            <a:pPr marL="457200" indent="-457200">
              <a:spcBef>
                <a:spcPts val="1200"/>
              </a:spcBef>
            </a:pPr>
            <a:r>
              <a:rPr lang="en-US" dirty="0"/>
              <a:t>Continued monitoring of UACR in patients with albuminuria treated with an ACE inhibitor or ARB is reasonable to assess the response to treatment and progression of DKD. </a:t>
            </a:r>
            <a:r>
              <a:rPr lang="en-US" dirty="0">
                <a:solidFill>
                  <a:schemeClr val="accent6"/>
                </a:solidFill>
              </a:rPr>
              <a:t>E</a:t>
            </a:r>
            <a:r>
              <a:rPr lang="en-US" dirty="0"/>
              <a:t> </a:t>
            </a: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(4)</a:t>
            </a:r>
          </a:p>
        </p:txBody>
      </p:sp>
    </p:spTree>
    <p:extLst>
      <p:ext uri="{BB962C8B-B14F-4D97-AF65-F5344CB8AC3E}">
        <p14:creationId xmlns="" xmlns:p14="http://schemas.microsoft.com/office/powerpoint/2010/main" val="34507536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dirty="0">
                <a:solidFill>
                  <a:schemeClr val="accent6"/>
                </a:solidFill>
              </a:rPr>
              <a:t>B</a:t>
            </a:r>
            <a:r>
              <a:rPr lang="en-US" dirty="0">
                <a:solidFill>
                  <a:srgbClr val="FBE905"/>
                </a:solidFill>
              </a:rPr>
              <a:t> </a:t>
            </a:r>
          </a:p>
          <a:p>
            <a:pPr marL="457200" indent="-457200">
              <a:spcBef>
                <a:spcPts val="1200"/>
              </a:spcBef>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dirty="0">
                <a:solidFill>
                  <a:schemeClr val="accent6"/>
                </a:solidFill>
              </a:rPr>
              <a:t>E</a:t>
            </a:r>
            <a:r>
              <a:rPr lang="en-US" dirty="0">
                <a:solidFill>
                  <a:srgbClr val="FBE905"/>
                </a:solidFill>
              </a:rPr>
              <a:t> </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(5)</a:t>
            </a:r>
          </a:p>
        </p:txBody>
      </p:sp>
    </p:spTree>
    <p:extLst>
      <p:ext uri="{BB962C8B-B14F-4D97-AF65-F5344CB8AC3E}">
        <p14:creationId xmlns="" xmlns:p14="http://schemas.microsoft.com/office/powerpoint/2010/main" val="13007982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dirty="0">
                <a:solidFill>
                  <a:schemeClr val="accent6"/>
                </a:solidFill>
              </a:rPr>
              <a:t>A</a:t>
            </a:r>
            <a:r>
              <a:rPr lang="en-US" dirty="0">
                <a:solidFill>
                  <a:srgbClr val="FBE905"/>
                </a:solidFill>
              </a:rPr>
              <a:t> </a:t>
            </a:r>
          </a:p>
          <a:p>
            <a:pPr marL="457200" indent="-457200">
              <a:spcBef>
                <a:spcPts val="1200"/>
              </a:spcBef>
            </a:pPr>
            <a:r>
              <a:rPr lang="en-US" dirty="0"/>
              <a:t>Promptly refer to a physician experienced in the care of kidney disease for uncertainty about the etiology of kidney disease, difficult management issues, and rapidly progressing kidney disease. </a:t>
            </a:r>
            <a:r>
              <a:rPr lang="en-US" dirty="0">
                <a:solidFill>
                  <a:schemeClr val="accent6"/>
                </a:solidFill>
              </a:rPr>
              <a:t>B</a:t>
            </a:r>
            <a:endParaRPr lang="en-US" dirty="0">
              <a:solidFill>
                <a:srgbClr val="FBE905"/>
              </a:solidFill>
            </a:endParaRP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(6)</a:t>
            </a:r>
          </a:p>
        </p:txBody>
      </p:sp>
    </p:spTree>
    <p:extLst>
      <p:ext uri="{BB962C8B-B14F-4D97-AF65-F5344CB8AC3E}">
        <p14:creationId xmlns="" xmlns:p14="http://schemas.microsoft.com/office/powerpoint/2010/main" val="284283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 (2)</a:t>
            </a:r>
          </a:p>
        </p:txBody>
      </p:sp>
      <p:sp>
        <p:nvSpPr>
          <p:cNvPr id="28674" name="Content Placeholder 1"/>
          <p:cNvSpPr>
            <a:spLocks noGrp="1"/>
          </p:cNvSpPr>
          <p:nvPr>
            <p:ph idx="1"/>
          </p:nvPr>
        </p:nvSpPr>
        <p:spPr>
          <a:xfrm>
            <a:off x="457200" y="768134"/>
            <a:ext cx="8458200" cy="3829050"/>
          </a:xfrm>
        </p:spPr>
        <p:txBody>
          <a:bodyPr>
            <a:normAutofit lnSpcReduction="10000"/>
          </a:bodyPr>
          <a:lstStyle/>
          <a:p>
            <a:r>
              <a:rPr lang="en-US" dirty="0"/>
              <a:t>Social determinants of health are not always recognized and often go undiscussed in the clinical encounter</a:t>
            </a:r>
          </a:p>
          <a:p>
            <a:r>
              <a:rPr lang="en-US" dirty="0"/>
              <a:t>Creating systems-level mechanisms to screen for social determinants of health may help overcome structural barriers and communication gaps between patients and providers.</a:t>
            </a:r>
          </a:p>
          <a:p>
            <a:r>
              <a:rPr lang="en-US" dirty="0"/>
              <a:t>Validated screening tools for some social determinants of health exist for clinical use</a:t>
            </a:r>
          </a:p>
          <a:p>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2782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Autofit/>
          </a:bodyPr>
          <a:lstStyle/>
          <a:p>
            <a:pPr>
              <a:lnSpc>
                <a:spcPts val="4000"/>
              </a:lnSpc>
            </a:pPr>
            <a:r>
              <a:rPr lang="en-US" sz="2400" dirty="0"/>
              <a:t>CKD Stages and Corresponding Focus of Kidney-Related Care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grpSp>
        <p:nvGrpSpPr>
          <p:cNvPr id="2" name="Group 4">
            <a:extLst>
              <a:ext uri="{FF2B5EF4-FFF2-40B4-BE49-F238E27FC236}">
                <a16:creationId xmlns="" xmlns:a16="http://schemas.microsoft.com/office/drawing/2014/main" id="{1CC99460-83A1-4EFC-B6EE-71115ED548EA}"/>
              </a:ext>
            </a:extLst>
          </p:cNvPr>
          <p:cNvGrpSpPr>
            <a:grpSpLocks noChangeAspect="1"/>
          </p:cNvGrpSpPr>
          <p:nvPr/>
        </p:nvGrpSpPr>
        <p:grpSpPr bwMode="auto">
          <a:xfrm>
            <a:off x="152400" y="971550"/>
            <a:ext cx="8853488" cy="3581400"/>
            <a:chOff x="96" y="612"/>
            <a:chExt cx="5577" cy="2256"/>
          </a:xfrm>
        </p:grpSpPr>
        <p:sp>
          <p:nvSpPr>
            <p:cNvPr id="4" name="AutoShape 3">
              <a:extLst>
                <a:ext uri="{FF2B5EF4-FFF2-40B4-BE49-F238E27FC236}">
                  <a16:creationId xmlns="" xmlns:a16="http://schemas.microsoft.com/office/drawing/2014/main" id="{28DE6A5E-CD42-4E4B-BBD8-040A7398CBA5}"/>
                </a:ext>
              </a:extLst>
            </p:cNvPr>
            <p:cNvSpPr>
              <a:spLocks noChangeAspect="1" noChangeArrowheads="1" noTextEdit="1"/>
            </p:cNvSpPr>
            <p:nvPr/>
          </p:nvSpPr>
          <p:spPr bwMode="auto">
            <a:xfrm>
              <a:off x="96" y="612"/>
              <a:ext cx="5577" cy="2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821" name="Picture 5">
              <a:extLst>
                <a:ext uri="{FF2B5EF4-FFF2-40B4-BE49-F238E27FC236}">
                  <a16:creationId xmlns="" xmlns:a16="http://schemas.microsoft.com/office/drawing/2014/main" id="{E265183E-0036-4602-B7ED-7A4FD5B8D32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612"/>
              <a:ext cx="5583" cy="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8332032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a:bodyPr>
          <a:lstStyle/>
          <a:p>
            <a:pPr>
              <a:lnSpc>
                <a:spcPts val="4000"/>
              </a:lnSpc>
            </a:pPr>
            <a:r>
              <a:rPr lang="en-US" dirty="0"/>
              <a:t>Selected Complications of CKD</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grpSp>
        <p:nvGrpSpPr>
          <p:cNvPr id="3" name="Group 4">
            <a:extLst>
              <a:ext uri="{FF2B5EF4-FFF2-40B4-BE49-F238E27FC236}">
                <a16:creationId xmlns="" xmlns:a16="http://schemas.microsoft.com/office/drawing/2014/main" id="{E2179328-418D-49E8-9C8C-4A309FAE0AE8}"/>
              </a:ext>
            </a:extLst>
          </p:cNvPr>
          <p:cNvGrpSpPr>
            <a:grpSpLocks noChangeAspect="1"/>
          </p:cNvGrpSpPr>
          <p:nvPr/>
        </p:nvGrpSpPr>
        <p:grpSpPr bwMode="auto">
          <a:xfrm>
            <a:off x="762000" y="828675"/>
            <a:ext cx="7620000" cy="3821113"/>
            <a:chOff x="480" y="522"/>
            <a:chExt cx="4800" cy="2407"/>
          </a:xfrm>
        </p:grpSpPr>
        <p:sp>
          <p:nvSpPr>
            <p:cNvPr id="4" name="AutoShape 3">
              <a:extLst>
                <a:ext uri="{FF2B5EF4-FFF2-40B4-BE49-F238E27FC236}">
                  <a16:creationId xmlns="" xmlns:a16="http://schemas.microsoft.com/office/drawing/2014/main" id="{37943CBA-01EE-492A-A0C8-884CB2EACA42}"/>
                </a:ext>
              </a:extLst>
            </p:cNvPr>
            <p:cNvSpPr>
              <a:spLocks noChangeAspect="1" noChangeArrowheads="1" noTextEdit="1"/>
            </p:cNvSpPr>
            <p:nvPr/>
          </p:nvSpPr>
          <p:spPr bwMode="auto">
            <a:xfrm>
              <a:off x="480" y="522"/>
              <a:ext cx="4800" cy="2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845" name="Picture 5">
              <a:extLst>
                <a:ext uri="{FF2B5EF4-FFF2-40B4-BE49-F238E27FC236}">
                  <a16:creationId xmlns="" xmlns:a16="http://schemas.microsoft.com/office/drawing/2014/main" id="{72EE5CEB-F672-4078-BFE0-2979F06677F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 y="522"/>
              <a:ext cx="4807" cy="2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74940800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itle 1"/>
          <p:cNvSpPr>
            <a:spLocks noGrp="1"/>
          </p:cNvSpPr>
          <p:nvPr>
            <p:ph type="title"/>
          </p:nvPr>
        </p:nvSpPr>
        <p:spPr/>
        <p:txBody>
          <a:bodyPr>
            <a:normAutofit/>
          </a:bodyPr>
          <a:lstStyle/>
          <a:p>
            <a:pPr>
              <a:lnSpc>
                <a:spcPts val="4000"/>
              </a:lnSpc>
            </a:pPr>
            <a:r>
              <a:rPr lang="en-US" dirty="0"/>
              <a:t>Diabetic Retinopathy: Recommendations</a:t>
            </a:r>
          </a:p>
        </p:txBody>
      </p:sp>
      <p:sp>
        <p:nvSpPr>
          <p:cNvPr id="166914" name="Content Placeholder 2"/>
          <p:cNvSpPr>
            <a:spLocks noGrp="1"/>
          </p:cNvSpPr>
          <p:nvPr>
            <p:ph idx="1"/>
          </p:nvPr>
        </p:nvSpPr>
        <p:spPr>
          <a:xfrm>
            <a:off x="457200" y="1028700"/>
            <a:ext cx="8229600" cy="3829050"/>
          </a:xfrm>
        </p:spPr>
        <p:txBody>
          <a:bodyPr/>
          <a:lstStyle/>
          <a:p>
            <a:pPr>
              <a:spcBef>
                <a:spcPts val="1200"/>
              </a:spcBef>
            </a:pPr>
            <a:r>
              <a:rPr lang="en-US" dirty="0"/>
              <a:t>To reduce the risk or slow the progression of diabetic retinopathy:</a:t>
            </a:r>
          </a:p>
          <a:p>
            <a:pPr lvl="1">
              <a:spcBef>
                <a:spcPts val="1200"/>
              </a:spcBef>
            </a:pPr>
            <a:r>
              <a:rPr lang="en-US" dirty="0"/>
              <a:t>Optimize glycemic control. </a:t>
            </a:r>
            <a:r>
              <a:rPr lang="en-US" dirty="0">
                <a:solidFill>
                  <a:schemeClr val="accent6"/>
                </a:solidFill>
              </a:rPr>
              <a:t>A</a:t>
            </a:r>
          </a:p>
          <a:p>
            <a:pPr lvl="1">
              <a:spcBef>
                <a:spcPts val="1200"/>
              </a:spcBef>
            </a:pPr>
            <a:r>
              <a:rPr lang="en-US" dirty="0"/>
              <a:t>Optimize blood pressure and serum lipid control. </a:t>
            </a:r>
            <a:r>
              <a:rPr lang="en-US" dirty="0">
                <a:solidFill>
                  <a:schemeClr val="accent6"/>
                </a:solidFill>
              </a:rPr>
              <a:t>A</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21887491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ontent Placeholder 2"/>
          <p:cNvSpPr>
            <a:spLocks noGrp="1"/>
          </p:cNvSpPr>
          <p:nvPr>
            <p:ph idx="1"/>
          </p:nvPr>
        </p:nvSpPr>
        <p:spPr>
          <a:xfrm>
            <a:off x="457200" y="768134"/>
            <a:ext cx="8458200" cy="3829050"/>
          </a:xfrm>
        </p:spPr>
        <p:txBody>
          <a:bodyPr/>
          <a:lstStyle/>
          <a:p>
            <a:pPr marL="0" indent="0">
              <a:spcBef>
                <a:spcPts val="1200"/>
              </a:spcBef>
              <a:buFont typeface="Verdana" pitchFamily="34" charset="0"/>
              <a:buNone/>
            </a:pPr>
            <a:r>
              <a:rPr lang="en-US" dirty="0">
                <a:solidFill>
                  <a:schemeClr val="accent6"/>
                </a:solidFill>
              </a:rPr>
              <a:t>Screening:</a:t>
            </a:r>
          </a:p>
          <a:p>
            <a:pPr marL="0">
              <a:spcBef>
                <a:spcPts val="1200"/>
              </a:spcBef>
            </a:pPr>
            <a:r>
              <a:rPr lang="en-US" dirty="0"/>
              <a:t>Initial dilated and comprehensive eye</a:t>
            </a:r>
            <a:br>
              <a:rPr lang="en-US" dirty="0"/>
            </a:br>
            <a:r>
              <a:rPr lang="en-US" dirty="0"/>
              <a:t>   examination by an ophthalmologist or optometrist:</a:t>
            </a:r>
          </a:p>
          <a:p>
            <a:pPr lvl="1">
              <a:spcBef>
                <a:spcPts val="1200"/>
              </a:spcBef>
            </a:pPr>
            <a:r>
              <a:rPr lang="en-US" dirty="0"/>
              <a:t>Adults with type 1 diabetes, within 5 years of diabetes onset.</a:t>
            </a:r>
            <a:r>
              <a:rPr lang="en-US" dirty="0">
                <a:solidFill>
                  <a:schemeClr val="accent6"/>
                </a:solidFill>
              </a:rPr>
              <a:t> B</a:t>
            </a:r>
          </a:p>
          <a:p>
            <a:pPr lvl="1">
              <a:spcBef>
                <a:spcPts val="1200"/>
              </a:spcBef>
            </a:pPr>
            <a:r>
              <a:rPr lang="en-US" dirty="0"/>
              <a:t>Patients with type 2 diabetes at the time of diabetes diagnosis.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6" name="Title 1"/>
          <p:cNvSpPr>
            <a:spLocks noGrp="1"/>
          </p:cNvSpPr>
          <p:nvPr>
            <p:ph type="title"/>
          </p:nvPr>
        </p:nvSpPr>
        <p:spPr>
          <a:xfrm>
            <a:off x="0" y="-114300"/>
            <a:ext cx="9144000" cy="857250"/>
          </a:xfrm>
        </p:spPr>
        <p:txBody>
          <a:bodyPr>
            <a:normAutofit fontScale="90000"/>
          </a:bodyPr>
          <a:lstStyle/>
          <a:p>
            <a:pPr>
              <a:lnSpc>
                <a:spcPts val="4000"/>
              </a:lnSpc>
            </a:pPr>
            <a:r>
              <a:rPr lang="en-US" dirty="0"/>
              <a:t>Diabetic Retinopathy: Recommendations (2)</a:t>
            </a:r>
          </a:p>
        </p:txBody>
      </p:sp>
    </p:spTree>
    <p:extLst>
      <p:ext uri="{BB962C8B-B14F-4D97-AF65-F5344CB8AC3E}">
        <p14:creationId xmlns="" xmlns:p14="http://schemas.microsoft.com/office/powerpoint/2010/main" val="12373645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Title 1"/>
          <p:cNvSpPr>
            <a:spLocks noGrp="1"/>
          </p:cNvSpPr>
          <p:nvPr>
            <p:ph type="title"/>
          </p:nvPr>
        </p:nvSpPr>
        <p:spPr/>
        <p:txBody>
          <a:bodyPr>
            <a:normAutofit fontScale="90000"/>
          </a:bodyPr>
          <a:lstStyle/>
          <a:p>
            <a:pPr>
              <a:lnSpc>
                <a:spcPts val="4000"/>
              </a:lnSpc>
            </a:pPr>
            <a:r>
              <a:rPr lang="en-US" dirty="0"/>
              <a:t>Diabetic Retinopathy: Recommendations (3)</a:t>
            </a:r>
          </a:p>
        </p:txBody>
      </p:sp>
      <p:sp>
        <p:nvSpPr>
          <p:cNvPr id="168962" name="Content Placeholder 3"/>
          <p:cNvSpPr>
            <a:spLocks noGrp="1"/>
          </p:cNvSpPr>
          <p:nvPr>
            <p:ph idx="1"/>
          </p:nvPr>
        </p:nvSpPr>
        <p:spPr/>
        <p:txBody>
          <a:bodyPr>
            <a:noAutofit/>
          </a:bodyPr>
          <a:lstStyle/>
          <a:p>
            <a:pPr marL="0" indent="0">
              <a:spcBef>
                <a:spcPts val="1200"/>
              </a:spcBef>
              <a:buFont typeface="Verdana" pitchFamily="34" charset="0"/>
              <a:buNone/>
            </a:pPr>
            <a:r>
              <a:rPr lang="en-US" dirty="0">
                <a:solidFill>
                  <a:schemeClr val="accent6"/>
                </a:solidFill>
              </a:rPr>
              <a:t>Screening:</a:t>
            </a:r>
          </a:p>
          <a:p>
            <a:pPr indent="-342900">
              <a:lnSpc>
                <a:spcPts val="2500"/>
              </a:lnSpc>
              <a:spcBef>
                <a:spcPts val="1200"/>
              </a:spcBef>
            </a:pPr>
            <a:r>
              <a:rPr lang="en-US" sz="2400" dirty="0"/>
              <a:t>If there is no evidence of retinopathy for one or more annual eye exams and </a:t>
            </a:r>
            <a:r>
              <a:rPr lang="en-US" sz="2400" dirty="0" err="1"/>
              <a:t>glycemia</a:t>
            </a:r>
            <a:r>
              <a:rPr lang="en-US" sz="2400" dirty="0"/>
              <a:t> is well controlled, then exams every 1-2 years may be considered. If any level of diabetic retinopathy is present, subsequent dilated retinal examinations should be repeated at least annually by an ophthalmologist or optometrist. If retinopathy is progressing or sight-threatening, then examinations will be required more frequently. </a:t>
            </a:r>
            <a:r>
              <a:rPr lang="en-US" sz="2400" dirty="0">
                <a:solidFill>
                  <a:schemeClr val="accent6"/>
                </a:solidFill>
              </a:rPr>
              <a:t>B</a:t>
            </a:r>
          </a:p>
          <a:p>
            <a:pPr marL="0" indent="0">
              <a:spcBef>
                <a:spcPts val="1200"/>
              </a:spcBef>
            </a:pPr>
            <a:endParaRPr lang="en-US" sz="2400" dirty="0"/>
          </a:p>
          <a:p>
            <a:pPr marL="0" indent="0">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3725530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itle 1"/>
          <p:cNvSpPr>
            <a:spLocks noGrp="1"/>
          </p:cNvSpPr>
          <p:nvPr>
            <p:ph type="title"/>
          </p:nvPr>
        </p:nvSpPr>
        <p:spPr/>
        <p:txBody>
          <a:bodyPr>
            <a:normAutofit fontScale="90000"/>
          </a:bodyPr>
          <a:lstStyle/>
          <a:p>
            <a:pPr>
              <a:lnSpc>
                <a:spcPts val="4000"/>
              </a:lnSpc>
            </a:pPr>
            <a:r>
              <a:rPr lang="en-US" dirty="0"/>
              <a:t>Diabetic Retinopathy: Recommendations (4)</a:t>
            </a:r>
          </a:p>
        </p:txBody>
      </p:sp>
      <p:sp>
        <p:nvSpPr>
          <p:cNvPr id="169986" name="Content Placeholder 3"/>
          <p:cNvSpPr>
            <a:spLocks noGrp="1"/>
          </p:cNvSpPr>
          <p:nvPr>
            <p:ph idx="1"/>
          </p:nvPr>
        </p:nvSpPr>
        <p:spPr>
          <a:xfrm>
            <a:off x="457200" y="868494"/>
            <a:ext cx="8229600" cy="3829050"/>
          </a:xfrm>
        </p:spPr>
        <p:txBody>
          <a:bodyPr>
            <a:noAutofit/>
          </a:bodyPr>
          <a:lstStyle/>
          <a:p>
            <a:pPr marL="0" indent="0">
              <a:spcBef>
                <a:spcPts val="1200"/>
              </a:spcBef>
              <a:buFont typeface="Verdana" pitchFamily="34" charset="0"/>
              <a:buNone/>
            </a:pPr>
            <a:r>
              <a:rPr lang="en-US" sz="2400" dirty="0">
                <a:solidFill>
                  <a:schemeClr val="accent6"/>
                </a:solidFill>
              </a:rPr>
              <a:t>Screening:</a:t>
            </a:r>
          </a:p>
          <a:p>
            <a:pPr marL="273050" indent="-158750">
              <a:lnSpc>
                <a:spcPts val="2500"/>
              </a:lnSpc>
              <a:spcBef>
                <a:spcPts val="1000"/>
              </a:spcBef>
            </a:pPr>
            <a:r>
              <a:rPr lang="en-US" sz="2000" dirty="0"/>
              <a:t>While retinal photography may serve as a screening tool for retinopathy, it is not a substitute for a comprehensive eye exam. </a:t>
            </a:r>
            <a:r>
              <a:rPr lang="en-US" sz="2000" dirty="0">
                <a:solidFill>
                  <a:schemeClr val="accent6"/>
                </a:solidFill>
              </a:rPr>
              <a:t>E</a:t>
            </a:r>
          </a:p>
          <a:p>
            <a:pPr marL="273050" indent="-158750">
              <a:lnSpc>
                <a:spcPts val="2500"/>
              </a:lnSpc>
              <a:spcBef>
                <a:spcPts val="1000"/>
              </a:spcBef>
            </a:pPr>
            <a:r>
              <a:rPr lang="en-US" sz="2000" dirty="0"/>
              <a:t>Women with preexisting type 1 or type 2 diabetes who are planning pregnancy or who are pregnant should be counseled on the risk of development and/or progression of diabetic retinopathy. </a:t>
            </a:r>
            <a:r>
              <a:rPr lang="en-US" sz="2000" dirty="0">
                <a:solidFill>
                  <a:schemeClr val="accent6"/>
                </a:solidFill>
              </a:rPr>
              <a:t>B</a:t>
            </a:r>
          </a:p>
          <a:p>
            <a:pPr marL="273050" indent="-158750">
              <a:lnSpc>
                <a:spcPts val="2500"/>
              </a:lnSpc>
              <a:spcBef>
                <a:spcPts val="1000"/>
              </a:spcBef>
            </a:pPr>
            <a:r>
              <a:rPr lang="en-US" sz="2000" dirty="0"/>
              <a:t>Eye examinations should occur before pregnancy or in the first trimester in patients with preexisting type 1 or type 2 diabetes, and then patients should be monitored every trimester and for 1 year postpartum as indicated by the degree of retinopathy. </a:t>
            </a:r>
            <a:r>
              <a:rPr lang="en-US" sz="2000" dirty="0">
                <a:solidFill>
                  <a:schemeClr val="accent6"/>
                </a:solidFill>
              </a:rPr>
              <a:t>B</a:t>
            </a:r>
          </a:p>
          <a:p>
            <a:pPr marL="273050" indent="-158750">
              <a:lnSpc>
                <a:spcPts val="2500"/>
              </a:lnSpc>
              <a:spcBef>
                <a:spcPts val="1000"/>
              </a:spcBef>
            </a:pPr>
            <a:endParaRPr lang="en-US" sz="2400" dirty="0">
              <a:solidFill>
                <a:schemeClr val="accent6"/>
              </a:solidFill>
            </a:endParaRPr>
          </a:p>
          <a:p>
            <a:pPr marL="273050" indent="-158750">
              <a:lnSpc>
                <a:spcPts val="2500"/>
              </a:lnSpc>
              <a:spcBef>
                <a:spcPts val="1000"/>
              </a:spcBef>
            </a:pPr>
            <a:endParaRPr lang="en-US" sz="2400" dirty="0">
              <a:solidFill>
                <a:schemeClr val="accent6"/>
              </a:solidFill>
            </a:endParaRPr>
          </a:p>
          <a:p>
            <a:pPr marL="0" indent="0">
              <a:spcBef>
                <a:spcPts val="1200"/>
              </a:spcBef>
            </a:pPr>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985861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1"/>
          <p:cNvSpPr>
            <a:spLocks noGrp="1"/>
          </p:cNvSpPr>
          <p:nvPr>
            <p:ph type="title"/>
          </p:nvPr>
        </p:nvSpPr>
        <p:spPr/>
        <p:txBody>
          <a:bodyPr>
            <a:normAutofit fontScale="90000"/>
          </a:bodyPr>
          <a:lstStyle/>
          <a:p>
            <a:pPr>
              <a:lnSpc>
                <a:spcPts val="4000"/>
              </a:lnSpc>
            </a:pPr>
            <a:r>
              <a:rPr lang="en-US" dirty="0"/>
              <a:t>Diabetic Retinopathy: Recommendations (5)</a:t>
            </a:r>
          </a:p>
        </p:txBody>
      </p:sp>
      <p:sp>
        <p:nvSpPr>
          <p:cNvPr id="172034" name="Content Placeholder 2"/>
          <p:cNvSpPr>
            <a:spLocks noGrp="1"/>
          </p:cNvSpPr>
          <p:nvPr>
            <p:ph idx="1"/>
          </p:nvPr>
        </p:nvSpPr>
        <p:spPr>
          <a:xfrm>
            <a:off x="417445" y="768134"/>
            <a:ext cx="8686800" cy="3829050"/>
          </a:xfrm>
        </p:spPr>
        <p:txBody>
          <a:bodyPr>
            <a:normAutofit/>
          </a:bodyPr>
          <a:lstStyle/>
          <a:p>
            <a:pPr marL="0" indent="0">
              <a:spcBef>
                <a:spcPts val="1200"/>
              </a:spcBef>
              <a:buFont typeface="Verdana" pitchFamily="34" charset="0"/>
              <a:buNone/>
            </a:pPr>
            <a:r>
              <a:rPr lang="en-US" sz="2400" dirty="0">
                <a:solidFill>
                  <a:schemeClr val="accent6"/>
                </a:solidFill>
              </a:rPr>
              <a:t>Treatment: </a:t>
            </a:r>
          </a:p>
          <a:p>
            <a:pPr indent="-228600">
              <a:lnSpc>
                <a:spcPts val="3000"/>
              </a:lnSpc>
              <a:spcBef>
                <a:spcPts val="1200"/>
              </a:spcBef>
            </a:pPr>
            <a:r>
              <a:rPr lang="en-US" sz="2400" dirty="0"/>
              <a:t>Promptly refer patients with any level of macular edema, severe NPDR, or any PDR to an ophthalmologist who is knowledgeable and experienced in the management of diabetic retinopathy. </a:t>
            </a:r>
            <a:r>
              <a:rPr lang="en-US" sz="2400" dirty="0">
                <a:solidFill>
                  <a:schemeClr val="accent6"/>
                </a:solidFill>
              </a:rPr>
              <a:t>A</a:t>
            </a:r>
          </a:p>
          <a:p>
            <a:pPr indent="-228600">
              <a:lnSpc>
                <a:spcPts val="3000"/>
              </a:lnSpc>
              <a:spcBef>
                <a:spcPts val="1200"/>
              </a:spcBef>
            </a:pPr>
            <a:r>
              <a:rPr lang="en-US" sz="2400" dirty="0"/>
              <a:t>The traditional standard treatment, </a:t>
            </a:r>
            <a:r>
              <a:rPr lang="en-US" sz="2400" dirty="0" err="1"/>
              <a:t>panretinal</a:t>
            </a:r>
            <a:r>
              <a:rPr lang="en-US" sz="2400" dirty="0"/>
              <a:t> laser photocoagulation therapy, is indicated to reduce the risk of vision loss in patients with high-risk PDR and, in some cases, severe NPDR. </a:t>
            </a:r>
            <a:r>
              <a:rPr lang="en-US" sz="2400" dirty="0">
                <a:solidFill>
                  <a:schemeClr val="accent6"/>
                </a:solidFill>
              </a:rPr>
              <a:t>A</a:t>
            </a: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31372915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1"/>
          <p:cNvSpPr>
            <a:spLocks noGrp="1"/>
          </p:cNvSpPr>
          <p:nvPr>
            <p:ph type="title"/>
          </p:nvPr>
        </p:nvSpPr>
        <p:spPr/>
        <p:txBody>
          <a:bodyPr>
            <a:normAutofit fontScale="90000"/>
          </a:bodyPr>
          <a:lstStyle/>
          <a:p>
            <a:pPr>
              <a:lnSpc>
                <a:spcPts val="4000"/>
              </a:lnSpc>
            </a:pPr>
            <a:r>
              <a:rPr lang="en-US" dirty="0">
                <a:solidFill>
                  <a:srgbClr val="FFFF00"/>
                </a:solidFill>
              </a:rPr>
              <a:t>Diabetic Retinopathy: Recommendations (6)</a:t>
            </a:r>
          </a:p>
        </p:txBody>
      </p:sp>
      <p:sp>
        <p:nvSpPr>
          <p:cNvPr id="172034" name="Content Placeholder 2"/>
          <p:cNvSpPr>
            <a:spLocks noGrp="1"/>
          </p:cNvSpPr>
          <p:nvPr>
            <p:ph idx="1"/>
          </p:nvPr>
        </p:nvSpPr>
        <p:spPr>
          <a:xfrm>
            <a:off x="228600" y="768134"/>
            <a:ext cx="8875645" cy="4546816"/>
          </a:xfrm>
        </p:spPr>
        <p:txBody>
          <a:bodyPr>
            <a:normAutofit fontScale="32500" lnSpcReduction="20000"/>
          </a:bodyPr>
          <a:lstStyle/>
          <a:p>
            <a:pPr marL="0" indent="0">
              <a:lnSpc>
                <a:spcPct val="120000"/>
              </a:lnSpc>
              <a:spcBef>
                <a:spcPts val="600"/>
              </a:spcBef>
              <a:buFont typeface="Verdana" pitchFamily="34" charset="0"/>
              <a:buNone/>
            </a:pPr>
            <a:r>
              <a:rPr lang="en-US" sz="6000" dirty="0">
                <a:solidFill>
                  <a:schemeClr val="accent6"/>
                </a:solidFill>
              </a:rPr>
              <a:t>Treatment: </a:t>
            </a:r>
          </a:p>
          <a:p>
            <a:pPr indent="-228600">
              <a:lnSpc>
                <a:spcPct val="120000"/>
              </a:lnSpc>
              <a:spcBef>
                <a:spcPts val="600"/>
              </a:spcBef>
            </a:pPr>
            <a:r>
              <a:rPr lang="en-US" sz="6000" dirty="0" err="1"/>
              <a:t>Intravitreous</a:t>
            </a:r>
            <a:r>
              <a:rPr lang="en-US" sz="6000" dirty="0"/>
              <a:t> injections of anti-vascular endothelial growth factor </a:t>
            </a:r>
            <a:r>
              <a:rPr lang="en-US" sz="6000" dirty="0" err="1"/>
              <a:t>ranibizumab</a:t>
            </a:r>
            <a:r>
              <a:rPr lang="en-US" sz="6000" dirty="0"/>
              <a:t> are not inferior to traditional </a:t>
            </a:r>
            <a:r>
              <a:rPr lang="en-US" sz="6000" dirty="0" err="1"/>
              <a:t>panretinal</a:t>
            </a:r>
            <a:r>
              <a:rPr lang="en-US" sz="6000" dirty="0"/>
              <a:t> laser photocoagulation and are also indicated to reduce the risk of vision loss in patients with PDR. </a:t>
            </a:r>
            <a:r>
              <a:rPr lang="en-US" sz="6000" dirty="0">
                <a:solidFill>
                  <a:schemeClr val="accent6"/>
                </a:solidFill>
              </a:rPr>
              <a:t>A</a:t>
            </a:r>
          </a:p>
          <a:p>
            <a:pPr indent="-228600">
              <a:lnSpc>
                <a:spcPct val="120000"/>
              </a:lnSpc>
              <a:spcBef>
                <a:spcPts val="600"/>
              </a:spcBef>
            </a:pPr>
            <a:r>
              <a:rPr lang="en-US" sz="6000" dirty="0" err="1"/>
              <a:t>Intravitreous</a:t>
            </a:r>
            <a:r>
              <a:rPr lang="en-US" sz="6000" dirty="0"/>
              <a:t> injections of anti-vascular endothelial growth factor are indicated for central-involved diabetic macular edema, which occurs beneath the foveal center and may threaten reading vision. </a:t>
            </a:r>
            <a:r>
              <a:rPr lang="en-US" sz="6000" dirty="0">
                <a:solidFill>
                  <a:schemeClr val="accent6"/>
                </a:solidFill>
              </a:rPr>
              <a:t>A</a:t>
            </a:r>
          </a:p>
          <a:p>
            <a:pPr indent="-228600">
              <a:lnSpc>
                <a:spcPct val="120000"/>
              </a:lnSpc>
              <a:spcBef>
                <a:spcPts val="600"/>
              </a:spcBef>
            </a:pPr>
            <a:r>
              <a:rPr lang="en-US" sz="6000" dirty="0"/>
              <a:t>The presence of retinopathy is not a contraindication to aspirin therapy for </a:t>
            </a:r>
            <a:r>
              <a:rPr lang="en-US" sz="6000" dirty="0" err="1"/>
              <a:t>cardioprotection</a:t>
            </a:r>
            <a:r>
              <a:rPr lang="en-US" sz="6000" dirty="0"/>
              <a:t>, as aspirin does not increase the risk of retinal hemorrhage. </a:t>
            </a:r>
            <a:r>
              <a:rPr lang="en-US" sz="6000" dirty="0">
                <a:solidFill>
                  <a:schemeClr val="accent6"/>
                </a:solidFill>
              </a:rPr>
              <a:t>A</a:t>
            </a:r>
            <a:endParaRPr lang="en-US" sz="6000" dirty="0"/>
          </a:p>
          <a:p>
            <a:pPr indent="-228600">
              <a:lnSpc>
                <a:spcPts val="3000"/>
              </a:lnSpc>
              <a:spcBef>
                <a:spcPts val="1200"/>
              </a:spcBef>
            </a:pPr>
            <a:endParaRPr lang="en-US" sz="2400" dirty="0">
              <a:solidFill>
                <a:schemeClr val="accent6"/>
              </a:solidFill>
            </a:endParaRP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23118348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857250"/>
            <a:ext cx="8229600" cy="3714750"/>
          </a:xfrm>
        </p:spPr>
        <p:txBody>
          <a:bodyPr>
            <a:normAutofit fontScale="85000" lnSpcReduction="10000"/>
          </a:bodyPr>
          <a:lstStyle/>
          <a:p>
            <a:pPr marL="457200" indent="-228600">
              <a:spcBef>
                <a:spcPts val="1200"/>
              </a:spcBef>
              <a:buFont typeface="Verdana" pitchFamily="34" charset="0"/>
              <a:buNone/>
            </a:pPr>
            <a:r>
              <a:rPr lang="en-US" dirty="0"/>
              <a:t>Early recognition and management is important because:</a:t>
            </a:r>
          </a:p>
          <a:p>
            <a:pPr marL="457200" indent="-228600">
              <a:spcBef>
                <a:spcPts val="1200"/>
              </a:spcBef>
              <a:buFont typeface="Verdana" pitchFamily="34" charset="0"/>
              <a:buNone/>
            </a:pPr>
            <a:r>
              <a:rPr lang="en-US" dirty="0"/>
              <a:t> </a:t>
            </a:r>
          </a:p>
          <a:p>
            <a:pPr marL="742950" indent="-400050">
              <a:spcBef>
                <a:spcPts val="1200"/>
              </a:spcBef>
              <a:buFont typeface="Verdana" pitchFamily="34" charset="0"/>
              <a:buAutoNum type="arabicPeriod"/>
            </a:pPr>
            <a:r>
              <a:rPr lang="en-US" dirty="0"/>
              <a:t>Diabetic neuropathy (DN) is a diagnosis of exclusion. </a:t>
            </a:r>
          </a:p>
          <a:p>
            <a:pPr marL="742950" indent="-400050">
              <a:spcBef>
                <a:spcPts val="1200"/>
              </a:spcBef>
              <a:buFont typeface="Verdana" pitchFamily="34" charset="0"/>
              <a:buAutoNum type="arabicPeriod"/>
            </a:pPr>
            <a:r>
              <a:rPr lang="en-US" dirty="0"/>
              <a:t>Numerous treatment options exist.</a:t>
            </a:r>
          </a:p>
          <a:p>
            <a:pPr marL="742950" indent="-400050">
              <a:spcBef>
                <a:spcPts val="1200"/>
              </a:spcBef>
              <a:buFont typeface="Verdana" pitchFamily="34" charset="0"/>
              <a:buAutoNum type="arabicPeriod"/>
            </a:pPr>
            <a:r>
              <a:rPr lang="en-US" dirty="0"/>
              <a:t>Up to 50% of diabetic peripheral neuropathy (DPN) may be asymptomatic. </a:t>
            </a:r>
          </a:p>
          <a:p>
            <a:pPr marL="742950" indent="-400050">
              <a:spcBef>
                <a:spcPts val="1200"/>
              </a:spcBef>
              <a:buFont typeface="Verdana" pitchFamily="34" charset="0"/>
              <a:buAutoNum type="arabicPeriod"/>
            </a:pPr>
            <a:r>
              <a:rPr lang="en-US" dirty="0"/>
              <a:t> Recognition &amp; treatment may improve symptoms, reduce sequelae, and improve quality of life. </a:t>
            </a:r>
          </a:p>
        </p:txBody>
      </p:sp>
      <p:sp>
        <p:nvSpPr>
          <p:cNvPr id="174083" name="Title 1"/>
          <p:cNvSpPr>
            <a:spLocks noGrp="1"/>
          </p:cNvSpPr>
          <p:nvPr>
            <p:ph type="title" idx="4294967295"/>
          </p:nvPr>
        </p:nvSpPr>
        <p:spPr/>
        <p:txBody>
          <a:bodyPr/>
          <a:lstStyle/>
          <a:p>
            <a:pPr>
              <a:lnSpc>
                <a:spcPts val="4000"/>
              </a:lnSpc>
            </a:pPr>
            <a:r>
              <a:rPr lang="en-US" dirty="0"/>
              <a:t>Neuropathy: Overview</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52485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4294967295"/>
          </p:nvPr>
        </p:nvSpPr>
        <p:spPr>
          <a:xfrm>
            <a:off x="304800" y="857250"/>
            <a:ext cx="8839200" cy="3714750"/>
          </a:xfrm>
        </p:spPr>
        <p:txBody>
          <a:bodyPr>
            <a:noAutofit/>
          </a:bodyPr>
          <a:lstStyle/>
          <a:p>
            <a:pPr marL="0" indent="0">
              <a:spcBef>
                <a:spcPts val="0"/>
              </a:spcBef>
              <a:buNone/>
            </a:pPr>
            <a:r>
              <a:rPr lang="en-US" sz="2400" dirty="0">
                <a:solidFill>
                  <a:schemeClr val="accent6"/>
                </a:solidFill>
              </a:rPr>
              <a:t>Screening:</a:t>
            </a:r>
          </a:p>
          <a:p>
            <a:pPr marL="285750" indent="-228600">
              <a:spcBef>
                <a:spcPts val="600"/>
              </a:spcBef>
            </a:pPr>
            <a:r>
              <a:rPr lang="en-US" sz="2000" dirty="0"/>
              <a:t>All patients should be assessed for DPN starting at diagnosis for T2DM and 5 years after diagnosis of T1DM and at least annually thereafter. </a:t>
            </a:r>
            <a:r>
              <a:rPr lang="en-US" sz="2000" dirty="0">
                <a:solidFill>
                  <a:schemeClr val="accent6"/>
                </a:solidFill>
              </a:rPr>
              <a:t>B</a:t>
            </a:r>
            <a:endParaRPr lang="en-US" sz="2400" dirty="0">
              <a:solidFill>
                <a:schemeClr val="accent6"/>
              </a:solidFill>
            </a:endParaRPr>
          </a:p>
          <a:p>
            <a:pPr marL="285750" indent="-228600">
              <a:spcBef>
                <a:spcPts val="600"/>
              </a:spcBef>
            </a:pPr>
            <a:r>
              <a:rPr lang="en-US" sz="2000" dirty="0"/>
              <a:t>Assessment for distal symmetric polyneuropathy should include a careful history and assessment of either temperature or pinprick sensation (small-fiber function) and vibration sensation using a 128-Hz tuning fork (for large-fiber function). All patients should have annual 10-g monofilament testing to identify feet at risk for ulceration and amputation. </a:t>
            </a:r>
            <a:r>
              <a:rPr lang="en-US" sz="2000" dirty="0">
                <a:solidFill>
                  <a:schemeClr val="accent6"/>
                </a:solidFill>
              </a:rPr>
              <a:t>B</a:t>
            </a:r>
            <a:endParaRPr lang="en-US" sz="2400" dirty="0">
              <a:solidFill>
                <a:schemeClr val="accent6"/>
              </a:solidFill>
            </a:endParaRPr>
          </a:p>
          <a:p>
            <a:pPr marL="285750" indent="-228600">
              <a:spcBef>
                <a:spcPts val="600"/>
              </a:spcBef>
            </a:pPr>
            <a:r>
              <a:rPr lang="en-US" sz="2000" dirty="0"/>
              <a:t>Symptoms and signs of autonomic neuropathy should be assessed in patients with microvascular complications. </a:t>
            </a:r>
            <a:r>
              <a:rPr lang="en-US" sz="2400" dirty="0">
                <a:solidFill>
                  <a:schemeClr val="accent6"/>
                </a:solidFill>
              </a:rPr>
              <a:t>E</a:t>
            </a:r>
          </a:p>
        </p:txBody>
      </p:sp>
      <p:sp>
        <p:nvSpPr>
          <p:cNvPr id="175107" name="Title 1"/>
          <p:cNvSpPr>
            <a:spLocks noGrp="1"/>
          </p:cNvSpPr>
          <p:nvPr>
            <p:ph type="title" idx="4294967295"/>
          </p:nvPr>
        </p:nvSpPr>
        <p:spPr/>
        <p:txBody>
          <a:bodyPr/>
          <a:lstStyle/>
          <a:p>
            <a:pPr>
              <a:lnSpc>
                <a:spcPts val="4000"/>
              </a:lnSpc>
            </a:pPr>
            <a:r>
              <a:rPr lang="en-US" sz="3500" dirty="0"/>
              <a:t>Neuropathy: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06190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 (3)</a:t>
            </a:r>
          </a:p>
        </p:txBody>
      </p:sp>
      <p:sp>
        <p:nvSpPr>
          <p:cNvPr id="28674" name="Content Placeholder 1"/>
          <p:cNvSpPr>
            <a:spLocks noGrp="1"/>
          </p:cNvSpPr>
          <p:nvPr>
            <p:ph idx="1"/>
          </p:nvPr>
        </p:nvSpPr>
        <p:spPr>
          <a:xfrm>
            <a:off x="457200" y="819150"/>
            <a:ext cx="8458200" cy="3778034"/>
          </a:xfrm>
        </p:spPr>
        <p:txBody>
          <a:bodyPr>
            <a:normAutofit/>
          </a:bodyPr>
          <a:lstStyle/>
          <a:p>
            <a:r>
              <a:rPr lang="en-US" dirty="0"/>
              <a:t>Food Insecurity</a:t>
            </a:r>
          </a:p>
          <a:p>
            <a:pPr>
              <a:spcBef>
                <a:spcPts val="1200"/>
              </a:spcBef>
            </a:pPr>
            <a:r>
              <a:rPr lang="en-US" dirty="0"/>
              <a:t>Homelessness</a:t>
            </a:r>
          </a:p>
          <a:p>
            <a:pPr>
              <a:spcBef>
                <a:spcPts val="1200"/>
              </a:spcBef>
            </a:pPr>
            <a:r>
              <a:rPr lang="en-US" dirty="0"/>
              <a:t>Language Barriers</a:t>
            </a:r>
          </a:p>
          <a:p>
            <a:pPr lvl="1">
              <a:spcBef>
                <a:spcPts val="1200"/>
              </a:spcBef>
            </a:pPr>
            <a:r>
              <a:rPr lang="en-US" dirty="0"/>
              <a:t>Non-English speaking/low literacy</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18980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3"/>
          <p:cNvSpPr>
            <a:spLocks noGrp="1"/>
          </p:cNvSpPr>
          <p:nvPr>
            <p:ph idx="4294967295"/>
          </p:nvPr>
        </p:nvSpPr>
        <p:spPr>
          <a:xfrm>
            <a:off x="304800" y="769788"/>
            <a:ext cx="8610600" cy="3927755"/>
          </a:xfrm>
        </p:spPr>
        <p:txBody>
          <a:bodyPr>
            <a:normAutofit fontScale="92500" lnSpcReduction="20000"/>
          </a:bodyPr>
          <a:lstStyle/>
          <a:p>
            <a:pPr marL="0" indent="0">
              <a:spcBef>
                <a:spcPts val="1200"/>
              </a:spcBef>
              <a:buNone/>
            </a:pPr>
            <a:r>
              <a:rPr lang="en-US" dirty="0">
                <a:solidFill>
                  <a:schemeClr val="accent6"/>
                </a:solidFill>
              </a:rPr>
              <a:t>Treatment:</a:t>
            </a:r>
          </a:p>
          <a:p>
            <a:pPr marL="285750" indent="-171450">
              <a:spcBef>
                <a:spcPts val="1200"/>
              </a:spcBef>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dirty="0">
                <a:solidFill>
                  <a:schemeClr val="accent6"/>
                </a:solidFill>
              </a:rPr>
              <a:t>B</a:t>
            </a:r>
          </a:p>
          <a:p>
            <a:pPr marL="285750" indent="-171450">
              <a:spcBef>
                <a:spcPts val="1200"/>
              </a:spcBef>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dirty="0">
                <a:solidFill>
                  <a:schemeClr val="accent6"/>
                </a:solidFill>
              </a:rPr>
              <a:t>E</a:t>
            </a:r>
          </a:p>
          <a:p>
            <a:pPr marL="285750" indent="-171450">
              <a:spcBef>
                <a:spcPts val="1200"/>
              </a:spcBef>
            </a:pPr>
            <a:r>
              <a:rPr lang="en-US" dirty="0"/>
              <a:t>Either </a:t>
            </a:r>
            <a:r>
              <a:rPr lang="en-US" dirty="0" err="1"/>
              <a:t>pregabalin</a:t>
            </a:r>
            <a:r>
              <a:rPr lang="en-US" dirty="0"/>
              <a:t> or duloxetine are recommended as initial pharmacologic treatments for neuropathic pain in diabetes. </a:t>
            </a:r>
            <a:r>
              <a:rPr lang="en-US" dirty="0">
                <a:solidFill>
                  <a:srgbClr val="F79646"/>
                </a:solidFill>
              </a:rPr>
              <a:t>A</a:t>
            </a:r>
          </a:p>
        </p:txBody>
      </p:sp>
      <p:sp>
        <p:nvSpPr>
          <p:cNvPr id="176131" name="Title 1"/>
          <p:cNvSpPr>
            <a:spLocks noGrp="1"/>
          </p:cNvSpPr>
          <p:nvPr>
            <p:ph type="title" idx="4294967295"/>
          </p:nvPr>
        </p:nvSpPr>
        <p:spPr/>
        <p:txBody>
          <a:bodyPr/>
          <a:lstStyle/>
          <a:p>
            <a:pPr>
              <a:lnSpc>
                <a:spcPts val="4000"/>
              </a:lnSpc>
            </a:pPr>
            <a:r>
              <a:rPr lang="en-US" sz="3500" dirty="0"/>
              <a:t>Neuropathy: Recommendations (2)</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2884021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857250"/>
            <a:ext cx="8229600" cy="3714750"/>
          </a:xfrm>
        </p:spPr>
        <p:txBody>
          <a:bodyPr>
            <a:normAutofit fontScale="92500" lnSpcReduction="20000"/>
          </a:bodyPr>
          <a:lstStyle/>
          <a:p>
            <a:pPr marL="457200" indent="-228600">
              <a:spcBef>
                <a:spcPts val="1200"/>
              </a:spcBef>
              <a:buFont typeface="Verdana" pitchFamily="34" charset="0"/>
              <a:buNone/>
            </a:pPr>
            <a:r>
              <a:rPr lang="en-US" dirty="0"/>
              <a:t>Appropriate foot care practices are important in diabetes care for a number of reasons:</a:t>
            </a:r>
          </a:p>
          <a:p>
            <a:pPr marL="457200" indent="-228600">
              <a:spcBef>
                <a:spcPts val="1200"/>
              </a:spcBef>
              <a:buFont typeface="Verdana" pitchFamily="34" charset="0"/>
              <a:buNone/>
            </a:pPr>
            <a:r>
              <a:rPr lang="en-US" dirty="0"/>
              <a:t> </a:t>
            </a:r>
          </a:p>
          <a:p>
            <a:pPr marL="800100" indent="-457200">
              <a:spcBef>
                <a:spcPts val="1200"/>
              </a:spcBef>
            </a:pPr>
            <a:r>
              <a:rPr lang="en-US" dirty="0"/>
              <a:t>Foot ulcers and amputation are common and represent major causes of morbidity and mortality. </a:t>
            </a:r>
          </a:p>
          <a:p>
            <a:pPr marL="800100" indent="-457200">
              <a:spcBef>
                <a:spcPts val="1200"/>
              </a:spcBef>
            </a:pPr>
            <a:r>
              <a:rPr lang="en-US" dirty="0"/>
              <a:t>Early recognition and treatment of feet at risk for ulcers and amputation can delay or prevent adverse outcomes.</a:t>
            </a:r>
          </a:p>
        </p:txBody>
      </p:sp>
      <p:sp>
        <p:nvSpPr>
          <p:cNvPr id="174083" name="Title 1"/>
          <p:cNvSpPr>
            <a:spLocks noGrp="1"/>
          </p:cNvSpPr>
          <p:nvPr>
            <p:ph type="title" idx="4294967295"/>
          </p:nvPr>
        </p:nvSpPr>
        <p:spPr/>
        <p:txBody>
          <a:bodyPr/>
          <a:lstStyle/>
          <a:p>
            <a:pPr>
              <a:lnSpc>
                <a:spcPts val="4000"/>
              </a:lnSpc>
            </a:pPr>
            <a:r>
              <a:rPr lang="en-US" dirty="0"/>
              <a:t>Foot Care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373249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itle 1"/>
          <p:cNvSpPr>
            <a:spLocks noGrp="1"/>
          </p:cNvSpPr>
          <p:nvPr>
            <p:ph type="title"/>
          </p:nvPr>
        </p:nvSpPr>
        <p:spPr/>
        <p:txBody>
          <a:bodyPr>
            <a:normAutofit fontScale="90000"/>
          </a:bodyPr>
          <a:lstStyle/>
          <a:p>
            <a:pPr>
              <a:lnSpc>
                <a:spcPts val="4000"/>
              </a:lnSpc>
            </a:pPr>
            <a:r>
              <a:rPr lang="en-US" dirty="0"/>
              <a:t>Foot Care: Risk Of Ulcer and Amputation</a:t>
            </a:r>
          </a:p>
        </p:txBody>
      </p:sp>
      <p:sp>
        <p:nvSpPr>
          <p:cNvPr id="174082" name="Content Placeholder 2"/>
          <p:cNvSpPr>
            <a:spLocks noGrp="1"/>
          </p:cNvSpPr>
          <p:nvPr>
            <p:ph sz="half" idx="1"/>
          </p:nvPr>
        </p:nvSpPr>
        <p:spPr>
          <a:xfrm>
            <a:off x="333375" y="1831896"/>
            <a:ext cx="4038600" cy="2994423"/>
          </a:xfrm>
        </p:spPr>
        <p:txBody>
          <a:bodyPr>
            <a:normAutofit fontScale="77500" lnSpcReduction="20000"/>
          </a:bodyPr>
          <a:lstStyle/>
          <a:p>
            <a:pPr indent="-228600">
              <a:spcBef>
                <a:spcPts val="1200"/>
              </a:spcBef>
            </a:pPr>
            <a:r>
              <a:rPr lang="en-US" dirty="0"/>
              <a:t>Poor glycemic control</a:t>
            </a:r>
          </a:p>
          <a:p>
            <a:pPr indent="-228600">
              <a:spcBef>
                <a:spcPts val="1200"/>
              </a:spcBef>
            </a:pPr>
            <a:r>
              <a:rPr lang="en-US" dirty="0"/>
              <a:t>Peripheral neuropathy with loss of protective sensation (LOPS)</a:t>
            </a:r>
          </a:p>
          <a:p>
            <a:pPr indent="-228600">
              <a:spcBef>
                <a:spcPts val="1200"/>
              </a:spcBef>
            </a:pPr>
            <a:r>
              <a:rPr lang="en-US" dirty="0"/>
              <a:t>Cigarette smoking</a:t>
            </a:r>
          </a:p>
          <a:p>
            <a:pPr indent="-228600">
              <a:spcBef>
                <a:spcPts val="1200"/>
              </a:spcBef>
            </a:pPr>
            <a:r>
              <a:rPr lang="en-US" dirty="0"/>
              <a:t>Foot deformities</a:t>
            </a:r>
          </a:p>
          <a:p>
            <a:pPr indent="-228600">
              <a:spcBef>
                <a:spcPts val="1200"/>
              </a:spcBef>
            </a:pPr>
            <a:r>
              <a:rPr lang="en-US" dirty="0" err="1"/>
              <a:t>Preulcerative</a:t>
            </a:r>
            <a:r>
              <a:rPr lang="en-US" dirty="0"/>
              <a:t> callus or corn</a:t>
            </a:r>
          </a:p>
        </p:txBody>
      </p:sp>
      <p:sp>
        <p:nvSpPr>
          <p:cNvPr id="2" name="Content Placeholder 1"/>
          <p:cNvSpPr>
            <a:spLocks noGrp="1"/>
          </p:cNvSpPr>
          <p:nvPr>
            <p:ph sz="half" idx="2"/>
          </p:nvPr>
        </p:nvSpPr>
        <p:spPr>
          <a:xfrm>
            <a:off x="4648200" y="1831895"/>
            <a:ext cx="4038600" cy="2762727"/>
          </a:xfrm>
        </p:spPr>
        <p:txBody>
          <a:bodyPr>
            <a:normAutofit fontScale="92500" lnSpcReduction="20000"/>
          </a:bodyPr>
          <a:lstStyle/>
          <a:p>
            <a:pPr indent="-228600">
              <a:spcBef>
                <a:spcPts val="1200"/>
              </a:spcBef>
            </a:pPr>
            <a:r>
              <a:rPr lang="en-US" dirty="0"/>
              <a:t>PAD</a:t>
            </a:r>
          </a:p>
          <a:p>
            <a:pPr indent="-228600">
              <a:spcBef>
                <a:spcPts val="1200"/>
              </a:spcBef>
            </a:pPr>
            <a:r>
              <a:rPr lang="en-US" dirty="0"/>
              <a:t>History of foot ulcer</a:t>
            </a:r>
          </a:p>
          <a:p>
            <a:pPr indent="-228600">
              <a:spcBef>
                <a:spcPts val="1200"/>
              </a:spcBef>
            </a:pPr>
            <a:r>
              <a:rPr lang="en-US" dirty="0"/>
              <a:t>Amputation</a:t>
            </a:r>
          </a:p>
          <a:p>
            <a:pPr indent="-228600">
              <a:spcBef>
                <a:spcPts val="1200"/>
              </a:spcBef>
            </a:pPr>
            <a:r>
              <a:rPr lang="en-US" dirty="0"/>
              <a:t>Visual impairment</a:t>
            </a:r>
          </a:p>
          <a:p>
            <a:pPr indent="-228600">
              <a:spcBef>
                <a:spcPts val="1200"/>
              </a:spcBef>
            </a:pPr>
            <a:r>
              <a:rPr lang="en-US" dirty="0"/>
              <a:t>DKD (especially patients on dialysis)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3" name="TextBox 2"/>
          <p:cNvSpPr txBox="1"/>
          <p:nvPr/>
        </p:nvSpPr>
        <p:spPr>
          <a:xfrm>
            <a:off x="566738" y="858492"/>
            <a:ext cx="7848600" cy="1107996"/>
          </a:xfrm>
          <a:prstGeom prst="rect">
            <a:avLst/>
          </a:prstGeom>
          <a:noFill/>
        </p:spPr>
        <p:txBody>
          <a:bodyPr wrap="square" rtlCol="0">
            <a:spAutoFit/>
          </a:bodyPr>
          <a:lstStyle/>
          <a:p>
            <a:pPr algn="ctr"/>
            <a:r>
              <a:rPr lang="en-US" sz="24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p:txBody>
      </p:sp>
    </p:spTree>
    <p:extLst>
      <p:ext uri="{BB962C8B-B14F-4D97-AF65-F5344CB8AC3E}">
        <p14:creationId xmlns="" xmlns:p14="http://schemas.microsoft.com/office/powerpoint/2010/main" val="25171466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457200" y="809544"/>
            <a:ext cx="8229600" cy="3714750"/>
          </a:xfrm>
        </p:spPr>
        <p:txBody>
          <a:bodyPr>
            <a:normAutofit fontScale="85000" lnSpcReduction="10000"/>
          </a:bodyPr>
          <a:lstStyle/>
          <a:p>
            <a:pPr>
              <a:spcBef>
                <a:spcPts val="1200"/>
              </a:spcBef>
            </a:pPr>
            <a:r>
              <a:rPr lang="en-US" dirty="0"/>
              <a:t>Perform a comprehensive foot evaluation at least annually to identify risk factors for ulcers and amputations. </a:t>
            </a:r>
            <a:r>
              <a:rPr lang="en-US" dirty="0">
                <a:solidFill>
                  <a:schemeClr val="accent6"/>
                </a:solidFill>
              </a:rPr>
              <a:t>B</a:t>
            </a:r>
          </a:p>
          <a:p>
            <a:pPr>
              <a:spcBef>
                <a:spcPts val="1200"/>
              </a:spcBef>
            </a:pPr>
            <a:r>
              <a:rPr lang="en-US" dirty="0"/>
              <a:t>All patients with diabetes should have their feet inspected at every visit.</a:t>
            </a:r>
            <a:r>
              <a:rPr lang="en-US" dirty="0">
                <a:solidFill>
                  <a:schemeClr val="accent6"/>
                </a:solidFill>
              </a:rPr>
              <a:t> C</a:t>
            </a:r>
          </a:p>
          <a:p>
            <a:pPr>
              <a:spcBef>
                <a:spcPts val="1200"/>
              </a:spcBef>
            </a:pPr>
            <a:r>
              <a:rPr lang="en-US" dirty="0"/>
              <a:t>Obtain a prior history of ulceration, amputation, Charcot foot, angioplasty or vascular surgery, cigarette smoking, retinopathy, and renal disease and assess current symptoms of neuropathy (pain, burning, numbness) and vascular disease (leg fatigue, claudication). </a:t>
            </a:r>
            <a:r>
              <a:rPr lang="en-US" dirty="0">
                <a:solidFill>
                  <a:schemeClr val="accent6"/>
                </a:solidFill>
              </a:rPr>
              <a:t>B</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5453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fontScale="92500" lnSpcReduction="10000"/>
          </a:bodyPr>
          <a:lstStyle/>
          <a:p>
            <a:pPr>
              <a:spcBef>
                <a:spcPts val="1200"/>
              </a:spcBef>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dirty="0">
                <a:solidFill>
                  <a:schemeClr val="accent6"/>
                </a:solidFill>
              </a:rPr>
              <a:t>B</a:t>
            </a:r>
          </a:p>
          <a:p>
            <a:pPr>
              <a:spcBef>
                <a:spcPts val="1200"/>
              </a:spcBef>
            </a:pPr>
            <a:r>
              <a:rPr lang="en-US" dirty="0"/>
              <a:t>Patients with symptoms of claudication or decreased or absent pedal pulses should be referred for ABI and for further vascular assessment as appropriate. </a:t>
            </a:r>
            <a:r>
              <a:rPr lang="en-US" dirty="0">
                <a:solidFill>
                  <a:schemeClr val="accent6"/>
                </a:solidFill>
              </a:rPr>
              <a:t>C</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 (2)</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42750756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lnSpcReduction="10000"/>
          </a:bodyPr>
          <a:lstStyle/>
          <a:p>
            <a:pPr>
              <a:spcBef>
                <a:spcPts val="1200"/>
              </a:spcBef>
            </a:pPr>
            <a:r>
              <a:rPr lang="en-US" dirty="0"/>
              <a:t>A multidisciplinary approach is recommended for individuals with foot ulcers and high-risk feet (e.g., dialysis patients and those with Charcot foot, prior ulcers, or amputation). </a:t>
            </a:r>
            <a:r>
              <a:rPr lang="en-US" dirty="0">
                <a:solidFill>
                  <a:schemeClr val="accent6"/>
                </a:solidFill>
              </a:rPr>
              <a:t>B</a:t>
            </a:r>
          </a:p>
          <a:p>
            <a:pPr>
              <a:spcBef>
                <a:spcPts val="1200"/>
              </a:spcBef>
            </a:pPr>
            <a:r>
              <a:rPr lang="en-US" dirty="0"/>
              <a:t>Refer patients who smoke or who have histories of prior lower-extremity complications, loss of protective sensation, structural abnormalities, or PAD to foot care specialists for ongoing preventive care and life-long surveillance. </a:t>
            </a:r>
            <a:r>
              <a:rPr lang="en-US" dirty="0">
                <a:solidFill>
                  <a:schemeClr val="accent6"/>
                </a:solidFill>
              </a:rPr>
              <a:t>C</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 (3)</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34019966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a:bodyPr>
          <a:lstStyle/>
          <a:p>
            <a:pPr>
              <a:spcBef>
                <a:spcPts val="1200"/>
              </a:spcBef>
            </a:pPr>
            <a:r>
              <a:rPr lang="en-US" dirty="0"/>
              <a:t>Provide general preventive foot self-care education to all patients with diabetes. </a:t>
            </a:r>
            <a:r>
              <a:rPr lang="en-US" dirty="0">
                <a:solidFill>
                  <a:schemeClr val="accent6"/>
                </a:solidFill>
              </a:rPr>
              <a:t>B</a:t>
            </a:r>
          </a:p>
          <a:p>
            <a:pPr>
              <a:spcBef>
                <a:spcPts val="1200"/>
              </a:spcBef>
            </a:pPr>
            <a:r>
              <a:rPr lang="en-US" dirty="0"/>
              <a:t>The use of specialized therapeutic footwear is recommended for high-risk patients with diabetes including those with severe neuropathy, foot deformities, or history of amputation. </a:t>
            </a:r>
            <a:r>
              <a:rPr lang="en-US" dirty="0">
                <a:solidFill>
                  <a:schemeClr val="accent6"/>
                </a:solidFill>
              </a:rPr>
              <a:t>B</a:t>
            </a:r>
          </a:p>
        </p:txBody>
      </p:sp>
      <p:sp>
        <p:nvSpPr>
          <p:cNvPr id="177155" name="Title 2"/>
          <p:cNvSpPr>
            <a:spLocks noGrp="1"/>
          </p:cNvSpPr>
          <p:nvPr>
            <p:ph type="title" idx="4294967295"/>
          </p:nvPr>
        </p:nvSpPr>
        <p:spPr/>
        <p:txBody>
          <a:bodyPr/>
          <a:lstStyle/>
          <a:p>
            <a:r>
              <a:rPr lang="en-US" dirty="0"/>
              <a:t>Foot Care: Recommendations (4)</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 xmlns:p14="http://schemas.microsoft.com/office/powerpoint/2010/main" val="1578032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Content Placeholder 2" descr="Foot Exam from Diabetes Care 2008.png"/>
          <p:cNvPicPr>
            <a:picLocks noGrp="1" noChangeAspect="1"/>
          </p:cNvPicPr>
          <p:nvPr>
            <p:ph idx="4294967295"/>
          </p:nvPr>
        </p:nvPicPr>
        <p:blipFill>
          <a:blip r:embed="rId3" cstate="print">
            <a:extLst>
              <a:ext uri="{28A0092B-C50C-407E-A947-70E740481C1C}">
                <a14:useLocalDpi xmlns="" xmlns:a14="http://schemas.microsoft.com/office/drawing/2010/main" val="0"/>
              </a:ext>
            </a:extLst>
          </a:blip>
          <a:srcRect l="15959" t="5699" r="15111" b="66414"/>
          <a:stretch>
            <a:fillRect/>
          </a:stretch>
        </p:blipFill>
        <p:spPr>
          <a:xfrm>
            <a:off x="4200525" y="971550"/>
            <a:ext cx="4714875" cy="1885950"/>
          </a:xfrm>
        </p:spPr>
      </p:pic>
      <p:sp>
        <p:nvSpPr>
          <p:cNvPr id="181251" name="TextBox 5"/>
          <p:cNvSpPr txBox="1">
            <a:spLocks noChangeArrowheads="1"/>
          </p:cNvSpPr>
          <p:nvPr/>
        </p:nvSpPr>
        <p:spPr bwMode="auto">
          <a:xfrm>
            <a:off x="457200" y="962025"/>
            <a:ext cx="3733800"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a:spcAft>
                <a:spcPts val="600"/>
              </a:spcAft>
            </a:pPr>
            <a:endParaRPr lang="en-US" sz="2000">
              <a:solidFill>
                <a:schemeClr val="bg1"/>
              </a:solidFill>
              <a:latin typeface="Verdana" pitchFamily="34" charset="0"/>
            </a:endParaRPr>
          </a:p>
        </p:txBody>
      </p:sp>
      <p:pic>
        <p:nvPicPr>
          <p:cNvPr id="181252" name="Content Placeholder 2" descr="Foot Exam from Diabetes Care 2008.png"/>
          <p:cNvPicPr>
            <a:picLocks noChangeAspect="1"/>
          </p:cNvPicPr>
          <p:nvPr/>
        </p:nvPicPr>
        <p:blipFill>
          <a:blip r:embed="rId3" cstate="print">
            <a:extLst>
              <a:ext uri="{28A0092B-C50C-407E-A947-70E740481C1C}">
                <a14:useLocalDpi xmlns="" xmlns:a14="http://schemas.microsoft.com/office/drawing/2010/main" val="0"/>
              </a:ext>
            </a:extLst>
          </a:blip>
          <a:srcRect l="26933" t="33298" r="26532" b="43243"/>
          <a:stretch>
            <a:fillRect/>
          </a:stretch>
        </p:blipFill>
        <p:spPr bwMode="auto">
          <a:xfrm>
            <a:off x="5370513" y="3028950"/>
            <a:ext cx="3033712" cy="1512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Title 2"/>
          <p:cNvSpPr>
            <a:spLocks noGrp="1"/>
          </p:cNvSpPr>
          <p:nvPr>
            <p:ph type="title" idx="4294967295"/>
          </p:nvPr>
        </p:nvSpPr>
        <p:spPr/>
        <p:txBody>
          <a:bodyPr/>
          <a:lstStyle/>
          <a:p>
            <a:r>
              <a:rPr lang="en-US" dirty="0"/>
              <a:t>Foot Care: Recommendations (5)</a:t>
            </a:r>
          </a:p>
        </p:txBody>
      </p:sp>
      <p:sp>
        <p:nvSpPr>
          <p:cNvPr id="181254" name="Content Placeholder 1"/>
          <p:cNvSpPr txBox="1">
            <a:spLocks/>
          </p:cNvSpPr>
          <p:nvPr/>
        </p:nvSpPr>
        <p:spPr bwMode="auto">
          <a:xfrm>
            <a:off x="228600" y="857250"/>
            <a:ext cx="4038600" cy="371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To perform the 10-g monofilament test, place the device perpendicular to the skin; Apply pressure until monofilament buckles.</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Hold in place for 1 second &amp; release.</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The monofilament test should be performed at the highlighted sites while the patient’s eyes are closed.</a:t>
            </a:r>
          </a:p>
        </p:txBody>
      </p:sp>
      <p:sp>
        <p:nvSpPr>
          <p:cNvPr id="181255" name="TextBox 10"/>
          <p:cNvSpPr txBox="1">
            <a:spLocks noChangeArrowheads="1"/>
          </p:cNvSpPr>
          <p:nvPr/>
        </p:nvSpPr>
        <p:spPr bwMode="auto">
          <a:xfrm>
            <a:off x="0" y="4666446"/>
            <a:ext cx="71628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1500"/>
              </a:lnSpc>
            </a:pPr>
            <a:r>
              <a:rPr lang="en-US" sz="1200" dirty="0" err="1">
                <a:solidFill>
                  <a:schemeClr val="bg1"/>
                </a:solidFill>
                <a:latin typeface="Helvetica" pitchFamily="34" charset="0"/>
              </a:rPr>
              <a:t>Boulton</a:t>
            </a:r>
            <a:r>
              <a:rPr lang="en-US" sz="1200" dirty="0">
                <a:solidFill>
                  <a:schemeClr val="bg1"/>
                </a:solidFill>
                <a:latin typeface="Helvetica" pitchFamily="34" charset="0"/>
              </a:rPr>
              <a:t> A, Armstrong D, Albert, S et. al. Comprehensive </a:t>
            </a:r>
            <a:br>
              <a:rPr lang="en-US" sz="1200" dirty="0">
                <a:solidFill>
                  <a:schemeClr val="bg1"/>
                </a:solidFill>
                <a:latin typeface="Helvetica" pitchFamily="34" charset="0"/>
              </a:rPr>
            </a:br>
            <a:r>
              <a:rPr lang="en-US" sz="1200" dirty="0">
                <a:solidFill>
                  <a:schemeClr val="bg1"/>
                </a:solidFill>
                <a:latin typeface="Helvetica" pitchFamily="34" charset="0"/>
              </a:rPr>
              <a:t>Foot Examination and Risk Assessment. Diabetes Care.  2008; 31: 1679-1685 </a:t>
            </a:r>
          </a:p>
        </p:txBody>
      </p:sp>
    </p:spTree>
    <p:extLst>
      <p:ext uri="{BB962C8B-B14F-4D97-AF65-F5344CB8AC3E}">
        <p14:creationId xmlns="" xmlns:p14="http://schemas.microsoft.com/office/powerpoint/2010/main" val="40085406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txBox="1">
            <a:spLocks/>
          </p:cNvSpPr>
          <p:nvPr/>
        </p:nvSpPr>
        <p:spPr bwMode="auto">
          <a:xfrm>
            <a:off x="1892742" y="1779925"/>
            <a:ext cx="5410200" cy="160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11. Older Adults</a:t>
            </a:r>
          </a:p>
        </p:txBody>
      </p:sp>
    </p:spTree>
    <p:extLst>
      <p:ext uri="{BB962C8B-B14F-4D97-AF65-F5344CB8AC3E}">
        <p14:creationId xmlns="" xmlns:p14="http://schemas.microsoft.com/office/powerpoint/2010/main" val="422578255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p:txBody>
          <a:bodyPr/>
          <a:lstStyle/>
          <a:p>
            <a:r>
              <a:rPr lang="en-US"/>
              <a:t>Older Adults</a:t>
            </a:r>
          </a:p>
        </p:txBody>
      </p:sp>
      <p:sp>
        <p:nvSpPr>
          <p:cNvPr id="183299" name="Content Placeholder 2"/>
          <p:cNvSpPr>
            <a:spLocks noGrp="1"/>
          </p:cNvSpPr>
          <p:nvPr>
            <p:ph idx="4294967295"/>
          </p:nvPr>
        </p:nvSpPr>
        <p:spPr>
          <a:xfrm>
            <a:off x="457200" y="857250"/>
            <a:ext cx="8229600" cy="3714750"/>
          </a:xfrm>
        </p:spPr>
        <p:txBody>
          <a:bodyPr/>
          <a:lstStyle/>
          <a:p>
            <a:pPr>
              <a:spcBef>
                <a:spcPts val="1200"/>
              </a:spcBef>
            </a:pPr>
            <a:r>
              <a:rPr lang="en-US" sz="2400" dirty="0"/>
              <a:t>26% of patients &gt;65 years of age have diabetes.</a:t>
            </a:r>
          </a:p>
          <a:p>
            <a:pPr>
              <a:spcBef>
                <a:spcPts val="1200"/>
              </a:spcBef>
            </a:pPr>
            <a:r>
              <a:rPr lang="en-US" sz="2400" dirty="0"/>
              <a:t>Older adults have higher rates of premature death, functional disability &amp; coexisting illnesses.</a:t>
            </a:r>
          </a:p>
          <a:p>
            <a:pPr>
              <a:spcBef>
                <a:spcPts val="1200"/>
              </a:spcBef>
            </a:pPr>
            <a:r>
              <a:rPr lang="en-US" sz="2400" dirty="0"/>
              <a:t>At greater risk for polypharmacy, cognitive impairment, urinary incontinence, injurious falls &amp; persistent pain.</a:t>
            </a:r>
          </a:p>
          <a:p>
            <a:pPr>
              <a:spcBef>
                <a:spcPts val="1200"/>
              </a:spcBef>
            </a:pPr>
            <a:r>
              <a:rPr lang="en-US" sz="2400" dirty="0"/>
              <a:t>Screening for complications should be individualized and periodically revisited.</a:t>
            </a:r>
          </a:p>
          <a:p>
            <a:pPr>
              <a:spcBef>
                <a:spcPts val="1200"/>
              </a:spcBef>
            </a:pPr>
            <a:r>
              <a:rPr lang="en-US" sz="2400" dirty="0"/>
              <a:t>At higher risk for depression.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401850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4267200" y="1581150"/>
            <a:ext cx="4191000" cy="1790700"/>
          </a:xfrm>
        </p:spPr>
        <p:txBody>
          <a:bodyPr anchor="b">
            <a:normAutofit/>
          </a:bodyPr>
          <a:lstStyle/>
          <a:p>
            <a:pPr algn="l"/>
            <a:r>
              <a:rPr lang="en-US" dirty="0">
                <a:solidFill>
                  <a:srgbClr val="FFFF00"/>
                </a:solidFill>
              </a:rPr>
              <a:t>Standards of Medical Care in Diabetes - 2018</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81800" y="4418864"/>
            <a:ext cx="2286000" cy="640178"/>
          </a:xfrm>
          <a:prstGeom prst="rect">
            <a:avLst/>
          </a:prstGeom>
        </p:spPr>
      </p:pic>
      <p:pic>
        <p:nvPicPr>
          <p:cNvPr id="3" name="Picture 2"/>
          <p:cNvPicPr>
            <a:picLocks noChangeAspect="1"/>
          </p:cNvPicPr>
          <p:nvPr/>
        </p:nvPicPr>
        <p:blipFill>
          <a:blip r:embed="rId4" cstate="print"/>
          <a:stretch>
            <a:fillRect/>
          </a:stretch>
        </p:blipFill>
        <p:spPr>
          <a:xfrm>
            <a:off x="228600" y="209550"/>
            <a:ext cx="3733800" cy="4791362"/>
          </a:xfrm>
          <a:prstGeom prst="rect">
            <a:avLst/>
          </a:prstGeom>
        </p:spPr>
      </p:pic>
    </p:spTree>
    <p:extLst>
      <p:ext uri="{BB962C8B-B14F-4D97-AF65-F5344CB8AC3E}">
        <p14:creationId xmlns="" xmlns:p14="http://schemas.microsoft.com/office/powerpoint/2010/main" val="78297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1428750"/>
            <a:ext cx="796244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914400" indent="-914400"/>
            <a:lvl2pPr/>
            <a:lvl3pPr/>
            <a:lvl4pPr/>
            <a:lvl5pPr/>
            <a:lvl6pPr/>
            <a:lvl7pPr/>
            <a:lvl8pPr/>
            <a:lvl9pPr/>
          </a:lstStyle>
          <a:p>
            <a:pPr marL="0" indent="0" algn="ctr">
              <a:spcBef>
                <a:spcPct val="0"/>
              </a:spcBef>
            </a:pPr>
            <a:r>
              <a:rPr lang="en-US" sz="4200" dirty="0">
                <a:solidFill>
                  <a:schemeClr val="accent6"/>
                </a:solidFill>
                <a:latin typeface="Helvetica" pitchFamily="34" charset="0"/>
                <a:ea typeface="+mj-ea"/>
                <a:cs typeface="+mj-cs"/>
              </a:rPr>
              <a:t>2. Classification and </a:t>
            </a:r>
            <a:br>
              <a:rPr lang="en-US" sz="4200" dirty="0">
                <a:solidFill>
                  <a:schemeClr val="accent6"/>
                </a:solidFill>
                <a:latin typeface="Helvetica" pitchFamily="34" charset="0"/>
                <a:ea typeface="+mj-ea"/>
                <a:cs typeface="+mj-cs"/>
              </a:rPr>
            </a:br>
            <a:r>
              <a:rPr lang="en-US" sz="4200" dirty="0">
                <a:solidFill>
                  <a:schemeClr val="accent6"/>
                </a:solidFill>
                <a:latin typeface="Helvetica" pitchFamily="34" charset="0"/>
                <a:ea typeface="+mj-ea"/>
                <a:cs typeface="+mj-cs"/>
              </a:rPr>
              <a:t>Diagnosis of Diabetes</a:t>
            </a:r>
          </a:p>
        </p:txBody>
      </p:sp>
    </p:spTree>
    <p:extLst>
      <p:ext uri="{BB962C8B-B14F-4D97-AF65-F5344CB8AC3E}">
        <p14:creationId xmlns="" xmlns:p14="http://schemas.microsoft.com/office/powerpoint/2010/main" val="14200396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fontScale="92500" lnSpcReduction="10000"/>
          </a:bodyPr>
          <a:lstStyle/>
          <a:p>
            <a:pPr>
              <a:spcBef>
                <a:spcPts val="1200"/>
              </a:spcBef>
            </a:pPr>
            <a:r>
              <a:rPr lang="en-US" dirty="0"/>
              <a:t>Consider the assessment of medical, psychological, functional, and social geriatric domains in older adults to provide a framework to determine targets and therapeutic approaches for diabetes management. </a:t>
            </a:r>
            <a:r>
              <a:rPr lang="en-US" dirty="0">
                <a:solidFill>
                  <a:schemeClr val="accent6"/>
                </a:solidFill>
              </a:rPr>
              <a:t>C</a:t>
            </a:r>
          </a:p>
          <a:p>
            <a:pPr>
              <a:spcBef>
                <a:spcPts val="1200"/>
              </a:spcBef>
            </a:pPr>
            <a:r>
              <a:rPr lang="en-US" dirty="0"/>
              <a:t>Screening for geriatric syndromes may be appropriate in older adults experiencing limitations in their basic and instrumental activities of daily living as they may affect diabetes self-management and be related to health-related quality of life. </a:t>
            </a:r>
            <a:r>
              <a:rPr lang="en-US" dirty="0">
                <a:solidFill>
                  <a:schemeClr val="accent6"/>
                </a:solidFill>
              </a:rPr>
              <a:t>C</a:t>
            </a:r>
            <a:r>
              <a:rPr lang="en-US" dirty="0"/>
              <a:t> </a:t>
            </a:r>
          </a:p>
        </p:txBody>
      </p:sp>
      <p:sp>
        <p:nvSpPr>
          <p:cNvPr id="184323" name="Title 1"/>
          <p:cNvSpPr>
            <a:spLocks noGrp="1"/>
          </p:cNvSpPr>
          <p:nvPr>
            <p:ph type="title" idx="4294967295"/>
          </p:nvPr>
        </p:nvSpPr>
        <p:spPr/>
        <p:txBody>
          <a:bodyPr/>
          <a:lstStyle/>
          <a:p>
            <a:r>
              <a:rPr lang="en-US" dirty="0"/>
              <a:t>Older Adults: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11645590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a:bodyPr>
          <a:lstStyle/>
          <a:p>
            <a:pPr marL="0" indent="0">
              <a:spcBef>
                <a:spcPts val="1200"/>
              </a:spcBef>
              <a:buNone/>
            </a:pPr>
            <a:r>
              <a:rPr lang="en-US" dirty="0">
                <a:solidFill>
                  <a:schemeClr val="accent6"/>
                </a:solidFill>
              </a:rPr>
              <a:t>Neurocognitive Function:</a:t>
            </a:r>
            <a:endParaRPr lang="en-US" dirty="0"/>
          </a:p>
          <a:p>
            <a:pPr>
              <a:spcBef>
                <a:spcPts val="1200"/>
              </a:spcBef>
            </a:pPr>
            <a:r>
              <a:rPr lang="en-US" dirty="0"/>
              <a:t>Screening for early detection of mild cognitive impairment of dementia and depression is indicated for adults 65 years of age or older at the initial visit and annually as appropriate. </a:t>
            </a:r>
            <a:r>
              <a:rPr lang="en-US" dirty="0">
                <a:solidFill>
                  <a:schemeClr val="accent6"/>
                </a:solidFill>
              </a:rPr>
              <a:t>B</a:t>
            </a:r>
          </a:p>
        </p:txBody>
      </p:sp>
      <p:sp>
        <p:nvSpPr>
          <p:cNvPr id="184323" name="Title 1"/>
          <p:cNvSpPr>
            <a:spLocks noGrp="1"/>
          </p:cNvSpPr>
          <p:nvPr>
            <p:ph type="title" idx="4294967295"/>
          </p:nvPr>
        </p:nvSpPr>
        <p:spPr/>
        <p:txBody>
          <a:bodyPr/>
          <a:lstStyle/>
          <a:p>
            <a:r>
              <a:rPr lang="en-US" dirty="0"/>
              <a:t>Older Adults: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38808632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a:bodyPr>
          <a:lstStyle/>
          <a:p>
            <a:pPr marL="0" indent="0">
              <a:spcBef>
                <a:spcPts val="1200"/>
              </a:spcBef>
              <a:buNone/>
            </a:pPr>
            <a:r>
              <a:rPr lang="en-US" dirty="0">
                <a:solidFill>
                  <a:schemeClr val="accent6"/>
                </a:solidFill>
              </a:rPr>
              <a:t>Hypoglycemia:</a:t>
            </a:r>
            <a:endParaRPr lang="en-US" dirty="0"/>
          </a:p>
          <a:p>
            <a:pPr>
              <a:spcBef>
                <a:spcPts val="1200"/>
              </a:spcBef>
            </a:pPr>
            <a:r>
              <a:rPr lang="en-US" dirty="0"/>
              <a:t>Hypoglycemia should be avoided in older adults with diabetes. It should be assessed and managed by adjusting glycemic targets and pharmacologic interventions. </a:t>
            </a:r>
            <a:r>
              <a:rPr lang="en-US" dirty="0">
                <a:solidFill>
                  <a:schemeClr val="accent6"/>
                </a:solidFill>
              </a:rPr>
              <a:t>B</a:t>
            </a:r>
          </a:p>
        </p:txBody>
      </p:sp>
      <p:sp>
        <p:nvSpPr>
          <p:cNvPr id="184323" name="Title 1"/>
          <p:cNvSpPr>
            <a:spLocks noGrp="1"/>
          </p:cNvSpPr>
          <p:nvPr>
            <p:ph type="title" idx="4294967295"/>
          </p:nvPr>
        </p:nvSpPr>
        <p:spPr/>
        <p:txBody>
          <a:bodyPr/>
          <a:lstStyle/>
          <a:p>
            <a:r>
              <a:rPr lang="en-US" dirty="0"/>
              <a:t>Older Adults: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127475726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fontScale="85000" lnSpcReduction="20000"/>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Older adults who are otherwise healthy with few coexisting chronic illnesses and intact cognitive function and functional status should have lower glycemic goals (A1C &lt;7.5%), while those with multiple coexisting chronic illnesses, cognitive impairment, or functional dependence should have less stringent glycemic goals (A1C &lt;8.0-8.5%). </a:t>
            </a:r>
            <a:r>
              <a:rPr lang="en-US" dirty="0">
                <a:solidFill>
                  <a:schemeClr val="accent6"/>
                </a:solidFill>
              </a:rPr>
              <a:t>C</a:t>
            </a:r>
          </a:p>
          <a:p>
            <a:pPr>
              <a:spcBef>
                <a:spcPts val="1200"/>
              </a:spcBef>
            </a:pPr>
            <a:r>
              <a:rPr lang="en-US" dirty="0"/>
              <a:t>Glycemic goals for some older adults might reasonably be relaxed as part of individualized care, but hyperglycemia leading to symptoms or risk of acute hyperglycemic complications should be avoided in all patients. </a:t>
            </a:r>
            <a:r>
              <a:rPr lang="en-US" dirty="0">
                <a:solidFill>
                  <a:schemeClr val="accent6"/>
                </a:solidFill>
              </a:rPr>
              <a:t>C</a:t>
            </a:r>
          </a:p>
        </p:txBody>
      </p:sp>
      <p:sp>
        <p:nvSpPr>
          <p:cNvPr id="184323" name="Title 1"/>
          <p:cNvSpPr>
            <a:spLocks noGrp="1"/>
          </p:cNvSpPr>
          <p:nvPr>
            <p:ph type="title" idx="4294967295"/>
          </p:nvPr>
        </p:nvSpPr>
        <p:spPr/>
        <p:txBody>
          <a:bodyPr/>
          <a:lstStyle/>
          <a:p>
            <a:r>
              <a:rPr lang="en-US" dirty="0"/>
              <a:t>Older Adults: Recommendations (4)</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22529610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Screening for diabetes complications should be individualized in older adults. Particular attention should be paid to complications that would lead to functional impairment. </a:t>
            </a:r>
            <a:r>
              <a:rPr lang="en-US" dirty="0">
                <a:solidFill>
                  <a:schemeClr val="accent6"/>
                </a:solidFill>
              </a:rPr>
              <a:t>C</a:t>
            </a:r>
          </a:p>
          <a:p>
            <a:pPr>
              <a:spcBef>
                <a:spcPts val="1200"/>
              </a:spcBef>
            </a:pPr>
            <a:r>
              <a:rPr lang="en-US" dirty="0"/>
              <a:t>Treatment of hypertension to individualized target levels is indicated in most older adults. </a:t>
            </a:r>
            <a:r>
              <a:rPr lang="en-US" dirty="0">
                <a:solidFill>
                  <a:schemeClr val="accent6"/>
                </a:solidFill>
              </a:rPr>
              <a:t>C</a:t>
            </a:r>
          </a:p>
        </p:txBody>
      </p:sp>
      <p:sp>
        <p:nvSpPr>
          <p:cNvPr id="184323" name="Title 1"/>
          <p:cNvSpPr>
            <a:spLocks noGrp="1"/>
          </p:cNvSpPr>
          <p:nvPr>
            <p:ph type="title" idx="4294967295"/>
          </p:nvPr>
        </p:nvSpPr>
        <p:spPr/>
        <p:txBody>
          <a:bodyPr/>
          <a:lstStyle/>
          <a:p>
            <a:r>
              <a:rPr lang="en-US" dirty="0"/>
              <a:t>Older Adults: Recommendations (5)</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22277596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Treatment of other CV risk factors should be individualized in older adults considering the time frame of benefit. Lipid-lowering therapy and aspirin therapy may benefit those with life expectancies at least equal to the time frame of primary prevention or secondary intervention trials.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(6)</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171750162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fontScale="92500" lnSpcReduction="20000"/>
          </a:bodyPr>
          <a:lstStyle/>
          <a:p>
            <a:pPr marL="0" indent="0">
              <a:spcBef>
                <a:spcPts val="1200"/>
              </a:spcBef>
              <a:buNone/>
            </a:pPr>
            <a:r>
              <a:rPr lang="en-US" dirty="0">
                <a:solidFill>
                  <a:schemeClr val="accent6"/>
                </a:solidFill>
              </a:rPr>
              <a:t>Pharmacologic Therapy:</a:t>
            </a:r>
            <a:endParaRPr lang="en-US" dirty="0"/>
          </a:p>
          <a:p>
            <a:pPr>
              <a:spcBef>
                <a:spcPts val="1200"/>
              </a:spcBef>
            </a:pPr>
            <a:r>
              <a:rPr lang="en-US" dirty="0"/>
              <a:t>In older adults at increased risk of hypoglycemia, medication classes with low risk of hypoglycemia are preferred. </a:t>
            </a:r>
            <a:r>
              <a:rPr lang="en-US" dirty="0">
                <a:solidFill>
                  <a:schemeClr val="accent6"/>
                </a:solidFill>
              </a:rPr>
              <a:t>B</a:t>
            </a:r>
          </a:p>
          <a:p>
            <a:pPr>
              <a:spcBef>
                <a:spcPts val="1200"/>
              </a:spcBef>
            </a:pPr>
            <a:r>
              <a:rPr lang="en-US" dirty="0"/>
              <a:t>Overtreatment of diabetes is common in older adults and should be avoided. </a:t>
            </a:r>
            <a:r>
              <a:rPr lang="en-US" dirty="0">
                <a:solidFill>
                  <a:schemeClr val="accent6"/>
                </a:solidFill>
              </a:rPr>
              <a:t>B</a:t>
            </a:r>
          </a:p>
          <a:p>
            <a:pPr>
              <a:spcBef>
                <a:spcPts val="1200"/>
              </a:spcBef>
            </a:pPr>
            <a:r>
              <a:rPr lang="en-US" dirty="0" err="1"/>
              <a:t>Deintensification</a:t>
            </a:r>
            <a:r>
              <a:rPr lang="en-US" dirty="0"/>
              <a:t> (or simplification) of complex regimens is recommended to reduce the risk of hypoglycemia, if it can be achieved within the individualized A1C target. </a:t>
            </a:r>
            <a:r>
              <a:rPr lang="en-US" dirty="0">
                <a:solidFill>
                  <a:schemeClr val="accent6"/>
                </a:solidFill>
              </a:rPr>
              <a:t>B</a:t>
            </a:r>
          </a:p>
          <a:p>
            <a:pPr>
              <a:spcBef>
                <a:spcPts val="1200"/>
              </a:spcBef>
            </a:pPr>
            <a:endParaRPr lang="en-US" dirty="0">
              <a:solidFill>
                <a:schemeClr val="accent6"/>
              </a:solidFill>
            </a:endParaRPr>
          </a:p>
        </p:txBody>
      </p:sp>
      <p:sp>
        <p:nvSpPr>
          <p:cNvPr id="184323" name="Title 1"/>
          <p:cNvSpPr>
            <a:spLocks noGrp="1"/>
          </p:cNvSpPr>
          <p:nvPr>
            <p:ph type="title" idx="4294967295"/>
          </p:nvPr>
        </p:nvSpPr>
        <p:spPr/>
        <p:txBody>
          <a:bodyPr/>
          <a:lstStyle/>
          <a:p>
            <a:r>
              <a:rPr lang="en-US" dirty="0"/>
              <a:t>Older Adults: Recommendations (7)</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8415154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4000500"/>
          </a:xfrm>
        </p:spPr>
        <p:txBody>
          <a:bodyPr>
            <a:normAutofit fontScale="92500" lnSpcReduction="10000"/>
          </a:bodyPr>
          <a:lstStyle/>
          <a:p>
            <a:pPr marL="0" indent="0">
              <a:spcBef>
                <a:spcPts val="1200"/>
              </a:spcBef>
              <a:buNone/>
            </a:pPr>
            <a:r>
              <a:rPr lang="en-US" dirty="0">
                <a:solidFill>
                  <a:schemeClr val="accent6"/>
                </a:solidFill>
              </a:rPr>
              <a:t>Treatment in Skilled Nursing Facilities and Nursing Homes:</a:t>
            </a:r>
            <a:endParaRPr lang="en-US" dirty="0"/>
          </a:p>
          <a:p>
            <a:pPr>
              <a:spcBef>
                <a:spcPts val="1200"/>
              </a:spcBef>
            </a:pPr>
            <a:r>
              <a:rPr lang="en-US" dirty="0"/>
              <a:t>Consider diabetes education for the staff of long-term care facilities to improve the management of older adults with diabetes. </a:t>
            </a:r>
            <a:r>
              <a:rPr lang="en-US" dirty="0">
                <a:solidFill>
                  <a:schemeClr val="accent6"/>
                </a:solidFill>
              </a:rPr>
              <a:t>E</a:t>
            </a:r>
          </a:p>
          <a:p>
            <a:pPr>
              <a:spcBef>
                <a:spcPts val="1200"/>
              </a:spcBef>
            </a:pPr>
            <a:r>
              <a:rPr lang="en-US" dirty="0"/>
              <a:t>Patients with diabetes residing in long-term care facilities need careful assessment to establish glycemic goals and to make appropriate choices of glucose-lowering agents based on their clinical and functional status.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(8)</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165862797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4000500"/>
          </a:xfrm>
        </p:spPr>
        <p:txBody>
          <a:bodyPr>
            <a:normAutofit fontScale="92500" lnSpcReduction="20000"/>
          </a:bodyPr>
          <a:lstStyle/>
          <a:p>
            <a:pPr marL="0" indent="0">
              <a:spcBef>
                <a:spcPts val="1200"/>
              </a:spcBef>
              <a:buNone/>
            </a:pPr>
            <a:r>
              <a:rPr lang="en-US" dirty="0">
                <a:solidFill>
                  <a:schemeClr val="accent6"/>
                </a:solidFill>
              </a:rPr>
              <a:t>End-Of-Life Care:</a:t>
            </a:r>
            <a:endParaRPr lang="en-US" dirty="0"/>
          </a:p>
          <a:p>
            <a:pPr>
              <a:spcBef>
                <a:spcPts val="1200"/>
              </a:spcBef>
            </a:pPr>
            <a:r>
              <a:rPr lang="en-US" dirty="0"/>
              <a:t>When palliative care is needed in older adults with diabetes, strict blood pressure control may not be necessary, and withdrawal of therapy may be appropriate. Similarly, the intensity of lipid management can be relaxed, and withdrawal of lipid-lowering therapy may be appropriate. </a:t>
            </a:r>
            <a:r>
              <a:rPr lang="en-US" dirty="0">
                <a:solidFill>
                  <a:schemeClr val="accent6"/>
                </a:solidFill>
              </a:rPr>
              <a:t>E</a:t>
            </a:r>
          </a:p>
          <a:p>
            <a:pPr>
              <a:spcBef>
                <a:spcPts val="1200"/>
              </a:spcBef>
            </a:pPr>
            <a:r>
              <a:rPr lang="en-US" dirty="0"/>
              <a:t>Overall comfort, prevention of distressing symptoms, and preservation of quality of life and dignity are primary goals for diabetes management at end of life.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(9)</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 xmlns:p14="http://schemas.microsoft.com/office/powerpoint/2010/main" val="20513020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Framework for Considering Treatment Goals in Older Adults with Diabetes</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grpSp>
        <p:nvGrpSpPr>
          <p:cNvPr id="4" name="Group 4">
            <a:extLst>
              <a:ext uri="{FF2B5EF4-FFF2-40B4-BE49-F238E27FC236}">
                <a16:creationId xmlns="" xmlns:a16="http://schemas.microsoft.com/office/drawing/2014/main" id="{D69CCC49-7A5C-4913-8032-CCD9BD70C1C7}"/>
              </a:ext>
            </a:extLst>
          </p:cNvPr>
          <p:cNvGrpSpPr>
            <a:grpSpLocks noChangeAspect="1"/>
          </p:cNvGrpSpPr>
          <p:nvPr/>
        </p:nvGrpSpPr>
        <p:grpSpPr bwMode="auto">
          <a:xfrm>
            <a:off x="76200" y="1047750"/>
            <a:ext cx="8915400" cy="3302000"/>
            <a:chOff x="48" y="660"/>
            <a:chExt cx="5616" cy="2080"/>
          </a:xfrm>
        </p:grpSpPr>
        <p:sp>
          <p:nvSpPr>
            <p:cNvPr id="5" name="AutoShape 3">
              <a:extLst>
                <a:ext uri="{FF2B5EF4-FFF2-40B4-BE49-F238E27FC236}">
                  <a16:creationId xmlns="" xmlns:a16="http://schemas.microsoft.com/office/drawing/2014/main" id="{0F69FECE-DA58-4D74-839A-630F2E433AE1}"/>
                </a:ext>
              </a:extLst>
            </p:cNvPr>
            <p:cNvSpPr>
              <a:spLocks noChangeAspect="1" noChangeArrowheads="1" noTextEdit="1"/>
            </p:cNvSpPr>
            <p:nvPr/>
          </p:nvSpPr>
          <p:spPr bwMode="auto">
            <a:xfrm>
              <a:off x="48" y="660"/>
              <a:ext cx="5616" cy="2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6869" name="Picture 5">
              <a:extLst>
                <a:ext uri="{FF2B5EF4-FFF2-40B4-BE49-F238E27FC236}">
                  <a16:creationId xmlns="" xmlns:a16="http://schemas.microsoft.com/office/drawing/2014/main" id="{F8ACABA0-30A5-4674-9889-D4FE8DE440E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 y="660"/>
              <a:ext cx="5621" cy="2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35101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dirty="0"/>
              <a:t>Classification &amp; Diagnosis of Diabetes</a:t>
            </a:r>
          </a:p>
        </p:txBody>
      </p:sp>
      <p:sp>
        <p:nvSpPr>
          <p:cNvPr id="34819" name="Content Placeholder 2"/>
          <p:cNvSpPr>
            <a:spLocks noGrp="1"/>
          </p:cNvSpPr>
          <p:nvPr>
            <p:ph idx="4294967295"/>
          </p:nvPr>
        </p:nvSpPr>
        <p:spPr>
          <a:xfrm>
            <a:off x="762000" y="895350"/>
            <a:ext cx="7239000" cy="3714750"/>
          </a:xfrm>
        </p:spPr>
        <p:txBody>
          <a:bodyPr>
            <a:normAutofit fontScale="70000" lnSpcReduction="20000"/>
          </a:bodyPr>
          <a:lstStyle/>
          <a:p>
            <a:pPr>
              <a:spcBef>
                <a:spcPts val="1200"/>
              </a:spcBef>
            </a:pPr>
            <a:r>
              <a:rPr lang="en-US" dirty="0"/>
              <a:t>Classification</a:t>
            </a:r>
          </a:p>
          <a:p>
            <a:pPr>
              <a:spcBef>
                <a:spcPts val="1200"/>
              </a:spcBef>
            </a:pPr>
            <a:r>
              <a:rPr lang="en-US" dirty="0"/>
              <a:t>Diagnostic Tests for Diabetes</a:t>
            </a:r>
          </a:p>
          <a:p>
            <a:pPr>
              <a:spcBef>
                <a:spcPts val="1200"/>
              </a:spcBef>
            </a:pPr>
            <a:r>
              <a:rPr lang="en-US" dirty="0"/>
              <a:t>Categories of Increased Risk for Diabetes (Prediabetes)</a:t>
            </a:r>
          </a:p>
          <a:p>
            <a:pPr>
              <a:spcBef>
                <a:spcPts val="1200"/>
              </a:spcBef>
            </a:pPr>
            <a:r>
              <a:rPr lang="en-US" dirty="0"/>
              <a:t>Type 1 Diabetes</a:t>
            </a:r>
          </a:p>
          <a:p>
            <a:pPr>
              <a:spcBef>
                <a:spcPts val="1200"/>
              </a:spcBef>
            </a:pPr>
            <a:r>
              <a:rPr lang="en-US" dirty="0"/>
              <a:t>Type 2 Diabetes</a:t>
            </a:r>
          </a:p>
          <a:p>
            <a:pPr>
              <a:spcBef>
                <a:spcPts val="1200"/>
              </a:spcBef>
            </a:pPr>
            <a:r>
              <a:rPr lang="en-US" dirty="0"/>
              <a:t>Gestational Diabetes</a:t>
            </a:r>
          </a:p>
          <a:p>
            <a:pPr>
              <a:spcBef>
                <a:spcPts val="1200"/>
              </a:spcBef>
            </a:pPr>
            <a:r>
              <a:rPr lang="en-US" dirty="0"/>
              <a:t>Monogenic Diabetes Syndromes</a:t>
            </a:r>
          </a:p>
          <a:p>
            <a:pPr>
              <a:spcBef>
                <a:spcPts val="1200"/>
              </a:spcBef>
            </a:pPr>
            <a:r>
              <a:rPr lang="en-US" dirty="0"/>
              <a:t>Cystic Fibrosis-Related Diabetes</a:t>
            </a:r>
          </a:p>
          <a:p>
            <a:pPr>
              <a:spcBef>
                <a:spcPts val="1200"/>
              </a:spcBef>
            </a:pPr>
            <a:r>
              <a:rPr lang="en-US" dirty="0" err="1"/>
              <a:t>Posttransplantation</a:t>
            </a:r>
            <a:r>
              <a:rPr lang="en-US" dirty="0"/>
              <a:t> Diabetes Mellitus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26473691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p:cNvSpPr>
          <p:nvPr/>
        </p:nvSpPr>
        <p:spPr bwMode="auto">
          <a:xfrm>
            <a:off x="838200" y="1962150"/>
            <a:ext cx="75438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12. Children and Adolescents</a:t>
            </a:r>
          </a:p>
        </p:txBody>
      </p:sp>
    </p:spTree>
    <p:extLst>
      <p:ext uri="{BB962C8B-B14F-4D97-AF65-F5344CB8AC3E}">
        <p14:creationId xmlns="" xmlns:p14="http://schemas.microsoft.com/office/powerpoint/2010/main" val="239538592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a:t>Type 1 Diabetes</a:t>
            </a:r>
          </a:p>
        </p:txBody>
      </p:sp>
      <p:sp>
        <p:nvSpPr>
          <p:cNvPr id="191491" name="Content Placeholder 2"/>
          <p:cNvSpPr>
            <a:spLocks noGrp="1"/>
          </p:cNvSpPr>
          <p:nvPr>
            <p:ph idx="1"/>
          </p:nvPr>
        </p:nvSpPr>
        <p:spPr/>
        <p:txBody>
          <a:bodyPr>
            <a:normAutofit fontScale="92500" lnSpcReduction="10000"/>
          </a:bodyPr>
          <a:lstStyle/>
          <a:p>
            <a:pPr>
              <a:spcBef>
                <a:spcPts val="1200"/>
              </a:spcBef>
            </a:pPr>
            <a:r>
              <a:rPr lang="en-US" dirty="0"/>
              <a:t>Three-quarters of all cases of T1DM are diagnosed in patients &lt;18 years of age.</a:t>
            </a:r>
          </a:p>
          <a:p>
            <a:pPr>
              <a:spcBef>
                <a:spcPts val="1200"/>
              </a:spcBef>
            </a:pPr>
            <a:r>
              <a:rPr lang="en-US" dirty="0"/>
              <a:t>Providers must consider many unique aspects to care and management of children &amp; adolescents with T1DM.</a:t>
            </a:r>
          </a:p>
          <a:p>
            <a:pPr>
              <a:spcBef>
                <a:spcPts val="1200"/>
              </a:spcBef>
            </a:pPr>
            <a:r>
              <a:rPr lang="en-US" dirty="0"/>
              <a:t>Attention to family dynamics, developmental stages, and physiological differences is essential.</a:t>
            </a:r>
          </a:p>
          <a:p>
            <a:pPr>
              <a:spcBef>
                <a:spcPts val="1200"/>
              </a:spcBef>
            </a:pPr>
            <a:r>
              <a:rPr lang="en-US" dirty="0"/>
              <a:t>Recommendations less likely to be based on clinical trial evidence.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29509885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a:t>
            </a:r>
          </a:p>
        </p:txBody>
      </p:sp>
      <p:sp>
        <p:nvSpPr>
          <p:cNvPr id="192514" name="Content Placeholder 1"/>
          <p:cNvSpPr>
            <a:spLocks noGrp="1"/>
          </p:cNvSpPr>
          <p:nvPr>
            <p:ph idx="1"/>
          </p:nvPr>
        </p:nvSpPr>
        <p:spPr>
          <a:xfrm>
            <a:off x="457200" y="768134"/>
            <a:ext cx="8305800" cy="3829050"/>
          </a:xfrm>
        </p:spPr>
        <p:txBody>
          <a:bodyPr/>
          <a:lstStyle/>
          <a:p>
            <a:pPr marL="68580" indent="0">
              <a:spcBef>
                <a:spcPts val="1200"/>
              </a:spcBef>
              <a:buNone/>
            </a:pPr>
            <a:r>
              <a:rPr lang="en-US" dirty="0">
                <a:solidFill>
                  <a:schemeClr val="accent6"/>
                </a:solidFill>
              </a:rPr>
              <a:t>DSME/S:</a:t>
            </a:r>
            <a:endParaRPr lang="en-US" dirty="0"/>
          </a:p>
          <a:p>
            <a:pPr>
              <a:spcBef>
                <a:spcPts val="1200"/>
              </a:spcBef>
            </a:pPr>
            <a:r>
              <a:rPr lang="en-US" dirty="0"/>
              <a:t>Youth with T1DM and parents/caregivers (for patients &lt;18 years) should receive culturally sensitive and developmentally appropriate individualized DSME/S according to national standards at diagnosis and routinely thereafter. </a:t>
            </a:r>
            <a:r>
              <a:rPr lang="en-US" dirty="0">
                <a:solidFill>
                  <a:schemeClr val="accent6"/>
                </a:solidFill>
              </a:rPr>
              <a:t>B</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11472934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(2)</a:t>
            </a:r>
          </a:p>
        </p:txBody>
      </p:sp>
      <p:sp>
        <p:nvSpPr>
          <p:cNvPr id="192514" name="Content Placeholder 1"/>
          <p:cNvSpPr>
            <a:spLocks noGrp="1"/>
          </p:cNvSpPr>
          <p:nvPr>
            <p:ph idx="1"/>
          </p:nvPr>
        </p:nvSpPr>
        <p:spPr>
          <a:xfrm>
            <a:off x="457200" y="768134"/>
            <a:ext cx="8305800" cy="3829050"/>
          </a:xfrm>
        </p:spPr>
        <p:txBody>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At diagnosis and during routine follow-up care, assess psychosocial issues and family stresses that could impact adherence to diabetes management and provide appropriate referrals to trained mental health professionals, preferably experienced in childhood diabetes. </a:t>
            </a:r>
            <a:r>
              <a:rPr lang="en-US" dirty="0">
                <a:solidFill>
                  <a:schemeClr val="accent6"/>
                </a:solidFill>
              </a:rPr>
              <a:t>E</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88569646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(3)</a:t>
            </a:r>
          </a:p>
        </p:txBody>
      </p:sp>
      <p:sp>
        <p:nvSpPr>
          <p:cNvPr id="192514" name="Content Placeholder 1"/>
          <p:cNvSpPr>
            <a:spLocks noGrp="1"/>
          </p:cNvSpPr>
          <p:nvPr>
            <p:ph idx="1"/>
          </p:nvPr>
        </p:nvSpPr>
        <p:spPr>
          <a:xfrm>
            <a:off x="457200" y="768134"/>
            <a:ext cx="8305800" cy="3829050"/>
          </a:xfrm>
        </p:spPr>
        <p:txBody>
          <a:bodyPr>
            <a:normAutofit fontScale="92500" lnSpcReduction="20000"/>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Mental health professionals should be considered integral members of the pediatric diabetes multidisciplinary team. </a:t>
            </a:r>
            <a:r>
              <a:rPr lang="en-US" dirty="0">
                <a:solidFill>
                  <a:schemeClr val="accent6"/>
                </a:solidFill>
              </a:rPr>
              <a:t>E</a:t>
            </a:r>
          </a:p>
          <a:p>
            <a:pPr>
              <a:spcBef>
                <a:spcPts val="1200"/>
              </a:spcBef>
            </a:pPr>
            <a:r>
              <a:rPr lang="en-US" dirty="0"/>
              <a:t>Encourage developmentally appropriate family involvement in diabetes management tasks for children and adolescents, recognizing that premature transfer of diabetes care to the child can result in nonadherence and deterioration in glycemic control. </a:t>
            </a:r>
            <a:r>
              <a:rPr lang="en-US" dirty="0">
                <a:solidFill>
                  <a:schemeClr val="accent6"/>
                </a:solidFill>
              </a:rPr>
              <a:t>A</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66974623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(4)</a:t>
            </a:r>
          </a:p>
        </p:txBody>
      </p:sp>
      <p:sp>
        <p:nvSpPr>
          <p:cNvPr id="192514" name="Content Placeholder 1"/>
          <p:cNvSpPr>
            <a:spLocks noGrp="1"/>
          </p:cNvSpPr>
          <p:nvPr>
            <p:ph idx="1"/>
          </p:nvPr>
        </p:nvSpPr>
        <p:spPr>
          <a:xfrm>
            <a:off x="457200" y="768134"/>
            <a:ext cx="8305800" cy="3829050"/>
          </a:xfrm>
        </p:spPr>
        <p:txBody>
          <a:bodyPr>
            <a:normAutofit fontScale="77500" lnSpcReduction="20000"/>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Providers should consider asking youth and their parents about social adjustment (peer relationships) and school performance to determine whether further intervention is needed. </a:t>
            </a:r>
            <a:r>
              <a:rPr lang="en-US" dirty="0">
                <a:solidFill>
                  <a:schemeClr val="accent6"/>
                </a:solidFill>
              </a:rPr>
              <a:t>B</a:t>
            </a:r>
          </a:p>
          <a:p>
            <a:pPr>
              <a:spcBef>
                <a:spcPts val="1200"/>
              </a:spcBef>
            </a:pPr>
            <a:r>
              <a:rPr lang="en-US" dirty="0"/>
              <a:t>Assess youth with diabetes for psychosocial and diabetes-related distress, generally starting at 7-8 years of age. </a:t>
            </a:r>
            <a:r>
              <a:rPr lang="en-US" dirty="0">
                <a:solidFill>
                  <a:schemeClr val="accent6"/>
                </a:solidFill>
              </a:rPr>
              <a:t>B</a:t>
            </a:r>
          </a:p>
          <a:p>
            <a:pPr>
              <a:spcBef>
                <a:spcPts val="1200"/>
              </a:spcBef>
            </a:pPr>
            <a:r>
              <a:rPr lang="en-US" dirty="0"/>
              <a:t>At diagnosis and during routine follow-up care, consider assessing psychosocial issues and family stresses that could impact diabetes management and provide appropriate referrals to trained mental health professionals, preferably experienced in childhood diabetes.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08354991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(5)</a:t>
            </a:r>
          </a:p>
        </p:txBody>
      </p:sp>
      <p:sp>
        <p:nvSpPr>
          <p:cNvPr id="192514" name="Content Placeholder 1"/>
          <p:cNvSpPr>
            <a:spLocks noGrp="1"/>
          </p:cNvSpPr>
          <p:nvPr>
            <p:ph idx="1"/>
          </p:nvPr>
        </p:nvSpPr>
        <p:spPr>
          <a:xfrm>
            <a:off x="457200" y="768134"/>
            <a:ext cx="8305800" cy="3829050"/>
          </a:xfrm>
        </p:spPr>
        <p:txBody>
          <a:bodyPr>
            <a:normAutofit/>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Offer adolescents time by themselves with their care provider(s) starting at age 12 years, or when developmentally appropriate. </a:t>
            </a:r>
            <a:r>
              <a:rPr lang="en-US" dirty="0">
                <a:solidFill>
                  <a:schemeClr val="accent6"/>
                </a:solidFill>
              </a:rPr>
              <a:t>E</a:t>
            </a:r>
          </a:p>
          <a:p>
            <a:pPr>
              <a:spcBef>
                <a:spcPts val="1200"/>
              </a:spcBef>
            </a:pPr>
            <a:r>
              <a:rPr lang="en-US" dirty="0"/>
              <a:t>Starting at puberty, preconception counseling should be incorporated into routine diabetes care for all girls of childbearing potential. </a:t>
            </a:r>
            <a:r>
              <a:rPr lang="en-US" dirty="0">
                <a:solidFill>
                  <a:schemeClr val="accent6"/>
                </a:solidFill>
              </a:rPr>
              <a:t>A</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352260612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(6)</a:t>
            </a:r>
          </a:p>
        </p:txBody>
      </p:sp>
      <p:sp>
        <p:nvSpPr>
          <p:cNvPr id="192514" name="Content Placeholder 1"/>
          <p:cNvSpPr>
            <a:spLocks noGrp="1"/>
          </p:cNvSpPr>
          <p:nvPr>
            <p:ph idx="1"/>
          </p:nvPr>
        </p:nvSpPr>
        <p:spPr>
          <a:xfrm>
            <a:off x="457200" y="768134"/>
            <a:ext cx="8305800" cy="3829050"/>
          </a:xfrm>
        </p:spPr>
        <p:txBody>
          <a:bodyPr>
            <a:normAutofit fontScale="92500" lnSpcReduction="10000"/>
          </a:bodyPr>
          <a:lstStyle/>
          <a:p>
            <a:pPr marL="68580" indent="0">
              <a:spcBef>
                <a:spcPts val="1200"/>
              </a:spcBef>
              <a:buNone/>
            </a:pPr>
            <a:r>
              <a:rPr lang="en-US" dirty="0">
                <a:solidFill>
                  <a:schemeClr val="accent6"/>
                </a:solidFill>
              </a:rPr>
              <a:t>Glycemic Control:</a:t>
            </a:r>
            <a:endParaRPr lang="en-US" dirty="0"/>
          </a:p>
          <a:p>
            <a:pPr>
              <a:spcBef>
                <a:spcPts val="1200"/>
              </a:spcBef>
            </a:pPr>
            <a:r>
              <a:rPr lang="en-US" dirty="0"/>
              <a:t>The majority of children and adolescents with T1DM should be treated with intensive insulin regimens, either via multiple daily injections or CSII. </a:t>
            </a:r>
            <a:r>
              <a:rPr lang="en-US" dirty="0">
                <a:solidFill>
                  <a:schemeClr val="accent6"/>
                </a:solidFill>
              </a:rPr>
              <a:t>A</a:t>
            </a:r>
          </a:p>
          <a:p>
            <a:pPr>
              <a:spcBef>
                <a:spcPts val="1200"/>
              </a:spcBef>
            </a:pPr>
            <a:r>
              <a:rPr lang="en-US" dirty="0"/>
              <a:t>All children and adolescents with T1DM should self-monitor blood glucose levels multiple times daily, including </a:t>
            </a:r>
            <a:r>
              <a:rPr lang="en-US" dirty="0" err="1"/>
              <a:t>premeal</a:t>
            </a:r>
            <a:r>
              <a:rPr lang="en-US" dirty="0"/>
              <a:t>, </a:t>
            </a:r>
            <a:r>
              <a:rPr lang="en-US" dirty="0" err="1"/>
              <a:t>prebedtime</a:t>
            </a:r>
            <a:r>
              <a:rPr lang="en-US" dirty="0"/>
              <a:t>, and as needed for safety in specific clinical situations such as exercise, driving, or for symptoms of hypoglycemia.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300853085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(7)</a:t>
            </a:r>
          </a:p>
        </p:txBody>
      </p:sp>
      <p:sp>
        <p:nvSpPr>
          <p:cNvPr id="192514" name="Content Placeholder 1"/>
          <p:cNvSpPr>
            <a:spLocks noGrp="1"/>
          </p:cNvSpPr>
          <p:nvPr>
            <p:ph idx="1"/>
          </p:nvPr>
        </p:nvSpPr>
        <p:spPr>
          <a:xfrm>
            <a:off x="457200" y="768134"/>
            <a:ext cx="8305800" cy="3829050"/>
          </a:xfrm>
        </p:spPr>
        <p:txBody>
          <a:bodyPr>
            <a:normAutofit fontScale="85000" lnSpcReduction="20000"/>
          </a:bodyPr>
          <a:lstStyle/>
          <a:p>
            <a:pPr marL="68580" indent="0">
              <a:spcBef>
                <a:spcPts val="1200"/>
              </a:spcBef>
              <a:buNone/>
            </a:pPr>
            <a:r>
              <a:rPr lang="en-US" dirty="0">
                <a:solidFill>
                  <a:schemeClr val="accent6"/>
                </a:solidFill>
              </a:rPr>
              <a:t>Glycemic Control:</a:t>
            </a:r>
            <a:endParaRPr lang="en-US" dirty="0"/>
          </a:p>
          <a:p>
            <a:pPr>
              <a:spcBef>
                <a:spcPts val="1200"/>
              </a:spcBef>
            </a:pPr>
            <a:r>
              <a:rPr lang="en-US" dirty="0"/>
              <a:t>CGM should be considered in children and adolescents with T1DM, whether using injections or CSII, as an additional tool to help improve glycemic control. Benefits of CGM correlate with adherence to ongoing use of the device. </a:t>
            </a:r>
            <a:r>
              <a:rPr lang="en-US" dirty="0">
                <a:solidFill>
                  <a:schemeClr val="accent6"/>
                </a:solidFill>
              </a:rPr>
              <a:t>B</a:t>
            </a:r>
          </a:p>
          <a:p>
            <a:pPr>
              <a:spcBef>
                <a:spcPts val="1200"/>
              </a:spcBef>
            </a:pPr>
            <a:r>
              <a:rPr lang="en-US" dirty="0"/>
              <a:t>Automated insulin delivery systems improve glycemic control and reduce hypoglycemia in adolescents and should be considered in adolescents with T1DM. </a:t>
            </a:r>
            <a:r>
              <a:rPr lang="en-US" dirty="0">
                <a:solidFill>
                  <a:schemeClr val="accent6"/>
                </a:solidFill>
              </a:rPr>
              <a:t>B</a:t>
            </a:r>
          </a:p>
          <a:p>
            <a:pPr>
              <a:spcBef>
                <a:spcPts val="1200"/>
              </a:spcBef>
            </a:pPr>
            <a:r>
              <a:rPr lang="en-US" dirty="0"/>
              <a:t>An A1C goal of &lt;7.5% is recommended across all pediatric age-groups.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65794555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Glucose and A1C Goals for Children and Adolescents with Type 1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grpSp>
        <p:nvGrpSpPr>
          <p:cNvPr id="2" name="Group 4">
            <a:extLst>
              <a:ext uri="{FF2B5EF4-FFF2-40B4-BE49-F238E27FC236}">
                <a16:creationId xmlns="" xmlns:a16="http://schemas.microsoft.com/office/drawing/2014/main" id="{CF3AF892-82C1-49C7-821C-326B26E21539}"/>
              </a:ext>
            </a:extLst>
          </p:cNvPr>
          <p:cNvGrpSpPr>
            <a:grpSpLocks noChangeAspect="1"/>
          </p:cNvGrpSpPr>
          <p:nvPr/>
        </p:nvGrpSpPr>
        <p:grpSpPr bwMode="auto">
          <a:xfrm>
            <a:off x="152400" y="1504950"/>
            <a:ext cx="8763000" cy="2224088"/>
            <a:chOff x="96" y="948"/>
            <a:chExt cx="5520" cy="1401"/>
          </a:xfrm>
        </p:grpSpPr>
        <p:sp>
          <p:nvSpPr>
            <p:cNvPr id="5" name="AutoShape 3">
              <a:extLst>
                <a:ext uri="{FF2B5EF4-FFF2-40B4-BE49-F238E27FC236}">
                  <a16:creationId xmlns="" xmlns:a16="http://schemas.microsoft.com/office/drawing/2014/main" id="{52159668-F49A-4977-A0BD-2FC03F1312AF}"/>
                </a:ext>
              </a:extLst>
            </p:cNvPr>
            <p:cNvSpPr>
              <a:spLocks noChangeAspect="1" noChangeArrowheads="1" noTextEdit="1"/>
            </p:cNvSpPr>
            <p:nvPr/>
          </p:nvSpPr>
          <p:spPr bwMode="auto">
            <a:xfrm>
              <a:off x="96" y="948"/>
              <a:ext cx="5520" cy="1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893" name="Picture 5">
              <a:extLst>
                <a:ext uri="{FF2B5EF4-FFF2-40B4-BE49-F238E27FC236}">
                  <a16:creationId xmlns="" xmlns:a16="http://schemas.microsoft.com/office/drawing/2014/main" id="{1B25F384-24D0-4897-ADEC-E036F52498A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948"/>
              <a:ext cx="5525" cy="1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14794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342900" y="750749"/>
            <a:ext cx="8458200" cy="3905250"/>
          </a:xfrm>
        </p:spPr>
        <p:txBody>
          <a:bodyPr>
            <a:noAutofit/>
          </a:bodyPr>
          <a:lstStyle/>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Type 1 diabetes</a:t>
            </a:r>
          </a:p>
          <a:p>
            <a:pPr lvl="1" eaLnBrk="1" hangingPunct="1">
              <a:lnSpc>
                <a:spcPct val="90000"/>
              </a:lnSpc>
              <a:spcBef>
                <a:spcPct val="0"/>
              </a:spcBef>
              <a:spcAft>
                <a:spcPts val="300"/>
              </a:spcAft>
              <a:buClr>
                <a:schemeClr val="bg1"/>
              </a:buClr>
            </a:pPr>
            <a:r>
              <a:rPr lang="en-US" dirty="0"/>
              <a:t>β-cell destruction</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Type 2 diabetes</a:t>
            </a:r>
          </a:p>
          <a:p>
            <a:pPr lvl="1" eaLnBrk="1" hangingPunct="1">
              <a:lnSpc>
                <a:spcPct val="90000"/>
              </a:lnSpc>
              <a:spcBef>
                <a:spcPct val="0"/>
              </a:spcBef>
              <a:spcAft>
                <a:spcPts val="300"/>
              </a:spcAft>
              <a:buClr>
                <a:schemeClr val="bg1"/>
              </a:buClr>
            </a:pPr>
            <a:r>
              <a:rPr lang="en-US" dirty="0"/>
              <a:t>Progressive insulin secretory defect</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Gestational Diabetes Mellitus (GDM)</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Other specific types of diabetes due to other causes:</a:t>
            </a:r>
          </a:p>
          <a:p>
            <a:pPr lvl="1" eaLnBrk="1" hangingPunct="1">
              <a:lnSpc>
                <a:spcPct val="90000"/>
              </a:lnSpc>
              <a:spcBef>
                <a:spcPct val="0"/>
              </a:spcBef>
              <a:spcAft>
                <a:spcPts val="300"/>
              </a:spcAft>
              <a:buClr>
                <a:schemeClr val="bg1"/>
              </a:buClr>
            </a:pPr>
            <a:r>
              <a:rPr lang="en-US" dirty="0"/>
              <a:t>Monogenic diabetes syndromes</a:t>
            </a:r>
          </a:p>
          <a:p>
            <a:pPr lvl="1" eaLnBrk="1" hangingPunct="1">
              <a:lnSpc>
                <a:spcPct val="90000"/>
              </a:lnSpc>
              <a:spcBef>
                <a:spcPct val="0"/>
              </a:spcBef>
              <a:spcAft>
                <a:spcPts val="300"/>
              </a:spcAft>
              <a:buClr>
                <a:schemeClr val="bg1"/>
              </a:buClr>
            </a:pPr>
            <a:r>
              <a:rPr lang="en-US" dirty="0"/>
              <a:t>Diseases of the exocrine pancreas, e.g., cystic fibrosis</a:t>
            </a:r>
          </a:p>
          <a:p>
            <a:pPr lvl="1" eaLnBrk="1" hangingPunct="1">
              <a:lnSpc>
                <a:spcPct val="90000"/>
              </a:lnSpc>
              <a:spcBef>
                <a:spcPct val="0"/>
              </a:spcBef>
              <a:spcAft>
                <a:spcPts val="300"/>
              </a:spcAft>
              <a:buClr>
                <a:schemeClr val="bg1"/>
              </a:buClr>
            </a:pPr>
            <a:r>
              <a:rPr lang="en-US" dirty="0"/>
              <a:t>Drug- or chemical-induced diabetes</a:t>
            </a:r>
          </a:p>
          <a:p>
            <a:pPr marL="514350" indent="-514350">
              <a:spcBef>
                <a:spcPts val="1200"/>
              </a:spcBef>
            </a:pPr>
            <a:endParaRPr lang="en-US" dirty="0"/>
          </a:p>
        </p:txBody>
      </p:sp>
      <p:sp>
        <p:nvSpPr>
          <p:cNvPr id="35843" name="Title 2"/>
          <p:cNvSpPr>
            <a:spLocks noGrp="1"/>
          </p:cNvSpPr>
          <p:nvPr>
            <p:ph type="title" idx="4294967295"/>
          </p:nvPr>
        </p:nvSpPr>
        <p:spPr/>
        <p:txBody>
          <a:bodyPr/>
          <a:lstStyle/>
          <a:p>
            <a:r>
              <a:rPr lang="en-US"/>
              <a:t>Classification of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129908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(8)</a:t>
            </a:r>
          </a:p>
        </p:txBody>
      </p:sp>
      <p:sp>
        <p:nvSpPr>
          <p:cNvPr id="197634" name="Content Placeholder 1"/>
          <p:cNvSpPr>
            <a:spLocks noGrp="1"/>
          </p:cNvSpPr>
          <p:nvPr>
            <p:ph idx="1"/>
          </p:nvPr>
        </p:nvSpPr>
        <p:spPr>
          <a:xfrm>
            <a:off x="381000" y="819150"/>
            <a:ext cx="8458200" cy="3829050"/>
          </a:xfrm>
        </p:spPr>
        <p:txBody>
          <a:bodyPr>
            <a:normAutofit/>
          </a:bodyPr>
          <a:lstStyle/>
          <a:p>
            <a:pPr marL="68580" indent="0">
              <a:buNone/>
            </a:pPr>
            <a:r>
              <a:rPr lang="en-US" dirty="0">
                <a:solidFill>
                  <a:schemeClr val="accent6"/>
                </a:solidFill>
              </a:rPr>
              <a:t>Autoimmune Conditions:</a:t>
            </a:r>
            <a:endParaRPr lang="en-US" dirty="0"/>
          </a:p>
          <a:p>
            <a:r>
              <a:rPr lang="en-US" dirty="0"/>
              <a:t>Assess for the presence of autoimmune conditions associated with type 1 diabetes soon after the diagnosis and if symptoms develop. </a:t>
            </a:r>
            <a:r>
              <a:rPr lang="en-US" dirty="0">
                <a:solidFill>
                  <a:srgbClr val="F7964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364966253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(9)</a:t>
            </a:r>
          </a:p>
        </p:txBody>
      </p:sp>
      <p:sp>
        <p:nvSpPr>
          <p:cNvPr id="197634" name="Content Placeholder 1"/>
          <p:cNvSpPr>
            <a:spLocks noGrp="1"/>
          </p:cNvSpPr>
          <p:nvPr>
            <p:ph idx="1"/>
          </p:nvPr>
        </p:nvSpPr>
        <p:spPr>
          <a:xfrm>
            <a:off x="381000" y="819150"/>
            <a:ext cx="8458200" cy="3829050"/>
          </a:xfrm>
        </p:spPr>
        <p:txBody>
          <a:bodyPr>
            <a:normAutofit fontScale="92500"/>
          </a:bodyPr>
          <a:lstStyle/>
          <a:p>
            <a:pPr marL="68580" indent="0">
              <a:spcBef>
                <a:spcPts val="1200"/>
              </a:spcBef>
              <a:buNone/>
            </a:pPr>
            <a:r>
              <a:rPr lang="en-US" sz="2400" dirty="0">
                <a:solidFill>
                  <a:schemeClr val="accent6"/>
                </a:solidFill>
              </a:rPr>
              <a:t>Thyroid Disease:</a:t>
            </a:r>
            <a:endParaRPr lang="en-US" sz="2400" dirty="0"/>
          </a:p>
          <a:p>
            <a:pPr>
              <a:spcBef>
                <a:spcPts val="1200"/>
              </a:spcBef>
            </a:pPr>
            <a:r>
              <a:rPr lang="en-US" sz="2400" dirty="0"/>
              <a:t>Consider testing individuals with T1DM for </a:t>
            </a:r>
            <a:r>
              <a:rPr lang="en-US" sz="2400" dirty="0" err="1"/>
              <a:t>antithyroid</a:t>
            </a:r>
            <a:r>
              <a:rPr lang="en-US" sz="2400" dirty="0"/>
              <a:t> peroxidase and </a:t>
            </a:r>
            <a:r>
              <a:rPr lang="en-US" sz="2400" dirty="0" err="1"/>
              <a:t>antithyroglobulin</a:t>
            </a:r>
            <a:r>
              <a:rPr lang="en-US" sz="2400" dirty="0"/>
              <a:t> antibodies soon after the diagnosis. </a:t>
            </a:r>
            <a:r>
              <a:rPr lang="en-US" sz="2400" dirty="0">
                <a:solidFill>
                  <a:schemeClr val="accent6"/>
                </a:solidFill>
              </a:rPr>
              <a:t>E</a:t>
            </a:r>
            <a:endParaRPr lang="en-US" dirty="0">
              <a:solidFill>
                <a:schemeClr val="accent6"/>
              </a:solidFill>
            </a:endParaRPr>
          </a:p>
          <a:p>
            <a:pPr>
              <a:spcBef>
                <a:spcPts val="1200"/>
              </a:spcBef>
            </a:pPr>
            <a:r>
              <a:rPr lang="en-US" sz="2400" dirty="0"/>
              <a:t>Measure thyroid stimulating hormone concentrations at diagnosis when clinically stable or soon after glycemic control has been established. If normal, consider rechecking every 1-2 years or sooner if the patient develops symptoms suggestive of thyroid dysfunction, </a:t>
            </a:r>
            <a:r>
              <a:rPr lang="en-US" sz="2400" dirty="0" err="1"/>
              <a:t>thyromegaly</a:t>
            </a:r>
            <a:r>
              <a:rPr lang="en-US" sz="2400" dirty="0"/>
              <a:t>, an abnormal growth rate, or an unexplained glycemic variation. </a:t>
            </a:r>
            <a:r>
              <a:rPr lang="en-US" sz="2400" dirty="0">
                <a:solidFill>
                  <a:schemeClr val="accent6"/>
                </a:solidFill>
              </a:rPr>
              <a:t>A</a:t>
            </a:r>
            <a:endParaRPr lang="en-US"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61586946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(10)</a:t>
            </a:r>
          </a:p>
        </p:txBody>
      </p:sp>
      <p:sp>
        <p:nvSpPr>
          <p:cNvPr id="197634" name="Content Placeholder 1"/>
          <p:cNvSpPr>
            <a:spLocks noGrp="1"/>
          </p:cNvSpPr>
          <p:nvPr>
            <p:ph idx="1"/>
          </p:nvPr>
        </p:nvSpPr>
        <p:spPr>
          <a:xfrm>
            <a:off x="381000" y="819150"/>
            <a:ext cx="8458200" cy="3962400"/>
          </a:xfrm>
        </p:spPr>
        <p:txBody>
          <a:bodyPr>
            <a:normAutofit fontScale="85000" lnSpcReduction="10000"/>
          </a:bodyPr>
          <a:lstStyle/>
          <a:p>
            <a:pPr marL="68580" indent="0">
              <a:spcBef>
                <a:spcPts val="1200"/>
              </a:spcBef>
              <a:buNone/>
            </a:pPr>
            <a:r>
              <a:rPr lang="en-US" sz="2400" dirty="0">
                <a:solidFill>
                  <a:schemeClr val="accent6"/>
                </a:solidFill>
              </a:rPr>
              <a:t>Celiac Disease:</a:t>
            </a:r>
            <a:endParaRPr lang="en-US" sz="2400" dirty="0"/>
          </a:p>
          <a:p>
            <a:pPr>
              <a:spcBef>
                <a:spcPts val="1200"/>
              </a:spcBef>
            </a:pPr>
            <a:r>
              <a:rPr lang="en-US" sz="2400" dirty="0"/>
              <a:t>Screen individuals with T1DM for celiac disease soon after the diagnosis of diabetes by measuring IgA tissue transglutaminase antibodies, with documentation of normal total serum IgA levels or, if IgA deficient, IgG tissue </a:t>
            </a:r>
            <a:r>
              <a:rPr lang="en-US" sz="2400" dirty="0" err="1"/>
              <a:t>transglutamine</a:t>
            </a:r>
            <a:r>
              <a:rPr lang="en-US" sz="2400" dirty="0"/>
              <a:t> and </a:t>
            </a:r>
            <a:r>
              <a:rPr lang="en-US" sz="2400" dirty="0" err="1"/>
              <a:t>deamidated</a:t>
            </a:r>
            <a:r>
              <a:rPr lang="en-US" sz="2400" dirty="0"/>
              <a:t> gliadin antibodies. </a:t>
            </a:r>
            <a:r>
              <a:rPr lang="en-US" sz="2400" dirty="0">
                <a:solidFill>
                  <a:schemeClr val="accent6"/>
                </a:solidFill>
              </a:rPr>
              <a:t>B</a:t>
            </a:r>
            <a:r>
              <a:rPr lang="en-US" sz="2400" dirty="0"/>
              <a:t> </a:t>
            </a:r>
          </a:p>
          <a:p>
            <a:pPr>
              <a:spcBef>
                <a:spcPts val="1200"/>
              </a:spcBef>
            </a:pPr>
            <a:r>
              <a:rPr lang="en-US" sz="2400" dirty="0"/>
              <a:t>Repeat screening within 2 years of diabetes diagnosis and then again after 5 years and consider more frequent screening in children who have symptoms or a first-degree relative with celiac disease. </a:t>
            </a:r>
            <a:r>
              <a:rPr lang="en-US" sz="2400" dirty="0">
                <a:solidFill>
                  <a:schemeClr val="accent6"/>
                </a:solidFill>
              </a:rPr>
              <a:t>B</a:t>
            </a:r>
            <a:r>
              <a:rPr lang="en-US" sz="2400" dirty="0"/>
              <a:t> </a:t>
            </a:r>
          </a:p>
          <a:p>
            <a:pPr>
              <a:spcBef>
                <a:spcPts val="1200"/>
              </a:spcBef>
            </a:pPr>
            <a:r>
              <a:rPr lang="en-US" sz="2400" dirty="0"/>
              <a:t>Individuals with biopsy-confirmed celiac disease should be placed on a gluten-free diet and have a consultation with a dietitian experienced in managing both diabetes and celiac disease. </a:t>
            </a:r>
            <a:r>
              <a:rPr lang="en-US" sz="2400" dirty="0">
                <a:solidFill>
                  <a:schemeClr val="accent6"/>
                </a:solidFill>
              </a:rPr>
              <a:t>B</a:t>
            </a:r>
          </a:p>
          <a:p>
            <a:pPr>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356376450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Title 2"/>
          <p:cNvSpPr>
            <a:spLocks noGrp="1"/>
          </p:cNvSpPr>
          <p:nvPr>
            <p:ph type="title"/>
          </p:nvPr>
        </p:nvSpPr>
        <p:spPr/>
        <p:txBody>
          <a:bodyPr/>
          <a:lstStyle/>
          <a:p>
            <a:r>
              <a:rPr lang="en-US" dirty="0"/>
              <a:t>Type 1 Diabetes: Recommendations (11)</a:t>
            </a:r>
          </a:p>
        </p:txBody>
      </p:sp>
      <p:sp>
        <p:nvSpPr>
          <p:cNvPr id="200706" name="Content Placeholder 1"/>
          <p:cNvSpPr>
            <a:spLocks noGrp="1"/>
          </p:cNvSpPr>
          <p:nvPr>
            <p:ph idx="1"/>
          </p:nvPr>
        </p:nvSpPr>
        <p:spPr/>
        <p:txBody>
          <a:bodyPr/>
          <a:lstStyle/>
          <a:p>
            <a:pPr marL="0" indent="0">
              <a:spcBef>
                <a:spcPts val="1200"/>
              </a:spcBef>
              <a:buNone/>
            </a:pPr>
            <a:r>
              <a:rPr lang="en-US" sz="3000" dirty="0">
                <a:solidFill>
                  <a:schemeClr val="accent6"/>
                </a:solidFill>
              </a:rPr>
              <a:t>Hypertension Screening:</a:t>
            </a:r>
          </a:p>
          <a:p>
            <a:pPr marL="228600" indent="-228600">
              <a:spcBef>
                <a:spcPts val="1200"/>
              </a:spcBef>
            </a:pPr>
            <a:r>
              <a:rPr lang="en-US" dirty="0"/>
              <a:t>BP should be measured at each routine visit. Children found to have high-normal blood pressure (SBP or DBP ≥90th percentile for age, sex, and height) or hypertension (SBP or DBP ≥95th percentile for age, sex, and height) should have elevated blood pressure confirmed on three separate days.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22834437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itle 2"/>
          <p:cNvSpPr>
            <a:spLocks noGrp="1"/>
          </p:cNvSpPr>
          <p:nvPr>
            <p:ph type="title"/>
          </p:nvPr>
        </p:nvSpPr>
        <p:spPr/>
        <p:txBody>
          <a:bodyPr/>
          <a:lstStyle/>
          <a:p>
            <a:r>
              <a:rPr lang="en-US" dirty="0"/>
              <a:t>Type 1 Diabetes: Recommendations (12)</a:t>
            </a:r>
          </a:p>
        </p:txBody>
      </p:sp>
      <p:sp>
        <p:nvSpPr>
          <p:cNvPr id="201730" name="Content Placeholder 1"/>
          <p:cNvSpPr>
            <a:spLocks noGrp="1"/>
          </p:cNvSpPr>
          <p:nvPr>
            <p:ph idx="1"/>
          </p:nvPr>
        </p:nvSpPr>
        <p:spPr>
          <a:xfrm>
            <a:off x="457200" y="768134"/>
            <a:ext cx="8534400" cy="3829050"/>
          </a:xfrm>
        </p:spPr>
        <p:txBody>
          <a:bodyPr>
            <a:noAutofit/>
          </a:bodyPr>
          <a:lstStyle/>
          <a:p>
            <a:pPr marL="285750" indent="-228600">
              <a:spcBef>
                <a:spcPts val="1200"/>
              </a:spcBef>
              <a:buFont typeface="Verdana" pitchFamily="34" charset="0"/>
              <a:buNone/>
            </a:pPr>
            <a:r>
              <a:rPr lang="en-US" sz="2400" dirty="0">
                <a:solidFill>
                  <a:schemeClr val="accent6"/>
                </a:solidFill>
              </a:rPr>
              <a:t>Hypertension Treatment:</a:t>
            </a:r>
          </a:p>
          <a:p>
            <a:pPr marL="285750" indent="-228600">
              <a:spcBef>
                <a:spcPts val="0"/>
              </a:spcBef>
            </a:pPr>
            <a:r>
              <a:rPr lang="en-US" sz="2200" dirty="0"/>
              <a:t>Initial treatment of high-normal BP (SBP or DBP consistently ≥90</a:t>
            </a:r>
            <a:r>
              <a:rPr lang="en-US" sz="2200" baseline="30000" dirty="0"/>
              <a:t>th </a:t>
            </a:r>
            <a:r>
              <a:rPr lang="en-US" sz="2200" dirty="0"/>
              <a:t>percentile for age, sex, and height) includes dietary modification and increased exercise, if appropriate, aimed at weight control. If target blood pressure is not reached within 3–6 months of initiating lifestyle intervention, pharmacological treatment should be considered.  </a:t>
            </a:r>
            <a:r>
              <a:rPr lang="en-US" sz="2200" dirty="0">
                <a:solidFill>
                  <a:schemeClr val="accent6"/>
                </a:solidFill>
              </a:rPr>
              <a:t>E</a:t>
            </a:r>
          </a:p>
          <a:p>
            <a:pPr marL="285750" indent="-228600">
              <a:spcBef>
                <a:spcPts val="800"/>
              </a:spcBef>
            </a:pPr>
            <a:r>
              <a:rPr lang="en-US" sz="2200" dirty="0"/>
              <a:t>In addition to lifestyle modification, pharmacological treatment of hypertension (SBP or DBP consistently ≥95</a:t>
            </a:r>
            <a:r>
              <a:rPr lang="en-US" sz="2200" baseline="30000" dirty="0"/>
              <a:t>th </a:t>
            </a:r>
            <a:r>
              <a:rPr lang="en-US" sz="2200" dirty="0"/>
              <a:t>percentile for age, sex, and height) should be considered as soon as hypertension is confirmed. </a:t>
            </a:r>
            <a:r>
              <a:rPr lang="en-US" sz="22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3512393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itle 2"/>
          <p:cNvSpPr>
            <a:spLocks noGrp="1"/>
          </p:cNvSpPr>
          <p:nvPr>
            <p:ph type="title"/>
          </p:nvPr>
        </p:nvSpPr>
        <p:spPr/>
        <p:txBody>
          <a:bodyPr/>
          <a:lstStyle/>
          <a:p>
            <a:r>
              <a:rPr lang="en-US" dirty="0"/>
              <a:t>Type 1 Diabetes: Recommendations (13)</a:t>
            </a:r>
          </a:p>
        </p:txBody>
      </p:sp>
      <p:sp>
        <p:nvSpPr>
          <p:cNvPr id="201730" name="Content Placeholder 1"/>
          <p:cNvSpPr>
            <a:spLocks noGrp="1"/>
          </p:cNvSpPr>
          <p:nvPr>
            <p:ph idx="1"/>
          </p:nvPr>
        </p:nvSpPr>
        <p:spPr>
          <a:xfrm>
            <a:off x="457200" y="768134"/>
            <a:ext cx="8534400" cy="3829050"/>
          </a:xfrm>
        </p:spPr>
        <p:txBody>
          <a:bodyPr>
            <a:noAutofit/>
          </a:bodyPr>
          <a:lstStyle/>
          <a:p>
            <a:pPr marL="285750" indent="-228600">
              <a:spcBef>
                <a:spcPts val="1200"/>
              </a:spcBef>
              <a:buFont typeface="Verdana" pitchFamily="34" charset="0"/>
              <a:buNone/>
            </a:pPr>
            <a:r>
              <a:rPr lang="en-US" dirty="0">
                <a:solidFill>
                  <a:schemeClr val="accent6"/>
                </a:solidFill>
              </a:rPr>
              <a:t>Hypertension Treatment:</a:t>
            </a:r>
          </a:p>
          <a:p>
            <a:pPr marL="285750" indent="-228600">
              <a:spcBef>
                <a:spcPts val="0"/>
              </a:spcBef>
            </a:pPr>
            <a:r>
              <a:rPr lang="en-US" sz="2400" dirty="0"/>
              <a:t>ACE inhibitors or ARBs may be considered for treatment of elevated (&gt;30mg/g) UACR (</a:t>
            </a:r>
            <a:r>
              <a:rPr lang="en-US" sz="2400" dirty="0">
                <a:solidFill>
                  <a:schemeClr val="accent6"/>
                </a:solidFill>
              </a:rPr>
              <a:t>B</a:t>
            </a:r>
            <a:r>
              <a:rPr lang="en-US" sz="2400" dirty="0"/>
              <a:t>) and hypertension (</a:t>
            </a:r>
            <a:r>
              <a:rPr lang="en-US" sz="2400" dirty="0">
                <a:solidFill>
                  <a:schemeClr val="accent6"/>
                </a:solidFill>
              </a:rPr>
              <a:t>E</a:t>
            </a:r>
            <a:r>
              <a:rPr lang="en-US" sz="2400" dirty="0"/>
              <a:t>) in children and adolescents, following reproductive counseling and implementation of effective birth control due to the potential teratogenic effects of both drug classes.  </a:t>
            </a:r>
            <a:r>
              <a:rPr lang="en-US" sz="2400" dirty="0">
                <a:solidFill>
                  <a:schemeClr val="accent6"/>
                </a:solidFill>
              </a:rPr>
              <a:t>E</a:t>
            </a:r>
          </a:p>
          <a:p>
            <a:pPr marL="285750" indent="-228600">
              <a:spcBef>
                <a:spcPts val="800"/>
              </a:spcBef>
            </a:pPr>
            <a:r>
              <a:rPr lang="en-US" sz="2400" dirty="0"/>
              <a:t>The goal of treatment is blood pressure consistently &lt;90</a:t>
            </a:r>
            <a:r>
              <a:rPr lang="en-US" sz="2400" baseline="30000" dirty="0"/>
              <a:t>th</a:t>
            </a:r>
            <a:r>
              <a:rPr lang="en-US" sz="2400" dirty="0"/>
              <a:t> percentile for age, sex, and height. </a:t>
            </a:r>
            <a:r>
              <a:rPr lang="en-US" sz="24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22542078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itle 2"/>
          <p:cNvSpPr>
            <a:spLocks noGrp="1"/>
          </p:cNvSpPr>
          <p:nvPr>
            <p:ph type="title"/>
          </p:nvPr>
        </p:nvSpPr>
        <p:spPr/>
        <p:txBody>
          <a:bodyPr/>
          <a:lstStyle/>
          <a:p>
            <a:r>
              <a:rPr lang="en-US" dirty="0"/>
              <a:t>Type 1 Diabetes: Recommendations (14)</a:t>
            </a:r>
          </a:p>
        </p:txBody>
      </p:sp>
      <p:sp>
        <p:nvSpPr>
          <p:cNvPr id="203778" name="Content Placeholder 2"/>
          <p:cNvSpPr>
            <a:spLocks noGrp="1"/>
          </p:cNvSpPr>
          <p:nvPr>
            <p:ph idx="1"/>
          </p:nvPr>
        </p:nvSpPr>
        <p:spPr/>
        <p:txBody>
          <a:bodyPr>
            <a:normAutofit fontScale="92500" lnSpcReduction="10000"/>
          </a:bodyPr>
          <a:lstStyle/>
          <a:p>
            <a:pPr marL="228600" indent="-171450">
              <a:spcBef>
                <a:spcPts val="1200"/>
              </a:spcBef>
              <a:buFont typeface="Verdana" pitchFamily="34" charset="0"/>
              <a:buNone/>
            </a:pPr>
            <a:r>
              <a:rPr lang="en-US" dirty="0">
                <a:solidFill>
                  <a:schemeClr val="accent6"/>
                </a:solidFill>
              </a:rPr>
              <a:t>Testing for Dyslipidemia:</a:t>
            </a:r>
          </a:p>
          <a:p>
            <a:pPr marL="228600" indent="-171450">
              <a:spcBef>
                <a:spcPts val="1200"/>
              </a:spcBef>
            </a:pPr>
            <a:r>
              <a:rPr lang="en-US" dirty="0"/>
              <a:t>Obtain a lipid profile in children ≥10 years of age soon after the diagnosis of diabetes (after glucose control has been established). If abnormal, repeat lipid profile after fasting. </a:t>
            </a:r>
            <a:r>
              <a:rPr lang="en-US" dirty="0">
                <a:solidFill>
                  <a:schemeClr val="accent6"/>
                </a:solidFill>
              </a:rPr>
              <a:t>E</a:t>
            </a:r>
          </a:p>
          <a:p>
            <a:pPr marL="228600" indent="-171450">
              <a:spcBef>
                <a:spcPts val="1200"/>
              </a:spcBef>
            </a:pPr>
            <a:r>
              <a:rPr lang="en-US" dirty="0"/>
              <a:t>If lipids are abnormal, annual monitoring is reasonable. If LDL values are within the accepted risk level (&lt;100 mg/</a:t>
            </a:r>
            <a:r>
              <a:rPr lang="en-US" dirty="0" err="1"/>
              <a:t>dL</a:t>
            </a:r>
            <a:r>
              <a:rPr lang="en-US" dirty="0"/>
              <a:t>), a lipid profile repeated every 5 years is reasonable.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84876642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itle 2"/>
          <p:cNvSpPr>
            <a:spLocks noGrp="1"/>
          </p:cNvSpPr>
          <p:nvPr>
            <p:ph type="title"/>
          </p:nvPr>
        </p:nvSpPr>
        <p:spPr/>
        <p:txBody>
          <a:bodyPr/>
          <a:lstStyle/>
          <a:p>
            <a:r>
              <a:rPr lang="en-US" dirty="0"/>
              <a:t>Type 1 Diabetes: Recommendations (15)</a:t>
            </a:r>
          </a:p>
        </p:txBody>
      </p:sp>
      <p:sp>
        <p:nvSpPr>
          <p:cNvPr id="204802" name="Content Placeholder 2"/>
          <p:cNvSpPr>
            <a:spLocks noGrp="1"/>
          </p:cNvSpPr>
          <p:nvPr>
            <p:ph idx="1"/>
          </p:nvPr>
        </p:nvSpPr>
        <p:spPr>
          <a:xfrm>
            <a:off x="457200" y="768134"/>
            <a:ext cx="8458200" cy="3829050"/>
          </a:xfrm>
        </p:spPr>
        <p:txBody>
          <a:bodyPr>
            <a:noAutofit/>
          </a:bodyPr>
          <a:lstStyle/>
          <a:p>
            <a:pPr marL="228600" indent="-171450">
              <a:spcBef>
                <a:spcPts val="1200"/>
              </a:spcBef>
              <a:buFont typeface="Verdana" pitchFamily="34" charset="0"/>
              <a:buNone/>
            </a:pPr>
            <a:r>
              <a:rPr lang="en-US" sz="2000" dirty="0">
                <a:solidFill>
                  <a:schemeClr val="accent6"/>
                </a:solidFill>
              </a:rPr>
              <a:t>Dyslipidemia Treatment:</a:t>
            </a:r>
          </a:p>
          <a:p>
            <a:pPr marL="228600" indent="-171450">
              <a:lnSpc>
                <a:spcPts val="2400"/>
              </a:lnSpc>
              <a:spcBef>
                <a:spcPts val="1200"/>
              </a:spcBef>
            </a:pPr>
            <a:r>
              <a:rPr lang="en-US" sz="2000" dirty="0"/>
              <a:t>Initial therapy should consist of optimizing glucose control and MNT using a Step 2 American Heart Association diet to decrease the amount of saturated fat in the diet. </a:t>
            </a:r>
            <a:r>
              <a:rPr lang="en-US" sz="2000" dirty="0">
                <a:solidFill>
                  <a:srgbClr val="F79646"/>
                </a:solidFill>
              </a:rPr>
              <a:t>B</a:t>
            </a:r>
          </a:p>
          <a:p>
            <a:pPr marL="228600" indent="-171450">
              <a:lnSpc>
                <a:spcPts val="2400"/>
              </a:lnSpc>
              <a:spcBef>
                <a:spcPts val="1200"/>
              </a:spcBef>
            </a:pPr>
            <a:r>
              <a:rPr lang="en-US" sz="2000" dirty="0"/>
              <a:t>After the age of 10 years, addition of a statin is suggested in patients who, despite MNT and lifestyle changes, continue to have LDL cholesterol &gt;160 mg/</a:t>
            </a:r>
            <a:r>
              <a:rPr lang="en-US" sz="2000" dirty="0" err="1"/>
              <a:t>dL</a:t>
            </a:r>
            <a:r>
              <a:rPr lang="en-US" sz="2000" dirty="0"/>
              <a:t> or LDL cholesterol &gt;130 mg/</a:t>
            </a:r>
            <a:r>
              <a:rPr lang="en-US" sz="2000" dirty="0" err="1"/>
              <a:t>dL</a:t>
            </a:r>
            <a:r>
              <a:rPr lang="en-US" sz="2000" dirty="0"/>
              <a:t> and one or more CVD risk factors, following reproductive counseling and implementation of effective birth control due to the potential teratogenic effects of statins. </a:t>
            </a:r>
            <a:r>
              <a:rPr lang="en-US" sz="2000" dirty="0">
                <a:solidFill>
                  <a:srgbClr val="F79646"/>
                </a:solidFill>
              </a:rPr>
              <a:t>B</a:t>
            </a:r>
          </a:p>
          <a:p>
            <a:pPr marL="228600" indent="-171450">
              <a:lnSpc>
                <a:spcPts val="2400"/>
              </a:lnSpc>
              <a:spcBef>
                <a:spcPts val="1200"/>
              </a:spcBef>
            </a:pPr>
            <a:r>
              <a:rPr lang="en-US" sz="2000" dirty="0"/>
              <a:t>The goal of therapy is an LDL cholesterol value &lt;100 mg/</a:t>
            </a:r>
            <a:r>
              <a:rPr lang="en-US" sz="2000" dirty="0" err="1"/>
              <a:t>dL</a:t>
            </a:r>
            <a:r>
              <a:rPr lang="en-US" sz="2000" dirty="0"/>
              <a:t>. </a:t>
            </a:r>
            <a:r>
              <a:rPr lang="en-US" sz="2000" dirty="0">
                <a:solidFill>
                  <a:srgbClr val="F7964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5365954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Title 2"/>
          <p:cNvSpPr>
            <a:spLocks noGrp="1"/>
          </p:cNvSpPr>
          <p:nvPr>
            <p:ph type="title"/>
          </p:nvPr>
        </p:nvSpPr>
        <p:spPr/>
        <p:txBody>
          <a:bodyPr/>
          <a:lstStyle/>
          <a:p>
            <a:r>
              <a:rPr lang="en-US" dirty="0"/>
              <a:t>Type 1 Diabetes: Recommendations (16)</a:t>
            </a:r>
          </a:p>
        </p:txBody>
      </p:sp>
      <p:sp>
        <p:nvSpPr>
          <p:cNvPr id="205826" name="Content Placeholder 2"/>
          <p:cNvSpPr>
            <a:spLocks noGrp="1"/>
          </p:cNvSpPr>
          <p:nvPr>
            <p:ph idx="1"/>
          </p:nvPr>
        </p:nvSpPr>
        <p:spPr>
          <a:xfrm>
            <a:off x="457200" y="828594"/>
            <a:ext cx="8229600" cy="3829050"/>
          </a:xfrm>
        </p:spPr>
        <p:txBody>
          <a:bodyPr/>
          <a:lstStyle/>
          <a:p>
            <a:pPr marL="68580" indent="0">
              <a:spcBef>
                <a:spcPts val="1200"/>
              </a:spcBef>
              <a:buNone/>
            </a:pPr>
            <a:r>
              <a:rPr lang="en-US" sz="2400" dirty="0">
                <a:solidFill>
                  <a:schemeClr val="accent6"/>
                </a:solidFill>
              </a:rPr>
              <a:t>Smoking:</a:t>
            </a:r>
            <a:endParaRPr lang="en-US" sz="2400" dirty="0"/>
          </a:p>
          <a:p>
            <a:pPr>
              <a:spcBef>
                <a:spcPts val="1200"/>
              </a:spcBef>
            </a:pPr>
            <a:r>
              <a:rPr lang="en-US" sz="2400" dirty="0"/>
              <a:t>Elicit a smoking history at initial and follow-up diabetes visits; discourage smoking in youth who do not smoke, and encourage smoking cessation in those who do smoke. </a:t>
            </a:r>
            <a:r>
              <a:rPr lang="en-US" sz="2400"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1546860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itle 2"/>
          <p:cNvSpPr>
            <a:spLocks noGrp="1"/>
          </p:cNvSpPr>
          <p:nvPr>
            <p:ph type="title"/>
          </p:nvPr>
        </p:nvSpPr>
        <p:spPr/>
        <p:txBody>
          <a:bodyPr/>
          <a:lstStyle/>
          <a:p>
            <a:r>
              <a:rPr lang="en-US" dirty="0"/>
              <a:t>Type 1 Diabetes: Recommendations (17)</a:t>
            </a:r>
          </a:p>
        </p:txBody>
      </p:sp>
      <p:sp>
        <p:nvSpPr>
          <p:cNvPr id="206850" name="Content Placeholder 1"/>
          <p:cNvSpPr>
            <a:spLocks noGrp="1"/>
          </p:cNvSpPr>
          <p:nvPr>
            <p:ph idx="1"/>
          </p:nvPr>
        </p:nvSpPr>
        <p:spPr/>
        <p:txBody>
          <a:bodyPr>
            <a:noAutofit/>
          </a:bodyPr>
          <a:lstStyle/>
          <a:p>
            <a:pPr marL="0" indent="0">
              <a:spcBef>
                <a:spcPts val="1200"/>
              </a:spcBef>
              <a:buFont typeface="Verdana" pitchFamily="34" charset="0"/>
              <a:buNone/>
            </a:pPr>
            <a:r>
              <a:rPr lang="en-US" dirty="0">
                <a:solidFill>
                  <a:schemeClr val="accent6"/>
                </a:solidFill>
              </a:rPr>
              <a:t>DKD Screening:</a:t>
            </a:r>
          </a:p>
          <a:p>
            <a:pPr indent="-228600">
              <a:lnSpc>
                <a:spcPts val="3000"/>
              </a:lnSpc>
              <a:spcBef>
                <a:spcPts val="1200"/>
              </a:spcBef>
            </a:pPr>
            <a:r>
              <a:rPr lang="en-US" dirty="0"/>
              <a:t>Annual screening for albuminuria with a random spot urine sample for UACR, should be performed at puberty or at age ≥10 years, whichever is earlier, once the child has had diabetes for 5 years.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19156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idx="4294967295"/>
          </p:nvPr>
        </p:nvSpPr>
        <p:spPr/>
        <p:txBody>
          <a:bodyPr/>
          <a:lstStyle/>
          <a:p>
            <a:r>
              <a:rPr lang="en-US" dirty="0"/>
              <a:t>Staging of Type 1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 xmlns:a16="http://schemas.microsoft.com/office/drawing/2014/main" id="{A1986AF0-603F-47BA-A9C8-574D360C076F}"/>
              </a:ext>
            </a:extLst>
          </p:cNvPr>
          <p:cNvGrpSpPr>
            <a:grpSpLocks noChangeAspect="1"/>
          </p:cNvGrpSpPr>
          <p:nvPr/>
        </p:nvGrpSpPr>
        <p:grpSpPr bwMode="auto">
          <a:xfrm>
            <a:off x="228600" y="1581150"/>
            <a:ext cx="8610600" cy="2182813"/>
            <a:chOff x="144" y="996"/>
            <a:chExt cx="5424" cy="1375"/>
          </a:xfrm>
        </p:grpSpPr>
        <p:sp>
          <p:nvSpPr>
            <p:cNvPr id="4" name="AutoShape 3">
              <a:extLst>
                <a:ext uri="{FF2B5EF4-FFF2-40B4-BE49-F238E27FC236}">
                  <a16:creationId xmlns="" xmlns:a16="http://schemas.microsoft.com/office/drawing/2014/main" id="{17CC3CD8-6FA5-4CB3-B78D-E7A8BC29A588}"/>
                </a:ext>
              </a:extLst>
            </p:cNvPr>
            <p:cNvSpPr>
              <a:spLocks noChangeAspect="1" noChangeArrowheads="1" noTextEdit="1"/>
            </p:cNvSpPr>
            <p:nvPr/>
          </p:nvSpPr>
          <p:spPr bwMode="auto">
            <a:xfrm>
              <a:off x="144" y="996"/>
              <a:ext cx="5424" cy="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533" name="Picture 5">
              <a:extLst>
                <a:ext uri="{FF2B5EF4-FFF2-40B4-BE49-F238E27FC236}">
                  <a16:creationId xmlns="" xmlns:a16="http://schemas.microsoft.com/office/drawing/2014/main" id="{910AC097-04ED-427C-814B-16BD1C18823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 y="996"/>
              <a:ext cx="5430" cy="1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20101978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itle 2"/>
          <p:cNvSpPr>
            <a:spLocks noGrp="1"/>
          </p:cNvSpPr>
          <p:nvPr>
            <p:ph type="title"/>
          </p:nvPr>
        </p:nvSpPr>
        <p:spPr/>
        <p:txBody>
          <a:bodyPr/>
          <a:lstStyle/>
          <a:p>
            <a:r>
              <a:rPr lang="en-US" dirty="0"/>
              <a:t>Type 1 Diabetes: Recommendations (18) </a:t>
            </a:r>
          </a:p>
        </p:txBody>
      </p:sp>
      <p:sp>
        <p:nvSpPr>
          <p:cNvPr id="207874" name="Content Placeholder 1"/>
          <p:cNvSpPr>
            <a:spLocks noGrp="1"/>
          </p:cNvSpPr>
          <p:nvPr>
            <p:ph idx="1"/>
          </p:nvPr>
        </p:nvSpPr>
        <p:spPr/>
        <p:txBody>
          <a:bodyPr>
            <a:normAutofit fontScale="92500"/>
          </a:bodyPr>
          <a:lstStyle/>
          <a:p>
            <a:pPr indent="-228600">
              <a:spcBef>
                <a:spcPts val="1200"/>
              </a:spcBef>
              <a:buFont typeface="Verdana" pitchFamily="34" charset="0"/>
              <a:buNone/>
            </a:pPr>
            <a:r>
              <a:rPr lang="en-US" dirty="0">
                <a:solidFill>
                  <a:schemeClr val="accent6"/>
                </a:solidFill>
              </a:rPr>
              <a:t>DKD Treatment:</a:t>
            </a:r>
          </a:p>
          <a:p>
            <a:pPr indent="-171450">
              <a:lnSpc>
                <a:spcPts val="3000"/>
              </a:lnSpc>
              <a:spcBef>
                <a:spcPts val="1200"/>
              </a:spcBef>
            </a:pPr>
            <a:r>
              <a:rPr lang="en-US" dirty="0"/>
              <a:t>When persistently elevated UACR (&gt;30 mg/g) is documented with at least two of three urine samples, treatment with an ACE inhibitor or ARB may be considered and the dose titrated to maintain blood pressure within the age-appropriate normal range. The urine samples should be obtained over a 6-month interval following efforts to improve glycemic control and normalize blood pressure.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49416944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itle 2"/>
          <p:cNvSpPr>
            <a:spLocks noGrp="1"/>
          </p:cNvSpPr>
          <p:nvPr>
            <p:ph type="title"/>
          </p:nvPr>
        </p:nvSpPr>
        <p:spPr/>
        <p:txBody>
          <a:bodyPr/>
          <a:lstStyle/>
          <a:p>
            <a:r>
              <a:rPr lang="en-US" dirty="0"/>
              <a:t>Type 1 Diabetes: Recommendations (19)</a:t>
            </a:r>
          </a:p>
        </p:txBody>
      </p:sp>
      <p:sp>
        <p:nvSpPr>
          <p:cNvPr id="208898" name="Content Placeholder 1"/>
          <p:cNvSpPr>
            <a:spLocks noGrp="1"/>
          </p:cNvSpPr>
          <p:nvPr>
            <p:ph idx="1"/>
          </p:nvPr>
        </p:nvSpPr>
        <p:spPr/>
        <p:txBody>
          <a:bodyPr>
            <a:normAutofit fontScale="92500" lnSpcReduction="20000"/>
          </a:bodyPr>
          <a:lstStyle/>
          <a:p>
            <a:pPr marL="68580" indent="0">
              <a:spcBef>
                <a:spcPts val="1200"/>
              </a:spcBef>
              <a:buNone/>
            </a:pPr>
            <a:r>
              <a:rPr lang="en-US" dirty="0">
                <a:solidFill>
                  <a:schemeClr val="accent6"/>
                </a:solidFill>
              </a:rPr>
              <a:t>Retinopathy:</a:t>
            </a:r>
            <a:endParaRPr lang="en-US" dirty="0"/>
          </a:p>
          <a:p>
            <a:pPr>
              <a:spcBef>
                <a:spcPts val="1200"/>
              </a:spcBef>
            </a:pPr>
            <a:r>
              <a:rPr lang="en-US" dirty="0"/>
              <a:t>An initial dilated and comprehensive eye examination is recommended once youth have had T1DM for 3-5 years, provided they are age ≥10 years or puberty has started, whichever is earlier. </a:t>
            </a:r>
            <a:r>
              <a:rPr lang="en-US" sz="2400" dirty="0">
                <a:solidFill>
                  <a:schemeClr val="accent6"/>
                </a:solidFill>
              </a:rPr>
              <a:t>B</a:t>
            </a:r>
          </a:p>
          <a:p>
            <a:pPr>
              <a:spcBef>
                <a:spcPts val="1200"/>
              </a:spcBef>
            </a:pPr>
            <a:r>
              <a:rPr lang="en-US" dirty="0"/>
              <a:t>After the initial examination, annual routine follow-up is generally recommended. Less frequent examinations, every 2 years, may be acceptable on the advice of an eye care professional and based on risk factor assessment. </a:t>
            </a:r>
            <a:r>
              <a:rPr lang="en-US" dirty="0">
                <a:solidFill>
                  <a:schemeClr val="accent6"/>
                </a:solidFill>
              </a:rPr>
              <a:t>E</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46840125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itle 2"/>
          <p:cNvSpPr>
            <a:spLocks noGrp="1"/>
          </p:cNvSpPr>
          <p:nvPr>
            <p:ph type="title"/>
          </p:nvPr>
        </p:nvSpPr>
        <p:spPr/>
        <p:txBody>
          <a:bodyPr/>
          <a:lstStyle/>
          <a:p>
            <a:r>
              <a:rPr lang="en-US" dirty="0"/>
              <a:t>Type 1 Diabetes: Recommendations (20)</a:t>
            </a:r>
          </a:p>
        </p:txBody>
      </p:sp>
      <p:sp>
        <p:nvSpPr>
          <p:cNvPr id="209922" name="Content Placeholder 1"/>
          <p:cNvSpPr>
            <a:spLocks noGrp="1"/>
          </p:cNvSpPr>
          <p:nvPr>
            <p:ph idx="1"/>
          </p:nvPr>
        </p:nvSpPr>
        <p:spPr/>
        <p:txBody>
          <a:bodyPr/>
          <a:lstStyle/>
          <a:p>
            <a:pPr marL="68580" indent="0">
              <a:spcBef>
                <a:spcPts val="1200"/>
              </a:spcBef>
              <a:buNone/>
            </a:pPr>
            <a:r>
              <a:rPr lang="en-US" dirty="0">
                <a:solidFill>
                  <a:schemeClr val="accent6"/>
                </a:solidFill>
              </a:rPr>
              <a:t>Neuropathy:</a:t>
            </a:r>
            <a:endParaRPr lang="en-US" dirty="0"/>
          </a:p>
          <a:p>
            <a:pPr>
              <a:spcBef>
                <a:spcPts val="1200"/>
              </a:spcBef>
            </a:pPr>
            <a:r>
              <a:rPr lang="en-US" dirty="0"/>
              <a:t>Consider an annual comprehensive foot exam at the start of puberty or at age ≥10 years, whichever is earlier, once the youth has had type 1 diabetes for 5 years.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59312214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itle 2"/>
          <p:cNvSpPr>
            <a:spLocks noGrp="1"/>
          </p:cNvSpPr>
          <p:nvPr>
            <p:ph type="title"/>
          </p:nvPr>
        </p:nvSpPr>
        <p:spPr/>
        <p:txBody>
          <a:bodyPr/>
          <a:lstStyle/>
          <a:p>
            <a:r>
              <a:rPr lang="en-US"/>
              <a:t>Type 2 Diabetes</a:t>
            </a:r>
          </a:p>
        </p:txBody>
      </p:sp>
      <p:sp>
        <p:nvSpPr>
          <p:cNvPr id="210946" name="Content Placeholder 1"/>
          <p:cNvSpPr>
            <a:spLocks noGrp="1"/>
          </p:cNvSpPr>
          <p:nvPr>
            <p:ph idx="1"/>
          </p:nvPr>
        </p:nvSpPr>
        <p:spPr>
          <a:xfrm>
            <a:off x="457200" y="768134"/>
            <a:ext cx="8229600" cy="4013416"/>
          </a:xfrm>
        </p:spPr>
        <p:txBody>
          <a:bodyPr>
            <a:normAutofit fontScale="92500" lnSpcReduction="10000"/>
          </a:bodyPr>
          <a:lstStyle/>
          <a:p>
            <a:pPr>
              <a:spcBef>
                <a:spcPts val="1200"/>
              </a:spcBef>
            </a:pPr>
            <a:r>
              <a:rPr lang="en-US" dirty="0"/>
              <a:t>T2DM in youth has increased over the past 20 years</a:t>
            </a:r>
          </a:p>
          <a:p>
            <a:pPr lvl="1">
              <a:spcBef>
                <a:spcPts val="1200"/>
              </a:spcBef>
            </a:pPr>
            <a:r>
              <a:rPr lang="en-US" dirty="0"/>
              <a:t>~5,000 new cases per year in the U.S.</a:t>
            </a:r>
          </a:p>
          <a:p>
            <a:pPr>
              <a:spcBef>
                <a:spcPts val="1200"/>
              </a:spcBef>
            </a:pPr>
            <a:r>
              <a:rPr lang="en-US" dirty="0"/>
              <a:t>T2DM in youth is different from both T1DM in youth and T2DM in adults</a:t>
            </a:r>
          </a:p>
          <a:p>
            <a:pPr>
              <a:spcBef>
                <a:spcPts val="1200"/>
              </a:spcBef>
            </a:pPr>
            <a:r>
              <a:rPr lang="en-US" dirty="0"/>
              <a:t>Disproportionally impacts youth of ethnic and racial minorities</a:t>
            </a:r>
          </a:p>
          <a:p>
            <a:pPr>
              <a:spcBef>
                <a:spcPts val="1200"/>
              </a:spcBef>
            </a:pPr>
            <a:r>
              <a:rPr lang="en-US" dirty="0"/>
              <a:t>Additional risk factors include:</a:t>
            </a:r>
          </a:p>
          <a:p>
            <a:pPr lvl="1">
              <a:spcBef>
                <a:spcPts val="1200"/>
              </a:spcBef>
            </a:pPr>
            <a:r>
              <a:rPr lang="en-US" dirty="0"/>
              <a:t>Adiposity, family history of diabetes, female sex, and low socioeconomic status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9988046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a:t>
            </a:r>
          </a:p>
        </p:txBody>
      </p:sp>
      <p:sp>
        <p:nvSpPr>
          <p:cNvPr id="211970" name="Content Placeholder 1"/>
          <p:cNvSpPr>
            <a:spLocks noGrp="1"/>
          </p:cNvSpPr>
          <p:nvPr>
            <p:ph idx="1"/>
          </p:nvPr>
        </p:nvSpPr>
        <p:spPr>
          <a:xfrm>
            <a:off x="457200" y="839693"/>
            <a:ext cx="8229600" cy="3829050"/>
          </a:xfrm>
        </p:spPr>
        <p:txBody>
          <a:bodyPr>
            <a:normAutofit fontScale="92500" lnSpcReduction="20000"/>
          </a:bodyPr>
          <a:lstStyle/>
          <a:p>
            <a:pPr marL="68580" indent="0">
              <a:spcBef>
                <a:spcPts val="1200"/>
              </a:spcBef>
              <a:buNone/>
            </a:pPr>
            <a:r>
              <a:rPr lang="en-US" dirty="0">
                <a:solidFill>
                  <a:schemeClr val="accent6"/>
                </a:solidFill>
              </a:rPr>
              <a:t>Screening and Diagnosis:</a:t>
            </a:r>
            <a:endParaRPr lang="en-US" dirty="0"/>
          </a:p>
          <a:p>
            <a:pPr>
              <a:spcBef>
                <a:spcPts val="1200"/>
              </a:spcBef>
            </a:pPr>
            <a:r>
              <a:rPr lang="en-US" dirty="0"/>
              <a:t>Risk-based screening for prediabetes and/or type 2 diabetes should be considered in children and adolescents after the onset of puberty or ≥10 years of age, whichever occurs earlier, who are overweight (BMI &gt;85</a:t>
            </a:r>
            <a:r>
              <a:rPr lang="en-US" baseline="30000" dirty="0"/>
              <a:t>th</a:t>
            </a:r>
            <a:r>
              <a:rPr lang="en-US" dirty="0"/>
              <a:t> %) or obese (BMI &gt;95</a:t>
            </a:r>
            <a:r>
              <a:rPr lang="en-US" baseline="30000" dirty="0"/>
              <a:t>th</a:t>
            </a:r>
            <a:r>
              <a:rPr lang="en-US" dirty="0"/>
              <a:t> %) and who have one or more additional risk factors for diabetes. </a:t>
            </a:r>
            <a:r>
              <a:rPr lang="en-US" dirty="0">
                <a:solidFill>
                  <a:schemeClr val="accent6"/>
                </a:solidFill>
              </a:rPr>
              <a:t>A</a:t>
            </a:r>
          </a:p>
          <a:p>
            <a:pPr>
              <a:spcBef>
                <a:spcPts val="1200"/>
              </a:spcBef>
            </a:pPr>
            <a:r>
              <a:rPr lang="en-US" dirty="0"/>
              <a:t>If tests are normal, repeat testing at minimum of 3-year  intervals </a:t>
            </a:r>
            <a:r>
              <a:rPr lang="en-US" dirty="0">
                <a:solidFill>
                  <a:schemeClr val="accent6"/>
                </a:solidFill>
              </a:rPr>
              <a:t>E</a:t>
            </a:r>
            <a:r>
              <a:rPr lang="en-US" dirty="0"/>
              <a:t>, or more frequently if BMI is increasing. </a:t>
            </a:r>
            <a:r>
              <a:rPr lang="en-US" dirty="0">
                <a:solidFill>
                  <a:schemeClr val="accent6"/>
                </a:solidFill>
              </a:rPr>
              <a:t>C</a:t>
            </a: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00852719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(2)</a:t>
            </a:r>
          </a:p>
        </p:txBody>
      </p:sp>
      <p:sp>
        <p:nvSpPr>
          <p:cNvPr id="211970" name="Content Placeholder 1"/>
          <p:cNvSpPr>
            <a:spLocks noGrp="1"/>
          </p:cNvSpPr>
          <p:nvPr>
            <p:ph idx="1"/>
          </p:nvPr>
        </p:nvSpPr>
        <p:spPr>
          <a:xfrm>
            <a:off x="457200" y="839693"/>
            <a:ext cx="8229600" cy="3829050"/>
          </a:xfrm>
        </p:spPr>
        <p:txBody>
          <a:bodyPr>
            <a:normAutofit/>
          </a:bodyPr>
          <a:lstStyle/>
          <a:p>
            <a:pPr marL="68580" indent="0">
              <a:spcBef>
                <a:spcPts val="1200"/>
              </a:spcBef>
              <a:buNone/>
            </a:pPr>
            <a:r>
              <a:rPr lang="en-US" dirty="0">
                <a:solidFill>
                  <a:schemeClr val="accent6"/>
                </a:solidFill>
              </a:rPr>
              <a:t>Screening and Diagnosis:</a:t>
            </a:r>
            <a:endParaRPr lang="en-US" dirty="0"/>
          </a:p>
          <a:p>
            <a:pPr>
              <a:spcBef>
                <a:spcPts val="1200"/>
              </a:spcBef>
            </a:pPr>
            <a:r>
              <a:rPr lang="en-US" dirty="0"/>
              <a:t>Fasting plasma glucose, 2-h plasma glucose during a 75-g OGTT, and A1C can be used to test for prediabetes or diabetes in children and adolescents.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9684123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(3)</a:t>
            </a:r>
          </a:p>
        </p:txBody>
      </p:sp>
      <p:sp>
        <p:nvSpPr>
          <p:cNvPr id="211970" name="Content Placeholder 1"/>
          <p:cNvSpPr>
            <a:spLocks noGrp="1"/>
          </p:cNvSpPr>
          <p:nvPr>
            <p:ph idx="1"/>
          </p:nvPr>
        </p:nvSpPr>
        <p:spPr>
          <a:xfrm>
            <a:off x="457200" y="839693"/>
            <a:ext cx="8229600" cy="3829050"/>
          </a:xfrm>
        </p:spPr>
        <p:txBody>
          <a:bodyPr>
            <a:normAutofit fontScale="85000" lnSpcReduction="10000"/>
          </a:bodyPr>
          <a:lstStyle/>
          <a:p>
            <a:pPr marL="68580" indent="0">
              <a:spcBef>
                <a:spcPts val="1200"/>
              </a:spcBef>
              <a:buNone/>
            </a:pPr>
            <a:r>
              <a:rPr lang="en-US" dirty="0">
                <a:solidFill>
                  <a:schemeClr val="accent6"/>
                </a:solidFill>
              </a:rPr>
              <a:t>Lifestyle Management:</a:t>
            </a:r>
            <a:endParaRPr lang="en-US" dirty="0"/>
          </a:p>
          <a:p>
            <a:pPr>
              <a:spcBef>
                <a:spcPts val="1200"/>
              </a:spcBef>
            </a:pPr>
            <a:r>
              <a:rPr lang="en-US" dirty="0"/>
              <a:t>Overweight or obese youth with T2DM and their families should be provided with developmentally and culturally appropriate comprehensive lifestyle programs that are integrated with diabetes management to achieve 7-10% decrease in excess weight. </a:t>
            </a:r>
            <a:r>
              <a:rPr lang="en-US" dirty="0">
                <a:solidFill>
                  <a:schemeClr val="accent6"/>
                </a:solidFill>
              </a:rPr>
              <a:t>C</a:t>
            </a:r>
          </a:p>
          <a:p>
            <a:pPr>
              <a:spcBef>
                <a:spcPts val="1200"/>
              </a:spcBef>
            </a:pPr>
            <a:r>
              <a:rPr lang="en-US" dirty="0"/>
              <a:t>Given the necessity of long-term weight management for children and adolescents with type 2 diabetes, lifestyle intervention should be based on a chronic care model and offered in the context of diabetes care.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68700808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(4)</a:t>
            </a:r>
          </a:p>
        </p:txBody>
      </p:sp>
      <p:sp>
        <p:nvSpPr>
          <p:cNvPr id="211970" name="Content Placeholder 1"/>
          <p:cNvSpPr>
            <a:spLocks noGrp="1"/>
          </p:cNvSpPr>
          <p:nvPr>
            <p:ph idx="1"/>
          </p:nvPr>
        </p:nvSpPr>
        <p:spPr>
          <a:xfrm>
            <a:off x="457200" y="839693"/>
            <a:ext cx="8229600" cy="3829050"/>
          </a:xfrm>
        </p:spPr>
        <p:txBody>
          <a:bodyPr>
            <a:normAutofit fontScale="85000" lnSpcReduction="20000"/>
          </a:bodyPr>
          <a:lstStyle/>
          <a:p>
            <a:pPr marL="68580" indent="0">
              <a:spcBef>
                <a:spcPts val="1200"/>
              </a:spcBef>
              <a:buNone/>
            </a:pPr>
            <a:r>
              <a:rPr lang="en-US" dirty="0">
                <a:solidFill>
                  <a:schemeClr val="accent6"/>
                </a:solidFill>
              </a:rPr>
              <a:t>Lifestyle Management:</a:t>
            </a:r>
            <a:endParaRPr lang="en-US" dirty="0"/>
          </a:p>
          <a:p>
            <a:pPr>
              <a:spcBef>
                <a:spcPts val="1200"/>
              </a:spcBef>
            </a:pPr>
            <a:r>
              <a:rPr lang="en-US" dirty="0"/>
              <a:t>Youth with diabetes, like all children, should be encouraged to participate in at least 60 min of moderate to vigorous physical activity per day (and strength training on at least 3 days/week) </a:t>
            </a:r>
            <a:r>
              <a:rPr lang="en-US" dirty="0">
                <a:solidFill>
                  <a:schemeClr val="accent6"/>
                </a:solidFill>
              </a:rPr>
              <a:t>B </a:t>
            </a:r>
            <a:r>
              <a:rPr lang="en-US" dirty="0"/>
              <a:t>and to decrease sedentary behavior. </a:t>
            </a:r>
            <a:r>
              <a:rPr lang="en-US" dirty="0">
                <a:solidFill>
                  <a:schemeClr val="accent6"/>
                </a:solidFill>
              </a:rPr>
              <a:t>C</a:t>
            </a:r>
          </a:p>
          <a:p>
            <a:pPr>
              <a:spcBef>
                <a:spcPts val="1200"/>
              </a:spcBef>
            </a:pPr>
            <a:r>
              <a:rPr lang="en-US" dirty="0"/>
              <a:t>Nutrition for youth with T2DM, like all children, should focus on healthy eating patterns that emphasize consumption of nutrient-dense, high-quality foods and decreased consumption of calorie-dense, nutrient-poor foods, particularly sugar-added beverages.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10907921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(5)</a:t>
            </a:r>
          </a:p>
        </p:txBody>
      </p:sp>
      <p:sp>
        <p:nvSpPr>
          <p:cNvPr id="211970" name="Content Placeholder 1"/>
          <p:cNvSpPr>
            <a:spLocks noGrp="1"/>
          </p:cNvSpPr>
          <p:nvPr>
            <p:ph idx="1"/>
          </p:nvPr>
        </p:nvSpPr>
        <p:spPr>
          <a:xfrm>
            <a:off x="457200" y="839693"/>
            <a:ext cx="8229600" cy="3829050"/>
          </a:xfrm>
        </p:spPr>
        <p:txBody>
          <a:bodyPr>
            <a:normAutofit fontScale="77500" lnSpcReduction="200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Initiate pharmacologic therapy, in addition to lifestyle therapy, at diagnosis of T2DM. </a:t>
            </a:r>
            <a:r>
              <a:rPr lang="en-US" dirty="0">
                <a:solidFill>
                  <a:schemeClr val="accent6"/>
                </a:solidFill>
              </a:rPr>
              <a:t>A</a:t>
            </a:r>
          </a:p>
          <a:p>
            <a:pPr>
              <a:spcBef>
                <a:spcPts val="1200"/>
              </a:spcBef>
            </a:pPr>
            <a:r>
              <a:rPr lang="en-US" dirty="0"/>
              <a:t>In metabolically stable patients (A1C &lt;8.5% and asymptomatic), metformin is the initial pharmacologic treatment of choice if renal function is &gt;30 ml/min/1.73m</a:t>
            </a:r>
            <a:r>
              <a:rPr lang="en-US" baseline="30000" dirty="0"/>
              <a:t>2</a:t>
            </a:r>
            <a:r>
              <a:rPr lang="en-US" dirty="0"/>
              <a:t>. </a:t>
            </a:r>
            <a:r>
              <a:rPr lang="en-US" dirty="0">
                <a:solidFill>
                  <a:schemeClr val="accent6"/>
                </a:solidFill>
              </a:rPr>
              <a:t>A</a:t>
            </a:r>
          </a:p>
          <a:p>
            <a:pPr>
              <a:spcBef>
                <a:spcPts val="1200"/>
              </a:spcBef>
            </a:pPr>
            <a:r>
              <a:rPr lang="en-US" dirty="0"/>
              <a:t>Youth with marked hyperglycemia (blood glucose ≥250 mg/</a:t>
            </a:r>
            <a:r>
              <a:rPr lang="en-US" dirty="0" err="1"/>
              <a:t>dL</a:t>
            </a:r>
            <a:r>
              <a:rPr lang="en-US" dirty="0"/>
              <a:t>, </a:t>
            </a:r>
            <a:r>
              <a:rPr lang="en-US"/>
              <a:t>A1C ≥) </a:t>
            </a:r>
            <a:r>
              <a:rPr lang="en-US" dirty="0"/>
              <a:t>without ketoacidosis at diagnosis who are symptomatic with polyuria, polydipsia, </a:t>
            </a:r>
            <a:r>
              <a:rPr lang="en-US" dirty="0" err="1"/>
              <a:t>nocturia</a:t>
            </a:r>
            <a:r>
              <a:rPr lang="en-US" dirty="0"/>
              <a:t>, and/or weight loss should be treated initially with basal insulin while metformin is initiated and titrated to maximally tolerated dose to achieve A1C goal.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242619019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(6)</a:t>
            </a:r>
          </a:p>
        </p:txBody>
      </p:sp>
      <p:sp>
        <p:nvSpPr>
          <p:cNvPr id="211970" name="Content Placeholder 1"/>
          <p:cNvSpPr>
            <a:spLocks noGrp="1"/>
          </p:cNvSpPr>
          <p:nvPr>
            <p:ph idx="1"/>
          </p:nvPr>
        </p:nvSpPr>
        <p:spPr>
          <a:xfrm>
            <a:off x="457200" y="839693"/>
            <a:ext cx="8229600" cy="3829050"/>
          </a:xfrm>
        </p:spPr>
        <p:txBody>
          <a:bodyPr>
            <a:normAutofit fontScale="92500" lnSpcReduction="200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When the A1C target is no longer met with metformin monotherapy, or if contraindications or intolerable side effects of metformin develop, basal insulin therapy should be initiated. </a:t>
            </a:r>
            <a:r>
              <a:rPr lang="en-US" dirty="0">
                <a:solidFill>
                  <a:schemeClr val="accent6"/>
                </a:solidFill>
              </a:rPr>
              <a:t>E</a:t>
            </a:r>
          </a:p>
          <a:p>
            <a:pPr>
              <a:spcBef>
                <a:spcPts val="1200"/>
              </a:spcBef>
            </a:pPr>
            <a:r>
              <a:rPr lang="en-US" dirty="0"/>
              <a:t>In patients initially treated with basal insulin and metformin who are meeting glucose targets based on home blood glucose monitoring, basal insulin can be tapered over 2-6 weeks by decreasing the insulin dose by 10-30% every few days. </a:t>
            </a:r>
            <a:r>
              <a:rPr lang="en-US" dirty="0">
                <a:solidFill>
                  <a:schemeClr val="accent6"/>
                </a:solidFill>
              </a:rPr>
              <a:t>A</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344363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lstStyle/>
          <a:p>
            <a:r>
              <a:rPr lang="en-US" sz="3200" dirty="0"/>
              <a:t>Criteria for the Diagnosis of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3" name="Group 4">
            <a:extLst>
              <a:ext uri="{FF2B5EF4-FFF2-40B4-BE49-F238E27FC236}">
                <a16:creationId xmlns="" xmlns:a16="http://schemas.microsoft.com/office/drawing/2014/main" id="{607C1F26-8A6F-4D69-B4BF-DBE8C2DEF0E8}"/>
              </a:ext>
            </a:extLst>
          </p:cNvPr>
          <p:cNvGrpSpPr>
            <a:grpSpLocks noChangeAspect="1"/>
          </p:cNvGrpSpPr>
          <p:nvPr/>
        </p:nvGrpSpPr>
        <p:grpSpPr bwMode="auto">
          <a:xfrm>
            <a:off x="533400" y="892175"/>
            <a:ext cx="8153400" cy="3656013"/>
            <a:chOff x="336" y="562"/>
            <a:chExt cx="5136" cy="2303"/>
          </a:xfrm>
        </p:grpSpPr>
        <p:sp>
          <p:nvSpPr>
            <p:cNvPr id="4" name="AutoShape 3">
              <a:extLst>
                <a:ext uri="{FF2B5EF4-FFF2-40B4-BE49-F238E27FC236}">
                  <a16:creationId xmlns="" xmlns:a16="http://schemas.microsoft.com/office/drawing/2014/main" id="{8C9AEA42-879D-4EFD-BC2E-A4B8145F8885}"/>
                </a:ext>
              </a:extLst>
            </p:cNvPr>
            <p:cNvSpPr>
              <a:spLocks noChangeAspect="1" noChangeArrowheads="1" noTextEdit="1"/>
            </p:cNvSpPr>
            <p:nvPr/>
          </p:nvSpPr>
          <p:spPr bwMode="auto">
            <a:xfrm>
              <a:off x="336" y="562"/>
              <a:ext cx="5136" cy="2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509" name="Picture 5">
              <a:extLst>
                <a:ext uri="{FF2B5EF4-FFF2-40B4-BE49-F238E27FC236}">
                  <a16:creationId xmlns="" xmlns:a16="http://schemas.microsoft.com/office/drawing/2014/main" id="{6A0C0C78-6531-49D4-B395-457B4B119A1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 y="562"/>
              <a:ext cx="5143" cy="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032271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(7)</a:t>
            </a:r>
          </a:p>
        </p:txBody>
      </p:sp>
      <p:sp>
        <p:nvSpPr>
          <p:cNvPr id="211970" name="Content Placeholder 1"/>
          <p:cNvSpPr>
            <a:spLocks noGrp="1"/>
          </p:cNvSpPr>
          <p:nvPr>
            <p:ph idx="1"/>
          </p:nvPr>
        </p:nvSpPr>
        <p:spPr>
          <a:xfrm>
            <a:off x="457200" y="839693"/>
            <a:ext cx="8229600" cy="3829050"/>
          </a:xfrm>
        </p:spPr>
        <p:txBody>
          <a:bodyPr>
            <a:normAutofit fontScale="925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Use of medications not approved by the U.S. FDA for youth with T2DM is not recommended outside of research trials. </a:t>
            </a:r>
            <a:r>
              <a:rPr lang="en-US" dirty="0">
                <a:solidFill>
                  <a:schemeClr val="accent6"/>
                </a:solidFill>
              </a:rPr>
              <a:t>B</a:t>
            </a:r>
          </a:p>
          <a:p>
            <a:pPr>
              <a:spcBef>
                <a:spcPts val="1200"/>
              </a:spcBef>
            </a:pPr>
            <a:r>
              <a:rPr lang="en-US" dirty="0"/>
              <a:t>All youth with T2DM and their families should receive comprehensive diabetes self-management education and support that is specific to youth with T2DM and culturally competent.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20918314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normAutofit/>
          </a:bodyPr>
          <a:lstStyle/>
          <a:p>
            <a:r>
              <a:rPr lang="en-US" dirty="0"/>
              <a:t>Transitions from Pediatric to Adults Care</a:t>
            </a:r>
          </a:p>
        </p:txBody>
      </p:sp>
      <p:sp>
        <p:nvSpPr>
          <p:cNvPr id="211970" name="Content Placeholder 1"/>
          <p:cNvSpPr>
            <a:spLocks noGrp="1"/>
          </p:cNvSpPr>
          <p:nvPr>
            <p:ph idx="1"/>
          </p:nvPr>
        </p:nvSpPr>
        <p:spPr>
          <a:xfrm>
            <a:off x="457200" y="839693"/>
            <a:ext cx="8229600" cy="3829050"/>
          </a:xfrm>
        </p:spPr>
        <p:txBody>
          <a:bodyPr>
            <a:normAutofit/>
          </a:bodyPr>
          <a:lstStyle/>
          <a:p>
            <a:pPr>
              <a:spcBef>
                <a:spcPts val="1200"/>
              </a:spcBef>
            </a:pPr>
            <a:r>
              <a:rPr lang="en-US" dirty="0"/>
              <a:t>Pediatric diabetes providers and families should begin to prepare youth for transition in early adolescence and, at the latest, at least 1 year before the transition to adult health care. </a:t>
            </a:r>
            <a:r>
              <a:rPr lang="en-US" dirty="0">
                <a:solidFill>
                  <a:schemeClr val="accent6"/>
                </a:solidFill>
              </a:rPr>
              <a:t>E</a:t>
            </a:r>
            <a:endParaRPr lang="en-US" sz="2400" dirty="0">
              <a:solidFill>
                <a:schemeClr val="accent6"/>
              </a:solidFill>
            </a:endParaRPr>
          </a:p>
          <a:p>
            <a:pPr>
              <a:spcBef>
                <a:spcPts val="1200"/>
              </a:spcBef>
            </a:pPr>
            <a:r>
              <a:rPr lang="en-US" dirty="0"/>
              <a:t>Both pediatric and adult diabetes care providers should provide support and links to resources for transitioning young adults.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07759495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normAutofit/>
          </a:bodyPr>
          <a:lstStyle/>
          <a:p>
            <a:r>
              <a:rPr lang="en-US" sz="2800" dirty="0"/>
              <a:t>Transition from Pediatric to Adult Care (2)</a:t>
            </a:r>
          </a:p>
        </p:txBody>
      </p:sp>
      <p:sp>
        <p:nvSpPr>
          <p:cNvPr id="211970" name="Content Placeholder 1"/>
          <p:cNvSpPr>
            <a:spLocks noGrp="1"/>
          </p:cNvSpPr>
          <p:nvPr>
            <p:ph idx="1"/>
          </p:nvPr>
        </p:nvSpPr>
        <p:spPr>
          <a:xfrm>
            <a:off x="457200" y="839693"/>
            <a:ext cx="8229600" cy="3829050"/>
          </a:xfrm>
        </p:spPr>
        <p:txBody>
          <a:bodyPr>
            <a:normAutofit lnSpcReduction="10000"/>
          </a:bodyPr>
          <a:lstStyle/>
          <a:p>
            <a:pPr>
              <a:spcBef>
                <a:spcPts val="1200"/>
              </a:spcBef>
            </a:pPr>
            <a:r>
              <a:rPr lang="en-US" dirty="0"/>
              <a:t>Early and ongoing attention should be given to comprehensive, coordinated planning for seamless transition of all youth to adult health care.</a:t>
            </a:r>
          </a:p>
          <a:p>
            <a:pPr>
              <a:spcBef>
                <a:spcPts val="1200"/>
              </a:spcBef>
            </a:pPr>
            <a:r>
              <a:rPr lang="en-US" dirty="0"/>
              <a:t>Association position statement, “Diabetes Care for Emerging Adults”</a:t>
            </a:r>
          </a:p>
          <a:p>
            <a:pPr>
              <a:spcBef>
                <a:spcPts val="1200"/>
              </a:spcBef>
            </a:pPr>
            <a:r>
              <a:rPr lang="en-US" dirty="0"/>
              <a:t>NDEP: http://ndep.nih.gov/transitions</a:t>
            </a:r>
          </a:p>
          <a:p>
            <a:pPr>
              <a:spcBef>
                <a:spcPts val="1200"/>
              </a:spcBef>
            </a:pPr>
            <a:r>
              <a:rPr lang="en-US" dirty="0"/>
              <a:t>Endocrine Society: www.endocrine.org</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 xmlns:p14="http://schemas.microsoft.com/office/powerpoint/2010/main" val="429325977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txBox="1">
            <a:spLocks/>
          </p:cNvSpPr>
          <p:nvPr/>
        </p:nvSpPr>
        <p:spPr bwMode="auto">
          <a:xfrm>
            <a:off x="1752600" y="1657350"/>
            <a:ext cx="57150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13. Management of Diabetes in Pregnancy</a:t>
            </a:r>
          </a:p>
        </p:txBody>
      </p:sp>
    </p:spTree>
    <p:extLst>
      <p:ext uri="{BB962C8B-B14F-4D97-AF65-F5344CB8AC3E}">
        <p14:creationId xmlns="" xmlns:p14="http://schemas.microsoft.com/office/powerpoint/2010/main" val="11334802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lstStyle/>
          <a:p>
            <a:r>
              <a:rPr lang="en-US" dirty="0"/>
              <a:t>Diabetes in Pregnancy: Recommendations</a:t>
            </a:r>
          </a:p>
        </p:txBody>
      </p:sp>
      <p:sp>
        <p:nvSpPr>
          <p:cNvPr id="217090" name="Content Placeholder 2"/>
          <p:cNvSpPr>
            <a:spLocks noGrp="1"/>
          </p:cNvSpPr>
          <p:nvPr>
            <p:ph idx="1"/>
          </p:nvPr>
        </p:nvSpPr>
        <p:spPr/>
        <p:txBody>
          <a:bodyPr>
            <a:normAutofit fontScale="85000" lnSpcReduction="20000"/>
          </a:bodyPr>
          <a:lstStyle/>
          <a:p>
            <a:pPr marL="68580" indent="0">
              <a:spcBef>
                <a:spcPts val="1200"/>
              </a:spcBef>
              <a:buNone/>
            </a:pPr>
            <a:r>
              <a:rPr lang="en-US" dirty="0">
                <a:solidFill>
                  <a:schemeClr val="accent6"/>
                </a:solidFill>
              </a:rPr>
              <a:t>Preconception Counseling:</a:t>
            </a:r>
            <a:endParaRPr lang="en-US" dirty="0"/>
          </a:p>
          <a:p>
            <a:pPr>
              <a:spcBef>
                <a:spcPts val="1200"/>
              </a:spcBef>
            </a:pPr>
            <a:r>
              <a:rPr lang="en-US" dirty="0"/>
              <a:t>Starting at puberty, preconception counseling should be incorporated into routine diabetes care for all girls of childbearing potential. </a:t>
            </a:r>
            <a:r>
              <a:rPr lang="en-US" dirty="0">
                <a:solidFill>
                  <a:srgbClr val="F79646"/>
                </a:solidFill>
              </a:rPr>
              <a:t>A</a:t>
            </a:r>
          </a:p>
          <a:p>
            <a:pPr>
              <a:spcBef>
                <a:spcPts val="1200"/>
              </a:spcBef>
            </a:pPr>
            <a:r>
              <a:rPr lang="en-US" dirty="0"/>
              <a:t>Family planning should be discussed and effective contraception should be prescribed and used until a woman is prepared and ready to become pregnant. </a:t>
            </a:r>
            <a:r>
              <a:rPr lang="en-US" dirty="0">
                <a:solidFill>
                  <a:schemeClr val="accent6"/>
                </a:solidFill>
              </a:rPr>
              <a:t>A</a:t>
            </a:r>
          </a:p>
          <a:p>
            <a:pPr>
              <a:spcBef>
                <a:spcPts val="1200"/>
              </a:spcBef>
            </a:pPr>
            <a:r>
              <a:rPr lang="en-US" dirty="0"/>
              <a:t>Preconception counseling should address the importance of glycemic control as close to normal as is safely possible, ideally &lt;6.5%, to reduce the risk of congenital anomalies.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324613350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(2)</a:t>
            </a:r>
          </a:p>
        </p:txBody>
      </p:sp>
      <p:sp>
        <p:nvSpPr>
          <p:cNvPr id="217090" name="Content Placeholder 2"/>
          <p:cNvSpPr>
            <a:spLocks noGrp="1"/>
          </p:cNvSpPr>
          <p:nvPr>
            <p:ph idx="1"/>
          </p:nvPr>
        </p:nvSpPr>
        <p:spPr/>
        <p:txBody>
          <a:bodyPr>
            <a:normAutofit fontScale="92500" lnSpcReduction="20000"/>
          </a:bodyPr>
          <a:lstStyle/>
          <a:p>
            <a:pPr marL="68580" indent="0">
              <a:spcBef>
                <a:spcPts val="1200"/>
              </a:spcBef>
              <a:buNone/>
            </a:pPr>
            <a:r>
              <a:rPr lang="en-US" dirty="0">
                <a:solidFill>
                  <a:schemeClr val="accent6"/>
                </a:solidFill>
              </a:rPr>
              <a:t>Preconception Testing:</a:t>
            </a:r>
            <a:endParaRPr lang="en-US" dirty="0"/>
          </a:p>
          <a:p>
            <a:pPr>
              <a:spcBef>
                <a:spcPts val="1200"/>
              </a:spcBef>
            </a:pPr>
            <a:r>
              <a:rPr lang="en-US" dirty="0"/>
              <a:t>Women with preexisting type 1 or type 2 diabetes who are planning pregnancy or who have become pregnant should be counseled on the risk of development and/or progression of diabetic retinopathy. Dilated eye examinations should occur before pregnancy or in the first trimester, and then patients should be monitored every trimester and for 1-year postpartum as indicated by the degree of retinopathy and as recommended by the eye care provider.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05534171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(3)</a:t>
            </a:r>
          </a:p>
        </p:txBody>
      </p:sp>
      <p:sp>
        <p:nvSpPr>
          <p:cNvPr id="217090" name="Content Placeholder 2"/>
          <p:cNvSpPr>
            <a:spLocks noGrp="1"/>
          </p:cNvSpPr>
          <p:nvPr>
            <p:ph idx="1"/>
          </p:nvPr>
        </p:nvSpPr>
        <p:spPr>
          <a:xfrm>
            <a:off x="457200" y="768134"/>
            <a:ext cx="8229600" cy="4013416"/>
          </a:xfrm>
        </p:spPr>
        <p:txBody>
          <a:bodyPr>
            <a:normAutofit fontScale="85000" lnSpcReduction="20000"/>
          </a:bodyPr>
          <a:lstStyle/>
          <a:p>
            <a:pPr marL="68580" indent="0">
              <a:spcBef>
                <a:spcPts val="1200"/>
              </a:spcBef>
              <a:buNone/>
            </a:pPr>
            <a:r>
              <a:rPr lang="en-US" dirty="0">
                <a:solidFill>
                  <a:schemeClr val="accent6"/>
                </a:solidFill>
              </a:rPr>
              <a:t>Glycemic Targets:</a:t>
            </a:r>
            <a:endParaRPr lang="en-US" dirty="0"/>
          </a:p>
          <a:p>
            <a:pPr>
              <a:spcBef>
                <a:spcPts val="1200"/>
              </a:spcBef>
            </a:pPr>
            <a:r>
              <a:rPr lang="en-US" dirty="0"/>
              <a:t>Fasting and postprandial self-monitoring of blood glucose are recommended in both GDM and preexisting diabetes in pregnancy to achieve glycemic control. Some women with preexisting diabetes should also test blood glucose </a:t>
            </a:r>
            <a:r>
              <a:rPr lang="en-US" dirty="0" err="1"/>
              <a:t>preprandially</a:t>
            </a:r>
            <a:r>
              <a:rPr lang="en-US" dirty="0"/>
              <a:t>. </a:t>
            </a:r>
            <a:r>
              <a:rPr lang="en-US" dirty="0">
                <a:solidFill>
                  <a:schemeClr val="accent6"/>
                </a:solidFill>
              </a:rPr>
              <a:t>B</a:t>
            </a:r>
          </a:p>
          <a:p>
            <a:pPr>
              <a:spcBef>
                <a:spcPts val="1200"/>
              </a:spcBef>
            </a:pPr>
            <a:r>
              <a:rPr lang="en-US" dirty="0"/>
              <a:t>Due to increased red blood cell turnover, A1C is slightly lower in normal pregnancy than in normal </a:t>
            </a:r>
            <a:r>
              <a:rPr lang="en-US" dirty="0" err="1"/>
              <a:t>nonpregnant</a:t>
            </a:r>
            <a:r>
              <a:rPr lang="en-US" dirty="0"/>
              <a:t> women. The A1C target in pregnancy is 6-6.5%; &lt;6% may be optimal if this can be achieved without significant hypoglycemia, but the target may be relaxed to &lt;7% if necessary to prevent hypoglycemia.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67726686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(4)</a:t>
            </a:r>
          </a:p>
        </p:txBody>
      </p:sp>
      <p:sp>
        <p:nvSpPr>
          <p:cNvPr id="217090" name="Content Placeholder 2"/>
          <p:cNvSpPr>
            <a:spLocks noGrp="1"/>
          </p:cNvSpPr>
          <p:nvPr>
            <p:ph idx="1"/>
          </p:nvPr>
        </p:nvSpPr>
        <p:spPr>
          <a:xfrm>
            <a:off x="457200" y="768134"/>
            <a:ext cx="8229600" cy="4013416"/>
          </a:xfrm>
        </p:spPr>
        <p:txBody>
          <a:bodyPr>
            <a:normAutofit fontScale="85000" lnSpcReduction="20000"/>
          </a:bodyPr>
          <a:lstStyle/>
          <a:p>
            <a:pPr marL="68580" indent="0">
              <a:spcBef>
                <a:spcPts val="1200"/>
              </a:spcBef>
              <a:buNone/>
            </a:pPr>
            <a:r>
              <a:rPr lang="en-US" dirty="0">
                <a:solidFill>
                  <a:schemeClr val="accent6"/>
                </a:solidFill>
              </a:rPr>
              <a:t>Management of GDM:</a:t>
            </a:r>
            <a:endParaRPr lang="en-US" dirty="0"/>
          </a:p>
          <a:p>
            <a:pPr>
              <a:spcBef>
                <a:spcPts val="1200"/>
              </a:spcBef>
            </a:pPr>
            <a:r>
              <a:rPr lang="en-US" dirty="0"/>
              <a:t>Lifestyle change is an essential component of management of GDM and may suffice for the treatment of many women. Medications should be added to achieve glycemic targets. </a:t>
            </a:r>
            <a:r>
              <a:rPr lang="en-US" dirty="0">
                <a:solidFill>
                  <a:schemeClr val="accent6"/>
                </a:solidFill>
              </a:rPr>
              <a:t>A</a:t>
            </a:r>
          </a:p>
          <a:p>
            <a:pPr>
              <a:spcBef>
                <a:spcPts val="1200"/>
              </a:spcBef>
            </a:pPr>
            <a:r>
              <a:rPr lang="en-US" dirty="0"/>
              <a:t>Insulin is the preferred medication for treating hyperglycemia in GDM as it does not cross the placenta to a measurable extent. Metformin and glyburide may be used, but both cross the placenta to the fetus, with metformin likely crossing to a greater extent than glyburide. </a:t>
            </a:r>
            <a:r>
              <a:rPr lang="en-US" dirty="0">
                <a:solidFill>
                  <a:srgbClr val="FFFF00"/>
                </a:solidFill>
              </a:rPr>
              <a:t>All oral agents lack long-term safety data</a:t>
            </a:r>
            <a:r>
              <a:rPr lang="en-US" dirty="0"/>
              <a:t>.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95505000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(5)</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dirty="0">
                <a:solidFill>
                  <a:schemeClr val="accent6"/>
                </a:solidFill>
              </a:rPr>
              <a:t>Management of GDM</a:t>
            </a:r>
            <a:r>
              <a:rPr lang="en-US" dirty="0" smtClean="0">
                <a:solidFill>
                  <a:schemeClr val="accent6"/>
                </a:solidFill>
              </a:rPr>
              <a:t>:</a:t>
            </a:r>
          </a:p>
          <a:p>
            <a:pPr marL="68580" indent="0">
              <a:spcBef>
                <a:spcPts val="1200"/>
              </a:spcBef>
              <a:buNone/>
            </a:pPr>
            <a:endParaRPr lang="en-US" dirty="0"/>
          </a:p>
          <a:p>
            <a:pPr>
              <a:spcBef>
                <a:spcPts val="1200"/>
              </a:spcBef>
            </a:pPr>
            <a:r>
              <a:rPr lang="en-US" dirty="0">
                <a:solidFill>
                  <a:srgbClr val="FFFF00"/>
                </a:solidFill>
              </a:rPr>
              <a:t>Metformin, when used to treat polycystic ovary syndrome and induce ovulation, need not be continued once pregnancy has been confirmed.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8304539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(6)</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dirty="0">
                <a:solidFill>
                  <a:schemeClr val="accent6"/>
                </a:solidFill>
              </a:rPr>
              <a:t>Management of Preexisting T1DM and T2DM in Pregnancy:</a:t>
            </a:r>
            <a:endParaRPr lang="en-US" dirty="0"/>
          </a:p>
          <a:p>
            <a:pPr>
              <a:spcBef>
                <a:spcPts val="1200"/>
              </a:spcBef>
            </a:pPr>
            <a:r>
              <a:rPr lang="en-US" dirty="0"/>
              <a:t>Insulin is the preferred agent for management of both T1DM and T2DM in pregnancy because it does not cross the placenta, and because oral agents are generally insufficient to overcome the insulin resistance in T2DM and are ineffective in T1DM. </a:t>
            </a:r>
            <a:r>
              <a:rPr lang="en-US" dirty="0">
                <a:solidFill>
                  <a:schemeClr val="accent6"/>
                </a:solidFill>
              </a:rPr>
              <a:t>E</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1461813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t>Categories of Increased Risk for Diabetes (Prediabetes)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 xmlns:a16="http://schemas.microsoft.com/office/drawing/2014/main" id="{B079B41D-4E63-442A-A5D7-CE54F3FE912B}"/>
              </a:ext>
            </a:extLst>
          </p:cNvPr>
          <p:cNvGrpSpPr>
            <a:grpSpLocks noChangeAspect="1"/>
          </p:cNvGrpSpPr>
          <p:nvPr/>
        </p:nvGrpSpPr>
        <p:grpSpPr bwMode="auto">
          <a:xfrm>
            <a:off x="431800" y="1352550"/>
            <a:ext cx="8305800" cy="2533650"/>
            <a:chOff x="272" y="852"/>
            <a:chExt cx="5232" cy="1596"/>
          </a:xfrm>
        </p:grpSpPr>
        <p:sp>
          <p:nvSpPr>
            <p:cNvPr id="4" name="AutoShape 3">
              <a:extLst>
                <a:ext uri="{FF2B5EF4-FFF2-40B4-BE49-F238E27FC236}">
                  <a16:creationId xmlns="" xmlns:a16="http://schemas.microsoft.com/office/drawing/2014/main" id="{3E795D87-9596-498A-AF82-75BCAAEB1876}"/>
                </a:ext>
              </a:extLst>
            </p:cNvPr>
            <p:cNvSpPr>
              <a:spLocks noChangeAspect="1" noChangeArrowheads="1" noTextEdit="1"/>
            </p:cNvSpPr>
            <p:nvPr/>
          </p:nvSpPr>
          <p:spPr bwMode="auto">
            <a:xfrm>
              <a:off x="272" y="852"/>
              <a:ext cx="5232" cy="1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485" name="Picture 5">
              <a:extLst>
                <a:ext uri="{FF2B5EF4-FFF2-40B4-BE49-F238E27FC236}">
                  <a16:creationId xmlns="" xmlns:a16="http://schemas.microsoft.com/office/drawing/2014/main" id="{BC63E1D2-B190-4451-A519-573E8F25E26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2" y="852"/>
              <a:ext cx="5239" cy="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49819540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(7)</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sz="3200" dirty="0">
                <a:solidFill>
                  <a:srgbClr val="FFFF00"/>
                </a:solidFill>
              </a:rPr>
              <a:t>Preeclampsia and Aspirin</a:t>
            </a:r>
            <a:r>
              <a:rPr lang="en-US" sz="3200" dirty="0" smtClean="0">
                <a:solidFill>
                  <a:srgbClr val="FFFF00"/>
                </a:solidFill>
              </a:rPr>
              <a:t>:</a:t>
            </a:r>
          </a:p>
          <a:p>
            <a:pPr marL="68580" indent="0">
              <a:spcBef>
                <a:spcPts val="1200"/>
              </a:spcBef>
              <a:buNone/>
            </a:pPr>
            <a:endParaRPr lang="en-US" sz="3200" dirty="0">
              <a:solidFill>
                <a:srgbClr val="FFFF00"/>
              </a:solidFill>
            </a:endParaRPr>
          </a:p>
          <a:p>
            <a:pPr>
              <a:spcBef>
                <a:spcPts val="1200"/>
              </a:spcBef>
            </a:pPr>
            <a:r>
              <a:rPr lang="en-US" dirty="0"/>
              <a:t>Women with T1DM or T2DM should be prescribed low-dose aspirin 60-150 mg/day (usual dose 81 mg/day) from the end of the first trimester until the baby is born in order to lower the risk of preeclampsia.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19975290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(8)</a:t>
            </a:r>
          </a:p>
        </p:txBody>
      </p:sp>
      <p:sp>
        <p:nvSpPr>
          <p:cNvPr id="217090" name="Content Placeholder 2"/>
          <p:cNvSpPr>
            <a:spLocks noGrp="1"/>
          </p:cNvSpPr>
          <p:nvPr>
            <p:ph idx="1"/>
          </p:nvPr>
        </p:nvSpPr>
        <p:spPr>
          <a:xfrm>
            <a:off x="457200" y="768134"/>
            <a:ext cx="8229600" cy="4013416"/>
          </a:xfrm>
        </p:spPr>
        <p:txBody>
          <a:bodyPr>
            <a:normAutofit fontScale="92500" lnSpcReduction="10000"/>
          </a:bodyPr>
          <a:lstStyle/>
          <a:p>
            <a:pPr marL="68580" indent="0">
              <a:spcBef>
                <a:spcPts val="1200"/>
              </a:spcBef>
              <a:buNone/>
            </a:pPr>
            <a:r>
              <a:rPr lang="en-US" dirty="0">
                <a:solidFill>
                  <a:schemeClr val="accent6"/>
                </a:solidFill>
              </a:rPr>
              <a:t>Pregnancy and Drug Considerations:</a:t>
            </a:r>
            <a:endParaRPr lang="en-US" dirty="0"/>
          </a:p>
          <a:p>
            <a:pPr>
              <a:spcBef>
                <a:spcPts val="1200"/>
              </a:spcBef>
            </a:pPr>
            <a:r>
              <a:rPr lang="en-US" dirty="0"/>
              <a:t>In pregnant patients with diabetes and chronic hypertension, blood pressure targets of 120-160/80-105 mmHg are suggested in the interest of optimizing long-term maternal health and minimizing impaired fetal growth. </a:t>
            </a:r>
            <a:r>
              <a:rPr lang="en-US" dirty="0">
                <a:solidFill>
                  <a:schemeClr val="accent6"/>
                </a:solidFill>
              </a:rPr>
              <a:t>E</a:t>
            </a:r>
          </a:p>
          <a:p>
            <a:pPr>
              <a:spcBef>
                <a:spcPts val="1200"/>
              </a:spcBef>
            </a:pPr>
            <a:r>
              <a:rPr lang="en-US" dirty="0"/>
              <a:t>Potentially teratogenic medications (i.e., ACE inhibitors, ARBs, statins) should be avoided in sexually active women of childbearing age who are not using reliable contraception.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 xmlns:p14="http://schemas.microsoft.com/office/powerpoint/2010/main" val="241472945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txBox="1">
            <a:spLocks/>
          </p:cNvSpPr>
          <p:nvPr/>
        </p:nvSpPr>
        <p:spPr bwMode="auto">
          <a:xfrm>
            <a:off x="1600200" y="1885950"/>
            <a:ext cx="6096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14. Diabetes Care</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in the Hospital</a:t>
            </a:r>
          </a:p>
        </p:txBody>
      </p:sp>
    </p:spTree>
    <p:extLst>
      <p:ext uri="{BB962C8B-B14F-4D97-AF65-F5344CB8AC3E}">
        <p14:creationId xmlns="" xmlns:p14="http://schemas.microsoft.com/office/powerpoint/2010/main" val="95987369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a:t>
            </a:r>
          </a:p>
        </p:txBody>
      </p:sp>
      <p:sp>
        <p:nvSpPr>
          <p:cNvPr id="225282" name="Content Placeholder 2"/>
          <p:cNvSpPr>
            <a:spLocks noGrp="1"/>
          </p:cNvSpPr>
          <p:nvPr>
            <p:ph idx="1"/>
          </p:nvPr>
        </p:nvSpPr>
        <p:spPr>
          <a:xfrm>
            <a:off x="342900" y="774754"/>
            <a:ext cx="8458200" cy="3829050"/>
          </a:xfrm>
        </p:spPr>
        <p:txBody>
          <a:bodyPr>
            <a:noAutofit/>
          </a:bodyPr>
          <a:lstStyle/>
          <a:p>
            <a:pPr>
              <a:spcBef>
                <a:spcPts val="1200"/>
              </a:spcBef>
            </a:pPr>
            <a:r>
              <a:rPr lang="en-US" dirty="0"/>
              <a:t>Perform an A1C on all patients with diabetes or hyperglycemia (blood glucose &gt;140 mg/</a:t>
            </a:r>
            <a:r>
              <a:rPr lang="en-US" dirty="0" err="1"/>
              <a:t>dL</a:t>
            </a:r>
            <a:r>
              <a:rPr lang="en-US" dirty="0"/>
              <a:t>) admitted to the hospital if not performed in the prior 3 months. </a:t>
            </a:r>
            <a:r>
              <a:rPr lang="en-US" dirty="0">
                <a:solidFill>
                  <a:srgbClr val="F79646"/>
                </a:solidFill>
              </a:rPr>
              <a:t>B</a:t>
            </a:r>
          </a:p>
          <a:p>
            <a:pPr>
              <a:spcBef>
                <a:spcPts val="1200"/>
              </a:spcBef>
            </a:pPr>
            <a:r>
              <a:rPr lang="en-US" dirty="0"/>
              <a:t>Insulin should be administered using validated written or computerized protocols that allow for predefined adjustments in the insulin dosage based on glycemic fluctuations.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 xmlns:p14="http://schemas.microsoft.com/office/powerpoint/2010/main" val="29051577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(2)</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a:solidFill>
                  <a:schemeClr val="accent6"/>
                </a:solidFill>
              </a:rPr>
              <a:t>Glycemic Targets:</a:t>
            </a:r>
            <a:endParaRPr lang="en-US" sz="2400" dirty="0"/>
          </a:p>
          <a:p>
            <a:pPr>
              <a:spcBef>
                <a:spcPts val="1200"/>
              </a:spcBef>
            </a:pPr>
            <a:r>
              <a:rPr lang="en-US" sz="2400" dirty="0"/>
              <a:t>Insulin therapy should be initiated for treatment of persistent hyperglycemia starting at a threshold ≥180 mg/</a:t>
            </a:r>
            <a:r>
              <a:rPr lang="en-US" sz="2400" dirty="0" err="1"/>
              <a:t>dL</a:t>
            </a:r>
            <a:r>
              <a:rPr lang="en-US" sz="2400" dirty="0"/>
              <a:t>. Once insulin therapy is started, a target glucose range of 140-180 mg/</a:t>
            </a:r>
            <a:r>
              <a:rPr lang="en-US" sz="2400" dirty="0" err="1"/>
              <a:t>dL</a:t>
            </a:r>
            <a:r>
              <a:rPr lang="en-US" sz="2400" dirty="0"/>
              <a:t> is recommended for the majority of critically ill patients and </a:t>
            </a:r>
            <a:r>
              <a:rPr lang="en-US" sz="2400" dirty="0" err="1"/>
              <a:t>noncritically</a:t>
            </a:r>
            <a:r>
              <a:rPr lang="en-US" sz="2400" dirty="0"/>
              <a:t> ill patients. </a:t>
            </a:r>
            <a:r>
              <a:rPr lang="en-US" sz="2400" dirty="0">
                <a:solidFill>
                  <a:srgbClr val="F79646"/>
                </a:solidFill>
              </a:rPr>
              <a:t>A</a:t>
            </a:r>
          </a:p>
          <a:p>
            <a:pPr>
              <a:spcBef>
                <a:spcPts val="1200"/>
              </a:spcBef>
            </a:pPr>
            <a:r>
              <a:rPr lang="en-US" sz="2400" dirty="0"/>
              <a:t>More stringent goals, such as 110-140 mg/</a:t>
            </a:r>
            <a:r>
              <a:rPr lang="en-US" sz="2400" dirty="0" err="1"/>
              <a:t>dL</a:t>
            </a:r>
            <a:r>
              <a:rPr lang="en-US" sz="2400" dirty="0"/>
              <a:t>, may be appropriate for selected patients, if this can be achieved without significant hypoglycemia. </a:t>
            </a:r>
            <a:r>
              <a:rPr lang="en-US" sz="24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 xmlns:p14="http://schemas.microsoft.com/office/powerpoint/2010/main" val="21715897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Insulin Dosing for Enteral/Parenteral Feedings</a:t>
            </a:r>
          </a:p>
        </p:txBody>
      </p:sp>
      <p:grpSp>
        <p:nvGrpSpPr>
          <p:cNvPr id="2" name="Group 4">
            <a:extLst>
              <a:ext uri="{FF2B5EF4-FFF2-40B4-BE49-F238E27FC236}">
                <a16:creationId xmlns="" xmlns:a16="http://schemas.microsoft.com/office/drawing/2014/main" id="{70932554-AF72-4FE8-9B82-D6E8D7FC6404}"/>
              </a:ext>
            </a:extLst>
          </p:cNvPr>
          <p:cNvGrpSpPr>
            <a:grpSpLocks noChangeAspect="1"/>
          </p:cNvGrpSpPr>
          <p:nvPr/>
        </p:nvGrpSpPr>
        <p:grpSpPr bwMode="auto">
          <a:xfrm>
            <a:off x="261938" y="1047750"/>
            <a:ext cx="8610600" cy="3328988"/>
            <a:chOff x="165" y="660"/>
            <a:chExt cx="5424" cy="2097"/>
          </a:xfrm>
        </p:grpSpPr>
        <p:sp>
          <p:nvSpPr>
            <p:cNvPr id="3" name="AutoShape 3">
              <a:extLst>
                <a:ext uri="{FF2B5EF4-FFF2-40B4-BE49-F238E27FC236}">
                  <a16:creationId xmlns="" xmlns:a16="http://schemas.microsoft.com/office/drawing/2014/main" id="{E0D9B7FB-A9D3-494D-8756-218FB6C9E778}"/>
                </a:ext>
              </a:extLst>
            </p:cNvPr>
            <p:cNvSpPr>
              <a:spLocks noChangeAspect="1" noChangeArrowheads="1" noTextEdit="1"/>
            </p:cNvSpPr>
            <p:nvPr/>
          </p:nvSpPr>
          <p:spPr bwMode="auto">
            <a:xfrm>
              <a:off x="165" y="660"/>
              <a:ext cx="5424" cy="2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917" name="Picture 5">
              <a:extLst>
                <a:ext uri="{FF2B5EF4-FFF2-40B4-BE49-F238E27FC236}">
                  <a16:creationId xmlns="" xmlns:a16="http://schemas.microsoft.com/office/drawing/2014/main" id="{32AAFE72-13E3-40C4-AFD8-9ADC31B0B11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 y="660"/>
              <a:ext cx="5430" cy="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22351397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(3)</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err="1">
                <a:solidFill>
                  <a:schemeClr val="accent6"/>
                </a:solidFill>
              </a:rPr>
              <a:t>Antihyperglycemic</a:t>
            </a:r>
            <a:r>
              <a:rPr lang="en-US" sz="2400" dirty="0">
                <a:solidFill>
                  <a:schemeClr val="accent6"/>
                </a:solidFill>
              </a:rPr>
              <a:t> Agent Use:</a:t>
            </a:r>
            <a:endParaRPr lang="en-US" sz="2400" dirty="0"/>
          </a:p>
          <a:p>
            <a:pPr>
              <a:spcBef>
                <a:spcPts val="1200"/>
              </a:spcBef>
            </a:pPr>
            <a:r>
              <a:rPr lang="en-US" sz="2400" dirty="0"/>
              <a:t>A basal bolus correction insulin regimen, with the addition of nutritional insulin in patients who have good nutritional intake, is the preferred treatment for </a:t>
            </a:r>
            <a:r>
              <a:rPr lang="en-US" sz="2400" dirty="0" err="1"/>
              <a:t>noncritically</a:t>
            </a:r>
            <a:r>
              <a:rPr lang="en-US" sz="2400" dirty="0"/>
              <a:t> ill patients. </a:t>
            </a:r>
            <a:r>
              <a:rPr lang="en-US" sz="2400" dirty="0">
                <a:solidFill>
                  <a:srgbClr val="F79646"/>
                </a:solidFill>
              </a:rPr>
              <a:t>A</a:t>
            </a:r>
          </a:p>
          <a:p>
            <a:pPr>
              <a:spcBef>
                <a:spcPts val="1200"/>
              </a:spcBef>
            </a:pPr>
            <a:r>
              <a:rPr lang="en-US" sz="2400" dirty="0"/>
              <a:t>Sole use of sliding scale insulin the inpatient hospital setting is strongly discouraged. </a:t>
            </a:r>
            <a:r>
              <a:rPr lang="en-US" sz="2400"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 xmlns:p14="http://schemas.microsoft.com/office/powerpoint/2010/main" val="11663126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(4)</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a:solidFill>
                  <a:schemeClr val="accent6"/>
                </a:solidFill>
              </a:rPr>
              <a:t>Hypoglycemia:</a:t>
            </a:r>
            <a:endParaRPr lang="en-US" sz="2400" dirty="0"/>
          </a:p>
          <a:p>
            <a:pPr>
              <a:spcBef>
                <a:spcPts val="1200"/>
              </a:spcBef>
            </a:pPr>
            <a:r>
              <a:rPr lang="en-US" sz="2300" dirty="0"/>
              <a:t>A hypoglycemia management protocol should be adopted and implemented by each hospital or hospital system. A plan for preventing and treating hypoglycemia should be established for each patient. Episodes of hypoglycemia in the hospital should be documented in the medical record and tracked. </a:t>
            </a:r>
            <a:r>
              <a:rPr lang="en-US" sz="2300" dirty="0">
                <a:solidFill>
                  <a:srgbClr val="F79646"/>
                </a:solidFill>
              </a:rPr>
              <a:t>E</a:t>
            </a:r>
          </a:p>
          <a:p>
            <a:pPr>
              <a:spcBef>
                <a:spcPts val="1200"/>
              </a:spcBef>
            </a:pPr>
            <a:r>
              <a:rPr lang="en-US" sz="2300" dirty="0"/>
              <a:t>The treatment regimen should be reviewed and changed as necessary to prevent further hypoglycemia when a blood glucose value is ≤70 mg/</a:t>
            </a:r>
            <a:r>
              <a:rPr lang="en-US" sz="2300" dirty="0" err="1"/>
              <a:t>dL</a:t>
            </a:r>
            <a:r>
              <a:rPr lang="en-US" sz="2300" dirty="0"/>
              <a:t> (3.9 </a:t>
            </a:r>
            <a:r>
              <a:rPr lang="en-US" sz="2300" dirty="0" err="1"/>
              <a:t>mmol</a:t>
            </a:r>
            <a:r>
              <a:rPr lang="en-US" sz="2300" dirty="0"/>
              <a:t>/L). </a:t>
            </a:r>
            <a:r>
              <a:rPr lang="en-US" sz="23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 xmlns:p14="http://schemas.microsoft.com/office/powerpoint/2010/main" val="334181526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(5)</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3200" dirty="0">
                <a:solidFill>
                  <a:schemeClr val="accent6"/>
                </a:solidFill>
              </a:rPr>
              <a:t>Transition from the Acute Care Setting:</a:t>
            </a:r>
            <a:endParaRPr lang="en-US" sz="3200" dirty="0"/>
          </a:p>
          <a:p>
            <a:pPr>
              <a:spcBef>
                <a:spcPts val="1200"/>
              </a:spcBef>
            </a:pPr>
            <a:r>
              <a:rPr lang="en-US" dirty="0"/>
              <a:t>There should be a structured discharge plan tailored to the individual patient with diabetes.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 xmlns:p14="http://schemas.microsoft.com/office/powerpoint/2010/main" val="4450874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txBox="1">
            <a:spLocks/>
          </p:cNvSpPr>
          <p:nvPr/>
        </p:nvSpPr>
        <p:spPr bwMode="auto">
          <a:xfrm>
            <a:off x="838200" y="1733550"/>
            <a:ext cx="7467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15. Diabetes Advocacy</a:t>
            </a:r>
          </a:p>
        </p:txBody>
      </p:sp>
    </p:spTree>
    <p:extLst>
      <p:ext uri="{BB962C8B-B14F-4D97-AF65-F5344CB8AC3E}">
        <p14:creationId xmlns="" xmlns:p14="http://schemas.microsoft.com/office/powerpoint/2010/main" val="300623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342900" y="750749"/>
            <a:ext cx="8458200" cy="3905250"/>
          </a:xfrm>
        </p:spPr>
        <p:txBody>
          <a:bodyPr>
            <a:noAutofit/>
          </a:bodyPr>
          <a:lstStyle/>
          <a:p>
            <a:r>
              <a:rPr lang="en-US" sz="1900" dirty="0"/>
              <a:t>To avoid misdiagnosis or missed diagnosis, the A1C test should be performed using a method that is certified by the NGSP and standardized to the Diabetes Control and Complications Trial (DCCT) assay. </a:t>
            </a:r>
            <a:r>
              <a:rPr lang="en-US" sz="1900" dirty="0">
                <a:solidFill>
                  <a:srgbClr val="F79646"/>
                </a:solidFill>
              </a:rPr>
              <a:t>B</a:t>
            </a:r>
          </a:p>
          <a:p>
            <a:r>
              <a:rPr lang="en-US" sz="1900" dirty="0"/>
              <a:t>Marked discordance between measured A1C and plasma glucose levels should raise the possibility of A1C assay interference due to hemoglobin variants (i.e., hemoglobinopathies) and consideration of using an assay without interference or plasma blood glucose criteria to diagnose diabetes. </a:t>
            </a:r>
            <a:r>
              <a:rPr lang="en-US" sz="1900" dirty="0">
                <a:solidFill>
                  <a:srgbClr val="F79646"/>
                </a:solidFill>
              </a:rPr>
              <a:t>B</a:t>
            </a:r>
          </a:p>
          <a:p>
            <a:r>
              <a:rPr lang="en-US" sz="1900" dirty="0"/>
              <a:t>In conditions associated with increased red blood cell turnover, such as sickle cell disease, pregnancy (second and third trimesters), hemodialysis, recent blood loss or transfusion, or erythropoietin therapy, only plasma blood glucose criteria should be used to diagnose diabetes. </a:t>
            </a:r>
            <a:r>
              <a:rPr lang="en-US" sz="1900" dirty="0">
                <a:solidFill>
                  <a:srgbClr val="F79646"/>
                </a:solidFill>
              </a:rPr>
              <a:t>B</a:t>
            </a:r>
          </a:p>
          <a:p>
            <a:endParaRPr lang="en-US" dirty="0"/>
          </a:p>
        </p:txBody>
      </p:sp>
      <p:sp>
        <p:nvSpPr>
          <p:cNvPr id="35843" name="Title 2"/>
          <p:cNvSpPr>
            <a:spLocks noGrp="1"/>
          </p:cNvSpPr>
          <p:nvPr>
            <p:ph type="title" idx="4294967295"/>
          </p:nvPr>
        </p:nvSpPr>
        <p:spPr/>
        <p:txBody>
          <a:bodyPr/>
          <a:lstStyle/>
          <a:p>
            <a:r>
              <a:rPr lang="en-US" dirty="0">
                <a:solidFill>
                  <a:srgbClr val="FFFF00"/>
                </a:solidFill>
              </a:rPr>
              <a:t>A1C: New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145102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p:cNvSpPr>
            <a:spLocks noGrp="1"/>
          </p:cNvSpPr>
          <p:nvPr>
            <p:ph idx="4294967295"/>
          </p:nvPr>
        </p:nvSpPr>
        <p:spPr>
          <a:xfrm>
            <a:off x="457200" y="857249"/>
            <a:ext cx="8686800" cy="3855339"/>
          </a:xfrm>
        </p:spPr>
        <p:txBody>
          <a:bodyPr>
            <a:normAutofit fontScale="92500" lnSpcReduction="20000"/>
          </a:bodyPr>
          <a:lstStyle/>
          <a:p>
            <a:pPr>
              <a:spcBef>
                <a:spcPts val="1200"/>
              </a:spcBef>
            </a:pPr>
            <a:r>
              <a:rPr lang="en-US" dirty="0"/>
              <a:t>ADA publishes evidence-based advocacy statements on issues including:</a:t>
            </a:r>
          </a:p>
          <a:p>
            <a:pPr lvl="1">
              <a:spcBef>
                <a:spcPts val="600"/>
              </a:spcBef>
            </a:pPr>
            <a:r>
              <a:rPr lang="en-US" sz="2000" dirty="0"/>
              <a:t>Diabetes and employment</a:t>
            </a:r>
          </a:p>
          <a:p>
            <a:pPr lvl="1">
              <a:spcBef>
                <a:spcPts val="600"/>
              </a:spcBef>
            </a:pPr>
            <a:r>
              <a:rPr lang="en-US" sz="2000" dirty="0"/>
              <a:t>Diabetes and driving</a:t>
            </a:r>
          </a:p>
          <a:p>
            <a:pPr lvl="1">
              <a:spcBef>
                <a:spcPts val="600"/>
              </a:spcBef>
            </a:pPr>
            <a:r>
              <a:rPr lang="en-US" sz="2000" dirty="0"/>
              <a:t>Diabetes management in schools, child care programs, and correctional institutions. </a:t>
            </a:r>
          </a:p>
          <a:p>
            <a:pPr>
              <a:spcBef>
                <a:spcPts val="1200"/>
              </a:spcBef>
            </a:pPr>
            <a:r>
              <a:rPr lang="en-US" dirty="0"/>
              <a:t>These are important tools in educating:</a:t>
            </a:r>
          </a:p>
          <a:p>
            <a:pPr lvl="1">
              <a:spcBef>
                <a:spcPts val="600"/>
              </a:spcBef>
            </a:pPr>
            <a:r>
              <a:rPr lang="en-US" sz="2000" dirty="0"/>
              <a:t>Schools </a:t>
            </a:r>
          </a:p>
          <a:p>
            <a:pPr lvl="1">
              <a:spcBef>
                <a:spcPts val="600"/>
              </a:spcBef>
            </a:pPr>
            <a:r>
              <a:rPr lang="en-US" sz="2000" dirty="0"/>
              <a:t>Employers </a:t>
            </a:r>
          </a:p>
          <a:p>
            <a:pPr lvl="1">
              <a:spcBef>
                <a:spcPts val="600"/>
              </a:spcBef>
            </a:pPr>
            <a:r>
              <a:rPr lang="en-US" sz="2000" dirty="0"/>
              <a:t>Licensing agencies</a:t>
            </a:r>
          </a:p>
          <a:p>
            <a:pPr lvl="1">
              <a:spcBef>
                <a:spcPts val="600"/>
              </a:spcBef>
            </a:pPr>
            <a:r>
              <a:rPr lang="en-US" sz="2000" dirty="0"/>
              <a:t>Policy makers</a:t>
            </a:r>
          </a:p>
        </p:txBody>
      </p:sp>
      <p:sp>
        <p:nvSpPr>
          <p:cNvPr id="231427" name="Title 1"/>
          <p:cNvSpPr>
            <a:spLocks noGrp="1"/>
          </p:cNvSpPr>
          <p:nvPr>
            <p:ph type="title" idx="4294967295"/>
          </p:nvPr>
        </p:nvSpPr>
        <p:spPr/>
        <p:txBody>
          <a:bodyPr/>
          <a:lstStyle/>
          <a:p>
            <a:r>
              <a:rPr lang="en-US" dirty="0"/>
              <a:t>Advocacy Position Statements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Advocacy: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S152-S153</a:t>
            </a:r>
          </a:p>
        </p:txBody>
      </p:sp>
    </p:spTree>
    <p:extLst>
      <p:ext uri="{BB962C8B-B14F-4D97-AF65-F5344CB8AC3E}">
        <p14:creationId xmlns="" xmlns:p14="http://schemas.microsoft.com/office/powerpoint/2010/main" val="163587032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txBox="1">
            <a:spLocks/>
          </p:cNvSpPr>
          <p:nvPr/>
        </p:nvSpPr>
        <p:spPr bwMode="auto">
          <a:xfrm>
            <a:off x="838200" y="1962150"/>
            <a:ext cx="7467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Helpful Resources</a:t>
            </a:r>
          </a:p>
        </p:txBody>
      </p:sp>
    </p:spTree>
    <p:extLst>
      <p:ext uri="{BB962C8B-B14F-4D97-AF65-F5344CB8AC3E}">
        <p14:creationId xmlns="" xmlns:p14="http://schemas.microsoft.com/office/powerpoint/2010/main" val="410871178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Standards of Care - Resources</a:t>
            </a:r>
          </a:p>
        </p:txBody>
      </p:sp>
      <p:sp>
        <p:nvSpPr>
          <p:cNvPr id="6" name="TextBox 5"/>
          <p:cNvSpPr txBox="1"/>
          <p:nvPr/>
        </p:nvSpPr>
        <p:spPr>
          <a:xfrm>
            <a:off x="3276600" y="1200150"/>
            <a:ext cx="5638800" cy="340093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Full version available</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Abridged version for PCPs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Free app (February 2018)</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Pocket cards with key figures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Free webcast for continuing education credit</a:t>
            </a:r>
          </a:p>
          <a:p>
            <a:endParaRPr lang="en-US" dirty="0">
              <a:solidFill>
                <a:schemeClr val="bg1"/>
              </a:solidFill>
              <a:latin typeface="Helvetica" panose="020B0604020202020204" pitchFamily="34" charset="0"/>
              <a:cs typeface="Helvetica" panose="020B0604020202020204" pitchFamily="34" charset="0"/>
            </a:endParaRPr>
          </a:p>
          <a:p>
            <a:pPr algn="ctr"/>
            <a:r>
              <a:rPr lang="en-US" sz="2900" b="1" dirty="0">
                <a:solidFill>
                  <a:srgbClr val="F79646"/>
                </a:solidFill>
                <a:latin typeface="Helvetica" panose="020B0604020202020204" pitchFamily="34" charset="0"/>
                <a:cs typeface="Helvetica" panose="020B0604020202020204" pitchFamily="34" charset="0"/>
              </a:rPr>
              <a:t>Professional.Diabetes.org/SOC</a:t>
            </a:r>
          </a:p>
        </p:txBody>
      </p:sp>
      <p:pic>
        <p:nvPicPr>
          <p:cNvPr id="5" name="Picture 4"/>
          <p:cNvPicPr>
            <a:picLocks noChangeAspect="1"/>
          </p:cNvPicPr>
          <p:nvPr/>
        </p:nvPicPr>
        <p:blipFill>
          <a:blip r:embed="rId3" cstate="print"/>
          <a:stretch>
            <a:fillRect/>
          </a:stretch>
        </p:blipFill>
        <p:spPr>
          <a:xfrm>
            <a:off x="152400" y="895350"/>
            <a:ext cx="3039718" cy="3924300"/>
          </a:xfrm>
          <a:prstGeom prst="rect">
            <a:avLst/>
          </a:prstGeom>
        </p:spPr>
      </p:pic>
    </p:spTree>
    <p:extLst>
      <p:ext uri="{BB962C8B-B14F-4D97-AF65-F5344CB8AC3E}">
        <p14:creationId xmlns="" xmlns:p14="http://schemas.microsoft.com/office/powerpoint/2010/main" val="318291589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Education</a:t>
            </a:r>
          </a:p>
        </p:txBody>
      </p:sp>
      <p:sp>
        <p:nvSpPr>
          <p:cNvPr id="3" name="Content Placeholder 2"/>
          <p:cNvSpPr>
            <a:spLocks noGrp="1"/>
          </p:cNvSpPr>
          <p:nvPr>
            <p:ph idx="1"/>
          </p:nvPr>
        </p:nvSpPr>
        <p:spPr>
          <a:xfrm>
            <a:off x="3962400" y="1123950"/>
            <a:ext cx="5149933" cy="3429000"/>
          </a:xfrm>
        </p:spPr>
        <p:txBody>
          <a:bodyPr>
            <a:normAutofit/>
          </a:bodyPr>
          <a:lstStyle/>
          <a:p>
            <a:pPr>
              <a:spcAft>
                <a:spcPts val="600"/>
              </a:spcAft>
            </a:pPr>
            <a:r>
              <a:rPr lang="en-US" sz="2700" dirty="0"/>
              <a:t>Live programs </a:t>
            </a:r>
          </a:p>
          <a:p>
            <a:pPr>
              <a:spcAft>
                <a:spcPts val="600"/>
              </a:spcAft>
            </a:pPr>
            <a:r>
              <a:rPr lang="en-US" sz="2700" dirty="0"/>
              <a:t>Online self-assessment programs</a:t>
            </a:r>
          </a:p>
          <a:p>
            <a:pPr>
              <a:spcAft>
                <a:spcPts val="600"/>
              </a:spcAft>
            </a:pPr>
            <a:r>
              <a:rPr lang="en-US" sz="2700" dirty="0"/>
              <a:t>Online webcasts</a:t>
            </a:r>
          </a:p>
          <a:p>
            <a:pPr marL="68580" indent="0">
              <a:spcAft>
                <a:spcPts val="600"/>
              </a:spcAft>
              <a:buNone/>
            </a:pPr>
            <a:r>
              <a:rPr lang="en-US" sz="2700" b="1" dirty="0">
                <a:solidFill>
                  <a:srgbClr val="F79646"/>
                </a:solidFill>
                <a:cs typeface="Helvetica" panose="020B0604020202020204" pitchFamily="34" charset="0"/>
              </a:rPr>
              <a:t>Professional.Diabetes.org/CE</a:t>
            </a:r>
          </a:p>
          <a:p>
            <a:pPr>
              <a:spcAft>
                <a:spcPts val="600"/>
              </a:spcAft>
            </a:pPr>
            <a:endParaRPr lang="en-US"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10942" t="20371" r="9657"/>
          <a:stretch/>
        </p:blipFill>
        <p:spPr>
          <a:xfrm>
            <a:off x="152400" y="1123951"/>
            <a:ext cx="3723523" cy="2590800"/>
          </a:xfrm>
          <a:prstGeom prst="rect">
            <a:avLst/>
          </a:prstGeom>
        </p:spPr>
      </p:pic>
    </p:spTree>
    <p:extLst>
      <p:ext uri="{BB962C8B-B14F-4D97-AF65-F5344CB8AC3E}">
        <p14:creationId xmlns="" xmlns:p14="http://schemas.microsoft.com/office/powerpoint/2010/main" val="24290519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Diabetes Self-Management Education</a:t>
            </a:r>
          </a:p>
        </p:txBody>
      </p:sp>
      <p:sp>
        <p:nvSpPr>
          <p:cNvPr id="3" name="Content Placeholder 2"/>
          <p:cNvSpPr>
            <a:spLocks noGrp="1"/>
          </p:cNvSpPr>
          <p:nvPr>
            <p:ph idx="1"/>
          </p:nvPr>
        </p:nvSpPr>
        <p:spPr>
          <a:xfrm>
            <a:off x="3475480" y="1047750"/>
            <a:ext cx="5562600" cy="3829050"/>
          </a:xfrm>
        </p:spPr>
        <p:txBody>
          <a:bodyPr>
            <a:normAutofit fontScale="92500" lnSpcReduction="20000"/>
          </a:bodyPr>
          <a:lstStyle/>
          <a:p>
            <a:pPr>
              <a:spcAft>
                <a:spcPts val="600"/>
              </a:spcAft>
            </a:pPr>
            <a:r>
              <a:rPr lang="en-US" dirty="0"/>
              <a:t>Find a recognized Diabetes Self-Management program</a:t>
            </a:r>
          </a:p>
          <a:p>
            <a:pPr>
              <a:spcAft>
                <a:spcPts val="600"/>
              </a:spcAft>
            </a:pPr>
            <a:r>
              <a:rPr lang="en-US" dirty="0"/>
              <a:t>Become a recognized DSME program</a:t>
            </a:r>
          </a:p>
          <a:p>
            <a:pPr>
              <a:spcAft>
                <a:spcPts val="600"/>
              </a:spcAft>
            </a:pPr>
            <a:r>
              <a:rPr lang="en-US" dirty="0"/>
              <a:t>Tools and resources for DSME programs</a:t>
            </a:r>
          </a:p>
          <a:p>
            <a:pPr>
              <a:spcAft>
                <a:spcPts val="600"/>
              </a:spcAft>
            </a:pPr>
            <a:r>
              <a:rPr lang="en-US" dirty="0"/>
              <a:t>Online education documentation tools</a:t>
            </a:r>
          </a:p>
          <a:p>
            <a:pPr marL="68580" indent="0">
              <a:spcAft>
                <a:spcPts val="600"/>
              </a:spcAft>
              <a:buNone/>
            </a:pPr>
            <a:r>
              <a:rPr lang="en-US" b="1" dirty="0">
                <a:solidFill>
                  <a:srgbClr val="F79646"/>
                </a:solidFill>
                <a:cs typeface="Helvetica" panose="020B0604020202020204" pitchFamily="34" charset="0"/>
              </a:rPr>
              <a:t>Professional.Diabetes.org/ERP</a:t>
            </a:r>
          </a:p>
          <a:p>
            <a:pPr marL="68580" indent="0">
              <a:spcAft>
                <a:spcPts val="600"/>
              </a:spcAft>
              <a:buNone/>
            </a:pP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1504950"/>
            <a:ext cx="3246880" cy="2133600"/>
          </a:xfrm>
          <a:prstGeom prst="rect">
            <a:avLst/>
          </a:prstGeom>
        </p:spPr>
      </p:pic>
    </p:spTree>
    <p:extLst>
      <p:ext uri="{BB962C8B-B14F-4D97-AF65-F5344CB8AC3E}">
        <p14:creationId xmlns="" xmlns:p14="http://schemas.microsoft.com/office/powerpoint/2010/main" val="71236321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Membership</a:t>
            </a:r>
          </a:p>
        </p:txBody>
      </p:sp>
      <p:sp>
        <p:nvSpPr>
          <p:cNvPr id="6" name="TextBox 5"/>
          <p:cNvSpPr txBox="1"/>
          <p:nvPr/>
        </p:nvSpPr>
        <p:spPr>
          <a:xfrm>
            <a:off x="787235" y="2527217"/>
            <a:ext cx="71628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Journals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Meeting, book and journal discounts</a:t>
            </a:r>
          </a:p>
          <a:p>
            <a:pPr marL="285750" indent="-285750">
              <a:buFont typeface="Arial" panose="020B0604020202020204" pitchFamily="34" charset="0"/>
              <a:buChar char="•"/>
            </a:pPr>
            <a:r>
              <a:rPr lang="en-US" sz="2800">
                <a:solidFill>
                  <a:schemeClr val="bg1"/>
                </a:solidFill>
                <a:latin typeface="Helvetica" panose="020B0604020202020204" pitchFamily="34" charset="0"/>
                <a:cs typeface="Helvetica" panose="020B0604020202020204" pitchFamily="34" charset="0"/>
              </a:rPr>
              <a:t>Career center</a:t>
            </a:r>
            <a:endParaRPr lang="en-US" sz="2800"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Quarterly member newsletter</a:t>
            </a:r>
          </a:p>
          <a:p>
            <a:pPr algn="ctr"/>
            <a:r>
              <a:rPr lang="en-US" sz="2800" b="1" dirty="0">
                <a:solidFill>
                  <a:srgbClr val="F79646"/>
                </a:solidFill>
                <a:latin typeface="Helvetica" panose="020B0604020202020204" pitchFamily="34" charset="0"/>
                <a:cs typeface="Helvetica" panose="020B0604020202020204" pitchFamily="34" charset="0"/>
              </a:rPr>
              <a:t>Professional.Diabetes.org/membership</a:t>
            </a:r>
          </a:p>
        </p:txBody>
      </p:sp>
      <p:pic>
        <p:nvPicPr>
          <p:cNvPr id="8" name="Content Placeholder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248400" y="857250"/>
            <a:ext cx="1295400" cy="1714500"/>
          </a:xfr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25538" y="875063"/>
            <a:ext cx="1295400" cy="1714500"/>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90800" y="846859"/>
            <a:ext cx="1295400" cy="1714500"/>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0100" y="842653"/>
            <a:ext cx="1295400" cy="1714500"/>
          </a:xfrm>
          <a:prstGeom prst="rect">
            <a:avLst/>
          </a:prstGeom>
        </p:spPr>
      </p:pic>
    </p:spTree>
    <p:extLst>
      <p:ext uri="{BB962C8B-B14F-4D97-AF65-F5344CB8AC3E}">
        <p14:creationId xmlns="" xmlns:p14="http://schemas.microsoft.com/office/powerpoint/2010/main" val="204701034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txBox="1">
            <a:spLocks/>
          </p:cNvSpPr>
          <p:nvPr/>
        </p:nvSpPr>
        <p:spPr bwMode="auto">
          <a:xfrm>
            <a:off x="1714500" y="1828800"/>
            <a:ext cx="5715000" cy="1094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algn="ctr" eaLnBrk="0" hangingPunct="0"/>
            <a:r>
              <a:rPr lang="en-US" sz="4800" b="1">
                <a:solidFill>
                  <a:schemeClr val="bg1"/>
                </a:solidFill>
                <a:latin typeface="Verdana" pitchFamily="34" charset="0"/>
              </a:rPr>
              <a:t>Thank you</a:t>
            </a:r>
          </a:p>
        </p:txBody>
      </p:sp>
      <p:pic>
        <p:nvPicPr>
          <p:cNvPr id="232451"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895746" y="3690304"/>
            <a:ext cx="3352508" cy="93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0643625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595155" y="1809750"/>
            <a:ext cx="5953689" cy="1667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3949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1123950"/>
            <a:ext cx="8229600" cy="3486150"/>
          </a:xfrm>
        </p:spPr>
        <p:txBody>
          <a:bodyPr>
            <a:normAutofit fontScale="85000" lnSpcReduction="10000"/>
          </a:bodyPr>
          <a:lstStyle/>
          <a:p>
            <a:pPr>
              <a:spcBef>
                <a:spcPts val="1200"/>
              </a:spcBef>
            </a:pPr>
            <a:r>
              <a:rPr lang="en-US" dirty="0"/>
              <a:t>Screening for prediabetes and risk for future diabetes with an informal assessment of risk factors or validated tools should be considered in asymptomatic adults. </a:t>
            </a:r>
            <a:r>
              <a:rPr lang="en-US" dirty="0">
                <a:solidFill>
                  <a:srgbClr val="F79646"/>
                </a:solidFill>
              </a:rPr>
              <a:t>B</a:t>
            </a:r>
          </a:p>
          <a:p>
            <a:pPr>
              <a:spcBef>
                <a:spcPts val="1200"/>
              </a:spcBef>
            </a:pPr>
            <a:r>
              <a:rPr lang="en-US" dirty="0"/>
              <a:t>Testing for prediabetes and risk for future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a:t>
            </a:r>
            <a:r>
              <a:rPr lang="en-US" dirty="0">
                <a:solidFill>
                  <a:srgbClr val="FF0000"/>
                </a:solidFill>
              </a:rPr>
              <a:t>who have one or more risk factors for diabetes (</a:t>
            </a:r>
            <a:r>
              <a:rPr lang="en-US" b="1" dirty="0">
                <a:solidFill>
                  <a:srgbClr val="FF0000"/>
                </a:solidFill>
              </a:rPr>
              <a:t>Table 2.3</a:t>
            </a:r>
            <a:r>
              <a:rPr lang="en-US" dirty="0">
                <a:solidFill>
                  <a:srgbClr val="FF0000"/>
                </a:solidFill>
              </a:rPr>
              <a:t>). B</a:t>
            </a:r>
          </a:p>
          <a:p>
            <a:pPr>
              <a:spcBef>
                <a:spcPts val="1200"/>
              </a:spcBef>
            </a:pPr>
            <a:r>
              <a:rPr lang="en-US" dirty="0"/>
              <a:t>For all people, testing should begin at age 45 years. </a:t>
            </a:r>
            <a:r>
              <a:rPr lang="en-US" dirty="0">
                <a:solidFill>
                  <a:schemeClr val="accent6"/>
                </a:solidFill>
              </a:rPr>
              <a:t>B</a:t>
            </a:r>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solidFill>
                  <a:srgbClr val="FFFF00"/>
                </a:solidFill>
              </a:rPr>
              <a:t>Prediabetes: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250592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solidFill>
                  <a:srgbClr val="FFFF00"/>
                </a:solidFill>
              </a:rPr>
              <a:t>Testing for Diabetes or Prediabetes in Asymptomatic Adults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 xmlns:a16="http://schemas.microsoft.com/office/drawing/2014/main" id="{5760017F-D9C8-4C91-B146-0E756E95EEAA}"/>
              </a:ext>
            </a:extLst>
          </p:cNvPr>
          <p:cNvGrpSpPr>
            <a:grpSpLocks noChangeAspect="1"/>
          </p:cNvGrpSpPr>
          <p:nvPr/>
        </p:nvGrpSpPr>
        <p:grpSpPr bwMode="auto">
          <a:xfrm>
            <a:off x="1563688" y="782638"/>
            <a:ext cx="6016625" cy="3914775"/>
            <a:chOff x="985" y="493"/>
            <a:chExt cx="3790" cy="2466"/>
          </a:xfrm>
        </p:grpSpPr>
        <p:sp>
          <p:nvSpPr>
            <p:cNvPr id="4" name="AutoShape 3">
              <a:extLst>
                <a:ext uri="{FF2B5EF4-FFF2-40B4-BE49-F238E27FC236}">
                  <a16:creationId xmlns="" xmlns:a16="http://schemas.microsoft.com/office/drawing/2014/main" id="{C6E13B90-9182-4460-916A-1735245487AF}"/>
                </a:ext>
              </a:extLst>
            </p:cNvPr>
            <p:cNvSpPr>
              <a:spLocks noChangeAspect="1" noChangeArrowheads="1" noTextEdit="1"/>
            </p:cNvSpPr>
            <p:nvPr/>
          </p:nvSpPr>
          <p:spPr bwMode="auto">
            <a:xfrm>
              <a:off x="985" y="493"/>
              <a:ext cx="3790" cy="2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a:extLst>
                <a:ext uri="{FF2B5EF4-FFF2-40B4-BE49-F238E27FC236}">
                  <a16:creationId xmlns="" xmlns:a16="http://schemas.microsoft.com/office/drawing/2014/main" id="{5501E2A8-F5DD-418E-8B58-8AF645ABD27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5" y="493"/>
              <a:ext cx="3796" cy="2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85226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590800" y="66675"/>
            <a:ext cx="3780614" cy="5076825"/>
          </a:xfrm>
          <a:prstGeom prst="rect">
            <a:avLst/>
          </a:prstGeom>
          <a:noFill/>
          <a:ln w="9525">
            <a:noFill/>
            <a:miter lim="800000"/>
            <a:headEnd/>
            <a:tailEnd/>
          </a:ln>
        </p:spPr>
      </p:pic>
    </p:spTree>
    <p:extLst>
      <p:ext uri="{BB962C8B-B14F-4D97-AF65-F5344CB8AC3E}">
        <p14:creationId xmlns="" xmlns:p14="http://schemas.microsoft.com/office/powerpoint/2010/main" val="26026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r>
              <a:rPr lang="en-US" dirty="0"/>
              <a:t>Standards of Care</a:t>
            </a:r>
          </a:p>
        </p:txBody>
      </p:sp>
      <p:sp>
        <p:nvSpPr>
          <p:cNvPr id="6147" name="Content Placeholder 2"/>
          <p:cNvSpPr>
            <a:spLocks noGrp="1"/>
          </p:cNvSpPr>
          <p:nvPr>
            <p:ph idx="4294967295"/>
          </p:nvPr>
        </p:nvSpPr>
        <p:spPr>
          <a:xfrm>
            <a:off x="457200" y="857250"/>
            <a:ext cx="8229600" cy="3714750"/>
          </a:xfrm>
        </p:spPr>
        <p:txBody>
          <a:bodyPr/>
          <a:lstStyle/>
          <a:p>
            <a:pPr>
              <a:lnSpc>
                <a:spcPts val="3200"/>
              </a:lnSpc>
              <a:spcBef>
                <a:spcPts val="1200"/>
              </a:spcBef>
            </a:pPr>
            <a:r>
              <a:rPr lang="en-US" dirty="0"/>
              <a:t>Funded out of the ADA’s general revenues and </a:t>
            </a:r>
            <a:r>
              <a:rPr lang="en-US" i="1" dirty="0"/>
              <a:t>does not use </a:t>
            </a:r>
            <a:r>
              <a:rPr lang="en-US" dirty="0"/>
              <a:t>industry support.</a:t>
            </a:r>
          </a:p>
          <a:p>
            <a:pPr>
              <a:lnSpc>
                <a:spcPts val="3200"/>
              </a:lnSpc>
              <a:spcBef>
                <a:spcPts val="1200"/>
              </a:spcBef>
            </a:pPr>
            <a:r>
              <a:rPr lang="en-US" dirty="0"/>
              <a:t>Slides correspond with sections within the Standards of Medical Care in Diabetes - 2018.</a:t>
            </a:r>
          </a:p>
          <a:p>
            <a:pPr>
              <a:lnSpc>
                <a:spcPts val="3200"/>
              </a:lnSpc>
              <a:spcBef>
                <a:spcPts val="1200"/>
              </a:spcBef>
            </a:pPr>
            <a:r>
              <a:rPr lang="en-US" dirty="0"/>
              <a:t>Reviewed and approved by the Association’s Board of Directors.</a:t>
            </a:r>
          </a:p>
        </p:txBody>
      </p:sp>
    </p:spTree>
    <p:extLst>
      <p:ext uri="{BB962C8B-B14F-4D97-AF65-F5344CB8AC3E}">
        <p14:creationId xmlns="" xmlns:p14="http://schemas.microsoft.com/office/powerpoint/2010/main" val="2851152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solidFill>
                  <a:srgbClr val="FFFF00"/>
                </a:solidFill>
              </a:rPr>
              <a:t>community</a:t>
            </a:r>
          </a:p>
          <a:p>
            <a:pPr algn="ctr">
              <a:buNone/>
            </a:pPr>
            <a:r>
              <a:rPr lang="en-US" dirty="0" smtClean="0">
                <a:solidFill>
                  <a:srgbClr val="FFFF00"/>
                </a:solidFill>
              </a:rPr>
              <a:t>screening may be considered in</a:t>
            </a:r>
          </a:p>
          <a:p>
            <a:pPr algn="ctr">
              <a:buNone/>
            </a:pPr>
            <a:r>
              <a:rPr lang="en-US" dirty="0" smtClean="0">
                <a:solidFill>
                  <a:srgbClr val="FFFF00"/>
                </a:solidFill>
              </a:rPr>
              <a:t>specific situations where an adequate</a:t>
            </a:r>
          </a:p>
          <a:p>
            <a:pPr algn="ctr">
              <a:buNone/>
            </a:pPr>
            <a:r>
              <a:rPr lang="en-US" dirty="0" smtClean="0">
                <a:solidFill>
                  <a:srgbClr val="FFFF00"/>
                </a:solidFill>
              </a:rPr>
              <a:t>referral system for positive tests is</a:t>
            </a:r>
          </a:p>
          <a:p>
            <a:pPr algn="ctr">
              <a:buNone/>
            </a:pPr>
            <a:r>
              <a:rPr lang="en-US" dirty="0" smtClean="0">
                <a:solidFill>
                  <a:srgbClr val="FFFF00"/>
                </a:solidFill>
              </a:rPr>
              <a:t>established.</a:t>
            </a:r>
            <a:endParaRPr lang="en-US"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895350"/>
            <a:ext cx="8229600" cy="3714750"/>
          </a:xfrm>
        </p:spPr>
        <p:txBody>
          <a:bodyPr>
            <a:normAutofit fontScale="92500"/>
          </a:bodyPr>
          <a:lstStyle/>
          <a:p>
            <a:pPr>
              <a:spcBef>
                <a:spcPts val="1200"/>
              </a:spcBef>
            </a:pPr>
            <a:r>
              <a:rPr lang="en-US" dirty="0"/>
              <a:t>If tests are normal, repeat testing carried out at a minimum of 3-year intervals is reasonable. </a:t>
            </a:r>
            <a:r>
              <a:rPr lang="en-US" dirty="0">
                <a:solidFill>
                  <a:schemeClr val="accent6"/>
                </a:solidFill>
              </a:rPr>
              <a:t>C</a:t>
            </a:r>
            <a:endParaRPr lang="en-US" dirty="0"/>
          </a:p>
          <a:p>
            <a:pPr>
              <a:spcBef>
                <a:spcPts val="1200"/>
              </a:spcBef>
            </a:pPr>
            <a:r>
              <a:rPr lang="en-US" dirty="0"/>
              <a:t>To test for prediabetes, fasting plasma glucose, 2-h plasma glucose during 75-g oral glucose tolerance test, and A1C are equally appropriate. </a:t>
            </a:r>
            <a:r>
              <a:rPr lang="en-US" dirty="0">
                <a:solidFill>
                  <a:schemeClr val="accent6"/>
                </a:solidFill>
              </a:rPr>
              <a:t>B</a:t>
            </a:r>
            <a:endParaRPr lang="en-US" dirty="0"/>
          </a:p>
          <a:p>
            <a:pPr>
              <a:spcBef>
                <a:spcPts val="1200"/>
              </a:spcBef>
            </a:pPr>
            <a:r>
              <a:rPr lang="en-US" dirty="0"/>
              <a:t>In patients with prediabetes, identify and, if appropriate, treat other cardiovascular disease risk factors. </a:t>
            </a:r>
            <a:r>
              <a:rPr lang="en-US" dirty="0">
                <a:solidFill>
                  <a:schemeClr val="accent6"/>
                </a:solidFill>
              </a:rPr>
              <a:t>B</a:t>
            </a:r>
            <a:endParaRPr lang="en-US" dirty="0"/>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t>Prediabetes: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312111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895350"/>
            <a:ext cx="8229600" cy="3714750"/>
          </a:xfrm>
        </p:spPr>
        <p:txBody>
          <a:bodyPr>
            <a:normAutofit/>
          </a:bodyPr>
          <a:lstStyle/>
          <a:p>
            <a:pPr>
              <a:spcBef>
                <a:spcPts val="1200"/>
              </a:spcBef>
            </a:pPr>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t>Prediabetes: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25925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idx="4294967295"/>
          </p:nvPr>
        </p:nvSpPr>
        <p:spPr>
          <a:xfrm>
            <a:off x="0" y="-95250"/>
            <a:ext cx="9130229" cy="766354"/>
          </a:xfrm>
        </p:spPr>
        <p:txBody>
          <a:bodyPr>
            <a:noAutofit/>
          </a:bodyPr>
          <a:lstStyle/>
          <a:p>
            <a:r>
              <a:rPr lang="en-US" sz="2400" dirty="0"/>
              <a:t>Risk-Based Screening in Asymptomatic Children and Adolescents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3" name="Group 4">
            <a:extLst>
              <a:ext uri="{FF2B5EF4-FFF2-40B4-BE49-F238E27FC236}">
                <a16:creationId xmlns="" xmlns:a16="http://schemas.microsoft.com/office/drawing/2014/main" id="{EC265347-1D51-46B4-971D-DD6824D6CC3B}"/>
              </a:ext>
            </a:extLst>
          </p:cNvPr>
          <p:cNvGrpSpPr>
            <a:grpSpLocks noChangeAspect="1"/>
          </p:cNvGrpSpPr>
          <p:nvPr/>
        </p:nvGrpSpPr>
        <p:grpSpPr bwMode="auto">
          <a:xfrm>
            <a:off x="527050" y="895350"/>
            <a:ext cx="8077200" cy="3694113"/>
            <a:chOff x="332" y="564"/>
            <a:chExt cx="5088" cy="2327"/>
          </a:xfrm>
        </p:grpSpPr>
        <p:sp>
          <p:nvSpPr>
            <p:cNvPr id="4" name="AutoShape 3">
              <a:extLst>
                <a:ext uri="{FF2B5EF4-FFF2-40B4-BE49-F238E27FC236}">
                  <a16:creationId xmlns="" xmlns:a16="http://schemas.microsoft.com/office/drawing/2014/main" id="{0B07079B-477E-47E4-9885-4C8FA9E596FF}"/>
                </a:ext>
              </a:extLst>
            </p:cNvPr>
            <p:cNvSpPr>
              <a:spLocks noChangeAspect="1" noChangeArrowheads="1" noTextEdit="1"/>
            </p:cNvSpPr>
            <p:nvPr/>
          </p:nvSpPr>
          <p:spPr bwMode="auto">
            <a:xfrm>
              <a:off x="332" y="564"/>
              <a:ext cx="5088" cy="2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a:extLst>
                <a:ext uri="{FF2B5EF4-FFF2-40B4-BE49-F238E27FC236}">
                  <a16:creationId xmlns="" xmlns:a16="http://schemas.microsoft.com/office/drawing/2014/main" id="{BC7843C2-1E0F-41D4-9030-6C1EB41C49E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2" y="564"/>
              <a:ext cx="5095" cy="2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69716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4294967295"/>
          </p:nvPr>
        </p:nvSpPr>
        <p:spPr>
          <a:xfrm>
            <a:off x="457200" y="857250"/>
            <a:ext cx="8229600" cy="3840294"/>
          </a:xfrm>
        </p:spPr>
        <p:txBody>
          <a:bodyPr>
            <a:normAutofit fontScale="85000" lnSpcReduction="20000"/>
          </a:bodyPr>
          <a:lstStyle/>
          <a:p>
            <a:pPr>
              <a:spcBef>
                <a:spcPts val="1200"/>
              </a:spcBef>
            </a:pPr>
            <a:r>
              <a:rPr lang="en-US" dirty="0"/>
              <a:t>Plasma blood glucose rather than A1C should be used to diagnose type 1 diabetes in individuals with symptoms of hyperglycemia.</a:t>
            </a:r>
            <a:r>
              <a:rPr lang="en-US" dirty="0">
                <a:solidFill>
                  <a:srgbClr val="FBE905"/>
                </a:solidFill>
              </a:rPr>
              <a:t> </a:t>
            </a:r>
            <a:r>
              <a:rPr lang="en-US" dirty="0">
                <a:solidFill>
                  <a:schemeClr val="accent6"/>
                </a:solidFill>
              </a:rPr>
              <a:t>E</a:t>
            </a:r>
          </a:p>
          <a:p>
            <a:pPr>
              <a:spcBef>
                <a:spcPts val="1200"/>
              </a:spcBef>
            </a:pPr>
            <a:r>
              <a:rPr lang="en-US" dirty="0"/>
              <a:t>Screening for type 1 diabetes with a panel of autoantibodies is currently recommended only in the setting of a research trial study or in first-degree family members of a </a:t>
            </a:r>
            <a:r>
              <a:rPr lang="en-US" dirty="0" err="1"/>
              <a:t>proband</a:t>
            </a:r>
            <a:r>
              <a:rPr lang="en-US" dirty="0"/>
              <a:t> with type 1 diabetes. </a:t>
            </a:r>
            <a:r>
              <a:rPr lang="en-US" dirty="0">
                <a:solidFill>
                  <a:srgbClr val="F79646"/>
                </a:solidFill>
              </a:rPr>
              <a:t>B</a:t>
            </a:r>
            <a:endParaRPr lang="en-US" dirty="0"/>
          </a:p>
          <a:p>
            <a:pPr>
              <a:spcBef>
                <a:spcPts val="1200"/>
              </a:spcBef>
            </a:pPr>
            <a:r>
              <a:rPr lang="en-US" dirty="0"/>
              <a:t>Persistence of two or more autoantibodies predicts clinical diabetes and may serve as an indication for intervention in the setting of a clinical trial. </a:t>
            </a:r>
            <a:r>
              <a:rPr lang="en-US" dirty="0">
                <a:solidFill>
                  <a:srgbClr val="F79646"/>
                </a:solidFill>
              </a:rPr>
              <a:t>B</a:t>
            </a:r>
            <a:endParaRPr lang="en-US" dirty="0">
              <a:solidFill>
                <a:srgbClr val="FBE905"/>
              </a:solidFill>
            </a:endParaRPr>
          </a:p>
          <a:p>
            <a:pPr algn="ctr">
              <a:spcBef>
                <a:spcPts val="1200"/>
              </a:spcBef>
              <a:buFont typeface="Verdana" pitchFamily="34" charset="0"/>
              <a:buNone/>
            </a:pPr>
            <a:r>
              <a:rPr lang="en-US" dirty="0">
                <a:solidFill>
                  <a:schemeClr val="accent6"/>
                </a:solidFill>
              </a:rPr>
              <a:t>www.DiabetesTrialNet.org</a:t>
            </a:r>
          </a:p>
          <a:p>
            <a:pPr>
              <a:spcBef>
                <a:spcPts val="1200"/>
              </a:spcBef>
            </a:pPr>
            <a:endParaRPr lang="en-US" dirty="0">
              <a:solidFill>
                <a:srgbClr val="FBE905"/>
              </a:solidFill>
            </a:endParaRPr>
          </a:p>
        </p:txBody>
      </p:sp>
      <p:sp>
        <p:nvSpPr>
          <p:cNvPr id="44035" name="Title 2"/>
          <p:cNvSpPr>
            <a:spLocks noGrp="1"/>
          </p:cNvSpPr>
          <p:nvPr>
            <p:ph type="title" idx="4294967295"/>
          </p:nvPr>
        </p:nvSpPr>
        <p:spPr>
          <a:xfrm>
            <a:off x="0" y="-114300"/>
            <a:ext cx="9144000" cy="857250"/>
          </a:xfrm>
        </p:spPr>
        <p:txBody>
          <a:bodyPr>
            <a:normAutofit/>
          </a:bodyPr>
          <a:lstStyle/>
          <a:p>
            <a:r>
              <a:rPr lang="en-US" dirty="0"/>
              <a:t>Type 1 Diabetes: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235097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a:xfrm>
            <a:off x="457200" y="857250"/>
            <a:ext cx="8229600" cy="3924300"/>
          </a:xfrm>
        </p:spPr>
        <p:txBody>
          <a:bodyPr>
            <a:normAutofit fontScale="85000" lnSpcReduction="20000"/>
          </a:bodyPr>
          <a:lstStyle/>
          <a:p>
            <a:pPr>
              <a:spcBef>
                <a:spcPts val="1200"/>
              </a:spcBef>
            </a:pPr>
            <a:r>
              <a:rPr lang="en-US" dirty="0"/>
              <a:t>Screening for type 2 diabetes with an informal assessment of risk factors or validated tools should be considered in asymptomatic adults. </a:t>
            </a:r>
            <a:r>
              <a:rPr lang="en-US" dirty="0">
                <a:solidFill>
                  <a:srgbClr val="F79646"/>
                </a:solidFill>
              </a:rPr>
              <a:t>B</a:t>
            </a:r>
            <a:endParaRPr lang="en-US" dirty="0"/>
          </a:p>
          <a:p>
            <a:pPr>
              <a:spcBef>
                <a:spcPts val="1200"/>
              </a:spcBef>
            </a:pPr>
            <a:r>
              <a:rPr lang="en-US" dirty="0"/>
              <a:t>Testing for type 2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1 or more additional risk factors for diabetes </a:t>
            </a:r>
            <a:r>
              <a:rPr lang="en-US" b="1" dirty="0"/>
              <a:t>(Table 2.3</a:t>
            </a:r>
            <a:r>
              <a:rPr lang="en-US" dirty="0"/>
              <a:t>)</a:t>
            </a:r>
            <a:r>
              <a:rPr lang="en-US" b="1" dirty="0"/>
              <a:t>.</a:t>
            </a:r>
            <a:r>
              <a:rPr lang="en-US" dirty="0"/>
              <a:t> </a:t>
            </a:r>
            <a:r>
              <a:rPr lang="en-US" dirty="0">
                <a:solidFill>
                  <a:schemeClr val="accent6"/>
                </a:solidFill>
              </a:rPr>
              <a:t>B</a:t>
            </a:r>
          </a:p>
          <a:p>
            <a:pPr>
              <a:spcBef>
                <a:spcPts val="1200"/>
              </a:spcBef>
            </a:pPr>
            <a:r>
              <a:rPr lang="en-US" dirty="0"/>
              <a:t>For all patients, testing should begin at age 45 years. </a:t>
            </a:r>
            <a:r>
              <a:rPr lang="en-US" dirty="0">
                <a:solidFill>
                  <a:schemeClr val="accent6"/>
                </a:solidFill>
              </a:rPr>
              <a:t>B</a:t>
            </a:r>
          </a:p>
          <a:p>
            <a:pPr>
              <a:spcBef>
                <a:spcPts val="1200"/>
              </a:spcBef>
            </a:pPr>
            <a:r>
              <a:rPr lang="en-US" dirty="0"/>
              <a:t>If tests are normal, repeat testing carried out at a minimum of 3-year intervals is reasonable. </a:t>
            </a:r>
            <a:r>
              <a:rPr lang="en-US" dirty="0">
                <a:solidFill>
                  <a:schemeClr val="accent6"/>
                </a:solidFill>
              </a:rPr>
              <a:t>C</a:t>
            </a:r>
          </a:p>
        </p:txBody>
      </p:sp>
      <p:sp>
        <p:nvSpPr>
          <p:cNvPr id="45059" name="Title 2"/>
          <p:cNvSpPr>
            <a:spLocks noGrp="1"/>
          </p:cNvSpPr>
          <p:nvPr>
            <p:ph type="title" idx="4294967295"/>
          </p:nvPr>
        </p:nvSpPr>
        <p:spPr>
          <a:xfrm>
            <a:off x="0" y="-114300"/>
            <a:ext cx="9144000" cy="857250"/>
          </a:xfrm>
        </p:spPr>
        <p:txBody>
          <a:bodyPr>
            <a:normAutofit/>
          </a:bodyPr>
          <a:lstStyle/>
          <a:p>
            <a:r>
              <a:rPr lang="en-US" sz="3100" dirty="0"/>
              <a:t>Type 2 Diabetes: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2274272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304800" y="857250"/>
            <a:ext cx="8458200" cy="3714750"/>
          </a:xfrm>
        </p:spPr>
        <p:txBody>
          <a:bodyPr>
            <a:normAutofit fontScale="85000" lnSpcReduction="10000"/>
          </a:bodyPr>
          <a:lstStyle/>
          <a:p>
            <a:pPr>
              <a:spcBef>
                <a:spcPts val="1200"/>
              </a:spcBef>
            </a:pPr>
            <a:r>
              <a:rPr lang="en-US" dirty="0"/>
              <a:t>To test for type 2 diabetes, FPG, 2-h plasma glucose during a 75-g OGTT, and the A1C are equally appropriate. </a:t>
            </a:r>
            <a:r>
              <a:rPr lang="en-US" dirty="0">
                <a:solidFill>
                  <a:schemeClr val="accent6"/>
                </a:solidFill>
              </a:rPr>
              <a:t>B</a:t>
            </a:r>
          </a:p>
          <a:p>
            <a:pPr>
              <a:spcBef>
                <a:spcPts val="1200"/>
              </a:spcBef>
            </a:pPr>
            <a:r>
              <a:rPr lang="en-US" dirty="0"/>
              <a:t>In patients with diabetes, identify and treat other cardiovascular disease risk factors. </a:t>
            </a:r>
            <a:r>
              <a:rPr lang="en-US" dirty="0">
                <a:solidFill>
                  <a:schemeClr val="accent6"/>
                </a:solidFill>
              </a:rPr>
              <a:t>B</a:t>
            </a:r>
          </a:p>
          <a:p>
            <a:pPr>
              <a:spcBef>
                <a:spcPts val="1200"/>
              </a:spcBef>
            </a:pPr>
            <a:r>
              <a:rPr lang="en-US" dirty="0"/>
              <a:t>Testing for type 2 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7" name="Title 2"/>
          <p:cNvSpPr txBox="1">
            <a:spLocks/>
          </p:cNvSpPr>
          <p:nvPr/>
        </p:nvSpPr>
        <p:spPr>
          <a:xfrm>
            <a:off x="0" y="-114300"/>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3100" dirty="0"/>
              <a:t>Type 2 Diabetes: Recommendations (2)</a:t>
            </a:r>
          </a:p>
        </p:txBody>
      </p:sp>
    </p:spTree>
    <p:extLst>
      <p:ext uri="{BB962C8B-B14F-4D97-AF65-F5344CB8AC3E}">
        <p14:creationId xmlns="" xmlns:p14="http://schemas.microsoft.com/office/powerpoint/2010/main" val="324193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857250"/>
            <a:ext cx="8229600" cy="3714750"/>
          </a:xfrm>
        </p:spPr>
        <p:txBody>
          <a:bodyPr>
            <a:normAutofit fontScale="92500"/>
          </a:bodyPr>
          <a:lstStyle/>
          <a:p>
            <a:pPr eaLnBrk="1" hangingPunct="1">
              <a:lnSpc>
                <a:spcPct val="90000"/>
              </a:lnSpc>
              <a:spcBef>
                <a:spcPct val="0"/>
              </a:spcBef>
              <a:spcAft>
                <a:spcPts val="1200"/>
              </a:spcAft>
              <a:buClr>
                <a:schemeClr val="bg1"/>
              </a:buClr>
            </a:pPr>
            <a:r>
              <a:rPr lang="en-US" dirty="0"/>
              <a:t>Test for undiagnosed diabetes at the 1</a:t>
            </a:r>
            <a:r>
              <a:rPr lang="en-US" baseline="30000" dirty="0"/>
              <a:t>st</a:t>
            </a:r>
            <a:r>
              <a:rPr lang="en-US" dirty="0"/>
              <a:t> prenatal visit in those with risk factors, using standard diagnostic criteria. </a:t>
            </a:r>
            <a:r>
              <a:rPr lang="en-US" dirty="0">
                <a:solidFill>
                  <a:schemeClr val="accent6"/>
                </a:solidFill>
              </a:rPr>
              <a:t>B</a:t>
            </a:r>
          </a:p>
          <a:p>
            <a:pPr eaLnBrk="1" hangingPunct="1">
              <a:lnSpc>
                <a:spcPct val="90000"/>
              </a:lnSpc>
              <a:spcBef>
                <a:spcPct val="0"/>
              </a:spcBef>
              <a:spcAft>
                <a:spcPts val="1200"/>
              </a:spcAft>
              <a:buClr>
                <a:schemeClr val="bg1"/>
              </a:buClr>
            </a:pPr>
            <a:r>
              <a:rPr lang="en-US" dirty="0"/>
              <a:t>Test for GDM at 24–28 weeks of gestation in pregnant women not previously known to have diabetes. </a:t>
            </a:r>
            <a:r>
              <a:rPr lang="en-US" dirty="0">
                <a:solidFill>
                  <a:schemeClr val="accent6"/>
                </a:solidFill>
              </a:rPr>
              <a:t>A</a:t>
            </a:r>
          </a:p>
          <a:p>
            <a:pPr eaLnBrk="1" hangingPunct="1">
              <a:lnSpc>
                <a:spcPct val="90000"/>
              </a:lnSpc>
              <a:spcBef>
                <a:spcPct val="0"/>
              </a:spcBef>
              <a:spcAft>
                <a:spcPts val="1200"/>
              </a:spcAft>
              <a:buClr>
                <a:schemeClr val="bg1"/>
              </a:buClr>
            </a:pPr>
            <a:r>
              <a:rPr lang="en-US" dirty="0"/>
              <a:t>Test women with GDM for persistent diabetes at 4–12 weeks postpartum, using the OGTT and clinically appropriate </a:t>
            </a:r>
            <a:r>
              <a:rPr lang="en-US" dirty="0" err="1"/>
              <a:t>nonpregnancy</a:t>
            </a:r>
            <a:r>
              <a:rPr lang="en-US" dirty="0"/>
              <a:t> diagnostic criteria. </a:t>
            </a:r>
            <a:r>
              <a:rPr lang="en-US" dirty="0">
                <a:solidFill>
                  <a:schemeClr val="accent6"/>
                </a:solidFill>
              </a:rPr>
              <a:t>E</a:t>
            </a:r>
          </a:p>
        </p:txBody>
      </p:sp>
      <p:sp>
        <p:nvSpPr>
          <p:cNvPr id="48131" name="Title 1"/>
          <p:cNvSpPr>
            <a:spLocks noGrp="1"/>
          </p:cNvSpPr>
          <p:nvPr>
            <p:ph type="title" idx="4294967295"/>
          </p:nvPr>
        </p:nvSpPr>
        <p:spPr>
          <a:xfrm>
            <a:off x="-76200" y="-114300"/>
            <a:ext cx="9220200" cy="857250"/>
          </a:xfrm>
        </p:spPr>
        <p:txBody>
          <a:bodyPr>
            <a:normAutofit/>
          </a:bodyPr>
          <a:lstStyle/>
          <a:p>
            <a:r>
              <a:rPr lang="en-US" sz="2800" dirty="0"/>
              <a:t>Gestational Diabetes Mellitus (GDM):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333459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57200" y="857250"/>
            <a:ext cx="8229600" cy="3714750"/>
          </a:xfrm>
        </p:spPr>
        <p:txBody>
          <a:bodyPr/>
          <a:lstStyle/>
          <a:p>
            <a:pPr eaLnBrk="1" hangingPunct="1">
              <a:spcBef>
                <a:spcPct val="0"/>
              </a:spcBef>
              <a:spcAft>
                <a:spcPts val="1200"/>
              </a:spcAft>
              <a:buClr>
                <a:schemeClr val="bg1"/>
              </a:buClr>
            </a:pPr>
            <a:r>
              <a:rPr lang="en-US" dirty="0"/>
              <a:t>Women with a history of GDM should have lifelong screening for the development of diabetes or prediabetes at least every 3 years. </a:t>
            </a:r>
            <a:r>
              <a:rPr lang="en-US" dirty="0">
                <a:solidFill>
                  <a:schemeClr val="accent6"/>
                </a:solidFill>
              </a:rPr>
              <a:t>B</a:t>
            </a:r>
          </a:p>
          <a:p>
            <a:pPr eaLnBrk="1" hangingPunct="1">
              <a:spcBef>
                <a:spcPct val="0"/>
              </a:spcBef>
              <a:spcAft>
                <a:spcPts val="1200"/>
              </a:spcAft>
              <a:buClr>
                <a:schemeClr val="bg1"/>
              </a:buClr>
            </a:pPr>
            <a:r>
              <a:rPr lang="en-US" dirty="0"/>
              <a:t>Women with a history of GDM found to have prediabetes should receive intensive lifestyle interventions or metformin to prevent diabetes.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7" name="Title 1"/>
          <p:cNvSpPr txBox="1">
            <a:spLocks/>
          </p:cNvSpPr>
          <p:nvPr/>
        </p:nvSpPr>
        <p:spPr>
          <a:xfrm>
            <a:off x="-76200" y="-114300"/>
            <a:ext cx="9220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Gestational Diabetes Mellitus (GDM): Recommendations (2)</a:t>
            </a:r>
          </a:p>
        </p:txBody>
      </p:sp>
    </p:spTree>
    <p:extLst>
      <p:ext uri="{BB962C8B-B14F-4D97-AF65-F5344CB8AC3E}">
        <p14:creationId xmlns="" xmlns:p14="http://schemas.microsoft.com/office/powerpoint/2010/main" val="313197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normAutofit/>
          </a:bodyPr>
          <a:lstStyle/>
          <a:p>
            <a:r>
              <a:rPr lang="en-US" sz="2800" dirty="0"/>
              <a:t>Screening and Diagnosis of GDM: One-Step Strategy</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 xmlns:a16="http://schemas.microsoft.com/office/drawing/2014/main" id="{37926253-04D4-433D-BA27-105091F5F595}"/>
              </a:ext>
            </a:extLst>
          </p:cNvPr>
          <p:cNvGrpSpPr>
            <a:grpSpLocks noChangeAspect="1"/>
          </p:cNvGrpSpPr>
          <p:nvPr/>
        </p:nvGrpSpPr>
        <p:grpSpPr bwMode="auto">
          <a:xfrm>
            <a:off x="152400" y="1657350"/>
            <a:ext cx="8875713" cy="1728788"/>
            <a:chOff x="96" y="1044"/>
            <a:chExt cx="5591" cy="1089"/>
          </a:xfrm>
        </p:grpSpPr>
        <p:sp>
          <p:nvSpPr>
            <p:cNvPr id="4" name="AutoShape 3">
              <a:extLst>
                <a:ext uri="{FF2B5EF4-FFF2-40B4-BE49-F238E27FC236}">
                  <a16:creationId xmlns="" xmlns:a16="http://schemas.microsoft.com/office/drawing/2014/main" id="{8F97EFDC-B015-4A5A-9983-0D205ABF0902}"/>
                </a:ext>
              </a:extLst>
            </p:cNvPr>
            <p:cNvSpPr>
              <a:spLocks noChangeAspect="1" noChangeArrowheads="1" noTextEdit="1"/>
            </p:cNvSpPr>
            <p:nvPr/>
          </p:nvSpPr>
          <p:spPr bwMode="auto">
            <a:xfrm>
              <a:off x="96" y="1044"/>
              <a:ext cx="5591" cy="1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a:extLst>
                <a:ext uri="{FF2B5EF4-FFF2-40B4-BE49-F238E27FC236}">
                  <a16:creationId xmlns="" xmlns:a16="http://schemas.microsoft.com/office/drawing/2014/main" id="{A80757EF-36AB-4D32-A9C6-DF29194B1B2F}"/>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1044"/>
              <a:ext cx="5597" cy="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0889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a:t>Process</a:t>
            </a:r>
          </a:p>
        </p:txBody>
      </p:sp>
      <p:sp>
        <p:nvSpPr>
          <p:cNvPr id="7171" name="Content Placeholder 2"/>
          <p:cNvSpPr>
            <a:spLocks noGrp="1"/>
          </p:cNvSpPr>
          <p:nvPr>
            <p:ph idx="4294967295"/>
          </p:nvPr>
        </p:nvSpPr>
        <p:spPr>
          <a:xfrm>
            <a:off x="457200" y="857250"/>
            <a:ext cx="8229600" cy="3714750"/>
          </a:xfrm>
        </p:spPr>
        <p:txBody>
          <a:bodyPr>
            <a:normAutofit fontScale="92500" lnSpcReduction="20000"/>
          </a:bodyPr>
          <a:lstStyle/>
          <a:p>
            <a:pPr>
              <a:spcBef>
                <a:spcPts val="1200"/>
              </a:spcBef>
            </a:pPr>
            <a:r>
              <a:rPr lang="en-US" dirty="0"/>
              <a:t>ADA’s Professional Practice Committee (PPC) conducts annual review &amp; revision.</a:t>
            </a:r>
          </a:p>
          <a:p>
            <a:pPr>
              <a:spcBef>
                <a:spcPts val="1200"/>
              </a:spcBef>
            </a:pPr>
            <a:r>
              <a:rPr lang="en-US" dirty="0"/>
              <a:t>Searched Medline for human studies related to each subsection and published since January 1, 2017.</a:t>
            </a:r>
          </a:p>
          <a:p>
            <a:pPr>
              <a:spcBef>
                <a:spcPts val="1200"/>
              </a:spcBef>
            </a:pPr>
            <a:r>
              <a:rPr lang="en-US" dirty="0"/>
              <a:t>Recommendations revised per new evidence, for clarity, or to better match text to strength of evidence.</a:t>
            </a:r>
          </a:p>
          <a:p>
            <a:pPr marL="0" indent="0">
              <a:spcBef>
                <a:spcPts val="1200"/>
              </a:spcBef>
              <a:buNone/>
            </a:pPr>
            <a:endParaRPr lang="en-US" dirty="0"/>
          </a:p>
          <a:p>
            <a:pPr algn="ctr">
              <a:spcBef>
                <a:spcPts val="1200"/>
              </a:spcBef>
              <a:buFont typeface="Verdana" pitchFamily="34" charset="0"/>
              <a:buNone/>
            </a:pPr>
            <a:r>
              <a:rPr lang="en-US" dirty="0">
                <a:solidFill>
                  <a:schemeClr val="accent6"/>
                </a:solidFill>
              </a:rPr>
              <a:t>Professional.diabetes.org/SOC</a:t>
            </a:r>
          </a:p>
        </p:txBody>
      </p:sp>
    </p:spTree>
    <p:extLst>
      <p:ext uri="{BB962C8B-B14F-4D97-AF65-F5344CB8AC3E}">
        <p14:creationId xmlns="" xmlns:p14="http://schemas.microsoft.com/office/powerpoint/2010/main" val="3856356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9" name="Title 1"/>
          <p:cNvSpPr txBox="1">
            <a:spLocks/>
          </p:cNvSpPr>
          <p:nvPr/>
        </p:nvSpPr>
        <p:spPr>
          <a:xfrm>
            <a:off x="76200" y="-139296"/>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solidFill>
                  <a:srgbClr val="FFFF00"/>
                </a:solidFill>
              </a:rPr>
              <a:t>Screening and Diagnosis of GDM: Two-Step Strategy</a:t>
            </a:r>
          </a:p>
        </p:txBody>
      </p:sp>
      <p:grpSp>
        <p:nvGrpSpPr>
          <p:cNvPr id="2" name="Group 4">
            <a:extLst>
              <a:ext uri="{FF2B5EF4-FFF2-40B4-BE49-F238E27FC236}">
                <a16:creationId xmlns="" xmlns:a16="http://schemas.microsoft.com/office/drawing/2014/main" id="{8EF5FDB5-AFD0-4B7E-B3F6-BF33573C40C9}"/>
              </a:ext>
            </a:extLst>
          </p:cNvPr>
          <p:cNvGrpSpPr>
            <a:grpSpLocks noChangeAspect="1"/>
          </p:cNvGrpSpPr>
          <p:nvPr/>
        </p:nvGrpSpPr>
        <p:grpSpPr bwMode="auto">
          <a:xfrm>
            <a:off x="0" y="742950"/>
            <a:ext cx="8991600" cy="4400550"/>
            <a:chOff x="48" y="756"/>
            <a:chExt cx="5664" cy="1821"/>
          </a:xfrm>
        </p:grpSpPr>
        <p:sp>
          <p:nvSpPr>
            <p:cNvPr id="3" name="AutoShape 3">
              <a:extLst>
                <a:ext uri="{FF2B5EF4-FFF2-40B4-BE49-F238E27FC236}">
                  <a16:creationId xmlns="" xmlns:a16="http://schemas.microsoft.com/office/drawing/2014/main" id="{DF0313FC-A3D0-47B2-9A59-04B16E6DFF8B}"/>
                </a:ext>
              </a:extLst>
            </p:cNvPr>
            <p:cNvSpPr>
              <a:spLocks noChangeAspect="1" noChangeArrowheads="1" noTextEdit="1"/>
            </p:cNvSpPr>
            <p:nvPr/>
          </p:nvSpPr>
          <p:spPr bwMode="auto">
            <a:xfrm>
              <a:off x="48" y="756"/>
              <a:ext cx="5664" cy="1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a:extLst>
                <a:ext uri="{FF2B5EF4-FFF2-40B4-BE49-F238E27FC236}">
                  <a16:creationId xmlns="" xmlns:a16="http://schemas.microsoft.com/office/drawing/2014/main" id="{69490EC2-CAEE-4B6F-9C77-0E1C9772A44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 y="756"/>
              <a:ext cx="5670" cy="1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567711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p:txBody>
          <a:bodyPr>
            <a:normAutofit fontScale="90000"/>
          </a:bodyPr>
          <a:lstStyle/>
          <a:p>
            <a:r>
              <a:rPr lang="en-US" sz="3200" dirty="0"/>
              <a:t>Monogenic Diabetes Syndromes: Recommendations</a:t>
            </a:r>
          </a:p>
        </p:txBody>
      </p:sp>
      <p:sp>
        <p:nvSpPr>
          <p:cNvPr id="54274" name="Content Placeholder 1"/>
          <p:cNvSpPr>
            <a:spLocks noGrp="1"/>
          </p:cNvSpPr>
          <p:nvPr>
            <p:ph idx="1"/>
          </p:nvPr>
        </p:nvSpPr>
        <p:spPr>
          <a:xfrm>
            <a:off x="457200" y="895350"/>
            <a:ext cx="8229600" cy="3878394"/>
          </a:xfrm>
        </p:spPr>
        <p:txBody>
          <a:bodyPr>
            <a:noAutofit/>
          </a:bodyPr>
          <a:lstStyle/>
          <a:p>
            <a:pPr marL="457200" indent="-457200">
              <a:spcBef>
                <a:spcPts val="1200"/>
              </a:spcBef>
            </a:pPr>
            <a:r>
              <a:rPr lang="en-US" sz="2100" dirty="0"/>
              <a:t>All children diagnosed with diabetes in the first 6 months of life should have immediate genetic testing for neonatal diabetes. </a:t>
            </a:r>
            <a:r>
              <a:rPr lang="en-US" sz="2100" dirty="0">
                <a:solidFill>
                  <a:srgbClr val="F79646"/>
                </a:solidFill>
              </a:rPr>
              <a:t>A</a:t>
            </a:r>
          </a:p>
          <a:p>
            <a:pPr marL="457200" indent="-457200">
              <a:spcBef>
                <a:spcPts val="1200"/>
              </a:spcBef>
            </a:pPr>
            <a:r>
              <a:rPr lang="en-US" sz="2100" dirty="0"/>
              <a:t>Children and adults, diagnosed in early adulthood, who have diabetes not characteristic of T1DM or T2DM that occurs in successive generations (suggestive of an autosomal dominant pattern of inheritance) should have genetic testing for MODY. </a:t>
            </a:r>
            <a:r>
              <a:rPr lang="en-US" sz="2100" dirty="0">
                <a:solidFill>
                  <a:srgbClr val="F79646"/>
                </a:solidFill>
              </a:rPr>
              <a:t>A</a:t>
            </a:r>
          </a:p>
          <a:p>
            <a:pPr marL="457200" indent="-457200">
              <a:spcBef>
                <a:spcPts val="1200"/>
              </a:spcBef>
            </a:pPr>
            <a:r>
              <a:rPr lang="en-US" sz="2100" dirty="0"/>
              <a:t>In both instances, consultation with a center specializing in diabetes genetics is recommended to understand the significance of these mutations and how best to approach further evaluation, treatment, and genetic counseling. </a:t>
            </a:r>
            <a:r>
              <a:rPr lang="en-US" sz="21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343859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80841" y="-114300"/>
            <a:ext cx="9296400" cy="857250"/>
          </a:xfrm>
        </p:spPr>
        <p:txBody>
          <a:bodyPr>
            <a:noAutofit/>
          </a:bodyPr>
          <a:lstStyle/>
          <a:p>
            <a:r>
              <a:rPr lang="en-US" sz="2600" dirty="0"/>
              <a:t>Cystic Fibrosis–Related Diabetes (CFRD): Recommendations</a:t>
            </a:r>
          </a:p>
        </p:txBody>
      </p:sp>
      <p:sp>
        <p:nvSpPr>
          <p:cNvPr id="55298" name="Content Placeholder 2"/>
          <p:cNvSpPr>
            <a:spLocks noGrp="1"/>
          </p:cNvSpPr>
          <p:nvPr>
            <p:ph idx="1"/>
          </p:nvPr>
        </p:nvSpPr>
        <p:spPr>
          <a:xfrm>
            <a:off x="457200" y="895350"/>
            <a:ext cx="8229600" cy="3962400"/>
          </a:xfrm>
        </p:spPr>
        <p:txBody>
          <a:bodyPr>
            <a:normAutofit fontScale="92500" lnSpcReduction="20000"/>
          </a:bodyPr>
          <a:lstStyle/>
          <a:p>
            <a:pPr>
              <a:spcBef>
                <a:spcPts val="1200"/>
              </a:spcBef>
              <a:buClr>
                <a:schemeClr val="bg1"/>
              </a:buClr>
            </a:pPr>
            <a:r>
              <a:rPr lang="en-US" dirty="0"/>
              <a:t>Annual screening for CFRD with OGTT should begin by age 10 years in all patients with cystic fibrosis not previously diagnosed with CFRD. </a:t>
            </a:r>
            <a:r>
              <a:rPr lang="en-US" dirty="0">
                <a:solidFill>
                  <a:schemeClr val="accent6"/>
                </a:solidFill>
              </a:rPr>
              <a:t>B</a:t>
            </a:r>
            <a:r>
              <a:rPr lang="en-US" dirty="0"/>
              <a:t> </a:t>
            </a:r>
          </a:p>
          <a:p>
            <a:pPr>
              <a:spcBef>
                <a:spcPts val="1200"/>
              </a:spcBef>
              <a:buClr>
                <a:schemeClr val="bg1"/>
              </a:buClr>
            </a:pPr>
            <a:r>
              <a:rPr lang="en-US" dirty="0"/>
              <a:t>A1C is not recommended as a screening test for CFRD. </a:t>
            </a:r>
            <a:r>
              <a:rPr lang="en-US" dirty="0">
                <a:solidFill>
                  <a:schemeClr val="accent6"/>
                </a:solidFill>
              </a:rPr>
              <a:t>B</a:t>
            </a:r>
            <a:endParaRPr lang="en-US" dirty="0"/>
          </a:p>
          <a:p>
            <a:pPr>
              <a:spcBef>
                <a:spcPts val="1200"/>
              </a:spcBef>
            </a:pPr>
            <a:r>
              <a:rPr lang="en-US" dirty="0"/>
              <a:t>Patients with CFRD should be treated with insulin to attain individualized glycemic goals. </a:t>
            </a:r>
            <a:r>
              <a:rPr lang="en-US" dirty="0">
                <a:solidFill>
                  <a:schemeClr val="accent6"/>
                </a:solidFill>
              </a:rPr>
              <a:t>A</a:t>
            </a:r>
          </a:p>
          <a:p>
            <a:pPr>
              <a:spcBef>
                <a:spcPts val="1200"/>
              </a:spcBef>
            </a:pPr>
            <a:r>
              <a:rPr lang="en-US" dirty="0"/>
              <a:t>Beginning 5 years after the diagnosis of CFRD, annual monitoring for complications of diabetes is recommended. </a:t>
            </a:r>
            <a:r>
              <a:rPr lang="en-US" dirty="0">
                <a:solidFill>
                  <a:schemeClr val="accent6"/>
                </a:solidFill>
              </a:rPr>
              <a:t>E</a:t>
            </a:r>
            <a:endParaRPr lang="en-US" dirty="0"/>
          </a:p>
          <a:p>
            <a:pPr marL="457200" lvl="1" indent="0">
              <a:spcBef>
                <a:spcPts val="1200"/>
              </a:spcBef>
              <a:buClr>
                <a:srgbClr val="FFD937"/>
              </a:buClr>
              <a:buFont typeface="Arial" pitchFamily="34" charset="0"/>
              <a:buNone/>
            </a:pPr>
            <a:endParaRPr lang="en-US" dirty="0"/>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3287362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p:txBody>
          <a:bodyPr>
            <a:noAutofit/>
          </a:bodyPr>
          <a:lstStyle/>
          <a:p>
            <a:r>
              <a:rPr lang="en-US" sz="2400" dirty="0" err="1"/>
              <a:t>Posttransplantation</a:t>
            </a:r>
            <a:r>
              <a:rPr lang="en-US" sz="2400" dirty="0"/>
              <a:t> Diabetes Mellitus (PTDM): Recommendations</a:t>
            </a:r>
          </a:p>
        </p:txBody>
      </p:sp>
      <p:sp>
        <p:nvSpPr>
          <p:cNvPr id="56322" name="Content Placeholder 1"/>
          <p:cNvSpPr>
            <a:spLocks noGrp="1"/>
          </p:cNvSpPr>
          <p:nvPr>
            <p:ph idx="1"/>
          </p:nvPr>
        </p:nvSpPr>
        <p:spPr>
          <a:xfrm>
            <a:off x="457200" y="853798"/>
            <a:ext cx="8229600" cy="3829050"/>
          </a:xfrm>
        </p:spPr>
        <p:txBody>
          <a:bodyPr>
            <a:normAutofit fontScale="92500" lnSpcReduction="20000"/>
          </a:bodyPr>
          <a:lstStyle/>
          <a:p>
            <a:pPr>
              <a:spcBef>
                <a:spcPts val="1200"/>
              </a:spcBef>
            </a:pPr>
            <a:r>
              <a:rPr lang="en-US" dirty="0"/>
              <a:t>Patients should be screened after organ transplantation for hyperglycemia, with a formal diagnosis of PTDM being best made once a patient is stable on an immunosuppressive regimen and in the absence of an acute infection. </a:t>
            </a:r>
            <a:r>
              <a:rPr lang="en-US" dirty="0">
                <a:solidFill>
                  <a:schemeClr val="accent6"/>
                </a:solidFill>
              </a:rPr>
              <a:t>E</a:t>
            </a:r>
          </a:p>
          <a:p>
            <a:pPr>
              <a:spcBef>
                <a:spcPts val="1200"/>
              </a:spcBef>
            </a:pPr>
            <a:r>
              <a:rPr lang="en-US" dirty="0"/>
              <a:t>The OGTT is the preferred test to make a diagnosis of PTDM. </a:t>
            </a:r>
            <a:r>
              <a:rPr lang="en-US" dirty="0">
                <a:solidFill>
                  <a:schemeClr val="accent6"/>
                </a:solidFill>
              </a:rPr>
              <a:t>B</a:t>
            </a:r>
            <a:endParaRPr lang="en-US" dirty="0"/>
          </a:p>
          <a:p>
            <a:pPr>
              <a:spcBef>
                <a:spcPts val="1200"/>
              </a:spcBef>
            </a:pPr>
            <a:r>
              <a:rPr lang="en-US" dirty="0" err="1"/>
              <a:t>Immunosuppresive</a:t>
            </a:r>
            <a:r>
              <a:rPr lang="en-US" dirty="0"/>
              <a:t> regimens shown to provide the best outcomes for patient and graft survival should be used, irrespective of PTDM risk.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 xmlns:p14="http://schemas.microsoft.com/office/powerpoint/2010/main" val="1033334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48590" y="1102759"/>
            <a:ext cx="7051675"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lnSpc>
                <a:spcPts val="4200"/>
              </a:lnSpc>
            </a:pPr>
            <a:r>
              <a:rPr lang="en-US" sz="4200" dirty="0">
                <a:solidFill>
                  <a:schemeClr val="accent6"/>
                </a:solidFill>
                <a:latin typeface="Helvetica" panose="020B0604020202020204" pitchFamily="34" charset="0"/>
                <a:cs typeface="Helvetica" panose="020B0604020202020204" pitchFamily="34" charset="0"/>
              </a:rPr>
              <a:t>3. Comprehensive Medical Evaluation and Assessment of Comorbidities</a:t>
            </a:r>
          </a:p>
        </p:txBody>
      </p:sp>
    </p:spTree>
    <p:extLst>
      <p:ext uri="{BB962C8B-B14F-4D97-AF65-F5344CB8AC3E}">
        <p14:creationId xmlns="" xmlns:p14="http://schemas.microsoft.com/office/powerpoint/2010/main" val="415542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dirty="0"/>
              <a:t>Patient-Centered Collaborative Care</a:t>
            </a:r>
          </a:p>
        </p:txBody>
      </p:sp>
      <p:sp>
        <p:nvSpPr>
          <p:cNvPr id="81922" name="Content Placeholder 1"/>
          <p:cNvSpPr>
            <a:spLocks noGrp="1"/>
          </p:cNvSpPr>
          <p:nvPr>
            <p:ph idx="1"/>
          </p:nvPr>
        </p:nvSpPr>
        <p:spPr>
          <a:xfrm>
            <a:off x="457200" y="895350"/>
            <a:ext cx="8229600" cy="3701834"/>
          </a:xfrm>
        </p:spPr>
        <p:txBody>
          <a:bodyPr>
            <a:normAutofit/>
          </a:bodyPr>
          <a:lstStyle/>
          <a:p>
            <a:pPr marL="457200" indent="-457200">
              <a:spcBef>
                <a:spcPts val="1200"/>
              </a:spcBef>
            </a:pPr>
            <a:r>
              <a:rPr lang="en-US" dirty="0"/>
              <a:t>A patient-centered communication style that uses person-centered  and strength-based language, active listening, elicits patient preferences and beliefs, and assesses literacy, numeracy, and potential barriers to care should be used to optimize patient health outcomes and health-related quality of life. </a:t>
            </a:r>
            <a:r>
              <a:rPr lang="en-US"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516837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a:t>Comprehensive Medical Evaluation</a:t>
            </a:r>
          </a:p>
        </p:txBody>
      </p:sp>
      <p:sp>
        <p:nvSpPr>
          <p:cNvPr id="81922" name="Content Placeholder 1"/>
          <p:cNvSpPr>
            <a:spLocks noGrp="1"/>
          </p:cNvSpPr>
          <p:nvPr>
            <p:ph idx="1"/>
          </p:nvPr>
        </p:nvSpPr>
        <p:spPr>
          <a:xfrm>
            <a:off x="457200" y="819150"/>
            <a:ext cx="8229600" cy="3778034"/>
          </a:xfrm>
        </p:spPr>
        <p:txBody>
          <a:bodyPr>
            <a:normAutofit fontScale="92500" lnSpcReduction="20000"/>
          </a:bodyPr>
          <a:lstStyle/>
          <a:p>
            <a:pPr marL="0" indent="0">
              <a:spcBef>
                <a:spcPts val="1200"/>
              </a:spcBef>
              <a:buFont typeface="Verdana" pitchFamily="34" charset="0"/>
              <a:buNone/>
            </a:pPr>
            <a:r>
              <a:rPr lang="en-US" dirty="0"/>
              <a:t>A complete medical evaluation should be performed at the initial visit to:</a:t>
            </a:r>
          </a:p>
          <a:p>
            <a:pPr marL="687388" indent="-173038">
              <a:spcBef>
                <a:spcPts val="600"/>
              </a:spcBef>
              <a:tabLst>
                <a:tab pos="687388" algn="l"/>
              </a:tabLst>
            </a:pPr>
            <a:r>
              <a:rPr lang="en-US" dirty="0"/>
              <a:t>Confirm the diagnosis and classify diabetes. </a:t>
            </a:r>
            <a:r>
              <a:rPr lang="en-US" dirty="0">
                <a:solidFill>
                  <a:schemeClr val="accent6"/>
                </a:solidFill>
              </a:rPr>
              <a:t>B</a:t>
            </a:r>
          </a:p>
          <a:p>
            <a:pPr marL="687388" indent="-173038">
              <a:spcBef>
                <a:spcPts val="600"/>
              </a:spcBef>
              <a:tabLst>
                <a:tab pos="687388" algn="l"/>
              </a:tabLst>
            </a:pPr>
            <a:r>
              <a:rPr lang="en-US" dirty="0"/>
              <a:t>Evaluate for diabetes complications and potential comorbid conditions. </a:t>
            </a:r>
            <a:r>
              <a:rPr lang="en-US" dirty="0">
                <a:solidFill>
                  <a:schemeClr val="accent6"/>
                </a:solidFill>
              </a:rPr>
              <a:t>E</a:t>
            </a:r>
          </a:p>
          <a:p>
            <a:pPr marL="687388" indent="-173038">
              <a:spcBef>
                <a:spcPts val="600"/>
              </a:spcBef>
              <a:tabLst>
                <a:tab pos="687388" algn="l"/>
              </a:tabLst>
            </a:pPr>
            <a:r>
              <a:rPr lang="en-US" dirty="0"/>
              <a:t>Review previous treatment &amp; risk factor control in patients with established diabetes. </a:t>
            </a:r>
            <a:r>
              <a:rPr lang="en-US" dirty="0">
                <a:solidFill>
                  <a:schemeClr val="accent6"/>
                </a:solidFill>
              </a:rPr>
              <a:t>E</a:t>
            </a:r>
          </a:p>
          <a:p>
            <a:pPr marL="687388" indent="-173038">
              <a:spcBef>
                <a:spcPts val="600"/>
              </a:spcBef>
              <a:tabLst>
                <a:tab pos="687388" algn="l"/>
              </a:tabLst>
            </a:pPr>
            <a:r>
              <a:rPr lang="en-US" dirty="0"/>
              <a:t>Begin patient engagement in the formulation of a care management plan. </a:t>
            </a:r>
            <a:r>
              <a:rPr lang="en-US" dirty="0">
                <a:solidFill>
                  <a:schemeClr val="accent6"/>
                </a:solidFill>
              </a:rPr>
              <a:t>B</a:t>
            </a:r>
          </a:p>
          <a:p>
            <a:pPr marL="687388" indent="-173038">
              <a:spcBef>
                <a:spcPts val="600"/>
              </a:spcBef>
              <a:tabLst>
                <a:tab pos="687388" algn="l"/>
              </a:tabLst>
            </a:pPr>
            <a:r>
              <a:rPr lang="en-US" dirty="0"/>
              <a:t>Develop a plan for continuing care.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4258735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dirty="0"/>
              <a:t>Comprehensive Medical Evaluation (2)</a:t>
            </a:r>
          </a:p>
        </p:txBody>
      </p:sp>
      <p:sp>
        <p:nvSpPr>
          <p:cNvPr id="81922" name="Content Placeholder 1"/>
          <p:cNvSpPr>
            <a:spLocks noGrp="1"/>
          </p:cNvSpPr>
          <p:nvPr>
            <p:ph idx="1"/>
          </p:nvPr>
        </p:nvSpPr>
        <p:spPr>
          <a:xfrm>
            <a:off x="457200" y="919510"/>
            <a:ext cx="8229600" cy="3778034"/>
          </a:xfrm>
        </p:spPr>
        <p:txBody>
          <a:bodyPr>
            <a:normAutofit fontScale="92500" lnSpcReduction="20000"/>
          </a:bodyPr>
          <a:lstStyle/>
          <a:p>
            <a:pPr marL="461963" indent="-234950">
              <a:spcBef>
                <a:spcPts val="600"/>
              </a:spcBef>
              <a:tabLst>
                <a:tab pos="461963" algn="l"/>
              </a:tabLst>
            </a:pPr>
            <a:r>
              <a:rPr lang="en-US" dirty="0"/>
              <a:t>A follow-up visit should include most components of the initial comprehensive medical evaluation including: interval medical history; assessment of medication-taking behavior and intolerance/side effects; physical examination; laboratory evaluation as appropriate to assess attainment of A1C and metabolic targets; and assessment of risk for complications, diabetes self-management behaviors, nutrition, psychosocial health, and the need for referrals, immunizations, or other routine health maintenance screening.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767705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2" name="Group 4">
            <a:extLst>
              <a:ext uri="{FF2B5EF4-FFF2-40B4-BE49-F238E27FC236}">
                <a16:creationId xmlns="" xmlns:a16="http://schemas.microsoft.com/office/drawing/2014/main" id="{465C0804-7241-4EBE-8360-8A0F020F9703}"/>
              </a:ext>
            </a:extLst>
          </p:cNvPr>
          <p:cNvGrpSpPr>
            <a:grpSpLocks noChangeAspect="1"/>
          </p:cNvGrpSpPr>
          <p:nvPr/>
        </p:nvGrpSpPr>
        <p:grpSpPr bwMode="auto">
          <a:xfrm>
            <a:off x="876300" y="742950"/>
            <a:ext cx="7391400" cy="3998913"/>
            <a:chOff x="552" y="468"/>
            <a:chExt cx="4656" cy="2519"/>
          </a:xfrm>
        </p:grpSpPr>
        <p:sp>
          <p:nvSpPr>
            <p:cNvPr id="3" name="AutoShape 3">
              <a:extLst>
                <a:ext uri="{FF2B5EF4-FFF2-40B4-BE49-F238E27FC236}">
                  <a16:creationId xmlns="" xmlns:a16="http://schemas.microsoft.com/office/drawing/2014/main" id="{73747D70-941C-4DB9-9A75-5C39863C5A04}"/>
                </a:ext>
              </a:extLst>
            </p:cNvPr>
            <p:cNvSpPr>
              <a:spLocks noChangeAspect="1" noChangeArrowheads="1" noTextEdit="1"/>
            </p:cNvSpPr>
            <p:nvPr/>
          </p:nvSpPr>
          <p:spPr bwMode="auto">
            <a:xfrm>
              <a:off x="552" y="468"/>
              <a:ext cx="4656" cy="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a:extLst>
                <a:ext uri="{FF2B5EF4-FFF2-40B4-BE49-F238E27FC236}">
                  <a16:creationId xmlns="" xmlns:a16="http://schemas.microsoft.com/office/drawing/2014/main" id="{41C961A7-0E2B-4991-AE0E-7CFA94CB598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4" y="468"/>
              <a:ext cx="4758" cy="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5927729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5" name="Group 4">
            <a:extLst>
              <a:ext uri="{FF2B5EF4-FFF2-40B4-BE49-F238E27FC236}">
                <a16:creationId xmlns="" xmlns:a16="http://schemas.microsoft.com/office/drawing/2014/main" id="{51EA070E-5EB5-4DB8-9AA1-CEABB8A84401}"/>
              </a:ext>
            </a:extLst>
          </p:cNvPr>
          <p:cNvGrpSpPr>
            <a:grpSpLocks noChangeAspect="1"/>
          </p:cNvGrpSpPr>
          <p:nvPr/>
        </p:nvGrpSpPr>
        <p:grpSpPr bwMode="auto">
          <a:xfrm>
            <a:off x="914400" y="1173163"/>
            <a:ext cx="7353300" cy="2517775"/>
            <a:chOff x="576" y="739"/>
            <a:chExt cx="4632" cy="1586"/>
          </a:xfrm>
        </p:grpSpPr>
        <p:sp>
          <p:nvSpPr>
            <p:cNvPr id="7" name="AutoShape 3">
              <a:extLst>
                <a:ext uri="{FF2B5EF4-FFF2-40B4-BE49-F238E27FC236}">
                  <a16:creationId xmlns="" xmlns:a16="http://schemas.microsoft.com/office/drawing/2014/main" id="{B358A3F5-A836-4EEE-8001-8CB5E4B63EE4}"/>
                </a:ext>
              </a:extLst>
            </p:cNvPr>
            <p:cNvSpPr>
              <a:spLocks noChangeAspect="1" noChangeArrowheads="1" noTextEdit="1"/>
            </p:cNvSpPr>
            <p:nvPr/>
          </p:nvSpPr>
          <p:spPr bwMode="auto">
            <a:xfrm>
              <a:off x="576" y="739"/>
              <a:ext cx="4632" cy="1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341" name="Picture 5">
              <a:extLst>
                <a:ext uri="{FF2B5EF4-FFF2-40B4-BE49-F238E27FC236}">
                  <a16:creationId xmlns="" xmlns:a16="http://schemas.microsoft.com/office/drawing/2014/main" id="{2D3E8BD2-30BE-47B9-90FA-4A6059F423F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 y="739"/>
              <a:ext cx="4662" cy="1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 xmlns:a16="http://schemas.microsoft.com/office/drawing/2014/main" id="{3823AA09-54AF-42D4-9DEA-C5FB51F9E657}"/>
              </a:ext>
            </a:extLst>
          </p:cNvPr>
          <p:cNvGrpSpPr>
            <a:grpSpLocks noChangeAspect="1"/>
          </p:cNvGrpSpPr>
          <p:nvPr/>
        </p:nvGrpSpPr>
        <p:grpSpPr bwMode="auto">
          <a:xfrm>
            <a:off x="876300" y="918014"/>
            <a:ext cx="7400926" cy="531813"/>
            <a:chOff x="306" y="612"/>
            <a:chExt cx="5128" cy="335"/>
          </a:xfrm>
        </p:grpSpPr>
        <p:sp>
          <p:nvSpPr>
            <p:cNvPr id="9" name="AutoShape 7">
              <a:extLst>
                <a:ext uri="{FF2B5EF4-FFF2-40B4-BE49-F238E27FC236}">
                  <a16:creationId xmlns="" xmlns:a16="http://schemas.microsoft.com/office/drawing/2014/main" id="{50F9D80D-CB27-495C-9B11-8D4B9B930F9E}"/>
                </a:ext>
              </a:extLst>
            </p:cNvPr>
            <p:cNvSpPr>
              <a:spLocks noChangeAspect="1" noChangeArrowheads="1" noTextEdit="1"/>
            </p:cNvSpPr>
            <p:nvPr/>
          </p:nvSpPr>
          <p:spPr bwMode="auto">
            <a:xfrm>
              <a:off x="384" y="612"/>
              <a:ext cx="4992" cy="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345" name="Picture 9">
              <a:extLst>
                <a:ext uri="{FF2B5EF4-FFF2-40B4-BE49-F238E27FC236}">
                  <a16:creationId xmlns="" xmlns:a16="http://schemas.microsoft.com/office/drawing/2014/main" id="{BB525582-2535-4A4A-8DE1-90A934716B19}"/>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88594"/>
            <a:stretch/>
          </p:blipFill>
          <p:spPr bwMode="auto">
            <a:xfrm>
              <a:off x="306" y="612"/>
              <a:ext cx="5128" cy="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19025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dirty="0"/>
              <a:t>General Process Changes</a:t>
            </a:r>
          </a:p>
        </p:txBody>
      </p:sp>
      <p:sp>
        <p:nvSpPr>
          <p:cNvPr id="7171" name="Content Placeholder 2"/>
          <p:cNvSpPr>
            <a:spLocks noGrp="1"/>
          </p:cNvSpPr>
          <p:nvPr>
            <p:ph idx="4294967295"/>
          </p:nvPr>
        </p:nvSpPr>
        <p:spPr>
          <a:xfrm>
            <a:off x="457200" y="857250"/>
            <a:ext cx="8229600" cy="3714750"/>
          </a:xfrm>
        </p:spPr>
        <p:txBody>
          <a:bodyPr>
            <a:normAutofit fontScale="92500" lnSpcReduction="20000"/>
          </a:bodyPr>
          <a:lstStyle/>
          <a:p>
            <a:pPr>
              <a:spcBef>
                <a:spcPts val="1200"/>
              </a:spcBef>
            </a:pPr>
            <a:r>
              <a:rPr lang="en-US" dirty="0"/>
              <a:t>Standards will be ADA’s sole source of Clinical Practice Recommendations</a:t>
            </a:r>
          </a:p>
          <a:p>
            <a:pPr>
              <a:spcBef>
                <a:spcPts val="1200"/>
              </a:spcBef>
            </a:pPr>
            <a:r>
              <a:rPr lang="en-US" dirty="0"/>
              <a:t>The PPC will continue to update the Standards annually, but has the option to update more frequently online should the PPC determine that new evidence or regulatory changes merit immediate incorporation</a:t>
            </a:r>
          </a:p>
          <a:p>
            <a:pPr>
              <a:spcBef>
                <a:spcPts val="1200"/>
              </a:spcBef>
            </a:pPr>
            <a:r>
              <a:rPr lang="en-US" dirty="0"/>
              <a:t>ADA will begin taking proposals from the community for statements, consensus reports, scientific reviews, and clinical/research conferences</a:t>
            </a:r>
          </a:p>
          <a:p>
            <a:pPr>
              <a:spcBef>
                <a:spcPts val="1200"/>
              </a:spcBef>
            </a:pPr>
            <a:endParaRPr lang="en-US" dirty="0"/>
          </a:p>
        </p:txBody>
      </p:sp>
      <p:sp>
        <p:nvSpPr>
          <p:cNvPr id="2" name="TextBox 1"/>
          <p:cNvSpPr txBox="1"/>
          <p:nvPr/>
        </p:nvSpPr>
        <p:spPr>
          <a:xfrm>
            <a:off x="1752600" y="4497169"/>
            <a:ext cx="5334000" cy="954107"/>
          </a:xfrm>
          <a:prstGeom prst="rect">
            <a:avLst/>
          </a:prstGeom>
          <a:noFill/>
        </p:spPr>
        <p:txBody>
          <a:bodyPr wrap="square" rtlCol="0">
            <a:spAutoFit/>
          </a:bodyPr>
          <a:lstStyle/>
          <a:p>
            <a:pPr algn="ctr"/>
            <a:r>
              <a:rPr lang="en-US" sz="2800" dirty="0">
                <a:solidFill>
                  <a:schemeClr val="accent6"/>
                </a:solidFill>
              </a:rPr>
              <a:t>Professional.diabetes.org/SOC</a:t>
            </a:r>
          </a:p>
          <a:p>
            <a:pPr algn="ctr"/>
            <a:endParaRPr lang="en-US" sz="2800" dirty="0"/>
          </a:p>
        </p:txBody>
      </p:sp>
    </p:spTree>
    <p:extLst>
      <p:ext uri="{BB962C8B-B14F-4D97-AF65-F5344CB8AC3E}">
        <p14:creationId xmlns="" xmlns:p14="http://schemas.microsoft.com/office/powerpoint/2010/main" val="3968015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871FC213-A5F6-43AF-889C-05F00C38443C}"/>
              </a:ext>
            </a:extLst>
          </p:cNvPr>
          <p:cNvGrpSpPr>
            <a:grpSpLocks noChangeAspect="1"/>
          </p:cNvGrpSpPr>
          <p:nvPr/>
        </p:nvGrpSpPr>
        <p:grpSpPr bwMode="auto">
          <a:xfrm>
            <a:off x="876300" y="763773"/>
            <a:ext cx="7353300" cy="414337"/>
            <a:chOff x="768" y="515"/>
            <a:chExt cx="4416" cy="261"/>
          </a:xfrm>
        </p:grpSpPr>
        <p:sp>
          <p:nvSpPr>
            <p:cNvPr id="10" name="AutoShape 7">
              <a:extLst>
                <a:ext uri="{FF2B5EF4-FFF2-40B4-BE49-F238E27FC236}">
                  <a16:creationId xmlns="" xmlns:a16="http://schemas.microsoft.com/office/drawing/2014/main" id="{A9BF92F7-9AE3-47A4-AAC4-A45218678BF3}"/>
                </a:ext>
              </a:extLst>
            </p:cNvPr>
            <p:cNvSpPr>
              <a:spLocks noChangeAspect="1" noChangeArrowheads="1" noTextEdit="1"/>
            </p:cNvSpPr>
            <p:nvPr/>
          </p:nvSpPr>
          <p:spPr bwMode="auto">
            <a:xfrm>
              <a:off x="768" y="515"/>
              <a:ext cx="4416"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321" name="Picture 9">
              <a:extLst>
                <a:ext uri="{FF2B5EF4-FFF2-40B4-BE49-F238E27FC236}">
                  <a16:creationId xmlns="" xmlns:a16="http://schemas.microsoft.com/office/drawing/2014/main" id="{25D6032D-AA46-4635-8FDB-F2C4A31CC0E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2" y="515"/>
              <a:ext cx="4513" cy="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8" name="TextBox 7"/>
          <p:cNvSpPr txBox="1"/>
          <p:nvPr/>
        </p:nvSpPr>
        <p:spPr>
          <a:xfrm>
            <a:off x="1219200" y="4420545"/>
            <a:ext cx="7086600" cy="276999"/>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≥65 years</a:t>
            </a:r>
          </a:p>
        </p:txBody>
      </p:sp>
      <p:grpSp>
        <p:nvGrpSpPr>
          <p:cNvPr id="2" name="Group 4">
            <a:extLst>
              <a:ext uri="{FF2B5EF4-FFF2-40B4-BE49-F238E27FC236}">
                <a16:creationId xmlns="" xmlns:a16="http://schemas.microsoft.com/office/drawing/2014/main" id="{D9ECD448-06E7-4E26-A1A0-BBCAD776BD0F}"/>
              </a:ext>
            </a:extLst>
          </p:cNvPr>
          <p:cNvGrpSpPr>
            <a:grpSpLocks noChangeAspect="1"/>
          </p:cNvGrpSpPr>
          <p:nvPr/>
        </p:nvGrpSpPr>
        <p:grpSpPr bwMode="auto">
          <a:xfrm>
            <a:off x="799703" y="1176338"/>
            <a:ext cx="7467997" cy="3467100"/>
            <a:chOff x="552" y="741"/>
            <a:chExt cx="4656" cy="2184"/>
          </a:xfrm>
        </p:grpSpPr>
        <p:sp>
          <p:nvSpPr>
            <p:cNvPr id="7" name="AutoShape 3">
              <a:extLst>
                <a:ext uri="{FF2B5EF4-FFF2-40B4-BE49-F238E27FC236}">
                  <a16:creationId xmlns="" xmlns:a16="http://schemas.microsoft.com/office/drawing/2014/main" id="{D5C4376E-F8CA-40EB-A56A-99875D35BF45}"/>
                </a:ext>
              </a:extLst>
            </p:cNvPr>
            <p:cNvSpPr>
              <a:spLocks noChangeAspect="1" noChangeArrowheads="1" noTextEdit="1"/>
            </p:cNvSpPr>
            <p:nvPr/>
          </p:nvSpPr>
          <p:spPr bwMode="auto">
            <a:xfrm>
              <a:off x="552" y="741"/>
              <a:ext cx="4656" cy="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a:extLst>
                <a:ext uri="{FF2B5EF4-FFF2-40B4-BE49-F238E27FC236}">
                  <a16:creationId xmlns="" xmlns:a16="http://schemas.microsoft.com/office/drawing/2014/main" id="{13F72A1B-9A91-4D0B-A420-1A137F0DD99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2" y="741"/>
              <a:ext cx="4689" cy="2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106814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2" name="Group 4">
            <a:extLst>
              <a:ext uri="{FF2B5EF4-FFF2-40B4-BE49-F238E27FC236}">
                <a16:creationId xmlns="" xmlns:a16="http://schemas.microsoft.com/office/drawing/2014/main" id="{4AF74AE5-4902-4F2C-B217-A0C85CC447C9}"/>
              </a:ext>
            </a:extLst>
          </p:cNvPr>
          <p:cNvGrpSpPr>
            <a:grpSpLocks noChangeAspect="1"/>
          </p:cNvGrpSpPr>
          <p:nvPr/>
        </p:nvGrpSpPr>
        <p:grpSpPr bwMode="auto">
          <a:xfrm>
            <a:off x="533400" y="977900"/>
            <a:ext cx="8077200" cy="3484563"/>
            <a:chOff x="336" y="616"/>
            <a:chExt cx="5088" cy="2195"/>
          </a:xfrm>
        </p:grpSpPr>
        <p:sp>
          <p:nvSpPr>
            <p:cNvPr id="4" name="AutoShape 3">
              <a:extLst>
                <a:ext uri="{FF2B5EF4-FFF2-40B4-BE49-F238E27FC236}">
                  <a16:creationId xmlns="" xmlns:a16="http://schemas.microsoft.com/office/drawing/2014/main" id="{C80D2C8A-BCA0-43CF-9089-09E8E9112719}"/>
                </a:ext>
              </a:extLst>
            </p:cNvPr>
            <p:cNvSpPr>
              <a:spLocks noChangeAspect="1" noChangeArrowheads="1" noTextEdit="1"/>
            </p:cNvSpPr>
            <p:nvPr/>
          </p:nvSpPr>
          <p:spPr bwMode="auto">
            <a:xfrm>
              <a:off x="336" y="616"/>
              <a:ext cx="5088" cy="2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a:extLst>
                <a:ext uri="{FF2B5EF4-FFF2-40B4-BE49-F238E27FC236}">
                  <a16:creationId xmlns="" xmlns:a16="http://schemas.microsoft.com/office/drawing/2014/main" id="{0C67F126-32EF-467E-9C14-5785AA30C15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8" y="616"/>
              <a:ext cx="5190" cy="2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765772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7" name="TextBox 6"/>
          <p:cNvSpPr txBox="1"/>
          <p:nvPr/>
        </p:nvSpPr>
        <p:spPr>
          <a:xfrm>
            <a:off x="533400" y="3630323"/>
            <a:ext cx="8229600" cy="1015663"/>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May be needed more frequently in patients with known chronic kidney disease or with changes in medications that affect kidney function and serum potassium.</a:t>
            </a:r>
          </a:p>
          <a:p>
            <a:r>
              <a:rPr lang="en-US" sz="1200" baseline="30000" dirty="0">
                <a:solidFill>
                  <a:schemeClr val="bg1"/>
                </a:solidFill>
                <a:latin typeface="Helvetica" panose="020B0604020202020204" pitchFamily="34" charset="0"/>
                <a:cs typeface="Helvetica" panose="020B0604020202020204" pitchFamily="34" charset="0"/>
              </a:rPr>
              <a:t>#</a:t>
            </a:r>
            <a:r>
              <a:rPr lang="en-US" sz="1200" dirty="0">
                <a:solidFill>
                  <a:schemeClr val="bg1"/>
                </a:solidFill>
                <a:latin typeface="Helvetica" panose="020B0604020202020204" pitchFamily="34" charset="0"/>
                <a:cs typeface="Helvetica" panose="020B0604020202020204" pitchFamily="34" charset="0"/>
              </a:rPr>
              <a:t> May also need to be checked after initiation or dose changes of medications that affect these laboratory values (i.e., diabetes medications, blood pressure medications, cholesterol medications, or thyroid medications),.</a:t>
            </a:r>
            <a:endParaRPr lang="en-US" sz="1200" baseline="30000" dirty="0">
              <a:solidFill>
                <a:schemeClr val="bg1"/>
              </a:solidFill>
              <a:latin typeface="Helvetica" panose="020B0604020202020204" pitchFamily="34" charset="0"/>
              <a:cs typeface="Helvetica" panose="020B0604020202020204" pitchFamily="34" charset="0"/>
            </a:endParaRPr>
          </a:p>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In people without dyslipidemia and not on cholesterol-lowering therapy, testing may be less frequent.</a:t>
            </a:r>
            <a:endParaRPr lang="en-US" sz="1200" baseline="30000" dirty="0">
              <a:solidFill>
                <a:schemeClr val="bg1"/>
              </a:solidFill>
              <a:latin typeface="Helvetica" panose="020B0604020202020204" pitchFamily="34" charset="0"/>
              <a:cs typeface="Helvetica" panose="020B0604020202020204" pitchFamily="34" charset="0"/>
            </a:endParaRPr>
          </a:p>
        </p:txBody>
      </p:sp>
      <p:grpSp>
        <p:nvGrpSpPr>
          <p:cNvPr id="2" name="Group 4">
            <a:extLst>
              <a:ext uri="{FF2B5EF4-FFF2-40B4-BE49-F238E27FC236}">
                <a16:creationId xmlns="" xmlns:a16="http://schemas.microsoft.com/office/drawing/2014/main" id="{4E631029-2B4E-4285-9956-074439CDDA2E}"/>
              </a:ext>
            </a:extLst>
          </p:cNvPr>
          <p:cNvGrpSpPr>
            <a:grpSpLocks noChangeAspect="1"/>
          </p:cNvGrpSpPr>
          <p:nvPr/>
        </p:nvGrpSpPr>
        <p:grpSpPr bwMode="auto">
          <a:xfrm>
            <a:off x="876300" y="1162050"/>
            <a:ext cx="7391400" cy="2324100"/>
            <a:chOff x="552" y="732"/>
            <a:chExt cx="4656" cy="1464"/>
          </a:xfrm>
        </p:grpSpPr>
        <p:sp>
          <p:nvSpPr>
            <p:cNvPr id="8" name="AutoShape 3">
              <a:extLst>
                <a:ext uri="{FF2B5EF4-FFF2-40B4-BE49-F238E27FC236}">
                  <a16:creationId xmlns="" xmlns:a16="http://schemas.microsoft.com/office/drawing/2014/main" id="{291F9083-7872-41C9-9E74-B96DFC31CD3F}"/>
                </a:ext>
              </a:extLst>
            </p:cNvPr>
            <p:cNvSpPr>
              <a:spLocks noChangeAspect="1" noChangeArrowheads="1" noTextEdit="1"/>
            </p:cNvSpPr>
            <p:nvPr/>
          </p:nvSpPr>
          <p:spPr bwMode="auto">
            <a:xfrm>
              <a:off x="552" y="732"/>
              <a:ext cx="4656" cy="1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a:extLst>
                <a:ext uri="{FF2B5EF4-FFF2-40B4-BE49-F238E27FC236}">
                  <a16:creationId xmlns="" xmlns:a16="http://schemas.microsoft.com/office/drawing/2014/main" id="{D846CB39-5D74-4105-9F25-58F26F78A00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 y="732"/>
              <a:ext cx="4662" cy="1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 xmlns:a16="http://schemas.microsoft.com/office/drawing/2014/main" id="{281DB233-FD5A-448B-AEE9-272B59EBECC3}"/>
              </a:ext>
            </a:extLst>
          </p:cNvPr>
          <p:cNvGrpSpPr>
            <a:grpSpLocks noChangeAspect="1"/>
          </p:cNvGrpSpPr>
          <p:nvPr/>
        </p:nvGrpSpPr>
        <p:grpSpPr bwMode="auto">
          <a:xfrm>
            <a:off x="876300" y="835025"/>
            <a:ext cx="7400925" cy="457200"/>
            <a:chOff x="504" y="526"/>
            <a:chExt cx="4758" cy="288"/>
          </a:xfrm>
        </p:grpSpPr>
        <p:sp>
          <p:nvSpPr>
            <p:cNvPr id="10" name="AutoShape 7">
              <a:extLst>
                <a:ext uri="{FF2B5EF4-FFF2-40B4-BE49-F238E27FC236}">
                  <a16:creationId xmlns="" xmlns:a16="http://schemas.microsoft.com/office/drawing/2014/main" id="{2A075650-3CBB-4C3F-8C5A-F7F59CEDD4C6}"/>
                </a:ext>
              </a:extLst>
            </p:cNvPr>
            <p:cNvSpPr>
              <a:spLocks noChangeAspect="1" noChangeArrowheads="1" noTextEdit="1"/>
            </p:cNvSpPr>
            <p:nvPr/>
          </p:nvSpPr>
          <p:spPr bwMode="auto">
            <a:xfrm>
              <a:off x="552" y="526"/>
              <a:ext cx="465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73" name="Picture 9">
              <a:extLst>
                <a:ext uri="{FF2B5EF4-FFF2-40B4-BE49-F238E27FC236}">
                  <a16:creationId xmlns="" xmlns:a16="http://schemas.microsoft.com/office/drawing/2014/main" id="{6C252063-AD0D-494C-A163-9E33C386441A}"/>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88594"/>
            <a:stretch/>
          </p:blipFill>
          <p:spPr bwMode="auto">
            <a:xfrm>
              <a:off x="504" y="526"/>
              <a:ext cx="475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236467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BCD728CF-0FE3-482E-8974-7394A1DE728A}"/>
              </a:ext>
            </a:extLst>
          </p:cNvPr>
          <p:cNvGrpSpPr>
            <a:grpSpLocks noChangeAspect="1"/>
          </p:cNvGrpSpPr>
          <p:nvPr/>
        </p:nvGrpSpPr>
        <p:grpSpPr bwMode="auto">
          <a:xfrm>
            <a:off x="876300" y="874713"/>
            <a:ext cx="7400925" cy="1468438"/>
            <a:chOff x="504" y="551"/>
            <a:chExt cx="4758" cy="925"/>
          </a:xfrm>
        </p:grpSpPr>
        <p:sp>
          <p:nvSpPr>
            <p:cNvPr id="10" name="AutoShape 7">
              <a:extLst>
                <a:ext uri="{FF2B5EF4-FFF2-40B4-BE49-F238E27FC236}">
                  <a16:creationId xmlns="" xmlns:a16="http://schemas.microsoft.com/office/drawing/2014/main" id="{F89B882D-428C-421C-B1FE-EB66A7E8D64A}"/>
                </a:ext>
              </a:extLst>
            </p:cNvPr>
            <p:cNvSpPr>
              <a:spLocks noChangeAspect="1" noChangeArrowheads="1" noTextEdit="1"/>
            </p:cNvSpPr>
            <p:nvPr/>
          </p:nvSpPr>
          <p:spPr bwMode="auto">
            <a:xfrm>
              <a:off x="552" y="551"/>
              <a:ext cx="465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9" name="Picture 9">
              <a:extLst>
                <a:ext uri="{FF2B5EF4-FFF2-40B4-BE49-F238E27FC236}">
                  <a16:creationId xmlns="" xmlns:a16="http://schemas.microsoft.com/office/drawing/2014/main" id="{7E61B243-AFA5-4241-90B5-248D31182642}"/>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3367"/>
            <a:stretch/>
          </p:blipFill>
          <p:spPr bwMode="auto">
            <a:xfrm>
              <a:off x="504" y="551"/>
              <a:ext cx="4758" cy="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7" name="TextBox 6"/>
          <p:cNvSpPr txBox="1"/>
          <p:nvPr/>
        </p:nvSpPr>
        <p:spPr>
          <a:xfrm>
            <a:off x="533400" y="4224386"/>
            <a:ext cx="8229600" cy="461665"/>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May be needed more frequently in patients with known chronic kidney disease or with changes in medications that affect kidney function and serum potassium.</a:t>
            </a:r>
          </a:p>
        </p:txBody>
      </p:sp>
      <p:grpSp>
        <p:nvGrpSpPr>
          <p:cNvPr id="2" name="Group 4">
            <a:extLst>
              <a:ext uri="{FF2B5EF4-FFF2-40B4-BE49-F238E27FC236}">
                <a16:creationId xmlns="" xmlns:a16="http://schemas.microsoft.com/office/drawing/2014/main" id="{A503ED19-3EC0-4BA4-9E38-4C13448F54B3}"/>
              </a:ext>
            </a:extLst>
          </p:cNvPr>
          <p:cNvGrpSpPr>
            <a:grpSpLocks noChangeAspect="1"/>
          </p:cNvGrpSpPr>
          <p:nvPr/>
        </p:nvGrpSpPr>
        <p:grpSpPr bwMode="auto">
          <a:xfrm>
            <a:off x="876300" y="1143000"/>
            <a:ext cx="7391400" cy="2816225"/>
            <a:chOff x="552" y="720"/>
            <a:chExt cx="4656" cy="1774"/>
          </a:xfrm>
        </p:grpSpPr>
        <p:sp>
          <p:nvSpPr>
            <p:cNvPr id="8" name="AutoShape 3">
              <a:extLst>
                <a:ext uri="{FF2B5EF4-FFF2-40B4-BE49-F238E27FC236}">
                  <a16:creationId xmlns="" xmlns:a16="http://schemas.microsoft.com/office/drawing/2014/main" id="{221910A6-63CD-40D9-9D4F-C9B0FE2DA2A6}"/>
                </a:ext>
              </a:extLst>
            </p:cNvPr>
            <p:cNvSpPr>
              <a:spLocks noChangeAspect="1" noChangeArrowheads="1" noTextEdit="1"/>
            </p:cNvSpPr>
            <p:nvPr/>
          </p:nvSpPr>
          <p:spPr bwMode="auto">
            <a:xfrm>
              <a:off x="552" y="720"/>
              <a:ext cx="4656" cy="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a:extLst>
                <a:ext uri="{FF2B5EF4-FFF2-40B4-BE49-F238E27FC236}">
                  <a16:creationId xmlns="" xmlns:a16="http://schemas.microsoft.com/office/drawing/2014/main" id="{EACEBCF9-7406-4AEE-8010-A21C8EF2F1B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2" y="720"/>
              <a:ext cx="4662" cy="1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061440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Referrals for Initial Care Management</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aphicFrame>
        <p:nvGraphicFramePr>
          <p:cNvPr id="8" name="Table 2"/>
          <p:cNvGraphicFramePr>
            <a:graphicFrameLocks noGrp="1"/>
          </p:cNvGraphicFramePr>
          <p:nvPr>
            <p:extLst>
              <p:ext uri="{D42A27DB-BD31-4B8C-83A1-F6EECF244321}">
                <p14:modId xmlns="" xmlns:p14="http://schemas.microsoft.com/office/powerpoint/2010/main" val="2182268678"/>
              </p:ext>
            </p:extLst>
          </p:nvPr>
        </p:nvGraphicFramePr>
        <p:xfrm>
          <a:off x="978550" y="1352550"/>
          <a:ext cx="7186899" cy="2362078"/>
        </p:xfrm>
        <a:graphic>
          <a:graphicData uri="http://schemas.openxmlformats.org/drawingml/2006/table">
            <a:tbl>
              <a:tblPr>
                <a:tableStyleId>{D7AC3CCA-C797-4891-BE02-D94E43425B78}</a:tableStyleId>
              </a:tblPr>
              <a:tblGrid>
                <a:gridCol w="7186899">
                  <a:extLst>
                    <a:ext uri="{9D8B030D-6E8A-4147-A177-3AD203B41FA5}">
                      <a16:colId xmlns="" xmlns:a16="http://schemas.microsoft.com/office/drawing/2014/main" val="20000"/>
                    </a:ext>
                  </a:extLst>
                </a:gridCol>
              </a:tblGrid>
              <a:tr h="381000">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Eye care professional for annual dilated eye exam</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0"/>
                  </a:ext>
                </a:extLst>
              </a:tr>
              <a:tr h="420611">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Family planning for women of reproductive age</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1"/>
                  </a:ext>
                </a:extLst>
              </a:tr>
              <a:tr h="411028">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Registered dietitian for MNT</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2"/>
                  </a:ext>
                </a:extLst>
              </a:tr>
              <a:tr h="414967">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DSMES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3"/>
                  </a:ext>
                </a:extLst>
              </a:tr>
              <a:tr h="330065">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Dentist for comprehensive dental and periodontal examination</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4"/>
                  </a:ext>
                </a:extLst>
              </a:tr>
              <a:tr h="404407">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Mental health professional, if indicated</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479372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Recommendations</a:t>
            </a:r>
          </a:p>
        </p:txBody>
      </p:sp>
      <p:sp>
        <p:nvSpPr>
          <p:cNvPr id="78850" name="Content Placeholder 1"/>
          <p:cNvSpPr>
            <a:spLocks noGrp="1"/>
          </p:cNvSpPr>
          <p:nvPr>
            <p:ph idx="1"/>
          </p:nvPr>
        </p:nvSpPr>
        <p:spPr/>
        <p:txBody>
          <a:bodyPr>
            <a:normAutofit fontScale="85000" lnSpcReduction="10000"/>
          </a:bodyPr>
          <a:lstStyle/>
          <a:p>
            <a:pPr>
              <a:spcBef>
                <a:spcPts val="1200"/>
              </a:spcBef>
            </a:pPr>
            <a:r>
              <a:rPr lang="en-US" dirty="0"/>
              <a:t>Provide routinely recommended vaccinations for children and adults with diabetes by age. </a:t>
            </a:r>
            <a:r>
              <a:rPr lang="en-US" sz="3000" dirty="0">
                <a:solidFill>
                  <a:schemeClr val="accent6"/>
                </a:solidFill>
              </a:rPr>
              <a:t>C</a:t>
            </a:r>
          </a:p>
          <a:p>
            <a:pPr>
              <a:spcBef>
                <a:spcPts val="1200"/>
              </a:spcBef>
            </a:pPr>
            <a:r>
              <a:rPr lang="en-US" dirty="0"/>
              <a:t>Annual vaccination against influenza is recommended for all people ≥6 months of age, including those with diabetes. </a:t>
            </a:r>
            <a:r>
              <a:rPr lang="en-US" dirty="0">
                <a:solidFill>
                  <a:schemeClr val="accent6"/>
                </a:solidFill>
              </a:rPr>
              <a:t>C</a:t>
            </a:r>
            <a:endParaRPr lang="en-US" dirty="0"/>
          </a:p>
          <a:p>
            <a:pPr>
              <a:spcBef>
                <a:spcPts val="1200"/>
              </a:spcBef>
            </a:pPr>
            <a:r>
              <a:rPr lang="en-US" dirty="0"/>
              <a:t>Administer 3-dose series of hepatitis B vaccine to unvaccinated adults with diabetes aged 19-59 years. </a:t>
            </a:r>
            <a:r>
              <a:rPr lang="en-US" sz="3000" dirty="0">
                <a:solidFill>
                  <a:schemeClr val="accent6"/>
                </a:solidFill>
              </a:rPr>
              <a:t>C</a:t>
            </a:r>
          </a:p>
          <a:p>
            <a:pPr>
              <a:spcBef>
                <a:spcPts val="1200"/>
              </a:spcBef>
            </a:pPr>
            <a:r>
              <a:rPr lang="en-US" dirty="0"/>
              <a:t>Consider administering 3-dose hepatitis B vaccine to unvaccinated adults with diabetes ages ≥ 60 years. </a:t>
            </a:r>
            <a:r>
              <a:rPr lang="en-US" sz="3000"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32665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Recommendations (2)</a:t>
            </a:r>
          </a:p>
        </p:txBody>
      </p:sp>
      <p:sp>
        <p:nvSpPr>
          <p:cNvPr id="78850" name="Content Placeholder 1"/>
          <p:cNvSpPr>
            <a:spLocks noGrp="1"/>
          </p:cNvSpPr>
          <p:nvPr>
            <p:ph idx="1"/>
          </p:nvPr>
        </p:nvSpPr>
        <p:spPr>
          <a:xfrm>
            <a:off x="457200" y="852165"/>
            <a:ext cx="8229600" cy="3829050"/>
          </a:xfrm>
        </p:spPr>
        <p:txBody>
          <a:bodyPr>
            <a:normAutofit fontScale="92500"/>
          </a:bodyPr>
          <a:lstStyle/>
          <a:p>
            <a:pPr>
              <a:spcBef>
                <a:spcPts val="1200"/>
              </a:spcBef>
            </a:pPr>
            <a:r>
              <a:rPr lang="en-US" dirty="0"/>
              <a:t>Vaccination against pneumococcal disease, including pneumococcal pneumonia, with 13-valent pneumococcal conjugate vaccine (PCV13) is recommended for children before age 2 years. People with diabetes ages 2-64 years should also receive 23-valent pneumococcal polysaccharide vaccine (PPSV23). Ag age ≥65 years, regardless of vaccination history, additional PPSV23 vaccination is necessary. </a:t>
            </a:r>
            <a:r>
              <a:rPr lang="en-US" sz="3000"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84036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Resources</a:t>
            </a:r>
          </a:p>
        </p:txBody>
      </p:sp>
      <p:sp>
        <p:nvSpPr>
          <p:cNvPr id="78850" name="Content Placeholder 1"/>
          <p:cNvSpPr>
            <a:spLocks noGrp="1"/>
          </p:cNvSpPr>
          <p:nvPr>
            <p:ph idx="1"/>
          </p:nvPr>
        </p:nvSpPr>
        <p:spPr>
          <a:xfrm>
            <a:off x="304800" y="852165"/>
            <a:ext cx="8458200" cy="3829050"/>
          </a:xfrm>
        </p:spPr>
        <p:txBody>
          <a:bodyPr>
            <a:normAutofit/>
          </a:bodyPr>
          <a:lstStyle/>
          <a:p>
            <a:pPr>
              <a:spcBef>
                <a:spcPts val="1200"/>
              </a:spcBef>
            </a:pPr>
            <a:r>
              <a:rPr lang="en-US" dirty="0"/>
              <a:t>The CDC child and adolescent vaccination schedule can be found at:</a:t>
            </a:r>
          </a:p>
          <a:p>
            <a:pPr marL="68580" indent="0" algn="ctr">
              <a:spcBef>
                <a:spcPts val="1200"/>
              </a:spcBef>
              <a:buNone/>
            </a:pPr>
            <a:r>
              <a:rPr lang="en-US" sz="3000" dirty="0"/>
              <a:t>	</a:t>
            </a:r>
            <a:r>
              <a:rPr lang="en-US" sz="2000" dirty="0">
                <a:solidFill>
                  <a:schemeClr val="accent6">
                    <a:lumMod val="75000"/>
                  </a:schemeClr>
                </a:solidFill>
              </a:rPr>
              <a:t>www.cdc.gov/vaccines/schedules/hcp/imz/child-adolescent.html </a:t>
            </a:r>
          </a:p>
          <a:p>
            <a:pPr marL="68580" indent="0" algn="ctr">
              <a:spcBef>
                <a:spcPts val="1200"/>
              </a:spcBef>
              <a:buNone/>
            </a:pPr>
            <a:endParaRPr lang="en-US" sz="2000" dirty="0">
              <a:solidFill>
                <a:schemeClr val="accent6">
                  <a:lumMod val="75000"/>
                </a:schemeClr>
              </a:solidFill>
            </a:endParaRPr>
          </a:p>
          <a:p>
            <a:pPr>
              <a:spcBef>
                <a:spcPts val="1200"/>
              </a:spcBef>
            </a:pPr>
            <a:r>
              <a:rPr lang="en-US" sz="3000" dirty="0"/>
              <a:t>The CDC adult vaccination schedule can be found at:</a:t>
            </a:r>
          </a:p>
          <a:p>
            <a:pPr marL="68580" indent="0" algn="ctr">
              <a:spcBef>
                <a:spcPts val="1200"/>
              </a:spcBef>
              <a:buNone/>
            </a:pPr>
            <a:r>
              <a:rPr lang="en-US" sz="2000" dirty="0">
                <a:solidFill>
                  <a:schemeClr val="accent6">
                    <a:lumMod val="75000"/>
                  </a:schemeClr>
                </a:solidFill>
              </a:rPr>
              <a:t>www.cdc.gov/vaccines/schedules/hcp/imz/adult.html </a:t>
            </a:r>
          </a:p>
          <a:p>
            <a:pPr marL="68580" indent="0">
              <a:spcBef>
                <a:spcPts val="1200"/>
              </a:spcBef>
              <a:buNone/>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261011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solidFill>
                  <a:srgbClr val="FFFF00"/>
                </a:solidFill>
              </a:rPr>
              <a:t>Common Comorbidities</a:t>
            </a:r>
          </a:p>
        </p:txBody>
      </p:sp>
      <p:sp>
        <p:nvSpPr>
          <p:cNvPr id="30722" name="Content Placeholder 1"/>
          <p:cNvSpPr>
            <a:spLocks noGrp="1"/>
          </p:cNvSpPr>
          <p:nvPr>
            <p:ph idx="1"/>
          </p:nvPr>
        </p:nvSpPr>
        <p:spPr>
          <a:xfrm>
            <a:off x="304800" y="819150"/>
            <a:ext cx="8458200" cy="3625634"/>
          </a:xfrm>
        </p:spPr>
        <p:txBody>
          <a:bodyPr numCol="2">
            <a:noAutofit/>
          </a:bodyPr>
          <a:lstStyle/>
          <a:p>
            <a:pPr marL="514350" indent="-514350">
              <a:spcBef>
                <a:spcPts val="1200"/>
              </a:spcBef>
            </a:pPr>
            <a:r>
              <a:rPr lang="en-US" sz="2400" dirty="0"/>
              <a:t>Autoimmune Diseases (T1D)</a:t>
            </a:r>
          </a:p>
          <a:p>
            <a:pPr marL="514350" indent="-514350">
              <a:spcBef>
                <a:spcPts val="1200"/>
              </a:spcBef>
            </a:pPr>
            <a:r>
              <a:rPr lang="en-US" sz="2400" dirty="0"/>
              <a:t>Cancer</a:t>
            </a:r>
          </a:p>
          <a:p>
            <a:pPr marL="514350" indent="-514350">
              <a:spcBef>
                <a:spcPts val="1200"/>
              </a:spcBef>
            </a:pPr>
            <a:r>
              <a:rPr lang="en-US" sz="2400" dirty="0"/>
              <a:t>Cognitive Impairment/ Dementia</a:t>
            </a:r>
          </a:p>
          <a:p>
            <a:pPr marL="514350" indent="-514350">
              <a:spcBef>
                <a:spcPts val="1200"/>
              </a:spcBef>
            </a:pPr>
            <a:r>
              <a:rPr lang="en-US" sz="2400" dirty="0"/>
              <a:t>Fatty Liver Disease</a:t>
            </a:r>
          </a:p>
          <a:p>
            <a:pPr marL="514350" indent="-514350">
              <a:spcBef>
                <a:spcPts val="1200"/>
              </a:spcBef>
            </a:pPr>
            <a:r>
              <a:rPr lang="en-US" sz="2400" dirty="0">
                <a:solidFill>
                  <a:srgbClr val="FFFF00"/>
                </a:solidFill>
              </a:rPr>
              <a:t>Pancreatitis</a:t>
            </a:r>
          </a:p>
          <a:p>
            <a:pPr marL="514350" indent="-514350">
              <a:spcBef>
                <a:spcPts val="1200"/>
              </a:spcBef>
            </a:pPr>
            <a:r>
              <a:rPr lang="en-US" sz="2400" dirty="0"/>
              <a:t>Fractures</a:t>
            </a:r>
          </a:p>
          <a:p>
            <a:pPr marL="514350" indent="-514350">
              <a:spcBef>
                <a:spcPts val="1200"/>
              </a:spcBef>
            </a:pPr>
            <a:r>
              <a:rPr lang="en-US" sz="2400" dirty="0"/>
              <a:t>Hearing Impairment</a:t>
            </a:r>
          </a:p>
          <a:p>
            <a:pPr marL="514350" indent="-514350">
              <a:spcBef>
                <a:spcPts val="1200"/>
              </a:spcBef>
            </a:pPr>
            <a:r>
              <a:rPr lang="en-US" sz="2400" dirty="0"/>
              <a:t>HIV</a:t>
            </a:r>
          </a:p>
          <a:p>
            <a:pPr marL="514350" indent="-514350">
              <a:spcBef>
                <a:spcPts val="1200"/>
              </a:spcBef>
            </a:pPr>
            <a:r>
              <a:rPr lang="en-US" sz="2400" dirty="0"/>
              <a:t>Low Testosterone (Men)</a:t>
            </a:r>
          </a:p>
          <a:p>
            <a:pPr marL="514350" indent="-514350">
              <a:spcBef>
                <a:spcPts val="1200"/>
              </a:spcBef>
            </a:pPr>
            <a:r>
              <a:rPr lang="en-US" sz="2400" dirty="0"/>
              <a:t>Obstructive Sleep Apnea</a:t>
            </a:r>
          </a:p>
          <a:p>
            <a:pPr marL="514350" indent="-514350">
              <a:spcBef>
                <a:spcPts val="1200"/>
              </a:spcBef>
            </a:pPr>
            <a:r>
              <a:rPr lang="en-US" sz="2400" dirty="0"/>
              <a:t>Periodontal Disease</a:t>
            </a:r>
          </a:p>
          <a:p>
            <a:pPr marL="514350" indent="-514350">
              <a:spcBef>
                <a:spcPts val="1200"/>
              </a:spcBef>
            </a:pPr>
            <a:r>
              <a:rPr lang="en-US" sz="2400" dirty="0"/>
              <a:t>Psychosocial/Emotional Disorders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174231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t>Autoimmune Diseases: Recommendation</a:t>
            </a:r>
          </a:p>
        </p:txBody>
      </p:sp>
      <p:sp>
        <p:nvSpPr>
          <p:cNvPr id="30722" name="Content Placeholder 1"/>
          <p:cNvSpPr>
            <a:spLocks noGrp="1"/>
          </p:cNvSpPr>
          <p:nvPr>
            <p:ph idx="1"/>
          </p:nvPr>
        </p:nvSpPr>
        <p:spPr>
          <a:xfrm>
            <a:off x="457200" y="1123950"/>
            <a:ext cx="8229600" cy="3473234"/>
          </a:xfrm>
        </p:spPr>
        <p:txBody>
          <a:bodyPr/>
          <a:lstStyle/>
          <a:p>
            <a:pPr marL="514350" indent="-514350">
              <a:spcBef>
                <a:spcPts val="1200"/>
              </a:spcBef>
            </a:pPr>
            <a:r>
              <a:rPr lang="en-US" dirty="0"/>
              <a:t>Consider screening patients with type 1 diabetes for autoimmune thyroid disease and celiac disease soon after diagnosis.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348824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Practice Committee</a:t>
            </a:r>
          </a:p>
        </p:txBody>
      </p:sp>
      <p:sp>
        <p:nvSpPr>
          <p:cNvPr id="3" name="Content Placeholder 2"/>
          <p:cNvSpPr>
            <a:spLocks noGrp="1"/>
          </p:cNvSpPr>
          <p:nvPr>
            <p:ph sz="half" idx="1"/>
          </p:nvPr>
        </p:nvSpPr>
        <p:spPr>
          <a:xfrm>
            <a:off x="381000" y="1200151"/>
            <a:ext cx="4648200" cy="3394472"/>
          </a:xfrm>
        </p:spPr>
        <p:txBody>
          <a:bodyPr>
            <a:normAutofit fontScale="55000" lnSpcReduction="20000"/>
          </a:bodyPr>
          <a:lstStyle/>
          <a:p>
            <a:pPr marL="0" indent="0">
              <a:buNone/>
            </a:pPr>
            <a:r>
              <a:rPr lang="en-US" b="1" dirty="0"/>
              <a:t>Members of the PPC</a:t>
            </a:r>
          </a:p>
          <a:p>
            <a:r>
              <a:rPr lang="en-US" dirty="0"/>
              <a:t>Rita R. Kalyani, MD, MHS, FACP (Chair)</a:t>
            </a:r>
          </a:p>
          <a:p>
            <a:r>
              <a:rPr lang="en-US" dirty="0"/>
              <a:t>Christopher P. Cannon, MD</a:t>
            </a:r>
          </a:p>
          <a:p>
            <a:r>
              <a:rPr lang="en-US" dirty="0"/>
              <a:t>Andrea L. </a:t>
            </a:r>
            <a:r>
              <a:rPr lang="en-US" dirty="0" err="1"/>
              <a:t>Cherrington</a:t>
            </a:r>
            <a:r>
              <a:rPr lang="en-US" dirty="0"/>
              <a:t>, MD, MPH</a:t>
            </a:r>
          </a:p>
          <a:p>
            <a:r>
              <a:rPr lang="en-US" dirty="0"/>
              <a:t>Donald R. </a:t>
            </a:r>
            <a:r>
              <a:rPr lang="en-US" dirty="0" err="1"/>
              <a:t>Coustan</a:t>
            </a:r>
            <a:r>
              <a:rPr lang="en-US" dirty="0"/>
              <a:t>, MD</a:t>
            </a:r>
          </a:p>
          <a:p>
            <a:r>
              <a:rPr lang="en-US" dirty="0"/>
              <a:t>Ian H. de Boer, MD, MS</a:t>
            </a:r>
          </a:p>
          <a:p>
            <a:r>
              <a:rPr lang="en-US" dirty="0"/>
              <a:t>Hope Feldman, CRNP, FNP-BC</a:t>
            </a:r>
          </a:p>
          <a:p>
            <a:r>
              <a:rPr lang="en-US" dirty="0"/>
              <a:t>Judith Fradkin, MD</a:t>
            </a:r>
          </a:p>
          <a:p>
            <a:r>
              <a:rPr lang="en-US" dirty="0"/>
              <a:t>David Maahs, MD, PhD</a:t>
            </a:r>
          </a:p>
          <a:p>
            <a:r>
              <a:rPr lang="en-US" dirty="0"/>
              <a:t>Melinda Maryniuk, MEd, RD, CDE</a:t>
            </a:r>
          </a:p>
          <a:p>
            <a:r>
              <a:rPr lang="en-US" dirty="0" err="1"/>
              <a:t>Medha</a:t>
            </a:r>
            <a:r>
              <a:rPr lang="en-US" dirty="0"/>
              <a:t> N. </a:t>
            </a:r>
            <a:r>
              <a:rPr lang="en-US" dirty="0" err="1"/>
              <a:t>Munshi</a:t>
            </a:r>
            <a:r>
              <a:rPr lang="en-US" dirty="0"/>
              <a:t>, MD</a:t>
            </a:r>
          </a:p>
          <a:p>
            <a:r>
              <a:rPr lang="en-US" dirty="0"/>
              <a:t>Joshua J. </a:t>
            </a:r>
            <a:r>
              <a:rPr lang="en-US" dirty="0" err="1"/>
              <a:t>Neumiller</a:t>
            </a:r>
            <a:r>
              <a:rPr lang="en-US" dirty="0"/>
              <a:t>, </a:t>
            </a:r>
            <a:r>
              <a:rPr lang="en-US" dirty="0" err="1"/>
              <a:t>PharmD</a:t>
            </a:r>
            <a:r>
              <a:rPr lang="en-US" dirty="0"/>
              <a:t>, CDE, FASCP</a:t>
            </a:r>
          </a:p>
          <a:p>
            <a:r>
              <a:rPr lang="en-US" dirty="0"/>
              <a:t>Guillermo E. Umpierrez, MD, CDE, FACE, FACP</a:t>
            </a:r>
          </a:p>
        </p:txBody>
      </p:sp>
      <p:sp>
        <p:nvSpPr>
          <p:cNvPr id="4" name="Content Placeholder 3"/>
          <p:cNvSpPr>
            <a:spLocks noGrp="1"/>
          </p:cNvSpPr>
          <p:nvPr>
            <p:ph sz="half" idx="2"/>
          </p:nvPr>
        </p:nvSpPr>
        <p:spPr>
          <a:xfrm>
            <a:off x="5181600" y="1200151"/>
            <a:ext cx="4038600" cy="3394472"/>
          </a:xfrm>
        </p:spPr>
        <p:txBody>
          <a:bodyPr>
            <a:normAutofit/>
          </a:bodyPr>
          <a:lstStyle/>
          <a:p>
            <a:pPr marL="0" indent="0">
              <a:buNone/>
            </a:pPr>
            <a:r>
              <a:rPr lang="en-US" sz="1500" b="1" dirty="0"/>
              <a:t>ADA Staff</a:t>
            </a:r>
          </a:p>
          <a:p>
            <a:r>
              <a:rPr lang="en-US" sz="1500" dirty="0"/>
              <a:t>Erika Gebel Berg, PhD</a:t>
            </a:r>
          </a:p>
          <a:p>
            <a:r>
              <a:rPr lang="en-US" sz="1500" dirty="0"/>
              <a:t>Tamara Darsow, PhD</a:t>
            </a:r>
          </a:p>
          <a:p>
            <a:r>
              <a:rPr lang="en-US" sz="1500" dirty="0"/>
              <a:t>Matthew P. Petersen</a:t>
            </a:r>
          </a:p>
          <a:p>
            <a:r>
              <a:rPr lang="en-US" sz="1500" dirty="0"/>
              <a:t>Sacha Uelmen, RDN, CDE</a:t>
            </a:r>
          </a:p>
          <a:p>
            <a:r>
              <a:rPr lang="en-US" sz="1500" dirty="0"/>
              <a:t>William T. Cefalu, MD</a:t>
            </a:r>
          </a:p>
        </p:txBody>
      </p:sp>
    </p:spTree>
    <p:extLst>
      <p:ext uri="{BB962C8B-B14F-4D97-AF65-F5344CB8AC3E}">
        <p14:creationId xmlns="" xmlns:p14="http://schemas.microsoft.com/office/powerpoint/2010/main" val="2846331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normAutofit/>
          </a:bodyPr>
          <a:lstStyle/>
          <a:p>
            <a:r>
              <a:rPr lang="en-US" sz="2800" dirty="0"/>
              <a:t>Cognitive Impairment/Dementia: Recommendation</a:t>
            </a:r>
          </a:p>
        </p:txBody>
      </p:sp>
      <p:sp>
        <p:nvSpPr>
          <p:cNvPr id="30722" name="Content Placeholder 1"/>
          <p:cNvSpPr>
            <a:spLocks noGrp="1"/>
          </p:cNvSpPr>
          <p:nvPr>
            <p:ph idx="1"/>
          </p:nvPr>
        </p:nvSpPr>
        <p:spPr>
          <a:xfrm>
            <a:off x="457200" y="1047750"/>
            <a:ext cx="8229600" cy="3549434"/>
          </a:xfrm>
        </p:spPr>
        <p:txBody>
          <a:bodyPr/>
          <a:lstStyle/>
          <a:p>
            <a:pPr marL="457200" indent="-457200">
              <a:spcBef>
                <a:spcPts val="1200"/>
              </a:spcBef>
            </a:pPr>
            <a:r>
              <a:rPr lang="en-US" dirty="0"/>
              <a:t>In people with a history of cognitive impairment/dementia, intensive glucose control cannot be expected to remediate deficits. Treatment should be tailored to avoid significant hypoglycemia.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927653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normAutofit/>
          </a:bodyPr>
          <a:lstStyle/>
          <a:p>
            <a:r>
              <a:rPr lang="en-US" sz="2800" dirty="0">
                <a:solidFill>
                  <a:srgbClr val="FFFF00"/>
                </a:solidFill>
              </a:rPr>
              <a:t>Pancreatitis: New Recommendation</a:t>
            </a:r>
          </a:p>
        </p:txBody>
      </p:sp>
      <p:sp>
        <p:nvSpPr>
          <p:cNvPr id="30722" name="Content Placeholder 1"/>
          <p:cNvSpPr>
            <a:spLocks noGrp="1"/>
          </p:cNvSpPr>
          <p:nvPr>
            <p:ph idx="1"/>
          </p:nvPr>
        </p:nvSpPr>
        <p:spPr>
          <a:xfrm>
            <a:off x="457200" y="1047750"/>
            <a:ext cx="8229600" cy="3549434"/>
          </a:xfrm>
        </p:spPr>
        <p:txBody>
          <a:bodyPr/>
          <a:lstStyle/>
          <a:p>
            <a:pPr marL="457200" indent="-457200">
              <a:spcBef>
                <a:spcPts val="1200"/>
              </a:spcBef>
            </a:pPr>
            <a:r>
              <a:rPr lang="en-US" dirty="0"/>
              <a:t>Islet </a:t>
            </a:r>
            <a:r>
              <a:rPr lang="en-US" dirty="0" err="1"/>
              <a:t>autotransplantation</a:t>
            </a:r>
            <a:r>
              <a:rPr lang="en-US" dirty="0"/>
              <a:t> should be considered for patients requiring total pancreatectomy for medically refractory chronic pancreatitis to prevent postsurgical diabetes. </a:t>
            </a:r>
            <a:r>
              <a:rPr lang="en-US"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686766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en-US" sz="2800" dirty="0"/>
              <a:t>Human Immunodeficiency Virus (HIV): Recommendation</a:t>
            </a:r>
          </a:p>
        </p:txBody>
      </p:sp>
      <p:sp>
        <p:nvSpPr>
          <p:cNvPr id="32770" name="Content Placeholder 1"/>
          <p:cNvSpPr>
            <a:spLocks noGrp="1"/>
          </p:cNvSpPr>
          <p:nvPr>
            <p:ph idx="1"/>
          </p:nvPr>
        </p:nvSpPr>
        <p:spPr>
          <a:xfrm>
            <a:off x="457200" y="952167"/>
            <a:ext cx="8229600" cy="3778034"/>
          </a:xfrm>
        </p:spPr>
        <p:txBody>
          <a:bodyPr>
            <a:normAutofit/>
          </a:bodyPr>
          <a:lstStyle/>
          <a:p>
            <a:r>
              <a:rPr lang="en-US" dirty="0"/>
              <a:t>Patients with HIV should be screened for diabetes and prediabetes with a fasting glucose level every 6–12 months before starting antiretroviral therapy and 3 months after starting or changing antiretroviral therapy. If initial screening results are normal, checking fasting glucose every year is advised. </a:t>
            </a:r>
            <a:r>
              <a:rPr lang="en-US" dirty="0">
                <a:solidFill>
                  <a:srgbClr val="F79646"/>
                </a:solidFill>
              </a:rPr>
              <a:t>E</a:t>
            </a: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3780306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en-US" sz="2800" dirty="0">
                <a:solidFill>
                  <a:srgbClr val="FFFF00"/>
                </a:solidFill>
              </a:rPr>
              <a:t>Low Testosterone in Men: Recommendation</a:t>
            </a:r>
          </a:p>
        </p:txBody>
      </p:sp>
      <p:sp>
        <p:nvSpPr>
          <p:cNvPr id="32770" name="Content Placeholder 1"/>
          <p:cNvSpPr>
            <a:spLocks noGrp="1"/>
          </p:cNvSpPr>
          <p:nvPr>
            <p:ph idx="1"/>
          </p:nvPr>
        </p:nvSpPr>
        <p:spPr>
          <a:xfrm>
            <a:off x="457200" y="952167"/>
            <a:ext cx="8229600" cy="3778034"/>
          </a:xfrm>
        </p:spPr>
        <p:txBody>
          <a:bodyPr>
            <a:normAutofit/>
          </a:bodyPr>
          <a:lstStyle/>
          <a:p>
            <a:r>
              <a:rPr lang="en-US" dirty="0"/>
              <a:t>In men with diabetes who have symptoms or signs of hypogonadism such as decreased sexual desire (libido) or activity, or erectile dysfunction, consider screening with a morning serum testosterone level. </a:t>
            </a:r>
            <a:r>
              <a:rPr lang="en-US" dirty="0">
                <a:solidFill>
                  <a:srgbClr val="F79646"/>
                </a:solidFill>
              </a:rPr>
              <a:t>B</a:t>
            </a: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3602498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Anxiety Disorders: Recommendations</a:t>
            </a:r>
          </a:p>
        </p:txBody>
      </p:sp>
      <p:sp>
        <p:nvSpPr>
          <p:cNvPr id="32770" name="Content Placeholder 1"/>
          <p:cNvSpPr>
            <a:spLocks noGrp="1"/>
          </p:cNvSpPr>
          <p:nvPr>
            <p:ph idx="1"/>
          </p:nvPr>
        </p:nvSpPr>
        <p:spPr>
          <a:xfrm>
            <a:off x="228600" y="768134"/>
            <a:ext cx="8686800" cy="4375366"/>
          </a:xfrm>
        </p:spPr>
        <p:txBody>
          <a:bodyPr>
            <a:normAutofit fontScale="85000" lnSpcReduction="20000"/>
          </a:bodyPr>
          <a:lstStyle/>
          <a:p>
            <a:r>
              <a:rPr lang="en-US" dirty="0"/>
              <a:t>Consider screening for anxiety in people exhibiting anxiety or worries regarding diabetes complications, insulin injections or infusion, taking medications, and/or hypoglycemia that interfere with self-management behaviors and those who express fear, dread, or irrational thoughts and/or show anxiety symptoms such as avoidance behaviors, excessive repetitive behaviors, or social withdrawal. Refer for treatment if anxiety is present. </a:t>
            </a:r>
            <a:r>
              <a:rPr lang="en-US" dirty="0">
                <a:solidFill>
                  <a:srgbClr val="F79646"/>
                </a:solidFill>
              </a:rPr>
              <a:t>B</a:t>
            </a:r>
          </a:p>
          <a:p>
            <a:r>
              <a:rPr lang="en-US" dirty="0"/>
              <a:t>People with hypoglycemic unawareness, which can co-occur with fear of hypoglycemia, should be treated using blood glucose awareness training (or other evidence-based intervention) to help reestablish awareness of hypoglycemia and reduce fear of hypoglycemia. </a:t>
            </a:r>
            <a:r>
              <a:rPr lang="en-US" dirty="0">
                <a:solidFill>
                  <a:srgbClr val="F7964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974555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Depression: Recommendations</a:t>
            </a:r>
          </a:p>
        </p:txBody>
      </p:sp>
      <p:sp>
        <p:nvSpPr>
          <p:cNvPr id="32770" name="Content Placeholder 1"/>
          <p:cNvSpPr>
            <a:spLocks noGrp="1"/>
          </p:cNvSpPr>
          <p:nvPr>
            <p:ph idx="1"/>
          </p:nvPr>
        </p:nvSpPr>
        <p:spPr>
          <a:xfrm>
            <a:off x="457200" y="768134"/>
            <a:ext cx="8229600" cy="3929410"/>
          </a:xfrm>
        </p:spPr>
        <p:txBody>
          <a:bodyPr>
            <a:normAutofit fontScale="92500" lnSpcReduction="10000"/>
          </a:bodyPr>
          <a:lstStyle/>
          <a:p>
            <a:r>
              <a:rPr lang="en-US" dirty="0"/>
              <a:t>Providers should consider annual screening of all patients with diabetes, especially those with a self-reported history of depression, for depressive symptoms with age-appropriate depression screening measures, recognizing that further evaluation will be necessary for individuals who have a positive screen. </a:t>
            </a:r>
            <a:r>
              <a:rPr lang="en-US" dirty="0">
                <a:solidFill>
                  <a:srgbClr val="F79646"/>
                </a:solidFill>
              </a:rPr>
              <a:t>B</a:t>
            </a:r>
          </a:p>
          <a:p>
            <a:r>
              <a:rPr lang="en-US" dirty="0"/>
              <a:t>Beginning at diagnosis of complications or when there are significant changes in medical status, consider assessment for depression.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300878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Depression: Recommendations</a:t>
            </a:r>
          </a:p>
        </p:txBody>
      </p:sp>
      <p:sp>
        <p:nvSpPr>
          <p:cNvPr id="32770" name="Content Placeholder 1"/>
          <p:cNvSpPr>
            <a:spLocks noGrp="1"/>
          </p:cNvSpPr>
          <p:nvPr>
            <p:ph idx="1"/>
          </p:nvPr>
        </p:nvSpPr>
        <p:spPr>
          <a:xfrm>
            <a:off x="457200" y="971550"/>
            <a:ext cx="8077200" cy="4267200"/>
          </a:xfrm>
        </p:spPr>
        <p:txBody>
          <a:bodyPr>
            <a:normAutofit/>
          </a:bodyPr>
          <a:lstStyle/>
          <a:p>
            <a:r>
              <a:rPr lang="en-US" dirty="0"/>
              <a:t>Referrals for treatment of depression should be made to mental health providers with experience using cognitive behavioral therapy, interpersonal therapy, or other evidence-based treatment approaches in conjunction with collaborative care with the patient’s diabetes treatment team. </a:t>
            </a:r>
            <a:r>
              <a:rPr lang="en-US" dirty="0">
                <a:solidFill>
                  <a:srgbClr val="F7964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093313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Disordered Eating Behavior: Recommendations</a:t>
            </a:r>
          </a:p>
        </p:txBody>
      </p:sp>
      <p:sp>
        <p:nvSpPr>
          <p:cNvPr id="32770" name="Content Placeholder 1"/>
          <p:cNvSpPr>
            <a:spLocks noGrp="1"/>
          </p:cNvSpPr>
          <p:nvPr>
            <p:ph idx="1"/>
          </p:nvPr>
        </p:nvSpPr>
        <p:spPr>
          <a:xfrm>
            <a:off x="381000" y="819150"/>
            <a:ext cx="8305800" cy="3878394"/>
          </a:xfrm>
        </p:spPr>
        <p:txBody>
          <a:bodyPr>
            <a:normAutofit fontScale="85000" lnSpcReduction="10000"/>
          </a:bodyPr>
          <a:lstStyle/>
          <a:p>
            <a:r>
              <a:rPr lang="en-US" dirty="0"/>
              <a:t>Providers should consider reevaluating the treatment regimen of people with diabetes who present with symptoms of disordered eating behavior, an eating disorder, or disrupted patterns of eating. </a:t>
            </a:r>
            <a:r>
              <a:rPr lang="en-US" dirty="0">
                <a:solidFill>
                  <a:srgbClr val="F79646"/>
                </a:solidFill>
              </a:rPr>
              <a:t>B</a:t>
            </a:r>
          </a:p>
          <a:p>
            <a:r>
              <a:rPr lang="en-US" dirty="0"/>
              <a:t>Consider screening for disordered or disrupted eating using validated screening measures when hyperglycemia and weight loss are unexplained based on self-reported behaviors related to medication dosing, meal plan, and physical activity. In addition, a review of the medical regimen is recommended to identify potential treatment-related effects on hunger/caloric intake.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300878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Serious Mental Illness</a:t>
            </a:r>
          </a:p>
        </p:txBody>
      </p:sp>
      <p:sp>
        <p:nvSpPr>
          <p:cNvPr id="32770" name="Content Placeholder 1"/>
          <p:cNvSpPr>
            <a:spLocks noGrp="1"/>
          </p:cNvSpPr>
          <p:nvPr>
            <p:ph idx="1"/>
          </p:nvPr>
        </p:nvSpPr>
        <p:spPr/>
        <p:txBody>
          <a:bodyPr>
            <a:normAutofit fontScale="92500" lnSpcReduction="20000"/>
          </a:bodyPr>
          <a:lstStyle/>
          <a:p>
            <a:r>
              <a:rPr lang="en-US" dirty="0"/>
              <a:t>Annually screen people who are prescribed atypical antipsychotic medications for prediabetes or diabetes. </a:t>
            </a:r>
            <a:r>
              <a:rPr lang="en-US" dirty="0">
                <a:solidFill>
                  <a:srgbClr val="F79646"/>
                </a:solidFill>
              </a:rPr>
              <a:t>B</a:t>
            </a:r>
          </a:p>
          <a:p>
            <a:r>
              <a:rPr lang="en-US" dirty="0"/>
              <a:t>If a second-generation antipsychotic medication is prescribed for adolescents or adults with diabetes, changes in weight, glycemic control, and cholesterol levels should be carefully monitored and the treatment regimen should be reassessed. </a:t>
            </a:r>
            <a:r>
              <a:rPr lang="en-US" dirty="0">
                <a:solidFill>
                  <a:srgbClr val="F79646"/>
                </a:solidFill>
              </a:rPr>
              <a:t>C</a:t>
            </a:r>
          </a:p>
          <a:p>
            <a:r>
              <a:rPr lang="en-US" dirty="0"/>
              <a:t>Incorporate monitoring of diabetes self-care activities into treatment goals in people with diabetes and serious mental illness.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 xmlns:p14="http://schemas.microsoft.com/office/powerpoint/2010/main" val="1300878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48590" y="2038349"/>
            <a:ext cx="7051675" cy="1864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lnSpc>
                <a:spcPts val="4200"/>
              </a:lnSpc>
            </a:pPr>
            <a:r>
              <a:rPr lang="en-US" sz="4200" dirty="0">
                <a:solidFill>
                  <a:schemeClr val="accent6"/>
                </a:solidFill>
                <a:latin typeface="Helvetica" panose="020B0604020202020204" pitchFamily="34" charset="0"/>
                <a:cs typeface="Helvetica" panose="020B0604020202020204" pitchFamily="34" charset="0"/>
              </a:rPr>
              <a:t>4. Lifestyle Management</a:t>
            </a:r>
          </a:p>
        </p:txBody>
      </p:sp>
    </p:spTree>
    <p:extLst>
      <p:ext uri="{BB962C8B-B14F-4D97-AF65-F5344CB8AC3E}">
        <p14:creationId xmlns="" xmlns:p14="http://schemas.microsoft.com/office/powerpoint/2010/main" val="372899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Evidence Grading System</a:t>
            </a:r>
          </a:p>
        </p:txBody>
      </p:sp>
      <p:graphicFrame>
        <p:nvGraphicFramePr>
          <p:cNvPr id="6" name="Table 2"/>
          <p:cNvGraphicFramePr>
            <a:graphicFrameLocks noGrp="1"/>
          </p:cNvGraphicFramePr>
          <p:nvPr>
            <p:extLst>
              <p:ext uri="{D42A27DB-BD31-4B8C-83A1-F6EECF244321}">
                <p14:modId xmlns="" xmlns:p14="http://schemas.microsoft.com/office/powerpoint/2010/main" val="4269969440"/>
              </p:ext>
            </p:extLst>
          </p:nvPr>
        </p:nvGraphicFramePr>
        <p:xfrm>
          <a:off x="204501" y="895350"/>
          <a:ext cx="8724900" cy="3986276"/>
        </p:xfrm>
        <a:graphic>
          <a:graphicData uri="http://schemas.openxmlformats.org/drawingml/2006/table">
            <a:tbl>
              <a:tblPr>
                <a:tableStyleId>{D7AC3CCA-C797-4891-BE02-D94E43425B78}</a:tableStyleId>
              </a:tblPr>
              <a:tblGrid>
                <a:gridCol w="533400">
                  <a:extLst>
                    <a:ext uri="{9D8B030D-6E8A-4147-A177-3AD203B41FA5}">
                      <a16:colId xmlns="" xmlns:a16="http://schemas.microsoft.com/office/drawing/2014/main" val="20000"/>
                    </a:ext>
                  </a:extLst>
                </a:gridCol>
                <a:gridCol w="8191500">
                  <a:extLst>
                    <a:ext uri="{9D8B030D-6E8A-4147-A177-3AD203B41FA5}">
                      <a16:colId xmlns="" xmlns:a16="http://schemas.microsoft.com/office/drawing/2014/main" val="20001"/>
                    </a:ext>
                  </a:extLst>
                </a:gridCol>
              </a:tblGrid>
              <a:tr h="177443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A</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Clear evidence from well-conducted, generalizable RCTs, that are adequately powered, including:</a:t>
                      </a:r>
                    </a:p>
                    <a:p>
                      <a:pPr marL="5143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Evidence from a well-conducted multicenter trial or meta-analysis that incorporated quality ratings in the analysis;</a:t>
                      </a:r>
                    </a:p>
                    <a:p>
                      <a:pPr marL="5143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Compelling </a:t>
                      </a:r>
                      <a:r>
                        <a:rPr kumimoji="0" lang="en-US" sz="1600" b="1" u="none" strike="noStrike" cap="none" normalizeH="0" baseline="0" dirty="0" err="1">
                          <a:ln>
                            <a:solidFill>
                              <a:schemeClr val="bg1"/>
                            </a:solidFill>
                          </a:ln>
                          <a:effectLst/>
                          <a:latin typeface="Helvetica" panose="020B0604020202020204" pitchFamily="34" charset="0"/>
                          <a:cs typeface="Helvetica" panose="020B0604020202020204" pitchFamily="34" charset="0"/>
                        </a:rPr>
                        <a:t>nonexperimental</a:t>
                      </a: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 evidence;</a:t>
                      </a:r>
                    </a:p>
                    <a:p>
                      <a:pPr marL="4000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well-conducted RCTs that are adequately powered</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0"/>
                  </a:ext>
                </a:extLst>
              </a:tr>
              <a:tr h="420611">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B</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a well-conducted cohort studies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1"/>
                  </a:ext>
                </a:extLst>
              </a:tr>
              <a:tr h="411028">
                <a:tc vMerge="1">
                  <a:txBody>
                    <a:bodyPr/>
                    <a:lstStyle/>
                    <a:p>
                      <a:endParaRPr lang="en-US"/>
                    </a:p>
                  </a:txBody>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a well-conducted case-control study</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2"/>
                  </a:ext>
                </a:extLst>
              </a:tr>
              <a:tr h="414967">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C</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poorly controlled or uncontrolled studies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3"/>
                  </a:ext>
                </a:extLst>
              </a:tr>
              <a:tr h="330065">
                <a:tc vMerge="1">
                  <a:txBody>
                    <a:bodyPr/>
                    <a:lstStyle/>
                    <a:p>
                      <a:endParaRPr lang="en-US"/>
                    </a:p>
                  </a:txBody>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Conflicting evidence with the weight of evidence supporting the recommendation</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4"/>
                  </a:ext>
                </a:extLst>
              </a:tr>
              <a:tr h="4044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E</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Expert consensus or clinical experience</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292343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p:txBody>
          <a:bodyPr>
            <a:normAutofit/>
          </a:bodyPr>
          <a:lstStyle/>
          <a:p>
            <a:r>
              <a:rPr lang="en-US" sz="2300" dirty="0"/>
              <a:t>Diabetes Self-Management Education &amp; Support (DSMES): Recommendations</a:t>
            </a:r>
          </a:p>
        </p:txBody>
      </p:sp>
      <p:sp>
        <p:nvSpPr>
          <p:cNvPr id="61442" name="Content Placeholder 1"/>
          <p:cNvSpPr>
            <a:spLocks noGrp="1"/>
          </p:cNvSpPr>
          <p:nvPr>
            <p:ph idx="1"/>
          </p:nvPr>
        </p:nvSpPr>
        <p:spPr>
          <a:xfrm>
            <a:off x="457200" y="823791"/>
            <a:ext cx="8229600" cy="3829050"/>
          </a:xfrm>
        </p:spPr>
        <p:txBody>
          <a:bodyPr>
            <a:normAutofit fontScale="92500" lnSpcReduction="20000"/>
          </a:bodyPr>
          <a:lstStyle/>
          <a:p>
            <a:pPr>
              <a:spcBef>
                <a:spcPts val="1200"/>
              </a:spcBef>
            </a:pPr>
            <a:r>
              <a:rPr lang="en-US" sz="2400" dirty="0"/>
              <a:t>In accordance with the national standards for DSMES, all people with diabetes should participate in DSME to facilitate the knowledge, skills, and ability necessary for diabetes self-care and in DSMS to assist with implementing and sustaining skills and behaviors needed for ongoing self-management. </a:t>
            </a:r>
            <a:r>
              <a:rPr lang="en-US" sz="2400" dirty="0">
                <a:solidFill>
                  <a:schemeClr val="accent6"/>
                </a:solidFill>
              </a:rPr>
              <a:t>B</a:t>
            </a:r>
          </a:p>
          <a:p>
            <a:pPr>
              <a:spcBef>
                <a:spcPts val="1200"/>
              </a:spcBef>
            </a:pPr>
            <a:r>
              <a:rPr lang="en-US" sz="2400" dirty="0"/>
              <a:t>There are four critical times to evaluate the need for DSMES: at diagnosis, annually, when complicating factors arise, and when transitions in care occur. </a:t>
            </a:r>
            <a:r>
              <a:rPr lang="en-US" sz="2400" dirty="0">
                <a:solidFill>
                  <a:schemeClr val="accent6"/>
                </a:solidFill>
              </a:rPr>
              <a:t>E</a:t>
            </a:r>
            <a:endParaRPr lang="en-US" sz="2400" dirty="0"/>
          </a:p>
          <a:p>
            <a:pPr>
              <a:spcBef>
                <a:spcPts val="1200"/>
              </a:spcBef>
            </a:pPr>
            <a:r>
              <a:rPr lang="en-US" sz="2400" dirty="0"/>
              <a:t>Facilitating appropriate diabetes self-management and improving clinical outcomes, health status, and quality of life are key goals of DSMES to be measured and monitored as part of routine care. </a:t>
            </a:r>
            <a:r>
              <a:rPr lang="en-US" sz="2400" dirty="0">
                <a:solidFill>
                  <a:schemeClr val="accent6"/>
                </a:solidFill>
              </a:rPr>
              <a:t>C</a:t>
            </a:r>
            <a:endParaRPr lang="en-US" sz="2400"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400100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868494"/>
            <a:ext cx="8229600" cy="3829050"/>
          </a:xfrm>
        </p:spPr>
        <p:txBody>
          <a:bodyPr>
            <a:normAutofit/>
          </a:bodyPr>
          <a:lstStyle/>
          <a:p>
            <a:pPr>
              <a:spcBef>
                <a:spcPts val="1200"/>
              </a:spcBef>
            </a:pPr>
            <a:r>
              <a:rPr lang="en-US" dirty="0">
                <a:solidFill>
                  <a:srgbClr val="FFFF00"/>
                </a:solidFill>
              </a:rPr>
              <a:t>Effective DSMES should be patient centered, may be given in group or individualized settings or using technology, and should help guide clinical decisions. </a:t>
            </a:r>
            <a:r>
              <a:rPr lang="en-US" dirty="0">
                <a:solidFill>
                  <a:srgbClr val="F79646"/>
                </a:solidFill>
              </a:rPr>
              <a:t>A</a:t>
            </a:r>
          </a:p>
          <a:p>
            <a:pPr>
              <a:spcBef>
                <a:spcPts val="1200"/>
              </a:spcBef>
            </a:pPr>
            <a:r>
              <a:rPr lang="en-US" dirty="0"/>
              <a:t>Because DSMES can improve outcomes and reduce costs </a:t>
            </a:r>
            <a:r>
              <a:rPr lang="en-US" dirty="0">
                <a:solidFill>
                  <a:schemeClr val="accent6"/>
                </a:solidFill>
              </a:rPr>
              <a:t>B</a:t>
            </a:r>
            <a:r>
              <a:rPr lang="en-US" dirty="0"/>
              <a:t>, adequate reimbursement by third-party payers is recommended.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
        <p:nvSpPr>
          <p:cNvPr id="6" name="Title 2"/>
          <p:cNvSpPr txBox="1">
            <a:spLocks/>
          </p:cNvSpPr>
          <p:nvPr/>
        </p:nvSpPr>
        <p:spPr>
          <a:xfrm>
            <a:off x="0" y="-103687"/>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200" dirty="0"/>
              <a:t>Diabetes Self-Management Education &amp; Support: Recommendations (2)</a:t>
            </a:r>
          </a:p>
        </p:txBody>
      </p:sp>
    </p:spTree>
    <p:extLst>
      <p:ext uri="{BB962C8B-B14F-4D97-AF65-F5344CB8AC3E}">
        <p14:creationId xmlns="" xmlns:p14="http://schemas.microsoft.com/office/powerpoint/2010/main" val="3279932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r>
              <a:rPr lang="en-US" dirty="0"/>
              <a:t>DSMES Delivery</a:t>
            </a:r>
          </a:p>
        </p:txBody>
      </p:sp>
      <p:sp>
        <p:nvSpPr>
          <p:cNvPr id="63490" name="Content Placeholder 1"/>
          <p:cNvSpPr>
            <a:spLocks noGrp="1"/>
          </p:cNvSpPr>
          <p:nvPr>
            <p:ph idx="1"/>
          </p:nvPr>
        </p:nvSpPr>
        <p:spPr>
          <a:xfrm>
            <a:off x="457200" y="868494"/>
            <a:ext cx="8229600" cy="3829050"/>
          </a:xfrm>
        </p:spPr>
        <p:txBody>
          <a:bodyPr>
            <a:normAutofit fontScale="92500" lnSpcReduction="20000"/>
          </a:bodyPr>
          <a:lstStyle/>
          <a:p>
            <a:pPr marL="0" indent="0">
              <a:spcBef>
                <a:spcPts val="1200"/>
              </a:spcBef>
              <a:buFont typeface="Verdana" pitchFamily="34" charset="0"/>
              <a:buNone/>
            </a:pPr>
            <a:r>
              <a:rPr lang="en-US" dirty="0"/>
              <a:t>Four critical time points for DSMES delivery:</a:t>
            </a:r>
          </a:p>
          <a:p>
            <a:pPr marL="744538" indent="-404813">
              <a:spcBef>
                <a:spcPts val="1200"/>
              </a:spcBef>
              <a:buFont typeface="Verdana" pitchFamily="34" charset="0"/>
              <a:buAutoNum type="arabicPeriod"/>
            </a:pPr>
            <a:r>
              <a:rPr lang="en-US" dirty="0"/>
              <a:t>At diagnosis</a:t>
            </a:r>
          </a:p>
          <a:p>
            <a:pPr marL="744538" indent="-404813">
              <a:spcBef>
                <a:spcPts val="1200"/>
              </a:spcBef>
              <a:buFont typeface="Verdana" pitchFamily="34" charset="0"/>
              <a:buAutoNum type="arabicPeriod"/>
            </a:pPr>
            <a:r>
              <a:rPr lang="en-US" dirty="0"/>
              <a:t>Annually for assessment of education, nutrition, and emotional needs</a:t>
            </a:r>
          </a:p>
          <a:p>
            <a:pPr marL="744538" indent="-404813">
              <a:spcBef>
                <a:spcPts val="1200"/>
              </a:spcBef>
              <a:buFont typeface="Verdana" pitchFamily="34" charset="0"/>
              <a:buAutoNum type="arabicPeriod"/>
            </a:pPr>
            <a:r>
              <a:rPr lang="en-US" dirty="0"/>
              <a:t>When new complicating factors (health conditions, physical limitations, emotional factors, or basic living needs) arise that influence self-management; and</a:t>
            </a:r>
          </a:p>
          <a:p>
            <a:pPr marL="744538" indent="-404813">
              <a:spcBef>
                <a:spcPts val="1200"/>
              </a:spcBef>
              <a:buFont typeface="Verdana" pitchFamily="34" charset="0"/>
              <a:buAutoNum type="arabicPeriod"/>
            </a:pPr>
            <a:r>
              <a:rPr lang="en-US" dirty="0"/>
              <a:t>When transitions in care occur</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16773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normAutofit/>
          </a:bodyPr>
          <a:lstStyle/>
          <a:p>
            <a:r>
              <a:rPr lang="en-US" sz="3200" dirty="0"/>
              <a:t>Goals of Nutrition Therapy </a:t>
            </a:r>
          </a:p>
        </p:txBody>
      </p:sp>
      <p:sp>
        <p:nvSpPr>
          <p:cNvPr id="64514" name="Content Placeholder 1"/>
          <p:cNvSpPr>
            <a:spLocks noGrp="1"/>
          </p:cNvSpPr>
          <p:nvPr>
            <p:ph idx="1"/>
          </p:nvPr>
        </p:nvSpPr>
        <p:spPr>
          <a:xfrm>
            <a:off x="457200" y="823791"/>
            <a:ext cx="8229600" cy="3652959"/>
          </a:xfrm>
        </p:spPr>
        <p:txBody>
          <a:bodyPr>
            <a:noAutofit/>
          </a:bodyPr>
          <a:lstStyle/>
          <a:p>
            <a:pPr marL="514350" indent="-514350">
              <a:spcBef>
                <a:spcPts val="1200"/>
              </a:spcBef>
              <a:buFont typeface="Verdana" pitchFamily="34" charset="0"/>
              <a:buAutoNum type="arabicPeriod"/>
            </a:pPr>
            <a:r>
              <a:rPr lang="en-US" sz="2100" dirty="0"/>
              <a:t>To promote and support healthful eating patterns, emphasizing a variety of nutrient-dense foods in appropriate portion sizes, to improve overall health and to:</a:t>
            </a:r>
          </a:p>
          <a:p>
            <a:pPr lvl="1">
              <a:spcBef>
                <a:spcPts val="200"/>
              </a:spcBef>
            </a:pPr>
            <a:r>
              <a:rPr lang="en-US" sz="2100" dirty="0"/>
              <a:t>Achieve and maintain body weight goals</a:t>
            </a:r>
          </a:p>
          <a:p>
            <a:pPr lvl="1">
              <a:spcBef>
                <a:spcPts val="200"/>
              </a:spcBef>
            </a:pPr>
            <a:r>
              <a:rPr lang="en-US" sz="2100" dirty="0"/>
              <a:t>Attain individualized glycemic, blood pressure, and lipid goals</a:t>
            </a:r>
          </a:p>
          <a:p>
            <a:pPr lvl="1">
              <a:spcBef>
                <a:spcPts val="200"/>
              </a:spcBef>
            </a:pPr>
            <a:r>
              <a:rPr lang="en-US" sz="2100" dirty="0"/>
              <a:t>Delay or prevent the complications of diabetes</a:t>
            </a:r>
          </a:p>
          <a:p>
            <a:pPr marL="514350" indent="-514350">
              <a:spcBef>
                <a:spcPts val="1200"/>
              </a:spcBef>
              <a:buFont typeface="Verdana" pitchFamily="34" charset="0"/>
              <a:buAutoNum type="arabicPeriod"/>
            </a:pPr>
            <a:r>
              <a:rPr lang="en-US" sz="2100" dirty="0"/>
              <a:t>To address individual nutrition needs based on personal &amp; cultural preferences, health literacy &amp; numeracy, access to healthful foods, willingness and ability to make behavioral changes, &amp; barriers to change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1139868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normAutofit/>
          </a:bodyPr>
          <a:lstStyle/>
          <a:p>
            <a:r>
              <a:rPr lang="en-US" dirty="0"/>
              <a:t>Goals of Nutrition Therapy (2)</a:t>
            </a:r>
          </a:p>
        </p:txBody>
      </p:sp>
      <p:sp>
        <p:nvSpPr>
          <p:cNvPr id="6" name="Content Placeholder 1"/>
          <p:cNvSpPr txBox="1">
            <a:spLocks/>
          </p:cNvSpPr>
          <p:nvPr/>
        </p:nvSpPr>
        <p:spPr>
          <a:xfrm>
            <a:off x="304800" y="1200150"/>
            <a:ext cx="8229600" cy="382905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7432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7432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200"/>
              </a:spcBef>
              <a:buFont typeface="+mj-lt"/>
              <a:buAutoNum type="arabicPeriod" startAt="3"/>
            </a:pPr>
            <a:r>
              <a:rPr lang="en-US" sz="2400" dirty="0"/>
              <a:t>To maintain the pleasure of eating by providing non-judgmental messages about food choices</a:t>
            </a:r>
          </a:p>
          <a:p>
            <a:pPr marL="514350" indent="-514350">
              <a:spcBef>
                <a:spcPts val="1200"/>
              </a:spcBef>
              <a:buFont typeface="Verdana" pitchFamily="34" charset="0"/>
              <a:buAutoNum type="arabicPeriod" startAt="3"/>
            </a:pPr>
            <a:r>
              <a:rPr lang="en-US" sz="2400" dirty="0"/>
              <a:t>To provide an individual with diabetes the practical tools for developing healthful eating patterns rather than focusing on individual macronutrients, micronutrients, or single foods</a:t>
            </a:r>
          </a:p>
          <a:p>
            <a:pPr marL="514350" indent="-514350">
              <a:spcBef>
                <a:spcPts val="1200"/>
              </a:spcBef>
              <a:buFont typeface="Verdana" pitchFamily="34" charset="0"/>
              <a:buAutoNum type="arabicPeriod" startAt="3"/>
            </a:pPr>
            <a:endParaRPr lang="en-US" sz="2400" dirty="0"/>
          </a:p>
          <a:p>
            <a:pPr marL="514350" indent="-514350">
              <a:spcBef>
                <a:spcPts val="1200"/>
              </a:spcBef>
              <a:buFont typeface="Verdana" pitchFamily="34" charset="0"/>
              <a:buAutoNum type="arabicPeriod" startAt="3"/>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11591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Goals of Nutrition Therapy </a:t>
            </a:r>
            <a:endParaRPr lang="en-US" dirty="0">
              <a:solidFill>
                <a:srgbClr val="FFFF00"/>
              </a:solidFill>
            </a:endParaRPr>
          </a:p>
        </p:txBody>
      </p:sp>
      <p:sp>
        <p:nvSpPr>
          <p:cNvPr id="3" name="Content Placeholder 2"/>
          <p:cNvSpPr>
            <a:spLocks noGrp="1"/>
          </p:cNvSpPr>
          <p:nvPr>
            <p:ph idx="1"/>
          </p:nvPr>
        </p:nvSpPr>
        <p:spPr>
          <a:xfrm>
            <a:off x="457200" y="1200150"/>
            <a:ext cx="8229600" cy="3397034"/>
          </a:xfrm>
        </p:spPr>
        <p:txBody>
          <a:bodyPr/>
          <a:lstStyle/>
          <a:p>
            <a:pPr algn="ctr">
              <a:buNone/>
            </a:pPr>
            <a:r>
              <a:rPr lang="en-US" dirty="0" smtClean="0"/>
              <a:t>There </a:t>
            </a:r>
            <a:r>
              <a:rPr lang="en-US" dirty="0" smtClean="0"/>
              <a:t>is no </a:t>
            </a:r>
            <a:r>
              <a:rPr lang="en-US" dirty="0" smtClean="0"/>
              <a:t>universal ideal macronutrient</a:t>
            </a:r>
          </a:p>
          <a:p>
            <a:pPr algn="ctr">
              <a:buNone/>
            </a:pPr>
            <a:endParaRPr lang="en-US" dirty="0" smtClean="0"/>
          </a:p>
          <a:p>
            <a:pPr algn="ctr">
              <a:buNone/>
            </a:pPr>
            <a:r>
              <a:rPr lang="en-US" dirty="0" smtClean="0"/>
              <a:t> </a:t>
            </a:r>
            <a:r>
              <a:rPr lang="en-US" dirty="0" smtClean="0"/>
              <a:t>distribution </a:t>
            </a:r>
            <a:r>
              <a:rPr lang="en-US" dirty="0" smtClean="0"/>
              <a:t>and that </a:t>
            </a:r>
            <a:r>
              <a:rPr lang="en-US" dirty="0" smtClean="0"/>
              <a:t>eating plans should be </a:t>
            </a:r>
            <a:endParaRPr lang="en-US" dirty="0" smtClean="0"/>
          </a:p>
          <a:p>
            <a:pPr algn="ctr">
              <a:buNone/>
            </a:pPr>
            <a:endParaRPr lang="en-US" dirty="0" smtClean="0"/>
          </a:p>
          <a:p>
            <a:pPr algn="ctr">
              <a:buNone/>
            </a:pPr>
            <a:r>
              <a:rPr lang="en-US" dirty="0" smtClean="0"/>
              <a:t>individualized.</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solidFill>
                  <a:srgbClr val="FFFF00"/>
                </a:solidFill>
              </a:rPr>
              <a:t>Nutrition: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3" name="Group 4">
            <a:extLst>
              <a:ext uri="{FF2B5EF4-FFF2-40B4-BE49-F238E27FC236}">
                <a16:creationId xmlns="" xmlns:a16="http://schemas.microsoft.com/office/drawing/2014/main" id="{3AFF3572-B4C3-4441-AF60-DF3125BD172F}"/>
              </a:ext>
            </a:extLst>
          </p:cNvPr>
          <p:cNvGrpSpPr>
            <a:grpSpLocks noChangeAspect="1"/>
          </p:cNvGrpSpPr>
          <p:nvPr/>
        </p:nvGrpSpPr>
        <p:grpSpPr bwMode="auto">
          <a:xfrm>
            <a:off x="361950" y="804863"/>
            <a:ext cx="8420100" cy="3892550"/>
            <a:chOff x="228" y="507"/>
            <a:chExt cx="5304" cy="2452"/>
          </a:xfrm>
        </p:grpSpPr>
        <p:sp>
          <p:nvSpPr>
            <p:cNvPr id="4" name="AutoShape 3">
              <a:extLst>
                <a:ext uri="{FF2B5EF4-FFF2-40B4-BE49-F238E27FC236}">
                  <a16:creationId xmlns="" xmlns:a16="http://schemas.microsoft.com/office/drawing/2014/main" id="{C53D50FB-42AA-4E36-98DE-C4251AF478E6}"/>
                </a:ext>
              </a:extLst>
            </p:cNvPr>
            <p:cNvSpPr>
              <a:spLocks noChangeAspect="1" noChangeArrowheads="1" noTextEdit="1"/>
            </p:cNvSpPr>
            <p:nvPr/>
          </p:nvSpPr>
          <p:spPr bwMode="auto">
            <a:xfrm>
              <a:off x="228" y="507"/>
              <a:ext cx="5304" cy="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a:extLst>
                <a:ext uri="{FF2B5EF4-FFF2-40B4-BE49-F238E27FC236}">
                  <a16:creationId xmlns="" xmlns:a16="http://schemas.microsoft.com/office/drawing/2014/main" id="{6E99DCC7-847F-4D10-96ED-539F226A5A8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 y="507"/>
              <a:ext cx="5310" cy="2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44815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0" name="Group 9">
            <a:extLst>
              <a:ext uri="{FF2B5EF4-FFF2-40B4-BE49-F238E27FC236}">
                <a16:creationId xmlns="" xmlns:a16="http://schemas.microsoft.com/office/drawing/2014/main" id="{E06666E2-BEE3-4623-AEE1-9620BC74E35A}"/>
              </a:ext>
            </a:extLst>
          </p:cNvPr>
          <p:cNvGrpSpPr/>
          <p:nvPr/>
        </p:nvGrpSpPr>
        <p:grpSpPr>
          <a:xfrm>
            <a:off x="192088" y="839788"/>
            <a:ext cx="8694213" cy="3843152"/>
            <a:chOff x="192088" y="839788"/>
            <a:chExt cx="8694213" cy="3843152"/>
          </a:xfrm>
        </p:grpSpPr>
        <p:grpSp>
          <p:nvGrpSpPr>
            <p:cNvPr id="4" name="Group 4">
              <a:extLst>
                <a:ext uri="{FF2B5EF4-FFF2-40B4-BE49-F238E27FC236}">
                  <a16:creationId xmlns="" xmlns:a16="http://schemas.microsoft.com/office/drawing/2014/main" id="{DFB5E2D8-629E-420D-92AD-6F4540184748}"/>
                </a:ext>
              </a:extLst>
            </p:cNvPr>
            <p:cNvGrpSpPr>
              <a:grpSpLocks noChangeAspect="1"/>
            </p:cNvGrpSpPr>
            <p:nvPr/>
          </p:nvGrpSpPr>
          <p:grpSpPr bwMode="auto">
            <a:xfrm>
              <a:off x="272526" y="1303153"/>
              <a:ext cx="8613775" cy="3379787"/>
              <a:chOff x="192" y="787"/>
              <a:chExt cx="5426" cy="2129"/>
            </a:xfrm>
          </p:grpSpPr>
          <p:sp>
            <p:nvSpPr>
              <p:cNvPr id="7" name="AutoShape 3">
                <a:extLst>
                  <a:ext uri="{FF2B5EF4-FFF2-40B4-BE49-F238E27FC236}">
                    <a16:creationId xmlns="" xmlns:a16="http://schemas.microsoft.com/office/drawing/2014/main" id="{1DCCAAEB-CA7C-42ED-9D86-9AAB15F8F76B}"/>
                  </a:ext>
                </a:extLst>
              </p:cNvPr>
              <p:cNvSpPr>
                <a:spLocks noChangeAspect="1" noChangeArrowheads="1" noTextEdit="1"/>
              </p:cNvSpPr>
              <p:nvPr/>
            </p:nvSpPr>
            <p:spPr bwMode="auto">
              <a:xfrm>
                <a:off x="192" y="787"/>
                <a:ext cx="5426" cy="2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a:extLst>
                  <a:ext uri="{FF2B5EF4-FFF2-40B4-BE49-F238E27FC236}">
                    <a16:creationId xmlns="" xmlns:a16="http://schemas.microsoft.com/office/drawing/2014/main" id="{BACD32E7-39A9-4277-AB0A-7675A20AF75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 y="787"/>
                <a:ext cx="5482" cy="2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 xmlns:a16="http://schemas.microsoft.com/office/drawing/2014/main" id="{388E5850-261A-4851-9910-D1CAD9B411A6}"/>
                </a:ext>
              </a:extLst>
            </p:cNvPr>
            <p:cNvGrpSpPr>
              <a:grpSpLocks noChangeAspect="1"/>
            </p:cNvGrpSpPr>
            <p:nvPr/>
          </p:nvGrpSpPr>
          <p:grpSpPr bwMode="auto">
            <a:xfrm>
              <a:off x="192088" y="839788"/>
              <a:ext cx="8689975" cy="473075"/>
              <a:chOff x="121" y="529"/>
              <a:chExt cx="5474" cy="298"/>
            </a:xfrm>
          </p:grpSpPr>
          <p:sp>
            <p:nvSpPr>
              <p:cNvPr id="9" name="AutoShape 7">
                <a:extLst>
                  <a:ext uri="{FF2B5EF4-FFF2-40B4-BE49-F238E27FC236}">
                    <a16:creationId xmlns="" xmlns:a16="http://schemas.microsoft.com/office/drawing/2014/main" id="{BE764660-28EB-4A68-BBB7-3F50257FB555}"/>
                  </a:ext>
                </a:extLst>
              </p:cNvPr>
              <p:cNvSpPr>
                <a:spLocks noChangeAspect="1" noChangeArrowheads="1" noTextEdit="1"/>
              </p:cNvSpPr>
              <p:nvPr/>
            </p:nvSpPr>
            <p:spPr bwMode="auto">
              <a:xfrm>
                <a:off x="167" y="529"/>
                <a:ext cx="5422"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1" name="Picture 9">
                <a:extLst>
                  <a:ext uri="{FF2B5EF4-FFF2-40B4-BE49-F238E27FC236}">
                    <a16:creationId xmlns="" xmlns:a16="http://schemas.microsoft.com/office/drawing/2014/main" id="{EC1C983C-3D8F-4334-81CF-F4700D056B19}"/>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88013"/>
              <a:stretch/>
            </p:blipFill>
            <p:spPr bwMode="auto">
              <a:xfrm>
                <a:off x="121" y="529"/>
                <a:ext cx="5474"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 xmlns:p14="http://schemas.microsoft.com/office/powerpoint/2010/main" val="26457976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0" name="Group 9">
            <a:extLst>
              <a:ext uri="{FF2B5EF4-FFF2-40B4-BE49-F238E27FC236}">
                <a16:creationId xmlns="" xmlns:a16="http://schemas.microsoft.com/office/drawing/2014/main" id="{AE294B07-B746-49A4-A430-3B7D34366D46}"/>
              </a:ext>
            </a:extLst>
          </p:cNvPr>
          <p:cNvGrpSpPr/>
          <p:nvPr/>
        </p:nvGrpSpPr>
        <p:grpSpPr>
          <a:xfrm>
            <a:off x="14288" y="1047753"/>
            <a:ext cx="9139238" cy="3352797"/>
            <a:chOff x="14288" y="1047753"/>
            <a:chExt cx="9139238" cy="3352797"/>
          </a:xfrm>
        </p:grpSpPr>
        <p:grpSp>
          <p:nvGrpSpPr>
            <p:cNvPr id="5" name="Group 4">
              <a:extLst>
                <a:ext uri="{FF2B5EF4-FFF2-40B4-BE49-F238E27FC236}">
                  <a16:creationId xmlns="" xmlns:a16="http://schemas.microsoft.com/office/drawing/2014/main" id="{B3A6AD8C-CEDA-4C85-81A6-D1EE630A69C1}"/>
                </a:ext>
              </a:extLst>
            </p:cNvPr>
            <p:cNvGrpSpPr>
              <a:grpSpLocks noChangeAspect="1"/>
            </p:cNvGrpSpPr>
            <p:nvPr/>
          </p:nvGrpSpPr>
          <p:grpSpPr bwMode="auto">
            <a:xfrm>
              <a:off x="76200" y="1739900"/>
              <a:ext cx="8991600" cy="2660650"/>
              <a:chOff x="48" y="614"/>
              <a:chExt cx="5664" cy="1676"/>
            </a:xfrm>
          </p:grpSpPr>
          <p:sp>
            <p:nvSpPr>
              <p:cNvPr id="7" name="AutoShape 3">
                <a:extLst>
                  <a:ext uri="{FF2B5EF4-FFF2-40B4-BE49-F238E27FC236}">
                    <a16:creationId xmlns="" xmlns:a16="http://schemas.microsoft.com/office/drawing/2014/main" id="{9C881145-227F-4A51-970A-BDCB8CA3EDDB}"/>
                  </a:ext>
                </a:extLst>
              </p:cNvPr>
              <p:cNvSpPr>
                <a:spLocks noChangeAspect="1" noChangeArrowheads="1" noTextEdit="1"/>
              </p:cNvSpPr>
              <p:nvPr/>
            </p:nvSpPr>
            <p:spPr bwMode="auto">
              <a:xfrm>
                <a:off x="48" y="614"/>
                <a:ext cx="5664" cy="1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a:extLst>
                  <a:ext uri="{FF2B5EF4-FFF2-40B4-BE49-F238E27FC236}">
                    <a16:creationId xmlns="" xmlns:a16="http://schemas.microsoft.com/office/drawing/2014/main" id="{70875A41-BE6F-454C-9A59-AC4024B04D2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14"/>
                <a:ext cx="5766" cy="1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 xmlns:a16="http://schemas.microsoft.com/office/drawing/2014/main" id="{7BCEE065-7055-428F-921C-F1984A4F4B09}"/>
                </a:ext>
              </a:extLst>
            </p:cNvPr>
            <p:cNvGrpSpPr>
              <a:grpSpLocks noChangeAspect="1"/>
            </p:cNvGrpSpPr>
            <p:nvPr/>
          </p:nvGrpSpPr>
          <p:grpSpPr bwMode="auto">
            <a:xfrm>
              <a:off x="14288" y="1047753"/>
              <a:ext cx="9139238" cy="693739"/>
              <a:chOff x="9" y="660"/>
              <a:chExt cx="5757" cy="437"/>
            </a:xfrm>
          </p:grpSpPr>
          <p:sp>
            <p:nvSpPr>
              <p:cNvPr id="9" name="AutoShape 7">
                <a:extLst>
                  <a:ext uri="{FF2B5EF4-FFF2-40B4-BE49-F238E27FC236}">
                    <a16:creationId xmlns="" xmlns:a16="http://schemas.microsoft.com/office/drawing/2014/main" id="{2EBFC7B4-1006-4475-B4FD-110019FA2FB6}"/>
                  </a:ext>
                </a:extLst>
              </p:cNvPr>
              <p:cNvSpPr>
                <a:spLocks noChangeAspect="1" noChangeArrowheads="1" noTextEdit="1"/>
              </p:cNvSpPr>
              <p:nvPr/>
            </p:nvSpPr>
            <p:spPr bwMode="auto">
              <a:xfrm>
                <a:off x="48" y="660"/>
                <a:ext cx="5664"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7" name="Picture 9">
                <a:extLst>
                  <a:ext uri="{FF2B5EF4-FFF2-40B4-BE49-F238E27FC236}">
                    <a16:creationId xmlns="" xmlns:a16="http://schemas.microsoft.com/office/drawing/2014/main" id="{B760B7B4-CE66-4E0E-8684-D131C43E07FB}"/>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88010"/>
              <a:stretch/>
            </p:blipFill>
            <p:spPr bwMode="auto">
              <a:xfrm>
                <a:off x="9" y="777"/>
                <a:ext cx="5757"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 xmlns:p14="http://schemas.microsoft.com/office/powerpoint/2010/main" val="2908229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1" name="Group 10">
            <a:extLst>
              <a:ext uri="{FF2B5EF4-FFF2-40B4-BE49-F238E27FC236}">
                <a16:creationId xmlns="" xmlns:a16="http://schemas.microsoft.com/office/drawing/2014/main" id="{7B4D5654-EE25-4CB2-B945-B88D0FC22377}"/>
              </a:ext>
            </a:extLst>
          </p:cNvPr>
          <p:cNvGrpSpPr/>
          <p:nvPr/>
        </p:nvGrpSpPr>
        <p:grpSpPr>
          <a:xfrm>
            <a:off x="14288" y="1073150"/>
            <a:ext cx="9139238" cy="3251200"/>
            <a:chOff x="14288" y="1073150"/>
            <a:chExt cx="9139238" cy="3251200"/>
          </a:xfrm>
        </p:grpSpPr>
        <p:grpSp>
          <p:nvGrpSpPr>
            <p:cNvPr id="5" name="Group 4">
              <a:extLst>
                <a:ext uri="{FF2B5EF4-FFF2-40B4-BE49-F238E27FC236}">
                  <a16:creationId xmlns="" xmlns:a16="http://schemas.microsoft.com/office/drawing/2014/main" id="{E1A009A4-1233-4A15-AE30-14D28C4D3122}"/>
                </a:ext>
              </a:extLst>
            </p:cNvPr>
            <p:cNvGrpSpPr>
              <a:grpSpLocks noChangeAspect="1"/>
            </p:cNvGrpSpPr>
            <p:nvPr/>
          </p:nvGrpSpPr>
          <p:grpSpPr bwMode="auto">
            <a:xfrm>
              <a:off x="14288" y="1073150"/>
              <a:ext cx="9139238" cy="3251200"/>
              <a:chOff x="9" y="292"/>
              <a:chExt cx="5757" cy="2048"/>
            </a:xfrm>
          </p:grpSpPr>
          <p:sp>
            <p:nvSpPr>
              <p:cNvPr id="7" name="AutoShape 3">
                <a:extLst>
                  <a:ext uri="{FF2B5EF4-FFF2-40B4-BE49-F238E27FC236}">
                    <a16:creationId xmlns="" xmlns:a16="http://schemas.microsoft.com/office/drawing/2014/main" id="{B0B0DB5F-411C-4A08-AA15-C30B56FFE7AC}"/>
                  </a:ext>
                </a:extLst>
              </p:cNvPr>
              <p:cNvSpPr>
                <a:spLocks noChangeAspect="1" noChangeArrowheads="1" noTextEdit="1"/>
              </p:cNvSpPr>
              <p:nvPr/>
            </p:nvSpPr>
            <p:spPr bwMode="auto">
              <a:xfrm>
                <a:off x="48" y="292"/>
                <a:ext cx="5664"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a:extLst>
                  <a:ext uri="{FF2B5EF4-FFF2-40B4-BE49-F238E27FC236}">
                    <a16:creationId xmlns="" xmlns:a16="http://schemas.microsoft.com/office/drawing/2014/main" id="{325E5410-F802-4391-BE96-132D3004783C}"/>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3267"/>
              <a:stretch/>
            </p:blipFill>
            <p:spPr bwMode="auto">
              <a:xfrm>
                <a:off x="9" y="292"/>
                <a:ext cx="5757" cy="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 xmlns:a16="http://schemas.microsoft.com/office/drawing/2014/main" id="{5C5A7759-8FE2-46EE-B368-7AB7649EDDA9}"/>
                </a:ext>
              </a:extLst>
            </p:cNvPr>
            <p:cNvGrpSpPr>
              <a:grpSpLocks noChangeAspect="1"/>
            </p:cNvGrpSpPr>
            <p:nvPr/>
          </p:nvGrpSpPr>
          <p:grpSpPr bwMode="auto">
            <a:xfrm>
              <a:off x="76200" y="1624182"/>
              <a:ext cx="8991600" cy="2660650"/>
              <a:chOff x="48" y="982"/>
              <a:chExt cx="5664" cy="1676"/>
            </a:xfrm>
          </p:grpSpPr>
          <p:sp>
            <p:nvSpPr>
              <p:cNvPr id="9" name="AutoShape 7">
                <a:extLst>
                  <a:ext uri="{FF2B5EF4-FFF2-40B4-BE49-F238E27FC236}">
                    <a16:creationId xmlns="" xmlns:a16="http://schemas.microsoft.com/office/drawing/2014/main" id="{E10819E4-AF78-44B7-BABC-2B8ED8CDE132}"/>
                  </a:ext>
                </a:extLst>
              </p:cNvPr>
              <p:cNvSpPr>
                <a:spLocks noChangeAspect="1" noChangeArrowheads="1" noTextEdit="1"/>
              </p:cNvSpPr>
              <p:nvPr/>
            </p:nvSpPr>
            <p:spPr bwMode="auto">
              <a:xfrm>
                <a:off x="48" y="982"/>
                <a:ext cx="5664" cy="1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a:extLst>
                  <a:ext uri="{FF2B5EF4-FFF2-40B4-BE49-F238E27FC236}">
                    <a16:creationId xmlns="" xmlns:a16="http://schemas.microsoft.com/office/drawing/2014/main" id="{4A2D8DFD-C5CA-4927-A7A9-A7E79AA437A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982"/>
                <a:ext cx="5766" cy="1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 xmlns:p14="http://schemas.microsoft.com/office/powerpoint/2010/main" val="194019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09600" y="1428750"/>
            <a:ext cx="7848600" cy="2209800"/>
          </a:xfrm>
        </p:spPr>
        <p:txBody>
          <a:bodyPr anchor="t">
            <a:normAutofit/>
          </a:bodyPr>
          <a:lstStyle/>
          <a:p>
            <a:r>
              <a:rPr lang="en-US" sz="4200" dirty="0">
                <a:solidFill>
                  <a:schemeClr val="accent6"/>
                </a:solidFill>
              </a:rPr>
              <a:t>1. Improving Care and Promoting Health in Populations</a:t>
            </a:r>
          </a:p>
        </p:txBody>
      </p:sp>
    </p:spTree>
    <p:extLst>
      <p:ext uri="{BB962C8B-B14F-4D97-AF65-F5344CB8AC3E}">
        <p14:creationId xmlns="" xmlns:p14="http://schemas.microsoft.com/office/powerpoint/2010/main" val="4118156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(4)</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6" name="Group 15">
            <a:extLst>
              <a:ext uri="{FF2B5EF4-FFF2-40B4-BE49-F238E27FC236}">
                <a16:creationId xmlns="" xmlns:a16="http://schemas.microsoft.com/office/drawing/2014/main" id="{4DAF7227-0F23-442B-9823-E1AB1B8A470A}"/>
              </a:ext>
            </a:extLst>
          </p:cNvPr>
          <p:cNvGrpSpPr/>
          <p:nvPr/>
        </p:nvGrpSpPr>
        <p:grpSpPr>
          <a:xfrm>
            <a:off x="76200" y="798512"/>
            <a:ext cx="8915401" cy="3554912"/>
            <a:chOff x="76200" y="798512"/>
            <a:chExt cx="8915401" cy="3554912"/>
          </a:xfrm>
        </p:grpSpPr>
        <p:grpSp>
          <p:nvGrpSpPr>
            <p:cNvPr id="14" name="Group 16">
              <a:extLst>
                <a:ext uri="{FF2B5EF4-FFF2-40B4-BE49-F238E27FC236}">
                  <a16:creationId xmlns="" xmlns:a16="http://schemas.microsoft.com/office/drawing/2014/main" id="{91B5DEC5-E3E1-485F-A76A-8C530959B980}"/>
                </a:ext>
              </a:extLst>
            </p:cNvPr>
            <p:cNvGrpSpPr>
              <a:grpSpLocks noChangeAspect="1"/>
            </p:cNvGrpSpPr>
            <p:nvPr/>
          </p:nvGrpSpPr>
          <p:grpSpPr bwMode="auto">
            <a:xfrm>
              <a:off x="76201" y="798512"/>
              <a:ext cx="8915400" cy="1044575"/>
              <a:chOff x="9" y="292"/>
              <a:chExt cx="5838" cy="658"/>
            </a:xfrm>
          </p:grpSpPr>
          <p:sp>
            <p:nvSpPr>
              <p:cNvPr id="15" name="AutoShape 15">
                <a:extLst>
                  <a:ext uri="{FF2B5EF4-FFF2-40B4-BE49-F238E27FC236}">
                    <a16:creationId xmlns="" xmlns:a16="http://schemas.microsoft.com/office/drawing/2014/main" id="{59681B1F-AA9F-4FC9-B7AF-BB607D61F28E}"/>
                  </a:ext>
                </a:extLst>
              </p:cNvPr>
              <p:cNvSpPr>
                <a:spLocks noChangeAspect="1" noChangeArrowheads="1" noTextEdit="1"/>
              </p:cNvSpPr>
              <p:nvPr/>
            </p:nvSpPr>
            <p:spPr bwMode="auto">
              <a:xfrm>
                <a:off x="48" y="292"/>
                <a:ext cx="5664"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7" name="Picture 17">
                <a:extLst>
                  <a:ext uri="{FF2B5EF4-FFF2-40B4-BE49-F238E27FC236}">
                    <a16:creationId xmlns="" xmlns:a16="http://schemas.microsoft.com/office/drawing/2014/main" id="{CDFC88FC-047C-4BF7-841E-A8E536667E42}"/>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5690"/>
              <a:stretch/>
            </p:blipFill>
            <p:spPr bwMode="auto">
              <a:xfrm>
                <a:off x="9" y="292"/>
                <a:ext cx="5838" cy="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rotWithShape="1">
            <a:blip r:embed="rId4" cstate="print"/>
            <a:srcRect l="833" t="68565" r="833" b="29070"/>
            <a:stretch/>
          </p:blipFill>
          <p:spPr>
            <a:xfrm>
              <a:off x="76200" y="3312235"/>
              <a:ext cx="8915400" cy="45331"/>
            </a:xfrm>
            <a:prstGeom prst="rect">
              <a:avLst/>
            </a:prstGeom>
          </p:spPr>
        </p:pic>
        <p:grpSp>
          <p:nvGrpSpPr>
            <p:cNvPr id="8" name="Group 4">
              <a:extLst>
                <a:ext uri="{FF2B5EF4-FFF2-40B4-BE49-F238E27FC236}">
                  <a16:creationId xmlns="" xmlns:a16="http://schemas.microsoft.com/office/drawing/2014/main" id="{A6B76176-64C2-4244-AB95-BA364E6B3C8A}"/>
                </a:ext>
              </a:extLst>
            </p:cNvPr>
            <p:cNvGrpSpPr>
              <a:grpSpLocks noChangeAspect="1"/>
            </p:cNvGrpSpPr>
            <p:nvPr/>
          </p:nvGrpSpPr>
          <p:grpSpPr bwMode="auto">
            <a:xfrm>
              <a:off x="135759" y="3351043"/>
              <a:ext cx="8778240" cy="1002381"/>
              <a:chOff x="48" y="1859"/>
              <a:chExt cx="5664" cy="634"/>
            </a:xfrm>
          </p:grpSpPr>
          <p:sp>
            <p:nvSpPr>
              <p:cNvPr id="9" name="AutoShape 3">
                <a:extLst>
                  <a:ext uri="{FF2B5EF4-FFF2-40B4-BE49-F238E27FC236}">
                    <a16:creationId xmlns="" xmlns:a16="http://schemas.microsoft.com/office/drawing/2014/main" id="{15EB3342-AF4C-4B6C-AB88-2F609E061EF8}"/>
                  </a:ext>
                </a:extLst>
              </p:cNvPr>
              <p:cNvSpPr>
                <a:spLocks noChangeAspect="1" noChangeArrowheads="1" noTextEdit="1"/>
              </p:cNvSpPr>
              <p:nvPr/>
            </p:nvSpPr>
            <p:spPr bwMode="auto">
              <a:xfrm>
                <a:off x="48" y="1859"/>
                <a:ext cx="5664" cy="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a:extLst>
                  <a:ext uri="{FF2B5EF4-FFF2-40B4-BE49-F238E27FC236}">
                    <a16:creationId xmlns="" xmlns:a16="http://schemas.microsoft.com/office/drawing/2014/main" id="{B57AE442-5138-4969-B6A3-BB55ACAE40B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859"/>
                <a:ext cx="5766"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8">
              <a:extLst>
                <a:ext uri="{FF2B5EF4-FFF2-40B4-BE49-F238E27FC236}">
                  <a16:creationId xmlns="" xmlns:a16="http://schemas.microsoft.com/office/drawing/2014/main" id="{E49E5E2B-F83E-4327-BFD2-BF03B4D3EFDB}"/>
                </a:ext>
              </a:extLst>
            </p:cNvPr>
            <p:cNvGrpSpPr>
              <a:grpSpLocks noChangeAspect="1"/>
            </p:cNvGrpSpPr>
            <p:nvPr/>
          </p:nvGrpSpPr>
          <p:grpSpPr bwMode="auto">
            <a:xfrm>
              <a:off x="76200" y="1337645"/>
              <a:ext cx="8915400" cy="1981200"/>
              <a:chOff x="-6" y="804"/>
              <a:chExt cx="5766" cy="1248"/>
            </a:xfrm>
          </p:grpSpPr>
          <p:pic>
            <p:nvPicPr>
              <p:cNvPr id="5129" name="Picture 9">
                <a:extLst>
                  <a:ext uri="{FF2B5EF4-FFF2-40B4-BE49-F238E27FC236}">
                    <a16:creationId xmlns="" xmlns:a16="http://schemas.microsoft.com/office/drawing/2014/main" id="{C96D3764-8ED2-4267-8092-A596061A2C3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 y="828"/>
                <a:ext cx="5766" cy="1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AutoShape 7">
                <a:extLst>
                  <a:ext uri="{FF2B5EF4-FFF2-40B4-BE49-F238E27FC236}">
                    <a16:creationId xmlns="" xmlns:a16="http://schemas.microsoft.com/office/drawing/2014/main" id="{FE568C99-167B-4B44-8F1D-F4A3269FC4D8}"/>
                  </a:ext>
                </a:extLst>
              </p:cNvPr>
              <p:cNvSpPr>
                <a:spLocks noChangeAspect="1" noChangeArrowheads="1" noTextEdit="1"/>
              </p:cNvSpPr>
              <p:nvPr/>
            </p:nvSpPr>
            <p:spPr bwMode="auto">
              <a:xfrm>
                <a:off x="69" y="804"/>
                <a:ext cx="5664" cy="1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 xmlns:p14="http://schemas.microsoft.com/office/powerpoint/2010/main" val="1509892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en-US" dirty="0"/>
              <a:t>Physical Activity: Recommendations</a:t>
            </a:r>
          </a:p>
        </p:txBody>
      </p:sp>
      <p:sp>
        <p:nvSpPr>
          <p:cNvPr id="76802" name="Content Placeholder 2"/>
          <p:cNvSpPr>
            <a:spLocks noGrp="1"/>
          </p:cNvSpPr>
          <p:nvPr>
            <p:ph idx="1"/>
          </p:nvPr>
        </p:nvSpPr>
        <p:spPr>
          <a:xfrm>
            <a:off x="457200" y="732509"/>
            <a:ext cx="8229600" cy="3829050"/>
          </a:xfrm>
        </p:spPr>
        <p:txBody>
          <a:bodyPr>
            <a:noAutofit/>
          </a:bodyPr>
          <a:lstStyle/>
          <a:p>
            <a:pPr>
              <a:spcBef>
                <a:spcPts val="1200"/>
              </a:spcBef>
            </a:pPr>
            <a:r>
              <a:rPr lang="en-US" sz="2200" dirty="0"/>
              <a:t>Children and adolescents with diabetes or prediabetes should engage in 60 min/day or more of moderate- or vigorous-intensity aerobic activity, with vigorous muscle-strengthening and bone-strengthening activities at least 3 days/week. </a:t>
            </a:r>
            <a:r>
              <a:rPr lang="en-US" sz="2200" dirty="0">
                <a:solidFill>
                  <a:schemeClr val="accent6"/>
                </a:solidFill>
              </a:rPr>
              <a:t>C</a:t>
            </a:r>
          </a:p>
          <a:p>
            <a:pPr>
              <a:spcBef>
                <a:spcPts val="1200"/>
              </a:spcBef>
            </a:pPr>
            <a:r>
              <a:rPr lang="en-US" sz="2200" dirty="0"/>
              <a:t>Most adults with type 1 </a:t>
            </a:r>
            <a:r>
              <a:rPr lang="en-US" sz="2200" dirty="0">
                <a:solidFill>
                  <a:srgbClr val="F79646"/>
                </a:solidFill>
              </a:rPr>
              <a:t>C</a:t>
            </a:r>
            <a:r>
              <a:rPr lang="en-US" sz="2200" dirty="0"/>
              <a:t> and type 2 </a:t>
            </a:r>
            <a:r>
              <a:rPr lang="en-US" sz="2200" dirty="0">
                <a:solidFill>
                  <a:srgbClr val="F79646"/>
                </a:solidFill>
              </a:rPr>
              <a:t>B</a:t>
            </a:r>
            <a:r>
              <a:rPr lang="en-US" sz="2200" dirty="0"/>
              <a:t> diabetes should engage in 150 min or more of moderate-to-vigorous intensity aerobic activity per week, spread over at least 3 days/week, with no more than 2 consecutive days without activity. Shorter durations (minimum 75 min/week) of vigorous-intensity or interval training may be sufficient for younger and more physically fit individuals.</a:t>
            </a:r>
            <a:endParaRPr lang="en-US" sz="22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399372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en-US" dirty="0"/>
              <a:t>Recommendations: Physical Activity (2)</a:t>
            </a:r>
          </a:p>
        </p:txBody>
      </p:sp>
      <p:sp>
        <p:nvSpPr>
          <p:cNvPr id="76802" name="Content Placeholder 2"/>
          <p:cNvSpPr>
            <a:spLocks noGrp="1"/>
          </p:cNvSpPr>
          <p:nvPr>
            <p:ph idx="1"/>
          </p:nvPr>
        </p:nvSpPr>
        <p:spPr>
          <a:xfrm>
            <a:off x="457200" y="824772"/>
            <a:ext cx="8229600" cy="3829050"/>
          </a:xfrm>
        </p:spPr>
        <p:txBody>
          <a:bodyPr>
            <a:noAutofit/>
          </a:bodyPr>
          <a:lstStyle/>
          <a:p>
            <a:pPr>
              <a:spcBef>
                <a:spcPts val="1200"/>
              </a:spcBef>
            </a:pPr>
            <a:r>
              <a:rPr lang="en-US" sz="2200" dirty="0"/>
              <a:t>Adults with type 1 </a:t>
            </a:r>
            <a:r>
              <a:rPr lang="en-US" sz="2200" dirty="0">
                <a:solidFill>
                  <a:srgbClr val="F79646"/>
                </a:solidFill>
              </a:rPr>
              <a:t>C</a:t>
            </a:r>
            <a:r>
              <a:rPr lang="en-US" sz="2200" dirty="0"/>
              <a:t> and type 2 </a:t>
            </a:r>
            <a:r>
              <a:rPr lang="en-US" sz="2200" dirty="0">
                <a:solidFill>
                  <a:srgbClr val="F79646"/>
                </a:solidFill>
              </a:rPr>
              <a:t>B </a:t>
            </a:r>
            <a:r>
              <a:rPr lang="en-US" sz="2200" dirty="0"/>
              <a:t>diabetes should engage in 2-3 sessions/week of resistance exercise on nonconsecutive days.</a:t>
            </a:r>
          </a:p>
          <a:p>
            <a:r>
              <a:rPr lang="en-US" sz="2000" dirty="0"/>
              <a:t>All adults, and particularly those with type 2 diabetes, should decrease the amount of time spent in daily sedentary behavior. </a:t>
            </a:r>
            <a:r>
              <a:rPr lang="en-US" sz="2000" dirty="0">
                <a:solidFill>
                  <a:srgbClr val="F79646"/>
                </a:solidFill>
              </a:rPr>
              <a:t>B</a:t>
            </a:r>
            <a:r>
              <a:rPr lang="en-US" sz="2000" dirty="0"/>
              <a:t> Prolonged sitting should be interrupted every 30 min for blood glucose benefits, particularly in adults with type 2 diabetes. </a:t>
            </a:r>
            <a:r>
              <a:rPr lang="en-US" sz="2000" dirty="0">
                <a:solidFill>
                  <a:srgbClr val="F79646"/>
                </a:solidFill>
              </a:rPr>
              <a:t>C</a:t>
            </a:r>
          </a:p>
          <a:p>
            <a:r>
              <a:rPr lang="en-US" sz="2000" dirty="0"/>
              <a:t>Flexibility training and balance training are recommended 2–3 times/week for older adults with diabetes. Yoga and tai chi may be included based on individual preferences to increase flexibility, muscular strength, and balance. </a:t>
            </a:r>
            <a:r>
              <a:rPr lang="en-US" sz="2000" dirty="0">
                <a:solidFill>
                  <a:srgbClr val="F7964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16917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p:txBody>
          <a:bodyPr>
            <a:normAutofit/>
          </a:bodyPr>
          <a:lstStyle/>
          <a:p>
            <a:pPr>
              <a:lnSpc>
                <a:spcPts val="4000"/>
              </a:lnSpc>
            </a:pPr>
            <a:r>
              <a:rPr lang="en-US" dirty="0"/>
              <a:t>Recommendations: Smoking Cessation</a:t>
            </a:r>
          </a:p>
        </p:txBody>
      </p:sp>
      <p:sp>
        <p:nvSpPr>
          <p:cNvPr id="77826" name="Content Placeholder 1"/>
          <p:cNvSpPr>
            <a:spLocks noGrp="1"/>
          </p:cNvSpPr>
          <p:nvPr>
            <p:ph idx="1"/>
          </p:nvPr>
        </p:nvSpPr>
        <p:spPr>
          <a:xfrm>
            <a:off x="457200" y="1123950"/>
            <a:ext cx="8229600" cy="3473234"/>
          </a:xfrm>
        </p:spPr>
        <p:txBody>
          <a:bodyPr/>
          <a:lstStyle/>
          <a:p>
            <a:pPr>
              <a:spcBef>
                <a:spcPts val="1200"/>
              </a:spcBef>
            </a:pPr>
            <a:r>
              <a:rPr lang="en-US" dirty="0"/>
              <a:t>Advise all patients not to use cigarettes and other tobacco products </a:t>
            </a:r>
            <a:r>
              <a:rPr lang="en-US" dirty="0">
                <a:solidFill>
                  <a:schemeClr val="accent6"/>
                </a:solidFill>
              </a:rPr>
              <a:t>A </a:t>
            </a:r>
            <a:r>
              <a:rPr lang="en-US" dirty="0"/>
              <a:t>or e-cigarettes. </a:t>
            </a:r>
            <a:r>
              <a:rPr lang="en-US" dirty="0">
                <a:solidFill>
                  <a:srgbClr val="F79646"/>
                </a:solidFill>
              </a:rPr>
              <a:t>E</a:t>
            </a:r>
            <a:endParaRPr lang="en-US" dirty="0"/>
          </a:p>
          <a:p>
            <a:pPr>
              <a:spcBef>
                <a:spcPts val="1200"/>
              </a:spcBef>
            </a:pPr>
            <a:r>
              <a:rPr lang="en-US" dirty="0"/>
              <a:t>Include smoking cessation counseling and other forms of treatment as a routine component of diabetes care.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606143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normAutofit/>
          </a:bodyPr>
          <a:lstStyle/>
          <a:p>
            <a:pPr>
              <a:lnSpc>
                <a:spcPts val="3600"/>
              </a:lnSpc>
            </a:pPr>
            <a:r>
              <a:rPr lang="en-US" dirty="0"/>
              <a:t>Psychosocial Issues: Recommendations</a:t>
            </a:r>
          </a:p>
        </p:txBody>
      </p:sp>
      <p:sp>
        <p:nvSpPr>
          <p:cNvPr id="79874" name="Content Placeholder 1"/>
          <p:cNvSpPr>
            <a:spLocks noGrp="1"/>
          </p:cNvSpPr>
          <p:nvPr>
            <p:ph idx="1"/>
          </p:nvPr>
        </p:nvSpPr>
        <p:spPr/>
        <p:txBody>
          <a:bodyPr>
            <a:normAutofit fontScale="92500" lnSpcReduction="20000"/>
          </a:bodyPr>
          <a:lstStyle/>
          <a:p>
            <a:pPr>
              <a:spcBef>
                <a:spcPts val="1200"/>
              </a:spcBef>
            </a:pPr>
            <a:r>
              <a:rPr lang="en-US" dirty="0"/>
              <a:t>Psychosocial care should be integrated with a collaborative, patient-centered approach and provided to all people with diabetes, with the goals of optimizing health outcomes and health-related quality of life (QOL). </a:t>
            </a:r>
            <a:r>
              <a:rPr lang="en-US" dirty="0">
                <a:solidFill>
                  <a:srgbClr val="F79646"/>
                </a:solidFill>
              </a:rPr>
              <a:t>A</a:t>
            </a:r>
          </a:p>
          <a:p>
            <a:pPr>
              <a:spcBef>
                <a:spcPts val="1200"/>
              </a:spcBef>
            </a:pPr>
            <a:r>
              <a:rPr lang="en-US" dirty="0"/>
              <a:t>Psychosocial screening and follow-up may include, but are not limited to, attitudes about diabetes, expectations for medical management and outcomes, affect or mood, general and diabetes-related QOL, available resources (financial, social, and emotional), and psychiatric history. </a:t>
            </a:r>
            <a:r>
              <a:rPr lang="en-US" dirty="0">
                <a:solidFill>
                  <a:srgbClr val="F79646"/>
                </a:solidFill>
              </a:rPr>
              <a:t>E</a:t>
            </a:r>
          </a:p>
          <a:p>
            <a:pPr>
              <a:spcBef>
                <a:spcPts val="1200"/>
              </a:spcBef>
            </a:pPr>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2731621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Psychosocial Issues: Recommendations (2) </a:t>
            </a:r>
          </a:p>
        </p:txBody>
      </p:sp>
      <p:sp>
        <p:nvSpPr>
          <p:cNvPr id="80898" name="Content Placeholder 1"/>
          <p:cNvSpPr>
            <a:spLocks noGrp="1"/>
          </p:cNvSpPr>
          <p:nvPr>
            <p:ph idx="1"/>
          </p:nvPr>
        </p:nvSpPr>
        <p:spPr>
          <a:xfrm>
            <a:off x="381000" y="771525"/>
            <a:ext cx="8382000" cy="3829050"/>
          </a:xfrm>
        </p:spPr>
        <p:txBody>
          <a:bodyPr>
            <a:noAutofit/>
          </a:bodyPr>
          <a:lstStyle/>
          <a:p>
            <a:r>
              <a:rPr lang="en-US" sz="24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Including caregivers and family members in this assessment is recommended. </a:t>
            </a:r>
            <a:r>
              <a:rPr lang="en-US" sz="2600" dirty="0">
                <a:solidFill>
                  <a:schemeClr val="accent6"/>
                </a:solidFill>
              </a:rPr>
              <a:t>B</a:t>
            </a:r>
          </a:p>
          <a:p>
            <a:pPr>
              <a:spcBef>
                <a:spcPts val="600"/>
              </a:spcBef>
            </a:pPr>
            <a:r>
              <a:rPr lang="en-US" sz="2600" dirty="0"/>
              <a:t>Consider screening older adults (aged ≥65 years) with diabetes for cognitive impairment and depression. </a:t>
            </a:r>
            <a:r>
              <a:rPr lang="en-US" sz="2600"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36603611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Diabetes Distress</a:t>
            </a:r>
          </a:p>
        </p:txBody>
      </p:sp>
      <p:sp>
        <p:nvSpPr>
          <p:cNvPr id="80898" name="Content Placeholder 1"/>
          <p:cNvSpPr>
            <a:spLocks noGrp="1"/>
          </p:cNvSpPr>
          <p:nvPr>
            <p:ph idx="1"/>
          </p:nvPr>
        </p:nvSpPr>
        <p:spPr/>
        <p:txBody>
          <a:bodyPr>
            <a:noAutofit/>
          </a:bodyPr>
          <a:lstStyle/>
          <a:p>
            <a:r>
              <a:rPr lang="en-US" dirty="0"/>
              <a:t>Diabetes distress </a:t>
            </a:r>
          </a:p>
          <a:p>
            <a:pPr lvl="1"/>
            <a:r>
              <a:rPr lang="en-US" dirty="0"/>
              <a:t>Very common and distinct from other psychological disorders</a:t>
            </a:r>
          </a:p>
          <a:p>
            <a:pPr lvl="1"/>
            <a:r>
              <a:rPr lang="en-US" dirty="0"/>
              <a:t>Negative psychological reactions related to emotional burdens of managing a demanding chronic disease </a:t>
            </a:r>
            <a:endParaRPr lang="en-US" sz="2800" dirty="0"/>
          </a:p>
          <a:p>
            <a:r>
              <a:rPr lang="en-US" dirty="0"/>
              <a:t>Recommendation: </a:t>
            </a:r>
          </a:p>
          <a:p>
            <a:pPr lvl="1"/>
            <a:r>
              <a:rPr lang="en-US" dirty="0"/>
              <a:t>Routinely monitor people with diabetes for diabetes distress, particularly when treatment targets are not met and/or at the onset of diabetes complications.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 xmlns:p14="http://schemas.microsoft.com/office/powerpoint/2010/main" val="3713706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Referral for Psychosocial Care  </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2" name="Group 4">
            <a:extLst>
              <a:ext uri="{FF2B5EF4-FFF2-40B4-BE49-F238E27FC236}">
                <a16:creationId xmlns="" xmlns:a16="http://schemas.microsoft.com/office/drawing/2014/main" id="{CF240B1C-0A26-4966-85E9-B3B7B840D441}"/>
              </a:ext>
            </a:extLst>
          </p:cNvPr>
          <p:cNvGrpSpPr>
            <a:grpSpLocks noChangeAspect="1"/>
          </p:cNvGrpSpPr>
          <p:nvPr/>
        </p:nvGrpSpPr>
        <p:grpSpPr bwMode="auto">
          <a:xfrm>
            <a:off x="152400" y="1428750"/>
            <a:ext cx="8839200" cy="2335213"/>
            <a:chOff x="96" y="900"/>
            <a:chExt cx="5568" cy="1471"/>
          </a:xfrm>
        </p:grpSpPr>
        <p:sp>
          <p:nvSpPr>
            <p:cNvPr id="3" name="AutoShape 3">
              <a:extLst>
                <a:ext uri="{FF2B5EF4-FFF2-40B4-BE49-F238E27FC236}">
                  <a16:creationId xmlns="" xmlns:a16="http://schemas.microsoft.com/office/drawing/2014/main" id="{D7067DB1-2375-4A09-BF26-5AB755120672}"/>
                </a:ext>
              </a:extLst>
            </p:cNvPr>
            <p:cNvSpPr>
              <a:spLocks noChangeAspect="1" noChangeArrowheads="1" noTextEdit="1"/>
            </p:cNvSpPr>
            <p:nvPr/>
          </p:nvSpPr>
          <p:spPr bwMode="auto">
            <a:xfrm>
              <a:off x="96" y="900"/>
              <a:ext cx="5568" cy="1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a:extLst>
                <a:ext uri="{FF2B5EF4-FFF2-40B4-BE49-F238E27FC236}">
                  <a16:creationId xmlns="" xmlns:a16="http://schemas.microsoft.com/office/drawing/2014/main" id="{CF15DBB0-3E04-44F2-BF13-2284739FC61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 y="900"/>
              <a:ext cx="5574" cy="1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48703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txBox="1">
            <a:spLocks/>
          </p:cNvSpPr>
          <p:nvPr/>
        </p:nvSpPr>
        <p:spPr bwMode="auto">
          <a:xfrm>
            <a:off x="838200" y="1581150"/>
            <a:ext cx="7391400" cy="1021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5. Prevention or Delay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of Type 2 Diabetes</a:t>
            </a:r>
          </a:p>
        </p:txBody>
      </p:sp>
    </p:spTree>
    <p:extLst>
      <p:ext uri="{BB962C8B-B14F-4D97-AF65-F5344CB8AC3E}">
        <p14:creationId xmlns="" xmlns:p14="http://schemas.microsoft.com/office/powerpoint/2010/main" val="40889051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rmAutofit/>
          </a:bodyPr>
          <a:lstStyle/>
          <a:p>
            <a:r>
              <a:rPr lang="en-US" sz="3000" dirty="0"/>
              <a:t>Prevention or Delay of T2DM: Recommendations</a:t>
            </a:r>
          </a:p>
        </p:txBody>
      </p:sp>
      <p:sp>
        <p:nvSpPr>
          <p:cNvPr id="89090" name="Content Placeholder 2"/>
          <p:cNvSpPr>
            <a:spLocks noGrp="1"/>
          </p:cNvSpPr>
          <p:nvPr>
            <p:ph idx="1"/>
          </p:nvPr>
        </p:nvSpPr>
        <p:spPr>
          <a:xfrm>
            <a:off x="457200" y="823791"/>
            <a:ext cx="8229600" cy="3829050"/>
          </a:xfrm>
        </p:spPr>
        <p:txBody>
          <a:bodyPr>
            <a:normAutofit fontScale="92500"/>
          </a:bodyPr>
          <a:lstStyle/>
          <a:p>
            <a:pPr>
              <a:spcBef>
                <a:spcPts val="1200"/>
              </a:spcBef>
              <a:buClr>
                <a:schemeClr val="bg1"/>
              </a:buClr>
            </a:pPr>
            <a:r>
              <a:rPr lang="en-US" dirty="0"/>
              <a:t>At least annual monitoring for the development of diabetes in those with prediabetes is suggested. </a:t>
            </a:r>
            <a:r>
              <a:rPr lang="en-US" dirty="0">
                <a:solidFill>
                  <a:schemeClr val="accent6"/>
                </a:solidFill>
              </a:rPr>
              <a:t>E</a:t>
            </a:r>
            <a:endParaRPr lang="en-US" dirty="0"/>
          </a:p>
          <a:p>
            <a:pPr eaLnBrk="1" hangingPunct="1">
              <a:spcBef>
                <a:spcPts val="1200"/>
              </a:spcBef>
              <a:buClr>
                <a:schemeClr val="bg1"/>
              </a:buClr>
            </a:pPr>
            <a:r>
              <a:rPr lang="en-US" dirty="0"/>
              <a:t>Patients with prediabetes should be referred to an intensive behavioral lifestyle intervention program modeled on the Diabetes Prevention Program to achieve and maintain 7% loss of initial body weight and increase moderate-intensity physical activity (such as brisk walking) to at least 150 min/week. </a:t>
            </a:r>
            <a:r>
              <a:rPr lang="en-US" dirty="0">
                <a:solidFill>
                  <a:schemeClr val="accent6"/>
                </a:solidFill>
              </a:rPr>
              <a:t>A</a:t>
            </a:r>
          </a:p>
          <a:p>
            <a:pPr eaLnBrk="1" hangingPunct="1">
              <a:spcBef>
                <a:spcPts val="1200"/>
              </a:spcBef>
              <a:buClr>
                <a:srgbClr val="FFD937"/>
              </a:buClr>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 xmlns:p14="http://schemas.microsoft.com/office/powerpoint/2010/main" val="167162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normAutofit/>
          </a:bodyPr>
          <a:lstStyle/>
          <a:p>
            <a:r>
              <a:rPr lang="en-US" sz="2800" dirty="0"/>
              <a:t>Diabetes and Population Health: Recommendations</a:t>
            </a:r>
          </a:p>
        </p:txBody>
      </p:sp>
      <p:sp>
        <p:nvSpPr>
          <p:cNvPr id="12290" name="Content Placeholder 1"/>
          <p:cNvSpPr>
            <a:spLocks noGrp="1"/>
          </p:cNvSpPr>
          <p:nvPr>
            <p:ph idx="1"/>
          </p:nvPr>
        </p:nvSpPr>
        <p:spPr>
          <a:xfrm>
            <a:off x="457200" y="805722"/>
            <a:ext cx="8229600" cy="3829050"/>
          </a:xfrm>
        </p:spPr>
        <p:txBody>
          <a:bodyPr>
            <a:normAutofit lnSpcReduction="10000"/>
          </a:bodyPr>
          <a:lstStyle/>
          <a:p>
            <a:pPr>
              <a:spcBef>
                <a:spcPts val="1200"/>
              </a:spcBef>
            </a:pPr>
            <a:r>
              <a:rPr lang="en-US" dirty="0"/>
              <a:t>Ensure treatment decisions are timely, rely on evidence-based guidelines, and are made collaboratively with patients based on individual preferences, prognoses, and comorbidities. </a:t>
            </a:r>
            <a:r>
              <a:rPr lang="en-US" dirty="0">
                <a:solidFill>
                  <a:schemeClr val="accent6"/>
                </a:solidFill>
              </a:rPr>
              <a:t>B</a:t>
            </a:r>
          </a:p>
          <a:p>
            <a:r>
              <a:rPr lang="en-US" dirty="0"/>
              <a:t>Align approaches to diabetes management with the Chronic Care Model, emphasizing productive interactions between a prepared proactive care team and an informed activated patient. </a:t>
            </a:r>
            <a:r>
              <a:rPr lang="en-US" dirty="0">
                <a:solidFill>
                  <a:srgbClr val="F7964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 xmlns:p14="http://schemas.microsoft.com/office/powerpoint/2010/main" val="1357240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rmAutofit/>
          </a:bodyPr>
          <a:lstStyle/>
          <a:p>
            <a:r>
              <a:rPr lang="en-US" sz="3000" dirty="0"/>
              <a:t>Prevention or Delay of T2DM: Recommendations (2)</a:t>
            </a:r>
          </a:p>
        </p:txBody>
      </p:sp>
      <p:sp>
        <p:nvSpPr>
          <p:cNvPr id="89090" name="Content Placeholder 2"/>
          <p:cNvSpPr>
            <a:spLocks noGrp="1"/>
          </p:cNvSpPr>
          <p:nvPr>
            <p:ph idx="1"/>
          </p:nvPr>
        </p:nvSpPr>
        <p:spPr>
          <a:xfrm>
            <a:off x="457200" y="823791"/>
            <a:ext cx="8229600" cy="3829050"/>
          </a:xfrm>
        </p:spPr>
        <p:txBody>
          <a:bodyPr>
            <a:normAutofit lnSpcReduction="10000"/>
          </a:bodyPr>
          <a:lstStyle/>
          <a:p>
            <a:pPr>
              <a:spcBef>
                <a:spcPts val="1200"/>
              </a:spcBef>
              <a:buClr>
                <a:schemeClr val="bg1"/>
              </a:buClr>
            </a:pPr>
            <a:r>
              <a:rPr lang="en-US" dirty="0"/>
              <a:t>Technology-assisted tools including Internet-based social networks, distance learning, and mobile applications that incorporate bidirectional communication may be useful elements of effective lifestyle modification to prevent diabetes. </a:t>
            </a:r>
            <a:r>
              <a:rPr lang="en-US" dirty="0">
                <a:solidFill>
                  <a:schemeClr val="accent6"/>
                </a:solidFill>
              </a:rPr>
              <a:t>B</a:t>
            </a:r>
            <a:endParaRPr lang="en-US" dirty="0"/>
          </a:p>
          <a:p>
            <a:pPr eaLnBrk="1" hangingPunct="1">
              <a:spcBef>
                <a:spcPts val="1200"/>
              </a:spcBef>
              <a:buClr>
                <a:schemeClr val="bg1"/>
              </a:buClr>
            </a:pPr>
            <a:r>
              <a:rPr lang="en-US" dirty="0"/>
              <a:t>Given the cost-effectiveness of diabetes prevention, such intervention programs should be covered by third-party payers. </a:t>
            </a:r>
            <a:r>
              <a:rPr lang="en-US" dirty="0">
                <a:solidFill>
                  <a:schemeClr val="accent6"/>
                </a:solidFill>
              </a:rPr>
              <a:t>B</a:t>
            </a:r>
          </a:p>
          <a:p>
            <a:pPr eaLnBrk="1" hangingPunct="1">
              <a:spcBef>
                <a:spcPts val="1200"/>
              </a:spcBef>
              <a:buClr>
                <a:srgbClr val="FFD937"/>
              </a:buClr>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 xmlns:p14="http://schemas.microsoft.com/office/powerpoint/2010/main" val="7144331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normAutofit/>
          </a:bodyPr>
          <a:lstStyle/>
          <a:p>
            <a:r>
              <a:rPr lang="en-US" sz="2400" dirty="0">
                <a:solidFill>
                  <a:srgbClr val="FFFF00"/>
                </a:solidFill>
              </a:rPr>
              <a:t>Pharmacologic Interventions for Prevention: Recommendations</a:t>
            </a:r>
          </a:p>
        </p:txBody>
      </p:sp>
      <p:sp>
        <p:nvSpPr>
          <p:cNvPr id="90114" name="Content Placeholder 3"/>
          <p:cNvSpPr>
            <a:spLocks noGrp="1"/>
          </p:cNvSpPr>
          <p:nvPr>
            <p:ph idx="1"/>
          </p:nvPr>
        </p:nvSpPr>
        <p:spPr/>
        <p:txBody>
          <a:bodyPr>
            <a:normAutofit fontScale="92500"/>
          </a:bodyPr>
          <a:lstStyle/>
          <a:p>
            <a:r>
              <a:rPr lang="en-US" dirty="0"/>
              <a:t>Metformin therapy for prevention of type 2 diabetes should be considered in those with prediabetes, especially for those with BMI ≥35 kg/m</a:t>
            </a:r>
            <a:r>
              <a:rPr lang="en-US" baseline="30000" dirty="0"/>
              <a:t>2</a:t>
            </a:r>
            <a:r>
              <a:rPr lang="en-US" dirty="0"/>
              <a:t>, those aged &lt;60 years, and women with prior GDM. </a:t>
            </a:r>
            <a:r>
              <a:rPr lang="en-US" dirty="0">
                <a:solidFill>
                  <a:srgbClr val="F79646"/>
                </a:solidFill>
              </a:rPr>
              <a:t>A</a:t>
            </a:r>
            <a:endParaRPr lang="en-US" dirty="0"/>
          </a:p>
          <a:p>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 xmlns:p14="http://schemas.microsoft.com/office/powerpoint/2010/main" val="1754264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normAutofit/>
          </a:bodyPr>
          <a:lstStyle/>
          <a:p>
            <a:r>
              <a:rPr lang="en-US" sz="3000" dirty="0"/>
              <a:t>Prevention of CVD in Prediabetes: Recommendation</a:t>
            </a:r>
          </a:p>
        </p:txBody>
      </p:sp>
      <p:sp>
        <p:nvSpPr>
          <p:cNvPr id="91138" name="Content Placeholder 3"/>
          <p:cNvSpPr>
            <a:spLocks noGrp="1"/>
          </p:cNvSpPr>
          <p:nvPr>
            <p:ph idx="1"/>
          </p:nvPr>
        </p:nvSpPr>
        <p:spPr>
          <a:xfrm>
            <a:off x="457200" y="1047750"/>
            <a:ext cx="8229600" cy="3549434"/>
          </a:xfrm>
        </p:spPr>
        <p:txBody>
          <a:bodyPr/>
          <a:lstStyle/>
          <a:p>
            <a:pPr>
              <a:spcBef>
                <a:spcPts val="1200"/>
              </a:spcBef>
            </a:pPr>
            <a:r>
              <a:rPr lang="en-US" dirty="0"/>
              <a:t>Screening for and treatment of modifiable risk factors for cardiovascular disease is suggested for those with prediabetes.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 xmlns:p14="http://schemas.microsoft.com/office/powerpoint/2010/main" val="32479070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p:txBody>
          <a:bodyPr>
            <a:noAutofit/>
          </a:bodyPr>
          <a:lstStyle/>
          <a:p>
            <a:r>
              <a:rPr lang="en-US" sz="2800" dirty="0"/>
              <a:t>DSMES in People with Prediabetes: Recommendations</a:t>
            </a:r>
          </a:p>
        </p:txBody>
      </p:sp>
      <p:sp>
        <p:nvSpPr>
          <p:cNvPr id="92162" name="Content Placeholder 3"/>
          <p:cNvSpPr>
            <a:spLocks noGrp="1"/>
          </p:cNvSpPr>
          <p:nvPr>
            <p:ph idx="1"/>
          </p:nvPr>
        </p:nvSpPr>
        <p:spPr>
          <a:xfrm>
            <a:off x="457200" y="971550"/>
            <a:ext cx="8229600" cy="3625634"/>
          </a:xfrm>
        </p:spPr>
        <p:txBody>
          <a:bodyPr/>
          <a:lstStyle/>
          <a:p>
            <a:pPr>
              <a:spcBef>
                <a:spcPts val="1200"/>
              </a:spcBef>
            </a:pPr>
            <a:r>
              <a:rPr lang="en-US" dirty="0"/>
              <a:t>DSMES programs may be appropriate venues for people with prediabetes to receive education and support to develop and maintain behaviors that can prevent or delay the development of type 2 diabetes.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 xmlns:p14="http://schemas.microsoft.com/office/powerpoint/2010/main" val="3018312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txBox="1">
            <a:spLocks/>
          </p:cNvSpPr>
          <p:nvPr/>
        </p:nvSpPr>
        <p:spPr bwMode="auto">
          <a:xfrm>
            <a:off x="1333500" y="1615679"/>
            <a:ext cx="6477000" cy="1021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6. Glycemic Targets</a:t>
            </a:r>
          </a:p>
        </p:txBody>
      </p:sp>
    </p:spTree>
    <p:extLst>
      <p:ext uri="{BB962C8B-B14F-4D97-AF65-F5344CB8AC3E}">
        <p14:creationId xmlns="" xmlns:p14="http://schemas.microsoft.com/office/powerpoint/2010/main" val="7433280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dirty="0">
                <a:solidFill>
                  <a:srgbClr val="FFFF00"/>
                </a:solidFill>
              </a:rPr>
              <a:t>Assessment of Glycemic Control</a:t>
            </a:r>
          </a:p>
        </p:txBody>
      </p:sp>
      <p:sp>
        <p:nvSpPr>
          <p:cNvPr id="94210" name="Content Placeholder 2"/>
          <p:cNvSpPr>
            <a:spLocks noGrp="1"/>
          </p:cNvSpPr>
          <p:nvPr>
            <p:ph idx="1"/>
          </p:nvPr>
        </p:nvSpPr>
        <p:spPr>
          <a:xfrm>
            <a:off x="457200" y="868494"/>
            <a:ext cx="8229600" cy="3829050"/>
          </a:xfrm>
        </p:spPr>
        <p:txBody>
          <a:bodyPr>
            <a:normAutofit fontScale="85000" lnSpcReduction="20000"/>
          </a:bodyPr>
          <a:lstStyle/>
          <a:p>
            <a:pPr>
              <a:spcBef>
                <a:spcPts val="1200"/>
              </a:spcBef>
            </a:pPr>
            <a:r>
              <a:rPr lang="en-US" dirty="0"/>
              <a:t>Two primary techniques are available for health providers and patients to assess the effectiveness of a management plan on glycemic control:</a:t>
            </a:r>
          </a:p>
          <a:p>
            <a:pPr marL="1028700" lvl="1" indent="-342900">
              <a:spcBef>
                <a:spcPts val="1200"/>
              </a:spcBef>
              <a:buFont typeface="Verdana" pitchFamily="34" charset="0"/>
              <a:buAutoNum type="arabicPeriod"/>
            </a:pPr>
            <a:r>
              <a:rPr lang="en-US" dirty="0"/>
              <a:t>Patient self-monitoring of blood glucose (SMBG)</a:t>
            </a:r>
          </a:p>
          <a:p>
            <a:pPr marL="1028700" lvl="1" indent="-342900">
              <a:spcBef>
                <a:spcPts val="1200"/>
              </a:spcBef>
              <a:buFont typeface="Verdana" pitchFamily="34" charset="0"/>
              <a:buAutoNum type="arabicPeriod"/>
            </a:pPr>
            <a:r>
              <a:rPr lang="en-US" dirty="0"/>
              <a:t>A1C</a:t>
            </a:r>
          </a:p>
          <a:p>
            <a:pPr>
              <a:spcBef>
                <a:spcPts val="1200"/>
              </a:spcBef>
            </a:pPr>
            <a:r>
              <a:rPr lang="en-US" dirty="0">
                <a:solidFill>
                  <a:srgbClr val="FFFF00"/>
                </a:solidFill>
              </a:rPr>
              <a:t>Continuous glucose monitoring (CGM) also has an important role in assessing the efficacy and safety of treatment in subgroups of patients with T1DM and in selected patients with T2DM.</a:t>
            </a:r>
          </a:p>
          <a:p>
            <a:pPr lvl="1">
              <a:spcBef>
                <a:spcPts val="1200"/>
              </a:spcBef>
            </a:pPr>
            <a:r>
              <a:rPr lang="en-US" dirty="0"/>
              <a:t>Data indicate similar A1C and safety with the use of CGM compared with SMBG.</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577085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1085850"/>
          </a:xfrm>
        </p:spPr>
        <p:txBody>
          <a:bodyPr/>
          <a:lstStyle/>
          <a:p>
            <a:r>
              <a:rPr lang="en-US" dirty="0" smtClean="0">
                <a:solidFill>
                  <a:srgbClr val="FFFF00"/>
                </a:solidFill>
              </a:rPr>
              <a:t>Flash CGM</a:t>
            </a:r>
            <a:endParaRPr lang="en-US" dirty="0">
              <a:solidFill>
                <a:srgbClr val="FFFF00"/>
              </a:solidFill>
            </a:endParaRPr>
          </a:p>
        </p:txBody>
      </p:sp>
      <p:sp>
        <p:nvSpPr>
          <p:cNvPr id="3" name="Content Placeholder 2"/>
          <p:cNvSpPr>
            <a:spLocks noGrp="1"/>
          </p:cNvSpPr>
          <p:nvPr>
            <p:ph idx="1"/>
          </p:nvPr>
        </p:nvSpPr>
        <p:spPr>
          <a:xfrm>
            <a:off x="457200" y="971550"/>
            <a:ext cx="8229600" cy="3625634"/>
          </a:xfrm>
        </p:spPr>
        <p:txBody>
          <a:bodyPr/>
          <a:lstStyle/>
          <a:p>
            <a:pPr algn="ctr">
              <a:buNone/>
            </a:pPr>
            <a:r>
              <a:rPr lang="en-US" dirty="0" smtClean="0"/>
              <a:t>New</a:t>
            </a:r>
          </a:p>
          <a:p>
            <a:pPr algn="ctr">
              <a:buNone/>
            </a:pPr>
            <a:endParaRPr lang="en-US" dirty="0" smtClean="0"/>
          </a:p>
          <a:p>
            <a:pPr algn="ctr">
              <a:buNone/>
            </a:pPr>
            <a:r>
              <a:rPr lang="en-US" dirty="0" smtClean="0"/>
              <a:t>intermittent or “flash” CGM device that</a:t>
            </a:r>
          </a:p>
          <a:p>
            <a:pPr algn="ctr">
              <a:buNone/>
            </a:pPr>
            <a:endParaRPr lang="en-US" dirty="0" smtClean="0"/>
          </a:p>
          <a:p>
            <a:pPr algn="ctr">
              <a:buNone/>
            </a:pPr>
            <a:r>
              <a:rPr lang="en-US" dirty="0" smtClean="0"/>
              <a:t>was recently approved for adult use.</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2"/>
          <p:cNvSpPr>
            <a:spLocks noGrp="1"/>
          </p:cNvSpPr>
          <p:nvPr>
            <p:ph type="title"/>
          </p:nvPr>
        </p:nvSpPr>
        <p:spPr/>
        <p:txBody>
          <a:bodyPr>
            <a:normAutofit/>
          </a:bodyPr>
          <a:lstStyle/>
          <a:p>
            <a:r>
              <a:rPr lang="en-US" dirty="0"/>
              <a:t>Glucose Monitoring: Recommendations</a:t>
            </a:r>
          </a:p>
        </p:txBody>
      </p:sp>
      <p:sp>
        <p:nvSpPr>
          <p:cNvPr id="96258" name="Content Placeholder 3"/>
          <p:cNvSpPr>
            <a:spLocks noGrp="1"/>
          </p:cNvSpPr>
          <p:nvPr>
            <p:ph idx="1"/>
          </p:nvPr>
        </p:nvSpPr>
        <p:spPr>
          <a:xfrm>
            <a:off x="457200" y="847644"/>
            <a:ext cx="8229600" cy="3829050"/>
          </a:xfrm>
        </p:spPr>
        <p:txBody>
          <a:bodyPr>
            <a:normAutofit fontScale="92500" lnSpcReduction="20000"/>
          </a:bodyPr>
          <a:lstStyle/>
          <a:p>
            <a:pPr>
              <a:spcBef>
                <a:spcPts val="1200"/>
              </a:spcBef>
            </a:pPr>
            <a:r>
              <a:rPr lang="en-US" dirty="0"/>
              <a:t>Most patients using intensive insulin regimens (multiple-dose insulin or insulin pump therapy) should perform SMBG: </a:t>
            </a:r>
            <a:r>
              <a:rPr lang="en-US" sz="3000" dirty="0">
                <a:solidFill>
                  <a:schemeClr val="accent6"/>
                </a:solidFill>
              </a:rPr>
              <a:t>B</a:t>
            </a:r>
          </a:p>
          <a:p>
            <a:pPr lvl="1">
              <a:spcBef>
                <a:spcPts val="600"/>
              </a:spcBef>
            </a:pPr>
            <a:r>
              <a:rPr lang="en-US" dirty="0"/>
              <a:t>Prior to meals and snacks</a:t>
            </a:r>
          </a:p>
          <a:p>
            <a:pPr lvl="1">
              <a:spcBef>
                <a:spcPts val="600"/>
              </a:spcBef>
            </a:pPr>
            <a:r>
              <a:rPr lang="en-US" dirty="0"/>
              <a:t>At bedtime</a:t>
            </a:r>
          </a:p>
          <a:p>
            <a:pPr lvl="1">
              <a:spcBef>
                <a:spcPts val="600"/>
              </a:spcBef>
            </a:pPr>
            <a:r>
              <a:rPr lang="en-US" dirty="0"/>
              <a:t>Occasionally </a:t>
            </a:r>
            <a:r>
              <a:rPr lang="en-US" dirty="0" err="1"/>
              <a:t>postprandially</a:t>
            </a:r>
            <a:endParaRPr lang="en-US" dirty="0"/>
          </a:p>
          <a:p>
            <a:pPr lvl="1">
              <a:spcBef>
                <a:spcPts val="600"/>
              </a:spcBef>
            </a:pPr>
            <a:r>
              <a:rPr lang="en-US" dirty="0"/>
              <a:t>Prior to exercise</a:t>
            </a:r>
          </a:p>
          <a:p>
            <a:pPr lvl="1">
              <a:spcBef>
                <a:spcPts val="600"/>
              </a:spcBef>
            </a:pPr>
            <a:r>
              <a:rPr lang="en-US" dirty="0"/>
              <a:t>When they suspect low blood glucose</a:t>
            </a:r>
          </a:p>
          <a:p>
            <a:pPr lvl="1">
              <a:spcBef>
                <a:spcPts val="600"/>
              </a:spcBef>
            </a:pPr>
            <a:r>
              <a:rPr lang="en-US" dirty="0"/>
              <a:t>After treating low blood glucose until they are </a:t>
            </a:r>
            <a:r>
              <a:rPr lang="en-US" dirty="0" err="1"/>
              <a:t>normoglycemic</a:t>
            </a:r>
            <a:endParaRPr lang="en-US" dirty="0"/>
          </a:p>
          <a:p>
            <a:pPr lvl="1">
              <a:spcBef>
                <a:spcPts val="600"/>
              </a:spcBef>
            </a:pPr>
            <a:r>
              <a:rPr lang="en-US" dirty="0"/>
              <a:t>Prior to critical tasks such as driving</a:t>
            </a:r>
          </a:p>
          <a:p>
            <a:pPr>
              <a:spcBef>
                <a:spcPts val="1200"/>
              </a:spcBef>
            </a:pPr>
            <a:endParaRPr lang="en-US" dirty="0"/>
          </a:p>
          <a:p>
            <a:pPr>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861357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normAutofit/>
          </a:bodyPr>
          <a:lstStyle/>
          <a:p>
            <a:r>
              <a:rPr lang="en-US" dirty="0"/>
              <a:t>Glucose Monitoring: Recommendations (2)</a:t>
            </a:r>
          </a:p>
        </p:txBody>
      </p:sp>
      <p:sp>
        <p:nvSpPr>
          <p:cNvPr id="95234" name="Content Placeholder 2"/>
          <p:cNvSpPr>
            <a:spLocks noGrp="1"/>
          </p:cNvSpPr>
          <p:nvPr>
            <p:ph idx="1"/>
          </p:nvPr>
        </p:nvSpPr>
        <p:spPr>
          <a:xfrm>
            <a:off x="457200" y="831904"/>
            <a:ext cx="8229600" cy="3829050"/>
          </a:xfrm>
        </p:spPr>
        <p:txBody>
          <a:bodyPr>
            <a:normAutofit/>
          </a:bodyPr>
          <a:lstStyle/>
          <a:p>
            <a:pPr>
              <a:spcBef>
                <a:spcPts val="1200"/>
              </a:spcBef>
            </a:pPr>
            <a:r>
              <a:rPr lang="en-US" sz="2400" dirty="0"/>
              <a:t>When prescribed as part of a broad educational program, SMBG may help to guide treatment decisions and/or self-management for patients taking less frequent insulin injections </a:t>
            </a:r>
            <a:r>
              <a:rPr lang="en-US" dirty="0">
                <a:solidFill>
                  <a:schemeClr val="accent6"/>
                </a:solidFill>
              </a:rPr>
              <a:t>B</a:t>
            </a:r>
            <a:r>
              <a:rPr lang="en-US" sz="2400" dirty="0"/>
              <a:t> or noninsulin therapies. </a:t>
            </a:r>
            <a:r>
              <a:rPr lang="en-US" dirty="0">
                <a:solidFill>
                  <a:schemeClr val="accent6"/>
                </a:solidFill>
              </a:rPr>
              <a:t>E</a:t>
            </a:r>
          </a:p>
          <a:p>
            <a:pPr>
              <a:spcBef>
                <a:spcPts val="1200"/>
              </a:spcBef>
            </a:pPr>
            <a:r>
              <a:rPr lang="en-US" sz="2400" dirty="0"/>
              <a:t>When prescribing SMBG, ensure that patients receive ongoing instruction and regular evaluation of SMBG technique, SMBG results, and their ability to use SMBG data to adjust therapy. </a:t>
            </a:r>
            <a:r>
              <a:rPr lang="en-US" dirty="0">
                <a:solidFill>
                  <a:schemeClr val="accent6"/>
                </a:solidFill>
              </a:rPr>
              <a:t>E</a:t>
            </a:r>
          </a:p>
          <a:p>
            <a:pPr>
              <a:spcBef>
                <a:spcPts val="1200"/>
              </a:spcBef>
            </a:pPr>
            <a:endParaRPr lang="en-US" sz="2400"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37931124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a:bodyPr>
          <a:lstStyle/>
          <a:p>
            <a:r>
              <a:rPr lang="en-US" dirty="0"/>
              <a:t>Glucose Monitoring: Recommendations (3)</a:t>
            </a:r>
          </a:p>
        </p:txBody>
      </p:sp>
      <p:sp>
        <p:nvSpPr>
          <p:cNvPr id="97282" name="Content Placeholder 2"/>
          <p:cNvSpPr>
            <a:spLocks noGrp="1"/>
          </p:cNvSpPr>
          <p:nvPr>
            <p:ph idx="1"/>
          </p:nvPr>
        </p:nvSpPr>
        <p:spPr>
          <a:xfrm>
            <a:off x="457200" y="863546"/>
            <a:ext cx="8229600" cy="3829050"/>
          </a:xfrm>
        </p:spPr>
        <p:txBody>
          <a:bodyPr>
            <a:normAutofit/>
          </a:bodyPr>
          <a:lstStyle/>
          <a:p>
            <a:pPr>
              <a:spcBef>
                <a:spcPts val="1200"/>
              </a:spcBef>
            </a:pPr>
            <a:r>
              <a:rPr lang="en-US" sz="2400" dirty="0"/>
              <a:t>When used properly, CGM in conjunction with intensive insulin regimens is a useful tool to lower A1C in adults with type 1 diabetes who are not meeting glycemic targets. </a:t>
            </a:r>
            <a:r>
              <a:rPr lang="en-US" sz="2400" dirty="0">
                <a:solidFill>
                  <a:schemeClr val="accent6"/>
                </a:solidFill>
              </a:rPr>
              <a:t>A</a:t>
            </a:r>
          </a:p>
          <a:p>
            <a:pPr>
              <a:spcBef>
                <a:spcPts val="1200"/>
              </a:spcBef>
            </a:pPr>
            <a:r>
              <a:rPr lang="en-US" sz="2400" dirty="0"/>
              <a:t>CGM may be a useful tool in those with hypoglycemia unawareness and/or frequent hypoglycemic episodes. </a:t>
            </a:r>
            <a:r>
              <a:rPr lang="en-US" sz="2400" dirty="0">
                <a:solidFill>
                  <a:schemeClr val="accent6"/>
                </a:solidFill>
              </a:rPr>
              <a:t>C</a:t>
            </a:r>
          </a:p>
          <a:p>
            <a:pPr>
              <a:spcBef>
                <a:spcPts val="1200"/>
              </a:spcBef>
            </a:pPr>
            <a:r>
              <a:rPr lang="en-US" sz="2400" dirty="0"/>
              <a:t>Given the variable adherence to CGM, assess individual readiness for continuing CGM use prior to prescribing. </a:t>
            </a:r>
            <a:r>
              <a:rPr lang="en-US" sz="2400" dirty="0">
                <a:solidFill>
                  <a:schemeClr val="accent6"/>
                </a:solidFill>
              </a:rPr>
              <a:t>E</a:t>
            </a:r>
          </a:p>
          <a:p>
            <a:pPr>
              <a:spcBef>
                <a:spcPts val="1200"/>
              </a:spcBef>
            </a:pPr>
            <a:endParaRPr lang="en-US" sz="2400"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 xmlns:p14="http://schemas.microsoft.com/office/powerpoint/2010/main" val="131315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16120</TotalTime>
  <Words>45379</Words>
  <Application>Microsoft Office PowerPoint</Application>
  <PresentationFormat>On-screen Show (16:9)</PresentationFormat>
  <Paragraphs>3507</Paragraphs>
  <Slides>267</Slides>
  <Notes>263</Notes>
  <HiddenSlides>0</HiddenSlides>
  <MMClips>0</MMClips>
  <ScaleCrop>false</ScaleCrop>
  <HeadingPairs>
    <vt:vector size="4" baseType="variant">
      <vt:variant>
        <vt:lpstr>Theme</vt:lpstr>
      </vt:variant>
      <vt:variant>
        <vt:i4>1</vt:i4>
      </vt:variant>
      <vt:variant>
        <vt:lpstr>Slide Titles</vt:lpstr>
      </vt:variant>
      <vt:variant>
        <vt:i4>267</vt:i4>
      </vt:variant>
    </vt:vector>
  </HeadingPairs>
  <TitlesOfParts>
    <vt:vector size="268" baseType="lpstr">
      <vt:lpstr>Office Theme</vt:lpstr>
      <vt:lpstr>Slide 1</vt:lpstr>
      <vt:lpstr>Standards of Medical Care in Diabetes - 2018</vt:lpstr>
      <vt:lpstr>Standards of Care</vt:lpstr>
      <vt:lpstr>Process</vt:lpstr>
      <vt:lpstr>General Process Changes</vt:lpstr>
      <vt:lpstr>Professional Practice Committee</vt:lpstr>
      <vt:lpstr>Evidence Grading System</vt:lpstr>
      <vt:lpstr>1. Improving Care and Promoting Health in Populations</vt:lpstr>
      <vt:lpstr>Diabetes and Population Health: Recommendations</vt:lpstr>
      <vt:lpstr>Slide 10</vt:lpstr>
      <vt:lpstr>Care Delivery Systems</vt:lpstr>
      <vt:lpstr>Chronic Care Model (CCM)</vt:lpstr>
      <vt:lpstr>Strategies for System-Level Improvement</vt:lpstr>
      <vt:lpstr>Strategies for System-Level Improvement (2)</vt:lpstr>
      <vt:lpstr>Support Patient Self-Management</vt:lpstr>
      <vt:lpstr>Tailoring Treatment for Social Context</vt:lpstr>
      <vt:lpstr>Health Inequities</vt:lpstr>
      <vt:lpstr>Health Inequities (2)</vt:lpstr>
      <vt:lpstr>Health Inequities (3)</vt:lpstr>
      <vt:lpstr>Slide 20</vt:lpstr>
      <vt:lpstr>Classification &amp; Diagnosis of Diabetes</vt:lpstr>
      <vt:lpstr>Classification of Diabetes</vt:lpstr>
      <vt:lpstr>Staging of Type 1 Diabetes</vt:lpstr>
      <vt:lpstr>Criteria for the Diagnosis of Diabetes</vt:lpstr>
      <vt:lpstr>Categories of Increased Risk for Diabetes (Prediabetes)</vt:lpstr>
      <vt:lpstr>A1C: New Recommendations</vt:lpstr>
      <vt:lpstr>Prediabetes: Recommendations</vt:lpstr>
      <vt:lpstr>Testing for Diabetes or Prediabetes in Asymptomatic Adults</vt:lpstr>
      <vt:lpstr>Slide 29</vt:lpstr>
      <vt:lpstr>Slide 30</vt:lpstr>
      <vt:lpstr>Prediabetes: Recommendations (2)</vt:lpstr>
      <vt:lpstr>Prediabetes: Recommendations (3)</vt:lpstr>
      <vt:lpstr>Risk-Based Screening in Asymptomatic Children and Adolescents</vt:lpstr>
      <vt:lpstr>Type 1 Diabetes: Recommendations</vt:lpstr>
      <vt:lpstr>Type 2 Diabetes: Recommendations</vt:lpstr>
      <vt:lpstr>Slide 36</vt:lpstr>
      <vt:lpstr>Gestational Diabetes Mellitus (GDM): Recommendations</vt:lpstr>
      <vt:lpstr>Slide 38</vt:lpstr>
      <vt:lpstr>Screening and Diagnosis of GDM: One-Step Strategy</vt:lpstr>
      <vt:lpstr>Slide 40</vt:lpstr>
      <vt:lpstr>Monogenic Diabetes Syndromes: Recommendations</vt:lpstr>
      <vt:lpstr>Cystic Fibrosis–Related Diabetes (CFRD): Recommendations</vt:lpstr>
      <vt:lpstr>Posttransplantation Diabetes Mellitus (PTDM): Recommendations</vt:lpstr>
      <vt:lpstr>Slide 44</vt:lpstr>
      <vt:lpstr>Patient-Centered Collaborative Care</vt:lpstr>
      <vt:lpstr>Comprehensive Medical Evaluation</vt:lpstr>
      <vt:lpstr>Comprehensive Medical Evaluation (2)</vt:lpstr>
      <vt:lpstr>Components of the Comprehensive Diabetes Evaluation</vt:lpstr>
      <vt:lpstr>Components of the Comprehensive Diabetes Evaluation</vt:lpstr>
      <vt:lpstr>Components of the Comprehensive Diabetes Evaluation</vt:lpstr>
      <vt:lpstr>Components of the Comprehensive Diabetes Evaluation</vt:lpstr>
      <vt:lpstr>Components of the Comprehensive Diabetes Evaluation</vt:lpstr>
      <vt:lpstr>Components of the Comprehensive Diabetes Evaluation</vt:lpstr>
      <vt:lpstr>Referrals for Initial Care Management</vt:lpstr>
      <vt:lpstr>Immunization: Recommendations</vt:lpstr>
      <vt:lpstr>Immunization: Recommendations (2)</vt:lpstr>
      <vt:lpstr>Immunization Resources</vt:lpstr>
      <vt:lpstr>Common Comorbidities</vt:lpstr>
      <vt:lpstr>Autoimmune Diseases: Recommendation</vt:lpstr>
      <vt:lpstr>Cognitive Impairment/Dementia: Recommendation</vt:lpstr>
      <vt:lpstr>Pancreatitis: New Recommendation</vt:lpstr>
      <vt:lpstr>Human Immunodeficiency Virus (HIV): Recommendation</vt:lpstr>
      <vt:lpstr>Low Testosterone in Men: Recommendation</vt:lpstr>
      <vt:lpstr>Anxiety Disorders: Recommendations</vt:lpstr>
      <vt:lpstr>Depression: Recommendations</vt:lpstr>
      <vt:lpstr>Depression: Recommendations</vt:lpstr>
      <vt:lpstr>Disordered Eating Behavior: Recommendations</vt:lpstr>
      <vt:lpstr>Serious Mental Illness</vt:lpstr>
      <vt:lpstr>Slide 69</vt:lpstr>
      <vt:lpstr>Diabetes Self-Management Education &amp; Support (DSMES): Recommendations</vt:lpstr>
      <vt:lpstr>Slide 71</vt:lpstr>
      <vt:lpstr>DSMES Delivery</vt:lpstr>
      <vt:lpstr>Goals of Nutrition Therapy </vt:lpstr>
      <vt:lpstr>Goals of Nutrition Therapy (2)</vt:lpstr>
      <vt:lpstr>Goals of Nutrition Therapy </vt:lpstr>
      <vt:lpstr>Nutrition: Recommendations</vt:lpstr>
      <vt:lpstr>Nutrition: Recommendations (2)</vt:lpstr>
      <vt:lpstr>Nutrition: Recommendations (3)</vt:lpstr>
      <vt:lpstr>Nutrition: Recommendations (3)</vt:lpstr>
      <vt:lpstr>Nutrition: Recommendations (4)</vt:lpstr>
      <vt:lpstr>Physical Activity: Recommendations</vt:lpstr>
      <vt:lpstr>Recommendations: Physical Activity (2)</vt:lpstr>
      <vt:lpstr>Recommendations: Smoking Cessation</vt:lpstr>
      <vt:lpstr>Psychosocial Issues: Recommendations</vt:lpstr>
      <vt:lpstr>Psychosocial Issues: Recommendations (2) </vt:lpstr>
      <vt:lpstr>Diabetes Distress</vt:lpstr>
      <vt:lpstr>Referral for Psychosocial Care  </vt:lpstr>
      <vt:lpstr>Slide 88</vt:lpstr>
      <vt:lpstr>Prevention or Delay of T2DM: Recommendations</vt:lpstr>
      <vt:lpstr>Prevention or Delay of T2DM: Recommendations (2)</vt:lpstr>
      <vt:lpstr>Pharmacologic Interventions for Prevention: Recommendations</vt:lpstr>
      <vt:lpstr>Prevention of CVD in Prediabetes: Recommendation</vt:lpstr>
      <vt:lpstr>DSMES in People with Prediabetes: Recommendations</vt:lpstr>
      <vt:lpstr>Slide 94</vt:lpstr>
      <vt:lpstr>Assessment of Glycemic Control</vt:lpstr>
      <vt:lpstr>Flash CGM</vt:lpstr>
      <vt:lpstr>Glucose Monitoring: Recommendations</vt:lpstr>
      <vt:lpstr>Glucose Monitoring: Recommendations (2)</vt:lpstr>
      <vt:lpstr>Glucose Monitoring: Recommendations (3)</vt:lpstr>
      <vt:lpstr>Glucose Monitoring: Recommendations (4)</vt:lpstr>
      <vt:lpstr>A1C Testing: Recommendations</vt:lpstr>
      <vt:lpstr>Mean Glucose Levels for Specified A1C Levels</vt:lpstr>
      <vt:lpstr>A1C Goals in Adults: Recommendations</vt:lpstr>
      <vt:lpstr>A1C Goals in Adults: Recommendations (2)</vt:lpstr>
      <vt:lpstr>A1C and CVD Outcomes</vt:lpstr>
      <vt:lpstr>Approach to the Management of Hyperglycemia</vt:lpstr>
      <vt:lpstr>Summary of Glycemic Recommendations</vt:lpstr>
      <vt:lpstr>Classification of Hypoglycemia</vt:lpstr>
      <vt:lpstr>Hypoglycemia: Recommendations</vt:lpstr>
      <vt:lpstr>Hypoglycemia: Recommendations (2)</vt:lpstr>
      <vt:lpstr>Hypoglycemia: Recommendations (3)</vt:lpstr>
      <vt:lpstr>Slide 112</vt:lpstr>
      <vt:lpstr>Benefits of Weight Loss</vt:lpstr>
      <vt:lpstr>Recommendations: Assessment</vt:lpstr>
      <vt:lpstr>Overweight/Obesity Treatment Options in T2DM</vt:lpstr>
      <vt:lpstr>Diet, Physical Activity &amp; Behavioral Therapy: Recommendations</vt:lpstr>
      <vt:lpstr>Recommendations: Diet, physical activity &amp; behavioral therapy (2)</vt:lpstr>
      <vt:lpstr>Slide 118</vt:lpstr>
      <vt:lpstr>Pharmacotherapy: Recommendations</vt:lpstr>
      <vt:lpstr>Slide 120</vt:lpstr>
      <vt:lpstr>Medications Approved by the FDA for the Treatment of Obesity</vt:lpstr>
      <vt:lpstr>Medications Approved by the FDA for the Treatment of Obesity (2)</vt:lpstr>
      <vt:lpstr>Metabolic Surgery</vt:lpstr>
      <vt:lpstr>Metabolic Surgery: Recommendations</vt:lpstr>
      <vt:lpstr>Metabolic Surgery: Recommendations (2)</vt:lpstr>
      <vt:lpstr>Metabolic Surgery: Adverse Effects</vt:lpstr>
      <vt:lpstr>Slide 127</vt:lpstr>
      <vt:lpstr>Pharmacologic Therapy For Type 1 Diabetes: Recommendations</vt:lpstr>
      <vt:lpstr>Slide 129</vt:lpstr>
      <vt:lpstr>T1DM: Pramlintide</vt:lpstr>
      <vt:lpstr>T1DM: Investigational Agents</vt:lpstr>
      <vt:lpstr>T1DM: Pancreas and Islet Transplantation</vt:lpstr>
      <vt:lpstr>Pharmacologic Therapy For T2DM: Recommendations</vt:lpstr>
      <vt:lpstr>Slide 134</vt:lpstr>
      <vt:lpstr>Slide 135</vt:lpstr>
      <vt:lpstr>Slide 136</vt:lpstr>
      <vt:lpstr>Slide 137</vt:lpstr>
      <vt:lpstr>Slide 138</vt:lpstr>
      <vt:lpstr>Slide 139</vt:lpstr>
      <vt:lpstr>Antihyperglycemic Therapy in Adults with T2DM</vt:lpstr>
      <vt:lpstr>Slide 141</vt:lpstr>
      <vt:lpstr>Insulin Therapy in T2DM</vt:lpstr>
      <vt:lpstr>Combination Injectable Therapy in T2DM</vt:lpstr>
      <vt:lpstr>Slide 144</vt:lpstr>
      <vt:lpstr>Slide 145</vt:lpstr>
      <vt:lpstr>Slide 146</vt:lpstr>
      <vt:lpstr>Cardiovascular Disease</vt:lpstr>
      <vt:lpstr>Hypertension</vt:lpstr>
      <vt:lpstr>Slide 149</vt:lpstr>
      <vt:lpstr>Hypertension/BP Control: Recommendations </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High- and Moderate-Intensity Statin Therapy</vt:lpstr>
      <vt:lpstr>Slide 166</vt:lpstr>
      <vt:lpstr>Slide 167</vt:lpstr>
      <vt:lpstr>Antiplatelet Agents: Recommendations</vt:lpstr>
      <vt:lpstr>Antiplatelet Agents: Recommendations (2)</vt:lpstr>
      <vt:lpstr>Coronary Heart Disease: Recommendations</vt:lpstr>
      <vt:lpstr>Coronary Heart Disease: Recommendations (2)</vt:lpstr>
      <vt:lpstr>Coronary Heart Disease: Recommendations (3)</vt:lpstr>
      <vt:lpstr>Slide 173</vt:lpstr>
      <vt:lpstr>Diabetic Kidney Disease (DKD): Recommendations</vt:lpstr>
      <vt:lpstr>Diabetic Kidney Disease (DKD): Recommendations (2)</vt:lpstr>
      <vt:lpstr>Diabetic Kidney Disease (DKD): Recommendations (3)</vt:lpstr>
      <vt:lpstr>Diabetic Kidney Disease (DKD): Recommendations (4)</vt:lpstr>
      <vt:lpstr>Diabetic Kidney Disease (DKD): Recommendations (5)</vt:lpstr>
      <vt:lpstr>Diabetic Kidney Disease (DKD): Recommendations (6)</vt:lpstr>
      <vt:lpstr>CKD Stages and Corresponding Focus of Kidney-Related Care</vt:lpstr>
      <vt:lpstr>Selected Complications of CKD</vt:lpstr>
      <vt:lpstr>Diabetic Retinopathy: Recommendations</vt:lpstr>
      <vt:lpstr>Diabetic Retinopathy: Recommendations (2)</vt:lpstr>
      <vt:lpstr>Diabetic Retinopathy: Recommendations (3)</vt:lpstr>
      <vt:lpstr>Diabetic Retinopathy: Recommendations (4)</vt:lpstr>
      <vt:lpstr>Diabetic Retinopathy: Recommendations (5)</vt:lpstr>
      <vt:lpstr>Diabetic Retinopathy: Recommendations (6)</vt:lpstr>
      <vt:lpstr>Neuropathy: Overview</vt:lpstr>
      <vt:lpstr>Neuropathy: Recommendations</vt:lpstr>
      <vt:lpstr>Neuropathy: Recommendations (2)</vt:lpstr>
      <vt:lpstr>Foot Care</vt:lpstr>
      <vt:lpstr>Foot Care: Risk Of Ulcer and Amputation</vt:lpstr>
      <vt:lpstr>Foot Care: Recommendations</vt:lpstr>
      <vt:lpstr>Foot Care: Recommendations (2)</vt:lpstr>
      <vt:lpstr>Foot Care: Recommendations (3)</vt:lpstr>
      <vt:lpstr>Foot Care: Recommendations (4)</vt:lpstr>
      <vt:lpstr>Foot Care: Recommendations (5)</vt:lpstr>
      <vt:lpstr>Slide 198</vt:lpstr>
      <vt:lpstr>Older Adults</vt:lpstr>
      <vt:lpstr>Older Adults: Recommendations</vt:lpstr>
      <vt:lpstr>Older Adults: Recommendations (2)</vt:lpstr>
      <vt:lpstr>Older Adults: Recommendations (3)</vt:lpstr>
      <vt:lpstr>Older Adults: Recommendations (4)</vt:lpstr>
      <vt:lpstr>Older Adults: Recommendations (5)</vt:lpstr>
      <vt:lpstr>Older Adults: Recommendations (6)</vt:lpstr>
      <vt:lpstr>Older Adults: Recommendations (7)</vt:lpstr>
      <vt:lpstr>Older Adults: Recommendations (8)</vt:lpstr>
      <vt:lpstr>Older Adults: Recommendations (9)</vt:lpstr>
      <vt:lpstr>Framework for Considering Treatment Goals in Older Adults with Diabetes</vt:lpstr>
      <vt:lpstr>Slide 210</vt:lpstr>
      <vt:lpstr>Type 1 Diabetes</vt:lpstr>
      <vt:lpstr>Type 1 Diabetes: Recommendations</vt:lpstr>
      <vt:lpstr>Type 1 Diabetes: Recommendations (2)</vt:lpstr>
      <vt:lpstr>Type 1 Diabetes: Recommendations (3)</vt:lpstr>
      <vt:lpstr>Type 1 Diabetes: Recommendations (4)</vt:lpstr>
      <vt:lpstr>Type 1 Diabetes: Recommendations (5)</vt:lpstr>
      <vt:lpstr>Type 1 Diabetes: Recommendations (6)</vt:lpstr>
      <vt:lpstr>Type 1 Diabetes: Recommendations (7)</vt:lpstr>
      <vt:lpstr>Glucose and A1C Goals for Children and Adolescents with Type 1 Diabetes</vt:lpstr>
      <vt:lpstr>Type 1 Diabetes: Recommendations (8)</vt:lpstr>
      <vt:lpstr>Type 1 Diabetes: Recommendations (9)</vt:lpstr>
      <vt:lpstr>Type 1 Diabetes: Recommendations (10)</vt:lpstr>
      <vt:lpstr>Type 1 Diabetes: Recommendations (11)</vt:lpstr>
      <vt:lpstr>Type 1 Diabetes: Recommendations (12)</vt:lpstr>
      <vt:lpstr>Type 1 Diabetes: Recommendations (13)</vt:lpstr>
      <vt:lpstr>Type 1 Diabetes: Recommendations (14)</vt:lpstr>
      <vt:lpstr>Type 1 Diabetes: Recommendations (15)</vt:lpstr>
      <vt:lpstr>Type 1 Diabetes: Recommendations (16)</vt:lpstr>
      <vt:lpstr>Type 1 Diabetes: Recommendations (17)</vt:lpstr>
      <vt:lpstr>Type 1 Diabetes: Recommendations (18) </vt:lpstr>
      <vt:lpstr>Type 1 Diabetes: Recommendations (19)</vt:lpstr>
      <vt:lpstr>Type 1 Diabetes: Recommendations (20)</vt:lpstr>
      <vt:lpstr>Type 2 Diabetes</vt:lpstr>
      <vt:lpstr>Type 2 Diabetes: Recommendations</vt:lpstr>
      <vt:lpstr>Type 2 Diabetes: Recommendations (2)</vt:lpstr>
      <vt:lpstr>Type 2 Diabetes: Recommendations (3)</vt:lpstr>
      <vt:lpstr>Type 2 Diabetes: Recommendations (4)</vt:lpstr>
      <vt:lpstr>Type 2 Diabetes: Recommendations (5)</vt:lpstr>
      <vt:lpstr>Type 2 Diabetes: Recommendations (6)</vt:lpstr>
      <vt:lpstr>Type 2 Diabetes: Recommendations (7)</vt:lpstr>
      <vt:lpstr>Transitions from Pediatric to Adults Care</vt:lpstr>
      <vt:lpstr>Transition from Pediatric to Adult Care (2)</vt:lpstr>
      <vt:lpstr>Slide 243</vt:lpstr>
      <vt:lpstr>Diabetes in Pregnancy: Recommendations</vt:lpstr>
      <vt:lpstr>Diabetes in Pregnancy: Recommendations (2)</vt:lpstr>
      <vt:lpstr>Diabetes in Pregnancy: Recommendations (3)</vt:lpstr>
      <vt:lpstr>Diabetes in Pregnancy: Recommendations (4)</vt:lpstr>
      <vt:lpstr>Diabetes in Pregnancy: Recommendations (5)</vt:lpstr>
      <vt:lpstr>Diabetes in Pregnancy: Recommendations (6)</vt:lpstr>
      <vt:lpstr>Diabetes in Pregnancy: Recommendations (7)</vt:lpstr>
      <vt:lpstr>Diabetes in Pregnancy: Recommendations (8)</vt:lpstr>
      <vt:lpstr>Slide 252</vt:lpstr>
      <vt:lpstr>Diabetes Care in the Hospital: Recommendations</vt:lpstr>
      <vt:lpstr>Diabetes Care in the Hospital: Recommendations (2)</vt:lpstr>
      <vt:lpstr>Insulin Dosing for Enteral/Parenteral Feedings</vt:lpstr>
      <vt:lpstr>Diabetes Care in the Hospital: Recommendations (3)</vt:lpstr>
      <vt:lpstr>Diabetes Care in the Hospital: Recommendations (4)</vt:lpstr>
      <vt:lpstr>Diabetes Care in the Hospital: Recommendations (5)</vt:lpstr>
      <vt:lpstr>Slide 259</vt:lpstr>
      <vt:lpstr>Advocacy Position Statements</vt:lpstr>
      <vt:lpstr>Slide 261</vt:lpstr>
      <vt:lpstr>2018 Standards of Care - Resources</vt:lpstr>
      <vt:lpstr>Professional Education</vt:lpstr>
      <vt:lpstr>Diabetes Self-Management Education</vt:lpstr>
      <vt:lpstr>Professional Membership</vt:lpstr>
      <vt:lpstr>Slide 266</vt:lpstr>
      <vt:lpstr>Slide 267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ITL_Sager</dc:creator>
  <cp:lastModifiedBy>Dr. Iraj</cp:lastModifiedBy>
  <cp:revision>870</cp:revision>
  <dcterms:created xsi:type="dcterms:W3CDTF">2016-02-10T20:50:58Z</dcterms:created>
  <dcterms:modified xsi:type="dcterms:W3CDTF">2017-12-25T20:38:22Z</dcterms:modified>
</cp:coreProperties>
</file>