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9" r:id="rId3"/>
    <p:sldId id="256" r:id="rId4"/>
    <p:sldId id="260" r:id="rId5"/>
    <p:sldId id="261" r:id="rId6"/>
    <p:sldId id="263" r:id="rId7"/>
    <p:sldId id="262" r:id="rId8"/>
    <p:sldId id="265" r:id="rId9"/>
    <p:sldId id="267" r:id="rId10"/>
    <p:sldId id="268" r:id="rId11"/>
    <p:sldId id="269" r:id="rId12"/>
    <p:sldId id="351" r:id="rId13"/>
    <p:sldId id="350" r:id="rId14"/>
    <p:sldId id="349" r:id="rId15"/>
    <p:sldId id="270" r:id="rId16"/>
    <p:sldId id="271" r:id="rId17"/>
    <p:sldId id="272" r:id="rId18"/>
    <p:sldId id="273" r:id="rId19"/>
    <p:sldId id="274" r:id="rId20"/>
    <p:sldId id="275" r:id="rId21"/>
    <p:sldId id="276" r:id="rId22"/>
    <p:sldId id="278" r:id="rId23"/>
    <p:sldId id="277" r:id="rId24"/>
    <p:sldId id="280" r:id="rId25"/>
    <p:sldId id="281" r:id="rId26"/>
    <p:sldId id="279" r:id="rId27"/>
    <p:sldId id="282" r:id="rId28"/>
    <p:sldId id="283" r:id="rId29"/>
    <p:sldId id="284" r:id="rId30"/>
    <p:sldId id="285" r:id="rId31"/>
    <p:sldId id="287" r:id="rId32"/>
    <p:sldId id="286" r:id="rId33"/>
    <p:sldId id="288" r:id="rId34"/>
    <p:sldId id="289" r:id="rId35"/>
    <p:sldId id="290" r:id="rId36"/>
    <p:sldId id="342" r:id="rId37"/>
    <p:sldId id="326" r:id="rId38"/>
    <p:sldId id="343" r:id="rId39"/>
    <p:sldId id="291" r:id="rId40"/>
    <p:sldId id="344" r:id="rId41"/>
    <p:sldId id="292" r:id="rId42"/>
    <p:sldId id="328" r:id="rId43"/>
    <p:sldId id="293" r:id="rId44"/>
    <p:sldId id="294" r:id="rId45"/>
    <p:sldId id="295" r:id="rId46"/>
    <p:sldId id="297" r:id="rId47"/>
    <p:sldId id="329" r:id="rId48"/>
    <p:sldId id="298" r:id="rId49"/>
    <p:sldId id="304" r:id="rId50"/>
    <p:sldId id="336" r:id="rId51"/>
    <p:sldId id="305" r:id="rId52"/>
    <p:sldId id="337" r:id="rId53"/>
    <p:sldId id="324" r:id="rId5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3333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4E7BD1-9BAC-4033-9732-E0199277B3A4}" type="datetimeFigureOut">
              <a:rPr lang="fa-IR" smtClean="0"/>
              <a:t>30/03/1439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49184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4E7BD1-9BAC-4033-9732-E0199277B3A4}" type="datetimeFigureOut">
              <a:rPr lang="fa-IR" smtClean="0"/>
              <a:t>30/03/1439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4026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4E7BD1-9BAC-4033-9732-E0199277B3A4}" type="datetimeFigureOut">
              <a:rPr lang="fa-IR" smtClean="0"/>
              <a:t>30/03/1439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7136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E7BD1-9BAC-4033-9732-E0199277B3A4}" type="datetimeFigureOut">
              <a:rPr lang="fa-IR" smtClean="0"/>
              <a:t>30/03/1439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06592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E7BD1-9BAC-4033-9732-E0199277B3A4}" type="datetimeFigureOut">
              <a:rPr lang="fa-IR" smtClean="0"/>
              <a:t>30/03/1439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86659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F4E7BD1-9BAC-4033-9732-E0199277B3A4}" type="datetimeFigureOut">
              <a:rPr lang="fa-IR" smtClean="0"/>
              <a:t>30/03/1439</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102748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FF4E7BD1-9BAC-4033-9732-E0199277B3A4}" type="datetimeFigureOut">
              <a:rPr lang="fa-IR" smtClean="0"/>
              <a:t>30/03/1439</a:t>
            </a:fld>
            <a:endParaRPr lang="fa-IR"/>
          </a:p>
        </p:txBody>
      </p:sp>
      <p:sp>
        <p:nvSpPr>
          <p:cNvPr id="11" name="Footer Placeholder 10"/>
          <p:cNvSpPr>
            <a:spLocks noGrp="1"/>
          </p:cNvSpPr>
          <p:nvPr>
            <p:ph type="ftr" sz="quarter" idx="11"/>
          </p:nvPr>
        </p:nvSpPr>
        <p:spPr/>
        <p:txBody>
          <a:bodyPr/>
          <a:lstStyle/>
          <a:p>
            <a:endParaRPr lang="fa-IR"/>
          </a:p>
        </p:txBody>
      </p:sp>
      <p:sp>
        <p:nvSpPr>
          <p:cNvPr id="12" name="Slide Number Placeholder 11"/>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159385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F4E7BD1-9BAC-4033-9732-E0199277B3A4}" type="datetimeFigureOut">
              <a:rPr lang="fa-IR" smtClean="0"/>
              <a:t>30/03/1439</a:t>
            </a:fld>
            <a:endParaRPr lang="fa-IR"/>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115253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4E7BD1-9BAC-4033-9732-E0199277B3A4}" type="datetimeFigureOut">
              <a:rPr lang="fa-IR" smtClean="0"/>
              <a:t>30/03/1439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126309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F4E7BD1-9BAC-4033-9732-E0199277B3A4}" type="datetimeFigureOut">
              <a:rPr lang="fa-IR" smtClean="0"/>
              <a:t>30/03/1439</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58498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F4E7BD1-9BAC-4033-9732-E0199277B3A4}" type="datetimeFigureOut">
              <a:rPr lang="fa-IR" smtClean="0"/>
              <a:t>30/03/1439</a:t>
            </a:fld>
            <a:endParaRPr lang="fa-IR"/>
          </a:p>
        </p:txBody>
      </p:sp>
      <p:sp>
        <p:nvSpPr>
          <p:cNvPr id="9" name="Footer Placeholder 8"/>
          <p:cNvSpPr>
            <a:spLocks noGrp="1"/>
          </p:cNvSpPr>
          <p:nvPr>
            <p:ph type="ftr" sz="quarter" idx="11"/>
          </p:nvPr>
        </p:nvSpPr>
        <p:spPr>
          <a:xfrm>
            <a:off x="3499101" y="6356350"/>
            <a:ext cx="5911517" cy="365125"/>
          </a:xfrm>
        </p:spPr>
        <p:txBody>
          <a:bodyPr/>
          <a:lstStyle/>
          <a:p>
            <a:endParaRPr lang="fa-IR"/>
          </a:p>
        </p:txBody>
      </p:sp>
      <p:sp>
        <p:nvSpPr>
          <p:cNvPr id="10" name="Slide Number Placeholder 9"/>
          <p:cNvSpPr>
            <a:spLocks noGrp="1"/>
          </p:cNvSpPr>
          <p:nvPr>
            <p:ph type="sldNum" sz="quarter" idx="12"/>
          </p:nvPr>
        </p:nvSpPr>
        <p:spPr/>
        <p:txBody>
          <a:bodyPr/>
          <a:lstStyle/>
          <a:p>
            <a:fld id="{FA4439A5-A9A6-4724-9BF4-4ECB8F05B97A}" type="slidenum">
              <a:rPr lang="fa-IR" smtClean="0"/>
              <a:t>‹#›</a:t>
            </a:fld>
            <a:endParaRPr lang="fa-IR"/>
          </a:p>
        </p:txBody>
      </p:sp>
    </p:spTree>
    <p:extLst>
      <p:ext uri="{BB962C8B-B14F-4D97-AF65-F5344CB8AC3E}">
        <p14:creationId xmlns:p14="http://schemas.microsoft.com/office/powerpoint/2010/main" val="271943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CCECFF"/>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F4E7BD1-9BAC-4033-9732-E0199277B3A4}" type="datetimeFigureOut">
              <a:rPr lang="fa-IR" smtClean="0"/>
              <a:t>30/03/1439</a:t>
            </a:fld>
            <a:endParaRPr lang="fa-I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A4439A5-A9A6-4724-9BF4-4ECB8F05B97A}" type="slidenum">
              <a:rPr lang="fa-IR" smtClean="0"/>
              <a:t>‹#›</a:t>
            </a:fld>
            <a:endParaRPr lang="fa-IR"/>
          </a:p>
        </p:txBody>
      </p:sp>
    </p:spTree>
    <p:extLst>
      <p:ext uri="{BB962C8B-B14F-4D97-AF65-F5344CB8AC3E}">
        <p14:creationId xmlns:p14="http://schemas.microsoft.com/office/powerpoint/2010/main" val="1246790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809" y="1158888"/>
            <a:ext cx="8752114" cy="2492990"/>
          </a:xfrm>
          <a:prstGeom prst="rect">
            <a:avLst/>
          </a:prstGeom>
        </p:spPr>
        <p:txBody>
          <a:bodyPr wrap="square">
            <a:spAutoFit/>
          </a:bodyPr>
          <a:lstStyle/>
          <a:p>
            <a:pPr algn="ctr" rtl="0">
              <a:lnSpc>
                <a:spcPct val="150000"/>
              </a:lnSpc>
            </a:pPr>
            <a:r>
              <a:rPr lang="en-US" sz="2400" b="1" dirty="0">
                <a:latin typeface="Times New Roman" panose="02020603050405020304" pitchFamily="18" charset="0"/>
                <a:ea typeface="Traditional Arabic" panose="02010000000000000000" pitchFamily="2" charset="-78"/>
                <a:cs typeface="Arial" panose="020B0604020202020204" pitchFamily="34" charset="0"/>
              </a:rPr>
              <a:t>Title</a:t>
            </a:r>
            <a:r>
              <a:rPr lang="en-US" sz="2400" b="1" i="0" dirty="0" smtClean="0">
                <a:solidFill>
                  <a:srgbClr val="231F20"/>
                </a:solidFill>
                <a:effectLst/>
                <a:latin typeface="HelveticaNeue-Bold"/>
              </a:rPr>
              <a:t>:</a:t>
            </a:r>
          </a:p>
          <a:p>
            <a:pPr algn="ctr" rtl="0">
              <a:lnSpc>
                <a:spcPct val="150000"/>
              </a:lnSpc>
            </a:pPr>
            <a:r>
              <a:rPr lang="en-US" sz="2000" b="1" dirty="0">
                <a:latin typeface="Times New Roman" panose="02020603050405020304" pitchFamily="18" charset="0"/>
                <a:ea typeface="Traditional Arabic" panose="02010000000000000000" pitchFamily="2" charset="-78"/>
                <a:cs typeface="Arial" panose="020B0604020202020204" pitchFamily="34" charset="0"/>
              </a:rPr>
              <a:t>AMERICAN ASSOCIATION OF CLINICAL ENDOCRINOLOGISTS AND</a:t>
            </a:r>
            <a:br>
              <a:rPr lang="en-US" sz="2000" b="1" dirty="0">
                <a:latin typeface="Times New Roman" panose="02020603050405020304" pitchFamily="18" charset="0"/>
                <a:ea typeface="Traditional Arabic" panose="02010000000000000000" pitchFamily="2" charset="-78"/>
                <a:cs typeface="Arial" panose="020B0604020202020204" pitchFamily="34" charset="0"/>
              </a:rPr>
            </a:br>
            <a:r>
              <a:rPr lang="en-US" sz="2000" b="1" dirty="0">
                <a:latin typeface="Times New Roman" panose="02020603050405020304" pitchFamily="18" charset="0"/>
                <a:ea typeface="Traditional Arabic" panose="02010000000000000000" pitchFamily="2" charset="-78"/>
                <a:cs typeface="Arial" panose="020B0604020202020204" pitchFamily="34" charset="0"/>
              </a:rPr>
              <a:t>AMERICAN COLLEGE OF ENDOCRINOLOGY GUIDELINES FOR MANAGEMENT OF DYSLIPIDEMIA AND PREVENTION OF </a:t>
            </a:r>
            <a:r>
              <a:rPr lang="en-US" sz="2000" b="1" dirty="0" smtClean="0">
                <a:latin typeface="Times New Roman" panose="02020603050405020304" pitchFamily="18" charset="0"/>
                <a:ea typeface="Traditional Arabic" panose="02010000000000000000" pitchFamily="2" charset="-78"/>
                <a:cs typeface="Arial" panose="020B0604020202020204" pitchFamily="34" charset="0"/>
              </a:rPr>
              <a:t>CARDIOVASCULAR </a:t>
            </a:r>
            <a:r>
              <a:rPr lang="en-US" sz="2000" b="1" dirty="0">
                <a:latin typeface="Times New Roman" panose="02020603050405020304" pitchFamily="18" charset="0"/>
                <a:ea typeface="Traditional Arabic" panose="02010000000000000000" pitchFamily="2" charset="-78"/>
                <a:cs typeface="Arial" panose="020B0604020202020204" pitchFamily="34" charset="0"/>
              </a:rPr>
              <a:t>DISEASE </a:t>
            </a:r>
            <a:r>
              <a:rPr lang="en-US" sz="2000" b="1" dirty="0" smtClean="0">
                <a:latin typeface="Times New Roman" panose="02020603050405020304" pitchFamily="18" charset="0"/>
                <a:ea typeface="Traditional Arabic" panose="02010000000000000000" pitchFamily="2" charset="-78"/>
                <a:cs typeface="Arial" panose="020B0604020202020204" pitchFamily="34" charset="0"/>
              </a:rPr>
              <a:t> </a:t>
            </a:r>
            <a:endParaRPr lang="fa-IR" sz="2000" b="1" dirty="0">
              <a:latin typeface="Times New Roman" panose="02020603050405020304" pitchFamily="18" charset="0"/>
              <a:ea typeface="Traditional Arabic" panose="02010000000000000000" pitchFamily="2" charset="-78"/>
              <a:cs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03" r="5453"/>
          <a:stretch/>
        </p:blipFill>
        <p:spPr>
          <a:xfrm>
            <a:off x="8868229" y="607814"/>
            <a:ext cx="3323771" cy="5589787"/>
          </a:xfrm>
          <a:prstGeom prst="rect">
            <a:avLst/>
          </a:prstGeom>
        </p:spPr>
      </p:pic>
      <p:sp>
        <p:nvSpPr>
          <p:cNvPr id="6" name="Rectangle 5"/>
          <p:cNvSpPr/>
          <p:nvPr/>
        </p:nvSpPr>
        <p:spPr>
          <a:xfrm>
            <a:off x="246743" y="742407"/>
            <a:ext cx="2772228" cy="400110"/>
          </a:xfrm>
          <a:prstGeom prst="rect">
            <a:avLst/>
          </a:prstGeom>
        </p:spPr>
        <p:txBody>
          <a:bodyPr wrap="square">
            <a:spAutoFit/>
          </a:bodyPr>
          <a:lstStyle/>
          <a:p>
            <a:pPr algn="l" rtl="0"/>
            <a:r>
              <a:rPr lang="en-US" sz="2000" b="1" dirty="0">
                <a:latin typeface="Times New Roman" panose="02020603050405020304" pitchFamily="18" charset="0"/>
                <a:ea typeface="Traditional Arabic" panose="02010000000000000000" pitchFamily="2" charset="-78"/>
                <a:cs typeface="Arial" panose="020B0604020202020204" pitchFamily="34" charset="0"/>
              </a:rPr>
              <a:t>AACE 2017 Guidelines </a:t>
            </a:r>
            <a:endParaRPr lang="fa-IR" sz="2000" b="1" dirty="0">
              <a:latin typeface="Times New Roman" panose="02020603050405020304" pitchFamily="18" charset="0"/>
              <a:ea typeface="Traditional Arabic" panose="02010000000000000000" pitchFamily="2" charset="-78"/>
              <a:cs typeface="Arial" panose="020B0604020202020204" pitchFamily="34" charset="0"/>
            </a:endParaRPr>
          </a:p>
        </p:txBody>
      </p:sp>
      <p:sp>
        <p:nvSpPr>
          <p:cNvPr id="7" name="Rectangle 6"/>
          <p:cNvSpPr/>
          <p:nvPr/>
        </p:nvSpPr>
        <p:spPr>
          <a:xfrm>
            <a:off x="3759219" y="-21436"/>
            <a:ext cx="3308332" cy="523220"/>
          </a:xfrm>
          <a:prstGeom prst="rect">
            <a:avLst/>
          </a:prstGeom>
        </p:spPr>
        <p:txBody>
          <a:bodyPr wrap="square">
            <a:spAutoFit/>
          </a:bodyPr>
          <a:lstStyle/>
          <a:p>
            <a:pPr algn="l" rtl="0"/>
            <a:r>
              <a:rPr lang="en-US" sz="2800" b="1" dirty="0" smtClean="0">
                <a:latin typeface="Times New Roman" panose="02020603050405020304" pitchFamily="18" charset="0"/>
                <a:ea typeface="Traditional Arabic" panose="02010000000000000000" pitchFamily="2" charset="-78"/>
                <a:cs typeface="Arial" panose="020B0604020202020204" pitchFamily="34" charset="0"/>
              </a:rPr>
              <a:t>In the name of Gad</a:t>
            </a:r>
            <a:endParaRPr lang="fa-IR" sz="2800" b="1" dirty="0">
              <a:latin typeface="Times New Roman" panose="02020603050405020304" pitchFamily="18" charset="0"/>
              <a:ea typeface="Traditional Arabic" panose="02010000000000000000" pitchFamily="2" charset="-78"/>
              <a:cs typeface="Arial" panose="020B0604020202020204" pitchFamily="34" charset="0"/>
            </a:endParaRPr>
          </a:p>
        </p:txBody>
      </p:sp>
    </p:spTree>
    <p:extLst>
      <p:ext uri="{BB962C8B-B14F-4D97-AF65-F5344CB8AC3E}">
        <p14:creationId xmlns:p14="http://schemas.microsoft.com/office/powerpoint/2010/main" val="4112065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6743" y="159657"/>
            <a:ext cx="11945257" cy="6117059"/>
          </a:xfrm>
          <a:prstGeom prst="rect">
            <a:avLst/>
          </a:prstGeom>
        </p:spPr>
        <p:txBody>
          <a:bodyPr wrap="square">
            <a:spAutoFit/>
          </a:bodyPr>
          <a:lstStyle/>
          <a:p>
            <a:pPr algn="l" rtl="0">
              <a:lnSpc>
                <a:spcPct val="150000"/>
              </a:lnSpc>
            </a:pPr>
            <a:r>
              <a:rPr lang="en-US" sz="2700" b="1" i="1" dirty="0" smtClean="0">
                <a:solidFill>
                  <a:srgbClr val="231F20"/>
                </a:solidFill>
                <a:effectLst/>
                <a:latin typeface="Times New Roman" panose="02020603050405020304" pitchFamily="18" charset="0"/>
                <a:cs typeface="Times New Roman" panose="02020603050405020304" pitchFamily="18" charset="0"/>
              </a:rPr>
              <a:t>Middle-Aged Adults (Men Aged 45-65 Years, Women Aged 55-65 Years</a:t>
            </a:r>
            <a:r>
              <a:rPr lang="en-US" sz="2700" b="0" i="0" dirty="0" smtClean="0">
                <a:solidFill>
                  <a:srgbClr val="231F20"/>
                </a:solidFill>
                <a:effectLst/>
                <a:latin typeface="Times New Roman" panose="02020603050405020304" pitchFamily="18" charset="0"/>
                <a:cs typeface="Times New Roman" panose="02020603050405020304" pitchFamily="18" charset="0"/>
              </a:rPr>
              <a:t>)</a:t>
            </a:r>
            <a:br>
              <a:rPr lang="en-US" sz="2700" b="0" i="0" dirty="0" smtClean="0">
                <a:solidFill>
                  <a:srgbClr val="231F20"/>
                </a:solidFill>
                <a:effectLst/>
                <a:latin typeface="Times New Roman" panose="02020603050405020304" pitchFamily="18" charset="0"/>
                <a:cs typeface="Times New Roman" panose="02020603050405020304" pitchFamily="18" charset="0"/>
              </a:rPr>
            </a:br>
            <a:r>
              <a:rPr lang="en-US" sz="2600" b="0" i="0" dirty="0" smtClean="0">
                <a:solidFill>
                  <a:srgbClr val="231F20"/>
                </a:solidFill>
                <a:effectLst/>
                <a:latin typeface="Times New Roman" panose="02020603050405020304" pitchFamily="18" charset="0"/>
                <a:cs typeface="Times New Roman" panose="02020603050405020304" pitchFamily="18" charset="0"/>
              </a:rPr>
              <a:t>• </a:t>
            </a:r>
            <a:r>
              <a:rPr lang="en-US" sz="2600" b="1" i="0" dirty="0" smtClean="0">
                <a:solidFill>
                  <a:srgbClr val="231F20"/>
                </a:solidFill>
                <a:effectLst/>
                <a:latin typeface="Times New Roman" panose="02020603050405020304" pitchFamily="18" charset="0"/>
                <a:cs typeface="Times New Roman" panose="02020603050405020304" pitchFamily="18" charset="0"/>
              </a:rPr>
              <a:t>R12. </a:t>
            </a:r>
            <a:r>
              <a:rPr lang="en-US" sz="2600" b="0" i="0" dirty="0" smtClean="0">
                <a:solidFill>
                  <a:srgbClr val="231F20"/>
                </a:solidFill>
                <a:effectLst/>
                <a:latin typeface="Times New Roman" panose="02020603050405020304" pitchFamily="18" charset="0"/>
                <a:cs typeface="Times New Roman" panose="02020603050405020304" pitchFamily="18" charset="0"/>
              </a:rPr>
              <a:t>In the absence of ASCVD risk factors, screen middle-aged individuals for dyslipidemia at least once every 1 to 2 years. More frequent lipid testing is recommended when multiple  global ASCVD risk factors are present </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600" b="0" i="0" dirty="0" smtClean="0">
                <a:solidFill>
                  <a:srgbClr val="231F20"/>
                </a:solidFill>
                <a:effectLst/>
                <a:latin typeface="Times New Roman" panose="02020603050405020304" pitchFamily="18" charset="0"/>
                <a:cs typeface="Times New Roman" panose="02020603050405020304" pitchFamily="18" charset="0"/>
              </a:rPr>
              <a:t/>
            </a:r>
            <a:br>
              <a:rPr lang="en-US" sz="2600" b="0" i="0" dirty="0" smtClean="0">
                <a:solidFill>
                  <a:srgbClr val="231F20"/>
                </a:solidFill>
                <a:effectLst/>
                <a:latin typeface="Times New Roman" panose="02020603050405020304" pitchFamily="18" charset="0"/>
                <a:cs typeface="Times New Roman" panose="02020603050405020304" pitchFamily="18" charset="0"/>
              </a:rPr>
            </a:br>
            <a:r>
              <a:rPr lang="en-US" sz="2600" b="0" i="0" dirty="0" smtClean="0">
                <a:solidFill>
                  <a:srgbClr val="231F20"/>
                </a:solidFill>
                <a:effectLst/>
                <a:latin typeface="Times New Roman" panose="02020603050405020304" pitchFamily="18" charset="0"/>
                <a:cs typeface="Times New Roman" panose="02020603050405020304" pitchFamily="18" charset="0"/>
              </a:rPr>
              <a:t>• </a:t>
            </a:r>
            <a:r>
              <a:rPr lang="en-US" sz="2600" b="1" i="0" dirty="0" smtClean="0">
                <a:solidFill>
                  <a:srgbClr val="231F20"/>
                </a:solidFill>
                <a:effectLst/>
                <a:latin typeface="Times New Roman" panose="02020603050405020304" pitchFamily="18" charset="0"/>
                <a:cs typeface="Times New Roman" panose="02020603050405020304" pitchFamily="18" charset="0"/>
              </a:rPr>
              <a:t>R13. </a:t>
            </a:r>
            <a:r>
              <a:rPr lang="en-US" sz="2600" b="0" i="0" dirty="0" smtClean="0">
                <a:solidFill>
                  <a:srgbClr val="231F20"/>
                </a:solidFill>
                <a:effectLst/>
                <a:latin typeface="Times New Roman" panose="02020603050405020304" pitchFamily="18" charset="0"/>
                <a:cs typeface="Times New Roman" panose="02020603050405020304" pitchFamily="18" charset="0"/>
              </a:rPr>
              <a:t>The frequency of lipid testing should be based on individual clinical circumstances and the clinician’s best judgment (</a:t>
            </a:r>
            <a:r>
              <a:rPr lang="en-US" sz="26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6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600" b="1" i="1" dirty="0" smtClean="0">
                <a:solidFill>
                  <a:srgbClr val="231F20"/>
                </a:solidFill>
                <a:effectLst/>
                <a:latin typeface="Times New Roman" panose="02020603050405020304" pitchFamily="18" charset="0"/>
                <a:cs typeface="Times New Roman" panose="02020603050405020304" pitchFamily="18" charset="0"/>
              </a:rPr>
              <a:t>Older Adults (Older Than 65 Years)</a:t>
            </a:r>
          </a:p>
          <a:p>
            <a:pPr algn="l" rtl="0">
              <a:lnSpc>
                <a:spcPct val="150000"/>
              </a:lnSpc>
            </a:pPr>
            <a:r>
              <a:rPr lang="en-US" sz="2600" b="0" i="0" dirty="0" smtClean="0">
                <a:solidFill>
                  <a:srgbClr val="231F20"/>
                </a:solidFill>
                <a:effectLst/>
                <a:latin typeface="Times New Roman" panose="02020603050405020304" pitchFamily="18" charset="0"/>
                <a:cs typeface="Times New Roman" panose="02020603050405020304" pitchFamily="18" charset="0"/>
              </a:rPr>
              <a:t>• </a:t>
            </a:r>
            <a:r>
              <a:rPr lang="en-US" sz="2600" b="1" i="0" dirty="0" smtClean="0">
                <a:solidFill>
                  <a:srgbClr val="231F20"/>
                </a:solidFill>
                <a:effectLst/>
                <a:latin typeface="Times New Roman" panose="02020603050405020304" pitchFamily="18" charset="0"/>
                <a:cs typeface="Times New Roman" panose="02020603050405020304" pitchFamily="18" charset="0"/>
              </a:rPr>
              <a:t>R14. </a:t>
            </a:r>
            <a:r>
              <a:rPr lang="en-US" sz="2600" b="0" i="0" dirty="0" smtClean="0">
                <a:solidFill>
                  <a:srgbClr val="231F20"/>
                </a:solidFill>
                <a:effectLst/>
                <a:latin typeface="Times New Roman" panose="02020603050405020304" pitchFamily="18" charset="0"/>
                <a:cs typeface="Times New Roman" panose="02020603050405020304" pitchFamily="18" charset="0"/>
              </a:rPr>
              <a:t>Annually screen older adults with 0 to 1 ASCVD risk factor for dyslipidemia (</a:t>
            </a:r>
            <a:r>
              <a:rPr lang="en-US" sz="26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600" b="0" i="0" dirty="0" smtClean="0">
                <a:solidFill>
                  <a:srgbClr val="231F20"/>
                </a:solidFill>
                <a:effectLst/>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endParaRPr lang="fa-I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190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573838" y="3103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226766" y="145143"/>
            <a:ext cx="11872686" cy="830997"/>
          </a:xfrm>
          <a:prstGeom prst="rect">
            <a:avLst/>
          </a:prstGeom>
        </p:spPr>
        <p:txBody>
          <a:bodyPr wrap="square">
            <a:spAutoFit/>
          </a:bodyPr>
          <a:lstStyle/>
          <a:p>
            <a:pPr algn="l" rtl="0"/>
            <a:r>
              <a:rPr lang="en-US" sz="2400" b="1" i="0" dirty="0" smtClean="0">
                <a:solidFill>
                  <a:srgbClr val="231F20"/>
                </a:solidFill>
                <a:effectLst/>
                <a:latin typeface="Times New Roman" panose="02020603050405020304" pitchFamily="18" charset="0"/>
                <a:cs typeface="Times New Roman" panose="02020603050405020304" pitchFamily="18" charset="0"/>
              </a:rPr>
              <a:t>Table 8</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1" i="0" dirty="0" smtClean="0">
                <a:solidFill>
                  <a:srgbClr val="231F20"/>
                </a:solidFill>
                <a:effectLst/>
                <a:latin typeface="Times New Roman" panose="02020603050405020304" pitchFamily="18" charset="0"/>
                <a:cs typeface="Times New Roman" panose="02020603050405020304" pitchFamily="18" charset="0"/>
              </a:rPr>
              <a:t>Key Cardiovascular Risk Scoring Tools: Framingham, MESA, Reynolds, and UKPDS</a:t>
            </a:r>
            <a:endParaRPr lang="en-US" sz="2400" dirty="0">
              <a:effectLst/>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6573838" y="3103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587" y="976140"/>
            <a:ext cx="9258272" cy="5823076"/>
          </a:xfrm>
          <a:prstGeom prst="rect">
            <a:avLst/>
          </a:prstGeom>
        </p:spPr>
      </p:pic>
    </p:spTree>
    <p:extLst>
      <p:ext uri="{BB962C8B-B14F-4D97-AF65-F5344CB8AC3E}">
        <p14:creationId xmlns:p14="http://schemas.microsoft.com/office/powerpoint/2010/main" val="13638237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813"/>
            <a:ext cx="11982528" cy="5579743"/>
          </a:xfrm>
          <a:prstGeom prst="rect">
            <a:avLst/>
          </a:prstGeom>
        </p:spPr>
      </p:pic>
      <p:sp>
        <p:nvSpPr>
          <p:cNvPr id="5" name="Rectangle 4"/>
          <p:cNvSpPr/>
          <p:nvPr/>
        </p:nvSpPr>
        <p:spPr>
          <a:xfrm>
            <a:off x="0" y="153405"/>
            <a:ext cx="2507994" cy="461665"/>
          </a:xfrm>
          <a:prstGeom prst="rect">
            <a:avLst/>
          </a:prstGeom>
        </p:spPr>
        <p:txBody>
          <a:bodyPr wrap="none">
            <a:spAutoFit/>
          </a:bodyPr>
          <a:lstStyle/>
          <a:p>
            <a:r>
              <a:rPr lang="en-US" sz="2400" b="1" dirty="0">
                <a:solidFill>
                  <a:srgbClr val="231F20"/>
                </a:solidFill>
                <a:latin typeface="Times New Roman" panose="02020603050405020304" pitchFamily="18" charset="0"/>
                <a:cs typeface="Times New Roman" panose="02020603050405020304" pitchFamily="18" charset="0"/>
              </a:rPr>
              <a:t>Table </a:t>
            </a:r>
            <a:r>
              <a:rPr lang="en-US" sz="2400" b="1" dirty="0" smtClean="0">
                <a:solidFill>
                  <a:srgbClr val="231F20"/>
                </a:solidFill>
                <a:latin typeface="Times New Roman" panose="02020603050405020304" pitchFamily="18" charset="0"/>
                <a:cs typeface="Times New Roman" panose="02020603050405020304" pitchFamily="18" charset="0"/>
              </a:rPr>
              <a:t>8 Continue</a:t>
            </a:r>
            <a:r>
              <a:rPr lang="fa-IR" sz="2400" b="1" dirty="0" smtClean="0">
                <a:solidFill>
                  <a:srgbClr val="231F20"/>
                </a:solidFill>
                <a:latin typeface="Times New Roman" panose="02020603050405020304" pitchFamily="18" charset="0"/>
                <a:cs typeface="Times New Roman" panose="02020603050405020304" pitchFamily="18" charset="0"/>
              </a:rPr>
              <a:t> </a:t>
            </a:r>
            <a:endParaRPr lang="fa-IR" sz="2400" dirty="0"/>
          </a:p>
        </p:txBody>
      </p:sp>
    </p:spTree>
    <p:extLst>
      <p:ext uri="{BB962C8B-B14F-4D97-AF65-F5344CB8AC3E}">
        <p14:creationId xmlns:p14="http://schemas.microsoft.com/office/powerpoint/2010/main" val="330411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2379"/>
            <a:ext cx="12018920" cy="5509175"/>
          </a:xfrm>
          <a:prstGeom prst="rect">
            <a:avLst/>
          </a:prstGeom>
        </p:spPr>
      </p:pic>
    </p:spTree>
    <p:extLst>
      <p:ext uri="{BB962C8B-B14F-4D97-AF65-F5344CB8AC3E}">
        <p14:creationId xmlns:p14="http://schemas.microsoft.com/office/powerpoint/2010/main" val="119825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532"/>
            <a:ext cx="12102099" cy="6542468"/>
          </a:xfrm>
          <a:prstGeom prst="rect">
            <a:avLst/>
          </a:prstGeom>
        </p:spPr>
      </p:pic>
      <p:sp>
        <p:nvSpPr>
          <p:cNvPr id="3" name="Rectangle 2"/>
          <p:cNvSpPr/>
          <p:nvPr/>
        </p:nvSpPr>
        <p:spPr>
          <a:xfrm>
            <a:off x="387991" y="0"/>
            <a:ext cx="2120003" cy="400110"/>
          </a:xfrm>
          <a:prstGeom prst="rect">
            <a:avLst/>
          </a:prstGeom>
        </p:spPr>
        <p:txBody>
          <a:bodyPr wrap="none">
            <a:spAutoFit/>
          </a:bodyPr>
          <a:lstStyle/>
          <a:p>
            <a:r>
              <a:rPr lang="en-US" sz="2000" b="1" dirty="0">
                <a:solidFill>
                  <a:srgbClr val="231F20"/>
                </a:solidFill>
                <a:latin typeface="Times New Roman" panose="02020603050405020304" pitchFamily="18" charset="0"/>
                <a:cs typeface="Times New Roman" panose="02020603050405020304" pitchFamily="18" charset="0"/>
              </a:rPr>
              <a:t>Table </a:t>
            </a:r>
            <a:r>
              <a:rPr lang="en-US" sz="2000" b="1" dirty="0" smtClean="0">
                <a:solidFill>
                  <a:srgbClr val="231F20"/>
                </a:solidFill>
                <a:latin typeface="Times New Roman" panose="02020603050405020304" pitchFamily="18" charset="0"/>
                <a:cs typeface="Times New Roman" panose="02020603050405020304" pitchFamily="18" charset="0"/>
              </a:rPr>
              <a:t>8 Continue</a:t>
            </a:r>
            <a:r>
              <a:rPr lang="fa-IR" sz="2000" b="1" dirty="0" smtClean="0">
                <a:solidFill>
                  <a:srgbClr val="231F20"/>
                </a:solidFill>
                <a:latin typeface="Times New Roman" panose="02020603050405020304" pitchFamily="18" charset="0"/>
                <a:cs typeface="Times New Roman" panose="02020603050405020304" pitchFamily="18" charset="0"/>
              </a:rPr>
              <a:t> </a:t>
            </a:r>
            <a:endParaRPr lang="fa-IR" sz="2000" dirty="0"/>
          </a:p>
        </p:txBody>
      </p:sp>
    </p:spTree>
    <p:extLst>
      <p:ext uri="{BB962C8B-B14F-4D97-AF65-F5344CB8AC3E}">
        <p14:creationId xmlns:p14="http://schemas.microsoft.com/office/powerpoint/2010/main" val="365475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8684" y="176800"/>
            <a:ext cx="11742059" cy="6673943"/>
          </a:xfrm>
          <a:prstGeom prst="rect">
            <a:avLst/>
          </a:prstGeom>
        </p:spPr>
        <p:txBody>
          <a:bodyPr wrap="square">
            <a:spAutoFit/>
          </a:bodyPr>
          <a:lstStyle/>
          <a:p>
            <a:pPr algn="l"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R15. </a:t>
            </a:r>
            <a:r>
              <a:rPr lang="en-US" sz="2400" b="0" i="0" dirty="0" smtClean="0">
                <a:solidFill>
                  <a:srgbClr val="231F20"/>
                </a:solidFill>
                <a:effectLst/>
                <a:latin typeface="Times New Roman" panose="02020603050405020304" pitchFamily="18" charset="0"/>
                <a:cs typeface="Times New Roman" panose="02020603050405020304" pitchFamily="18" charset="0"/>
              </a:rPr>
              <a:t>Older adults should undergo lipid assessment if they have multiple ASCVD global risk factors (i.e., other than age) (</a:t>
            </a:r>
            <a:r>
              <a:rPr lang="en-US" sz="24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R16. </a:t>
            </a:r>
            <a:r>
              <a:rPr lang="en-US" sz="2400" b="0" i="0" dirty="0" smtClean="0">
                <a:solidFill>
                  <a:srgbClr val="231F20"/>
                </a:solidFill>
                <a:effectLst/>
                <a:latin typeface="Times New Roman" panose="02020603050405020304" pitchFamily="18" charset="0"/>
                <a:cs typeface="Times New Roman" panose="02020603050405020304" pitchFamily="18" charset="0"/>
              </a:rPr>
              <a:t>Screening for this group is based on age and risk, but not sex; therefore, older women should be screened in the same way as older men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Children and Adolescents</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R17. </a:t>
            </a:r>
            <a:r>
              <a:rPr lang="en-US" sz="2400" b="0" i="0" dirty="0" smtClean="0">
                <a:solidFill>
                  <a:srgbClr val="231F20"/>
                </a:solidFill>
                <a:effectLst/>
                <a:latin typeface="Times New Roman" panose="02020603050405020304" pitchFamily="18" charset="0"/>
                <a:cs typeface="Times New Roman" panose="02020603050405020304" pitchFamily="18" charset="0"/>
              </a:rPr>
              <a:t>In children at risk for FH (e.g., family history of premature cardiovascular disease or elevated cholesterol), screening should be at 3 years of age, again between ages 9 and 11, and again at age 18 (</a:t>
            </a:r>
            <a:r>
              <a:rPr lang="en-US" sz="2400" b="1" i="0" dirty="0" smtClean="0">
                <a:solidFill>
                  <a:srgbClr val="231F20"/>
                </a:solidFill>
                <a:effectLst/>
                <a:latin typeface="Times New Roman" panose="02020603050405020304" pitchFamily="18" charset="0"/>
                <a:cs typeface="Times New Roman" panose="02020603050405020304" pitchFamily="18" charset="0"/>
              </a:rPr>
              <a:t>Grade B; BEL 3, upgraded due to cost-effectiveness</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R18. </a:t>
            </a:r>
            <a:r>
              <a:rPr lang="en-US" sz="2400" b="0" i="0" dirty="0" smtClean="0">
                <a:solidFill>
                  <a:srgbClr val="231F20"/>
                </a:solidFill>
                <a:effectLst/>
                <a:latin typeface="Times New Roman" panose="02020603050405020304" pitchFamily="18" charset="0"/>
                <a:cs typeface="Times New Roman" panose="02020603050405020304" pitchFamily="18" charset="0"/>
              </a:rPr>
              <a:t>Screen adolescents older than 16 years every 5 years or more frequently if they have ASCVD risk factors, have overweight or obesity, have other ele</a:t>
            </a:r>
            <a:r>
              <a:rPr lang="en-US" sz="2400" dirty="0">
                <a:latin typeface="Times New Roman" panose="02020603050405020304" pitchFamily="18" charset="0"/>
                <a:cs typeface="Times New Roman" panose="02020603050405020304" pitchFamily="18" charset="0"/>
              </a:rPr>
              <a:t>ments of the insulin resistance syndrome, or have </a:t>
            </a:r>
            <a:r>
              <a:rPr lang="en-US" sz="2400" dirty="0" smtClean="0">
                <a:latin typeface="Times New Roman" panose="02020603050405020304" pitchFamily="18" charset="0"/>
                <a:cs typeface="Times New Roman" panose="02020603050405020304" pitchFamily="18" charset="0"/>
              </a:rPr>
              <a:t>a family </a:t>
            </a:r>
            <a:r>
              <a:rPr lang="en-US" sz="2400" dirty="0">
                <a:latin typeface="Times New Roman" panose="02020603050405020304" pitchFamily="18" charset="0"/>
                <a:cs typeface="Times New Roman" panose="02020603050405020304" pitchFamily="18" charset="0"/>
              </a:rPr>
              <a:t>history of premature ASCVD (</a:t>
            </a:r>
            <a:r>
              <a:rPr lang="en-US" sz="2400" b="1" dirty="0">
                <a:latin typeface="Times New Roman" panose="02020603050405020304" pitchFamily="18" charset="0"/>
                <a:cs typeface="Times New Roman" panose="02020603050405020304" pitchFamily="18" charset="0"/>
              </a:rPr>
              <a:t>Grade B; </a:t>
            </a:r>
            <a:r>
              <a:rPr lang="en-US" sz="2400" b="1" dirty="0" smtClean="0">
                <a:latin typeface="Times New Roman" panose="02020603050405020304" pitchFamily="18" charset="0"/>
                <a:cs typeface="Times New Roman" panose="02020603050405020304" pitchFamily="18" charset="0"/>
              </a:rPr>
              <a:t>BEL 3</a:t>
            </a:r>
            <a:r>
              <a:rPr lang="en-US" sz="2400" b="1" dirty="0">
                <a:latin typeface="Times New Roman" panose="02020603050405020304" pitchFamily="18" charset="0"/>
                <a:cs typeface="Times New Roman" panose="02020603050405020304" pitchFamily="18" charset="0"/>
              </a:rPr>
              <a:t>, upgraded due to cost-effectiveness</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lang="fa-I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655261"/>
      </p:ext>
    </p:extLst>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573838" y="3173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6573838" y="3173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 y="2734094"/>
            <a:ext cx="6081486" cy="3170458"/>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838" y="1245214"/>
            <a:ext cx="5508170" cy="307410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8342" y="4417462"/>
            <a:ext cx="2543666" cy="2255384"/>
          </a:xfrm>
          <a:prstGeom prst="rect">
            <a:avLst/>
          </a:prstGeom>
          <a:ln>
            <a:noFill/>
          </a:ln>
          <a:effectLst>
            <a:softEdge rad="112500"/>
          </a:effectLst>
        </p:spPr>
      </p:pic>
    </p:spTree>
    <p:extLst>
      <p:ext uri="{BB962C8B-B14F-4D97-AF65-F5344CB8AC3E}">
        <p14:creationId xmlns:p14="http://schemas.microsoft.com/office/powerpoint/2010/main" val="179825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2229" y="207748"/>
            <a:ext cx="11698514" cy="6186309"/>
          </a:xfrm>
          <a:prstGeom prst="rect">
            <a:avLst/>
          </a:prstGeom>
        </p:spPr>
        <p:txBody>
          <a:bodyPr wrap="square">
            <a:spAutoFit/>
          </a:bodyPr>
          <a:lstStyle/>
          <a:p>
            <a:pPr algn="l"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3Q2. WHICH SCREENING TESTS ARE RECOMMENDED FOR THE DETECTION OF CARDIOVASCULAR RISK?</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1" i="0" dirty="0" smtClean="0">
                <a:solidFill>
                  <a:srgbClr val="231F20"/>
                </a:solidFill>
                <a:effectLst/>
                <a:latin typeface="Times New Roman" panose="02020603050405020304" pitchFamily="18" charset="0"/>
                <a:cs typeface="Times New Roman" panose="02020603050405020304" pitchFamily="18" charset="0"/>
              </a:rPr>
              <a:t>3Q2.1. Fasting Lipid Profile</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R19. </a:t>
            </a:r>
            <a:r>
              <a:rPr lang="en-US" sz="2400" b="0" i="0" dirty="0" smtClean="0">
                <a:solidFill>
                  <a:srgbClr val="231F20"/>
                </a:solidFill>
                <a:effectLst/>
                <a:latin typeface="Times New Roman" panose="02020603050405020304" pitchFamily="18" charset="0"/>
                <a:cs typeface="Times New Roman" panose="02020603050405020304" pitchFamily="18" charset="0"/>
              </a:rPr>
              <a:t>Use a fasting lipid profile to ensure the most precise lipid assessment; this should include total cholesterol, LDL-C, TG, and non-HDL-C (</a:t>
            </a:r>
            <a:r>
              <a:rPr lang="en-US" sz="24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4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3Q2.2. LDL-C</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R21. </a:t>
            </a:r>
            <a:r>
              <a:rPr lang="en-US" sz="2400" b="0" i="0" dirty="0" smtClean="0">
                <a:solidFill>
                  <a:srgbClr val="231F20"/>
                </a:solidFill>
                <a:effectLst/>
                <a:latin typeface="Times New Roman" panose="02020603050405020304" pitchFamily="18" charset="0"/>
                <a:cs typeface="Times New Roman" panose="02020603050405020304" pitchFamily="18" charset="0"/>
              </a:rPr>
              <a:t>LDL-C may be estimated using the </a:t>
            </a:r>
            <a:r>
              <a:rPr lang="en-US" sz="2400" b="0" i="0" dirty="0" err="1" smtClean="0">
                <a:solidFill>
                  <a:srgbClr val="231F20"/>
                </a:solidFill>
                <a:effectLst/>
                <a:latin typeface="Times New Roman" panose="02020603050405020304" pitchFamily="18" charset="0"/>
                <a:cs typeface="Times New Roman" panose="02020603050405020304" pitchFamily="18" charset="0"/>
              </a:rPr>
              <a:t>Friedewald</a:t>
            </a:r>
            <a:r>
              <a:rPr lang="en-US" sz="2400" b="0" i="0" dirty="0" smtClean="0">
                <a:solidFill>
                  <a:srgbClr val="231F20"/>
                </a:solidFill>
                <a:effectLst/>
                <a:latin typeface="Times New Roman" panose="02020603050405020304" pitchFamily="18" charset="0"/>
                <a:cs typeface="Times New Roman" panose="02020603050405020304" pitchFamily="18" charset="0"/>
              </a:rPr>
              <a:t> equation: LDL-C = (total cholesterol – HDL-C) – TG/5; however, this method is valid only for values obtained during the fasting state and becomes increasingly inaccurate and invalid when TG levels are greater than 200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and 400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respectively (</a:t>
            </a:r>
            <a:r>
              <a:rPr lang="en-US" sz="2400" b="1" i="0" dirty="0" smtClean="0">
                <a:solidFill>
                  <a:srgbClr val="231F20"/>
                </a:solidFill>
                <a:effectLst/>
                <a:latin typeface="Times New Roman" panose="02020603050405020304" pitchFamily="18" charset="0"/>
                <a:cs typeface="Times New Roman" panose="02020603050405020304" pitchFamily="18" charset="0"/>
              </a:rPr>
              <a:t>Grade C; BEL 3</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59045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3200" y="0"/>
            <a:ext cx="11988800" cy="6740307"/>
          </a:xfrm>
          <a:prstGeom prst="rect">
            <a:avLst/>
          </a:prstGeom>
        </p:spPr>
        <p:txBody>
          <a:bodyPr wrap="square">
            <a:spAutoFit/>
          </a:bodyPr>
          <a:lstStyle/>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R22. </a:t>
            </a:r>
            <a:r>
              <a:rPr lang="en-US" sz="2400" b="0" i="0" dirty="0" smtClean="0">
                <a:solidFill>
                  <a:srgbClr val="231F20"/>
                </a:solidFill>
                <a:effectLst/>
                <a:latin typeface="Times New Roman" panose="02020603050405020304" pitchFamily="18" charset="0"/>
                <a:cs typeface="Times New Roman" panose="02020603050405020304" pitchFamily="18" charset="0"/>
              </a:rPr>
              <a:t>LDL-C should be directly measured in certain high-risk individuals such as those with fasting TG levels greater than 250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or those with diabetes or known vascular disease (</a:t>
            </a:r>
            <a:r>
              <a:rPr lang="en-US" sz="2400" b="1" i="0" dirty="0" smtClean="0">
                <a:solidFill>
                  <a:srgbClr val="231F20"/>
                </a:solidFill>
                <a:effectLst/>
                <a:latin typeface="Times New Roman" panose="02020603050405020304" pitchFamily="18" charset="0"/>
                <a:cs typeface="Times New Roman" panose="02020603050405020304" pitchFamily="18" charset="0"/>
              </a:rPr>
              <a:t>Grade C; BEL 3</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3Q2.3. HDL-C</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R23. </a:t>
            </a:r>
            <a:r>
              <a:rPr lang="en-US" sz="2400" b="0" i="0" dirty="0" smtClean="0">
                <a:solidFill>
                  <a:srgbClr val="231F20"/>
                </a:solidFill>
                <a:effectLst/>
                <a:latin typeface="Times New Roman" panose="02020603050405020304" pitchFamily="18" charset="0"/>
                <a:cs typeface="Times New Roman" panose="02020603050405020304" pitchFamily="18" charset="0"/>
              </a:rPr>
              <a:t>Measurement of HDL-C should be included in screening tests for dyslipidemia (</a:t>
            </a:r>
            <a:r>
              <a:rPr lang="en-US" sz="24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3Q2.4. Non-HDL-C</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R24. </a:t>
            </a:r>
            <a:r>
              <a:rPr lang="en-US" sz="2400" b="0" i="0" dirty="0" smtClean="0">
                <a:solidFill>
                  <a:srgbClr val="231F20"/>
                </a:solidFill>
                <a:effectLst/>
                <a:latin typeface="Times New Roman" panose="02020603050405020304" pitchFamily="18" charset="0"/>
                <a:cs typeface="Times New Roman" panose="02020603050405020304" pitchFamily="18" charset="0"/>
              </a:rPr>
              <a:t>The non-HDL-C (total cholesterol – HDLC) should be calculated to assist risk stratification in individuals with moderately elevated TG (200 to 500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diabetes, and/or established ASCVD (</a:t>
            </a:r>
            <a:r>
              <a:rPr lang="en-US" sz="24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R25. </a:t>
            </a:r>
            <a:r>
              <a:rPr lang="en-US" sz="2400" b="0" i="0" dirty="0" smtClean="0">
                <a:solidFill>
                  <a:srgbClr val="231F20"/>
                </a:solidFill>
                <a:effectLst/>
                <a:latin typeface="Times New Roman" panose="02020603050405020304" pitchFamily="18" charset="0"/>
                <a:cs typeface="Times New Roman" panose="02020603050405020304" pitchFamily="18" charset="0"/>
              </a:rPr>
              <a:t>If insulin resistance is suspected, the non-HDL-C should be evaluated to gain useful information regarding the individual’s total </a:t>
            </a:r>
            <a:r>
              <a:rPr lang="en-US" sz="2400" b="0" i="0" dirty="0" err="1" smtClean="0">
                <a:solidFill>
                  <a:srgbClr val="231F20"/>
                </a:solidFill>
                <a:effectLst/>
                <a:latin typeface="Times New Roman" panose="02020603050405020304" pitchFamily="18" charset="0"/>
                <a:cs typeface="Times New Roman" panose="02020603050405020304" pitchFamily="18" charset="0"/>
              </a:rPr>
              <a:t>atherogenic</a:t>
            </a:r>
            <a:r>
              <a:rPr lang="en-US" sz="2400" b="0" i="0" dirty="0" smtClean="0">
                <a:solidFill>
                  <a:srgbClr val="231F20"/>
                </a:solidFill>
                <a:effectLst/>
                <a:latin typeface="Times New Roman" panose="02020603050405020304" pitchFamily="18" charset="0"/>
                <a:cs typeface="Times New Roman" panose="02020603050405020304" pitchFamily="18" charset="0"/>
              </a:rPr>
              <a:t> lipoprotein burden (</a:t>
            </a:r>
            <a:r>
              <a:rPr lang="en-US" sz="2400" b="1" i="0" dirty="0" smtClean="0">
                <a:solidFill>
                  <a:srgbClr val="231F20"/>
                </a:solidFill>
                <a:effectLst/>
                <a:latin typeface="Times New Roman" panose="02020603050405020304" pitchFamily="18" charset="0"/>
                <a:cs typeface="Times New Roman" panose="02020603050405020304" pitchFamily="18" charset="0"/>
              </a:rPr>
              <a:t>Grade D</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8757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8688" y="105110"/>
            <a:ext cx="11742056" cy="6478184"/>
          </a:xfrm>
          <a:prstGeom prst="rect">
            <a:avLst/>
          </a:prstGeom>
        </p:spPr>
        <p:txBody>
          <a:bodyPr wrap="square">
            <a:spAutoFit/>
          </a:bodyPr>
          <a:lstStyle/>
          <a:p>
            <a:pPr algn="l" rtl="0">
              <a:lnSpc>
                <a:spcPct val="150000"/>
              </a:lnSpc>
            </a:pPr>
            <a:r>
              <a:rPr lang="en-US" sz="2800" b="1" i="0" dirty="0" smtClean="0">
                <a:solidFill>
                  <a:srgbClr val="231F20"/>
                </a:solidFill>
                <a:effectLst/>
                <a:latin typeface="Times New Roman" panose="02020603050405020304" pitchFamily="18" charset="0"/>
                <a:cs typeface="Times New Roman" panose="02020603050405020304" pitchFamily="18" charset="0"/>
              </a:rPr>
              <a:t>3Q2.5. TG</a:t>
            </a:r>
            <a:br>
              <a:rPr lang="en-US" sz="2800" b="1" i="0"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R26. </a:t>
            </a:r>
            <a:r>
              <a:rPr lang="en-US" sz="2800" b="0" i="0" dirty="0" smtClean="0">
                <a:solidFill>
                  <a:srgbClr val="231F20"/>
                </a:solidFill>
                <a:effectLst/>
                <a:latin typeface="Times New Roman" panose="02020603050405020304" pitchFamily="18" charset="0"/>
                <a:cs typeface="Times New Roman" panose="02020603050405020304" pitchFamily="18" charset="0"/>
              </a:rPr>
              <a:t>TG levels should be part of routine lipid screening: moderate elevations (≥150 mg/</a:t>
            </a:r>
            <a:r>
              <a:rPr lang="en-US" sz="2800" b="0" i="0" dirty="0" err="1" smtClean="0">
                <a:solidFill>
                  <a:srgbClr val="231F20"/>
                </a:solidFill>
                <a:effectLst/>
                <a:latin typeface="Times New Roman" panose="02020603050405020304" pitchFamily="18" charset="0"/>
                <a:cs typeface="Times New Roman" panose="02020603050405020304" pitchFamily="18" charset="0"/>
              </a:rPr>
              <a:t>dL</a:t>
            </a:r>
            <a:r>
              <a:rPr lang="en-US" sz="2800" b="0" i="0" dirty="0" smtClean="0">
                <a:solidFill>
                  <a:srgbClr val="231F20"/>
                </a:solidFill>
                <a:effectLst/>
                <a:latin typeface="Times New Roman" panose="02020603050405020304" pitchFamily="18" charset="0"/>
                <a:cs typeface="Times New Roman" panose="02020603050405020304" pitchFamily="18" charset="0"/>
              </a:rPr>
              <a:t>) may identify individuals at risk for the insulin resistance syndrome and levels ≥200 mg/</a:t>
            </a:r>
            <a:r>
              <a:rPr lang="en-US" sz="2800" b="0" i="0" dirty="0" err="1" smtClean="0">
                <a:solidFill>
                  <a:srgbClr val="231F20"/>
                </a:solidFill>
                <a:effectLst/>
                <a:latin typeface="Times New Roman" panose="02020603050405020304" pitchFamily="18" charset="0"/>
                <a:cs typeface="Times New Roman" panose="02020603050405020304" pitchFamily="18" charset="0"/>
              </a:rPr>
              <a:t>dL</a:t>
            </a:r>
            <a:r>
              <a:rPr lang="en-US" sz="2800" b="0" i="0" dirty="0" smtClean="0">
                <a:solidFill>
                  <a:srgbClr val="231F20"/>
                </a:solidFill>
                <a:effectLst/>
                <a:latin typeface="Times New Roman" panose="02020603050405020304" pitchFamily="18" charset="0"/>
                <a:cs typeface="Times New Roman" panose="02020603050405020304" pitchFamily="18" charset="0"/>
              </a:rPr>
              <a:t> may identify individuals at substantially increased ASCVD risk (</a:t>
            </a:r>
            <a:r>
              <a:rPr lang="en-US" sz="28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8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800" b="1" i="0" dirty="0" smtClean="0">
                <a:solidFill>
                  <a:srgbClr val="231F20"/>
                </a:solidFill>
                <a:effectLst/>
                <a:latin typeface="Times New Roman" panose="02020603050405020304" pitchFamily="18" charset="0"/>
                <a:cs typeface="Times New Roman" panose="02020603050405020304" pitchFamily="18" charset="0"/>
              </a:rPr>
              <a:t>3Q2.6. Apolipoproteins</a:t>
            </a:r>
          </a:p>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R27. </a:t>
            </a:r>
            <a:r>
              <a:rPr lang="en-US" sz="2800" b="0" i="0" dirty="0" smtClean="0">
                <a:solidFill>
                  <a:srgbClr val="231F20"/>
                </a:solidFill>
                <a:effectLst/>
                <a:latin typeface="Times New Roman" panose="02020603050405020304" pitchFamily="18" charset="0"/>
                <a:cs typeface="Times New Roman" panose="02020603050405020304" pitchFamily="18" charset="0"/>
              </a:rPr>
              <a:t>Apo B and/or an </a:t>
            </a:r>
            <a:r>
              <a:rPr lang="en-US" sz="2800" b="0" i="0" dirty="0" err="1" smtClean="0">
                <a:solidFill>
                  <a:srgbClr val="231F20"/>
                </a:solidFill>
                <a:effectLst/>
                <a:latin typeface="Times New Roman" panose="02020603050405020304" pitchFamily="18" charset="0"/>
                <a:cs typeface="Times New Roman" panose="02020603050405020304" pitchFamily="18" charset="0"/>
              </a:rPr>
              <a:t>apo</a:t>
            </a:r>
            <a:r>
              <a:rPr lang="en-US" sz="2800" b="0" i="0" dirty="0" smtClean="0">
                <a:solidFill>
                  <a:srgbClr val="231F20"/>
                </a:solidFill>
                <a:effectLst/>
                <a:latin typeface="Times New Roman" panose="02020603050405020304" pitchFamily="18" charset="0"/>
                <a:cs typeface="Times New Roman" panose="02020603050405020304" pitchFamily="18" charset="0"/>
              </a:rPr>
              <a:t> B/</a:t>
            </a:r>
            <a:r>
              <a:rPr lang="en-US" sz="2800" b="0" i="0" dirty="0" err="1" smtClean="0">
                <a:solidFill>
                  <a:srgbClr val="231F20"/>
                </a:solidFill>
                <a:effectLst/>
                <a:latin typeface="Times New Roman" panose="02020603050405020304" pitchFamily="18" charset="0"/>
                <a:cs typeface="Times New Roman" panose="02020603050405020304" pitchFamily="18" charset="0"/>
              </a:rPr>
              <a:t>apo</a:t>
            </a:r>
            <a:r>
              <a:rPr lang="en-US" sz="2800" b="0" i="0" dirty="0" smtClean="0">
                <a:solidFill>
                  <a:srgbClr val="231F20"/>
                </a:solidFill>
                <a:effectLst/>
                <a:latin typeface="Times New Roman" panose="02020603050405020304" pitchFamily="18" charset="0"/>
                <a:cs typeface="Times New Roman" panose="02020603050405020304" pitchFamily="18" charset="0"/>
              </a:rPr>
              <a:t> A1 ratio calculation and evaluation may be useful in at-risk individuals (TG ≥150, HDL-C &lt;40, prior ASCVD event, T2DM, and/or the insulin resistance syndrome [even at target LDL-C levels]) to assess residual risk and guide decision-making (</a:t>
            </a:r>
            <a:r>
              <a:rPr lang="en-US" sz="28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4553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985161"/>
            <a:ext cx="10479313" cy="4616648"/>
          </a:xfrm>
          <a:prstGeom prst="rect">
            <a:avLst/>
          </a:prstGeom>
        </p:spPr>
        <p:txBody>
          <a:bodyPr wrap="square">
            <a:spAutoFit/>
          </a:bodyPr>
          <a:lstStyle/>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In this update, there are 87 Recommendations of which 45 are Grade A (51.7%), 18 are Grade B (20.7%), 15 are Grade C (17.2%), and 9 (10.3%) are Grade D. There is a greater percentage of Recommendations that are Grade A or B (72%) compared with those that are Grade C and Grade D (28%). The evidence base presented here provides relevant information for the recommendations in the Executive Summary.</a:t>
            </a:r>
          </a:p>
        </p:txBody>
      </p:sp>
    </p:spTree>
    <p:extLst>
      <p:ext uri="{BB962C8B-B14F-4D97-AF65-F5344CB8AC3E}">
        <p14:creationId xmlns:p14="http://schemas.microsoft.com/office/powerpoint/2010/main" val="252495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9655" y="138565"/>
            <a:ext cx="11930743" cy="5909310"/>
          </a:xfrm>
          <a:prstGeom prst="rect">
            <a:avLst/>
          </a:prstGeom>
        </p:spPr>
        <p:txBody>
          <a:bodyPr wrap="square">
            <a:spAutoFit/>
          </a:bodyPr>
          <a:lstStyle/>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R28. </a:t>
            </a:r>
            <a:r>
              <a:rPr lang="en-US" sz="2800" b="0" i="0" dirty="0" smtClean="0">
                <a:solidFill>
                  <a:srgbClr val="231F20"/>
                </a:solidFill>
                <a:effectLst/>
                <a:latin typeface="Times New Roman" panose="02020603050405020304" pitchFamily="18" charset="0"/>
                <a:cs typeface="Times New Roman" panose="02020603050405020304" pitchFamily="18" charset="0"/>
              </a:rPr>
              <a:t>Apo B measurements (reﬂecting the particle concentration of LDL and all other </a:t>
            </a:r>
            <a:r>
              <a:rPr lang="en-US" sz="2800" b="0" i="0" dirty="0" err="1" smtClean="0">
                <a:solidFill>
                  <a:srgbClr val="231F20"/>
                </a:solidFill>
                <a:effectLst/>
                <a:latin typeface="Times New Roman" panose="02020603050405020304" pitchFamily="18" charset="0"/>
                <a:cs typeface="Times New Roman" panose="02020603050405020304" pitchFamily="18" charset="0"/>
              </a:rPr>
              <a:t>atherogenic</a:t>
            </a:r>
            <a:r>
              <a:rPr lang="en-US" sz="2800" b="0" i="0" dirty="0" smtClean="0">
                <a:solidFill>
                  <a:srgbClr val="231F20"/>
                </a:solidFill>
                <a:effectLst/>
                <a:latin typeface="Times New Roman" panose="02020603050405020304" pitchFamily="18" charset="0"/>
                <a:cs typeface="Times New Roman" panose="02020603050405020304" pitchFamily="18" charset="0"/>
              </a:rPr>
              <a:t> lipoproteins) may be useful to assess the success of LDL-C–</a:t>
            </a:r>
            <a:br>
              <a:rPr lang="en-US" sz="2800" b="0" i="0"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lowering therapy (</a:t>
            </a:r>
            <a:r>
              <a:rPr lang="en-US" sz="28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smtClean="0">
              <a:latin typeface="Times New Roman" panose="02020603050405020304" pitchFamily="18" charset="0"/>
              <a:cs typeface="Times New Roman" panose="02020603050405020304" pitchFamily="18" charset="0"/>
            </a:endParaRPr>
          </a:p>
          <a:p>
            <a:pPr algn="l" rtl="0">
              <a:lnSpc>
                <a:spcPct val="150000"/>
              </a:lnSpc>
            </a:pPr>
            <a:r>
              <a:rPr lang="en-US" sz="2800" b="1" i="0" dirty="0" smtClean="0">
                <a:solidFill>
                  <a:srgbClr val="231F20"/>
                </a:solidFill>
                <a:effectLst/>
                <a:latin typeface="Times New Roman" panose="02020603050405020304" pitchFamily="18" charset="0"/>
                <a:cs typeface="Times New Roman" panose="02020603050405020304" pitchFamily="18" charset="0"/>
              </a:rPr>
              <a:t>3Q2.7. Secondary Causes of Dyslipidemia</a:t>
            </a:r>
            <a:br>
              <a:rPr lang="en-US" sz="2800" b="1" i="0"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R29. </a:t>
            </a:r>
            <a:r>
              <a:rPr lang="en-US" sz="2800" b="0" i="0" dirty="0" smtClean="0">
                <a:solidFill>
                  <a:srgbClr val="231F20"/>
                </a:solidFill>
                <a:effectLst/>
                <a:latin typeface="Times New Roman" panose="02020603050405020304" pitchFamily="18" charset="0"/>
                <a:cs typeface="Times New Roman" panose="02020603050405020304" pitchFamily="18" charset="0"/>
              </a:rPr>
              <a:t>Rule out secondary causes of dyslipidemia (Table 11) (</a:t>
            </a:r>
            <a:r>
              <a:rPr lang="en-US" sz="28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800" b="0" i="0" dirty="0" smtClean="0">
                <a:solidFill>
                  <a:srgbClr val="231F20"/>
                </a:solidFill>
                <a:effectLst/>
                <a:latin typeface="Times New Roman" panose="02020603050405020304" pitchFamily="18" charset="0"/>
                <a:cs typeface="Times New Roman" panose="02020603050405020304" pitchFamily="18" charset="0"/>
              </a:rPr>
              <a:t>).</a:t>
            </a:r>
            <a:br>
              <a:rPr lang="en-US" sz="2800" b="0" i="0" dirty="0" smtClean="0">
                <a:solidFill>
                  <a:srgbClr val="231F20"/>
                </a:solidFill>
                <a:effectLst/>
                <a:latin typeface="Times New Roman" panose="02020603050405020304" pitchFamily="18" charset="0"/>
                <a:cs typeface="Times New Roman" panose="02020603050405020304" pitchFamily="18" charset="0"/>
              </a:rPr>
            </a:br>
            <a:r>
              <a:rPr lang="en-US" sz="2800" b="1" i="0" dirty="0" smtClean="0">
                <a:solidFill>
                  <a:srgbClr val="231F20"/>
                </a:solidFill>
                <a:effectLst/>
                <a:latin typeface="Times New Roman" panose="02020603050405020304" pitchFamily="18" charset="0"/>
                <a:cs typeface="Times New Roman" panose="02020603050405020304" pitchFamily="18" charset="0"/>
              </a:rPr>
              <a:t>3Q2.8. Additional Tests</a:t>
            </a:r>
            <a:br>
              <a:rPr lang="en-US" sz="2800" b="1" i="0"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R30. </a:t>
            </a:r>
            <a:r>
              <a:rPr lang="en-US" sz="2800" b="0" i="0" dirty="0" smtClean="0">
                <a:solidFill>
                  <a:srgbClr val="231F20"/>
                </a:solidFill>
                <a:effectLst/>
                <a:latin typeface="Times New Roman" panose="02020603050405020304" pitchFamily="18" charset="0"/>
                <a:cs typeface="Times New Roman" panose="02020603050405020304" pitchFamily="18" charset="0"/>
              </a:rPr>
              <a:t>Use </a:t>
            </a:r>
            <a:r>
              <a:rPr lang="en-US" sz="2800" b="0" i="0" dirty="0" err="1" smtClean="0">
                <a:solidFill>
                  <a:srgbClr val="231F20"/>
                </a:solidFill>
                <a:effectLst/>
                <a:latin typeface="Times New Roman" panose="02020603050405020304" pitchFamily="18" charset="0"/>
                <a:cs typeface="Times New Roman" panose="02020603050405020304" pitchFamily="18" charset="0"/>
              </a:rPr>
              <a:t>hsCRP</a:t>
            </a:r>
            <a:r>
              <a:rPr lang="en-US" sz="2800" b="0" i="0" dirty="0" smtClean="0">
                <a:solidFill>
                  <a:srgbClr val="231F20"/>
                </a:solidFill>
                <a:effectLst/>
                <a:latin typeface="Times New Roman" panose="02020603050405020304" pitchFamily="18" charset="0"/>
                <a:cs typeface="Times New Roman" panose="02020603050405020304" pitchFamily="18" charset="0"/>
              </a:rPr>
              <a:t> to stratify ASCVD risk in individuals with a standard risk assessment that is borderline, or in those with an intermediate or higher risk with an LDL-C concentration &lt;130 mg/</a:t>
            </a:r>
            <a:r>
              <a:rPr lang="en-US" sz="2800" b="0" i="0" dirty="0" err="1" smtClean="0">
                <a:solidFill>
                  <a:srgbClr val="231F20"/>
                </a:solidFill>
                <a:effectLst/>
                <a:latin typeface="Times New Roman" panose="02020603050405020304" pitchFamily="18" charset="0"/>
                <a:cs typeface="Times New Roman" panose="02020603050405020304" pitchFamily="18" charset="0"/>
              </a:rPr>
              <a:t>dL</a:t>
            </a: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79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7714" y="142702"/>
            <a:ext cx="11698514" cy="6555641"/>
          </a:xfrm>
          <a:prstGeom prst="rect">
            <a:avLst/>
          </a:prstGeom>
        </p:spPr>
        <p:txBody>
          <a:bodyPr wrap="square">
            <a:spAutoFit/>
          </a:bodyPr>
          <a:lstStyle/>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R31. </a:t>
            </a:r>
            <a:r>
              <a:rPr lang="en-US" sz="2800" b="0" i="0" dirty="0" smtClean="0">
                <a:solidFill>
                  <a:srgbClr val="231F20"/>
                </a:solidFill>
                <a:effectLst/>
                <a:latin typeface="Times New Roman" panose="02020603050405020304" pitchFamily="18" charset="0"/>
                <a:cs typeface="Times New Roman" panose="02020603050405020304" pitchFamily="18" charset="0"/>
              </a:rPr>
              <a:t>Measure lipoprotein-associated phospholipase A</a:t>
            </a:r>
            <a:br>
              <a:rPr lang="en-US" sz="2800" b="0" i="0" dirty="0" smtClean="0">
                <a:solidFill>
                  <a:srgbClr val="231F20"/>
                </a:solidFill>
                <a:effectLst/>
                <a:latin typeface="Times New Roman" panose="02020603050405020304" pitchFamily="18" charset="0"/>
                <a:cs typeface="Times New Roman" panose="02020603050405020304" pitchFamily="18" charset="0"/>
              </a:rPr>
            </a:br>
            <a:r>
              <a:rPr lang="en-US" sz="1050" b="0" i="0" dirty="0" smtClean="0">
                <a:solidFill>
                  <a:srgbClr val="231F20"/>
                </a:solidFill>
                <a:effectLst/>
                <a:latin typeface="Times New Roman" panose="02020603050405020304" pitchFamily="18" charset="0"/>
                <a:cs typeface="Times New Roman" panose="02020603050405020304" pitchFamily="18" charset="0"/>
              </a:rPr>
              <a:t>2 </a:t>
            </a:r>
            <a:r>
              <a:rPr lang="en-US" sz="2800" b="0" i="0" dirty="0" smtClean="0">
                <a:solidFill>
                  <a:srgbClr val="231F20"/>
                </a:solidFill>
                <a:effectLst/>
                <a:latin typeface="Times New Roman" panose="02020603050405020304" pitchFamily="18" charset="0"/>
                <a:cs typeface="Times New Roman" panose="02020603050405020304" pitchFamily="18" charset="0"/>
              </a:rPr>
              <a:t>(Lp-PLA</a:t>
            </a:r>
            <a:r>
              <a:rPr lang="en-US" sz="1050" b="0" i="0" dirty="0" smtClean="0">
                <a:solidFill>
                  <a:srgbClr val="231F20"/>
                </a:solidFill>
                <a:effectLst/>
                <a:latin typeface="Times New Roman" panose="02020603050405020304" pitchFamily="18" charset="0"/>
                <a:cs typeface="Times New Roman" panose="02020603050405020304" pitchFamily="18" charset="0"/>
              </a:rPr>
              <a:t>2</a:t>
            </a:r>
            <a:r>
              <a:rPr lang="en-US" sz="2800" b="0" i="0" dirty="0" smtClean="0">
                <a:solidFill>
                  <a:srgbClr val="231F20"/>
                </a:solidFill>
                <a:effectLst/>
                <a:latin typeface="Times New Roman" panose="02020603050405020304" pitchFamily="18" charset="0"/>
                <a:cs typeface="Times New Roman" panose="02020603050405020304" pitchFamily="18" charset="0"/>
              </a:rPr>
              <a:t>), which in some studies has demonstrated more </a:t>
            </a:r>
            <a:r>
              <a:rPr lang="en-US" sz="2800" b="0" i="0" dirty="0" err="1" smtClean="0">
                <a:solidFill>
                  <a:srgbClr val="231F20"/>
                </a:solidFill>
                <a:effectLst/>
                <a:latin typeface="Times New Roman" panose="02020603050405020304" pitchFamily="18" charset="0"/>
                <a:cs typeface="Times New Roman" panose="02020603050405020304" pitchFamily="18" charset="0"/>
              </a:rPr>
              <a:t>specifcity</a:t>
            </a:r>
            <a:r>
              <a:rPr lang="en-US" sz="2800" b="0" i="0" dirty="0" smtClean="0">
                <a:solidFill>
                  <a:srgbClr val="231F20"/>
                </a:solidFill>
                <a:effectLst/>
                <a:latin typeface="Times New Roman" panose="02020603050405020304" pitchFamily="18" charset="0"/>
                <a:cs typeface="Times New Roman" panose="02020603050405020304" pitchFamily="18" charset="0"/>
              </a:rPr>
              <a:t> than </a:t>
            </a:r>
            <a:r>
              <a:rPr lang="en-US" sz="2800" b="0" i="0" dirty="0" err="1" smtClean="0">
                <a:solidFill>
                  <a:srgbClr val="231F20"/>
                </a:solidFill>
                <a:effectLst/>
                <a:latin typeface="Times New Roman" panose="02020603050405020304" pitchFamily="18" charset="0"/>
                <a:cs typeface="Times New Roman" panose="02020603050405020304" pitchFamily="18" charset="0"/>
              </a:rPr>
              <a:t>hsCRP</a:t>
            </a:r>
            <a:r>
              <a:rPr lang="en-US" sz="2800" b="0" i="0" dirty="0" smtClean="0">
                <a:solidFill>
                  <a:srgbClr val="231F20"/>
                </a:solidFill>
                <a:effectLst/>
                <a:latin typeface="Times New Roman" panose="02020603050405020304" pitchFamily="18" charset="0"/>
                <a:cs typeface="Times New Roman" panose="02020603050405020304" pitchFamily="18" charset="0"/>
              </a:rPr>
              <a:t>, when it is necessary to further stratify an individual’s ASCVD risk, especially in the presence of </a:t>
            </a:r>
            <a:r>
              <a:rPr lang="en-US" sz="2800" b="0" i="0" dirty="0" err="1" smtClean="0">
                <a:solidFill>
                  <a:srgbClr val="231F20"/>
                </a:solidFill>
                <a:effectLst/>
                <a:latin typeface="Times New Roman" panose="02020603050405020304" pitchFamily="18" charset="0"/>
                <a:cs typeface="Times New Roman" panose="02020603050405020304" pitchFamily="18" charset="0"/>
              </a:rPr>
              <a:t>hsCRP</a:t>
            </a:r>
            <a:r>
              <a:rPr lang="en-US" sz="2800" b="0" i="0" dirty="0" smtClean="0">
                <a:solidFill>
                  <a:srgbClr val="231F20"/>
                </a:solidFill>
                <a:effectLst/>
                <a:latin typeface="Times New Roman" panose="02020603050405020304" pitchFamily="18" charset="0"/>
                <a:cs typeface="Times New Roman" panose="02020603050405020304" pitchFamily="18" charset="0"/>
              </a:rPr>
              <a:t> elevations (</a:t>
            </a:r>
            <a:r>
              <a:rPr lang="en-US" sz="28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smtClean="0">
              <a:latin typeface="Times New Roman" panose="02020603050405020304" pitchFamily="18" charset="0"/>
              <a:cs typeface="Times New Roman" panose="02020603050405020304" pitchFamily="18" charset="0"/>
            </a:endParaRPr>
          </a:p>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R32. </a:t>
            </a:r>
            <a:r>
              <a:rPr lang="en-US" sz="2800" b="0" i="0" dirty="0" smtClean="0">
                <a:solidFill>
                  <a:srgbClr val="231F20"/>
                </a:solidFill>
                <a:effectLst/>
                <a:latin typeface="Times New Roman" panose="02020603050405020304" pitchFamily="18" charset="0"/>
                <a:cs typeface="Times New Roman" panose="02020603050405020304" pitchFamily="18" charset="0"/>
              </a:rPr>
              <a:t>The routine measurement of homocysteine, uric acid, plasminogen activator inhibitor-1, or other inﬂammatory markers is not recommended because the benefit of doing so is not sufficiently proven (</a:t>
            </a:r>
            <a:r>
              <a:rPr lang="en-US" sz="2800" b="1" i="0" dirty="0" smtClean="0">
                <a:solidFill>
                  <a:srgbClr val="231F20"/>
                </a:solidFill>
                <a:effectLst/>
                <a:latin typeface="Times New Roman" panose="02020603050405020304" pitchFamily="18" charset="0"/>
                <a:cs typeface="Times New Roman" panose="02020603050405020304" pitchFamily="18" charset="0"/>
              </a:rPr>
              <a:t>Grade D</a:t>
            </a:r>
            <a:r>
              <a:rPr lang="en-US" sz="2800" b="0" i="0" dirty="0" smtClean="0">
                <a:solidFill>
                  <a:srgbClr val="231F20"/>
                </a:solidFill>
                <a:effectLst/>
                <a:latin typeface="Times New Roman" panose="02020603050405020304" pitchFamily="18" charset="0"/>
                <a:cs typeface="Times New Roman" panose="02020603050405020304" pitchFamily="18" charset="0"/>
              </a:rPr>
              <a:t>).</a:t>
            </a:r>
          </a:p>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R33. </a:t>
            </a:r>
            <a:r>
              <a:rPr lang="en-US" sz="2800" b="0" i="0" dirty="0" smtClean="0">
                <a:solidFill>
                  <a:srgbClr val="231F20"/>
                </a:solidFill>
                <a:effectLst/>
                <a:latin typeface="Times New Roman" panose="02020603050405020304" pitchFamily="18" charset="0"/>
                <a:cs typeface="Times New Roman" panose="02020603050405020304" pitchFamily="18" charset="0"/>
              </a:rPr>
              <a:t>Coronary artery calcification (CAC) measurement has been shown to be of high </a:t>
            </a:r>
            <a:r>
              <a:rPr lang="en-US" sz="2800" dirty="0">
                <a:solidFill>
                  <a:srgbClr val="231F20"/>
                </a:solidFill>
                <a:latin typeface="Times New Roman" panose="02020603050405020304" pitchFamily="18" charset="0"/>
                <a:cs typeface="Times New Roman" panose="02020603050405020304" pitchFamily="18" charset="0"/>
              </a:rPr>
              <a:t>predictive value and is useful in </a:t>
            </a:r>
            <a:r>
              <a:rPr lang="en-US" sz="2800" dirty="0" smtClean="0">
                <a:solidFill>
                  <a:srgbClr val="231F20"/>
                </a:solidFill>
                <a:latin typeface="Times New Roman" panose="02020603050405020304" pitchFamily="18" charset="0"/>
                <a:cs typeface="Times New Roman" panose="02020603050405020304" pitchFamily="18" charset="0"/>
              </a:rPr>
              <a:t>refining </a:t>
            </a:r>
            <a:r>
              <a:rPr lang="en-US" sz="2800" dirty="0">
                <a:solidFill>
                  <a:srgbClr val="231F20"/>
                </a:solidFill>
                <a:latin typeface="Times New Roman" panose="02020603050405020304" pitchFamily="18" charset="0"/>
                <a:cs typeface="Times New Roman" panose="02020603050405020304" pitchFamily="18" charset="0"/>
              </a:rPr>
              <a:t>risk </a:t>
            </a:r>
            <a:r>
              <a:rPr lang="en-US" sz="2800" dirty="0" smtClean="0">
                <a:solidFill>
                  <a:srgbClr val="231F20"/>
                </a:solidFill>
                <a:latin typeface="Times New Roman" panose="02020603050405020304" pitchFamily="18" charset="0"/>
                <a:cs typeface="Times New Roman" panose="02020603050405020304" pitchFamily="18" charset="0"/>
              </a:rPr>
              <a:t>stratification to </a:t>
            </a:r>
            <a:r>
              <a:rPr lang="en-US" sz="2800" dirty="0">
                <a:solidFill>
                  <a:srgbClr val="231F20"/>
                </a:solidFill>
                <a:latin typeface="Times New Roman" panose="02020603050405020304" pitchFamily="18" charset="0"/>
                <a:cs typeface="Times New Roman" panose="02020603050405020304" pitchFamily="18" charset="0"/>
              </a:rPr>
              <a:t>determine the need for more aggressive treatment </a:t>
            </a:r>
            <a:r>
              <a:rPr lang="en-US" sz="2800" dirty="0" smtClean="0">
                <a:solidFill>
                  <a:srgbClr val="231F20"/>
                </a:solidFill>
                <a:latin typeface="Times New Roman" panose="02020603050405020304" pitchFamily="18" charset="0"/>
                <a:cs typeface="Times New Roman" panose="02020603050405020304" pitchFamily="18" charset="0"/>
              </a:rPr>
              <a:t>strategies </a:t>
            </a:r>
            <a:r>
              <a:rPr lang="en-US" sz="2400" b="1" dirty="0" smtClean="0">
                <a:solidFill>
                  <a:srgbClr val="231F20"/>
                </a:solidFill>
                <a:latin typeface="Times New Roman" panose="02020603050405020304" pitchFamily="18" charset="0"/>
                <a:cs typeface="Times New Roman" panose="02020603050405020304" pitchFamily="18" charset="0"/>
              </a:rPr>
              <a:t>(Grade </a:t>
            </a:r>
            <a:r>
              <a:rPr lang="en-US" sz="2400" b="1" dirty="0">
                <a:solidFill>
                  <a:srgbClr val="231F20"/>
                </a:solidFill>
                <a:latin typeface="Times New Roman" panose="02020603050405020304" pitchFamily="18" charset="0"/>
                <a:cs typeface="Times New Roman" panose="02020603050405020304" pitchFamily="18" charset="0"/>
              </a:rPr>
              <a:t>B; BEL 2). </a:t>
            </a:r>
            <a:r>
              <a:rPr lang="en-US" sz="2400" b="1" dirty="0" smtClean="0">
                <a:solidFill>
                  <a:srgbClr val="231F20"/>
                </a:solidFill>
                <a:latin typeface="Times New Roman" panose="02020603050405020304" pitchFamily="18" charset="0"/>
                <a:cs typeface="Times New Roman" panose="02020603050405020304" pitchFamily="18" charset="0"/>
              </a:rPr>
              <a:t> </a:t>
            </a:r>
            <a:endParaRPr lang="fa-IR" sz="2400" b="1" dirty="0">
              <a:solidFill>
                <a:srgbClr val="231F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5256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7795" b="24512"/>
          <a:stretch/>
        </p:blipFill>
        <p:spPr>
          <a:xfrm>
            <a:off x="242449" y="691576"/>
            <a:ext cx="11606113" cy="5574792"/>
          </a:xfrm>
          <a:prstGeom prst="rect">
            <a:avLst/>
          </a:prstGeom>
        </p:spPr>
      </p:pic>
      <p:sp>
        <p:nvSpPr>
          <p:cNvPr id="4" name="Rectangle 1"/>
          <p:cNvSpPr>
            <a:spLocks noChangeArrowheads="1"/>
          </p:cNvSpPr>
          <p:nvPr/>
        </p:nvSpPr>
        <p:spPr bwMode="auto">
          <a:xfrm>
            <a:off x="6573838" y="3173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177495" y="136919"/>
            <a:ext cx="9492343" cy="400110"/>
          </a:xfrm>
          <a:prstGeom prst="rect">
            <a:avLst/>
          </a:prstGeom>
        </p:spPr>
        <p:txBody>
          <a:bodyPr wrap="square">
            <a:spAutoFit/>
          </a:bodyPr>
          <a:lstStyle/>
          <a:p>
            <a:pPr algn="l" rtl="0"/>
            <a:r>
              <a:rPr lang="en-US" sz="2000" b="1" dirty="0">
                <a:solidFill>
                  <a:srgbClr val="231F20"/>
                </a:solidFill>
                <a:latin typeface="Times New Roman" panose="02020603050405020304" pitchFamily="18" charset="0"/>
                <a:cs typeface="Times New Roman" panose="02020603050405020304" pitchFamily="18" charset="0"/>
              </a:rPr>
              <a:t>Table </a:t>
            </a:r>
            <a:r>
              <a:rPr lang="en-US" sz="2000" b="1" dirty="0" smtClean="0">
                <a:solidFill>
                  <a:srgbClr val="231F20"/>
                </a:solidFill>
                <a:latin typeface="Times New Roman" panose="02020603050405020304" pitchFamily="18" charset="0"/>
                <a:cs typeface="Times New Roman" panose="02020603050405020304" pitchFamily="18" charset="0"/>
              </a:rPr>
              <a:t>11: Common </a:t>
            </a:r>
            <a:r>
              <a:rPr lang="en-US" sz="2000" b="1" dirty="0">
                <a:solidFill>
                  <a:srgbClr val="231F20"/>
                </a:solidFill>
                <a:latin typeface="Times New Roman" panose="02020603050405020304" pitchFamily="18" charset="0"/>
                <a:cs typeface="Times New Roman" panose="02020603050405020304" pitchFamily="18" charset="0"/>
              </a:rPr>
              <a:t>Secondary Causes of Dyslipidemia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7300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9" y="130629"/>
            <a:ext cx="11916228" cy="6994222"/>
          </a:xfrm>
          <a:prstGeom prst="rect">
            <a:avLst/>
          </a:prstGeom>
        </p:spPr>
        <p:txBody>
          <a:bodyPr wrap="square">
            <a:spAutoFit/>
          </a:bodyPr>
          <a:lstStyle/>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R34. </a:t>
            </a:r>
            <a:r>
              <a:rPr lang="en-US" sz="2500" b="0" i="0" dirty="0" smtClean="0">
                <a:solidFill>
                  <a:srgbClr val="231F20"/>
                </a:solidFill>
                <a:effectLst/>
                <a:latin typeface="Times New Roman" panose="02020603050405020304" pitchFamily="18" charset="0"/>
                <a:cs typeface="Times New Roman" panose="02020603050405020304" pitchFamily="18" charset="0"/>
              </a:rPr>
              <a:t>Carotid intima media thickness (CIMT) may be considered to refine risk stratification to determine the need for more aggressive ASCVD preventive strategies </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4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500" b="1" i="0" dirty="0" smtClean="0">
                <a:solidFill>
                  <a:srgbClr val="231F20"/>
                </a:solidFill>
                <a:effectLst/>
                <a:latin typeface="Times New Roman" panose="02020603050405020304" pitchFamily="18" charset="0"/>
                <a:cs typeface="Times New Roman" panose="02020603050405020304" pitchFamily="18" charset="0"/>
              </a:rPr>
              <a:t>3Q3. WHAT ARE THE TREATMENT RECOMMENDATIONS IN INDIVIDUALS WITH DYSLIPIDEMIA AND ASCVD RISK?</a:t>
            </a:r>
          </a:p>
          <a:p>
            <a:pPr algn="l" rtl="0">
              <a:lnSpc>
                <a:spcPct val="150000"/>
              </a:lnSpc>
            </a:pPr>
            <a:r>
              <a:rPr lang="en-US" sz="2500" b="1" i="0" dirty="0" smtClean="0">
                <a:solidFill>
                  <a:srgbClr val="231F20"/>
                </a:solidFill>
                <a:effectLst/>
                <a:latin typeface="Times New Roman" panose="02020603050405020304" pitchFamily="18" charset="0"/>
                <a:cs typeface="Times New Roman" panose="02020603050405020304" pitchFamily="18" charset="0"/>
              </a:rPr>
              <a:t>3Q3.1. Treatment Goals</a:t>
            </a:r>
            <a:br>
              <a:rPr lang="en-US" sz="2500" b="1" i="0" dirty="0" smtClean="0">
                <a:solidFill>
                  <a:srgbClr val="231F20"/>
                </a:solidFill>
                <a:effectLst/>
                <a:latin typeface="Times New Roman" panose="02020603050405020304" pitchFamily="18" charset="0"/>
                <a:cs typeface="Times New Roman" panose="02020603050405020304" pitchFamily="18" charset="0"/>
              </a:rPr>
            </a:b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R35. </a:t>
            </a:r>
            <a:r>
              <a:rPr lang="en-US" sz="2500" b="0" i="0" dirty="0" smtClean="0">
                <a:solidFill>
                  <a:srgbClr val="231F20"/>
                </a:solidFill>
                <a:effectLst/>
                <a:latin typeface="Times New Roman" panose="02020603050405020304" pitchFamily="18" charset="0"/>
                <a:cs typeface="Times New Roman" panose="02020603050405020304" pitchFamily="18" charset="0"/>
              </a:rPr>
              <a:t>Treatment goals for dyslipidemia should be personalized according to levels of risk (Tables 6 and 11)</a:t>
            </a:r>
          </a:p>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a:t>
            </a:r>
            <a:r>
              <a:rPr lang="en-US" sz="25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5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500" b="1" i="1" dirty="0" smtClean="0">
                <a:solidFill>
                  <a:srgbClr val="231F20"/>
                </a:solidFill>
                <a:effectLst/>
                <a:latin typeface="Times New Roman" panose="02020603050405020304" pitchFamily="18" charset="0"/>
                <a:cs typeface="Times New Roman" panose="02020603050405020304" pitchFamily="18" charset="0"/>
              </a:rPr>
              <a:t>• 3Q3.1.1. Risk Categories and LDL-C Goals (Table 6)</a:t>
            </a:r>
          </a:p>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R36. </a:t>
            </a:r>
            <a:r>
              <a:rPr lang="en-US" sz="2500" b="0" i="0" dirty="0" smtClean="0">
                <a:solidFill>
                  <a:srgbClr val="231F20"/>
                </a:solidFill>
                <a:effectLst/>
                <a:latin typeface="Times New Roman" panose="02020603050405020304" pitchFamily="18" charset="0"/>
                <a:cs typeface="Times New Roman" panose="02020603050405020304" pitchFamily="18" charset="0"/>
              </a:rPr>
              <a:t>For individuals at </a:t>
            </a:r>
            <a:r>
              <a:rPr lang="en-US" sz="2500" b="1" i="0" dirty="0" smtClean="0">
                <a:solidFill>
                  <a:srgbClr val="231F20"/>
                </a:solidFill>
                <a:effectLst/>
                <a:latin typeface="Times New Roman" panose="02020603050405020304" pitchFamily="18" charset="0"/>
                <a:cs typeface="Times New Roman" panose="02020603050405020304" pitchFamily="18" charset="0"/>
              </a:rPr>
              <a:t>low risk </a:t>
            </a:r>
            <a:r>
              <a:rPr lang="en-US" sz="2500" b="0" i="0" dirty="0" smtClean="0">
                <a:solidFill>
                  <a:srgbClr val="231F20"/>
                </a:solidFill>
                <a:effectLst/>
                <a:latin typeface="Times New Roman" panose="02020603050405020304" pitchFamily="18" charset="0"/>
                <a:cs typeface="Times New Roman" panose="02020603050405020304" pitchFamily="18" charset="0"/>
              </a:rPr>
              <a:t>(i.e., with no risk factors), an LDL-C goal &lt;130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is recommended (</a:t>
            </a:r>
            <a:r>
              <a:rPr lang="en-US" sz="25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500" b="0" i="0" dirty="0" smtClean="0">
                <a:solidFill>
                  <a:srgbClr val="231F2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6314595"/>
      </p:ext>
    </p:extLst>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6" y="537028"/>
            <a:ext cx="11887201" cy="5863144"/>
          </a:xfrm>
          <a:prstGeom prst="rect">
            <a:avLst/>
          </a:prstGeom>
        </p:spPr>
        <p:txBody>
          <a:bodyPr wrap="square">
            <a:spAutoFit/>
          </a:bodyPr>
          <a:lstStyle/>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R37. </a:t>
            </a:r>
            <a:r>
              <a:rPr lang="en-US" sz="2500" b="0" i="0" dirty="0" smtClean="0">
                <a:solidFill>
                  <a:srgbClr val="231F20"/>
                </a:solidFill>
                <a:effectLst/>
                <a:latin typeface="Times New Roman" panose="02020603050405020304" pitchFamily="18" charset="0"/>
                <a:cs typeface="Times New Roman" panose="02020603050405020304" pitchFamily="18" charset="0"/>
              </a:rPr>
              <a:t>For individuals at </a:t>
            </a:r>
            <a:r>
              <a:rPr lang="en-US" sz="2500" b="1" i="0" dirty="0" smtClean="0">
                <a:solidFill>
                  <a:srgbClr val="231F20"/>
                </a:solidFill>
                <a:effectLst/>
                <a:latin typeface="Times New Roman" panose="02020603050405020304" pitchFamily="18" charset="0"/>
                <a:cs typeface="Times New Roman" panose="02020603050405020304" pitchFamily="18" charset="0"/>
              </a:rPr>
              <a:t>moderate risk </a:t>
            </a:r>
            <a:r>
              <a:rPr lang="en-US" sz="2400" b="0" i="0" dirty="0" smtClean="0">
                <a:solidFill>
                  <a:srgbClr val="231F20"/>
                </a:solidFill>
                <a:effectLst/>
                <a:latin typeface="Times New Roman" panose="02020603050405020304" pitchFamily="18" charset="0"/>
                <a:cs typeface="Times New Roman" panose="02020603050405020304" pitchFamily="18" charset="0"/>
              </a:rPr>
              <a:t>(i.e., with 2 or fewer risk factors and a calculated 10-year risk of less than 10%), </a:t>
            </a:r>
            <a:r>
              <a:rPr lang="en-US" sz="2500" b="0" i="0" dirty="0" smtClean="0">
                <a:solidFill>
                  <a:srgbClr val="231F20"/>
                </a:solidFill>
                <a:effectLst/>
                <a:latin typeface="Times New Roman" panose="02020603050405020304" pitchFamily="18" charset="0"/>
                <a:cs typeface="Times New Roman" panose="02020603050405020304" pitchFamily="18" charset="0"/>
              </a:rPr>
              <a:t>an </a:t>
            </a:r>
            <a:r>
              <a:rPr lang="en-US" sz="2400" b="0" i="0" dirty="0" smtClean="0">
                <a:solidFill>
                  <a:srgbClr val="231F20"/>
                </a:solidFill>
                <a:effectLst/>
                <a:latin typeface="Times New Roman" panose="02020603050405020304" pitchFamily="18" charset="0"/>
                <a:cs typeface="Times New Roman" panose="02020603050405020304" pitchFamily="18" charset="0"/>
              </a:rPr>
              <a:t>LDL-C </a:t>
            </a:r>
            <a:r>
              <a:rPr lang="en-US" sz="2500" b="0" i="0" dirty="0" smtClean="0">
                <a:solidFill>
                  <a:srgbClr val="231F20"/>
                </a:solidFill>
                <a:effectLst/>
                <a:latin typeface="Times New Roman" panose="02020603050405020304" pitchFamily="18" charset="0"/>
                <a:cs typeface="Times New Roman" panose="02020603050405020304" pitchFamily="18" charset="0"/>
              </a:rPr>
              <a:t>goal &lt;</a:t>
            </a:r>
            <a:r>
              <a:rPr lang="en-US" sz="2400" b="0" i="0" dirty="0" smtClean="0">
                <a:solidFill>
                  <a:srgbClr val="231F20"/>
                </a:solidFill>
                <a:effectLst/>
                <a:latin typeface="Times New Roman" panose="02020603050405020304" pitchFamily="18" charset="0"/>
                <a:cs typeface="Times New Roman" panose="02020603050405020304" pitchFamily="18" charset="0"/>
              </a:rPr>
              <a:t>100 </a:t>
            </a:r>
            <a:r>
              <a:rPr lang="en-US" sz="2500" b="0" i="0" dirty="0" smtClean="0">
                <a:solidFill>
                  <a:srgbClr val="231F20"/>
                </a:solidFill>
                <a:effectLst/>
                <a:latin typeface="Times New Roman" panose="02020603050405020304" pitchFamily="18" charset="0"/>
                <a:cs typeface="Times New Roman" panose="02020603050405020304" pitchFamily="18" charset="0"/>
              </a:rPr>
              <a:t>m</a:t>
            </a:r>
            <a:r>
              <a:rPr lang="en-US" sz="2400" b="0" i="0" dirty="0" smtClean="0">
                <a:solidFill>
                  <a:srgbClr val="231F20"/>
                </a:solidFill>
                <a:effectLst/>
                <a:latin typeface="Times New Roman" panose="02020603050405020304" pitchFamily="18" charset="0"/>
                <a:cs typeface="Times New Roman" panose="02020603050405020304" pitchFamily="18" charset="0"/>
              </a:rPr>
              <a:t>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is recommended </a:t>
            </a:r>
            <a:r>
              <a:rPr lang="en-US" sz="2000" b="0" i="0" dirty="0" smtClean="0">
                <a:solidFill>
                  <a:srgbClr val="231F20"/>
                </a:solidFill>
                <a:effectLst/>
                <a:latin typeface="Times New Roman" panose="02020603050405020304" pitchFamily="18" charset="0"/>
                <a:cs typeface="Times New Roman" panose="02020603050405020304" pitchFamily="18" charset="0"/>
              </a:rPr>
              <a:t>(</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a:t>
            </a:r>
            <a:endParaRPr lang="fa-IR" sz="2000" b="0" i="0" dirty="0" smtClean="0">
              <a:solidFill>
                <a:srgbClr val="231F20"/>
              </a:solidFill>
              <a:effectLst/>
              <a:latin typeface="Times New Roman" panose="02020603050405020304" pitchFamily="18" charset="0"/>
              <a:cs typeface="Times New Roman" panose="02020603050405020304" pitchFamily="18" charset="0"/>
            </a:endParaRPr>
          </a:p>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R38. </a:t>
            </a:r>
            <a:r>
              <a:rPr lang="en-US" sz="2500" b="0" i="0" dirty="0" smtClean="0">
                <a:solidFill>
                  <a:srgbClr val="231F20"/>
                </a:solidFill>
                <a:effectLst/>
                <a:latin typeface="Times New Roman" panose="02020603050405020304" pitchFamily="18" charset="0"/>
                <a:cs typeface="Times New Roman" panose="02020603050405020304" pitchFamily="18" charset="0"/>
              </a:rPr>
              <a:t>For individuals at </a:t>
            </a:r>
            <a:r>
              <a:rPr lang="en-US" sz="2500" b="1" i="0" dirty="0" smtClean="0">
                <a:solidFill>
                  <a:srgbClr val="231F20"/>
                </a:solidFill>
                <a:effectLst/>
                <a:latin typeface="Times New Roman" panose="02020603050405020304" pitchFamily="18" charset="0"/>
                <a:cs typeface="Times New Roman" panose="02020603050405020304" pitchFamily="18" charset="0"/>
              </a:rPr>
              <a:t>high risk </a:t>
            </a:r>
            <a:r>
              <a:rPr lang="en-US" sz="2500" b="0" i="0" dirty="0" smtClean="0">
                <a:solidFill>
                  <a:srgbClr val="231F20"/>
                </a:solidFill>
                <a:effectLst/>
                <a:latin typeface="Times New Roman" panose="02020603050405020304" pitchFamily="18" charset="0"/>
                <a:cs typeface="Times New Roman" panose="02020603050405020304" pitchFamily="18" charset="0"/>
              </a:rPr>
              <a:t>(i.e., with an ASCVD equivalent including diabetes or stage 3 or 4 CKD with no other risk factors, or individuals with 2 or more risk factors and a 10-year risk of 10%- 20%), an LDL-C goal &lt;100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is recommended </a:t>
            </a:r>
            <a:r>
              <a:rPr lang="en-US" sz="2000" b="0" i="0" dirty="0" smtClean="0">
                <a:solidFill>
                  <a:srgbClr val="231F20"/>
                </a:solidFill>
                <a:effectLst/>
                <a:latin typeface="Times New Roman" panose="02020603050405020304" pitchFamily="18" charset="0"/>
                <a:cs typeface="Times New Roman" panose="02020603050405020304" pitchFamily="18" charset="0"/>
              </a:rPr>
              <a:t>(</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a:t>
            </a:r>
            <a:br>
              <a:rPr lang="en-US" sz="2000" b="0" i="0" dirty="0" smtClean="0">
                <a:solidFill>
                  <a:srgbClr val="231F20"/>
                </a:solidFill>
                <a:effectLst/>
                <a:latin typeface="Times New Roman" panose="02020603050405020304" pitchFamily="18" charset="0"/>
                <a:cs typeface="Times New Roman" panose="02020603050405020304" pitchFamily="18" charset="0"/>
              </a:rPr>
            </a:b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R39. </a:t>
            </a:r>
            <a:r>
              <a:rPr lang="en-US" sz="2500" b="0" i="0" dirty="0" smtClean="0">
                <a:solidFill>
                  <a:srgbClr val="231F20"/>
                </a:solidFill>
                <a:effectLst/>
                <a:latin typeface="Times New Roman" panose="02020603050405020304" pitchFamily="18" charset="0"/>
                <a:cs typeface="Times New Roman" panose="02020603050405020304" pitchFamily="18" charset="0"/>
              </a:rPr>
              <a:t>For individuals at </a:t>
            </a:r>
            <a:r>
              <a:rPr lang="en-US" sz="2500" b="1" i="0" dirty="0" smtClean="0">
                <a:solidFill>
                  <a:srgbClr val="231F20"/>
                </a:solidFill>
                <a:effectLst/>
                <a:latin typeface="Times New Roman" panose="02020603050405020304" pitchFamily="18" charset="0"/>
                <a:cs typeface="Times New Roman" panose="02020603050405020304" pitchFamily="18" charset="0"/>
              </a:rPr>
              <a:t>very high risk </a:t>
            </a:r>
            <a:r>
              <a:rPr lang="en-US" sz="2500" b="0" i="0" dirty="0" smtClean="0">
                <a:solidFill>
                  <a:srgbClr val="231F20"/>
                </a:solidFill>
                <a:effectLst/>
                <a:latin typeface="Times New Roman" panose="02020603050405020304" pitchFamily="18" charset="0"/>
                <a:cs typeface="Times New Roman" panose="02020603050405020304" pitchFamily="18" charset="0"/>
              </a:rPr>
              <a:t>(i.e., with established or recent hospitalization for acute coronary syndrome (ACS); coronary, carotid or peripheral vascular disease; diabetes or stage 3 or 4 CKD with 1 or more risk factors; a calculated 10-year risk greater than 20%; or heterozygous familial hypercholesterolemia [</a:t>
            </a:r>
            <a:r>
              <a:rPr lang="en-US" sz="2500" b="0" i="0" dirty="0" err="1" smtClean="0">
                <a:solidFill>
                  <a:srgbClr val="231F20"/>
                </a:solidFill>
                <a:effectLst/>
                <a:latin typeface="Times New Roman" panose="02020603050405020304" pitchFamily="18" charset="0"/>
                <a:cs typeface="Times New Roman" panose="02020603050405020304" pitchFamily="18" charset="0"/>
              </a:rPr>
              <a:t>HeFH</a:t>
            </a:r>
            <a:r>
              <a:rPr lang="en-US" sz="2500" b="0" i="0" dirty="0" smtClean="0">
                <a:solidFill>
                  <a:srgbClr val="231F20"/>
                </a:solidFill>
                <a:effectLst/>
                <a:latin typeface="Times New Roman" panose="02020603050405020304" pitchFamily="18" charset="0"/>
                <a:cs typeface="Times New Roman" panose="02020603050405020304" pitchFamily="18" charset="0"/>
              </a:rPr>
              <a:t>]), an LDL-C goal &lt;70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is recommended (</a:t>
            </a:r>
            <a:r>
              <a:rPr lang="en-US" sz="25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500" b="0" i="0" dirty="0" smtClean="0">
                <a:solidFill>
                  <a:srgbClr val="231F20"/>
                </a:solidFill>
                <a:effectLst/>
                <a:latin typeface="Times New Roman" panose="02020603050405020304" pitchFamily="18" charset="0"/>
                <a:cs typeface="Times New Roman" panose="02020603050405020304" pitchFamily="18" charset="0"/>
              </a:rPr>
              <a:t>).</a:t>
            </a:r>
            <a:endParaRPr lang="fa-IR" sz="2500" dirty="0"/>
          </a:p>
        </p:txBody>
      </p:sp>
    </p:spTree>
    <p:extLst>
      <p:ext uri="{BB962C8B-B14F-4D97-AF65-F5344CB8AC3E}">
        <p14:creationId xmlns:p14="http://schemas.microsoft.com/office/powerpoint/2010/main" val="1427644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8" y="1045028"/>
            <a:ext cx="12032342" cy="2862322"/>
          </a:xfrm>
          <a:prstGeom prst="rect">
            <a:avLst/>
          </a:prstGeom>
        </p:spPr>
        <p:txBody>
          <a:bodyPr wrap="square">
            <a:spAutoFit/>
          </a:bodyPr>
          <a:lstStyle/>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R40. </a:t>
            </a:r>
            <a:r>
              <a:rPr lang="en-US" sz="2400" b="0" i="0" dirty="0" smtClean="0">
                <a:solidFill>
                  <a:srgbClr val="231F20"/>
                </a:solidFill>
                <a:effectLst/>
                <a:latin typeface="Times New Roman" panose="02020603050405020304" pitchFamily="18" charset="0"/>
                <a:cs typeface="Times New Roman" panose="02020603050405020304" pitchFamily="18" charset="0"/>
              </a:rPr>
              <a:t>For individuals at </a:t>
            </a:r>
            <a:r>
              <a:rPr lang="en-US" sz="2400" b="1" i="0" dirty="0" smtClean="0">
                <a:solidFill>
                  <a:srgbClr val="231F20"/>
                </a:solidFill>
                <a:effectLst/>
                <a:latin typeface="Times New Roman" panose="02020603050405020304" pitchFamily="18" charset="0"/>
                <a:cs typeface="Times New Roman" panose="02020603050405020304" pitchFamily="18" charset="0"/>
              </a:rPr>
              <a:t>extreme risk </a:t>
            </a:r>
            <a:r>
              <a:rPr lang="en-US" sz="2400" b="0" i="0" dirty="0" smtClean="0">
                <a:solidFill>
                  <a:srgbClr val="231F20"/>
                </a:solidFill>
                <a:effectLst/>
                <a:latin typeface="Times New Roman" panose="02020603050405020304" pitchFamily="18" charset="0"/>
                <a:cs typeface="Times New Roman" panose="02020603050405020304" pitchFamily="18" charset="0"/>
              </a:rPr>
              <a:t>(i.e., with progressive ASCVD, including unstable angina that persists after achieving an LDL-C &lt;70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or established clinical ASCVD in individuals with diabetes, stage 3 or 4 CKD, and/or </a:t>
            </a:r>
            <a:r>
              <a:rPr lang="en-US" sz="2400" b="0" i="0" dirty="0" err="1" smtClean="0">
                <a:solidFill>
                  <a:srgbClr val="231F20"/>
                </a:solidFill>
                <a:effectLst/>
                <a:latin typeface="Times New Roman" panose="02020603050405020304" pitchFamily="18" charset="0"/>
                <a:cs typeface="Times New Roman" panose="02020603050405020304" pitchFamily="18" charset="0"/>
              </a:rPr>
              <a:t>HeFH</a:t>
            </a:r>
            <a:r>
              <a:rPr lang="en-US" sz="2400" b="0" i="0" dirty="0" smtClean="0">
                <a:solidFill>
                  <a:srgbClr val="231F20"/>
                </a:solidFill>
                <a:effectLst/>
                <a:latin typeface="Times New Roman" panose="02020603050405020304" pitchFamily="18" charset="0"/>
                <a:cs typeface="Times New Roman" panose="02020603050405020304" pitchFamily="18" charset="0"/>
              </a:rPr>
              <a:t>, or in individuals with a history of premature ASCVD (&lt;55 years of age for males or &lt;65 years of age for females), an LDL-C goal &lt;55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is recommended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endParaRPr lang="fa-IR" sz="2400" dirty="0"/>
          </a:p>
        </p:txBody>
      </p:sp>
      <p:sp>
        <p:nvSpPr>
          <p:cNvPr id="3" name="Rectangle 2"/>
          <p:cNvSpPr/>
          <p:nvPr/>
        </p:nvSpPr>
        <p:spPr>
          <a:xfrm>
            <a:off x="159658" y="4037979"/>
            <a:ext cx="12032342" cy="1823576"/>
          </a:xfrm>
          <a:prstGeom prst="rect">
            <a:avLst/>
          </a:prstGeom>
        </p:spPr>
        <p:txBody>
          <a:bodyPr wrap="square">
            <a:spAutoFit/>
          </a:bodyPr>
          <a:lstStyle/>
          <a:p>
            <a:pPr algn="l"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R41. </a:t>
            </a:r>
            <a:r>
              <a:rPr lang="en-US" sz="2500" b="0" i="0" dirty="0" smtClean="0">
                <a:solidFill>
                  <a:srgbClr val="231F20"/>
                </a:solidFill>
                <a:effectLst/>
                <a:latin typeface="Times New Roman" panose="02020603050405020304" pitchFamily="18" charset="0"/>
                <a:cs typeface="Times New Roman" panose="02020603050405020304" pitchFamily="18" charset="0"/>
              </a:rPr>
              <a:t>An LDL-C goal &lt;100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is considered “acceptable” for children and adolescents, with 100 to 129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considered “borderline” and 130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or greater considered “high” (based on recommendations from the American Academy of Pediatrics) </a:t>
            </a:r>
            <a:r>
              <a:rPr lang="en-US" sz="2400" b="0" i="0" dirty="0" smtClean="0">
                <a:solidFill>
                  <a:srgbClr val="231F20"/>
                </a:solidFill>
                <a:effectLst/>
                <a:latin typeface="Times New Roman" panose="02020603050405020304" pitchFamily="18" charset="0"/>
                <a:cs typeface="Times New Roman" panose="02020603050405020304" pitchFamily="18" charset="0"/>
              </a:rPr>
              <a:t>(Table 9) (</a:t>
            </a:r>
            <a:r>
              <a:rPr lang="en-US" sz="2400" b="1" i="0" dirty="0" smtClean="0">
                <a:solidFill>
                  <a:srgbClr val="231F20"/>
                </a:solidFill>
                <a:effectLst/>
                <a:latin typeface="Times New Roman" panose="02020603050405020304" pitchFamily="18" charset="0"/>
                <a:cs typeface="Times New Roman" panose="02020603050405020304" pitchFamily="18" charset="0"/>
              </a:rPr>
              <a:t>Grade D</a:t>
            </a:r>
            <a:r>
              <a:rPr lang="en-US" sz="2400" b="0" i="0" dirty="0" smtClean="0">
                <a:solidFill>
                  <a:srgbClr val="231F20"/>
                </a:solidFill>
                <a:effectLst/>
                <a:latin typeface="Times New Roman" panose="02020603050405020304" pitchFamily="18" charset="0"/>
                <a:cs typeface="Times New Roman" panose="02020603050405020304" pitchFamily="18" charset="0"/>
              </a:rPr>
              <a:t>).</a:t>
            </a:r>
            <a:endParaRPr lang="fa-I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622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0629" y="134669"/>
            <a:ext cx="11829142" cy="6186309"/>
          </a:xfrm>
          <a:prstGeom prst="rect">
            <a:avLst/>
          </a:prstGeom>
        </p:spPr>
        <p:txBody>
          <a:bodyPr wrap="square">
            <a:spAutoFit/>
          </a:bodyPr>
          <a:lstStyle/>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 3Q3.1.2. HDL-C</a:t>
            </a:r>
            <a:br>
              <a:rPr lang="en-US" sz="2400" b="1" i="1"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R42. </a:t>
            </a:r>
            <a:r>
              <a:rPr lang="en-US" sz="2400" b="0" i="0" dirty="0" smtClean="0">
                <a:solidFill>
                  <a:srgbClr val="231F20"/>
                </a:solidFill>
                <a:effectLst/>
                <a:latin typeface="Times New Roman" panose="02020603050405020304" pitchFamily="18" charset="0"/>
                <a:cs typeface="Times New Roman" panose="02020603050405020304" pitchFamily="18" charset="0"/>
              </a:rPr>
              <a:t>HDL-C should be &gt;40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but also as high as possible, primarily through the use of lifestyle interventions (e.g., weight loss, physical activity, and tobacco cessation), and if risk factors are present (e.g., borderline elevated LDL-C levels, a family history of premature ASCVD, or a personal history of ASCVD), also through the use of pharmacotherapy primarily focused on reducing LDL-C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 3Q3.1.3. Non-HDL-C</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R43. </a:t>
            </a:r>
            <a:r>
              <a:rPr lang="en-US" sz="2400" b="0" i="0" dirty="0" smtClean="0">
                <a:solidFill>
                  <a:srgbClr val="231F20"/>
                </a:solidFill>
                <a:effectLst/>
                <a:latin typeface="Times New Roman" panose="02020603050405020304" pitchFamily="18" charset="0"/>
                <a:cs typeface="Times New Roman" panose="02020603050405020304" pitchFamily="18" charset="0"/>
              </a:rPr>
              <a:t>For most individuals, a non-HDL-C goal (total cholesterol – HDL-C) 30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higher than the individual’s specific LDL-C goal is recommended (Table 12) (</a:t>
            </a:r>
            <a:r>
              <a:rPr lang="en-US" sz="2400" b="1" i="0" dirty="0" smtClean="0">
                <a:solidFill>
                  <a:srgbClr val="231F20"/>
                </a:solidFill>
                <a:effectLst/>
                <a:latin typeface="Times New Roman" panose="02020603050405020304" pitchFamily="18" charset="0"/>
                <a:cs typeface="Times New Roman" panose="02020603050405020304" pitchFamily="18" charset="0"/>
              </a:rPr>
              <a:t>Grade D</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R44. </a:t>
            </a:r>
            <a:r>
              <a:rPr lang="en-US" sz="2400" b="0" i="0" dirty="0" smtClean="0">
                <a:solidFill>
                  <a:srgbClr val="231F20"/>
                </a:solidFill>
                <a:effectLst/>
                <a:latin typeface="Times New Roman" panose="02020603050405020304" pitchFamily="18" charset="0"/>
                <a:cs typeface="Times New Roman" panose="02020603050405020304" pitchFamily="18" charset="0"/>
              </a:rPr>
              <a:t>For individuals at extreme risk, a non-HDLC goal 25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higher than the individual-specific LDL-C goal is recommended (Table 12)(</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61687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17693"/>
            <a:ext cx="12192000" cy="6740307"/>
          </a:xfrm>
          <a:prstGeom prst="rect">
            <a:avLst/>
          </a:prstGeom>
        </p:spPr>
        <p:txBody>
          <a:bodyPr wrap="square">
            <a:spAutoFit/>
          </a:bodyPr>
          <a:lstStyle/>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 3Q3.1.4. Apolipoproteins </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R45. </a:t>
            </a:r>
            <a:r>
              <a:rPr lang="en-US" sz="2400" b="0" i="0" dirty="0" smtClean="0">
                <a:solidFill>
                  <a:srgbClr val="231F20"/>
                </a:solidFill>
                <a:effectLst/>
                <a:latin typeface="Times New Roman" panose="02020603050405020304" pitchFamily="18" charset="0"/>
                <a:cs typeface="Times New Roman" panose="02020603050405020304" pitchFamily="18" charset="0"/>
              </a:rPr>
              <a:t>For individuals at increased risk of ASCVD, including those with diabetes, an optimal </a:t>
            </a:r>
            <a:r>
              <a:rPr lang="en-US" sz="2400" b="0" i="0" dirty="0" err="1" smtClean="0">
                <a:solidFill>
                  <a:srgbClr val="231F20"/>
                </a:solidFill>
                <a:effectLst/>
                <a:latin typeface="Times New Roman" panose="02020603050405020304" pitchFamily="18" charset="0"/>
                <a:cs typeface="Times New Roman" panose="02020603050405020304" pitchFamily="18" charset="0"/>
              </a:rPr>
              <a:t>apo</a:t>
            </a:r>
            <a:r>
              <a:rPr lang="en-US" sz="2400" b="0" i="0" dirty="0" smtClean="0">
                <a:solidFill>
                  <a:srgbClr val="231F20"/>
                </a:solidFill>
                <a:effectLst/>
                <a:latin typeface="Times New Roman" panose="02020603050405020304" pitchFamily="18" charset="0"/>
                <a:cs typeface="Times New Roman" panose="02020603050405020304" pitchFamily="18" charset="0"/>
              </a:rPr>
              <a:t> B goal is &lt;90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while for individuals with established ASCVD or diabetes plus 1 or more additional risk factor(s), an optimal </a:t>
            </a:r>
            <a:r>
              <a:rPr lang="en-US" sz="2400" b="0" i="0" dirty="0" err="1" smtClean="0">
                <a:solidFill>
                  <a:srgbClr val="231F20"/>
                </a:solidFill>
                <a:effectLst/>
                <a:latin typeface="Times New Roman" panose="02020603050405020304" pitchFamily="18" charset="0"/>
                <a:cs typeface="Times New Roman" panose="02020603050405020304" pitchFamily="18" charset="0"/>
              </a:rPr>
              <a:t>apo</a:t>
            </a:r>
            <a:r>
              <a:rPr lang="en-US" sz="2400" b="0" i="0" dirty="0" smtClean="0">
                <a:solidFill>
                  <a:srgbClr val="231F20"/>
                </a:solidFill>
                <a:effectLst/>
                <a:latin typeface="Times New Roman" panose="02020603050405020304" pitchFamily="18" charset="0"/>
                <a:cs typeface="Times New Roman" panose="02020603050405020304" pitchFamily="18" charset="0"/>
              </a:rPr>
              <a:t> B goal is &lt;80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and for individuals at extreme risk, an optimal </a:t>
            </a:r>
            <a:r>
              <a:rPr lang="en-US" sz="2400" b="0" i="0" dirty="0" err="1" smtClean="0">
                <a:solidFill>
                  <a:srgbClr val="231F20"/>
                </a:solidFill>
                <a:effectLst/>
                <a:latin typeface="Times New Roman" panose="02020603050405020304" pitchFamily="18" charset="0"/>
                <a:cs typeface="Times New Roman" panose="02020603050405020304" pitchFamily="18" charset="0"/>
              </a:rPr>
              <a:t>apo</a:t>
            </a:r>
            <a:r>
              <a:rPr lang="en-US" sz="2400" b="0" i="0" dirty="0" smtClean="0">
                <a:solidFill>
                  <a:srgbClr val="231F20"/>
                </a:solidFill>
                <a:effectLst/>
                <a:latin typeface="Times New Roman" panose="02020603050405020304" pitchFamily="18" charset="0"/>
                <a:cs typeface="Times New Roman" panose="02020603050405020304" pitchFamily="18" charset="0"/>
              </a:rPr>
              <a:t> B goal is &lt;70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000" b="0" i="0" dirty="0" smtClean="0">
                <a:solidFill>
                  <a:srgbClr val="231F20"/>
                </a:solidFill>
                <a:effectLst/>
                <a:latin typeface="Times New Roman" panose="02020603050405020304" pitchFamily="18" charset="0"/>
                <a:cs typeface="Times New Roman" panose="02020603050405020304" pitchFamily="18" charset="0"/>
              </a:rPr>
              <a:t>(Table 12) (</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 3Q3.1.5 TG</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R46. </a:t>
            </a:r>
            <a:r>
              <a:rPr lang="en-US" sz="2400" b="0" i="0" dirty="0" smtClean="0">
                <a:solidFill>
                  <a:srgbClr val="231F20"/>
                </a:solidFill>
                <a:effectLst/>
                <a:latin typeface="Times New Roman" panose="02020603050405020304" pitchFamily="18" charset="0"/>
                <a:cs typeface="Times New Roman" panose="02020603050405020304" pitchFamily="18" charset="0"/>
              </a:rPr>
              <a:t>TG goals &lt;150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are recommended (Table 12)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1" i="0" dirty="0" smtClean="0">
                <a:solidFill>
                  <a:srgbClr val="231F20"/>
                </a:solidFill>
                <a:effectLst/>
                <a:latin typeface="Times New Roman" panose="02020603050405020304" pitchFamily="18" charset="0"/>
                <a:cs typeface="Times New Roman" panose="02020603050405020304" pitchFamily="18" charset="0"/>
              </a:rPr>
              <a:t>3Q3.2. Treatment Recommendations</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R47. </a:t>
            </a:r>
            <a:r>
              <a:rPr lang="en-US" sz="2400" b="0" i="0" dirty="0" smtClean="0">
                <a:solidFill>
                  <a:srgbClr val="231F20"/>
                </a:solidFill>
                <a:effectLst/>
                <a:latin typeface="Times New Roman" panose="02020603050405020304" pitchFamily="18" charset="0"/>
                <a:cs typeface="Times New Roman" panose="02020603050405020304" pitchFamily="18" charset="0"/>
              </a:rPr>
              <a:t>A comprehensive strategy to control lipid levels and address associated metabolic abnormalities and modify able risk factors is recommended primarily using lifestyle changes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 and patient education with pharmacotherapy as needed to achieve evidence-based targets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endParaRPr lang="fa-I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976570"/>
      </p:ext>
    </p:extLst>
  </p:cSld>
  <p:clrMapOvr>
    <a:masterClrMapping/>
  </p:clrMapOvr>
  <p:transition spd="slow">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0629" y="232151"/>
            <a:ext cx="11930742" cy="6255559"/>
          </a:xfrm>
          <a:prstGeom prst="rect">
            <a:avLst/>
          </a:prstGeom>
        </p:spPr>
        <p:txBody>
          <a:bodyPr wrap="square">
            <a:spAutoFit/>
          </a:bodyPr>
          <a:lstStyle/>
          <a:p>
            <a:pPr algn="l" rtl="0">
              <a:lnSpc>
                <a:spcPct val="150000"/>
              </a:lnSpc>
            </a:pPr>
            <a:r>
              <a:rPr lang="en-US" sz="2700" b="1" i="1" dirty="0" smtClean="0">
                <a:solidFill>
                  <a:srgbClr val="231F20"/>
                </a:solidFill>
                <a:effectLst/>
                <a:latin typeface="Times New Roman" panose="02020603050405020304" pitchFamily="18" charset="0"/>
                <a:cs typeface="Times New Roman" panose="02020603050405020304" pitchFamily="18" charset="0"/>
              </a:rPr>
              <a:t>• 3Q3.2.1. Physical Activity</a:t>
            </a:r>
          </a:p>
          <a:p>
            <a:pPr algn="l" rtl="0">
              <a:lnSpc>
                <a:spcPct val="150000"/>
              </a:lnSpc>
            </a:pPr>
            <a:r>
              <a:rPr lang="en-US" sz="2700" b="0" i="0" dirty="0" smtClean="0">
                <a:solidFill>
                  <a:srgbClr val="231F20"/>
                </a:solidFill>
                <a:effectLst/>
                <a:latin typeface="Times New Roman" panose="02020603050405020304" pitchFamily="18" charset="0"/>
                <a:cs typeface="Times New Roman" panose="02020603050405020304" pitchFamily="18" charset="0"/>
              </a:rPr>
              <a:t>• </a:t>
            </a:r>
            <a:r>
              <a:rPr lang="en-US" sz="2700" b="1" i="0" dirty="0" smtClean="0">
                <a:solidFill>
                  <a:srgbClr val="231F20"/>
                </a:solidFill>
                <a:effectLst/>
                <a:latin typeface="Times New Roman" panose="02020603050405020304" pitchFamily="18" charset="0"/>
                <a:cs typeface="Times New Roman" panose="02020603050405020304" pitchFamily="18" charset="0"/>
              </a:rPr>
              <a:t>R48. </a:t>
            </a:r>
            <a:r>
              <a:rPr lang="en-US" sz="2700" b="0" i="0" dirty="0" smtClean="0">
                <a:solidFill>
                  <a:srgbClr val="231F20"/>
                </a:solidFill>
                <a:effectLst/>
                <a:latin typeface="Times New Roman" panose="02020603050405020304" pitchFamily="18" charset="0"/>
                <a:cs typeface="Times New Roman" panose="02020603050405020304" pitchFamily="18" charset="0"/>
              </a:rPr>
              <a:t>A reasonable and feasible approach to fitness therapy </a:t>
            </a:r>
            <a:r>
              <a:rPr lang="en-US" sz="2400" b="0" i="0" dirty="0" smtClean="0">
                <a:solidFill>
                  <a:srgbClr val="231F20"/>
                </a:solidFill>
                <a:effectLst/>
                <a:latin typeface="Times New Roman" panose="02020603050405020304" pitchFamily="18" charset="0"/>
                <a:cs typeface="Times New Roman" panose="02020603050405020304" pitchFamily="18" charset="0"/>
              </a:rPr>
              <a:t>(i.e., exercise programs that include at least 30 minutes of moderate-intensity physical activity</a:t>
            </a:r>
            <a:r>
              <a:rPr lang="en-US" sz="2000" b="0" i="0" dirty="0" smtClean="0">
                <a:solidFill>
                  <a:srgbClr val="231F20"/>
                </a:solidFill>
                <a:effectLst/>
                <a:latin typeface="Times New Roman" panose="02020603050405020304" pitchFamily="18" charset="0"/>
                <a:cs typeface="Times New Roman" panose="02020603050405020304" pitchFamily="18" charset="0"/>
              </a:rPr>
              <a:t> [consuming 4-7 kcal/min] </a:t>
            </a:r>
            <a:r>
              <a:rPr lang="en-US" sz="2400" b="0" i="0" dirty="0" smtClean="0">
                <a:solidFill>
                  <a:srgbClr val="231F20"/>
                </a:solidFill>
                <a:effectLst/>
                <a:latin typeface="Times New Roman" panose="02020603050405020304" pitchFamily="18" charset="0"/>
                <a:cs typeface="Times New Roman" panose="02020603050405020304" pitchFamily="18" charset="0"/>
              </a:rPr>
              <a:t>4 to 6 times weekly, with an expenditure of at least 200 kcal/day) is recom</a:t>
            </a:r>
            <a:r>
              <a:rPr lang="en-US" sz="2400" dirty="0">
                <a:solidFill>
                  <a:srgbClr val="231F20"/>
                </a:solidFill>
                <a:latin typeface="Times New Roman" panose="02020603050405020304" pitchFamily="18" charset="0"/>
                <a:cs typeface="Times New Roman" panose="02020603050405020304" pitchFamily="18" charset="0"/>
              </a:rPr>
              <a:t>m</a:t>
            </a:r>
            <a:r>
              <a:rPr lang="en-US" sz="2700" b="0" i="0" dirty="0" smtClean="0">
                <a:solidFill>
                  <a:srgbClr val="231F20"/>
                </a:solidFill>
                <a:effectLst/>
                <a:latin typeface="Times New Roman" panose="02020603050405020304" pitchFamily="18" charset="0"/>
                <a:cs typeface="Times New Roman" panose="02020603050405020304" pitchFamily="18" charset="0"/>
              </a:rPr>
              <a:t>ended; suggested activities include brisk walking, riding a stationary bike, water aerobics, cleaning/ scrubbing, mowing the lawn, and sporting activities </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r>
              <a:rPr lang="en-US" sz="2700" b="0" i="0" dirty="0" smtClean="0">
                <a:solidFill>
                  <a:srgbClr val="231F20"/>
                </a:solidFill>
                <a:effectLst/>
                <a:latin typeface="Times New Roman" panose="02020603050405020304" pitchFamily="18" charset="0"/>
                <a:cs typeface="Times New Roman" panose="02020603050405020304" pitchFamily="18" charset="0"/>
              </a:rPr>
              <a:t/>
            </a:r>
            <a:br>
              <a:rPr lang="en-US" sz="2700" b="0" i="0" dirty="0" smtClean="0">
                <a:solidFill>
                  <a:srgbClr val="231F20"/>
                </a:solidFill>
                <a:effectLst/>
                <a:latin typeface="Times New Roman" panose="02020603050405020304" pitchFamily="18" charset="0"/>
                <a:cs typeface="Times New Roman" panose="02020603050405020304" pitchFamily="18" charset="0"/>
              </a:rPr>
            </a:br>
            <a:r>
              <a:rPr lang="en-US" sz="2700" b="0" i="0" dirty="0" smtClean="0">
                <a:solidFill>
                  <a:srgbClr val="231F20"/>
                </a:solidFill>
                <a:effectLst/>
                <a:latin typeface="Times New Roman" panose="02020603050405020304" pitchFamily="18" charset="0"/>
                <a:cs typeface="Times New Roman" panose="02020603050405020304" pitchFamily="18" charset="0"/>
              </a:rPr>
              <a:t>• </a:t>
            </a:r>
            <a:r>
              <a:rPr lang="en-US" sz="2700" b="1" i="0" dirty="0" smtClean="0">
                <a:solidFill>
                  <a:srgbClr val="231F20"/>
                </a:solidFill>
                <a:effectLst/>
                <a:latin typeface="Times New Roman" panose="02020603050405020304" pitchFamily="18" charset="0"/>
                <a:cs typeface="Times New Roman" panose="02020603050405020304" pitchFamily="18" charset="0"/>
              </a:rPr>
              <a:t>R49. </a:t>
            </a:r>
            <a:r>
              <a:rPr lang="en-US" sz="2700" b="0" i="0" dirty="0" smtClean="0">
                <a:solidFill>
                  <a:srgbClr val="231F20"/>
                </a:solidFill>
                <a:effectLst/>
                <a:latin typeface="Times New Roman" panose="02020603050405020304" pitchFamily="18" charset="0"/>
                <a:cs typeface="Times New Roman" panose="02020603050405020304" pitchFamily="18" charset="0"/>
              </a:rPr>
              <a:t>Daily physical activity goals can be met in a single session or in multiple sessions throughout the course of a day (10 minutes minimum per session); for</a:t>
            </a:r>
            <a:br>
              <a:rPr lang="en-US" sz="2700" b="0" i="0" dirty="0" smtClean="0">
                <a:solidFill>
                  <a:srgbClr val="231F20"/>
                </a:solidFill>
                <a:effectLst/>
                <a:latin typeface="Times New Roman" panose="02020603050405020304" pitchFamily="18" charset="0"/>
                <a:cs typeface="Times New Roman" panose="02020603050405020304" pitchFamily="18" charset="0"/>
              </a:rPr>
            </a:br>
            <a:r>
              <a:rPr lang="en-US" sz="2700" b="0" i="0" dirty="0" smtClean="0">
                <a:solidFill>
                  <a:srgbClr val="231F20"/>
                </a:solidFill>
                <a:effectLst/>
                <a:latin typeface="Times New Roman" panose="02020603050405020304" pitchFamily="18" charset="0"/>
                <a:cs typeface="Times New Roman" panose="02020603050405020304" pitchFamily="18" charset="0"/>
              </a:rPr>
              <a:t>some </a:t>
            </a:r>
            <a:r>
              <a:rPr lang="en-US" sz="2700" dirty="0">
                <a:solidFill>
                  <a:srgbClr val="231F20"/>
                </a:solidFill>
                <a:latin typeface="Times New Roman" panose="02020603050405020304" pitchFamily="18" charset="0"/>
                <a:cs typeface="Times New Roman" panose="02020603050405020304" pitchFamily="18" charset="0"/>
              </a:rPr>
              <a:t>individuals, breaking activity up throughout the day may help improve adherence with physical activity programs </a:t>
            </a:r>
            <a:r>
              <a:rPr lang="en-US" sz="2700" b="1" dirty="0">
                <a:solidFill>
                  <a:srgbClr val="231F20"/>
                </a:solidFill>
                <a:latin typeface="Times New Roman" panose="02020603050405020304" pitchFamily="18" charset="0"/>
                <a:cs typeface="Times New Roman" panose="02020603050405020304" pitchFamily="18" charset="0"/>
              </a:rPr>
              <a:t>(Grade A; BEL 1). </a:t>
            </a:r>
            <a:r>
              <a:rPr lang="en-US" sz="2700" b="1" dirty="0" smtClean="0">
                <a:latin typeface="Times New Roman" panose="02020603050405020304" pitchFamily="18" charset="0"/>
                <a:cs typeface="Times New Roman" panose="02020603050405020304" pitchFamily="18" charset="0"/>
              </a:rPr>
              <a:t> </a:t>
            </a:r>
            <a:endParaRPr lang="fa-IR"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921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19675"/>
          <a:stretch/>
        </p:blipFill>
        <p:spPr>
          <a:xfrm>
            <a:off x="290286" y="619943"/>
            <a:ext cx="11512690" cy="5419086"/>
          </a:xfrm>
          <a:prstGeom prst="rect">
            <a:avLst/>
          </a:prstGeom>
        </p:spPr>
      </p:pic>
      <p:sp>
        <p:nvSpPr>
          <p:cNvPr id="3" name="Rectangle 1"/>
          <p:cNvSpPr>
            <a:spLocks noChangeArrowheads="1"/>
          </p:cNvSpPr>
          <p:nvPr/>
        </p:nvSpPr>
        <p:spPr bwMode="auto">
          <a:xfrm>
            <a:off x="6573838" y="3103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90286" y="39528"/>
            <a:ext cx="10972800" cy="400110"/>
          </a:xfrm>
          <a:prstGeom prst="rect">
            <a:avLst/>
          </a:prstGeom>
        </p:spPr>
        <p:txBody>
          <a:bodyPr wrap="square">
            <a:spAutoFit/>
          </a:bodyPr>
          <a:lstStyle/>
          <a:p>
            <a:pPr algn="l" rtl="0"/>
            <a:r>
              <a:rPr lang="en-US" sz="2000" b="1" dirty="0">
                <a:solidFill>
                  <a:srgbClr val="231F20"/>
                </a:solidFill>
                <a:latin typeface="Times New Roman" panose="02020603050405020304" pitchFamily="18" charset="0"/>
                <a:cs typeface="Times New Roman" panose="02020603050405020304" pitchFamily="18" charset="0"/>
              </a:rPr>
              <a:t>Table </a:t>
            </a:r>
            <a:r>
              <a:rPr lang="en-US" sz="2000" b="1" dirty="0" smtClean="0">
                <a:solidFill>
                  <a:srgbClr val="231F20"/>
                </a:solidFill>
                <a:latin typeface="Times New Roman" panose="02020603050405020304" pitchFamily="18" charset="0"/>
                <a:cs typeface="Times New Roman" panose="02020603050405020304" pitchFamily="18" charset="0"/>
              </a:rPr>
              <a:t>12: Lipid </a:t>
            </a:r>
            <a:r>
              <a:rPr lang="en-US" sz="2000" b="1" dirty="0">
                <a:solidFill>
                  <a:srgbClr val="231F20"/>
                </a:solidFill>
                <a:latin typeface="Times New Roman" panose="02020603050405020304" pitchFamily="18" charset="0"/>
                <a:cs typeface="Times New Roman" panose="02020603050405020304" pitchFamily="18" charset="0"/>
              </a:rPr>
              <a:t>Goals for Patients at Risk for Atherosclerotic Cardiovascular </a:t>
            </a:r>
            <a:r>
              <a:rPr lang="en-US" sz="2000" b="1" dirty="0" err="1">
                <a:solidFill>
                  <a:srgbClr val="231F20"/>
                </a:solidFill>
                <a:latin typeface="Times New Roman" panose="02020603050405020304" pitchFamily="18" charset="0"/>
                <a:cs typeface="Times New Roman" panose="02020603050405020304" pitchFamily="18" charset="0"/>
              </a:rPr>
              <a:t>Disease</a:t>
            </a:r>
            <a:r>
              <a:rPr lang="en-US" sz="900" b="1" dirty="0" err="1">
                <a:solidFill>
                  <a:srgbClr val="231F20"/>
                </a:solidFill>
                <a:latin typeface="Times New Roman" panose="02020603050405020304" pitchFamily="18" charset="0"/>
                <a:cs typeface="Times New Roman" panose="02020603050405020304" pitchFamily="18" charset="0"/>
              </a:rPr>
              <a:t>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430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132114" y="1397257"/>
            <a:ext cx="9652000" cy="3877985"/>
          </a:xfrm>
          <a:prstGeom prst="rect">
            <a:avLst/>
          </a:prstGeom>
        </p:spPr>
        <p:txBody>
          <a:bodyPr wrap="square">
            <a:spAutoFit/>
          </a:bodyPr>
          <a:lstStyle/>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R1. </a:t>
            </a:r>
            <a:r>
              <a:rPr lang="en-US" sz="2800" b="0" i="0" dirty="0" smtClean="0">
                <a:solidFill>
                  <a:srgbClr val="231F20"/>
                </a:solidFill>
                <a:effectLst/>
                <a:latin typeface="Times New Roman" panose="02020603050405020304" pitchFamily="18" charset="0"/>
                <a:cs typeface="Times New Roman" panose="02020603050405020304" pitchFamily="18" charset="0"/>
              </a:rPr>
              <a:t>Identify risk factors that enable personalized and optimal therapy for dyslipidemia (Table 5)</a:t>
            </a: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just" rtl="0">
              <a:lnSpc>
                <a:spcPct val="150000"/>
              </a:lnSpc>
            </a:pPr>
            <a:r>
              <a:rPr lang="en-US" sz="2800" b="1" i="0" dirty="0" smtClean="0">
                <a:solidFill>
                  <a:srgbClr val="231F20"/>
                </a:solidFill>
                <a:effectLst/>
                <a:latin typeface="Times New Roman" panose="02020603050405020304" pitchFamily="18" charset="0"/>
                <a:cs typeface="Times New Roman" panose="02020603050405020304" pitchFamily="18" charset="0"/>
              </a:rPr>
              <a:t>• R2. </a:t>
            </a:r>
            <a:r>
              <a:rPr lang="en-US" sz="2800" b="0" i="0" dirty="0" smtClean="0">
                <a:solidFill>
                  <a:srgbClr val="231F20"/>
                </a:solidFill>
                <a:effectLst/>
                <a:latin typeface="Times New Roman" panose="02020603050405020304" pitchFamily="18" charset="0"/>
                <a:cs typeface="Times New Roman" panose="02020603050405020304" pitchFamily="18" charset="0"/>
              </a:rPr>
              <a:t>Based on epidemiologic studies, individuals with type 2 diabetes (T2DM) should be considered as high, very high, or extreme risk for ASCVD (Table 6)</a:t>
            </a: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Grade B; BEL 3; upgraded due to high relevance</a:t>
            </a:r>
            <a:r>
              <a:rPr lang="en-US" sz="2400" b="0" i="0" dirty="0" smtClean="0">
                <a:solidFill>
                  <a:srgbClr val="231F20"/>
                </a:solidFill>
                <a:effectLst/>
                <a:latin typeface="Times New Roman" panose="02020603050405020304" pitchFamily="18" charset="0"/>
                <a:cs typeface="Times New Roman" panose="02020603050405020304" pitchFamily="18" charset="0"/>
              </a:rPr>
              <a:t>). </a:t>
            </a:r>
            <a:endParaRPr lang="en-US" sz="2400" b="0" i="0" dirty="0" smtClean="0">
              <a:solidFill>
                <a:srgbClr val="231F2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74172" y="142688"/>
            <a:ext cx="11596913" cy="1107996"/>
          </a:xfrm>
          <a:prstGeom prst="rect">
            <a:avLst/>
          </a:prstGeom>
        </p:spPr>
        <p:txBody>
          <a:bodyPr wrap="square">
            <a:spAutoFit/>
          </a:bodyPr>
          <a:lstStyle/>
          <a:p>
            <a:pPr algn="just" rtl="0">
              <a:lnSpc>
                <a:spcPct val="150000"/>
              </a:lnSpc>
            </a:pPr>
            <a:r>
              <a:rPr lang="en-US" sz="2000" b="1" i="0" dirty="0" smtClean="0">
                <a:solidFill>
                  <a:srgbClr val="231F20"/>
                </a:solidFill>
                <a:effectLst/>
                <a:latin typeface="Times New Roman" panose="02020603050405020304" pitchFamily="18" charset="0"/>
                <a:cs typeface="Times New Roman" panose="02020603050405020304" pitchFamily="18" charset="0"/>
              </a:rPr>
              <a:t>3Q1. HOW SHOULD INDIVIDUALS BE SCREENED FOR THE DETECTION OF DYSLIPIDEMIA? </a:t>
            </a:r>
          </a:p>
          <a:p>
            <a:pPr algn="just"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3Q1.1. Global Risk Assessment</a:t>
            </a:r>
          </a:p>
        </p:txBody>
      </p:sp>
    </p:spTree>
    <p:extLst>
      <p:ext uri="{BB962C8B-B14F-4D97-AF65-F5344CB8AC3E}">
        <p14:creationId xmlns:p14="http://schemas.microsoft.com/office/powerpoint/2010/main" val="4265836169"/>
      </p:ext>
    </p:extLst>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0629" y="130628"/>
            <a:ext cx="11959771" cy="6186309"/>
          </a:xfrm>
          <a:prstGeom prst="rect">
            <a:avLst/>
          </a:prstGeom>
        </p:spPr>
        <p:txBody>
          <a:bodyPr wrap="square">
            <a:spAutoFit/>
          </a:bodyPr>
          <a:lstStyle/>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R50. </a:t>
            </a:r>
            <a:r>
              <a:rPr lang="en-US" sz="2400" b="0" i="0" dirty="0" smtClean="0">
                <a:solidFill>
                  <a:srgbClr val="231F20"/>
                </a:solidFill>
                <a:effectLst/>
                <a:latin typeface="Times New Roman" panose="02020603050405020304" pitchFamily="18" charset="0"/>
                <a:cs typeface="Times New Roman" panose="02020603050405020304" pitchFamily="18" charset="0"/>
              </a:rPr>
              <a:t>In addition to aerobic activity, muscle-strengthening activity is recommended at least 2 days a week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1" i="1" dirty="0" smtClean="0">
                <a:solidFill>
                  <a:srgbClr val="231F20"/>
                </a:solidFill>
                <a:effectLst/>
                <a:latin typeface="Times New Roman" panose="02020603050405020304" pitchFamily="18" charset="0"/>
                <a:cs typeface="Times New Roman" panose="02020603050405020304" pitchFamily="18" charset="0"/>
              </a:rPr>
              <a:t>• 3Q3.2.2. Medical Nutrition Therapy</a:t>
            </a:r>
            <a:br>
              <a:rPr lang="en-US" sz="2400" b="1" i="1"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R51. </a:t>
            </a:r>
            <a:r>
              <a:rPr lang="en-US" sz="2400" b="0" i="0" dirty="0" smtClean="0">
                <a:solidFill>
                  <a:srgbClr val="231F20"/>
                </a:solidFill>
                <a:effectLst/>
                <a:latin typeface="Times New Roman" panose="02020603050405020304" pitchFamily="18" charset="0"/>
                <a:cs typeface="Times New Roman" panose="02020603050405020304" pitchFamily="18" charset="0"/>
              </a:rPr>
              <a:t>For adults, a reduced-calorie diet consisting of fruits and vegetables (combined ≥5 servings/day), grains (primarily whole grains), fish, and lean meats is recommended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R52. </a:t>
            </a:r>
            <a:r>
              <a:rPr lang="en-US" sz="2400" b="0" i="0" dirty="0" smtClean="0">
                <a:solidFill>
                  <a:srgbClr val="231F20"/>
                </a:solidFill>
                <a:effectLst/>
                <a:latin typeface="Times New Roman" panose="02020603050405020304" pitchFamily="18" charset="0"/>
                <a:cs typeface="Times New Roman" panose="02020603050405020304" pitchFamily="18" charset="0"/>
              </a:rPr>
              <a:t>For adults, the intake of saturated fats, trans-fats, and cholesterol should be limited, while LDLC-lowering macronutrient intake should include plant </a:t>
            </a:r>
            <a:r>
              <a:rPr lang="en-US" sz="2400" b="0" i="0" dirty="0" err="1" smtClean="0">
                <a:solidFill>
                  <a:srgbClr val="231F20"/>
                </a:solidFill>
                <a:effectLst/>
                <a:latin typeface="Times New Roman" panose="02020603050405020304" pitchFamily="18" charset="0"/>
                <a:cs typeface="Times New Roman" panose="02020603050405020304" pitchFamily="18" charset="0"/>
              </a:rPr>
              <a:t>stanols</a:t>
            </a:r>
            <a:r>
              <a:rPr lang="en-US" sz="2400" b="0" i="0" dirty="0" smtClean="0">
                <a:solidFill>
                  <a:srgbClr val="231F20"/>
                </a:solidFill>
                <a:effectLst/>
                <a:latin typeface="Times New Roman" panose="02020603050405020304" pitchFamily="18" charset="0"/>
                <a:cs typeface="Times New Roman" panose="02020603050405020304" pitchFamily="18" charset="0"/>
              </a:rPr>
              <a:t>/sterols (~2 g/day) and soluble fiber (10-25 g/ day)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R53. </a:t>
            </a:r>
            <a:r>
              <a:rPr lang="en-US" sz="2400" b="0" i="0" dirty="0" smtClean="0">
                <a:solidFill>
                  <a:srgbClr val="231F20"/>
                </a:solidFill>
                <a:effectLst/>
                <a:latin typeface="Times New Roman" panose="02020603050405020304" pitchFamily="18" charset="0"/>
                <a:cs typeface="Times New Roman" panose="02020603050405020304" pitchFamily="18" charset="0"/>
              </a:rPr>
              <a:t>Primary preventive nutrition consisting of healthy lifestyle habits is recommended in all healthy children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endParaRPr lang="fa-I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41169"/>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7" y="171731"/>
            <a:ext cx="11742057" cy="6555641"/>
          </a:xfrm>
          <a:prstGeom prst="rect">
            <a:avLst/>
          </a:prstGeom>
        </p:spPr>
        <p:txBody>
          <a:bodyPr wrap="square">
            <a:spAutoFit/>
          </a:bodyPr>
          <a:lstStyle/>
          <a:p>
            <a:pPr algn="l" rtl="0">
              <a:lnSpc>
                <a:spcPct val="150000"/>
              </a:lnSpc>
            </a:pPr>
            <a:r>
              <a:rPr lang="en-US" sz="2800" b="1" i="1" dirty="0" smtClean="0">
                <a:solidFill>
                  <a:srgbClr val="231F20"/>
                </a:solidFill>
                <a:effectLst/>
                <a:latin typeface="Times New Roman" panose="02020603050405020304" pitchFamily="18" charset="0"/>
                <a:cs typeface="Times New Roman" panose="02020603050405020304" pitchFamily="18" charset="0"/>
              </a:rPr>
              <a:t>• 3Q3.2.3. Smoking Cessation</a:t>
            </a:r>
            <a:br>
              <a:rPr lang="en-US" sz="2800" b="1" i="1"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R54. </a:t>
            </a:r>
            <a:r>
              <a:rPr lang="en-US" sz="2800" b="0" i="0" dirty="0" smtClean="0">
                <a:solidFill>
                  <a:srgbClr val="231F20"/>
                </a:solidFill>
                <a:effectLst/>
                <a:latin typeface="Times New Roman" panose="02020603050405020304" pitchFamily="18" charset="0"/>
                <a:cs typeface="Times New Roman" panose="02020603050405020304" pitchFamily="18" charset="0"/>
              </a:rPr>
              <a:t>Tobacco cessation should be strongly encouraged and facilitated (</a:t>
            </a:r>
            <a:r>
              <a:rPr lang="en-US" sz="2800" b="1" i="0" dirty="0" smtClean="0">
                <a:solidFill>
                  <a:srgbClr val="231F20"/>
                </a:solidFill>
                <a:effectLst/>
                <a:latin typeface="Times New Roman" panose="02020603050405020304" pitchFamily="18" charset="0"/>
                <a:cs typeface="Times New Roman" panose="02020603050405020304" pitchFamily="18" charset="0"/>
              </a:rPr>
              <a:t>Grade A; BEL 2; upgraded due to potential benefit</a:t>
            </a:r>
            <a:r>
              <a:rPr lang="en-US" sz="28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800" b="1" i="1" dirty="0" smtClean="0">
                <a:solidFill>
                  <a:srgbClr val="231F20"/>
                </a:solidFill>
                <a:effectLst/>
                <a:latin typeface="Times New Roman" panose="02020603050405020304" pitchFamily="18" charset="0"/>
                <a:cs typeface="Times New Roman" panose="02020603050405020304" pitchFamily="18" charset="0"/>
              </a:rPr>
              <a:t>• 3Q3.2.4. Pharmacologic Therapy</a:t>
            </a:r>
            <a:br>
              <a:rPr lang="en-US" sz="2800" b="1" i="1"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R55. </a:t>
            </a:r>
            <a:r>
              <a:rPr lang="en-US" sz="2800" b="0" i="0" dirty="0" smtClean="0">
                <a:solidFill>
                  <a:srgbClr val="231F20"/>
                </a:solidFill>
                <a:effectLst/>
                <a:latin typeface="Times New Roman" panose="02020603050405020304" pitchFamily="18" charset="0"/>
                <a:cs typeface="Times New Roman" panose="02020603050405020304" pitchFamily="18" charset="0"/>
              </a:rPr>
              <a:t>In individuals at risk for ASCVD, aggressive lipid-modifying therapy is recommended to achieve appropriate LDL-C goals </a:t>
            </a:r>
            <a:r>
              <a:rPr lang="en-US" sz="2400" b="0" i="0" dirty="0" smtClean="0">
                <a:solidFill>
                  <a:srgbClr val="231F20"/>
                </a:solidFill>
                <a:effectLst/>
                <a:latin typeface="Times New Roman" panose="02020603050405020304" pitchFamily="18" charset="0"/>
                <a:cs typeface="Times New Roman" panose="02020603050405020304" pitchFamily="18" charset="0"/>
              </a:rPr>
              <a:t>(Table 13)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800" b="1" i="1" dirty="0" smtClean="0">
                <a:solidFill>
                  <a:srgbClr val="231F20"/>
                </a:solidFill>
                <a:effectLst/>
                <a:latin typeface="Times New Roman" panose="02020603050405020304" pitchFamily="18" charset="0"/>
                <a:cs typeface="Times New Roman" panose="02020603050405020304" pitchFamily="18" charset="0"/>
              </a:rPr>
              <a:t>Statins</a:t>
            </a:r>
            <a:br>
              <a:rPr lang="en-US" sz="2800" b="1" i="1" dirty="0" smtClean="0">
                <a:solidFill>
                  <a:srgbClr val="231F20"/>
                </a:solidFill>
                <a:effectLst/>
                <a:latin typeface="Times New Roman" panose="02020603050405020304" pitchFamily="18" charset="0"/>
                <a:cs typeface="Times New Roman" panose="02020603050405020304" pitchFamily="18" charset="0"/>
              </a:rPr>
            </a:b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R56. </a:t>
            </a:r>
            <a:r>
              <a:rPr lang="en-US" sz="2800" b="0" i="0" dirty="0" smtClean="0">
                <a:solidFill>
                  <a:srgbClr val="231F20"/>
                </a:solidFill>
                <a:effectLst/>
                <a:latin typeface="Times New Roman" panose="02020603050405020304" pitchFamily="18" charset="0"/>
                <a:cs typeface="Times New Roman" panose="02020603050405020304" pitchFamily="18" charset="0"/>
              </a:rPr>
              <a:t>Statin therapy is recommended as the primary pharmacologic agent to achieve target LDL-C goals on the basis of morbidity and mortality outcome trials (</a:t>
            </a:r>
            <a:r>
              <a:rPr lang="en-US" sz="28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89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8" y="290286"/>
            <a:ext cx="11713027" cy="6186309"/>
          </a:xfrm>
          <a:prstGeom prst="rect">
            <a:avLst/>
          </a:prstGeom>
        </p:spPr>
        <p:txBody>
          <a:bodyPr wrap="square">
            <a:spAutoFit/>
          </a:bodyPr>
          <a:lstStyle/>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R57. </a:t>
            </a:r>
            <a:r>
              <a:rPr lang="en-US" sz="2400" b="0" i="0" dirty="0" smtClean="0">
                <a:solidFill>
                  <a:srgbClr val="231F20"/>
                </a:solidFill>
                <a:effectLst/>
                <a:latin typeface="Times New Roman" panose="02020603050405020304" pitchFamily="18" charset="0"/>
                <a:cs typeface="Times New Roman" panose="02020603050405020304" pitchFamily="18" charset="0"/>
              </a:rPr>
              <a:t>For clinical decision-making, mild elevations in blood glucose levels and/or an increased risk of new onset T2DM associated with intensive statin therapy do not outweigh the benefits of statin therapy for ASCVD risk reduction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R58. </a:t>
            </a:r>
            <a:r>
              <a:rPr lang="en-US" sz="2400" b="0" i="0" dirty="0" smtClean="0">
                <a:solidFill>
                  <a:srgbClr val="231F20"/>
                </a:solidFill>
                <a:effectLst/>
                <a:latin typeface="Times New Roman" panose="02020603050405020304" pitchFamily="18" charset="0"/>
                <a:cs typeface="Times New Roman" panose="02020603050405020304" pitchFamily="18" charset="0"/>
              </a:rPr>
              <a:t>In individuals within high-risk and very high risk categories, further lowering of LDL-C beyond established targets with statins results in additional ASCVD event reduction and may be considered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R59. </a:t>
            </a:r>
            <a:r>
              <a:rPr lang="en-US" sz="2400" b="0" i="0" dirty="0" smtClean="0">
                <a:solidFill>
                  <a:srgbClr val="231F20"/>
                </a:solidFill>
                <a:effectLst/>
                <a:latin typeface="Times New Roman" panose="02020603050405020304" pitchFamily="18" charset="0"/>
                <a:cs typeface="Times New Roman" panose="02020603050405020304" pitchFamily="18" charset="0"/>
              </a:rPr>
              <a:t>Very high-risk individuals with established coronary, carotid, and peripheral vascular disease, or diabetes who also have at least 1 additional risk factor should be treated with statins to target a reduced LDL-C treatment goal of &lt;70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a:t>
            </a:r>
            <a:br>
              <a:rPr lang="en-US" sz="2400" b="0" i="0"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R60. </a:t>
            </a:r>
            <a:r>
              <a:rPr lang="en-US" sz="2400" b="0" i="0" dirty="0" smtClean="0">
                <a:solidFill>
                  <a:srgbClr val="231F20"/>
                </a:solidFill>
                <a:effectLst/>
                <a:latin typeface="Times New Roman" panose="02020603050405020304" pitchFamily="18" charset="0"/>
                <a:cs typeface="Times New Roman" panose="02020603050405020304" pitchFamily="18" charset="0"/>
              </a:rPr>
              <a:t>Extreme-risk individuals should be treated with statins to target an even lower LDL-C treatment goal of &lt;55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(Table 6) (</a:t>
            </a:r>
            <a:r>
              <a:rPr lang="en-US" sz="24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400" b="0" i="0" dirty="0" smtClean="0">
                <a:solidFill>
                  <a:srgbClr val="231F2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8363500"/>
      </p:ext>
    </p:extLst>
  </p:cSld>
  <p:clrMapOvr>
    <a:masterClrMapping/>
  </p:clrMapOvr>
  <p:transition spd="med">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9" y="135752"/>
            <a:ext cx="11843656" cy="6555641"/>
          </a:xfrm>
          <a:prstGeom prst="rect">
            <a:avLst/>
          </a:prstGeom>
          <a:gradFill>
            <a:gsLst>
              <a:gs pos="0">
                <a:schemeClr val="accent1">
                  <a:lumMod val="5000"/>
                  <a:lumOff val="95000"/>
                </a:schemeClr>
              </a:gs>
              <a:gs pos="100000">
                <a:schemeClr val="accent1">
                  <a:lumMod val="60000"/>
                  <a:lumOff val="40000"/>
                </a:schemeClr>
              </a:gs>
            </a:gsLst>
            <a:lin ang="5400000" scaled="1"/>
          </a:gradFill>
        </p:spPr>
        <p:txBody>
          <a:bodyPr wrap="square">
            <a:spAutoFit/>
          </a:bodyPr>
          <a:lstStyle/>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Fibrates  </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R61. </a:t>
            </a:r>
            <a:r>
              <a:rPr lang="en-US" sz="2400" b="0" i="0" dirty="0" smtClean="0">
                <a:solidFill>
                  <a:srgbClr val="231F20"/>
                </a:solidFill>
                <a:effectLst/>
                <a:latin typeface="Times New Roman" panose="02020603050405020304" pitchFamily="18" charset="0"/>
                <a:cs typeface="Times New Roman" panose="02020603050405020304" pitchFamily="18" charset="0"/>
              </a:rPr>
              <a:t>Fibrates should be used to treat severe hypertriglyceridemia </a:t>
            </a:r>
            <a:r>
              <a:rPr lang="en-US" sz="2000" b="0" i="0" dirty="0" smtClean="0">
                <a:solidFill>
                  <a:srgbClr val="231F20"/>
                </a:solidFill>
                <a:effectLst/>
                <a:latin typeface="Times New Roman" panose="02020603050405020304" pitchFamily="18" charset="0"/>
                <a:cs typeface="Times New Roman" panose="02020603050405020304" pitchFamily="18" charset="0"/>
              </a:rPr>
              <a:t>(TG &gt;500 mg/</a:t>
            </a:r>
            <a:r>
              <a:rPr lang="en-US" sz="2000" b="0" i="0" dirty="0" err="1" smtClean="0">
                <a:solidFill>
                  <a:srgbClr val="231F20"/>
                </a:solidFill>
                <a:effectLst/>
                <a:latin typeface="Times New Roman" panose="02020603050405020304" pitchFamily="18" charset="0"/>
                <a:cs typeface="Times New Roman" panose="02020603050405020304" pitchFamily="18" charset="0"/>
              </a:rPr>
              <a:t>dL</a:t>
            </a:r>
            <a:r>
              <a:rPr lang="en-US" sz="2000" b="0" i="0" dirty="0" smtClean="0">
                <a:solidFill>
                  <a:srgbClr val="231F20"/>
                </a:solidFill>
                <a:effectLst/>
                <a:latin typeface="Times New Roman" panose="02020603050405020304" pitchFamily="18" charset="0"/>
                <a:cs typeface="Times New Roman" panose="02020603050405020304" pitchFamily="18" charset="0"/>
              </a:rPr>
              <a:t>) (Table 13) (</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R62. </a:t>
            </a:r>
            <a:r>
              <a:rPr lang="en-US" sz="2400" b="0" i="0" dirty="0" smtClean="0">
                <a:solidFill>
                  <a:srgbClr val="231F20"/>
                </a:solidFill>
                <a:effectLst/>
                <a:latin typeface="Times New Roman" panose="02020603050405020304" pitchFamily="18" charset="0"/>
                <a:cs typeface="Times New Roman" panose="02020603050405020304" pitchFamily="18" charset="0"/>
              </a:rPr>
              <a:t>Fibrates may improve ASCVD outcomes in primary and secondary prevention when TG concentrations are ≥200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and HDL-C concentrations are &lt;40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000" b="0" i="0" dirty="0" smtClean="0">
                <a:solidFill>
                  <a:srgbClr val="231F20"/>
                </a:solidFill>
                <a:effectLst/>
                <a:latin typeface="Times New Roman" panose="02020603050405020304" pitchFamily="18" charset="0"/>
                <a:cs typeface="Times New Roman" panose="02020603050405020304" pitchFamily="18" charset="0"/>
              </a:rPr>
              <a:t>(</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a:t>
            </a:r>
            <a:br>
              <a:rPr lang="en-US" sz="2000" b="0" i="0" dirty="0" smtClean="0">
                <a:solidFill>
                  <a:srgbClr val="231F20"/>
                </a:solidFill>
                <a:effectLst/>
                <a:latin typeface="Times New Roman" panose="02020603050405020304" pitchFamily="18" charset="0"/>
                <a:cs typeface="Times New Roman" panose="02020603050405020304" pitchFamily="18" charset="0"/>
              </a:rPr>
            </a:br>
            <a:r>
              <a:rPr lang="en-US" sz="2400" b="1" i="1" dirty="0" smtClean="0">
                <a:solidFill>
                  <a:srgbClr val="231F20"/>
                </a:solidFill>
                <a:effectLst/>
                <a:latin typeface="Times New Roman" panose="02020603050405020304" pitchFamily="18" charset="0"/>
                <a:cs typeface="Times New Roman" panose="02020603050405020304" pitchFamily="18" charset="0"/>
              </a:rPr>
              <a:t>Omega-3 Fish Oil</a:t>
            </a:r>
          </a:p>
          <a:p>
            <a:pPr algn="l" rtl="0">
              <a:lnSpc>
                <a:spcPct val="150000"/>
              </a:lnSpc>
            </a:pP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R63. </a:t>
            </a:r>
            <a:r>
              <a:rPr lang="en-US" sz="2400" b="0" i="0" dirty="0" smtClean="0">
                <a:solidFill>
                  <a:srgbClr val="231F20"/>
                </a:solidFill>
                <a:effectLst/>
                <a:latin typeface="Times New Roman" panose="02020603050405020304" pitchFamily="18" charset="0"/>
                <a:cs typeface="Times New Roman" panose="02020603050405020304" pitchFamily="18" charset="0"/>
              </a:rPr>
              <a:t>Prescription omega-3 oil, 2 to 4 g daily, should be used to treat severe hypertriglyceridemia (TG &gt;500 mg/</a:t>
            </a:r>
            <a:r>
              <a:rPr lang="en-US" sz="2400" b="0" i="0" dirty="0" err="1" smtClean="0">
                <a:solidFill>
                  <a:srgbClr val="231F20"/>
                </a:solidFill>
                <a:effectLst/>
                <a:latin typeface="Times New Roman" panose="02020603050405020304" pitchFamily="18" charset="0"/>
                <a:cs typeface="Times New Roman" panose="02020603050405020304" pitchFamily="18" charset="0"/>
              </a:rPr>
              <a:t>dL</a:t>
            </a:r>
            <a:r>
              <a:rPr lang="en-US" sz="2400" b="0" i="0" dirty="0" smtClean="0">
                <a:solidFill>
                  <a:srgbClr val="231F20"/>
                </a:solidFill>
                <a:effectLst/>
                <a:latin typeface="Times New Roman" panose="02020603050405020304" pitchFamily="18" charset="0"/>
                <a:cs typeface="Times New Roman" panose="02020603050405020304" pitchFamily="18" charset="0"/>
              </a:rPr>
              <a:t>). Dietary supplements are not FDA-approved for treatment of hypertriglyceridemia and generally are not recommended for this purpose. </a:t>
            </a:r>
            <a:r>
              <a:rPr lang="en-US" sz="2000" b="0" i="0" dirty="0" smtClean="0">
                <a:solidFill>
                  <a:srgbClr val="231F20"/>
                </a:solidFill>
                <a:effectLst/>
                <a:latin typeface="Times New Roman" panose="02020603050405020304" pitchFamily="18" charset="0"/>
                <a:cs typeface="Times New Roman" panose="02020603050405020304" pitchFamily="18" charset="0"/>
              </a:rPr>
              <a:t>(</a:t>
            </a:r>
            <a:r>
              <a:rPr lang="en-US" sz="20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0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400" b="1" i="1" dirty="0" smtClean="0">
                <a:solidFill>
                  <a:srgbClr val="231F20"/>
                </a:solidFill>
                <a:effectLst/>
                <a:latin typeface="Times New Roman" panose="02020603050405020304" pitchFamily="18" charset="0"/>
                <a:cs typeface="Times New Roman" panose="02020603050405020304" pitchFamily="18" charset="0"/>
              </a:rPr>
              <a:t>Niacin</a:t>
            </a:r>
            <a:br>
              <a:rPr lang="en-US" sz="2400" b="1" i="1" dirty="0" smtClean="0">
                <a:solidFill>
                  <a:srgbClr val="231F20"/>
                </a:solidFill>
                <a:effectLst/>
                <a:latin typeface="Times New Roman" panose="02020603050405020304" pitchFamily="18" charset="0"/>
                <a:cs typeface="Times New Roman" panose="02020603050405020304" pitchFamily="18" charset="0"/>
              </a:rPr>
            </a:br>
            <a:r>
              <a:rPr lang="en-US" sz="2400" b="0" i="0" dirty="0" smtClean="0">
                <a:solidFill>
                  <a:srgbClr val="231F20"/>
                </a:solidFill>
                <a:effectLst/>
                <a:latin typeface="Times New Roman" panose="02020603050405020304" pitchFamily="18" charset="0"/>
                <a:cs typeface="Times New Roman" panose="02020603050405020304" pitchFamily="18" charset="0"/>
              </a:rPr>
              <a:t>• </a:t>
            </a:r>
            <a:r>
              <a:rPr lang="en-US" sz="2400" b="1" i="0" dirty="0" smtClean="0">
                <a:solidFill>
                  <a:srgbClr val="231F20"/>
                </a:solidFill>
                <a:effectLst/>
                <a:latin typeface="Times New Roman" panose="02020603050405020304" pitchFamily="18" charset="0"/>
                <a:cs typeface="Times New Roman" panose="02020603050405020304" pitchFamily="18" charset="0"/>
              </a:rPr>
              <a:t>R64. </a:t>
            </a:r>
            <a:r>
              <a:rPr lang="en-US" sz="2400" b="0" i="0" dirty="0" smtClean="0">
                <a:solidFill>
                  <a:srgbClr val="231F20"/>
                </a:solidFill>
                <a:effectLst/>
                <a:latin typeface="Times New Roman" panose="02020603050405020304" pitchFamily="18" charset="0"/>
                <a:cs typeface="Times New Roman" panose="02020603050405020304" pitchFamily="18" charset="0"/>
              </a:rPr>
              <a:t>Niacin therapy is recommended principally as an adjunct for reducing TG </a:t>
            </a:r>
            <a:r>
              <a:rPr lang="en-US" sz="1600" b="0" i="0" dirty="0" smtClean="0">
                <a:solidFill>
                  <a:srgbClr val="231F20"/>
                </a:solidFill>
                <a:effectLst/>
                <a:latin typeface="Times New Roman" panose="02020603050405020304" pitchFamily="18" charset="0"/>
                <a:cs typeface="Times New Roman" panose="02020603050405020304" pitchFamily="18" charset="0"/>
              </a:rPr>
              <a:t>(</a:t>
            </a:r>
            <a:r>
              <a:rPr lang="en-US" sz="16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1600" b="0" i="0" dirty="0" smtClean="0">
                <a:solidFill>
                  <a:srgbClr val="231F20"/>
                </a:solidFill>
                <a:effectLst/>
                <a:latin typeface="Times New Roman" panose="02020603050405020304" pitchFamily="18" charset="0"/>
                <a:cs typeface="Times New Roman" panose="02020603050405020304" pitchFamily="18" charset="0"/>
              </a:rPr>
              <a:t>).</a:t>
            </a:r>
            <a:endParaRPr lang="fa-I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31329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580572"/>
            <a:ext cx="9158514" cy="5678478"/>
          </a:xfrm>
          <a:prstGeom prst="rect">
            <a:avLst/>
          </a:prstGeom>
        </p:spPr>
        <p:txBody>
          <a:bodyPr wrap="square">
            <a:spAutoFit/>
          </a:bodyPr>
          <a:lstStyle/>
          <a:p>
            <a:pPr algn="l" rtl="0">
              <a:lnSpc>
                <a:spcPct val="150000"/>
              </a:lnSpc>
            </a:pP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R65. </a:t>
            </a:r>
            <a:r>
              <a:rPr lang="en-US" sz="2200" b="0" i="0" dirty="0" smtClean="0">
                <a:solidFill>
                  <a:srgbClr val="231F20"/>
                </a:solidFill>
                <a:effectLst/>
                <a:latin typeface="Times New Roman" panose="02020603050405020304" pitchFamily="18" charset="0"/>
                <a:cs typeface="Times New Roman" panose="02020603050405020304" pitchFamily="18" charset="0"/>
              </a:rPr>
              <a:t>Niacin therapy should not be used in individuals aggressively treated with statin due to absence of additional benefits with well-controlled LDL-C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200" b="1" i="1" dirty="0" smtClean="0">
                <a:solidFill>
                  <a:srgbClr val="231F20"/>
                </a:solidFill>
                <a:effectLst/>
                <a:latin typeface="Times New Roman" panose="02020603050405020304" pitchFamily="18" charset="0"/>
                <a:cs typeface="Times New Roman" panose="02020603050405020304" pitchFamily="18" charset="0"/>
              </a:rPr>
              <a:t>Bile Acid </a:t>
            </a:r>
            <a:r>
              <a:rPr lang="en-US" sz="2200" b="1" i="1" dirty="0" err="1" smtClean="0">
                <a:solidFill>
                  <a:srgbClr val="231F20"/>
                </a:solidFill>
                <a:effectLst/>
                <a:latin typeface="Times New Roman" panose="02020603050405020304" pitchFamily="18" charset="0"/>
                <a:cs typeface="Times New Roman" panose="02020603050405020304" pitchFamily="18" charset="0"/>
              </a:rPr>
              <a:t>Sequestrants</a:t>
            </a:r>
            <a:r>
              <a:rPr lang="en-US" sz="2200" b="1" i="1"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R66. </a:t>
            </a:r>
            <a:r>
              <a:rPr lang="en-US" sz="2200" b="0" i="0" dirty="0" smtClean="0">
                <a:solidFill>
                  <a:srgbClr val="231F20"/>
                </a:solidFill>
                <a:effectLst/>
                <a:latin typeface="Times New Roman" panose="02020603050405020304" pitchFamily="18" charset="0"/>
                <a:cs typeface="Times New Roman" panose="02020603050405020304" pitchFamily="18" charset="0"/>
              </a:rPr>
              <a:t>Bile acid </a:t>
            </a:r>
            <a:r>
              <a:rPr lang="en-US" sz="2200" b="0" i="0" dirty="0" err="1" smtClean="0">
                <a:solidFill>
                  <a:srgbClr val="231F20"/>
                </a:solidFill>
                <a:effectLst/>
                <a:latin typeface="Times New Roman" panose="02020603050405020304" pitchFamily="18" charset="0"/>
                <a:cs typeface="Times New Roman" panose="02020603050405020304" pitchFamily="18" charset="0"/>
              </a:rPr>
              <a:t>sequestrants</a:t>
            </a:r>
            <a:r>
              <a:rPr lang="en-US" sz="2200" b="0" i="0" dirty="0" smtClean="0">
                <a:solidFill>
                  <a:srgbClr val="231F20"/>
                </a:solidFill>
                <a:effectLst/>
                <a:latin typeface="Times New Roman" panose="02020603050405020304" pitchFamily="18" charset="0"/>
                <a:cs typeface="Times New Roman" panose="02020603050405020304" pitchFamily="18" charset="0"/>
              </a:rPr>
              <a:t> may be considered for reducing LDL-C and </a:t>
            </a:r>
            <a:r>
              <a:rPr lang="en-US" sz="2200" b="0" i="0" dirty="0" err="1" smtClean="0">
                <a:solidFill>
                  <a:srgbClr val="231F20"/>
                </a:solidFill>
                <a:effectLst/>
                <a:latin typeface="Times New Roman" panose="02020603050405020304" pitchFamily="18" charset="0"/>
                <a:cs typeface="Times New Roman" panose="02020603050405020304" pitchFamily="18" charset="0"/>
              </a:rPr>
              <a:t>apo</a:t>
            </a:r>
            <a:r>
              <a:rPr lang="en-US" sz="2200" b="0" i="0" dirty="0" smtClean="0">
                <a:solidFill>
                  <a:srgbClr val="231F20"/>
                </a:solidFill>
                <a:effectLst/>
                <a:latin typeface="Times New Roman" panose="02020603050405020304" pitchFamily="18" charset="0"/>
                <a:cs typeface="Times New Roman" panose="02020603050405020304" pitchFamily="18" charset="0"/>
              </a:rPr>
              <a:t> B and modestly increasing HDL-C, but they may increase TG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200" b="1" i="1" dirty="0" smtClean="0">
                <a:solidFill>
                  <a:srgbClr val="231F20"/>
                </a:solidFill>
                <a:effectLst/>
                <a:latin typeface="Times New Roman" panose="02020603050405020304" pitchFamily="18" charset="0"/>
                <a:cs typeface="Times New Roman" panose="02020603050405020304" pitchFamily="18" charset="0"/>
              </a:rPr>
              <a:t>Cholesterol Absorption Inhibitors</a:t>
            </a:r>
            <a:br>
              <a:rPr lang="en-US" sz="2200" b="1" i="1"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R67. </a:t>
            </a:r>
            <a:r>
              <a:rPr lang="en-US" sz="2200" b="0" i="0" dirty="0" smtClean="0">
                <a:solidFill>
                  <a:srgbClr val="231F20"/>
                </a:solidFill>
                <a:effectLst/>
                <a:latin typeface="Times New Roman" panose="02020603050405020304" pitchFamily="18" charset="0"/>
                <a:cs typeface="Times New Roman" panose="02020603050405020304" pitchFamily="18" charset="0"/>
              </a:rPr>
              <a:t>Ezetimibe may be considered as monotherapy in reducing LDL-C and </a:t>
            </a:r>
            <a:r>
              <a:rPr lang="en-US" sz="2200" b="0" i="0" dirty="0" err="1" smtClean="0">
                <a:solidFill>
                  <a:srgbClr val="231F20"/>
                </a:solidFill>
                <a:effectLst/>
                <a:latin typeface="Times New Roman" panose="02020603050405020304" pitchFamily="18" charset="0"/>
                <a:cs typeface="Times New Roman" panose="02020603050405020304" pitchFamily="18" charset="0"/>
              </a:rPr>
              <a:t>apo</a:t>
            </a:r>
            <a:r>
              <a:rPr lang="en-US" sz="2200" b="0" i="0" dirty="0" smtClean="0">
                <a:solidFill>
                  <a:srgbClr val="231F20"/>
                </a:solidFill>
                <a:effectLst/>
                <a:latin typeface="Times New Roman" panose="02020603050405020304" pitchFamily="18" charset="0"/>
                <a:cs typeface="Times New Roman" panose="02020603050405020304" pitchFamily="18" charset="0"/>
              </a:rPr>
              <a:t> B, especially in statin-intolerant individuals (</a:t>
            </a:r>
            <a:r>
              <a:rPr lang="en-US" sz="22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200" b="0" i="0" dirty="0" smtClean="0">
                <a:solidFill>
                  <a:srgbClr val="231F20"/>
                </a:solidFill>
                <a:effectLst/>
                <a:latin typeface="Times New Roman" panose="02020603050405020304" pitchFamily="18" charset="0"/>
                <a:cs typeface="Times New Roman" panose="02020603050405020304" pitchFamily="18" charset="0"/>
              </a:rPr>
              <a:t>).</a:t>
            </a:r>
            <a:br>
              <a:rPr lang="en-US" sz="2200" b="0" i="0"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R68. </a:t>
            </a:r>
            <a:r>
              <a:rPr lang="en-US" sz="2200" b="0" i="0" dirty="0" smtClean="0">
                <a:solidFill>
                  <a:srgbClr val="231F20"/>
                </a:solidFill>
                <a:effectLst/>
                <a:latin typeface="Times New Roman" panose="02020603050405020304" pitchFamily="18" charset="0"/>
                <a:cs typeface="Times New Roman" panose="02020603050405020304" pitchFamily="18" charset="0"/>
              </a:rPr>
              <a:t>Ezetimibe can be used in combination with statins to further reduce both LDL-C and ASCVD risk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endParaRPr lang="fa-IR" sz="2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r="51670"/>
          <a:stretch/>
        </p:blipFill>
        <p:spPr>
          <a:xfrm>
            <a:off x="9184980" y="3419811"/>
            <a:ext cx="3007020" cy="2741498"/>
          </a:xfrm>
          <a:prstGeom prst="rect">
            <a:avLst/>
          </a:prstGeom>
        </p:spPr>
      </p:pic>
      <p:pic>
        <p:nvPicPr>
          <p:cNvPr id="4" name="Picture 3"/>
          <p:cNvPicPr>
            <a:picLocks noChangeAspect="1"/>
          </p:cNvPicPr>
          <p:nvPr/>
        </p:nvPicPr>
        <p:blipFill rotWithShape="1">
          <a:blip r:embed="rId2"/>
          <a:srcRect l="51634"/>
          <a:stretch/>
        </p:blipFill>
        <p:spPr>
          <a:xfrm>
            <a:off x="9184980" y="680346"/>
            <a:ext cx="3007020" cy="2739465"/>
          </a:xfrm>
          <a:prstGeom prst="rect">
            <a:avLst/>
          </a:prstGeom>
        </p:spPr>
      </p:pic>
    </p:spTree>
    <p:extLst>
      <p:ext uri="{BB962C8B-B14F-4D97-AF65-F5344CB8AC3E}">
        <p14:creationId xmlns:p14="http://schemas.microsoft.com/office/powerpoint/2010/main" val="3464530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573838" y="3173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101600" y="14514"/>
            <a:ext cx="7315200" cy="400110"/>
          </a:xfrm>
          <a:prstGeom prst="rect">
            <a:avLst/>
          </a:prstGeom>
        </p:spPr>
        <p:txBody>
          <a:bodyPr wrap="square">
            <a:spAutoFit/>
          </a:bodyPr>
          <a:lstStyle/>
          <a:p>
            <a:pPr algn="l" rtl="0"/>
            <a:r>
              <a:rPr lang="en-US" sz="2000" b="1" dirty="0">
                <a:solidFill>
                  <a:srgbClr val="231F20"/>
                </a:solidFill>
                <a:latin typeface="Times New Roman" panose="02020603050405020304" pitchFamily="18" charset="0"/>
                <a:cs typeface="Times New Roman" panose="02020603050405020304" pitchFamily="18" charset="0"/>
              </a:rPr>
              <a:t>Table </a:t>
            </a:r>
            <a:r>
              <a:rPr lang="en-US" sz="2000" b="1" dirty="0" smtClean="0">
                <a:solidFill>
                  <a:srgbClr val="231F20"/>
                </a:solidFill>
                <a:latin typeface="Times New Roman" panose="02020603050405020304" pitchFamily="18" charset="0"/>
                <a:cs typeface="Times New Roman" panose="02020603050405020304" pitchFamily="18" charset="0"/>
              </a:rPr>
              <a:t>13: Primary </a:t>
            </a:r>
            <a:r>
              <a:rPr lang="en-US" sz="2000" b="1" dirty="0">
                <a:solidFill>
                  <a:srgbClr val="231F20"/>
                </a:solidFill>
                <a:latin typeface="Times New Roman" panose="02020603050405020304" pitchFamily="18" charset="0"/>
                <a:cs typeface="Times New Roman" panose="02020603050405020304" pitchFamily="18" charset="0"/>
              </a:rPr>
              <a:t>Lipid-Lowering Drug Classes</a:t>
            </a:r>
            <a:endParaRPr lang="en-US" sz="2000" dirty="0">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714080"/>
            <a:ext cx="12023987" cy="5362869"/>
          </a:xfrm>
          <a:prstGeom prst="rect">
            <a:avLst/>
          </a:prstGeom>
        </p:spPr>
      </p:pic>
    </p:spTree>
    <p:extLst>
      <p:ext uri="{BB962C8B-B14F-4D97-AF65-F5344CB8AC3E}">
        <p14:creationId xmlns:p14="http://schemas.microsoft.com/office/powerpoint/2010/main" val="2760075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1600" y="14514"/>
            <a:ext cx="8489950" cy="461665"/>
          </a:xfrm>
          <a:prstGeom prst="rect">
            <a:avLst/>
          </a:prstGeom>
        </p:spPr>
        <p:txBody>
          <a:bodyPr wrap="square">
            <a:spAutoFit/>
          </a:bodyPr>
          <a:lstStyle/>
          <a:p>
            <a:pPr algn="l" rtl="0"/>
            <a:r>
              <a:rPr lang="en-US" sz="2400" b="1" dirty="0">
                <a:solidFill>
                  <a:schemeClr val="tx1">
                    <a:lumMod val="50000"/>
                    <a:lumOff val="50000"/>
                  </a:schemeClr>
                </a:solidFill>
                <a:latin typeface="Times New Roman" panose="02020603050405020304" pitchFamily="18" charset="0"/>
                <a:cs typeface="Times New Roman" panose="02020603050405020304" pitchFamily="18" charset="0"/>
              </a:rPr>
              <a:t>Table </a:t>
            </a:r>
            <a:r>
              <a:rPr lang="en-US" sz="2400" b="1" dirty="0" smtClean="0">
                <a:solidFill>
                  <a:schemeClr val="tx1">
                    <a:lumMod val="50000"/>
                    <a:lumOff val="50000"/>
                  </a:schemeClr>
                </a:solidFill>
                <a:latin typeface="Times New Roman" panose="02020603050405020304" pitchFamily="18" charset="0"/>
                <a:cs typeface="Times New Roman" panose="02020603050405020304" pitchFamily="18" charset="0"/>
              </a:rPr>
              <a:t>13: Primary </a:t>
            </a:r>
            <a:r>
              <a:rPr lang="en-US" sz="2400" b="1" dirty="0">
                <a:solidFill>
                  <a:schemeClr val="tx1">
                    <a:lumMod val="50000"/>
                    <a:lumOff val="50000"/>
                  </a:schemeClr>
                </a:solidFill>
                <a:latin typeface="Times New Roman" panose="02020603050405020304" pitchFamily="18" charset="0"/>
                <a:cs typeface="Times New Roman" panose="02020603050405020304" pitchFamily="18" charset="0"/>
              </a:rPr>
              <a:t>Lipid-Lowering Drug </a:t>
            </a:r>
            <a:r>
              <a:rPr lang="en-US" sz="2400" b="1" dirty="0" smtClean="0">
                <a:solidFill>
                  <a:schemeClr val="tx1">
                    <a:lumMod val="50000"/>
                    <a:lumOff val="50000"/>
                  </a:schemeClr>
                </a:solidFill>
                <a:latin typeface="Times New Roman" panose="02020603050405020304" pitchFamily="18" charset="0"/>
                <a:cs typeface="Times New Roman" panose="02020603050405020304" pitchFamily="18" charset="0"/>
              </a:rPr>
              <a:t>Classes continue </a:t>
            </a:r>
            <a:endParaRPr lang="en-US" sz="24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423790"/>
            <a:ext cx="11938000" cy="3662560"/>
          </a:xfrm>
          <a:prstGeom prst="rect">
            <a:avLst/>
          </a:prstGeom>
        </p:spPr>
      </p:pic>
    </p:spTree>
    <p:extLst>
      <p:ext uri="{BB962C8B-B14F-4D97-AF65-F5344CB8AC3E}">
        <p14:creationId xmlns:p14="http://schemas.microsoft.com/office/powerpoint/2010/main" val="35987220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1600" y="14514"/>
            <a:ext cx="7315200" cy="400110"/>
          </a:xfrm>
          <a:prstGeom prst="rect">
            <a:avLst/>
          </a:prstGeom>
        </p:spPr>
        <p:txBody>
          <a:bodyPr wrap="square">
            <a:spAutoFit/>
          </a:bodyPr>
          <a:lstStyle/>
          <a:p>
            <a:pPr algn="l" rtl="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Table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13: Primary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Lipid-Lowering Drug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Classes   continue </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3" y="947391"/>
            <a:ext cx="11879333" cy="4963218"/>
          </a:xfrm>
          <a:prstGeom prst="rect">
            <a:avLst/>
          </a:prstGeom>
        </p:spPr>
      </p:pic>
    </p:spTree>
    <p:extLst>
      <p:ext uri="{BB962C8B-B14F-4D97-AF65-F5344CB8AC3E}">
        <p14:creationId xmlns:p14="http://schemas.microsoft.com/office/powerpoint/2010/main" val="307972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656912"/>
            <a:ext cx="11830050" cy="5534338"/>
          </a:xfrm>
          <a:prstGeom prst="rect">
            <a:avLst/>
          </a:prstGeom>
        </p:spPr>
      </p:pic>
    </p:spTree>
    <p:extLst>
      <p:ext uri="{BB962C8B-B14F-4D97-AF65-F5344CB8AC3E}">
        <p14:creationId xmlns:p14="http://schemas.microsoft.com/office/powerpoint/2010/main" val="561849868"/>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32" y="833141"/>
            <a:ext cx="11764068" cy="5024003"/>
          </a:xfrm>
          <a:prstGeom prst="rect">
            <a:avLst/>
          </a:prstGeom>
        </p:spPr>
      </p:pic>
      <p:sp>
        <p:nvSpPr>
          <p:cNvPr id="5" name="Rectangle 4"/>
          <p:cNvSpPr/>
          <p:nvPr/>
        </p:nvSpPr>
        <p:spPr>
          <a:xfrm>
            <a:off x="101600" y="14514"/>
            <a:ext cx="7315200" cy="400110"/>
          </a:xfrm>
          <a:prstGeom prst="rect">
            <a:avLst/>
          </a:prstGeom>
        </p:spPr>
        <p:txBody>
          <a:bodyPr wrap="square">
            <a:spAutoFit/>
          </a:bodyPr>
          <a:lstStyle/>
          <a:p>
            <a:pPr algn="l" rtl="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Table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13: Primary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Lipid-Lowering Drug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Classes   continue </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20883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6114" y="812722"/>
            <a:ext cx="8882744" cy="5216941"/>
          </a:xfrm>
          <a:prstGeom prst="rect">
            <a:avLst/>
          </a:prstGeom>
        </p:spPr>
        <p:txBody>
          <a:bodyPr wrap="square">
            <a:spAutoFit/>
          </a:bodyPr>
          <a:lstStyle/>
          <a:p>
            <a:pPr algn="just" rtl="0">
              <a:lnSpc>
                <a:spcPct val="150000"/>
              </a:lnSpc>
            </a:pPr>
            <a:r>
              <a:rPr lang="en-US" sz="2500" b="1" i="0" dirty="0" smtClean="0">
                <a:solidFill>
                  <a:srgbClr val="231F20"/>
                </a:solidFill>
                <a:effectLst/>
                <a:latin typeface="Times New Roman" panose="02020603050405020304" pitchFamily="18" charset="0"/>
                <a:cs typeface="Times New Roman" panose="02020603050405020304" pitchFamily="18" charset="0"/>
              </a:rPr>
              <a:t>• R3. </a:t>
            </a:r>
            <a:r>
              <a:rPr lang="en-US" sz="2500" b="0" i="0" dirty="0" smtClean="0">
                <a:solidFill>
                  <a:srgbClr val="231F20"/>
                </a:solidFill>
                <a:effectLst/>
                <a:latin typeface="Times New Roman" panose="02020603050405020304" pitchFamily="18" charset="0"/>
                <a:cs typeface="Times New Roman" panose="02020603050405020304" pitchFamily="18" charset="0"/>
              </a:rPr>
              <a:t>Based on epidemiologic and prospective cohort studies, individuals with type 1 diabetes (T1DM) and duration more than 15 years or with 2 or more major cardiovascular (CV) risk factors (e.g., albuminuria, chronic kidney disease [CKD] stage 3/4, initiation of intensive control &gt;5 years after diagnosis), poorly controlled hemoglobin A1C (A1C) or insulin resistance with metabolic syndrome should be considered to have risk-equivalence to individuals with T2DM (Table 7, see online Appendix/Evidence Base) (</a:t>
            </a:r>
            <a:r>
              <a:rPr lang="en-US" sz="25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500" b="0" i="0" dirty="0" smtClean="0">
                <a:solidFill>
                  <a:srgbClr val="231F20"/>
                </a:solidFill>
                <a:effectLst/>
                <a:latin typeface="Times New Roman" panose="02020603050405020304" pitchFamily="18" charset="0"/>
                <a:cs typeface="Times New Roman" panose="02020603050405020304" pitchFamily="18" charset="0"/>
              </a:rPr>
              <a:t>).</a:t>
            </a:r>
          </a:p>
        </p:txBody>
      </p:sp>
      <p:sp>
        <p:nvSpPr>
          <p:cNvPr id="3" name="Rectangle 2"/>
          <p:cNvSpPr/>
          <p:nvPr/>
        </p:nvSpPr>
        <p:spPr>
          <a:xfrm>
            <a:off x="9202057" y="812722"/>
            <a:ext cx="2989943" cy="5355312"/>
          </a:xfrm>
          <a:prstGeom prst="rect">
            <a:avLst/>
          </a:prstGeom>
        </p:spPr>
        <p:txBody>
          <a:bodyPr wrap="square">
            <a:spAutoFit/>
          </a:bodyPr>
          <a:lstStyle/>
          <a:p>
            <a:pPr algn="just" rtl="0">
              <a:lnSpc>
                <a:spcPct val="150000"/>
              </a:lnSpc>
            </a:pPr>
            <a:r>
              <a:rPr lang="en-US" sz="2400" b="1" i="0" dirty="0" smtClean="0">
                <a:solidFill>
                  <a:srgbClr val="231F20"/>
                </a:solidFill>
                <a:effectLst/>
                <a:latin typeface="Times New Roman" panose="02020603050405020304" pitchFamily="18" charset="0"/>
                <a:cs typeface="Times New Roman" panose="02020603050405020304" pitchFamily="18" charset="0"/>
              </a:rPr>
              <a:t>• R4. </a:t>
            </a:r>
            <a:r>
              <a:rPr lang="en-US" sz="2400" b="0" i="0" dirty="0" smtClean="0">
                <a:solidFill>
                  <a:srgbClr val="231F20"/>
                </a:solidFill>
                <a:effectLst/>
                <a:latin typeface="Times New Roman" panose="02020603050405020304" pitchFamily="18" charset="0"/>
                <a:cs typeface="Times New Roman" panose="02020603050405020304" pitchFamily="18" charset="0"/>
              </a:rPr>
              <a:t>The 10-year risk of a coronary event (high, intermediate, or low) should be determined by detailed assessment using one or more of the following tools </a:t>
            </a:r>
            <a:r>
              <a:rPr lang="en-US" sz="2000" b="0" i="0" dirty="0" smtClean="0">
                <a:solidFill>
                  <a:srgbClr val="231F20"/>
                </a:solidFill>
                <a:effectLst/>
                <a:latin typeface="Times New Roman" panose="02020603050405020304" pitchFamily="18" charset="0"/>
                <a:cs typeface="Times New Roman" panose="02020603050405020304" pitchFamily="18" charset="0"/>
              </a:rPr>
              <a:t>(Table 8</a:t>
            </a:r>
            <a:r>
              <a:rPr lang="en-US" b="0" i="0" dirty="0" smtClean="0">
                <a:solidFill>
                  <a:srgbClr val="231F20"/>
                </a:solidFill>
                <a:effectLst/>
                <a:latin typeface="Times New Roman" panose="02020603050405020304" pitchFamily="18" charset="0"/>
                <a:cs typeface="Times New Roman" panose="02020603050405020304" pitchFamily="18" charset="0"/>
              </a:rPr>
              <a:t>)</a:t>
            </a:r>
            <a:r>
              <a:rPr lang="en-US" sz="1600" b="0" i="0" dirty="0" smtClean="0">
                <a:solidFill>
                  <a:srgbClr val="231F20"/>
                </a:solidFill>
                <a:effectLst/>
                <a:latin typeface="Times New Roman" panose="02020603050405020304" pitchFamily="18" charset="0"/>
                <a:cs typeface="Times New Roman" panose="02020603050405020304" pitchFamily="18" charset="0"/>
              </a:rPr>
              <a:t>(</a:t>
            </a:r>
            <a:r>
              <a:rPr lang="en-US" sz="1600" b="1" i="0" dirty="0" smtClean="0">
                <a:solidFill>
                  <a:srgbClr val="231F20"/>
                </a:solidFill>
                <a:effectLst/>
                <a:latin typeface="Times New Roman" panose="02020603050405020304" pitchFamily="18" charset="0"/>
                <a:cs typeface="Times New Roman" panose="02020603050405020304" pitchFamily="18" charset="0"/>
              </a:rPr>
              <a:t>Grade C; BEL 4, upgraded due to </a:t>
            </a:r>
            <a:r>
              <a:rPr lang="en-US" sz="1600" b="1" i="0" dirty="0" smtClean="0">
                <a:solidFill>
                  <a:srgbClr val="231F20"/>
                </a:solidFill>
                <a:effectLst/>
                <a:latin typeface="Times New Roman" panose="02020603050405020304" pitchFamily="18" charset="0"/>
                <a:cs typeface="Times New Roman" panose="02020603050405020304" pitchFamily="18" charset="0"/>
              </a:rPr>
              <a:t>cost effectiveness</a:t>
            </a:r>
            <a:r>
              <a:rPr lang="en-US" sz="1600" b="0" i="0" dirty="0" smtClean="0">
                <a:solidFill>
                  <a:srgbClr val="231F20"/>
                </a:solidFill>
                <a:effectLst/>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p>
        </p:txBody>
      </p:sp>
      <p:sp>
        <p:nvSpPr>
          <p:cNvPr id="4" name="Rectangle 3"/>
          <p:cNvSpPr/>
          <p:nvPr/>
        </p:nvSpPr>
        <p:spPr>
          <a:xfrm>
            <a:off x="312163" y="0"/>
            <a:ext cx="3564053" cy="498663"/>
          </a:xfrm>
          <a:prstGeom prst="rect">
            <a:avLst/>
          </a:prstGeom>
        </p:spPr>
        <p:txBody>
          <a:bodyPr wrap="none">
            <a:spAutoFit/>
          </a:bodyPr>
          <a:lstStyle/>
          <a:p>
            <a:pPr algn="just" rtl="0">
              <a:lnSpc>
                <a:spcPct val="150000"/>
              </a:lnSpc>
            </a:pPr>
            <a:r>
              <a:rPr lang="en-US" sz="2000" b="1" i="0" dirty="0" smtClean="0">
                <a:solidFill>
                  <a:schemeClr val="tx1">
                    <a:lumMod val="50000"/>
                    <a:lumOff val="50000"/>
                  </a:schemeClr>
                </a:solidFill>
                <a:effectLst/>
                <a:latin typeface="Times New Roman" panose="02020603050405020304" pitchFamily="18" charset="0"/>
                <a:cs typeface="Times New Roman" panose="02020603050405020304" pitchFamily="18" charset="0"/>
              </a:rPr>
              <a:t>3Q1.1. Global Risk Assessment</a:t>
            </a:r>
          </a:p>
        </p:txBody>
      </p:sp>
    </p:spTree>
    <p:extLst>
      <p:ext uri="{BB962C8B-B14F-4D97-AF65-F5344CB8AC3E}">
        <p14:creationId xmlns:p14="http://schemas.microsoft.com/office/powerpoint/2010/main" val="2022482237"/>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504951"/>
            <a:ext cx="11719261" cy="3886200"/>
          </a:xfrm>
          <a:prstGeom prst="rect">
            <a:avLst/>
          </a:prstGeom>
        </p:spPr>
      </p:pic>
      <p:sp>
        <p:nvSpPr>
          <p:cNvPr id="5" name="Rectangle 4"/>
          <p:cNvSpPr/>
          <p:nvPr/>
        </p:nvSpPr>
        <p:spPr>
          <a:xfrm>
            <a:off x="0" y="243114"/>
            <a:ext cx="7315200" cy="400110"/>
          </a:xfrm>
          <a:prstGeom prst="rect">
            <a:avLst/>
          </a:prstGeom>
        </p:spPr>
        <p:txBody>
          <a:bodyPr wrap="square">
            <a:spAutoFit/>
          </a:bodyPr>
          <a:lstStyle/>
          <a:p>
            <a:pPr algn="l" rtl="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Table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13: Primary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Lipid-Lowering Drug </a:t>
            </a:r>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Classes   continue </a:t>
            </a:r>
            <a:endParaRPr lang="en-US" sz="2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401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672263" y="86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19" y="2000236"/>
            <a:ext cx="11896569" cy="2956290"/>
          </a:xfrm>
          <a:prstGeom prst="rect">
            <a:avLst/>
          </a:prstGeom>
        </p:spPr>
      </p:pic>
    </p:spTree>
    <p:extLst>
      <p:ext uri="{BB962C8B-B14F-4D97-AF65-F5344CB8AC3E}">
        <p14:creationId xmlns:p14="http://schemas.microsoft.com/office/powerpoint/2010/main" val="29727172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672263" y="86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8" y="258370"/>
            <a:ext cx="10715223" cy="6403314"/>
          </a:xfrm>
          <a:prstGeom prst="rect">
            <a:avLst/>
          </a:prstGeom>
        </p:spPr>
      </p:pic>
    </p:spTree>
    <p:extLst>
      <p:ext uri="{BB962C8B-B14F-4D97-AF65-F5344CB8AC3E}">
        <p14:creationId xmlns:p14="http://schemas.microsoft.com/office/powerpoint/2010/main" val="2035960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017829" cy="6694140"/>
          </a:xfrm>
          <a:prstGeom prst="rect">
            <a:avLst/>
          </a:prstGeom>
        </p:spPr>
        <p:txBody>
          <a:bodyPr wrap="square">
            <a:spAutoFit/>
          </a:bodyPr>
          <a:lstStyle/>
          <a:p>
            <a:pPr algn="l" rtl="0">
              <a:lnSpc>
                <a:spcPct val="150000"/>
              </a:lnSpc>
            </a:pPr>
            <a:r>
              <a:rPr lang="en-US" sz="2200" b="1" i="1" dirty="0" err="1" smtClean="0">
                <a:solidFill>
                  <a:srgbClr val="231F20"/>
                </a:solidFill>
                <a:effectLst/>
                <a:latin typeface="Times New Roman" panose="02020603050405020304" pitchFamily="18" charset="0"/>
                <a:cs typeface="Times New Roman" panose="02020603050405020304" pitchFamily="18" charset="0"/>
              </a:rPr>
              <a:t>Proprotein</a:t>
            </a:r>
            <a:r>
              <a:rPr lang="en-US" sz="2200" b="1" i="1" dirty="0" smtClean="0">
                <a:solidFill>
                  <a:srgbClr val="231F20"/>
                </a:solidFill>
                <a:effectLst/>
                <a:latin typeface="Times New Roman" panose="02020603050405020304" pitchFamily="18" charset="0"/>
                <a:cs typeface="Times New Roman" panose="02020603050405020304" pitchFamily="18" charset="0"/>
              </a:rPr>
              <a:t> convertase </a:t>
            </a:r>
            <a:r>
              <a:rPr lang="en-US" sz="2200" b="1" i="1" dirty="0" err="1" smtClean="0">
                <a:solidFill>
                  <a:srgbClr val="231F20"/>
                </a:solidFill>
                <a:effectLst/>
                <a:latin typeface="Times New Roman" panose="02020603050405020304" pitchFamily="18" charset="0"/>
                <a:cs typeface="Times New Roman" panose="02020603050405020304" pitchFamily="18" charset="0"/>
              </a:rPr>
              <a:t>subtilisin</a:t>
            </a:r>
            <a:r>
              <a:rPr lang="en-US" sz="2200" b="1" i="1" dirty="0" smtClean="0">
                <a:solidFill>
                  <a:srgbClr val="231F20"/>
                </a:solidFill>
                <a:effectLst/>
                <a:latin typeface="Times New Roman" panose="02020603050405020304" pitchFamily="18" charset="0"/>
                <a:cs typeface="Times New Roman" panose="02020603050405020304" pitchFamily="18" charset="0"/>
              </a:rPr>
              <a:t>/</a:t>
            </a:r>
            <a:r>
              <a:rPr lang="en-US" sz="2200" b="1" i="1" dirty="0" err="1" smtClean="0">
                <a:solidFill>
                  <a:srgbClr val="231F20"/>
                </a:solidFill>
                <a:effectLst/>
                <a:latin typeface="Times New Roman" panose="02020603050405020304" pitchFamily="18" charset="0"/>
                <a:cs typeface="Times New Roman" panose="02020603050405020304" pitchFamily="18" charset="0"/>
              </a:rPr>
              <a:t>kexin</a:t>
            </a:r>
            <a:r>
              <a:rPr lang="en-US" sz="2200" b="1" i="1" dirty="0" smtClean="0">
                <a:solidFill>
                  <a:srgbClr val="231F20"/>
                </a:solidFill>
                <a:effectLst/>
                <a:latin typeface="Times New Roman" panose="02020603050405020304" pitchFamily="18" charset="0"/>
                <a:cs typeface="Times New Roman" panose="02020603050405020304" pitchFamily="18" charset="0"/>
              </a:rPr>
              <a:t> type 9 (PCSK9) Inhibitors</a:t>
            </a:r>
            <a:br>
              <a:rPr lang="en-US" sz="2200" b="1" i="1"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R69. </a:t>
            </a:r>
            <a:r>
              <a:rPr lang="en-US" sz="2200" b="0" i="0" dirty="0" smtClean="0">
                <a:solidFill>
                  <a:srgbClr val="231F20"/>
                </a:solidFill>
                <a:effectLst/>
                <a:latin typeface="Times New Roman" panose="02020603050405020304" pitchFamily="18" charset="0"/>
                <a:cs typeface="Times New Roman" panose="02020603050405020304" pitchFamily="18" charset="0"/>
              </a:rPr>
              <a:t>PCSK9 inhibitors should be considered for use in combination with statin therapy for LDL-C lowering in individuals with FH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a:t>
            </a:r>
            <a:br>
              <a:rPr lang="en-US" sz="2200" b="0" i="0"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R70. </a:t>
            </a:r>
            <a:r>
              <a:rPr lang="en-US" sz="2200" b="0" i="0" dirty="0" smtClean="0">
                <a:solidFill>
                  <a:srgbClr val="231F20"/>
                </a:solidFill>
                <a:effectLst/>
                <a:latin typeface="Times New Roman" panose="02020603050405020304" pitchFamily="18" charset="0"/>
                <a:cs typeface="Times New Roman" panose="02020603050405020304" pitchFamily="18" charset="0"/>
              </a:rPr>
              <a:t>PCSK9 inhibitors should be considered in individuals with clinical cardiovascular disease who are unable to reach LDL-C/non-HDL-C goals with maximally tolerated statin therapy. They should not be used as monotherapy except in statin-intolerant individuals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a:t>
            </a:r>
            <a:br>
              <a:rPr lang="en-US" sz="2200" b="0" i="0" dirty="0" smtClean="0">
                <a:solidFill>
                  <a:srgbClr val="231F20"/>
                </a:solidFill>
                <a:effectLst/>
                <a:latin typeface="Times New Roman" panose="02020603050405020304" pitchFamily="18" charset="0"/>
                <a:cs typeface="Times New Roman" panose="02020603050405020304" pitchFamily="18" charset="0"/>
              </a:rPr>
            </a:br>
            <a:r>
              <a:rPr lang="en-US" sz="2200" b="1" i="1" dirty="0" smtClean="0">
                <a:solidFill>
                  <a:srgbClr val="231F20"/>
                </a:solidFill>
                <a:effectLst/>
                <a:latin typeface="Times New Roman" panose="02020603050405020304" pitchFamily="18" charset="0"/>
                <a:cs typeface="Times New Roman" panose="02020603050405020304" pitchFamily="18" charset="0"/>
              </a:rPr>
              <a:t>Combination Therapy</a:t>
            </a:r>
            <a:br>
              <a:rPr lang="en-US" sz="2200" b="1" i="1"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R71. </a:t>
            </a:r>
            <a:r>
              <a:rPr lang="en-US" sz="2200" b="0" i="0" dirty="0" smtClean="0">
                <a:solidFill>
                  <a:srgbClr val="231F20"/>
                </a:solidFill>
                <a:effectLst/>
                <a:latin typeface="Times New Roman" panose="02020603050405020304" pitchFamily="18" charset="0"/>
                <a:cs typeface="Times New Roman" panose="02020603050405020304" pitchFamily="18" charset="0"/>
              </a:rPr>
              <a:t>Combination therapy of lipid-lowering agents should be considered when the LDL-C/non-HDL-C level is markedly increased and monotherapy (usually with a statin) does not achieve the therapeutic goal (</a:t>
            </a:r>
            <a:r>
              <a:rPr lang="en-US" sz="22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200" b="0" i="0" dirty="0" smtClean="0">
                <a:solidFill>
                  <a:srgbClr val="231F20"/>
                </a:solidFill>
                <a:effectLst/>
                <a:latin typeface="Times New Roman" panose="02020603050405020304" pitchFamily="18" charset="0"/>
                <a:cs typeface="Times New Roman" panose="02020603050405020304" pitchFamily="18" charset="0"/>
              </a:rPr>
              <a:t>).</a:t>
            </a:r>
            <a:br>
              <a:rPr lang="en-US" sz="2200" b="0" i="0" dirty="0" smtClean="0">
                <a:solidFill>
                  <a:srgbClr val="231F20"/>
                </a:solidFill>
                <a:effectLst/>
                <a:latin typeface="Times New Roman" panose="02020603050405020304" pitchFamily="18" charset="0"/>
                <a:cs typeface="Times New Roman" panose="02020603050405020304" pitchFamily="18" charset="0"/>
              </a:rPr>
            </a:br>
            <a:r>
              <a:rPr lang="en-US" sz="2200" b="1" i="1" dirty="0" smtClean="0">
                <a:solidFill>
                  <a:srgbClr val="231F20"/>
                </a:solidFill>
                <a:effectLst/>
                <a:latin typeface="Times New Roman" panose="02020603050405020304" pitchFamily="18" charset="0"/>
                <a:cs typeface="Times New Roman" panose="02020603050405020304" pitchFamily="18" charset="0"/>
              </a:rPr>
              <a:t>Special Considerations: Women</a:t>
            </a:r>
            <a:br>
              <a:rPr lang="en-US" sz="2200" b="1" i="1" dirty="0" smtClean="0">
                <a:solidFill>
                  <a:srgbClr val="231F20"/>
                </a:solidFill>
                <a:effectLst/>
                <a:latin typeface="Times New Roman" panose="02020603050405020304" pitchFamily="18" charset="0"/>
                <a:cs typeface="Times New Roman" panose="02020603050405020304" pitchFamily="18" charset="0"/>
              </a:rPr>
            </a:b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R72. </a:t>
            </a:r>
            <a:r>
              <a:rPr lang="en-US" sz="2200" b="0" i="0" dirty="0" smtClean="0">
                <a:solidFill>
                  <a:srgbClr val="231F20"/>
                </a:solidFill>
                <a:effectLst/>
                <a:latin typeface="Times New Roman" panose="02020603050405020304" pitchFamily="18" charset="0"/>
                <a:cs typeface="Times New Roman" panose="02020603050405020304" pitchFamily="18" charset="0"/>
              </a:rPr>
              <a:t>Women should be evaluated for their ASCVD risk and be treated with pharmacotherapy if lifestyle intervention is </a:t>
            </a:r>
            <a:r>
              <a:rPr lang="en-US" sz="2200" b="0" i="0" dirty="0" err="1" smtClean="0">
                <a:solidFill>
                  <a:srgbClr val="231F20"/>
                </a:solidFill>
                <a:effectLst/>
                <a:latin typeface="Times New Roman" panose="02020603050405020304" pitchFamily="18" charset="0"/>
                <a:cs typeface="Times New Roman" panose="02020603050405020304" pitchFamily="18" charset="0"/>
              </a:rPr>
              <a:t>insuffcient</a:t>
            </a:r>
            <a:r>
              <a:rPr lang="en-US" sz="2200" b="0" i="0" dirty="0" smtClean="0">
                <a:solidFill>
                  <a:srgbClr val="231F20"/>
                </a:solidFill>
                <a:effectLst/>
                <a:latin typeface="Times New Roman" panose="02020603050405020304" pitchFamily="18" charset="0"/>
                <a:cs typeface="Times New Roman" panose="02020603050405020304" pitchFamily="18" charset="0"/>
              </a:rPr>
              <a:t> (</a:t>
            </a:r>
            <a:r>
              <a:rPr lang="en-US" sz="2200" b="1" i="0" dirty="0" smtClean="0">
                <a:solidFill>
                  <a:srgbClr val="231F20"/>
                </a:solidFill>
                <a:effectLst/>
                <a:latin typeface="Times New Roman" panose="02020603050405020304" pitchFamily="18" charset="0"/>
                <a:cs typeface="Times New Roman" panose="02020603050405020304" pitchFamily="18" charset="0"/>
              </a:rPr>
              <a:t>Grade C; BEL 4; upgraded due to potential </a:t>
            </a:r>
            <a:r>
              <a:rPr lang="en-US" sz="2200" b="1" i="0" dirty="0" err="1" smtClean="0">
                <a:solidFill>
                  <a:srgbClr val="231F20"/>
                </a:solidFill>
                <a:effectLst/>
                <a:latin typeface="Times New Roman" panose="02020603050405020304" pitchFamily="18" charset="0"/>
                <a:cs typeface="Times New Roman" panose="02020603050405020304" pitchFamily="18" charset="0"/>
              </a:rPr>
              <a:t>beneft</a:t>
            </a:r>
            <a:r>
              <a:rPr lang="en-US" sz="2200" b="0" i="0" dirty="0" smtClean="0">
                <a:solidFill>
                  <a:srgbClr val="231F20"/>
                </a:solidFill>
                <a:effectLst/>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endParaRPr lang="fa-I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57003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12046857" cy="6878806"/>
          </a:xfrm>
          <a:prstGeom prst="rect">
            <a:avLst/>
          </a:prstGeom>
        </p:spPr>
        <p:txBody>
          <a:bodyPr wrap="square">
            <a:spAutoFit/>
          </a:bodyPr>
          <a:lstStyle/>
          <a:p>
            <a:pPr algn="l" rtl="0">
              <a:lnSpc>
                <a:spcPct val="150000"/>
              </a:lnSpc>
            </a:pPr>
            <a:r>
              <a:rPr lang="en-US" sz="2100" b="0" i="0" dirty="0" smtClean="0">
                <a:solidFill>
                  <a:srgbClr val="231F20"/>
                </a:solidFill>
                <a:effectLst/>
                <a:latin typeface="Times New Roman" panose="02020603050405020304" pitchFamily="18" charset="0"/>
                <a:cs typeface="Times New Roman" panose="02020603050405020304" pitchFamily="18" charset="0"/>
              </a:rPr>
              <a:t>• </a:t>
            </a:r>
            <a:r>
              <a:rPr lang="en-US" sz="2100" b="1" i="0" dirty="0" smtClean="0">
                <a:solidFill>
                  <a:srgbClr val="231F20"/>
                </a:solidFill>
                <a:effectLst/>
                <a:latin typeface="Times New Roman" panose="02020603050405020304" pitchFamily="18" charset="0"/>
                <a:cs typeface="Times New Roman" panose="02020603050405020304" pitchFamily="18" charset="0"/>
              </a:rPr>
              <a:t>R73. </a:t>
            </a:r>
            <a:r>
              <a:rPr lang="en-US" sz="2100" b="0" i="0" dirty="0" smtClean="0">
                <a:solidFill>
                  <a:srgbClr val="231F20"/>
                </a:solidFill>
                <a:effectLst/>
                <a:latin typeface="Times New Roman" panose="02020603050405020304" pitchFamily="18" charset="0"/>
                <a:cs typeface="Times New Roman" panose="02020603050405020304" pitchFamily="18" charset="0"/>
              </a:rPr>
              <a:t>Hormone replacement therapy for the treatment of dyslipidemia in postmenopausal women is not recommended (</a:t>
            </a:r>
            <a:r>
              <a:rPr lang="en-US" sz="21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100" b="0" i="0" dirty="0" smtClean="0">
                <a:solidFill>
                  <a:srgbClr val="231F20"/>
                </a:solidFill>
                <a:effectLst/>
                <a:latin typeface="Times New Roman" panose="02020603050405020304" pitchFamily="18" charset="0"/>
                <a:cs typeface="Times New Roman" panose="02020603050405020304" pitchFamily="18" charset="0"/>
              </a:rPr>
              <a:t>).</a:t>
            </a:r>
          </a:p>
          <a:p>
            <a:pPr algn="l" rtl="0">
              <a:lnSpc>
                <a:spcPct val="150000"/>
              </a:lnSpc>
            </a:pPr>
            <a:r>
              <a:rPr lang="en-US" sz="2100" b="1" i="1" dirty="0" smtClean="0">
                <a:solidFill>
                  <a:srgbClr val="231F20"/>
                </a:solidFill>
                <a:effectLst/>
                <a:latin typeface="Times New Roman" panose="02020603050405020304" pitchFamily="18" charset="0"/>
                <a:cs typeface="Times New Roman" panose="02020603050405020304" pitchFamily="18" charset="0"/>
              </a:rPr>
              <a:t>Special Considerations: Children and Adolescents</a:t>
            </a:r>
            <a:br>
              <a:rPr lang="en-US" sz="2100" b="1" i="1" dirty="0" smtClean="0">
                <a:solidFill>
                  <a:srgbClr val="231F20"/>
                </a:solidFill>
                <a:effectLst/>
                <a:latin typeface="Times New Roman" panose="02020603050405020304" pitchFamily="18" charset="0"/>
                <a:cs typeface="Times New Roman" panose="02020603050405020304" pitchFamily="18" charset="0"/>
              </a:rPr>
            </a:br>
            <a:r>
              <a:rPr lang="en-US" sz="2100" b="0" i="0" dirty="0" smtClean="0">
                <a:solidFill>
                  <a:srgbClr val="231F20"/>
                </a:solidFill>
                <a:effectLst/>
                <a:latin typeface="Times New Roman" panose="02020603050405020304" pitchFamily="18" charset="0"/>
                <a:cs typeface="Times New Roman" panose="02020603050405020304" pitchFamily="18" charset="0"/>
              </a:rPr>
              <a:t>• </a:t>
            </a:r>
            <a:r>
              <a:rPr lang="en-US" sz="2100" b="1" i="0" dirty="0" smtClean="0">
                <a:solidFill>
                  <a:srgbClr val="231F20"/>
                </a:solidFill>
                <a:effectLst/>
                <a:latin typeface="Times New Roman" panose="02020603050405020304" pitchFamily="18" charset="0"/>
                <a:cs typeface="Times New Roman" panose="02020603050405020304" pitchFamily="18" charset="0"/>
              </a:rPr>
              <a:t>R74. </a:t>
            </a:r>
            <a:r>
              <a:rPr lang="en-US" sz="2100" b="0" i="0" dirty="0" smtClean="0">
                <a:solidFill>
                  <a:srgbClr val="231F20"/>
                </a:solidFill>
                <a:effectLst/>
                <a:latin typeface="Times New Roman" panose="02020603050405020304" pitchFamily="18" charset="0"/>
                <a:cs typeface="Times New Roman" panose="02020603050405020304" pitchFamily="18" charset="0"/>
              </a:rPr>
              <a:t>Pharmacotherapy is recommended for children and adolescents older than 10 years who do not respond </a:t>
            </a:r>
            <a:r>
              <a:rPr lang="en-US" sz="2100" b="0" i="0" dirty="0" err="1" smtClean="0">
                <a:solidFill>
                  <a:srgbClr val="231F20"/>
                </a:solidFill>
                <a:effectLst/>
                <a:latin typeface="Times New Roman" panose="02020603050405020304" pitchFamily="18" charset="0"/>
                <a:cs typeface="Times New Roman" panose="02020603050405020304" pitchFamily="18" charset="0"/>
              </a:rPr>
              <a:t>suffciently</a:t>
            </a:r>
            <a:r>
              <a:rPr lang="en-US" sz="2100" b="0" i="0" dirty="0" smtClean="0">
                <a:solidFill>
                  <a:srgbClr val="231F20"/>
                </a:solidFill>
                <a:effectLst/>
                <a:latin typeface="Times New Roman" panose="02020603050405020304" pitchFamily="18" charset="0"/>
                <a:cs typeface="Times New Roman" panose="02020603050405020304" pitchFamily="18" charset="0"/>
              </a:rPr>
              <a:t> to lifestyle </a:t>
            </a:r>
            <a:r>
              <a:rPr lang="en-US" sz="2100" b="0" i="0" dirty="0" err="1" smtClean="0">
                <a:solidFill>
                  <a:srgbClr val="231F20"/>
                </a:solidFill>
                <a:effectLst/>
                <a:latin typeface="Times New Roman" panose="02020603050405020304" pitchFamily="18" charset="0"/>
                <a:cs typeface="Times New Roman" panose="02020603050405020304" pitchFamily="18" charset="0"/>
              </a:rPr>
              <a:t>modifcation</a:t>
            </a:r>
            <a:r>
              <a:rPr lang="en-US" sz="2100" b="0" i="0" dirty="0" smtClean="0">
                <a:solidFill>
                  <a:srgbClr val="231F20"/>
                </a:solidFill>
                <a:effectLst/>
                <a:latin typeface="Times New Roman" panose="02020603050405020304" pitchFamily="18" charset="0"/>
                <a:cs typeface="Times New Roman" panose="02020603050405020304" pitchFamily="18" charset="0"/>
              </a:rPr>
              <a:t>, particularly for those satisfying the following criteria (</a:t>
            </a:r>
            <a:r>
              <a:rPr lang="en-US" sz="2100" b="1" i="0" dirty="0" smtClean="0">
                <a:solidFill>
                  <a:srgbClr val="231F20"/>
                </a:solidFill>
                <a:effectLst/>
                <a:latin typeface="Times New Roman" panose="02020603050405020304" pitchFamily="18" charset="0"/>
                <a:cs typeface="Times New Roman" panose="02020603050405020304" pitchFamily="18" charset="0"/>
              </a:rPr>
              <a:t>Grade D; BEL 4</a:t>
            </a:r>
            <a:r>
              <a:rPr lang="en-US" sz="2100" b="0" i="0" dirty="0" smtClean="0">
                <a:solidFill>
                  <a:srgbClr val="231F20"/>
                </a:solidFill>
                <a:effectLst/>
                <a:latin typeface="Times New Roman" panose="02020603050405020304" pitchFamily="18" charset="0"/>
                <a:cs typeface="Times New Roman" panose="02020603050405020304" pitchFamily="18" charset="0"/>
              </a:rPr>
              <a:t>):</a:t>
            </a:r>
            <a:br>
              <a:rPr lang="en-US" sz="2100" b="0" i="0" dirty="0" smtClean="0">
                <a:solidFill>
                  <a:srgbClr val="231F20"/>
                </a:solidFill>
                <a:effectLst/>
                <a:latin typeface="Times New Roman" panose="02020603050405020304" pitchFamily="18" charset="0"/>
                <a:cs typeface="Times New Roman" panose="02020603050405020304" pitchFamily="18" charset="0"/>
              </a:rPr>
            </a:br>
            <a:r>
              <a:rPr lang="en-US" sz="2100" b="0" i="0" dirty="0" smtClean="0">
                <a:solidFill>
                  <a:srgbClr val="231F20"/>
                </a:solidFill>
                <a:effectLst/>
                <a:latin typeface="Times New Roman" panose="02020603050405020304" pitchFamily="18" charset="0"/>
                <a:cs typeface="Times New Roman" panose="02020603050405020304" pitchFamily="18" charset="0"/>
              </a:rPr>
              <a:t>• LDL-C ≥190 mg/</a:t>
            </a:r>
            <a:r>
              <a:rPr lang="en-US" sz="2100" b="0" i="0" dirty="0" err="1" smtClean="0">
                <a:solidFill>
                  <a:srgbClr val="231F20"/>
                </a:solidFill>
                <a:effectLst/>
                <a:latin typeface="Times New Roman" panose="02020603050405020304" pitchFamily="18" charset="0"/>
                <a:cs typeface="Times New Roman" panose="02020603050405020304" pitchFamily="18" charset="0"/>
              </a:rPr>
              <a:t>dL</a:t>
            </a:r>
            <a:r>
              <a:rPr lang="en-US" sz="2100" b="0" i="0" dirty="0" smtClean="0">
                <a:solidFill>
                  <a:srgbClr val="231F20"/>
                </a:solidFill>
                <a:effectLst/>
                <a:latin typeface="Times New Roman" panose="02020603050405020304" pitchFamily="18" charset="0"/>
                <a:cs typeface="Times New Roman" panose="02020603050405020304" pitchFamily="18" charset="0"/>
              </a:rPr>
              <a:t/>
            </a:r>
            <a:br>
              <a:rPr lang="en-US" sz="2100" b="0" i="0" dirty="0" smtClean="0">
                <a:solidFill>
                  <a:srgbClr val="231F20"/>
                </a:solidFill>
                <a:effectLst/>
                <a:latin typeface="Times New Roman" panose="02020603050405020304" pitchFamily="18" charset="0"/>
                <a:cs typeface="Times New Roman" panose="02020603050405020304" pitchFamily="18" charset="0"/>
              </a:rPr>
            </a:br>
            <a:r>
              <a:rPr lang="en-US" sz="2100" b="0" i="0" dirty="0" smtClean="0">
                <a:solidFill>
                  <a:srgbClr val="231F20"/>
                </a:solidFill>
                <a:effectLst/>
                <a:latin typeface="Times New Roman" panose="02020603050405020304" pitchFamily="18" charset="0"/>
                <a:cs typeface="Times New Roman" panose="02020603050405020304" pitchFamily="18" charset="0"/>
              </a:rPr>
              <a:t>• LDL-C ≥160 mg/</a:t>
            </a:r>
            <a:r>
              <a:rPr lang="en-US" sz="2100" b="0" i="0" dirty="0" err="1" smtClean="0">
                <a:solidFill>
                  <a:srgbClr val="231F20"/>
                </a:solidFill>
                <a:effectLst/>
                <a:latin typeface="Times New Roman" panose="02020603050405020304" pitchFamily="18" charset="0"/>
                <a:cs typeface="Times New Roman" panose="02020603050405020304" pitchFamily="18" charset="0"/>
              </a:rPr>
              <a:t>dL</a:t>
            </a:r>
            <a:r>
              <a:rPr lang="en-US" sz="2100" b="0" i="0" dirty="0" smtClean="0">
                <a:solidFill>
                  <a:srgbClr val="231F20"/>
                </a:solidFill>
                <a:effectLst/>
                <a:latin typeface="Times New Roman" panose="02020603050405020304" pitchFamily="18" charset="0"/>
                <a:cs typeface="Times New Roman" panose="02020603050405020304" pitchFamily="18" charset="0"/>
              </a:rPr>
              <a:t> and the presence of 2 or more cardiovascular risk factors, even after vigorous intervention</a:t>
            </a:r>
            <a:br>
              <a:rPr lang="en-US" sz="2100" b="0" i="0" dirty="0" smtClean="0">
                <a:solidFill>
                  <a:srgbClr val="231F20"/>
                </a:solidFill>
                <a:effectLst/>
                <a:latin typeface="Times New Roman" panose="02020603050405020304" pitchFamily="18" charset="0"/>
                <a:cs typeface="Times New Roman" panose="02020603050405020304" pitchFamily="18" charset="0"/>
              </a:rPr>
            </a:br>
            <a:r>
              <a:rPr lang="en-US" sz="2100" b="0" i="0" dirty="0" smtClean="0">
                <a:solidFill>
                  <a:srgbClr val="231F20"/>
                </a:solidFill>
                <a:effectLst/>
                <a:latin typeface="Times New Roman" panose="02020603050405020304" pitchFamily="18" charset="0"/>
                <a:cs typeface="Times New Roman" panose="02020603050405020304" pitchFamily="18" charset="0"/>
              </a:rPr>
              <a:t>• Family history of premature ASCVD (before 55 years of age), or </a:t>
            </a:r>
          </a:p>
          <a:p>
            <a:pPr algn="l" rtl="0">
              <a:lnSpc>
                <a:spcPct val="150000"/>
              </a:lnSpc>
            </a:pPr>
            <a:r>
              <a:rPr lang="en-US" sz="2100" b="0" i="0" dirty="0" smtClean="0">
                <a:solidFill>
                  <a:srgbClr val="231F20"/>
                </a:solidFill>
                <a:effectLst/>
                <a:latin typeface="Times New Roman" panose="02020603050405020304" pitchFamily="18" charset="0"/>
                <a:cs typeface="Times New Roman" panose="02020603050405020304" pitchFamily="18" charset="0"/>
              </a:rPr>
              <a:t>• Having overweight, obesity, or other elements of the insulin resistance syndrome</a:t>
            </a:r>
            <a:br>
              <a:rPr lang="en-US" sz="2100" b="0" i="0" dirty="0" smtClean="0">
                <a:solidFill>
                  <a:srgbClr val="231F20"/>
                </a:solidFill>
                <a:effectLst/>
                <a:latin typeface="Times New Roman" panose="02020603050405020304" pitchFamily="18" charset="0"/>
                <a:cs typeface="Times New Roman" panose="02020603050405020304" pitchFamily="18" charset="0"/>
              </a:rPr>
            </a:br>
            <a:r>
              <a:rPr lang="en-US" sz="2100" b="1" i="0" dirty="0" smtClean="0">
                <a:solidFill>
                  <a:srgbClr val="231F20"/>
                </a:solidFill>
                <a:effectLst/>
                <a:latin typeface="Times New Roman" panose="02020603050405020304" pitchFamily="18" charset="0"/>
                <a:cs typeface="Times New Roman" panose="02020603050405020304" pitchFamily="18" charset="0"/>
              </a:rPr>
              <a:t>3Q3.3. Follow-up and Monitoring</a:t>
            </a:r>
            <a:br>
              <a:rPr lang="en-US" sz="2100" b="1" i="0" dirty="0" smtClean="0">
                <a:solidFill>
                  <a:srgbClr val="231F20"/>
                </a:solidFill>
                <a:effectLst/>
                <a:latin typeface="Times New Roman" panose="02020603050405020304" pitchFamily="18" charset="0"/>
                <a:cs typeface="Times New Roman" panose="02020603050405020304" pitchFamily="18" charset="0"/>
              </a:rPr>
            </a:br>
            <a:r>
              <a:rPr lang="en-US" sz="2100" b="0" i="0" dirty="0" smtClean="0">
                <a:solidFill>
                  <a:srgbClr val="231F20"/>
                </a:solidFill>
                <a:effectLst/>
                <a:latin typeface="Times New Roman" panose="02020603050405020304" pitchFamily="18" charset="0"/>
                <a:cs typeface="Times New Roman" panose="02020603050405020304" pitchFamily="18" charset="0"/>
              </a:rPr>
              <a:t>• </a:t>
            </a:r>
            <a:r>
              <a:rPr lang="en-US" sz="2100" b="1" i="0" dirty="0" smtClean="0">
                <a:solidFill>
                  <a:srgbClr val="231F20"/>
                </a:solidFill>
                <a:effectLst/>
                <a:latin typeface="Times New Roman" panose="02020603050405020304" pitchFamily="18" charset="0"/>
                <a:cs typeface="Times New Roman" panose="02020603050405020304" pitchFamily="18" charset="0"/>
              </a:rPr>
              <a:t>R75. </a:t>
            </a:r>
            <a:r>
              <a:rPr lang="en-US" sz="2100" b="0" i="0" dirty="0" smtClean="0">
                <a:solidFill>
                  <a:srgbClr val="231F20"/>
                </a:solidFill>
                <a:effectLst/>
                <a:latin typeface="Times New Roman" panose="02020603050405020304" pitchFamily="18" charset="0"/>
                <a:cs typeface="Times New Roman" panose="02020603050405020304" pitchFamily="18" charset="0"/>
              </a:rPr>
              <a:t>Re-assess individuals’ lipid status 6 weeks after therapy initiation and again at 6-week intervals until the treatment goal is achieved (</a:t>
            </a:r>
            <a:r>
              <a:rPr lang="en-US" sz="2100" b="1" i="0" dirty="0" smtClean="0">
                <a:solidFill>
                  <a:srgbClr val="231F20"/>
                </a:solidFill>
                <a:effectLst/>
                <a:latin typeface="Times New Roman" panose="02020603050405020304" pitchFamily="18" charset="0"/>
                <a:cs typeface="Times New Roman" panose="02020603050405020304" pitchFamily="18" charset="0"/>
              </a:rPr>
              <a:t>Grade D; BEL 4</a:t>
            </a:r>
            <a:r>
              <a:rPr lang="en-US" sz="21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100" b="0" i="0" dirty="0" smtClean="0">
                <a:solidFill>
                  <a:srgbClr val="231F20"/>
                </a:solidFill>
                <a:effectLst/>
                <a:latin typeface="Times New Roman" panose="02020603050405020304" pitchFamily="18" charset="0"/>
                <a:cs typeface="Times New Roman" panose="02020603050405020304" pitchFamily="18" charset="0"/>
              </a:rPr>
              <a:t>• </a:t>
            </a:r>
            <a:r>
              <a:rPr lang="en-US" sz="2100" b="1" i="0" dirty="0" smtClean="0">
                <a:solidFill>
                  <a:srgbClr val="231F20"/>
                </a:solidFill>
                <a:effectLst/>
                <a:latin typeface="Times New Roman" panose="02020603050405020304" pitchFamily="18" charset="0"/>
                <a:cs typeface="Times New Roman" panose="02020603050405020304" pitchFamily="18" charset="0"/>
              </a:rPr>
              <a:t>R76. </a:t>
            </a:r>
            <a:r>
              <a:rPr lang="en-US" sz="2100" b="0" i="0" dirty="0" smtClean="0">
                <a:solidFill>
                  <a:srgbClr val="231F20"/>
                </a:solidFill>
                <a:effectLst/>
                <a:latin typeface="Times New Roman" panose="02020603050405020304" pitchFamily="18" charset="0"/>
                <a:cs typeface="Times New Roman" panose="02020603050405020304" pitchFamily="18" charset="0"/>
              </a:rPr>
              <a:t>While on stable lipid therapy, individuals should be tested at 6- to 12-month intervals </a:t>
            </a:r>
            <a:r>
              <a:rPr lang="en-US" b="0" i="0" dirty="0" smtClean="0">
                <a:solidFill>
                  <a:srgbClr val="231F20"/>
                </a:solidFill>
                <a:effectLst/>
                <a:latin typeface="Times New Roman" panose="02020603050405020304" pitchFamily="18" charset="0"/>
                <a:cs typeface="Times New Roman" panose="02020603050405020304" pitchFamily="18" charset="0"/>
              </a:rPr>
              <a:t>(</a:t>
            </a:r>
            <a:r>
              <a:rPr lang="en-US" b="1" i="0" dirty="0" smtClean="0">
                <a:solidFill>
                  <a:srgbClr val="231F20"/>
                </a:solidFill>
                <a:effectLst/>
                <a:latin typeface="Times New Roman" panose="02020603050405020304" pitchFamily="18" charset="0"/>
                <a:cs typeface="Times New Roman" panose="02020603050405020304" pitchFamily="18" charset="0"/>
              </a:rPr>
              <a:t>Grade D; BEL 4</a:t>
            </a:r>
            <a:r>
              <a:rPr lang="en-US" b="0" i="0" dirty="0" smtClean="0">
                <a:solidFill>
                  <a:srgbClr val="231F20"/>
                </a:solidFill>
                <a:effectLst/>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254356"/>
      </p:ext>
    </p:extLst>
  </p:cSld>
  <p:clrMapOvr>
    <a:masterClrMapping/>
  </p:clrMapOvr>
  <p:transition spd="med">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3466" y="222251"/>
            <a:ext cx="11248571" cy="6478184"/>
          </a:xfrm>
          <a:prstGeom prst="rect">
            <a:avLst/>
          </a:prstGeom>
        </p:spPr>
        <p:txBody>
          <a:bodyPr wrap="square">
            <a:spAutoFit/>
          </a:bodyPr>
          <a:lstStyle/>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R79. </a:t>
            </a:r>
            <a:r>
              <a:rPr lang="en-US" sz="2800" b="0" i="0" dirty="0" smtClean="0">
                <a:solidFill>
                  <a:srgbClr val="231F20"/>
                </a:solidFill>
                <a:effectLst/>
                <a:latin typeface="Times New Roman" panose="02020603050405020304" pitchFamily="18" charset="0"/>
                <a:cs typeface="Times New Roman" panose="02020603050405020304" pitchFamily="18" charset="0"/>
              </a:rPr>
              <a:t>Liver transaminase levels should be measured before and 3 months after niacin or </a:t>
            </a:r>
            <a:r>
              <a:rPr lang="en-US" sz="2800" b="0" i="0" dirty="0" err="1" smtClean="0">
                <a:solidFill>
                  <a:srgbClr val="231F20"/>
                </a:solidFill>
                <a:effectLst/>
                <a:latin typeface="Times New Roman" panose="02020603050405020304" pitchFamily="18" charset="0"/>
                <a:cs typeface="Times New Roman" panose="02020603050405020304" pitchFamily="18" charset="0"/>
              </a:rPr>
              <a:t>fbric</a:t>
            </a:r>
            <a:r>
              <a:rPr lang="en-US" sz="2800" b="0" i="0" dirty="0" smtClean="0">
                <a:solidFill>
                  <a:srgbClr val="231F20"/>
                </a:solidFill>
                <a:effectLst/>
                <a:latin typeface="Times New Roman" panose="02020603050405020304" pitchFamily="18" charset="0"/>
                <a:cs typeface="Times New Roman" panose="02020603050405020304" pitchFamily="18" charset="0"/>
              </a:rPr>
              <a:t> acid treatment initiation because most liver abnormalities occur within 3 months of treatment initiation. Liver transaminase levels should be measured periodically thereafter (e.g., semiannually or annually) (</a:t>
            </a:r>
            <a:r>
              <a:rPr lang="en-US" sz="2800" b="1" i="0" dirty="0" smtClean="0">
                <a:solidFill>
                  <a:srgbClr val="231F20"/>
                </a:solidFill>
                <a:effectLst/>
                <a:latin typeface="Times New Roman" panose="02020603050405020304" pitchFamily="18" charset="0"/>
                <a:cs typeface="Times New Roman" panose="02020603050405020304" pitchFamily="18" charset="0"/>
              </a:rPr>
              <a:t>Grade C; BEL 4;</a:t>
            </a:r>
            <a:br>
              <a:rPr lang="en-US" sz="2800" b="1" i="0" dirty="0" smtClean="0">
                <a:solidFill>
                  <a:srgbClr val="231F20"/>
                </a:solidFill>
                <a:effectLst/>
                <a:latin typeface="Times New Roman" panose="02020603050405020304" pitchFamily="18" charset="0"/>
                <a:cs typeface="Times New Roman" panose="02020603050405020304" pitchFamily="18" charset="0"/>
              </a:rPr>
            </a:br>
            <a:r>
              <a:rPr lang="en-US" sz="2800" b="1" i="0" dirty="0" smtClean="0">
                <a:solidFill>
                  <a:srgbClr val="231F20"/>
                </a:solidFill>
                <a:effectLst/>
                <a:latin typeface="Times New Roman" panose="02020603050405020304" pitchFamily="18" charset="0"/>
                <a:cs typeface="Times New Roman" panose="02020603050405020304" pitchFamily="18" charset="0"/>
              </a:rPr>
              <a:t>upgraded due to potential </a:t>
            </a:r>
            <a:r>
              <a:rPr lang="en-US" sz="2800" b="1" i="0" dirty="0" err="1" smtClean="0">
                <a:solidFill>
                  <a:srgbClr val="231F20"/>
                </a:solidFill>
                <a:effectLst/>
                <a:latin typeface="Times New Roman" panose="02020603050405020304" pitchFamily="18" charset="0"/>
                <a:cs typeface="Times New Roman" panose="02020603050405020304" pitchFamily="18" charset="0"/>
              </a:rPr>
              <a:t>beneft</a:t>
            </a:r>
            <a:r>
              <a:rPr lang="en-US" sz="2800" b="0" i="0" dirty="0" smtClean="0">
                <a:solidFill>
                  <a:srgbClr val="231F20"/>
                </a:solidFill>
                <a:effectLst/>
                <a:latin typeface="Times New Roman" panose="02020603050405020304" pitchFamily="18" charset="0"/>
                <a:cs typeface="Times New Roman" panose="02020603050405020304" pitchFamily="18" charset="0"/>
              </a:rPr>
              <a:t>). </a:t>
            </a:r>
          </a:p>
          <a:p>
            <a:pPr algn="l"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R80. </a:t>
            </a:r>
            <a:r>
              <a:rPr lang="en-US" sz="2800" b="0" i="0" dirty="0" err="1" smtClean="0">
                <a:solidFill>
                  <a:srgbClr val="231F20"/>
                </a:solidFill>
                <a:effectLst/>
                <a:latin typeface="Times New Roman" panose="02020603050405020304" pitchFamily="18" charset="0"/>
                <a:cs typeface="Times New Roman" panose="02020603050405020304" pitchFamily="18" charset="0"/>
              </a:rPr>
              <a:t>Creatine</a:t>
            </a:r>
            <a:r>
              <a:rPr lang="en-US" sz="2800" b="0" i="0" dirty="0" smtClean="0">
                <a:solidFill>
                  <a:srgbClr val="231F20"/>
                </a:solidFill>
                <a:effectLst/>
                <a:latin typeface="Times New Roman" panose="02020603050405020304" pitchFamily="18" charset="0"/>
                <a:cs typeface="Times New Roman" panose="02020603050405020304" pitchFamily="18" charset="0"/>
              </a:rPr>
              <a:t> kinase levels should be assessed and the statin discontinued, at least temporarily, when an individual reports clinically </a:t>
            </a:r>
            <a:r>
              <a:rPr lang="en-US" sz="2800" b="0" i="0" dirty="0" err="1" smtClean="0">
                <a:solidFill>
                  <a:srgbClr val="231F20"/>
                </a:solidFill>
                <a:effectLst/>
                <a:latin typeface="Times New Roman" panose="02020603050405020304" pitchFamily="18" charset="0"/>
                <a:cs typeface="Times New Roman" panose="02020603050405020304" pitchFamily="18" charset="0"/>
              </a:rPr>
              <a:t>signifcant</a:t>
            </a: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0" i="0" dirty="0" err="1" smtClean="0">
                <a:solidFill>
                  <a:srgbClr val="231F20"/>
                </a:solidFill>
                <a:effectLst/>
                <a:latin typeface="Times New Roman" panose="02020603050405020304" pitchFamily="18" charset="0"/>
                <a:cs typeface="Times New Roman" panose="02020603050405020304" pitchFamily="18" charset="0"/>
              </a:rPr>
              <a:t>myalgias</a:t>
            </a:r>
            <a:r>
              <a:rPr lang="en-US" sz="2800" b="0" i="0" dirty="0" smtClean="0">
                <a:solidFill>
                  <a:srgbClr val="231F20"/>
                </a:solidFill>
                <a:effectLst/>
                <a:latin typeface="Times New Roman" panose="02020603050405020304" pitchFamily="18" charset="0"/>
                <a:cs typeface="Times New Roman" panose="02020603050405020304" pitchFamily="18" charset="0"/>
              </a:rPr>
              <a:t> or muscle weakness on statin therapy (</a:t>
            </a:r>
            <a:r>
              <a:rPr lang="en-US" sz="2800" b="1" i="0" dirty="0" smtClean="0">
                <a:solidFill>
                  <a:srgbClr val="231F20"/>
                </a:solidFill>
                <a:effectLst/>
                <a:latin typeface="Times New Roman" panose="02020603050405020304" pitchFamily="18" charset="0"/>
                <a:cs typeface="Times New Roman" panose="02020603050405020304" pitchFamily="18" charset="0"/>
              </a:rPr>
              <a:t>Grade C; BEL 4; upgraded due to potential </a:t>
            </a:r>
            <a:r>
              <a:rPr lang="en-US" sz="2800" b="1" i="0" dirty="0" err="1" smtClean="0">
                <a:solidFill>
                  <a:srgbClr val="231F20"/>
                </a:solidFill>
                <a:effectLst/>
                <a:latin typeface="Times New Roman" panose="02020603050405020304" pitchFamily="18" charset="0"/>
                <a:cs typeface="Times New Roman" panose="02020603050405020304" pitchFamily="18" charset="0"/>
              </a:rPr>
              <a:t>beneft</a:t>
            </a:r>
            <a:r>
              <a:rPr lang="en-US" sz="2800" b="0" i="0" dirty="0" smtClean="0">
                <a:solidFill>
                  <a:srgbClr val="231F20"/>
                </a:solidFill>
                <a:effectLst/>
                <a:latin typeface="Times New Roman" panose="02020603050405020304" pitchFamily="18" charset="0"/>
                <a:cs typeface="Times New Roman" panose="02020603050405020304" pitchFamily="18" charset="0"/>
              </a:rPr>
              <a:t>).</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077854"/>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4172" y="-43542"/>
            <a:ext cx="11829143" cy="6948184"/>
          </a:xfrm>
          <a:prstGeom prst="rect">
            <a:avLst/>
          </a:prstGeom>
        </p:spPr>
        <p:txBody>
          <a:bodyPr wrap="square">
            <a:spAutoFit/>
          </a:bodyPr>
          <a:lstStyle/>
          <a:p>
            <a:pPr algn="l" rtl="0">
              <a:lnSpc>
                <a:spcPct val="150000"/>
              </a:lnSpc>
            </a:pPr>
            <a:r>
              <a:rPr lang="en-US" sz="2500" b="1" dirty="0">
                <a:solidFill>
                  <a:srgbClr val="231F20"/>
                </a:solidFill>
                <a:latin typeface="Times New Roman" panose="02020603050405020304" pitchFamily="18" charset="0"/>
                <a:cs typeface="Times New Roman" panose="02020603050405020304" pitchFamily="18" charset="0"/>
              </a:rPr>
              <a:t>3Q4. IS TREATMENT OF DYSLIPIDEMIA</a:t>
            </a:r>
            <a:br>
              <a:rPr lang="en-US" sz="2500" b="1" dirty="0">
                <a:solidFill>
                  <a:srgbClr val="231F20"/>
                </a:solidFill>
                <a:latin typeface="Times New Roman" panose="02020603050405020304" pitchFamily="18" charset="0"/>
                <a:cs typeface="Times New Roman" panose="02020603050405020304" pitchFamily="18" charset="0"/>
              </a:rPr>
            </a:br>
            <a:r>
              <a:rPr lang="en-US" sz="2500" b="1" dirty="0">
                <a:solidFill>
                  <a:srgbClr val="231F20"/>
                </a:solidFill>
                <a:latin typeface="Times New Roman" panose="02020603050405020304" pitchFamily="18" charset="0"/>
                <a:cs typeface="Times New Roman" panose="02020603050405020304" pitchFamily="18" charset="0"/>
              </a:rPr>
              <a:t>AND PREVENTION OF ATHEROSCLEROTIC CARDIOVASCULAR DISEASE COST-EFFECTIVE?</a:t>
            </a:r>
            <a:br>
              <a:rPr lang="en-US" sz="2500" b="1" dirty="0">
                <a:solidFill>
                  <a:srgbClr val="231F20"/>
                </a:solidFill>
                <a:latin typeface="Times New Roman" panose="02020603050405020304" pitchFamily="18" charset="0"/>
                <a:cs typeface="Times New Roman" panose="02020603050405020304" pitchFamily="18" charset="0"/>
              </a:rPr>
            </a:b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R81. </a:t>
            </a:r>
            <a:r>
              <a:rPr lang="en-US" sz="2500" dirty="0" err="1">
                <a:solidFill>
                  <a:srgbClr val="231F20"/>
                </a:solidFill>
                <a:latin typeface="Times New Roman" panose="02020603050405020304" pitchFamily="18" charset="0"/>
                <a:cs typeface="Times New Roman" panose="02020603050405020304" pitchFamily="18" charset="0"/>
              </a:rPr>
              <a:t>Nonpharmacologic</a:t>
            </a:r>
            <a:r>
              <a:rPr lang="en-US" sz="2500" dirty="0">
                <a:solidFill>
                  <a:srgbClr val="231F20"/>
                </a:solidFill>
                <a:latin typeface="Times New Roman" panose="02020603050405020304" pitchFamily="18" charset="0"/>
                <a:cs typeface="Times New Roman" panose="02020603050405020304" pitchFamily="18" charset="0"/>
              </a:rPr>
              <a:t> interventions such as dietary management (</a:t>
            </a:r>
            <a:r>
              <a:rPr lang="en-US" sz="2500" b="1" dirty="0">
                <a:solidFill>
                  <a:srgbClr val="231F20"/>
                </a:solidFill>
                <a:latin typeface="Times New Roman" panose="02020603050405020304" pitchFamily="18" charset="0"/>
                <a:cs typeface="Times New Roman" panose="02020603050405020304" pitchFamily="18" charset="0"/>
              </a:rPr>
              <a:t>Grade A; BEL 1</a:t>
            </a:r>
            <a:r>
              <a:rPr lang="en-US" sz="2500" dirty="0">
                <a:solidFill>
                  <a:srgbClr val="231F20"/>
                </a:solidFill>
                <a:latin typeface="Times New Roman" panose="02020603050405020304" pitchFamily="18" charset="0"/>
                <a:cs typeface="Times New Roman" panose="02020603050405020304" pitchFamily="18" charset="0"/>
              </a:rPr>
              <a:t>) and smoking cessation are the most cost-effective options available for ASCVD prevention (</a:t>
            </a:r>
            <a:r>
              <a:rPr lang="en-US" sz="2500" b="1" dirty="0">
                <a:solidFill>
                  <a:srgbClr val="231F20"/>
                </a:solidFill>
                <a:latin typeface="Times New Roman" panose="02020603050405020304" pitchFamily="18" charset="0"/>
                <a:cs typeface="Times New Roman" panose="02020603050405020304" pitchFamily="18" charset="0"/>
              </a:rPr>
              <a:t>Grade A; BEL 2, upgraded due to potential health </a:t>
            </a:r>
            <a:r>
              <a:rPr lang="en-US" sz="2500" b="1" dirty="0" err="1">
                <a:solidFill>
                  <a:srgbClr val="231F20"/>
                </a:solidFill>
                <a:latin typeface="Times New Roman" panose="02020603050405020304" pitchFamily="18" charset="0"/>
                <a:cs typeface="Times New Roman" panose="02020603050405020304" pitchFamily="18" charset="0"/>
              </a:rPr>
              <a:t>beneft</a:t>
            </a:r>
            <a:r>
              <a:rPr lang="en-US" sz="2500" dirty="0">
                <a:solidFill>
                  <a:srgbClr val="231F20"/>
                </a:solidFill>
                <a:latin typeface="Times New Roman" panose="02020603050405020304" pitchFamily="18" charset="0"/>
                <a:cs typeface="Times New Roman" panose="02020603050405020304" pitchFamily="18" charset="0"/>
              </a:rPr>
              <a:t>).</a:t>
            </a:r>
            <a:br>
              <a:rPr lang="en-US" sz="2500" dirty="0">
                <a:solidFill>
                  <a:srgbClr val="231F20"/>
                </a:solidFill>
                <a:latin typeface="Times New Roman" panose="02020603050405020304" pitchFamily="18" charset="0"/>
                <a:cs typeface="Times New Roman" panose="02020603050405020304" pitchFamily="18" charset="0"/>
              </a:rPr>
            </a:b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R82. </a:t>
            </a:r>
            <a:r>
              <a:rPr lang="en-US" sz="2500" dirty="0">
                <a:solidFill>
                  <a:srgbClr val="231F20"/>
                </a:solidFill>
                <a:latin typeface="Times New Roman" panose="02020603050405020304" pitchFamily="18" charset="0"/>
                <a:cs typeface="Times New Roman" panose="02020603050405020304" pitchFamily="18" charset="0"/>
              </a:rPr>
              <a:t>When </a:t>
            </a:r>
            <a:r>
              <a:rPr lang="en-US" sz="2500" dirty="0" err="1">
                <a:solidFill>
                  <a:srgbClr val="231F20"/>
                </a:solidFill>
                <a:latin typeface="Times New Roman" panose="02020603050405020304" pitchFamily="18" charset="0"/>
                <a:cs typeface="Times New Roman" panose="02020603050405020304" pitchFamily="18" charset="0"/>
              </a:rPr>
              <a:t>nonpharmacologic</a:t>
            </a:r>
            <a:r>
              <a:rPr lang="en-US" sz="2500" dirty="0">
                <a:solidFill>
                  <a:srgbClr val="231F20"/>
                </a:solidFill>
                <a:latin typeface="Times New Roman" panose="02020603050405020304" pitchFamily="18" charset="0"/>
                <a:cs typeface="Times New Roman" panose="02020603050405020304" pitchFamily="18" charset="0"/>
              </a:rPr>
              <a:t> interventions fail, pharmacologic intervention is a recommended cost-effective option for primary and secondary intervention among individuals at moderate to high risk (</a:t>
            </a:r>
            <a:r>
              <a:rPr lang="en-US" sz="2500" b="1" dirty="0">
                <a:solidFill>
                  <a:srgbClr val="231F20"/>
                </a:solidFill>
                <a:latin typeface="Times New Roman" panose="02020603050405020304" pitchFamily="18" charset="0"/>
                <a:cs typeface="Times New Roman" panose="02020603050405020304" pitchFamily="18" charset="0"/>
              </a:rPr>
              <a:t>Grade B; BEL 2</a:t>
            </a:r>
            <a:r>
              <a:rPr lang="en-US" sz="2500" dirty="0">
                <a:solidFill>
                  <a:srgbClr val="231F20"/>
                </a:solidFill>
                <a:latin typeface="Times New Roman" panose="02020603050405020304" pitchFamily="18" charset="0"/>
                <a:cs typeface="Times New Roman" panose="02020603050405020304" pitchFamily="18" charset="0"/>
              </a:rPr>
              <a:t>). • </a:t>
            </a:r>
            <a:r>
              <a:rPr lang="en-US" sz="2500" b="1" dirty="0">
                <a:solidFill>
                  <a:srgbClr val="231F20"/>
                </a:solidFill>
                <a:latin typeface="Times New Roman" panose="02020603050405020304" pitchFamily="18" charset="0"/>
                <a:cs typeface="Times New Roman" panose="02020603050405020304" pitchFamily="18" charset="0"/>
              </a:rPr>
              <a:t>R83. </a:t>
            </a:r>
            <a:r>
              <a:rPr lang="en-US" sz="2500" dirty="0">
                <a:solidFill>
                  <a:srgbClr val="231F20"/>
                </a:solidFill>
                <a:latin typeface="Times New Roman" panose="02020603050405020304" pitchFamily="18" charset="0"/>
                <a:cs typeface="Times New Roman" panose="02020603050405020304" pitchFamily="18" charset="0"/>
              </a:rPr>
              <a:t>Among otherwise healthy individuals at lower risk, the cost-effectiveness of primary pharmacologic intervention varies on the basis of age and sex (</a:t>
            </a:r>
            <a:r>
              <a:rPr lang="en-US" sz="2500" dirty="0" smtClean="0">
                <a:solidFill>
                  <a:srgbClr val="231F20"/>
                </a:solidFill>
                <a:latin typeface="Times New Roman" panose="02020603050405020304" pitchFamily="18" charset="0"/>
                <a:cs typeface="Times New Roman" panose="02020603050405020304" pitchFamily="18" charset="0"/>
              </a:rPr>
              <a:t>with this </a:t>
            </a:r>
            <a:r>
              <a:rPr lang="en-US" sz="2500" dirty="0">
                <a:solidFill>
                  <a:srgbClr val="231F20"/>
                </a:solidFill>
                <a:latin typeface="Times New Roman" panose="02020603050405020304" pitchFamily="18" charset="0"/>
                <a:cs typeface="Times New Roman" panose="02020603050405020304" pitchFamily="18" charset="0"/>
              </a:rPr>
              <a:t>approach being least cost-effective among women at low risk) (</a:t>
            </a:r>
            <a:r>
              <a:rPr lang="en-US" sz="2500" b="1" dirty="0">
                <a:solidFill>
                  <a:srgbClr val="231F20"/>
                </a:solidFill>
                <a:latin typeface="Times New Roman" panose="02020603050405020304" pitchFamily="18" charset="0"/>
                <a:cs typeface="Times New Roman" panose="02020603050405020304" pitchFamily="18" charset="0"/>
              </a:rPr>
              <a:t>Grade C; BEL 3</a:t>
            </a:r>
            <a:r>
              <a:rPr lang="en-US" sz="2500" dirty="0" smtClean="0">
                <a:solidFill>
                  <a:srgbClr val="231F20"/>
                </a:solidFill>
                <a:latin typeface="Times New Roman" panose="02020603050405020304" pitchFamily="18" charset="0"/>
                <a:cs typeface="Times New Roman" panose="02020603050405020304" pitchFamily="18" charset="0"/>
              </a:rPr>
              <a:t>).</a:t>
            </a:r>
            <a:endParaRPr lang="fa-I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170359"/>
      </p:ext>
    </p:extLst>
  </p:cSld>
  <p:clrMapOvr>
    <a:masterClrMapping/>
  </p:clrMapOvr>
  <p:transition spd="med">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3350" y="160380"/>
            <a:ext cx="11868150" cy="6440225"/>
          </a:xfrm>
          <a:prstGeom prst="rect">
            <a:avLst/>
          </a:prstGeom>
          <a:gradFill>
            <a:gsLst>
              <a:gs pos="0">
                <a:schemeClr val="accent1">
                  <a:lumMod val="5000"/>
                  <a:lumOff val="95000"/>
                </a:schemeClr>
              </a:gs>
              <a:gs pos="100000">
                <a:schemeClr val="accent1">
                  <a:lumMod val="60000"/>
                  <a:lumOff val="40000"/>
                </a:schemeClr>
              </a:gs>
            </a:gsLst>
            <a:lin ang="5400000" scaled="1"/>
          </a:gradFill>
        </p:spPr>
        <p:txBody>
          <a:bodyPr wrap="square">
            <a:spAutoFit/>
          </a:bodyPr>
          <a:lstStyle/>
          <a:p>
            <a:pPr algn="l" rtl="0">
              <a:lnSpc>
                <a:spcPct val="150000"/>
              </a:lnSpc>
            </a:pPr>
            <a:r>
              <a:rPr lang="en-US" sz="2500" dirty="0" smtClean="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R84. </a:t>
            </a:r>
            <a:r>
              <a:rPr lang="en-US" sz="2500" dirty="0">
                <a:solidFill>
                  <a:srgbClr val="231F20"/>
                </a:solidFill>
                <a:latin typeface="Times New Roman" panose="02020603050405020304" pitchFamily="18" charset="0"/>
                <a:cs typeface="Times New Roman" panose="02020603050405020304" pitchFamily="18" charset="0"/>
              </a:rPr>
              <a:t>Statins have proven cost-effective in both secondary and primary prevention of </a:t>
            </a:r>
            <a:r>
              <a:rPr lang="en-US" sz="2500" dirty="0" smtClean="0">
                <a:solidFill>
                  <a:srgbClr val="231F20"/>
                </a:solidFill>
                <a:latin typeface="Times New Roman" panose="02020603050405020304" pitchFamily="18" charset="0"/>
                <a:cs typeface="Times New Roman" panose="02020603050405020304" pitchFamily="18" charset="0"/>
              </a:rPr>
              <a:t>ASCVD </a:t>
            </a:r>
            <a:r>
              <a:rPr lang="en-US" sz="2500" dirty="0">
                <a:solidFill>
                  <a:srgbClr val="231F20"/>
                </a:solidFill>
                <a:latin typeface="Times New Roman" panose="02020603050405020304" pitchFamily="18" charset="0"/>
                <a:cs typeface="Times New Roman" panose="02020603050405020304" pitchFamily="18" charset="0"/>
              </a:rPr>
              <a:t>events in individuals at moderate to high risk or in individuals at low risk whose LDL-C levels are very high (≥190 mg/ </a:t>
            </a:r>
            <a:r>
              <a:rPr lang="en-US" sz="2500" dirty="0" err="1">
                <a:solidFill>
                  <a:srgbClr val="231F20"/>
                </a:solidFill>
                <a:latin typeface="Times New Roman" panose="02020603050405020304" pitchFamily="18" charset="0"/>
                <a:cs typeface="Times New Roman" panose="02020603050405020304" pitchFamily="18" charset="0"/>
              </a:rPr>
              <a:t>dL</a:t>
            </a: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Grade B; BEL 2</a:t>
            </a:r>
            <a:r>
              <a:rPr lang="en-US" sz="2500" dirty="0">
                <a:solidFill>
                  <a:srgbClr val="231F20"/>
                </a:solidFill>
                <a:latin typeface="Times New Roman" panose="02020603050405020304" pitchFamily="18" charset="0"/>
                <a:cs typeface="Times New Roman" panose="02020603050405020304" pitchFamily="18" charset="0"/>
              </a:rPr>
              <a:t>).</a:t>
            </a:r>
            <a:br>
              <a:rPr lang="en-US" sz="2500" dirty="0">
                <a:solidFill>
                  <a:srgbClr val="231F20"/>
                </a:solidFill>
                <a:latin typeface="Times New Roman" panose="02020603050405020304" pitchFamily="18" charset="0"/>
                <a:cs typeface="Times New Roman" panose="02020603050405020304" pitchFamily="18" charset="0"/>
              </a:rPr>
            </a:b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R85. </a:t>
            </a:r>
            <a:r>
              <a:rPr lang="en-US" sz="2500" dirty="0">
                <a:solidFill>
                  <a:srgbClr val="231F20"/>
                </a:solidFill>
                <a:latin typeface="Times New Roman" panose="02020603050405020304" pitchFamily="18" charset="0"/>
                <a:cs typeface="Times New Roman" panose="02020603050405020304" pitchFamily="18" charset="0"/>
              </a:rPr>
              <a:t>Treatment </a:t>
            </a:r>
            <a:r>
              <a:rPr lang="en-US" sz="2500">
                <a:solidFill>
                  <a:srgbClr val="231F20"/>
                </a:solidFill>
                <a:latin typeface="Times New Roman" panose="02020603050405020304" pitchFamily="18" charset="0"/>
                <a:cs typeface="Times New Roman" panose="02020603050405020304" pitchFamily="18" charset="0"/>
              </a:rPr>
              <a:t>with </a:t>
            </a:r>
            <a:r>
              <a:rPr lang="en-US" sz="2500" smtClean="0">
                <a:solidFill>
                  <a:srgbClr val="231F20"/>
                </a:solidFill>
                <a:latin typeface="Times New Roman" panose="02020603050405020304" pitchFamily="18" charset="0"/>
                <a:cs typeface="Times New Roman" panose="02020603050405020304" pitchFamily="18" charset="0"/>
              </a:rPr>
              <a:t>fibrates </a:t>
            </a:r>
            <a:r>
              <a:rPr lang="en-US" sz="2500" dirty="0">
                <a:solidFill>
                  <a:srgbClr val="231F20"/>
                </a:solidFill>
                <a:latin typeface="Times New Roman" panose="02020603050405020304" pitchFamily="18" charset="0"/>
                <a:cs typeface="Times New Roman" panose="02020603050405020304" pitchFamily="18" charset="0"/>
              </a:rPr>
              <a:t>has been found to be cost-effective as both monotherapy and combination therapy for lowering TG and raising HDL-C (</a:t>
            </a:r>
            <a:r>
              <a:rPr lang="en-US" sz="2500" b="1" dirty="0">
                <a:solidFill>
                  <a:srgbClr val="231F20"/>
                </a:solidFill>
                <a:latin typeface="Times New Roman" panose="02020603050405020304" pitchFamily="18" charset="0"/>
                <a:cs typeface="Times New Roman" panose="02020603050405020304" pitchFamily="18" charset="0"/>
              </a:rPr>
              <a:t>Grade D; BEL 4</a:t>
            </a:r>
            <a:r>
              <a:rPr lang="en-US" sz="2500" dirty="0">
                <a:solidFill>
                  <a:srgbClr val="231F20"/>
                </a:solidFill>
                <a:latin typeface="Times New Roman" panose="02020603050405020304" pitchFamily="18" charset="0"/>
                <a:cs typeface="Times New Roman" panose="02020603050405020304" pitchFamily="18" charset="0"/>
              </a:rPr>
              <a:t>), but not in reducing cardiovascular events, except in individuals with TG concentrations greater than 200 mg/</a:t>
            </a:r>
            <a:r>
              <a:rPr lang="en-US" sz="2500" dirty="0" err="1">
                <a:solidFill>
                  <a:srgbClr val="231F20"/>
                </a:solidFill>
                <a:latin typeface="Times New Roman" panose="02020603050405020304" pitchFamily="18" charset="0"/>
                <a:cs typeface="Times New Roman" panose="02020603050405020304" pitchFamily="18" charset="0"/>
              </a:rPr>
              <a:t>dL</a:t>
            </a:r>
            <a:r>
              <a:rPr lang="en-US" sz="2500" dirty="0">
                <a:solidFill>
                  <a:srgbClr val="231F20"/>
                </a:solidFill>
                <a:latin typeface="Times New Roman" panose="02020603050405020304" pitchFamily="18" charset="0"/>
                <a:cs typeface="Times New Roman" panose="02020603050405020304" pitchFamily="18" charset="0"/>
              </a:rPr>
              <a:t> and HDL-C concentrations less than 40 mg/</a:t>
            </a:r>
            <a:r>
              <a:rPr lang="en-US" sz="2500" dirty="0" err="1">
                <a:solidFill>
                  <a:srgbClr val="231F20"/>
                </a:solidFill>
                <a:latin typeface="Times New Roman" panose="02020603050405020304" pitchFamily="18" charset="0"/>
                <a:cs typeface="Times New Roman" panose="02020603050405020304" pitchFamily="18" charset="0"/>
              </a:rPr>
              <a:t>dL</a:t>
            </a: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Grade D; BEL 4</a:t>
            </a:r>
            <a:r>
              <a:rPr lang="en-US" sz="2500" dirty="0">
                <a:solidFill>
                  <a:srgbClr val="231F20"/>
                </a:solidFill>
                <a:latin typeface="Times New Roman" panose="02020603050405020304" pitchFamily="18" charset="0"/>
                <a:cs typeface="Times New Roman" panose="02020603050405020304" pitchFamily="18" charset="0"/>
              </a:rPr>
              <a:t>). </a:t>
            </a:r>
          </a:p>
          <a:p>
            <a:pPr algn="l" rtl="0">
              <a:lnSpc>
                <a:spcPct val="150000"/>
              </a:lnSpc>
            </a:pPr>
            <a:r>
              <a:rPr lang="en-US" sz="2500" dirty="0">
                <a:solidFill>
                  <a:srgbClr val="231F20"/>
                </a:solidFill>
                <a:latin typeface="Times New Roman" panose="02020603050405020304" pitchFamily="18" charset="0"/>
                <a:cs typeface="Times New Roman" panose="02020603050405020304" pitchFamily="18" charset="0"/>
              </a:rPr>
              <a:t>• </a:t>
            </a:r>
            <a:r>
              <a:rPr lang="en-US" sz="2500" b="1" dirty="0">
                <a:solidFill>
                  <a:srgbClr val="231F20"/>
                </a:solidFill>
                <a:latin typeface="Times New Roman" panose="02020603050405020304" pitchFamily="18" charset="0"/>
                <a:cs typeface="Times New Roman" panose="02020603050405020304" pitchFamily="18" charset="0"/>
              </a:rPr>
              <a:t>R86. </a:t>
            </a:r>
            <a:r>
              <a:rPr lang="en-US" sz="2500" dirty="0">
                <a:solidFill>
                  <a:srgbClr val="231F20"/>
                </a:solidFill>
                <a:latin typeface="Times New Roman" panose="02020603050405020304" pitchFamily="18" charset="0"/>
                <a:cs typeface="Times New Roman" panose="02020603050405020304" pitchFamily="18" charset="0"/>
              </a:rPr>
              <a:t>Ezetimibe, co-administered with statin therapy in individuals unable to meet target LDL-C levels, has not been evaluated for cost-effectiveness in the U.S. Based on studies from Canada and the United Kingdom, ezetimibe may be a cost-effective strategy to achieve LDL-C goals, especially with price decreases for generic ezetimibe </a:t>
            </a:r>
            <a:r>
              <a:rPr lang="en-US" sz="2000" dirty="0">
                <a:solidFill>
                  <a:srgbClr val="231F20"/>
                </a:solidFill>
                <a:latin typeface="Times New Roman" panose="02020603050405020304" pitchFamily="18" charset="0"/>
                <a:cs typeface="Times New Roman" panose="02020603050405020304" pitchFamily="18" charset="0"/>
              </a:rPr>
              <a:t>(</a:t>
            </a:r>
            <a:r>
              <a:rPr lang="en-US" sz="2000" b="1" dirty="0">
                <a:solidFill>
                  <a:srgbClr val="231F20"/>
                </a:solidFill>
                <a:latin typeface="Times New Roman" panose="02020603050405020304" pitchFamily="18" charset="0"/>
                <a:cs typeface="Times New Roman" panose="02020603050405020304" pitchFamily="18" charset="0"/>
              </a:rPr>
              <a:t>Grade A; BEL 1</a:t>
            </a:r>
            <a:r>
              <a:rPr lang="en-US" sz="2000" dirty="0">
                <a:solidFill>
                  <a:srgbClr val="231F20"/>
                </a:solidFill>
                <a:latin typeface="Times New Roman" panose="02020603050405020304" pitchFamily="18" charset="0"/>
                <a:cs typeface="Times New Roman" panose="02020603050405020304" pitchFamily="18" charset="0"/>
              </a:rPr>
              <a:t>). </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125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8621" y="1151475"/>
            <a:ext cx="11772900" cy="2677656"/>
          </a:xfrm>
          <a:prstGeom prst="rect">
            <a:avLst/>
          </a:prstGeom>
        </p:spPr>
        <p:txBody>
          <a:bodyPr wrap="square">
            <a:spAutoFit/>
          </a:bodyPr>
          <a:lstStyle/>
          <a:p>
            <a:pPr algn="l" rtl="0">
              <a:lnSpc>
                <a:spcPct val="150000"/>
              </a:lnSpc>
            </a:pPr>
            <a:r>
              <a:rPr lang="en-US" sz="2800" dirty="0" smtClean="0">
                <a:solidFill>
                  <a:srgbClr val="231F20"/>
                </a:solidFill>
                <a:latin typeface="Times New Roman" panose="02020603050405020304" pitchFamily="18" charset="0"/>
                <a:cs typeface="Times New Roman" panose="02020603050405020304" pitchFamily="18" charset="0"/>
              </a:rPr>
              <a:t>• </a:t>
            </a:r>
            <a:r>
              <a:rPr lang="en-US" sz="2800" b="1" dirty="0">
                <a:solidFill>
                  <a:srgbClr val="231F20"/>
                </a:solidFill>
                <a:latin typeface="Times New Roman" panose="02020603050405020304" pitchFamily="18" charset="0"/>
                <a:cs typeface="Times New Roman" panose="02020603050405020304" pitchFamily="18" charset="0"/>
              </a:rPr>
              <a:t>R87. </a:t>
            </a:r>
            <a:r>
              <a:rPr lang="en-US" sz="2800" dirty="0">
                <a:solidFill>
                  <a:srgbClr val="231F20"/>
                </a:solidFill>
                <a:latin typeface="Times New Roman" panose="02020603050405020304" pitchFamily="18" charset="0"/>
                <a:cs typeface="Times New Roman" panose="02020603050405020304" pitchFamily="18" charset="0"/>
              </a:rPr>
              <a:t>Bile acid </a:t>
            </a:r>
            <a:r>
              <a:rPr lang="en-US" sz="2800" dirty="0" err="1">
                <a:solidFill>
                  <a:srgbClr val="231F20"/>
                </a:solidFill>
                <a:latin typeface="Times New Roman" panose="02020603050405020304" pitchFamily="18" charset="0"/>
                <a:cs typeface="Times New Roman" panose="02020603050405020304" pitchFamily="18" charset="0"/>
              </a:rPr>
              <a:t>sequestrants</a:t>
            </a:r>
            <a:r>
              <a:rPr lang="en-US" sz="2800" dirty="0">
                <a:solidFill>
                  <a:srgbClr val="231F20"/>
                </a:solidFill>
                <a:latin typeface="Times New Roman" panose="02020603050405020304" pitchFamily="18" charset="0"/>
                <a:cs typeface="Times New Roman" panose="02020603050405020304" pitchFamily="18" charset="0"/>
              </a:rPr>
              <a:t> are generally not </a:t>
            </a:r>
            <a:r>
              <a:rPr lang="en-US" sz="2800" dirty="0" smtClean="0">
                <a:solidFill>
                  <a:srgbClr val="231F20"/>
                </a:solidFill>
                <a:latin typeface="Times New Roman" panose="02020603050405020304" pitchFamily="18" charset="0"/>
                <a:cs typeface="Times New Roman" panose="02020603050405020304" pitchFamily="18" charset="0"/>
              </a:rPr>
              <a:t>cost effective </a:t>
            </a:r>
            <a:r>
              <a:rPr lang="en-US" sz="2800" dirty="0">
                <a:solidFill>
                  <a:srgbClr val="231F20"/>
                </a:solidFill>
                <a:latin typeface="Times New Roman" panose="02020603050405020304" pitchFamily="18" charset="0"/>
                <a:cs typeface="Times New Roman" panose="02020603050405020304" pitchFamily="18" charset="0"/>
              </a:rPr>
              <a:t>alternatives to statin therapy despite generic availability; this is due to their low LDL-C lowering </a:t>
            </a:r>
            <a:r>
              <a:rPr lang="en-US" sz="2800" dirty="0" smtClean="0">
                <a:solidFill>
                  <a:srgbClr val="231F20"/>
                </a:solidFill>
                <a:latin typeface="Times New Roman" panose="02020603050405020304" pitchFamily="18" charset="0"/>
                <a:cs typeface="Times New Roman" panose="02020603050405020304" pitchFamily="18" charset="0"/>
              </a:rPr>
              <a:t>efficacy </a:t>
            </a:r>
            <a:r>
              <a:rPr lang="en-US" sz="2800" dirty="0">
                <a:solidFill>
                  <a:srgbClr val="231F20"/>
                </a:solidFill>
                <a:latin typeface="Times New Roman" panose="02020603050405020304" pitchFamily="18" charset="0"/>
                <a:cs typeface="Times New Roman" panose="02020603050405020304" pitchFamily="18" charset="0"/>
              </a:rPr>
              <a:t>compared to statins (</a:t>
            </a:r>
            <a:r>
              <a:rPr lang="en-US" sz="2800" b="1" dirty="0">
                <a:solidFill>
                  <a:srgbClr val="231F20"/>
                </a:solidFill>
                <a:latin typeface="Times New Roman" panose="02020603050405020304" pitchFamily="18" charset="0"/>
                <a:cs typeface="Times New Roman" panose="02020603050405020304" pitchFamily="18" charset="0"/>
              </a:rPr>
              <a:t>Grade B; BEL 2</a:t>
            </a:r>
            <a:r>
              <a:rPr lang="en-US" sz="2800" dirty="0">
                <a:solidFill>
                  <a:srgbClr val="231F2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fa-IR" sz="2800" dirty="0">
              <a:latin typeface="Times New Roman" panose="02020603050405020304" pitchFamily="18" charset="0"/>
              <a:cs typeface="Times New Roman" panose="02020603050405020304" pitchFamily="18" charset="0"/>
            </a:endParaRPr>
          </a:p>
          <a:p>
            <a:pPr algn="l" rtl="0">
              <a:lnSpc>
                <a:spcPct val="150000"/>
              </a:lnSpc>
            </a:pP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665964"/>
      </p:ext>
    </p:extLst>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0628" y="277067"/>
            <a:ext cx="11872686" cy="6247864"/>
          </a:xfrm>
          <a:prstGeom prst="rect">
            <a:avLst/>
          </a:prstGeom>
        </p:spPr>
        <p:txBody>
          <a:bodyPr wrap="square">
            <a:spAutoFit/>
          </a:bodyPr>
          <a:lstStyle/>
          <a:p>
            <a:pPr algn="just" rtl="0"/>
            <a:r>
              <a:rPr lang="en-US" sz="2500" b="1" i="1" dirty="0" smtClean="0">
                <a:solidFill>
                  <a:srgbClr val="231F20"/>
                </a:solidFill>
                <a:effectLst/>
                <a:latin typeface="Times New Roman" panose="02020603050405020304" pitchFamily="18" charset="0"/>
                <a:cs typeface="Times New Roman" panose="02020603050405020304" pitchFamily="18" charset="0"/>
              </a:rPr>
              <a:t>• 4Q3.2.2. Medical Nutrition Therapy </a:t>
            </a:r>
          </a:p>
          <a:p>
            <a:pPr algn="just" rtl="0"/>
            <a:r>
              <a:rPr lang="en-US" sz="2500" b="0" i="0" dirty="0" smtClean="0">
                <a:solidFill>
                  <a:srgbClr val="231F20"/>
                </a:solidFill>
                <a:effectLst/>
                <a:latin typeface="Times New Roman" panose="02020603050405020304" pitchFamily="18" charset="0"/>
                <a:cs typeface="Times New Roman" panose="02020603050405020304" pitchFamily="18" charset="0"/>
              </a:rPr>
              <a:t>Research has shown that diet can have a substantial effect on lipid levels and may be an important determinant of ASCVD risk. Therefore, medical nutrition therapy provides an important tool for the management of dyslipidemia. </a:t>
            </a:r>
          </a:p>
          <a:p>
            <a:pPr algn="just" rtl="0"/>
            <a:r>
              <a:rPr lang="en-US" sz="2500" b="1" i="1" dirty="0" smtClean="0">
                <a:solidFill>
                  <a:srgbClr val="231F20"/>
                </a:solidFill>
                <a:effectLst/>
                <a:latin typeface="Times New Roman" panose="02020603050405020304" pitchFamily="18" charset="0"/>
                <a:cs typeface="Times New Roman" panose="02020603050405020304" pitchFamily="18" charset="0"/>
              </a:rPr>
              <a:t>Dietary Risk Factors:</a:t>
            </a:r>
          </a:p>
          <a:p>
            <a:pPr algn="just" rtl="0"/>
            <a:r>
              <a:rPr lang="en-US" sz="2500" b="0" i="1" dirty="0" smtClean="0">
                <a:solidFill>
                  <a:srgbClr val="231F20"/>
                </a:solidFill>
                <a:effectLst/>
                <a:latin typeface="Times New Roman" panose="02020603050405020304" pitchFamily="18" charset="0"/>
                <a:cs typeface="Times New Roman" panose="02020603050405020304" pitchFamily="18" charset="0"/>
              </a:rPr>
              <a:t>Fats </a:t>
            </a:r>
            <a:r>
              <a:rPr lang="en-US" sz="2500" b="0" i="0" dirty="0" smtClean="0">
                <a:solidFill>
                  <a:srgbClr val="231F20"/>
                </a:solidFill>
                <a:effectLst/>
                <a:latin typeface="Times New Roman" panose="02020603050405020304" pitchFamily="18" charset="0"/>
                <a:cs typeface="Times New Roman" panose="02020603050405020304" pitchFamily="18" charset="0"/>
              </a:rPr>
              <a:t>Dietary fat includes both unsaturated and saturated fatty acids. The substitution of unsaturated fatty acids (including both polyunsaturated and monounsaturated) for saturated fatty acids leads to decreased LDL-C levels; slightly greater LDL-C reductions are observed with polyunsaturated fatty acids than with monounsaturated fatty acids .While high intake of poly-unsaturated fatty acids may reduce HDL-C and TG levels, the substitution of monounsaturated fatty acids for saturated fatty acids has a minimal effect on HDL-C values and does not raise TG levels. Dietary intake of </a:t>
            </a:r>
            <a:r>
              <a:rPr lang="en-US" sz="2500" b="0" i="1" dirty="0" smtClean="0">
                <a:solidFill>
                  <a:srgbClr val="231F20"/>
                </a:solidFill>
                <a:effectLst/>
                <a:latin typeface="Times New Roman" panose="02020603050405020304" pitchFamily="18" charset="0"/>
                <a:cs typeface="Times New Roman" panose="02020603050405020304" pitchFamily="18" charset="0"/>
              </a:rPr>
              <a:t>trans </a:t>
            </a:r>
            <a:r>
              <a:rPr lang="en-US" sz="2500" b="0" i="0" dirty="0" smtClean="0">
                <a:solidFill>
                  <a:srgbClr val="231F20"/>
                </a:solidFill>
                <a:effectLst/>
                <a:latin typeface="Times New Roman" panose="02020603050405020304" pitchFamily="18" charset="0"/>
                <a:cs typeface="Times New Roman" panose="02020603050405020304" pitchFamily="18" charset="0"/>
              </a:rPr>
              <a:t>fatty acids is associated with both increased LDL-C and decreased HDL-C levels .Combined with evidence from epidemiologic cohort studies, these effects indicate that diets high in </a:t>
            </a:r>
            <a:r>
              <a:rPr lang="en-US" sz="2500" b="0" i="1" dirty="0" smtClean="0">
                <a:solidFill>
                  <a:srgbClr val="231F20"/>
                </a:solidFill>
                <a:effectLst/>
                <a:latin typeface="Times New Roman" panose="02020603050405020304" pitchFamily="18" charset="0"/>
                <a:cs typeface="Times New Roman" panose="02020603050405020304" pitchFamily="18" charset="0"/>
              </a:rPr>
              <a:t>trans </a:t>
            </a:r>
            <a:r>
              <a:rPr lang="en-US" sz="2500" b="0" i="0" dirty="0" smtClean="0">
                <a:solidFill>
                  <a:srgbClr val="231F20"/>
                </a:solidFill>
                <a:effectLst/>
                <a:latin typeface="Times New Roman" panose="02020603050405020304" pitchFamily="18" charset="0"/>
                <a:cs typeface="Times New Roman" panose="02020603050405020304" pitchFamily="18" charset="0"/>
              </a:rPr>
              <a:t>fatty acids are associated with an increased risk of ASCVD; evidence indicates that, on a per calorie basis, risk with </a:t>
            </a:r>
            <a:r>
              <a:rPr lang="en-US" sz="2500" b="0" i="1" dirty="0" smtClean="0">
                <a:solidFill>
                  <a:srgbClr val="231F20"/>
                </a:solidFill>
                <a:effectLst/>
                <a:latin typeface="Times New Roman" panose="02020603050405020304" pitchFamily="18" charset="0"/>
                <a:cs typeface="Times New Roman" panose="02020603050405020304" pitchFamily="18" charset="0"/>
              </a:rPr>
              <a:t>trans </a:t>
            </a:r>
            <a:r>
              <a:rPr lang="en-US" sz="2500" b="0" i="0" dirty="0" smtClean="0">
                <a:solidFill>
                  <a:srgbClr val="231F20"/>
                </a:solidFill>
                <a:effectLst/>
                <a:latin typeface="Times New Roman" panose="02020603050405020304" pitchFamily="18" charset="0"/>
                <a:cs typeface="Times New Roman" panose="02020603050405020304" pitchFamily="18" charset="0"/>
              </a:rPr>
              <a:t>fatty acids is higher than with any other macronutrient. </a:t>
            </a:r>
          </a:p>
        </p:txBody>
      </p:sp>
    </p:spTree>
    <p:extLst>
      <p:ext uri="{BB962C8B-B14F-4D97-AF65-F5344CB8AC3E}">
        <p14:creationId xmlns:p14="http://schemas.microsoft.com/office/powerpoint/2010/main" val="4116096000"/>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573838" y="3103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116638" y="86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r>
              <a:rPr kumimoji="0" lang="fa-IR" altLang="fa-IR" sz="1800" b="0" i="0" u="none" strike="noStrike" cap="none" normalizeH="0" baseline="0" smtClean="0">
                <a:ln>
                  <a:noFill/>
                </a:ln>
                <a:solidFill>
                  <a:schemeClr val="tx1"/>
                </a:solidFill>
                <a:effectLst/>
                <a:latin typeface="Arial" panose="020B0604020202020204" pitchFamily="34" charset="0"/>
              </a:rPr>
              <a:t/>
            </a:r>
            <a:br>
              <a:rPr kumimoji="0" lang="fa-IR" altLang="fa-IR" sz="1800" b="0" i="0" u="none" strike="noStrike" cap="none" normalizeH="0" baseline="0" smtClean="0">
                <a:ln>
                  <a:noFill/>
                </a:ln>
                <a:solidFill>
                  <a:schemeClr val="tx1"/>
                </a:solidFill>
                <a:effectLst/>
                <a:latin typeface="Arial" panose="020B0604020202020204" pitchFamily="34" charset="0"/>
              </a:rPr>
            </a:b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7736"/>
            <a:ext cx="12192000" cy="4282260"/>
          </a:xfrm>
          <a:prstGeom prst="rect">
            <a:avLst/>
          </a:prstGeom>
        </p:spPr>
      </p:pic>
      <p:sp>
        <p:nvSpPr>
          <p:cNvPr id="7" name="Rectangle 6"/>
          <p:cNvSpPr/>
          <p:nvPr/>
        </p:nvSpPr>
        <p:spPr>
          <a:xfrm>
            <a:off x="333828" y="214775"/>
            <a:ext cx="10334171" cy="830997"/>
          </a:xfrm>
          <a:prstGeom prst="rect">
            <a:avLst/>
          </a:prstGeom>
        </p:spPr>
        <p:txBody>
          <a:bodyPr wrap="square">
            <a:spAutoFit/>
          </a:bodyPr>
          <a:lstStyle/>
          <a:p>
            <a:pPr algn="l" rtl="0"/>
            <a:r>
              <a:rPr lang="en-US" sz="2400" b="1" i="0" dirty="0" smtClean="0">
                <a:solidFill>
                  <a:srgbClr val="231F20"/>
                </a:solidFill>
                <a:effectLst/>
                <a:latin typeface="Times New Roman" panose="02020603050405020304" pitchFamily="18" charset="0"/>
                <a:cs typeface="Times New Roman" panose="02020603050405020304" pitchFamily="18" charset="0"/>
              </a:rPr>
              <a:t>Table 5</a:t>
            </a:r>
            <a:br>
              <a:rPr lang="en-US" sz="2400" b="1" i="0" dirty="0" smtClean="0">
                <a:solidFill>
                  <a:srgbClr val="231F20"/>
                </a:solidFill>
                <a:effectLst/>
                <a:latin typeface="Times New Roman" panose="02020603050405020304" pitchFamily="18" charset="0"/>
                <a:cs typeface="Times New Roman" panose="02020603050405020304" pitchFamily="18" charset="0"/>
              </a:rPr>
            </a:br>
            <a:r>
              <a:rPr lang="en-US" sz="2400" b="1" i="0" dirty="0" smtClean="0">
                <a:solidFill>
                  <a:srgbClr val="231F20"/>
                </a:solidFill>
                <a:effectLst/>
                <a:latin typeface="Times New Roman" panose="02020603050405020304" pitchFamily="18" charset="0"/>
                <a:cs typeface="Times New Roman" panose="02020603050405020304" pitchFamily="18" charset="0"/>
              </a:rPr>
              <a:t>Major Atherosclerotic Cardiovascular Disease Risk Factors</a:t>
            </a:r>
            <a:endParaRPr lang="en-US" sz="5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42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0"/>
            <a:ext cx="11849100" cy="6694140"/>
          </a:xfrm>
          <a:prstGeom prst="rect">
            <a:avLst/>
          </a:prstGeom>
        </p:spPr>
        <p:txBody>
          <a:bodyPr wrap="square">
            <a:spAutoFit/>
          </a:bodyPr>
          <a:lstStyle/>
          <a:p>
            <a:pPr algn="just" rtl="0">
              <a:lnSpc>
                <a:spcPct val="150000"/>
              </a:lnSpc>
            </a:pPr>
            <a:r>
              <a:rPr lang="en-US" sz="2600" b="1" i="1" dirty="0">
                <a:solidFill>
                  <a:srgbClr val="231F20"/>
                </a:solidFill>
                <a:latin typeface="Times New Roman" panose="02020603050405020304" pitchFamily="18" charset="0"/>
                <a:cs typeface="Times New Roman" panose="02020603050405020304" pitchFamily="18" charset="0"/>
              </a:rPr>
              <a:t>Dietary Changes: Recommendations and Clinical Effects </a:t>
            </a:r>
          </a:p>
          <a:p>
            <a:pPr algn="just" rtl="0">
              <a:lnSpc>
                <a:spcPct val="150000"/>
              </a:lnSpc>
            </a:pPr>
            <a:r>
              <a:rPr lang="en-US" sz="2600" dirty="0">
                <a:solidFill>
                  <a:srgbClr val="231F20"/>
                </a:solidFill>
                <a:latin typeface="Times New Roman" panose="02020603050405020304" pitchFamily="18" charset="0"/>
                <a:cs typeface="Times New Roman" panose="02020603050405020304" pitchFamily="18" charset="0"/>
              </a:rPr>
              <a:t>Nutritional guidelines for the reduction of cardiovascular risk through lipid management recommend diets rich in fruits and vegetables (combined ≥5 servings/day; ≥1 of these servings/day of dark green or orange vegetables),</a:t>
            </a:r>
            <a:r>
              <a:rPr lang="en-US" sz="2600" dirty="0">
                <a:latin typeface="Times New Roman" panose="02020603050405020304" pitchFamily="18" charset="0"/>
                <a:cs typeface="Times New Roman" panose="02020603050405020304" pitchFamily="18" charset="0"/>
              </a:rPr>
              <a:t> Additional recommendations, such as those provided in the therapeutic lifestyle changes diet, specify limits for the intake of saturated fat (&lt;7% of total calories), </a:t>
            </a:r>
            <a:r>
              <a:rPr lang="en-US" sz="2600" i="1" dirty="0">
                <a:latin typeface="Times New Roman" panose="02020603050405020304" pitchFamily="18" charset="0"/>
                <a:cs typeface="Times New Roman" panose="02020603050405020304" pitchFamily="18" charset="0"/>
              </a:rPr>
              <a:t>trans </a:t>
            </a:r>
            <a:r>
              <a:rPr lang="en-US" sz="2600" dirty="0">
                <a:latin typeface="Times New Roman" panose="02020603050405020304" pitchFamily="18" charset="0"/>
                <a:cs typeface="Times New Roman" panose="02020603050405020304" pitchFamily="18" charset="0"/>
              </a:rPr>
              <a:t>fats (&lt;1% of total calories), and cholesterol (&lt;200 mg/day). Guidelines also indicate that polyunsaturated and monounsaturated fatty acids may comprise up to 10% and 20% of caloric intake, respectively, and that total dietary fat should constitute 25 to 35% of calories consumed  Further recommendations include a reduction in both </a:t>
            </a:r>
            <a:r>
              <a:rPr lang="en-US" sz="2600" dirty="0" smtClean="0">
                <a:latin typeface="Times New Roman" panose="02020603050405020304" pitchFamily="18" charset="0"/>
                <a:cs typeface="Times New Roman" panose="02020603050405020304" pitchFamily="18" charset="0"/>
              </a:rPr>
              <a:t>salt intake </a:t>
            </a:r>
            <a:r>
              <a:rPr lang="en-US" sz="2600" dirty="0">
                <a:latin typeface="Times New Roman" panose="02020603050405020304" pitchFamily="18" charset="0"/>
                <a:cs typeface="Times New Roman" panose="02020603050405020304" pitchFamily="18" charset="0"/>
              </a:rPr>
              <a:t>and total calories consumed  .</a:t>
            </a:r>
            <a:endParaRPr lang="fa-I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800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4192" y="-38100"/>
            <a:ext cx="11837308" cy="6948184"/>
          </a:xfrm>
          <a:prstGeom prst="rect">
            <a:avLst/>
          </a:prstGeom>
        </p:spPr>
        <p:txBody>
          <a:bodyPr wrap="square">
            <a:spAutoFit/>
          </a:bodyPr>
          <a:lstStyle/>
          <a:p>
            <a:pPr algn="just"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While low-fat diets are generally recommended, it is important to recognize that decreases in dietary fat intake may lead to increased carbohydrate consumption (principally starches and sugars) and subsequent weight gain. Individuals at risk for the insulin resistance syndrome are advised to avoid excessive carbohydrate intake and consume diets that include relatively more unsaturated fats .A diet high in carbohydrates (&gt;60% of total energy) will increase TG, while a diet that replaces saturated fatty acids with monounsaturated fatty acids will not</a:t>
            </a:r>
            <a:r>
              <a:rPr lang="en-US" sz="2500" dirty="0" smtClean="0">
                <a:latin typeface="Times New Roman" panose="02020603050405020304" pitchFamily="18" charset="0"/>
                <a:cs typeface="Times New Roman" panose="02020603050405020304" pitchFamily="18" charset="0"/>
              </a:rPr>
              <a:t>  Nutrition </a:t>
            </a:r>
            <a:r>
              <a:rPr lang="en-US" sz="2500" dirty="0">
                <a:latin typeface="Times New Roman" panose="02020603050405020304" pitchFamily="18" charset="0"/>
                <a:cs typeface="Times New Roman" panose="02020603050405020304" pitchFamily="18" charset="0"/>
              </a:rPr>
              <a:t>therapy effectively reduces cholesterol levels</a:t>
            </a:r>
            <a:r>
              <a:rPr lang="en-US" sz="2500" dirty="0" smtClean="0">
                <a:latin typeface="Times New Roman" panose="02020603050405020304" pitchFamily="18" charset="0"/>
                <a:cs typeface="Times New Roman" panose="02020603050405020304" pitchFamily="18" charset="0"/>
              </a:rPr>
              <a:t> . In </a:t>
            </a:r>
            <a:r>
              <a:rPr lang="en-US" sz="2500" dirty="0">
                <a:latin typeface="Times New Roman" panose="02020603050405020304" pitchFamily="18" charset="0"/>
                <a:cs typeface="Times New Roman" panose="02020603050405020304" pitchFamily="18" charset="0"/>
              </a:rPr>
              <a:t>the European Prospective Investigation </a:t>
            </a:r>
            <a:r>
              <a:rPr lang="en-US" sz="2500" dirty="0" smtClean="0">
                <a:latin typeface="Times New Roman" panose="02020603050405020304" pitchFamily="18" charset="0"/>
                <a:cs typeface="Times New Roman" panose="02020603050405020304" pitchFamily="18" charset="0"/>
              </a:rPr>
              <a:t>into Cancer </a:t>
            </a:r>
            <a:r>
              <a:rPr lang="en-US" sz="2500" dirty="0">
                <a:latin typeface="Times New Roman" panose="02020603050405020304" pitchFamily="18" charset="0"/>
                <a:cs typeface="Times New Roman" panose="02020603050405020304" pitchFamily="18" charset="0"/>
              </a:rPr>
              <a:t>and Nutrition (EPIC)-Oxford study, mortality </a:t>
            </a:r>
            <a:r>
              <a:rPr lang="en-US" sz="2500" dirty="0" smtClean="0">
                <a:latin typeface="Times New Roman" panose="02020603050405020304" pitchFamily="18" charset="0"/>
                <a:cs typeface="Times New Roman" panose="02020603050405020304" pitchFamily="18" charset="0"/>
              </a:rPr>
              <a:t>from ischemic </a:t>
            </a:r>
            <a:r>
              <a:rPr lang="en-US" sz="2500" dirty="0">
                <a:latin typeface="Times New Roman" panose="02020603050405020304" pitchFamily="18" charset="0"/>
                <a:cs typeface="Times New Roman" panose="02020603050405020304" pitchFamily="18" charset="0"/>
              </a:rPr>
              <a:t>heart disease was lower in vegetarians than </a:t>
            </a:r>
            <a:r>
              <a:rPr lang="en-US" sz="2500" dirty="0" smtClean="0">
                <a:latin typeface="Times New Roman" panose="02020603050405020304" pitchFamily="18" charset="0"/>
                <a:cs typeface="Times New Roman" panose="02020603050405020304" pitchFamily="18" charset="0"/>
              </a:rPr>
              <a:t>in </a:t>
            </a:r>
            <a:r>
              <a:rPr lang="en-US" sz="2500" dirty="0" err="1" smtClean="0">
                <a:latin typeface="Times New Roman" panose="02020603050405020304" pitchFamily="18" charset="0"/>
                <a:cs typeface="Times New Roman" panose="02020603050405020304" pitchFamily="18" charset="0"/>
              </a:rPr>
              <a:t>nonvegetarians</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In other studies, vegetarian diets were associated with reduced total </a:t>
            </a:r>
            <a:r>
              <a:rPr lang="en-US" sz="2500" dirty="0" smtClean="0">
                <a:latin typeface="Times New Roman" panose="02020603050405020304" pitchFamily="18" charset="0"/>
                <a:cs typeface="Times New Roman" panose="02020603050405020304" pitchFamily="18" charset="0"/>
              </a:rPr>
              <a:t>cholesterol, LDL-C</a:t>
            </a:r>
            <a:r>
              <a:rPr lang="en-US" sz="2500" dirty="0">
                <a:latin typeface="Times New Roman" panose="02020603050405020304" pitchFamily="18" charset="0"/>
                <a:cs typeface="Times New Roman" panose="02020603050405020304" pitchFamily="18" charset="0"/>
              </a:rPr>
              <a:t>, and systolic blood pressure compared with </a:t>
            </a:r>
            <a:r>
              <a:rPr lang="en-US" sz="2500" dirty="0" smtClean="0">
                <a:latin typeface="Times New Roman" panose="02020603050405020304" pitchFamily="18" charset="0"/>
                <a:cs typeface="Times New Roman" panose="02020603050405020304" pitchFamily="18" charset="0"/>
              </a:rPr>
              <a:t>control or </a:t>
            </a:r>
            <a:r>
              <a:rPr lang="en-US" sz="2500" dirty="0">
                <a:latin typeface="Times New Roman" panose="02020603050405020304" pitchFamily="18" charset="0"/>
                <a:cs typeface="Times New Roman" panose="02020603050405020304" pitchFamily="18" charset="0"/>
              </a:rPr>
              <a:t>meat-eating </a:t>
            </a:r>
            <a:r>
              <a:rPr lang="en-US" sz="2500" dirty="0" smtClean="0">
                <a:latin typeface="Times New Roman" panose="02020603050405020304" pitchFamily="18" charset="0"/>
                <a:cs typeface="Times New Roman" panose="02020603050405020304" pitchFamily="18" charset="0"/>
              </a:rPr>
              <a:t>diets. </a:t>
            </a:r>
          </a:p>
        </p:txBody>
      </p:sp>
    </p:spTree>
    <p:extLst>
      <p:ext uri="{BB962C8B-B14F-4D97-AF65-F5344CB8AC3E}">
        <p14:creationId xmlns:p14="http://schemas.microsoft.com/office/powerpoint/2010/main" val="228575629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3850" y="876300"/>
            <a:ext cx="11353800" cy="5174493"/>
          </a:xfrm>
          <a:prstGeom prst="rect">
            <a:avLst/>
          </a:prstGeom>
        </p:spPr>
        <p:txBody>
          <a:bodyPr wrap="square">
            <a:spAutoFit/>
          </a:bodyPr>
          <a:lstStyle/>
          <a:p>
            <a:pPr algn="just" rtl="0">
              <a:lnSpc>
                <a:spcPct val="150000"/>
              </a:lnSpc>
            </a:pPr>
            <a:r>
              <a:rPr lang="en-US" sz="3200" b="1" i="1" dirty="0">
                <a:latin typeface="Times New Roman" panose="02020603050405020304" pitchFamily="18" charset="0"/>
                <a:cs typeface="Times New Roman" panose="02020603050405020304" pitchFamily="18" charset="0"/>
              </a:rPr>
              <a:t>Duration and Diagnostic </a:t>
            </a:r>
            <a:r>
              <a:rPr lang="en-US" sz="3200" b="1" i="1" dirty="0" err="1">
                <a:latin typeface="Times New Roman" panose="02020603050405020304" pitchFamily="18" charset="0"/>
                <a:cs typeface="Times New Roman" panose="02020603050405020304" pitchFamily="18" charset="0"/>
              </a:rPr>
              <a:t>Signifcance</a:t>
            </a:r>
            <a:r>
              <a:rPr lang="en-US" sz="3200" b="1" i="1" dirty="0">
                <a:latin typeface="Times New Roman" panose="02020603050405020304" pitchFamily="18" charset="0"/>
                <a:cs typeface="Times New Roman" panose="02020603050405020304" pitchFamily="18" charset="0"/>
              </a:rPr>
              <a:t> of Nutrition Therapy</a:t>
            </a:r>
          </a:p>
          <a:p>
            <a:pPr algn="just" rtl="0">
              <a:lnSpc>
                <a:spcPct val="150000"/>
              </a:lnSpc>
            </a:pPr>
            <a:r>
              <a:rPr lang="en-US" sz="3200" dirty="0">
                <a:latin typeface="Times New Roman" panose="02020603050405020304" pitchFamily="18" charset="0"/>
                <a:cs typeface="Times New Roman" panose="02020603050405020304" pitchFamily="18" charset="0"/>
              </a:rPr>
              <a:t>In primary prevention, nutrition therapy should be applied as the sole therapeutic approach for dyslipidemia management for at least 3 months. Depending on individual progress, nutritional therapy may be extended through 6 months before initiating lipid-lowering drug therapy. For high-risk individuals, it is appropriate to institute nutrition therapy and pharmacotherapy simultaneously. </a:t>
            </a:r>
            <a:endParaRPr lang="fa-I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80585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31952" y="5411450"/>
            <a:ext cx="4358886" cy="1446550"/>
          </a:xfrm>
          <a:prstGeom prst="rect">
            <a:avLst/>
          </a:prstGeom>
        </p:spPr>
        <p:txBody>
          <a:bodyPr wrap="none">
            <a:spAutoFit/>
          </a:bodyPr>
          <a:lstStyle/>
          <a:p>
            <a:r>
              <a:rPr lang="en-US" sz="8800" b="1" i="1" dirty="0" smtClean="0">
                <a:latin typeface="Times New Roman" panose="02020603050405020304" pitchFamily="18" charset="0"/>
                <a:cs typeface="Times New Roman" panose="02020603050405020304" pitchFamily="18" charset="0"/>
              </a:rPr>
              <a:t>The End</a:t>
            </a:r>
            <a:endParaRPr lang="fa-IR"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4842">
            <a:off x="1474049" y="374450"/>
            <a:ext cx="5954457" cy="5954457"/>
          </a:xfrm>
          <a:prstGeom prst="rect">
            <a:avLst/>
          </a:prstGeom>
          <a:ln>
            <a:noFill/>
          </a:ln>
          <a:effectLst>
            <a:softEdge rad="112500"/>
          </a:effectLst>
        </p:spPr>
      </p:pic>
    </p:spTree>
    <p:extLst>
      <p:ext uri="{BB962C8B-B14F-4D97-AF65-F5344CB8AC3E}">
        <p14:creationId xmlns:p14="http://schemas.microsoft.com/office/powerpoint/2010/main" val="67037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7712" y="228600"/>
            <a:ext cx="11713030" cy="6440225"/>
          </a:xfrm>
          <a:prstGeom prst="rect">
            <a:avLst/>
          </a:prstGeom>
          <a:gradFill>
            <a:gsLst>
              <a:gs pos="0">
                <a:schemeClr val="accent1">
                  <a:lumMod val="60000"/>
                  <a:lumOff val="40000"/>
                </a:schemeClr>
              </a:gs>
              <a:gs pos="100000">
                <a:schemeClr val="bg1"/>
              </a:gs>
            </a:gsLst>
            <a:lin ang="5400000" scaled="1"/>
          </a:gradFill>
        </p:spPr>
        <p:txBody>
          <a:bodyPr wrap="square">
            <a:spAutoFit/>
          </a:bodyPr>
          <a:lstStyle/>
          <a:p>
            <a:pPr algn="just" rtl="0">
              <a:lnSpc>
                <a:spcPct val="150000"/>
              </a:lnSpc>
            </a:pPr>
            <a:r>
              <a:rPr lang="en-US" sz="2500" b="1" i="0" dirty="0" smtClean="0">
                <a:solidFill>
                  <a:srgbClr val="231F20"/>
                </a:solidFill>
                <a:effectLst/>
                <a:latin typeface="Times New Roman" panose="02020603050405020304" pitchFamily="18" charset="0"/>
                <a:cs typeface="Times New Roman" panose="02020603050405020304" pitchFamily="18" charset="0"/>
              </a:rPr>
              <a:t>R5. </a:t>
            </a:r>
            <a:r>
              <a:rPr lang="en-US" sz="2500" b="0" i="0" dirty="0" smtClean="0">
                <a:solidFill>
                  <a:srgbClr val="231F20"/>
                </a:solidFill>
                <a:effectLst/>
                <a:latin typeface="Times New Roman" panose="02020603050405020304" pitchFamily="18" charset="0"/>
                <a:cs typeface="Times New Roman" panose="02020603050405020304" pitchFamily="18" charset="0"/>
              </a:rPr>
              <a:t>Special attention should be given to assessing women for ASCVD risk by determining the 10-year risk (high, intermediate, or low) of a coronary event using the Reynolds Risk Score or the Framingham Risk Assessment Tool (</a:t>
            </a:r>
            <a:r>
              <a:rPr lang="en-US" sz="25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500" b="0" i="0" dirty="0" smtClean="0">
                <a:solidFill>
                  <a:srgbClr val="231F20"/>
                </a:solidFill>
                <a:effectLst/>
                <a:latin typeface="Times New Roman" panose="02020603050405020304" pitchFamily="18" charset="0"/>
                <a:cs typeface="Times New Roman" panose="02020603050405020304" pitchFamily="18" charset="0"/>
              </a:rPr>
              <a:t>).</a:t>
            </a:r>
          </a:p>
          <a:p>
            <a:pPr algn="just"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R6. </a:t>
            </a:r>
            <a:r>
              <a:rPr lang="en-US" sz="2500" b="0" i="0" dirty="0" smtClean="0">
                <a:solidFill>
                  <a:srgbClr val="231F20"/>
                </a:solidFill>
                <a:effectLst/>
                <a:latin typeface="Times New Roman" panose="02020603050405020304" pitchFamily="18" charset="0"/>
                <a:cs typeface="Times New Roman" panose="02020603050405020304" pitchFamily="18" charset="0"/>
              </a:rPr>
              <a:t>Dyslipidemia in childhood and adolescence should be diagnosed and managed as early as possible to reduce the levels of LDL-C that may eventually increase risk of CV events in adulthood (Table 9) (</a:t>
            </a:r>
            <a:r>
              <a:rPr lang="en-US" sz="2500" b="1" i="0" dirty="0" smtClean="0">
                <a:solidFill>
                  <a:srgbClr val="231F20"/>
                </a:solidFill>
                <a:effectLst/>
                <a:latin typeface="Times New Roman" panose="02020603050405020304" pitchFamily="18" charset="0"/>
                <a:cs typeface="Times New Roman" panose="02020603050405020304" pitchFamily="18" charset="0"/>
              </a:rPr>
              <a:t>Grade A; BEL 1</a:t>
            </a:r>
            <a:r>
              <a:rPr lang="en-US" sz="2500" b="0" i="0" dirty="0" smtClean="0">
                <a:solidFill>
                  <a:srgbClr val="231F20"/>
                </a:solidFill>
                <a:effectLst/>
                <a:latin typeface="Times New Roman" panose="02020603050405020304" pitchFamily="18" charset="0"/>
                <a:cs typeface="Times New Roman" panose="02020603050405020304" pitchFamily="18" charset="0"/>
              </a:rPr>
              <a:t>).</a:t>
            </a:r>
          </a:p>
          <a:p>
            <a:pPr algn="just"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R7. </a:t>
            </a:r>
            <a:r>
              <a:rPr lang="en-US" sz="2500" b="0" i="0" dirty="0" smtClean="0">
                <a:solidFill>
                  <a:srgbClr val="231F20"/>
                </a:solidFill>
                <a:effectLst/>
                <a:latin typeface="Times New Roman" panose="02020603050405020304" pitchFamily="18" charset="0"/>
                <a:cs typeface="Times New Roman" panose="02020603050405020304" pitchFamily="18" charset="0"/>
              </a:rPr>
              <a:t>When the HDL-C concentration is &gt;60 mg/</a:t>
            </a:r>
            <a:r>
              <a:rPr lang="en-US" sz="2500" b="0" i="0" dirty="0" err="1" smtClean="0">
                <a:solidFill>
                  <a:srgbClr val="231F20"/>
                </a:solidFill>
                <a:effectLst/>
                <a:latin typeface="Times New Roman" panose="02020603050405020304" pitchFamily="18" charset="0"/>
                <a:cs typeface="Times New Roman" panose="02020603050405020304" pitchFamily="18" charset="0"/>
              </a:rPr>
              <a:t>dL</a:t>
            </a:r>
            <a:r>
              <a:rPr lang="en-US" sz="2500" b="0" i="0" dirty="0" smtClean="0">
                <a:solidFill>
                  <a:srgbClr val="231F20"/>
                </a:solidFill>
                <a:effectLst/>
                <a:latin typeface="Times New Roman" panose="02020603050405020304" pitchFamily="18" charset="0"/>
                <a:cs typeface="Times New Roman" panose="02020603050405020304" pitchFamily="18" charset="0"/>
              </a:rPr>
              <a:t>, 1 risk factor should be subtracted from an individual’s overall risk profile (</a:t>
            </a:r>
            <a:r>
              <a:rPr lang="en-US" sz="25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500" b="0" i="0" dirty="0" smtClean="0">
                <a:solidFill>
                  <a:srgbClr val="231F20"/>
                </a:solidFill>
                <a:effectLst/>
                <a:latin typeface="Times New Roman" panose="02020603050405020304" pitchFamily="18" charset="0"/>
                <a:cs typeface="Times New Roman" panose="02020603050405020304" pitchFamily="18" charset="0"/>
              </a:rPr>
              <a:t>).</a:t>
            </a:r>
          </a:p>
          <a:p>
            <a:pPr algn="just" rtl="0">
              <a:lnSpc>
                <a:spcPct val="150000"/>
              </a:lnSpc>
            </a:pPr>
            <a:r>
              <a:rPr lang="en-US" sz="2500" b="0" i="0" dirty="0" smtClean="0">
                <a:solidFill>
                  <a:srgbClr val="231F20"/>
                </a:solidFill>
                <a:effectLst/>
                <a:latin typeface="Times New Roman" panose="02020603050405020304" pitchFamily="18" charset="0"/>
                <a:cs typeface="Times New Roman" panose="02020603050405020304" pitchFamily="18" charset="0"/>
              </a:rPr>
              <a:t>• </a:t>
            </a:r>
            <a:r>
              <a:rPr lang="en-US" sz="2500" b="1" i="0" dirty="0" smtClean="0">
                <a:solidFill>
                  <a:srgbClr val="231F20"/>
                </a:solidFill>
                <a:effectLst/>
                <a:latin typeface="Times New Roman" panose="02020603050405020304" pitchFamily="18" charset="0"/>
                <a:cs typeface="Times New Roman" panose="02020603050405020304" pitchFamily="18" charset="0"/>
              </a:rPr>
              <a:t>R8. </a:t>
            </a:r>
            <a:r>
              <a:rPr lang="en-US" sz="2500" b="0" i="0" dirty="0" smtClean="0">
                <a:solidFill>
                  <a:srgbClr val="231F20"/>
                </a:solidFill>
                <a:effectLst/>
                <a:latin typeface="Times New Roman" panose="02020603050405020304" pitchFamily="18" charset="0"/>
                <a:cs typeface="Times New Roman" panose="02020603050405020304" pitchFamily="18" charset="0"/>
              </a:rPr>
              <a:t>A classification of elevated TG should be incorporated into risk assessments to aid in treatment decisions (Table 10) (</a:t>
            </a:r>
            <a:r>
              <a:rPr lang="en-US" sz="25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2500" b="0" i="0" dirty="0" smtClean="0">
                <a:solidFill>
                  <a:srgbClr val="231F20"/>
                </a:solidFill>
                <a:effectLst/>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 </a:t>
            </a:r>
            <a:endParaRPr lang="fa-IR"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54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910388" y="742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anose="020B0604020202020204" pitchFamily="34" charset="0"/>
              </a:rPr>
              <a:t/>
            </a:r>
            <a:br>
              <a:rPr kumimoji="0" lang="fa-IR" altLang="fa-IR" sz="1800" b="0" i="0" u="none" strike="noStrike" cap="none" normalizeH="0" baseline="0" dirty="0" smtClean="0">
                <a:ln>
                  <a:noFill/>
                </a:ln>
                <a:solidFill>
                  <a:schemeClr val="tx1"/>
                </a:solidFill>
                <a:effectLst/>
                <a:latin typeface="Arial" panose="020B0604020202020204" pitchFamily="34" charset="0"/>
              </a:rPr>
            </a:br>
            <a:r>
              <a:rPr kumimoji="0" lang="fa-IR" altLang="fa-IR" sz="1800" b="0" i="0" u="none" strike="noStrike" cap="none" normalizeH="0" baseline="0" dirty="0" smtClean="0">
                <a:ln>
                  <a:noFill/>
                </a:ln>
                <a:solidFill>
                  <a:schemeClr val="tx1"/>
                </a:solidFill>
                <a:effectLst/>
                <a:latin typeface="Arial" panose="020B0604020202020204" pitchFamily="34" charset="0"/>
              </a:rPr>
              <a:t/>
            </a:r>
            <a:br>
              <a:rPr kumimoji="0" lang="fa-IR" altLang="fa-IR" sz="1800" b="0" i="0" u="none" strike="noStrike" cap="none" normalizeH="0" baseline="0" dirty="0" smtClean="0">
                <a:ln>
                  <a:noFill/>
                </a:ln>
                <a:solidFill>
                  <a:schemeClr val="tx1"/>
                </a:solidFill>
                <a:effectLst/>
                <a:latin typeface="Arial" panose="020B0604020202020204" pitchFamily="34" charset="0"/>
              </a:rPr>
            </a:br>
            <a:endParaRPr kumimoji="0" lang="fa-IR" altLang="fa-IR" sz="18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304801" y="92594"/>
            <a:ext cx="9959662" cy="646331"/>
          </a:xfrm>
          <a:prstGeom prst="rect">
            <a:avLst/>
          </a:prstGeom>
        </p:spPr>
        <p:txBody>
          <a:bodyPr wrap="square">
            <a:spAutoFit/>
          </a:bodyPr>
          <a:lstStyle/>
          <a:p>
            <a:pPr algn="l" rtl="0"/>
            <a:r>
              <a:rPr lang="en-US" b="1" dirty="0">
                <a:solidFill>
                  <a:srgbClr val="231F20"/>
                </a:solidFill>
                <a:latin typeface="Times New Roman" panose="02020603050405020304" pitchFamily="18" charset="0"/>
                <a:cs typeface="Times New Roman" panose="02020603050405020304" pitchFamily="18" charset="0"/>
              </a:rPr>
              <a:t>Table 6</a:t>
            </a:r>
          </a:p>
          <a:p>
            <a:pPr algn="l" rtl="0"/>
            <a:r>
              <a:rPr lang="en-US" b="1" dirty="0">
                <a:solidFill>
                  <a:srgbClr val="231F20"/>
                </a:solidFill>
                <a:latin typeface="Times New Roman" panose="02020603050405020304" pitchFamily="18" charset="0"/>
                <a:cs typeface="Times New Roman" panose="02020603050405020304" pitchFamily="18" charset="0"/>
              </a:rPr>
              <a:t>Atherosclerotic Cardiovascular Disease Risk Categories and LDL-C Treatment Goals</a:t>
            </a:r>
            <a:endParaRPr lang="fa-IR" dirty="0">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9" y="1029043"/>
            <a:ext cx="11878843" cy="4998270"/>
          </a:xfrm>
          <a:prstGeom prst="rect">
            <a:avLst/>
          </a:prstGeom>
        </p:spPr>
      </p:pic>
    </p:spTree>
    <p:extLst>
      <p:ext uri="{BB962C8B-B14F-4D97-AF65-F5344CB8AC3E}">
        <p14:creationId xmlns:p14="http://schemas.microsoft.com/office/powerpoint/2010/main" val="40046288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3203" y="682172"/>
            <a:ext cx="11742054" cy="5262979"/>
          </a:xfrm>
          <a:prstGeom prst="rect">
            <a:avLst/>
          </a:prstGeom>
        </p:spPr>
        <p:txBody>
          <a:bodyPr wrap="square">
            <a:spAutoFit/>
          </a:bodyPr>
          <a:lstStyle/>
          <a:p>
            <a:pPr algn="just" rtl="0">
              <a:lnSpc>
                <a:spcPct val="150000"/>
              </a:lnSpc>
            </a:pPr>
            <a:r>
              <a:rPr lang="en-US" sz="2800" b="1" i="0" dirty="0" smtClean="0">
                <a:solidFill>
                  <a:srgbClr val="231F20"/>
                </a:solidFill>
                <a:effectLst/>
                <a:latin typeface="Times New Roman" panose="02020603050405020304" pitchFamily="18" charset="0"/>
                <a:cs typeface="Times New Roman" panose="02020603050405020304" pitchFamily="18" charset="0"/>
              </a:rPr>
              <a:t>3Q1.2. Screening  </a:t>
            </a:r>
            <a:r>
              <a:rPr lang="en-US" sz="2800" b="1" i="1" dirty="0" smtClean="0">
                <a:solidFill>
                  <a:srgbClr val="231F20"/>
                </a:solidFill>
                <a:effectLst/>
                <a:latin typeface="Times New Roman" panose="02020603050405020304" pitchFamily="18" charset="0"/>
                <a:cs typeface="Times New Roman" panose="02020603050405020304" pitchFamily="18" charset="0"/>
              </a:rPr>
              <a:t>Familial Hypercholesterolemia</a:t>
            </a:r>
          </a:p>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R9. </a:t>
            </a:r>
            <a:r>
              <a:rPr lang="en-US" sz="2800" b="0" i="0" dirty="0" smtClean="0">
                <a:solidFill>
                  <a:srgbClr val="231F20"/>
                </a:solidFill>
                <a:effectLst/>
                <a:latin typeface="Times New Roman" panose="02020603050405020304" pitchFamily="18" charset="0"/>
                <a:cs typeface="Times New Roman" panose="02020603050405020304" pitchFamily="18" charset="0"/>
              </a:rPr>
              <a:t>Individuals should be screened for familial hypercholesterolemia (FH) when there is a family history of: </a:t>
            </a:r>
          </a:p>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Premature ASCVD (def</a:t>
            </a:r>
            <a:r>
              <a:rPr lang="en-US" sz="2800" dirty="0">
                <a:solidFill>
                  <a:srgbClr val="231F20"/>
                </a:solidFill>
                <a:latin typeface="Times New Roman" panose="02020603050405020304" pitchFamily="18" charset="0"/>
                <a:cs typeface="Times New Roman" panose="02020603050405020304" pitchFamily="18" charset="0"/>
              </a:rPr>
              <a:t>i</a:t>
            </a:r>
            <a:r>
              <a:rPr lang="en-US" sz="2800" b="0" i="0" dirty="0" smtClean="0">
                <a:solidFill>
                  <a:srgbClr val="231F20"/>
                </a:solidFill>
                <a:effectLst/>
                <a:latin typeface="Times New Roman" panose="02020603050405020304" pitchFamily="18" charset="0"/>
                <a:cs typeface="Times New Roman" panose="02020603050405020304" pitchFamily="18" charset="0"/>
              </a:rPr>
              <a:t>nite MI or sudden death before age 55 years in father or other male </a:t>
            </a:r>
            <a:r>
              <a:rPr lang="en-US" sz="2800" dirty="0" smtClean="0">
                <a:solidFill>
                  <a:srgbClr val="231F20"/>
                </a:solidFill>
                <a:latin typeface="Times New Roman" panose="02020603050405020304" pitchFamily="18" charset="0"/>
                <a:cs typeface="Times New Roman" panose="02020603050405020304" pitchFamily="18" charset="0"/>
              </a:rPr>
              <a:t>first </a:t>
            </a:r>
            <a:r>
              <a:rPr lang="en-US" sz="2800" b="0" i="0" dirty="0" smtClean="0">
                <a:solidFill>
                  <a:srgbClr val="231F20"/>
                </a:solidFill>
                <a:effectLst/>
                <a:latin typeface="Times New Roman" panose="02020603050405020304" pitchFamily="18" charset="0"/>
                <a:cs typeface="Times New Roman" panose="02020603050405020304" pitchFamily="18" charset="0"/>
              </a:rPr>
              <a:t>degree relative, or before age 65 years in mother or other female -degree relative) or </a:t>
            </a:r>
          </a:p>
          <a:p>
            <a:pPr algn="just" rtl="0">
              <a:lnSpc>
                <a:spcPct val="150000"/>
              </a:lnSpc>
            </a:pPr>
            <a:r>
              <a:rPr lang="en-US" sz="2800" b="0" i="0" dirty="0" smtClean="0">
                <a:solidFill>
                  <a:srgbClr val="231F20"/>
                </a:solidFill>
                <a:effectLst/>
                <a:latin typeface="Times New Roman" panose="02020603050405020304" pitchFamily="18" charset="0"/>
                <a:cs typeface="Times New Roman" panose="02020603050405020304" pitchFamily="18" charset="0"/>
              </a:rPr>
              <a:t>• Elevated cholesterol levels (total, non-HDL and/ or LDL) consistent with FH (</a:t>
            </a:r>
            <a:r>
              <a:rPr lang="en-US" sz="28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800" b="0" i="0" dirty="0" smtClean="0">
                <a:solidFill>
                  <a:srgbClr val="231F2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1372775"/>
      </p:ext>
    </p:extLst>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5140" y="130629"/>
            <a:ext cx="11684000" cy="5170646"/>
          </a:xfrm>
          <a:prstGeom prst="rect">
            <a:avLst/>
          </a:prstGeom>
        </p:spPr>
        <p:txBody>
          <a:bodyPr wrap="square">
            <a:spAutoFit/>
          </a:bodyPr>
          <a:lstStyle/>
          <a:p>
            <a:pPr algn="just" rtl="0">
              <a:lnSpc>
                <a:spcPct val="150000"/>
              </a:lnSpc>
            </a:pPr>
            <a:r>
              <a:rPr lang="en-US" sz="3200" b="1" i="1" dirty="0" smtClean="0">
                <a:solidFill>
                  <a:srgbClr val="231F20"/>
                </a:solidFill>
                <a:effectLst/>
                <a:latin typeface="Times New Roman" panose="02020603050405020304" pitchFamily="18" charset="0"/>
                <a:cs typeface="Times New Roman" panose="02020603050405020304" pitchFamily="18" charset="0"/>
              </a:rPr>
              <a:t>Adults With Diabetes</a:t>
            </a:r>
          </a:p>
          <a:p>
            <a:pPr algn="just" rtl="0">
              <a:lnSpc>
                <a:spcPct val="150000"/>
              </a:lnSpc>
            </a:pPr>
            <a:r>
              <a:rPr lang="en-US" sz="3200" b="0" i="0" dirty="0" smtClean="0">
                <a:solidFill>
                  <a:srgbClr val="231F20"/>
                </a:solidFill>
                <a:effectLst/>
                <a:latin typeface="Times New Roman" panose="02020603050405020304" pitchFamily="18" charset="0"/>
                <a:cs typeface="Times New Roman" panose="02020603050405020304" pitchFamily="18" charset="0"/>
              </a:rPr>
              <a:t>•</a:t>
            </a:r>
            <a:r>
              <a:rPr lang="en-US" sz="3200" b="1" i="0" dirty="0" smtClean="0">
                <a:solidFill>
                  <a:srgbClr val="231F20"/>
                </a:solidFill>
                <a:effectLst/>
                <a:latin typeface="Times New Roman" panose="02020603050405020304" pitchFamily="18" charset="0"/>
                <a:cs typeface="Times New Roman" panose="02020603050405020304" pitchFamily="18" charset="0"/>
              </a:rPr>
              <a:t>R10. </a:t>
            </a:r>
            <a:r>
              <a:rPr lang="en-US" sz="3200" b="0" i="0" dirty="0" smtClean="0">
                <a:solidFill>
                  <a:srgbClr val="231F20"/>
                </a:solidFill>
                <a:effectLst/>
                <a:latin typeface="Times New Roman" panose="02020603050405020304" pitchFamily="18" charset="0"/>
                <a:cs typeface="Times New Roman" panose="02020603050405020304" pitchFamily="18" charset="0"/>
              </a:rPr>
              <a:t>Annually screen all adult individuals with </a:t>
            </a:r>
            <a:r>
              <a:rPr lang="en-US" sz="2800" b="0" i="0" dirty="0" smtClean="0">
                <a:solidFill>
                  <a:srgbClr val="231F20"/>
                </a:solidFill>
                <a:effectLst/>
                <a:latin typeface="Times New Roman" panose="02020603050405020304" pitchFamily="18" charset="0"/>
                <a:cs typeface="Times New Roman" panose="02020603050405020304" pitchFamily="18" charset="0"/>
              </a:rPr>
              <a:t>T1DM </a:t>
            </a:r>
            <a:r>
              <a:rPr lang="en-US" sz="3200" b="0" i="0" dirty="0" smtClean="0">
                <a:solidFill>
                  <a:srgbClr val="231F20"/>
                </a:solidFill>
                <a:effectLst/>
                <a:latin typeface="Times New Roman" panose="02020603050405020304" pitchFamily="18" charset="0"/>
                <a:cs typeface="Times New Roman" panose="02020603050405020304" pitchFamily="18" charset="0"/>
              </a:rPr>
              <a:t>or </a:t>
            </a:r>
            <a:r>
              <a:rPr lang="en-US" sz="2800" b="0" i="0" dirty="0" smtClean="0">
                <a:solidFill>
                  <a:srgbClr val="231F20"/>
                </a:solidFill>
                <a:effectLst/>
                <a:latin typeface="Times New Roman" panose="02020603050405020304" pitchFamily="18" charset="0"/>
                <a:cs typeface="Times New Roman" panose="02020603050405020304" pitchFamily="18" charset="0"/>
              </a:rPr>
              <a:t>T2DM </a:t>
            </a:r>
            <a:r>
              <a:rPr lang="en-US" sz="3200" b="0" i="0" dirty="0" smtClean="0">
                <a:solidFill>
                  <a:srgbClr val="231F20"/>
                </a:solidFill>
                <a:effectLst/>
                <a:latin typeface="Times New Roman" panose="02020603050405020304" pitchFamily="18" charset="0"/>
                <a:cs typeface="Times New Roman" panose="02020603050405020304" pitchFamily="18" charset="0"/>
              </a:rPr>
              <a:t>for dyslipidemia (</a:t>
            </a:r>
            <a:r>
              <a:rPr lang="en-US" sz="3200" b="1" i="0" dirty="0" smtClean="0">
                <a:solidFill>
                  <a:srgbClr val="231F20"/>
                </a:solidFill>
                <a:effectLst/>
                <a:latin typeface="Times New Roman" panose="02020603050405020304" pitchFamily="18" charset="0"/>
                <a:cs typeface="Times New Roman" panose="02020603050405020304" pitchFamily="18" charset="0"/>
              </a:rPr>
              <a:t>Grade B; BEL 2</a:t>
            </a:r>
            <a:r>
              <a:rPr lang="en-US" sz="3200" b="0" i="0" dirty="0" smtClean="0">
                <a:solidFill>
                  <a:srgbClr val="231F20"/>
                </a:solidFill>
                <a:effectLst/>
                <a:latin typeface="Times New Roman" panose="02020603050405020304" pitchFamily="18" charset="0"/>
                <a:cs typeface="Times New Roman" panose="02020603050405020304" pitchFamily="18" charset="0"/>
              </a:rPr>
              <a:t>). </a:t>
            </a:r>
          </a:p>
          <a:p>
            <a:pPr algn="just" rtl="0">
              <a:lnSpc>
                <a:spcPct val="150000"/>
              </a:lnSpc>
            </a:pPr>
            <a:r>
              <a:rPr lang="en-US" sz="3200" b="1" i="1" dirty="0" smtClean="0">
                <a:solidFill>
                  <a:srgbClr val="231F20"/>
                </a:solidFill>
                <a:effectLst/>
                <a:latin typeface="Times New Roman" panose="02020603050405020304" pitchFamily="18" charset="0"/>
                <a:cs typeface="Times New Roman" panose="02020603050405020304" pitchFamily="18" charset="0"/>
              </a:rPr>
              <a:t>Young Adults </a:t>
            </a:r>
            <a:r>
              <a:rPr lang="en-US" sz="2800" b="1" i="1" dirty="0" smtClean="0">
                <a:solidFill>
                  <a:srgbClr val="231F20"/>
                </a:solidFill>
                <a:effectLst/>
                <a:latin typeface="Times New Roman" panose="02020603050405020304" pitchFamily="18" charset="0"/>
                <a:cs typeface="Times New Roman" panose="02020603050405020304" pitchFamily="18" charset="0"/>
              </a:rPr>
              <a:t>(Men Aged 20-45 Years, Women Aged 20-55 Years)</a:t>
            </a:r>
          </a:p>
          <a:p>
            <a:pPr algn="just" rtl="0">
              <a:lnSpc>
                <a:spcPct val="150000"/>
              </a:lnSpc>
            </a:pPr>
            <a:r>
              <a:rPr lang="en-US" sz="3200" b="0" i="0" dirty="0" smtClean="0">
                <a:solidFill>
                  <a:srgbClr val="231F20"/>
                </a:solidFill>
                <a:effectLst/>
                <a:latin typeface="Times New Roman" panose="02020603050405020304" pitchFamily="18" charset="0"/>
                <a:cs typeface="Times New Roman" panose="02020603050405020304" pitchFamily="18" charset="0"/>
              </a:rPr>
              <a:t>• </a:t>
            </a:r>
            <a:r>
              <a:rPr lang="en-US" sz="3200" b="1" i="0" dirty="0" smtClean="0">
                <a:solidFill>
                  <a:srgbClr val="231F20"/>
                </a:solidFill>
                <a:effectLst/>
                <a:latin typeface="Times New Roman" panose="02020603050405020304" pitchFamily="18" charset="0"/>
                <a:cs typeface="Times New Roman" panose="02020603050405020304" pitchFamily="18" charset="0"/>
              </a:rPr>
              <a:t>R11. </a:t>
            </a:r>
            <a:r>
              <a:rPr lang="en-US" sz="3200" b="0" i="0" dirty="0" smtClean="0">
                <a:solidFill>
                  <a:srgbClr val="231F20"/>
                </a:solidFill>
                <a:effectLst/>
                <a:latin typeface="Times New Roman" panose="02020603050405020304" pitchFamily="18" charset="0"/>
                <a:cs typeface="Times New Roman" panose="02020603050405020304" pitchFamily="18" charset="0"/>
              </a:rPr>
              <a:t>Evaluate all adults 20 years of age or older for dyslipidemia every 5 years as part of a global risk assessment </a:t>
            </a:r>
            <a:r>
              <a:rPr lang="en-US" sz="2800" b="0" i="0" dirty="0" smtClean="0">
                <a:solidFill>
                  <a:srgbClr val="231F20"/>
                </a:solidFill>
                <a:effectLst/>
                <a:latin typeface="Times New Roman" panose="02020603050405020304" pitchFamily="18" charset="0"/>
                <a:cs typeface="Times New Roman" panose="02020603050405020304" pitchFamily="18" charset="0"/>
              </a:rPr>
              <a:t>(</a:t>
            </a:r>
            <a:r>
              <a:rPr lang="en-US" sz="2800" b="1" i="0" dirty="0" smtClean="0">
                <a:solidFill>
                  <a:srgbClr val="231F20"/>
                </a:solidFill>
                <a:effectLst/>
                <a:latin typeface="Times New Roman" panose="02020603050405020304" pitchFamily="18" charset="0"/>
                <a:cs typeface="Times New Roman" panose="02020603050405020304" pitchFamily="18" charset="0"/>
              </a:rPr>
              <a:t>Grade C; BEL 4, upgraded due to cost-effectiveness</a:t>
            </a:r>
            <a:r>
              <a:rPr lang="en-US" sz="2800" b="0" i="0" dirty="0" smtClean="0">
                <a:solidFill>
                  <a:srgbClr val="231F20"/>
                </a:solidFill>
                <a:effectLst/>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0831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666</TotalTime>
  <Words>2403</Words>
  <Application>Microsoft Office PowerPoint</Application>
  <PresentationFormat>Widescreen</PresentationFormat>
  <Paragraphs>126</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Corbel</vt:lpstr>
      <vt:lpstr>HelveticaNeue-Bold</vt:lpstr>
      <vt:lpstr>Tahoma</vt:lpstr>
      <vt:lpstr>Times New Roman</vt:lpstr>
      <vt:lpstr>Traditional Arabic</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tayp</dc:creator>
  <cp:lastModifiedBy>moon</cp:lastModifiedBy>
  <cp:revision>80</cp:revision>
  <dcterms:created xsi:type="dcterms:W3CDTF">2017-12-14T04:50:30Z</dcterms:created>
  <dcterms:modified xsi:type="dcterms:W3CDTF">2017-12-19T08:06:51Z</dcterms:modified>
</cp:coreProperties>
</file>