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42"/>
  </p:notesMasterIdLst>
  <p:sldIdLst>
    <p:sldId id="287" r:id="rId2"/>
    <p:sldId id="301" r:id="rId3"/>
    <p:sldId id="300" r:id="rId4"/>
    <p:sldId id="288" r:id="rId5"/>
    <p:sldId id="290" r:id="rId6"/>
    <p:sldId id="291" r:id="rId7"/>
    <p:sldId id="292" r:id="rId8"/>
    <p:sldId id="258" r:id="rId9"/>
    <p:sldId id="308" r:id="rId10"/>
    <p:sldId id="262" r:id="rId11"/>
    <p:sldId id="267" r:id="rId12"/>
    <p:sldId id="259" r:id="rId13"/>
    <p:sldId id="299" r:id="rId14"/>
    <p:sldId id="263" r:id="rId15"/>
    <p:sldId id="264" r:id="rId16"/>
    <p:sldId id="266" r:id="rId17"/>
    <p:sldId id="307" r:id="rId18"/>
    <p:sldId id="270" r:id="rId19"/>
    <p:sldId id="295" r:id="rId20"/>
    <p:sldId id="296" r:id="rId21"/>
    <p:sldId id="297" r:id="rId22"/>
    <p:sldId id="298" r:id="rId23"/>
    <p:sldId id="268" r:id="rId24"/>
    <p:sldId id="269" r:id="rId25"/>
    <p:sldId id="289" r:id="rId26"/>
    <p:sldId id="302" r:id="rId27"/>
    <p:sldId id="271" r:id="rId28"/>
    <p:sldId id="286" r:id="rId29"/>
    <p:sldId id="310" r:id="rId30"/>
    <p:sldId id="309" r:id="rId31"/>
    <p:sldId id="293" r:id="rId32"/>
    <p:sldId id="272" r:id="rId33"/>
    <p:sldId id="273" r:id="rId34"/>
    <p:sldId id="304" r:id="rId35"/>
    <p:sldId id="305" r:id="rId36"/>
    <p:sldId id="306" r:id="rId37"/>
    <p:sldId id="274" r:id="rId38"/>
    <p:sldId id="275" r:id="rId39"/>
    <p:sldId id="276" r:id="rId40"/>
    <p:sldId id="30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3DB9-FF9B-48F6-9B45-4D0309151E2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FEFA-0AAE-47BE-AC4E-5A709179B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9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056BB8F-1EA0-419C-83CE-053A37D28404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68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914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2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4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904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912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89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1" name="Freeform 89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 Narrow"/>
              </a:endParaRPr>
            </a:p>
          </p:txBody>
        </p:sp>
        <p:grpSp>
          <p:nvGrpSpPr>
            <p:cNvPr id="12" name="Group 89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89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89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89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89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89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Oval 90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 90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90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90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Rectangle 907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07B03FA-BBB8-4A4B-888A-64D9D17AF8B9}" type="datetimeFigureOut">
              <a:rPr lang="en-US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9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9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F53F191-4B49-463F-A500-52D8B2C528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9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6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6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3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C4AF2-220B-4B4A-8C67-62BA6B86D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9973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4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6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6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7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03FA-BBB8-4A4B-888A-64D9D17AF8B9}" type="datetimeFigureOut">
              <a:rPr lang="en-US" smtClean="0">
                <a:solidFill>
                  <a:srgbClr val="000000"/>
                </a:solidFill>
              </a:rPr>
              <a:pPr/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F191-4B49-463F-A500-52D8B2C528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16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1032" name="Rectangle 2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91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892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37" name="Freeform 893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 Narrow"/>
                </a:endParaRPr>
              </a:p>
            </p:txBody>
          </p:sp>
          <p:grpSp>
            <p:nvGrpSpPr>
              <p:cNvPr id="1038" name="Group 894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895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0" name="Oval 896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Oval 897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Oval 898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Oval 899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Oval 900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Oval 901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Oval 902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Oval 903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5" name="Rectangle 904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7B03FA-BBB8-4A4B-888A-64D9D17AF8B9}" type="datetimeFigureOut">
              <a:rPr lang="en-US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53F191-4B49-463F-A500-52D8B2C528FC}" type="slidenum">
              <a:rPr lang="en-US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1943711"/>
            <a:ext cx="7016817" cy="1600200"/>
          </a:xfrm>
        </p:spPr>
        <p:txBody>
          <a:bodyPr/>
          <a:lstStyle/>
          <a:p>
            <a:r>
              <a:rPr lang="en-US" sz="3600" dirty="0"/>
              <a:t>PITUITARY APOPLEXY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4072941"/>
            <a:ext cx="4114800" cy="1752600"/>
          </a:xfrm>
        </p:spPr>
        <p:txBody>
          <a:bodyPr/>
          <a:lstStyle/>
          <a:p>
            <a:r>
              <a:rPr lang="en-US" sz="2000" dirty="0" smtClean="0"/>
              <a:t>M. </a:t>
            </a:r>
            <a:r>
              <a:rPr lang="en-US" sz="2000" dirty="0" err="1" smtClean="0"/>
              <a:t>Siavash</a:t>
            </a:r>
            <a:endParaRPr lang="en-US" sz="2000" dirty="0" smtClean="0"/>
          </a:p>
          <a:p>
            <a:r>
              <a:rPr lang="en-US" sz="2000" dirty="0" smtClean="0"/>
              <a:t>Professor of endocrinology</a:t>
            </a:r>
          </a:p>
          <a:p>
            <a:r>
              <a:rPr lang="en-US" sz="2000" dirty="0" smtClean="0"/>
              <a:t>Isfahan University of medical sciences</a:t>
            </a:r>
          </a:p>
          <a:p>
            <a:r>
              <a:rPr lang="en-US" sz="2000" dirty="0" smtClean="0"/>
              <a:t>2017</a:t>
            </a:r>
          </a:p>
          <a:p>
            <a:endParaRPr lang="en-US" sz="2800" dirty="0"/>
          </a:p>
        </p:txBody>
      </p:sp>
      <p:pic>
        <p:nvPicPr>
          <p:cNvPr id="5" name="Picture 4" descr="bookworm.gif (4403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04" y="4072941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8446" y="436345"/>
            <a:ext cx="452559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a-IR" sz="4400" b="1" spc="50" dirty="0">
                <a:ln w="11430"/>
                <a:gradFill>
                  <a:gsLst>
                    <a:gs pos="25000">
                      <a:srgbClr val="FFCC00">
                        <a:satMod val="155000"/>
                      </a:srgbClr>
                    </a:gs>
                    <a:gs pos="100000">
                      <a:srgbClr val="FFCC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/>
              </a:rPr>
              <a:t>بنام خداوند جان و خرد</a:t>
            </a:r>
            <a:endParaRPr lang="en-US" sz="4400" b="1" spc="50" dirty="0">
              <a:ln w="11430"/>
              <a:gradFill>
                <a:gsLst>
                  <a:gs pos="25000">
                    <a:srgbClr val="FFCC00">
                      <a:satMod val="155000"/>
                    </a:srgbClr>
                  </a:gs>
                  <a:gs pos="100000">
                    <a:srgbClr val="FFCC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321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Incidence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0.6 – 9.1% </a:t>
            </a:r>
            <a:r>
              <a:rPr lang="en-US" altLang="en-US" b="1" smtClean="0"/>
              <a:t>apoplexy</a:t>
            </a:r>
            <a:r>
              <a:rPr lang="en-US" altLang="en-US" smtClean="0"/>
              <a:t> in pituitary adenomas treated surgically</a:t>
            </a:r>
          </a:p>
          <a:p>
            <a:pPr eaLnBrk="1" hangingPunct="1">
              <a:defRPr/>
            </a:pPr>
            <a:r>
              <a:rPr lang="en-US" altLang="en-US" smtClean="0"/>
              <a:t>0.6 – 25.7% </a:t>
            </a:r>
            <a:r>
              <a:rPr lang="en-US" altLang="en-US" b="1" smtClean="0"/>
              <a:t>hemorrhage</a:t>
            </a:r>
            <a:r>
              <a:rPr lang="en-US" altLang="en-US" smtClean="0"/>
              <a:t> in pituitary adenomas treated surgically</a:t>
            </a:r>
          </a:p>
          <a:p>
            <a:pPr eaLnBrk="1" hangingPunct="1">
              <a:defRPr/>
            </a:pPr>
            <a:r>
              <a:rPr lang="en-US" altLang="en-US" smtClean="0"/>
              <a:t>Male: Female:  1.3:1</a:t>
            </a:r>
          </a:p>
          <a:p>
            <a:pPr eaLnBrk="1" hangingPunct="1">
              <a:defRPr/>
            </a:pPr>
            <a:r>
              <a:rPr lang="en-US" altLang="en-US" smtClean="0"/>
              <a:t>Mean age: 46.7 years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Anatomy and Physiology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292" name="Picture 4" descr="pi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i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i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267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Anatomy and Physiology</a:t>
            </a:r>
          </a:p>
        </p:txBody>
      </p:sp>
      <p:sp>
        <p:nvSpPr>
          <p:cNvPr id="13315" name="Rectangle 5"/>
          <p:cNvSpPr>
            <a:spLocks noGrp="1" noRot="1" noChangeArrowheads="1" noTextEdit="1"/>
          </p:cNvSpPr>
          <p:nvPr>
            <p:ph type="dgm" idx="1"/>
          </p:nvPr>
        </p:nvSpPr>
        <p:spPr/>
      </p:sp>
      <p:pic>
        <p:nvPicPr>
          <p:cNvPr id="13316" name="Picture 4" descr="pi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5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Pathophysiology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zh-TW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/>
              <a:t>--  stems from an acute expansion of a pituitary adenoma or, less commonly, in a nonadenomatous gland, from infarction or hemorrhage.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/>
              <a:t>--  Some postulate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/>
              <a:t>    gradual enlarging pituitary tumor 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compressing and distorting the hypophyseal stalk and its vascular supply 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causing ischemia and subsequent necrosis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/>
              <a:t>--  Another theory :rapid expansion of the tumor outstrips its vascular supply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 resulting in ischemia and necrosis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/>
              <a:t>(doubtful?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 tumors that undergo apoplexy are slow growing)</a:t>
            </a:r>
          </a:p>
        </p:txBody>
      </p:sp>
    </p:spTree>
    <p:extLst>
      <p:ext uri="{BB962C8B-B14F-4D97-AF65-F5344CB8AC3E}">
        <p14:creationId xmlns:p14="http://schemas.microsoft.com/office/powerpoint/2010/main" val="6671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Pathophysiology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Controversial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Rapid growth of tumor outstrips blood supply, producing ischemic necrosis </a:t>
            </a:r>
            <a:r>
              <a:rPr lang="en-US" altLang="en-US" smtClean="0">
                <a:sym typeface="Wingdings" panose="05000000000000000000" pitchFamily="2" charset="2"/>
              </a:rPr>
              <a:t> hemorrhage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sym typeface="Wingdings" panose="05000000000000000000" pitchFamily="2" charset="2"/>
              </a:rPr>
              <a:t>Direct invasion of vessel wall by tumor and consequent vessel rupture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sym typeface="Wingdings" panose="05000000000000000000" pitchFamily="2" charset="2"/>
              </a:rPr>
              <a:t>Differences in vasculature of adenoma and normal adenohypophesis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Pathophysiology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ym typeface="Wingdings" panose="05000000000000000000" pitchFamily="2" charset="2"/>
              </a:rPr>
              <a:t>Compromised blood flow caused by compression of pituitary stalk</a:t>
            </a:r>
          </a:p>
          <a:p>
            <a:pPr eaLnBrk="1" hangingPunct="1">
              <a:defRPr/>
            </a:pPr>
            <a:r>
              <a:rPr lang="en-US" altLang="en-US" smtClean="0">
                <a:sym typeface="Wingdings" panose="05000000000000000000" pitchFamily="2" charset="2"/>
              </a:rPr>
              <a:t>High pressure system through inferior hypophyseal arteries causes hemorrhages in low-pressure adenohypophyseal sinusoids</a:t>
            </a:r>
          </a:p>
          <a:p>
            <a:pPr eaLnBrk="1" hangingPunct="1">
              <a:defRPr/>
            </a:pPr>
            <a:r>
              <a:rPr lang="en-US" altLang="en-US" smtClean="0">
                <a:sym typeface="Wingdings" panose="05000000000000000000" pitchFamily="2" charset="2"/>
              </a:rPr>
              <a:t>Increased intrasellar pressure (fragile neovascularization)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Pathophysiology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Null-cell adenomas have highest incidence of apoplexy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Size, apparently, does not matter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Most cases show necrosis, hemorrhage, or both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Pituitary apoplexy as been described in association with a variety of conditions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Most common predisposing factor, however unproven, is arterial hypertension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762000"/>
            <a:ext cx="7772400" cy="1143000"/>
          </a:xfrm>
        </p:spPr>
        <p:txBody>
          <a:bodyPr/>
          <a:lstStyle/>
          <a:p>
            <a:r>
              <a:rPr lang="en-US" altLang="en-US" sz="4000" dirty="0"/>
              <a:t>Predisposing Factors: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79637"/>
            <a:ext cx="4035425" cy="4525963"/>
          </a:xfrm>
        </p:spPr>
        <p:txBody>
          <a:bodyPr/>
          <a:lstStyle/>
          <a:p>
            <a:r>
              <a:rPr lang="en-US" altLang="en-US" sz="2800" dirty="0"/>
              <a:t>Arterial hypertension</a:t>
            </a:r>
          </a:p>
          <a:p>
            <a:r>
              <a:rPr lang="en-US" altLang="en-US" sz="2800" dirty="0"/>
              <a:t>Sudden head trauma</a:t>
            </a:r>
          </a:p>
          <a:p>
            <a:r>
              <a:rPr lang="en-US" altLang="en-US" sz="2800" dirty="0"/>
              <a:t>Cardiac surgery</a:t>
            </a:r>
          </a:p>
          <a:p>
            <a:r>
              <a:rPr lang="en-US" altLang="en-US" sz="2800" dirty="0"/>
              <a:t>Transient elevation of intracranial pressure</a:t>
            </a:r>
          </a:p>
          <a:p>
            <a:r>
              <a:rPr lang="en-US" altLang="en-US" sz="2800" dirty="0"/>
              <a:t>Diabetes </a:t>
            </a:r>
          </a:p>
          <a:p>
            <a:r>
              <a:rPr lang="en-US" altLang="en-US" sz="2800" dirty="0"/>
              <a:t>Acromegaly</a:t>
            </a:r>
          </a:p>
          <a:p>
            <a:r>
              <a:rPr lang="en-US" altLang="en-US" sz="2800" dirty="0"/>
              <a:t>Cushing’s Syndrome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8575" y="2179637"/>
            <a:ext cx="4035425" cy="4525963"/>
          </a:xfrm>
        </p:spPr>
        <p:txBody>
          <a:bodyPr/>
          <a:lstStyle/>
          <a:p>
            <a:r>
              <a:rPr lang="en-US" altLang="en-US" sz="2800" dirty="0"/>
              <a:t>Estrogens</a:t>
            </a:r>
          </a:p>
          <a:p>
            <a:r>
              <a:rPr lang="en-US" altLang="en-US" sz="2800" dirty="0"/>
              <a:t>Anticoagulation</a:t>
            </a:r>
          </a:p>
          <a:p>
            <a:r>
              <a:rPr lang="en-US" altLang="en-US" sz="2800" dirty="0"/>
              <a:t>Bromocriptine</a:t>
            </a:r>
          </a:p>
          <a:p>
            <a:r>
              <a:rPr lang="en-US" altLang="en-US" sz="2800" dirty="0"/>
              <a:t>Dynamic pituitary function tests</a:t>
            </a:r>
          </a:p>
          <a:p>
            <a:r>
              <a:rPr lang="en-US" altLang="en-US" sz="2800" dirty="0"/>
              <a:t>GnRH analogues</a:t>
            </a:r>
          </a:p>
          <a:p>
            <a:r>
              <a:rPr lang="en-US" altLang="en-US" sz="2800" dirty="0"/>
              <a:t>Radiotherapy</a:t>
            </a:r>
          </a:p>
        </p:txBody>
      </p:sp>
    </p:spTree>
    <p:extLst>
      <p:ext uri="{BB962C8B-B14F-4D97-AF65-F5344CB8AC3E}">
        <p14:creationId xmlns:p14="http://schemas.microsoft.com/office/powerpoint/2010/main" val="414663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Signs and Symptoms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Headache 100% (often retro-orbital)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Nausea 80%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Reduction in visual field 71%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Ocular paresis 69%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Third nerve palsy 67%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Reduction in visual acuity 66%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Vomiting 57%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Photophobia 49%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Decreased level of consciousness 11%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/>
              <a:t>Frequency: </a:t>
            </a:r>
            <a:r>
              <a:rPr lang="en-US" altLang="zh-TW"/>
              <a:t/>
            </a:r>
            <a:br>
              <a:rPr lang="en-US" altLang="zh-TW"/>
            </a:br>
            <a:r>
              <a:rPr lang="en-US" altLang="zh-TW"/>
              <a:t>This condition results in an estimated 1.5-27.7% of cases of pituitary adenoma </a:t>
            </a:r>
          </a:p>
          <a:p>
            <a:r>
              <a:rPr lang="en-US" altLang="zh-TW" b="1"/>
              <a:t>Sex: </a:t>
            </a:r>
            <a:r>
              <a:rPr lang="en-US" altLang="zh-TW"/>
              <a:t>Male-to-female predominance is 2:1. </a:t>
            </a:r>
            <a:endParaRPr lang="en-US" altLang="zh-TW" b="1"/>
          </a:p>
          <a:p>
            <a:r>
              <a:rPr lang="en-US" altLang="zh-TW" b="1"/>
              <a:t>Age: </a:t>
            </a:r>
            <a:r>
              <a:rPr lang="en-US" altLang="zh-TW"/>
              <a:t>The age range is 37-57 years. </a:t>
            </a:r>
            <a:br>
              <a:rPr lang="en-US" altLang="zh-TW"/>
            </a:b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1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57200"/>
            <a:ext cx="459038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Clinical manifestations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solidFill>
                  <a:schemeClr val="hlink"/>
                </a:solidFill>
              </a:rPr>
              <a:t>headache</a:t>
            </a:r>
            <a:r>
              <a:rPr lang="en-US" altLang="zh-TW"/>
              <a:t> in 95% of cases.</a:t>
            </a:r>
          </a:p>
          <a:p>
            <a:pPr lvl="1"/>
            <a:r>
              <a:rPr lang="en-US" altLang="zh-TW"/>
              <a:t>The headache is sudden .Frequently, it is retro-orbital in location and may be unilateral at onset, then becomes generalized.</a:t>
            </a:r>
          </a:p>
          <a:p>
            <a:r>
              <a:rPr lang="en-US" altLang="zh-TW">
                <a:solidFill>
                  <a:schemeClr val="hlink"/>
                </a:solidFill>
              </a:rPr>
              <a:t>Vomiting</a:t>
            </a:r>
            <a:r>
              <a:rPr lang="en-US" altLang="zh-TW"/>
              <a:t> occurs in 69% of patients and often accompanies the headache.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27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Clinical manifestations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/>
              <a:t>The classic </a:t>
            </a:r>
            <a:r>
              <a:rPr lang="en-US" altLang="zh-TW" sz="2800">
                <a:solidFill>
                  <a:schemeClr val="hlink"/>
                </a:solidFill>
              </a:rPr>
              <a:t>visual field defect</a:t>
            </a:r>
            <a:r>
              <a:rPr lang="en-US" altLang="zh-TW" sz="2800"/>
              <a:t> is a bitemporal superior quadrantic defect.</a:t>
            </a:r>
          </a:p>
          <a:p>
            <a:r>
              <a:rPr lang="en-US" altLang="zh-TW" sz="2800">
                <a:solidFill>
                  <a:schemeClr val="hlink"/>
                </a:solidFill>
              </a:rPr>
              <a:t>Ocular paresis</a:t>
            </a:r>
            <a:r>
              <a:rPr lang="en-US" altLang="zh-TW" sz="2800"/>
              <a:t> (78%) results from compression of the cavernous sinus, which make cranial nerves III, IV, VI vulnerable to compression.</a:t>
            </a:r>
          </a:p>
          <a:p>
            <a:pPr lvl="1"/>
            <a:r>
              <a:rPr lang="en-US" altLang="zh-TW" sz="2400"/>
              <a:t> diplopia may be present. </a:t>
            </a:r>
          </a:p>
          <a:p>
            <a:pPr lvl="1"/>
            <a:r>
              <a:rPr lang="en-US" altLang="zh-TW" sz="2400"/>
              <a:t>Of the cranial nerves, the </a:t>
            </a:r>
            <a:r>
              <a:rPr lang="en-US" altLang="zh-TW" sz="2400">
                <a:solidFill>
                  <a:schemeClr val="hlink"/>
                </a:solidFill>
              </a:rPr>
              <a:t>oculomotor nerve</a:t>
            </a:r>
            <a:r>
              <a:rPr lang="en-US" altLang="zh-TW" sz="2400"/>
              <a:t> is involved most commonly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unilateral dilated pupil, ptosis,</a:t>
            </a:r>
          </a:p>
          <a:p>
            <a:pPr lvl="1"/>
            <a:r>
              <a:rPr lang="en-US" altLang="zh-TW" sz="2400"/>
              <a:t> Less commonly, cranial nerve IV is involved</a:t>
            </a:r>
          </a:p>
        </p:txBody>
      </p:sp>
    </p:spTree>
    <p:extLst>
      <p:ext uri="{BB962C8B-B14F-4D97-AF65-F5344CB8AC3E}">
        <p14:creationId xmlns:p14="http://schemas.microsoft.com/office/powerpoint/2010/main" val="34967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Clinical manifestations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r>
              <a:rPr lang="en-US" altLang="zh-TW">
                <a:solidFill>
                  <a:schemeClr val="hlink"/>
                </a:solidFill>
              </a:rPr>
              <a:t>Horner syndrome</a:t>
            </a:r>
            <a:r>
              <a:rPr lang="en-US" altLang="zh-TW"/>
              <a:t> may develop from damage to the sympathetic fibers.</a:t>
            </a:r>
          </a:p>
          <a:p>
            <a:r>
              <a:rPr lang="en-US" altLang="zh-TW"/>
              <a:t>Involvement of the hypothalamus may alter </a:t>
            </a:r>
            <a:r>
              <a:rPr lang="en-US" altLang="zh-TW">
                <a:solidFill>
                  <a:schemeClr val="hlink"/>
                </a:solidFill>
              </a:rPr>
              <a:t>thermal regulation</a:t>
            </a:r>
            <a:r>
              <a:rPr lang="en-US" altLang="zh-TW"/>
              <a:t>. </a:t>
            </a:r>
          </a:p>
          <a:p>
            <a:r>
              <a:rPr lang="en-US" altLang="zh-TW"/>
              <a:t>Destruction of adenohypophyseal tissue may lead to </a:t>
            </a:r>
            <a:r>
              <a:rPr lang="en-US" altLang="zh-TW">
                <a:solidFill>
                  <a:schemeClr val="hlink"/>
                </a:solidFill>
              </a:rPr>
              <a:t>endocrinologic deficiencies</a:t>
            </a:r>
            <a:r>
              <a:rPr lang="en-US" altLang="zh-TW"/>
              <a:t>.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2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Investigations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u="sng" smtClean="0"/>
              <a:t>Biochemical:</a:t>
            </a:r>
          </a:p>
          <a:p>
            <a:pPr eaLnBrk="1" hangingPunct="1">
              <a:defRPr/>
            </a:pPr>
            <a:r>
              <a:rPr lang="en-US" altLang="en-US" smtClean="0"/>
              <a:t>Gonadotropin deficiency 79%</a:t>
            </a:r>
          </a:p>
          <a:p>
            <a:pPr eaLnBrk="1" hangingPunct="1">
              <a:defRPr/>
            </a:pPr>
            <a:r>
              <a:rPr lang="en-US" altLang="en-US" smtClean="0"/>
              <a:t>Hypocortisolism 76%</a:t>
            </a:r>
          </a:p>
          <a:p>
            <a:pPr eaLnBrk="1" hangingPunct="1">
              <a:defRPr/>
            </a:pPr>
            <a:r>
              <a:rPr lang="en-US" altLang="en-US" smtClean="0"/>
              <a:t>Testosterone deficiency 73%</a:t>
            </a:r>
          </a:p>
          <a:p>
            <a:pPr eaLnBrk="1" hangingPunct="1">
              <a:defRPr/>
            </a:pPr>
            <a:r>
              <a:rPr lang="en-US" altLang="en-US" smtClean="0"/>
              <a:t>TSH deficiency 50%</a:t>
            </a:r>
          </a:p>
          <a:p>
            <a:pPr eaLnBrk="1" hangingPunct="1">
              <a:defRPr/>
            </a:pPr>
            <a:r>
              <a:rPr lang="en-US" altLang="en-US" smtClean="0"/>
              <a:t>Hyponatremia (&lt;135) 44%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Investigations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u="sng" smtClean="0"/>
              <a:t>Radiological:</a:t>
            </a:r>
          </a:p>
          <a:p>
            <a:pPr eaLnBrk="1" hangingPunct="1">
              <a:defRPr/>
            </a:pPr>
            <a:r>
              <a:rPr lang="en-US" altLang="en-US" smtClean="0"/>
              <a:t>CT scan revealed tumor in 93% and hemorrhage in 21%</a:t>
            </a:r>
          </a:p>
          <a:p>
            <a:pPr eaLnBrk="1" hangingPunct="1">
              <a:defRPr/>
            </a:pPr>
            <a:r>
              <a:rPr lang="en-US" altLang="en-US" smtClean="0"/>
              <a:t>MRI revealed tumor in 100% and hemorrhage in 88%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622067" cy="4455909"/>
          </a:xfrm>
        </p:spPr>
      </p:pic>
    </p:spTree>
    <p:extLst>
      <p:ext uri="{BB962C8B-B14F-4D97-AF65-F5344CB8AC3E}">
        <p14:creationId xmlns:p14="http://schemas.microsoft.com/office/powerpoint/2010/main" val="21178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64803"/>
            <a:ext cx="6858000" cy="3416797"/>
          </a:xfrm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8164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Enhanced T1-weighted axial and coronal MRI showing a large pituitary tumor that has recently undergone ischemic apoplexy showing a necrotic (</a:t>
            </a:r>
            <a:r>
              <a:rPr lang="en-US" dirty="0" err="1"/>
              <a:t>hypointense</a:t>
            </a:r>
            <a:r>
              <a:rPr lang="en-US" dirty="0"/>
              <a:t>) center and ring of gadolinium enhancement (</a:t>
            </a:r>
            <a:r>
              <a:rPr lang="en-US" dirty="0" err="1"/>
              <a:t>hyperintense</a:t>
            </a:r>
            <a:r>
              <a:rPr lang="en-US" dirty="0"/>
              <a:t>), </a:t>
            </a:r>
            <a:r>
              <a:rPr lang="en-US" dirty="0" err="1"/>
              <a:t>ie</a:t>
            </a:r>
            <a:r>
              <a:rPr lang="en-US" dirty="0"/>
              <a:t>, the "pituitary ring sign." There is a small area of hemorrhagic blush in the center of the necrosis.</a:t>
            </a:r>
          </a:p>
        </p:txBody>
      </p:sp>
    </p:spTree>
    <p:extLst>
      <p:ext uri="{BB962C8B-B14F-4D97-AF65-F5344CB8AC3E}">
        <p14:creationId xmlns:p14="http://schemas.microsoft.com/office/powerpoint/2010/main" val="18949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Differential Diagnosis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SAH from aneurysmal rupture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Spontaneous hemorrhage from hypertension, amyloid angiopathy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Migraine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Temporal arteritis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Meningitis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Diabetic oculomotor palsy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Optic neuritis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Cavernous sinus thrombosis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Treatment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6096000" cy="4953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685800"/>
            <a:ext cx="3588502" cy="6028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733415"/>
            <a:ext cx="4084637" cy="19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85824"/>
              </p:ext>
            </p:extLst>
          </p:nvPr>
        </p:nvGraphicFramePr>
        <p:xfrm>
          <a:off x="609600" y="1981202"/>
          <a:ext cx="8077200" cy="4343400"/>
        </p:xfrm>
        <a:graphic>
          <a:graphicData uri="http://schemas.openxmlformats.org/drawingml/2006/table">
            <a:tbl>
              <a:tblPr rtl="1" firstRow="1" firstCol="1" bandRow="1"/>
              <a:tblGrid>
                <a:gridCol w="2692400"/>
                <a:gridCol w="2692400"/>
                <a:gridCol w="2692400"/>
              </a:tblGrid>
              <a:tr h="8686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ای از بر سدره شاهراهت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وای قبّه ی عرش تكیه گاهت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ای طاق نهم رواق بالا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بشكسته ز گوشه ی كلاهت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هم عقل دویده در ركابت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هم شرع خزیده در پناهت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ای چرخ كبود ژنده دلقی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 گردن پیر خانقاهت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جبریل مقیم آستانت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افلاك حریم بارگاهت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چرخ ار چه رفیع، خاك پایت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عقل ارچه بزرگ، طفل راهت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ای نام تو دستگیر آدم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و ای خلق تو پایمرد عالم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فرّاش درت كلیم عمران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چاووش رهت مسیح مریم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 خدمتت انبیا مشرّف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وز حرمتت آدمی مكرّم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كونین نواله ای ز جودت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افلاك طفیلی وجودت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ای مسند تو ورای افلاك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صدر تو و خاك توده حاشاك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طغرای جلال تو لعمرك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منشور ولایت تو لولاك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نُه حقّه و هفت مهره پیشت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دست تو و دامن تو زان پاك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 عهد نبوّت تو آدم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پوشیده هنوز خرقه ی خاك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نقش صفحات رایت تو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</a:b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لولاك لما خلقت الافلاك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4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736309"/>
            <a:ext cx="6477000" cy="51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en-US" sz="3200" dirty="0"/>
              <a:t>Flow chart illustrating assessment using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Pituitary Apoplexy Grading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770686" cy="4633080"/>
          </a:xfrm>
        </p:spPr>
      </p:pic>
      <p:sp>
        <p:nvSpPr>
          <p:cNvPr id="8" name="TextBox 7"/>
          <p:cNvSpPr txBox="1"/>
          <p:nvPr/>
        </p:nvSpPr>
        <p:spPr>
          <a:xfrm>
            <a:off x="304800" y="6461880"/>
            <a:ext cx="840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GCS, Glasgow Coma Scale; p modifier, </a:t>
            </a:r>
            <a:r>
              <a:rPr lang="en-US" sz="1100" dirty="0" err="1"/>
              <a:t>prolactinoma</a:t>
            </a:r>
            <a:r>
              <a:rPr lang="en-US" sz="1100" dirty="0"/>
              <a:t>; r modifier, hemorrhagic </a:t>
            </a:r>
            <a:r>
              <a:rPr lang="en-US" sz="1100" dirty="0" err="1"/>
              <a:t>Rathke</a:t>
            </a:r>
            <a:r>
              <a:rPr lang="en-US" sz="1100" dirty="0"/>
              <a:t> cleft cyst; s modifier, significant comorbidities.</a:t>
            </a:r>
          </a:p>
        </p:txBody>
      </p:sp>
    </p:spTree>
    <p:extLst>
      <p:ext uri="{BB962C8B-B14F-4D97-AF65-F5344CB8AC3E}">
        <p14:creationId xmlns:p14="http://schemas.microsoft.com/office/powerpoint/2010/main" val="17345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Treatment</a:t>
            </a:r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Management focused on two aspects: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 i. Endocrinopathy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ii. Acute neurologic deficits from tumor mass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Treatment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Medical stabilisation</a:t>
            </a:r>
          </a:p>
          <a:p>
            <a:pPr eaLnBrk="1" hangingPunct="1">
              <a:defRPr/>
            </a:pPr>
            <a:r>
              <a:rPr lang="en-US" altLang="en-US" smtClean="0"/>
              <a:t>High-dose steroids</a:t>
            </a:r>
          </a:p>
          <a:p>
            <a:pPr eaLnBrk="1" hangingPunct="1">
              <a:defRPr/>
            </a:pPr>
            <a:r>
              <a:rPr lang="en-US" altLang="en-US" smtClean="0"/>
              <a:t>Pituitary panel and electrolytes</a:t>
            </a:r>
          </a:p>
          <a:p>
            <a:pPr eaLnBrk="1" hangingPunct="1">
              <a:defRPr/>
            </a:pPr>
            <a:r>
              <a:rPr lang="en-US" altLang="en-US" smtClean="0"/>
              <a:t>Imaging</a:t>
            </a:r>
          </a:p>
          <a:p>
            <a:pPr eaLnBrk="1" hangingPunct="1">
              <a:defRPr/>
            </a:pPr>
            <a:r>
              <a:rPr lang="en-US" altLang="en-US" smtClean="0"/>
              <a:t>Emergent  surgical decompression</a:t>
            </a:r>
          </a:p>
          <a:p>
            <a:pPr eaLnBrk="1" hangingPunct="1">
              <a:defRPr/>
            </a:pPr>
            <a:r>
              <a:rPr lang="en-US" altLang="en-US" smtClean="0"/>
              <a:t>Endocrinologic consultation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Treatment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Careful monitoring of fluid and electrolyte balance </a:t>
            </a:r>
          </a:p>
          <a:p>
            <a:r>
              <a:rPr lang="en-US" altLang="en-US"/>
              <a:t>Replacement of deficient hormone, especially corticosteriods</a:t>
            </a:r>
          </a:p>
          <a:p>
            <a:r>
              <a:rPr lang="en-US" altLang="en-US"/>
              <a:t>Pituitary surgery</a:t>
            </a:r>
          </a:p>
          <a:p>
            <a:r>
              <a:rPr lang="en-US" altLang="en-US"/>
              <a:t>Long term monitoring for hypopituitarism and recurrence of pituitary adenomas</a:t>
            </a:r>
          </a:p>
        </p:txBody>
      </p:sp>
    </p:spTree>
    <p:extLst>
      <p:ext uri="{BB962C8B-B14F-4D97-AF65-F5344CB8AC3E}">
        <p14:creationId xmlns:p14="http://schemas.microsoft.com/office/powerpoint/2010/main" val="373137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Surgical Treatment Indicated with: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Diminished level of consciousness</a:t>
            </a:r>
          </a:p>
          <a:p>
            <a:r>
              <a:rPr lang="en-US" altLang="en-US" sz="2800"/>
              <a:t>Hypothalmic disturbances</a:t>
            </a:r>
          </a:p>
          <a:p>
            <a:r>
              <a:rPr lang="en-US" altLang="en-US" sz="2800"/>
              <a:t>Visual impairment</a:t>
            </a:r>
          </a:p>
          <a:p>
            <a:pPr lvl="1"/>
            <a:r>
              <a:rPr lang="en-US" altLang="en-US" sz="2400"/>
              <a:t>Some disagreement in literature about timing of surgery; question of improved outcome (in visual field and visual acuity) if operation occurs within 8 days of onset of symptoms (Randeva </a:t>
            </a:r>
            <a:r>
              <a:rPr lang="en-US" altLang="en-US" sz="2400" i="1"/>
              <a:t>et al</a:t>
            </a:r>
            <a:r>
              <a:rPr lang="en-US" altLang="en-US" sz="2400"/>
              <a:t>. 1999); other studies demonstrate satisfactory recovery of vision with late surgery (Ayuck </a:t>
            </a:r>
            <a:r>
              <a:rPr lang="en-US" altLang="en-US" sz="2400" i="1"/>
              <a:t>et al</a:t>
            </a:r>
            <a:r>
              <a:rPr lang="en-US" altLang="en-US" sz="2400"/>
              <a:t>. 2004, Sibal et al. 2005).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9100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Conservative Therapy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Favored in patients without or with mild neuro-opthalmic signs.</a:t>
            </a:r>
          </a:p>
          <a:p>
            <a:pPr lvl="1"/>
            <a:r>
              <a:rPr lang="en-US" altLang="en-US"/>
              <a:t>Retrospective studies have shown spontaneous improvement in neuro-opthalmic symptoms with conservative management (Sibal </a:t>
            </a:r>
            <a:r>
              <a:rPr lang="en-US" altLang="en-US" i="1"/>
              <a:t>et al</a:t>
            </a:r>
            <a:r>
              <a:rPr lang="en-US" altLang="en-US"/>
              <a:t>. 2005)</a:t>
            </a:r>
          </a:p>
        </p:txBody>
      </p:sp>
    </p:spTree>
    <p:extLst>
      <p:ext uri="{BB962C8B-B14F-4D97-AF65-F5344CB8AC3E}">
        <p14:creationId xmlns:p14="http://schemas.microsoft.com/office/powerpoint/2010/main" val="306752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Outcome and Prognosis</a:t>
            </a:r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Lethal outcome very infrequent</a:t>
            </a:r>
          </a:p>
          <a:p>
            <a:pPr eaLnBrk="1" hangingPunct="1">
              <a:defRPr/>
            </a:pPr>
            <a:r>
              <a:rPr lang="en-US" altLang="en-US" smtClean="0"/>
              <a:t>Emergent decompression may recover pituitary function</a:t>
            </a:r>
          </a:p>
          <a:p>
            <a:pPr eaLnBrk="1" hangingPunct="1">
              <a:defRPr/>
            </a:pPr>
            <a:r>
              <a:rPr lang="en-US" altLang="en-US" u="sng" smtClean="0"/>
              <a:t>Visual outcome:</a:t>
            </a:r>
            <a:r>
              <a:rPr lang="en-US" altLang="en-US" smtClean="0"/>
              <a:t> early decompression (&lt;8 days) improves visual acuity and visual fields. No influence on ocular paresis (86%, 76%, 91%)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Outcome and Prognosis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 smtClean="0"/>
              <a:t>Endocrinologic outcome: </a:t>
            </a:r>
            <a:r>
              <a:rPr lang="en-US" altLang="en-US" smtClean="0"/>
              <a:t>long-term replacement therapy in 43-58%, transient diabetes insipidus in 16%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Bottom Line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Rapid, thorough evaluation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Pituitary panel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High-dose steroids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MRI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Unless patient presents with rapidly progressive visual or neurologic deficit, urgent but not emergent intervention is recommended.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/>
              <a:t>Anatomy and Physiology</a:t>
            </a:r>
          </a:p>
          <a:p>
            <a:r>
              <a:rPr lang="en-US" dirty="0"/>
              <a:t>Pathophysiology</a:t>
            </a:r>
          </a:p>
          <a:p>
            <a:r>
              <a:rPr lang="en-US" dirty="0"/>
              <a:t>Signs and Symptoms</a:t>
            </a:r>
          </a:p>
          <a:p>
            <a:r>
              <a:rPr lang="en-US" dirty="0"/>
              <a:t>Differential diagnosis</a:t>
            </a:r>
          </a:p>
          <a:p>
            <a:r>
              <a:rPr lang="en-US" dirty="0"/>
              <a:t>Treatment </a:t>
            </a:r>
          </a:p>
          <a:p>
            <a:r>
              <a:rPr lang="en-US" dirty="0"/>
              <a:t>Prognosis and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E:\my document 14 mehr 87\My Pictures\birds\ra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1"/>
            <a:ext cx="843915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5" y="356171"/>
            <a:ext cx="7520940" cy="1616468"/>
          </a:xfrm>
          <a:solidFill>
            <a:srgbClr val="00FF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and hope for a good rain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8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Introduction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/>
              <a:t>The word "apoplexy" comes from the Greek "apoplexia" meaning a seizure, in the sense of being struck down.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>
                <a:sym typeface="Wingdings" panose="05000000000000000000" pitchFamily="2" charset="2"/>
              </a:rPr>
              <a:t></a:t>
            </a:r>
            <a:r>
              <a:rPr lang="en-US" altLang="zh-TW" sz="2800"/>
              <a:t>In Greek "plexe" is "a stroke." The ancients believed that someone suffering a stroke had been struck down by the gods</a:t>
            </a:r>
          </a:p>
          <a:p>
            <a:r>
              <a:rPr lang="en-US" altLang="zh-TW" sz="2800"/>
              <a:t>apoplexy :a sudden neurologic impairment, usually due to a vascular process </a:t>
            </a:r>
          </a:p>
        </p:txBody>
      </p:sp>
    </p:spTree>
    <p:extLst>
      <p:ext uri="{BB962C8B-B14F-4D97-AF65-F5344CB8AC3E}">
        <p14:creationId xmlns:p14="http://schemas.microsoft.com/office/powerpoint/2010/main" val="14980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Introduction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The term “pituitary apoplexy” was coined by Brougham et al. </a:t>
            </a:r>
            <a:r>
              <a:rPr lang="en-US" altLang="zh-TW" sz="2800" dirty="0" smtClean="0"/>
              <a:t>in 1950 in </a:t>
            </a:r>
            <a:r>
              <a:rPr lang="en-US" altLang="zh-TW" sz="2800" dirty="0"/>
              <a:t>a case series of 5 patients during the pre–magnetic resonance imaging (MRI) </a:t>
            </a:r>
            <a:r>
              <a:rPr lang="en-US" altLang="zh-TW" sz="2800" dirty="0" smtClean="0"/>
              <a:t>era. </a:t>
            </a:r>
          </a:p>
          <a:p>
            <a:r>
              <a:rPr lang="en-US" altLang="zh-TW" sz="2800" dirty="0" smtClean="0"/>
              <a:t>Bailey was </a:t>
            </a:r>
            <a:r>
              <a:rPr lang="en-US" altLang="zh-TW" sz="2800" dirty="0"/>
              <a:t>previously credited with describing the first case of pituitary tumor with hemorrhage in 1898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Retrospective series of pituitary apoplexy have since been described in the literature, but there is still disagreement about the definition and optimal management</a:t>
            </a:r>
          </a:p>
        </p:txBody>
      </p:sp>
    </p:spTree>
    <p:extLst>
      <p:ext uri="{BB962C8B-B14F-4D97-AF65-F5344CB8AC3E}">
        <p14:creationId xmlns:p14="http://schemas.microsoft.com/office/powerpoint/2010/main" val="22745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Introduction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Some authors define the term pathologically as hemorrhage or infarction (or both) of the pituitary or </a:t>
            </a:r>
            <a:r>
              <a:rPr lang="en-US" altLang="zh-TW" dirty="0" err="1"/>
              <a:t>sellar</a:t>
            </a:r>
            <a:r>
              <a:rPr lang="en-US" altLang="zh-TW" dirty="0"/>
              <a:t> tumor. </a:t>
            </a:r>
            <a:endParaRPr lang="en-US" altLang="zh-TW" dirty="0" smtClean="0"/>
          </a:p>
          <a:p>
            <a:r>
              <a:rPr lang="en-US" altLang="zh-TW" dirty="0" smtClean="0"/>
              <a:t>Others </a:t>
            </a:r>
            <a:r>
              <a:rPr lang="en-US" altLang="zh-TW" dirty="0"/>
              <a:t>focus on the clinical syndrome, defining “classic” or “acute” pituitary apoplexy as characterized by sudden-onset headache, vomiting, visual problems, and decreased </a:t>
            </a:r>
            <a:r>
              <a:rPr lang="en-US" altLang="zh-TW" dirty="0" smtClean="0"/>
              <a:t>consciousness.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808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Definition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Clinical syndrome characterized by sudden headache, vomiting, visual impairment and </a:t>
            </a:r>
            <a:r>
              <a:rPr lang="en-US" altLang="en-US" dirty="0" err="1" smtClean="0"/>
              <a:t>meningismus</a:t>
            </a:r>
            <a:r>
              <a:rPr lang="en-US" altLang="en-US" dirty="0" smtClean="0"/>
              <a:t> caused by rapid enlargement of a pituitary adenoma usually due to hemorrhagic infarction of the tumor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Pituitary apoplexy is a clinical definition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Pituitary Apoplexy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clinical syndrome resulting from acute hemorrhage or infarction of the pituitary gland characterized by the onset of: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Headache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Vomiting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Visual Disturbances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Opthalmoplegia – CN III most common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Meningismus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Fever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Decreased Consciousness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Death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62795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1255</Words>
  <Application>Microsoft Office PowerPoint</Application>
  <PresentationFormat>On-screen Show (4:3)</PresentationFormat>
  <Paragraphs>189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B Zar</vt:lpstr>
      <vt:lpstr>Calibri</vt:lpstr>
      <vt:lpstr>Tahoma</vt:lpstr>
      <vt:lpstr>Wingdings</vt:lpstr>
      <vt:lpstr>1_Cactus</vt:lpstr>
      <vt:lpstr>PITUITARY APOPLEXY</vt:lpstr>
      <vt:lpstr>PowerPoint Presentation</vt:lpstr>
      <vt:lpstr>PowerPoint Presentation</vt:lpstr>
      <vt:lpstr>Objectives</vt:lpstr>
      <vt:lpstr>Introduction</vt:lpstr>
      <vt:lpstr>Introduction</vt:lpstr>
      <vt:lpstr>Introduction</vt:lpstr>
      <vt:lpstr>Definition</vt:lpstr>
      <vt:lpstr>Pituitary Apoplexy</vt:lpstr>
      <vt:lpstr>Incidence</vt:lpstr>
      <vt:lpstr>Anatomy and Physiology</vt:lpstr>
      <vt:lpstr>Anatomy and Physiology</vt:lpstr>
      <vt:lpstr>Pathophysiology</vt:lpstr>
      <vt:lpstr>Pathophysiology</vt:lpstr>
      <vt:lpstr>Pathophysiology</vt:lpstr>
      <vt:lpstr>Pathophysiology</vt:lpstr>
      <vt:lpstr>Predisposing Factors: </vt:lpstr>
      <vt:lpstr>Signs and Symptoms</vt:lpstr>
      <vt:lpstr>PowerPoint Presentation</vt:lpstr>
      <vt:lpstr>Clinical manifestations</vt:lpstr>
      <vt:lpstr>Clinical manifestations</vt:lpstr>
      <vt:lpstr>Clinical manifestations</vt:lpstr>
      <vt:lpstr>Investigations</vt:lpstr>
      <vt:lpstr>Investigations</vt:lpstr>
      <vt:lpstr>PowerPoint Presentation</vt:lpstr>
      <vt:lpstr>PowerPoint Presentation</vt:lpstr>
      <vt:lpstr>Differential Diagnosis</vt:lpstr>
      <vt:lpstr>Treatment</vt:lpstr>
      <vt:lpstr>PowerPoint Presentation</vt:lpstr>
      <vt:lpstr>PowerPoint Presentation</vt:lpstr>
      <vt:lpstr>Flow chart illustrating assessment using  the Pituitary Apoplexy Grading System</vt:lpstr>
      <vt:lpstr>Treatment</vt:lpstr>
      <vt:lpstr>Treatment</vt:lpstr>
      <vt:lpstr>Treatment</vt:lpstr>
      <vt:lpstr>Surgical Treatment Indicated with:</vt:lpstr>
      <vt:lpstr>Conservative Therapy</vt:lpstr>
      <vt:lpstr>Outcome and Prognosis</vt:lpstr>
      <vt:lpstr>Outcome and Prognosis</vt:lpstr>
      <vt:lpstr>The Bottom Line</vt:lpstr>
      <vt:lpstr>Thank you and hope for a good rain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PITUITARY APOPLEXY</dc:title>
  <dc:creator>Bill</dc:creator>
  <cp:lastModifiedBy>dr</cp:lastModifiedBy>
  <cp:revision>24</cp:revision>
  <dcterms:created xsi:type="dcterms:W3CDTF">2006-11-07T04:07:54Z</dcterms:created>
  <dcterms:modified xsi:type="dcterms:W3CDTF">2017-12-05T03:37:36Z</dcterms:modified>
</cp:coreProperties>
</file>