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3"/>
  </p:handoutMasterIdLst>
  <p:sldIdLst>
    <p:sldId id="256" r:id="rId3"/>
    <p:sldId id="351" r:id="rId5"/>
    <p:sldId id="352" r:id="rId6"/>
    <p:sldId id="353" r:id="rId7"/>
    <p:sldId id="357" r:id="rId8"/>
    <p:sldId id="358" r:id="rId9"/>
    <p:sldId id="359" r:id="rId10"/>
    <p:sldId id="360" r:id="rId11"/>
    <p:sldId id="391" r:id="rId12"/>
    <p:sldId id="392"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364" r:id="rId26"/>
    <p:sldId id="293" r:id="rId27"/>
    <p:sldId id="354" r:id="rId28"/>
    <p:sldId id="356" r:id="rId29"/>
    <p:sldId id="410" r:id="rId30"/>
    <p:sldId id="411" r:id="rId31"/>
    <p:sldId id="412" r:id="rId32"/>
    <p:sldId id="406" r:id="rId33"/>
    <p:sldId id="372" r:id="rId34"/>
    <p:sldId id="371" r:id="rId35"/>
    <p:sldId id="369" r:id="rId36"/>
    <p:sldId id="361" r:id="rId37"/>
    <p:sldId id="367" r:id="rId38"/>
    <p:sldId id="366" r:id="rId39"/>
    <p:sldId id="373" r:id="rId40"/>
    <p:sldId id="374" r:id="rId41"/>
    <p:sldId id="375" r:id="rId42"/>
    <p:sldId id="365" r:id="rId43"/>
    <p:sldId id="362" r:id="rId44"/>
    <p:sldId id="377" r:id="rId45"/>
    <p:sldId id="378" r:id="rId46"/>
    <p:sldId id="376"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3" r:id="rId60"/>
    <p:sldId id="413" r:id="rId61"/>
    <p:sldId id="279" r:id="rId62"/>
  </p:sldIdLst>
  <p:sldSz cx="12192000" cy="6858000"/>
  <p:notesSz cx="6858000" cy="9144000"/>
  <p:defaultTextStyle>
    <a:defPPr>
      <a:defRPr lang="zh-CN"/>
    </a:defPPr>
    <a:lvl1pPr algn="l" rtl="0" eaLnBrk="0" fontAlgn="base" hangingPunct="0">
      <a:spcBef>
        <a:spcPct val="0"/>
      </a:spcBef>
      <a:spcAft>
        <a:spcPct val="0"/>
      </a:spcAft>
      <a:buFont typeface="Arial" pitchFamily="34" charset="0"/>
      <a:defRPr sz="2400" kern="1200">
        <a:solidFill>
          <a:schemeClr val="tx1"/>
        </a:solidFill>
        <a:latin typeface="Arial" pitchFamily="34" charset="0"/>
        <a:ea typeface="幼圆" pitchFamily="49" charset="-122"/>
        <a:cs typeface="+mn-cs"/>
      </a:defRPr>
    </a:lvl1pPr>
    <a:lvl2pPr marL="457200" algn="l" rtl="0" eaLnBrk="0" fontAlgn="base" hangingPunct="0">
      <a:spcBef>
        <a:spcPct val="0"/>
      </a:spcBef>
      <a:spcAft>
        <a:spcPct val="0"/>
      </a:spcAft>
      <a:buFont typeface="Arial" pitchFamily="34" charset="0"/>
      <a:defRPr sz="2400" kern="1200">
        <a:solidFill>
          <a:schemeClr val="tx1"/>
        </a:solidFill>
        <a:latin typeface="Arial" pitchFamily="34" charset="0"/>
        <a:ea typeface="幼圆" pitchFamily="49" charset="-122"/>
        <a:cs typeface="+mn-cs"/>
      </a:defRPr>
    </a:lvl2pPr>
    <a:lvl3pPr marL="914400" algn="l" rtl="0" eaLnBrk="0" fontAlgn="base" hangingPunct="0">
      <a:spcBef>
        <a:spcPct val="0"/>
      </a:spcBef>
      <a:spcAft>
        <a:spcPct val="0"/>
      </a:spcAft>
      <a:buFont typeface="Arial" pitchFamily="34" charset="0"/>
      <a:defRPr sz="2400" kern="1200">
        <a:solidFill>
          <a:schemeClr val="tx1"/>
        </a:solidFill>
        <a:latin typeface="Arial" pitchFamily="34" charset="0"/>
        <a:ea typeface="幼圆" pitchFamily="49" charset="-122"/>
        <a:cs typeface="+mn-cs"/>
      </a:defRPr>
    </a:lvl3pPr>
    <a:lvl4pPr marL="1371600" algn="l" rtl="0" eaLnBrk="0" fontAlgn="base" hangingPunct="0">
      <a:spcBef>
        <a:spcPct val="0"/>
      </a:spcBef>
      <a:spcAft>
        <a:spcPct val="0"/>
      </a:spcAft>
      <a:buFont typeface="Arial" pitchFamily="34" charset="0"/>
      <a:defRPr sz="2400" kern="1200">
        <a:solidFill>
          <a:schemeClr val="tx1"/>
        </a:solidFill>
        <a:latin typeface="Arial" pitchFamily="34" charset="0"/>
        <a:ea typeface="幼圆" pitchFamily="49" charset="-122"/>
        <a:cs typeface="+mn-cs"/>
      </a:defRPr>
    </a:lvl4pPr>
    <a:lvl5pPr marL="1828800" algn="l" rtl="0" eaLnBrk="0" fontAlgn="base" hangingPunct="0">
      <a:spcBef>
        <a:spcPct val="0"/>
      </a:spcBef>
      <a:spcAft>
        <a:spcPct val="0"/>
      </a:spcAft>
      <a:buFont typeface="Arial" pitchFamily="34" charset="0"/>
      <a:defRPr sz="2400" kern="1200">
        <a:solidFill>
          <a:schemeClr val="tx1"/>
        </a:solidFill>
        <a:latin typeface="Arial" pitchFamily="34" charset="0"/>
        <a:ea typeface="幼圆" pitchFamily="49" charset="-122"/>
        <a:cs typeface="+mn-cs"/>
      </a:defRPr>
    </a:lvl5pPr>
    <a:lvl6pPr marL="2286000" algn="l" defTabSz="914400" rtl="0" eaLnBrk="1" latinLnBrk="0" hangingPunct="1">
      <a:defRPr sz="2400" kern="1200">
        <a:solidFill>
          <a:schemeClr val="tx1"/>
        </a:solidFill>
        <a:latin typeface="Arial" pitchFamily="34" charset="0"/>
        <a:ea typeface="幼圆" pitchFamily="49" charset="-122"/>
        <a:cs typeface="+mn-cs"/>
      </a:defRPr>
    </a:lvl6pPr>
    <a:lvl7pPr marL="2743200" algn="l" defTabSz="914400" rtl="0" eaLnBrk="1" latinLnBrk="0" hangingPunct="1">
      <a:defRPr sz="2400" kern="1200">
        <a:solidFill>
          <a:schemeClr val="tx1"/>
        </a:solidFill>
        <a:latin typeface="Arial" pitchFamily="34" charset="0"/>
        <a:ea typeface="幼圆" pitchFamily="49" charset="-122"/>
        <a:cs typeface="+mn-cs"/>
      </a:defRPr>
    </a:lvl7pPr>
    <a:lvl8pPr marL="3200400" algn="l" defTabSz="914400" rtl="0" eaLnBrk="1" latinLnBrk="0" hangingPunct="1">
      <a:defRPr sz="2400" kern="1200">
        <a:solidFill>
          <a:schemeClr val="tx1"/>
        </a:solidFill>
        <a:latin typeface="Arial" pitchFamily="34" charset="0"/>
        <a:ea typeface="幼圆" pitchFamily="49" charset="-122"/>
        <a:cs typeface="+mn-cs"/>
      </a:defRPr>
    </a:lvl8pPr>
    <a:lvl9pPr marL="3657600" algn="l" defTabSz="914400" rtl="0" eaLnBrk="1" latinLnBrk="0" hangingPunct="1">
      <a:defRPr sz="2400" kern="1200">
        <a:solidFill>
          <a:schemeClr val="tx1"/>
        </a:solidFill>
        <a:latin typeface="Arial" pitchFamily="34" charset="0"/>
        <a:ea typeface="幼圆"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FA757"/>
    <a:srgbClr val="B5AD4B"/>
    <a:srgbClr val="333333"/>
    <a:srgbClr val="F6E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81" autoAdjust="0"/>
    <p:restoredTop sz="94660"/>
  </p:normalViewPr>
  <p:slideViewPr>
    <p:cSldViewPr snapToGrid="0">
      <p:cViewPr varScale="1">
        <p:scale>
          <a:sx n="50" d="100"/>
          <a:sy n="50" d="100"/>
        </p:scale>
        <p:origin x="36" y="1188"/>
      </p:cViewPr>
      <p:guideLst>
        <p:guide orient="horz" pos="2128"/>
        <p:guide pos="38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fld id="{91167162-4A85-441C-880D-69132A13B0EA}" type="datetimeFigureOut">
              <a:rPr lang="zh-CN" altLang="en-US"/>
            </a:fld>
            <a:endParaRPr lang="en-US"/>
          </a:p>
        </p:txBody>
      </p:sp>
      <p:sp>
        <p:nvSpPr>
          <p:cNvPr id="307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2F6913DD-FCCA-4A8D-A58D-EAF90A7424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noFill/>
          <a:ln w="12700">
            <a:solidFill>
              <a:srgbClr val="000000"/>
            </a:solidFill>
            <a:miter lim="800000"/>
          </a:ln>
        </p:spPr>
      </p:sp>
      <p:sp>
        <p:nvSpPr>
          <p:cNvPr id="36867" name="备注占位符 2"/>
          <p:cNvSpPr>
            <a:spLocks noGrp="1" noChangeArrowheads="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368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r" eaLnBrk="1" hangingPunct="1"/>
            <a:fld id="{7919C1AA-A93C-4800-B53F-F3067A5396C0}" type="slidenum">
              <a:rPr lang="zh-CN" altLang="en-US" sz="1200">
                <a:latin typeface="Calibri" pitchFamily="34" charset="0"/>
                <a:ea typeface="SimSun" pitchFamily="2" charset="-122"/>
              </a:rPr>
            </a:fld>
            <a:endParaRPr lang="en-US" sz="1200">
              <a:latin typeface="Calibri" pitchFamily="34" charset="0"/>
              <a:ea typeface="SimSun"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6913DD-FCCA-4A8D-A58D-EAF90A7424EE}"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050" name="图片 7"/>
          <p:cNvPicPr>
            <a:picLocks noChangeAspect="1" noChangeArrowheads="1"/>
          </p:cNvPicPr>
          <p:nvPr/>
        </p:nvPicPr>
        <p:blipFill>
          <a:blip r:embed="rId2">
            <a:extLst>
              <a:ext uri="{28A0092B-C50C-407E-A947-70E740481C1C}">
                <a14:useLocalDpi xmlns:a14="http://schemas.microsoft.com/office/drawing/2010/main" val="0"/>
              </a:ext>
            </a:extLst>
          </a:blip>
          <a:srcRect l="398" t="839" r="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KSO_BT1"/>
          <p:cNvSpPr>
            <a:spLocks noGrp="1" noChangeArrowheads="1"/>
          </p:cNvSpPr>
          <p:nvPr>
            <p:ph type="ctrTitle"/>
          </p:nvPr>
        </p:nvSpPr>
        <p:spPr>
          <a:xfrm>
            <a:off x="914400" y="2130425"/>
            <a:ext cx="10363200" cy="1470025"/>
          </a:xfrm>
        </p:spPr>
        <p:txBody>
          <a:bodyPr>
            <a:normAutofit/>
          </a:bodyPr>
          <a:lstStyle>
            <a:lvl1pPr algn="ctr">
              <a:defRPr sz="4800" baseline="0"/>
            </a:lvl1pPr>
          </a:lstStyle>
          <a:p>
            <a:pPr lvl="0"/>
            <a:r>
              <a:rPr lang="zh-CN" noProof="0" dirty="0" smtClean="0"/>
              <a:t>单击此处编辑母版标题样式</a:t>
            </a:r>
            <a:endParaRPr lang="zh-CN" noProof="0" dirty="0" smtClean="0"/>
          </a:p>
        </p:txBody>
      </p:sp>
      <p:sp>
        <p:nvSpPr>
          <p:cNvPr id="2055" name="KSO_BC1"/>
          <p:cNvSpPr>
            <a:spLocks noGrp="1" noChangeArrowheads="1"/>
          </p:cNvSpPr>
          <p:nvPr>
            <p:ph type="subTitle" idx="1"/>
          </p:nvPr>
        </p:nvSpPr>
        <p:spPr>
          <a:xfrm>
            <a:off x="914400" y="3687763"/>
            <a:ext cx="10364400" cy="1468800"/>
          </a:xfrm>
        </p:spPr>
        <p:txBody>
          <a:bodyPr/>
          <a:lstStyle>
            <a:lvl1pPr marL="0" indent="0" algn="ctr">
              <a:buFont typeface="Wingdings" pitchFamily="2" charset="2"/>
              <a:buNone/>
              <a:defRPr sz="1800" baseline="0">
                <a:solidFill>
                  <a:schemeClr val="accent2"/>
                </a:solidFill>
              </a:defRPr>
            </a:lvl1pPr>
          </a:lstStyle>
          <a:p>
            <a:pPr lvl="0"/>
            <a:r>
              <a:rPr lang="zh-CN" noProof="0" dirty="0" smtClean="0"/>
              <a:t>单击此处编辑母版副标题样式</a:t>
            </a:r>
            <a:endParaRPr lang="zh-CN" noProof="0" dirty="0" smtClean="0"/>
          </a:p>
        </p:txBody>
      </p:sp>
      <p:sp>
        <p:nvSpPr>
          <p:cNvPr id="2" name="日期占位符 1"/>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DE7D56-7CD8-4293-B073-5AAB6A3D0E2D}" type="slidenum">
              <a:rPr lang="zh-CN" altLang="en-US" smtClean="0"/>
            </a:fld>
            <a:endParaRPr lang="zh-CN" altLang="en-US"/>
          </a:p>
        </p:txBody>
      </p:sp>
      <p:sp>
        <p:nvSpPr>
          <p:cNvPr id="6" name="内容占位符 6"/>
          <p:cNvSpPr>
            <a:spLocks noGrp="1"/>
          </p:cNvSpPr>
          <p:nvPr>
            <p:ph sz="quarter" idx="13"/>
          </p:nvPr>
        </p:nvSpPr>
        <p:spPr>
          <a:xfrm>
            <a:off x="560388" y="412955"/>
            <a:ext cx="11237912" cy="557509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696400" y="1962000"/>
            <a:ext cx="7740000" cy="3740400"/>
          </a:xfrm>
        </p:spPr>
        <p:txBody>
          <a:bodyPr>
            <a:normAutofit/>
          </a:bodyPr>
          <a:lstStyle>
            <a:lvl1pPr marL="285750" indent="-285750" algn="l">
              <a:buFont typeface="Arial" pitchFamily="34" charset="0"/>
              <a:buChar char="•"/>
              <a:defRPr sz="2400">
                <a:solidFill>
                  <a:schemeClr val="tx1"/>
                </a:solidFill>
                <a:latin typeface="+mn-ea"/>
                <a:ea typeface="+mn-ea"/>
              </a:defRPr>
            </a:lvl1pPr>
            <a:lvl2pPr marL="446405" indent="265430" algn="l">
              <a:buFont typeface="Arial" pitchFamily="34" charset="0"/>
              <a:buChar char="•"/>
              <a:defRPr sz="2000">
                <a:solidFill>
                  <a:schemeClr val="tx1"/>
                </a:solidFill>
                <a:latin typeface="+mn-ea"/>
                <a:ea typeface="+mn-ea"/>
              </a:defRPr>
            </a:lvl2pPr>
            <a:lvl3pPr marL="1200150" indent="-285750" algn="l">
              <a:buFont typeface="Arial" pitchFamily="34" charset="0"/>
              <a:buChar char="•"/>
              <a:defRPr sz="1800">
                <a:solidFill>
                  <a:schemeClr val="tx1"/>
                </a:solidFill>
                <a:latin typeface="+mn-ea"/>
                <a:ea typeface="+mn-ea"/>
              </a:defRPr>
            </a:lvl3pPr>
            <a:lvl4pPr marL="1657350" indent="-285750" algn="l">
              <a:buFont typeface="Arial" pitchFamily="34" charset="0"/>
              <a:buChar char="•"/>
              <a:defRPr sz="1800">
                <a:solidFill>
                  <a:schemeClr val="tx1"/>
                </a:solidFill>
                <a:latin typeface="+mn-ea"/>
                <a:ea typeface="+mn-ea"/>
              </a:defRPr>
            </a:lvl4pPr>
            <a:lvl5pPr marL="2114550" indent="-285750" algn="l">
              <a:buFont typeface="Arial" pitchFamily="34" charset="0"/>
              <a:buChar char="•"/>
              <a:defRPr sz="1800">
                <a:solidFill>
                  <a:schemeClr val="tx1"/>
                </a:solidFill>
                <a:latin typeface="+mn-ea"/>
                <a:ea typeface="+mn-ea"/>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框 13"/>
          <p:cNvSpPr/>
          <p:nvPr userDrawn="1"/>
        </p:nvSpPr>
        <p:spPr bwMode="auto">
          <a:xfrm>
            <a:off x="1928813" y="1725613"/>
            <a:ext cx="639762" cy="590550"/>
          </a:xfrm>
          <a:custGeom>
            <a:avLst/>
            <a:gdLst>
              <a:gd name="T0" fmla="*/ 585430 w 639659"/>
              <a:gd name="T1" fmla="*/ 0 h 591592"/>
              <a:gd name="T2" fmla="*/ 639659 w 639659"/>
              <a:gd name="T3" fmla="*/ 86274 h 591592"/>
              <a:gd name="T4" fmla="*/ 539828 w 639659"/>
              <a:gd name="T5" fmla="*/ 170699 h 591592"/>
              <a:gd name="T6" fmla="*/ 504086 w 639659"/>
              <a:gd name="T7" fmla="*/ 334003 h 591592"/>
              <a:gd name="T8" fmla="*/ 619939 w 639659"/>
              <a:gd name="T9" fmla="*/ 334003 h 591592"/>
              <a:gd name="T10" fmla="*/ 619939 w 639659"/>
              <a:gd name="T11" fmla="*/ 591592 h 591592"/>
              <a:gd name="T12" fmla="*/ 382070 w 639659"/>
              <a:gd name="T13" fmla="*/ 591592 h 591592"/>
              <a:gd name="T14" fmla="*/ 382070 w 639659"/>
              <a:gd name="T15" fmla="*/ 388232 h 591592"/>
              <a:gd name="T16" fmla="*/ 421509 w 639659"/>
              <a:gd name="T17" fmla="*/ 149131 h 591592"/>
              <a:gd name="T18" fmla="*/ 585430 w 639659"/>
              <a:gd name="T19" fmla="*/ 0 h 591592"/>
              <a:gd name="T20" fmla="*/ 203360 w 639659"/>
              <a:gd name="T21" fmla="*/ 0 h 591592"/>
              <a:gd name="T22" fmla="*/ 257589 w 639659"/>
              <a:gd name="T23" fmla="*/ 86274 h 591592"/>
              <a:gd name="T24" fmla="*/ 157758 w 639659"/>
              <a:gd name="T25" fmla="*/ 170699 h 591592"/>
              <a:gd name="T26" fmla="*/ 122016 w 639659"/>
              <a:gd name="T27" fmla="*/ 334003 h 591592"/>
              <a:gd name="T28" fmla="*/ 237870 w 639659"/>
              <a:gd name="T29" fmla="*/ 334003 h 591592"/>
              <a:gd name="T30" fmla="*/ 237870 w 639659"/>
              <a:gd name="T31" fmla="*/ 591592 h 591592"/>
              <a:gd name="T32" fmla="*/ 0 w 639659"/>
              <a:gd name="T33" fmla="*/ 591592 h 591592"/>
              <a:gd name="T34" fmla="*/ 0 w 639659"/>
              <a:gd name="T35" fmla="*/ 388232 h 591592"/>
              <a:gd name="T36" fmla="*/ 39440 w 639659"/>
              <a:gd name="T37" fmla="*/ 149131 h 591592"/>
              <a:gd name="T38" fmla="*/ 203360 w 639659"/>
              <a:gd name="T39" fmla="*/ 0 h 59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70" y="334003"/>
                </a:lnTo>
                <a:lnTo>
                  <a:pt x="237870"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日期占位符 3"/>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26000" y="3222000"/>
            <a:ext cx="4575600" cy="856800"/>
          </a:xfrm>
          <a:solidFill>
            <a:schemeClr val="accent2"/>
          </a:solidFill>
        </p:spPr>
        <p:txBody>
          <a:bodyPr anchor="ctr" anchorCtr="0">
            <a:normAutofit/>
          </a:bodyPr>
          <a:lstStyle>
            <a:lvl1pPr algn="ctr">
              <a:defRPr sz="2800" b="0">
                <a:solidFill>
                  <a:schemeClr val="bg1"/>
                </a:solidFill>
              </a:defRPr>
            </a:lvl1pPr>
          </a:lstStyle>
          <a:p>
            <a:r>
              <a:rPr lang="zh-CN" altLang="en-US" dirty="0" smtClean="0"/>
              <a:t>单击此处编辑母版标题样式</a:t>
            </a:r>
            <a:endParaRPr lang="zh-CN" altLang="en-US" dirty="0"/>
          </a:p>
        </p:txBody>
      </p:sp>
      <p:sp>
        <p:nvSpPr>
          <p:cNvPr id="9" name="MH_Others_2"/>
          <p:cNvSpPr/>
          <p:nvPr userDrawn="1"/>
        </p:nvSpPr>
        <p:spPr bwMode="auto">
          <a:xfrm>
            <a:off x="3179763" y="2813050"/>
            <a:ext cx="742950" cy="836613"/>
          </a:xfrm>
          <a:custGeom>
            <a:avLst/>
            <a:gdLst>
              <a:gd name="T0" fmla="*/ 711200 w 711200"/>
              <a:gd name="T1" fmla="*/ 5499100 h 5499100"/>
              <a:gd name="T2" fmla="*/ 711200 w 711200"/>
              <a:gd name="T3" fmla="*/ 0 h 5499100"/>
              <a:gd name="T4" fmla="*/ 0 w 711200"/>
              <a:gd name="T5" fmla="*/ 0 h 5499100"/>
            </a:gdLst>
            <a:ahLst/>
            <a:cxnLst>
              <a:cxn ang="0">
                <a:pos x="T0" y="T1"/>
              </a:cxn>
              <a:cxn ang="0">
                <a:pos x="T2" y="T3"/>
              </a:cxn>
              <a:cxn ang="0">
                <a:pos x="T4" y="T5"/>
              </a:cxn>
            </a:cxnLst>
            <a:rect l="0" t="0" r="r" b="b"/>
            <a:pathLst>
              <a:path w="711200" h="5499100">
                <a:moveTo>
                  <a:pt x="711200" y="5499100"/>
                </a:moveTo>
                <a:lnTo>
                  <a:pt x="711200" y="0"/>
                </a:lnTo>
                <a:lnTo>
                  <a:pt x="0" y="0"/>
                </a:lnTo>
              </a:path>
            </a:pathLst>
          </a:custGeom>
          <a:noFill/>
          <a:ln w="3175" cap="flat" cmpd="sng">
            <a:solidFill>
              <a:schemeClr val="tx1">
                <a:lumMod val="20000"/>
                <a:lumOff val="80000"/>
              </a:schemeClr>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 name="MH_Others_1"/>
          <p:cNvSpPr>
            <a:spLocks noChangeArrowheads="1"/>
          </p:cNvSpPr>
          <p:nvPr userDrawn="1"/>
        </p:nvSpPr>
        <p:spPr bwMode="auto">
          <a:xfrm>
            <a:off x="0" y="2706688"/>
            <a:ext cx="3179763" cy="214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ea typeface="SimHei" panose="02010609060101010101" pitchFamily="49" charset="-122"/>
            </a:endParaRPr>
          </a:p>
        </p:txBody>
      </p:sp>
      <p:sp>
        <p:nvSpPr>
          <p:cNvPr id="11" name="MH_Others_3"/>
          <p:cNvSpPr>
            <a:spLocks noChangeArrowheads="1"/>
          </p:cNvSpPr>
          <p:nvPr userDrawn="1"/>
        </p:nvSpPr>
        <p:spPr bwMode="auto">
          <a:xfrm flipH="1">
            <a:off x="3849688" y="3570288"/>
            <a:ext cx="158750" cy="158750"/>
          </a:xfrm>
          <a:prstGeom prst="ellipse">
            <a:avLst/>
          </a:prstGeom>
          <a:solidFill>
            <a:schemeClr val="accent2">
              <a:lumMod val="60000"/>
              <a:lumOff val="40000"/>
            </a:schemeClr>
          </a:solidFill>
          <a:ln>
            <a:noFill/>
          </a:ln>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600" b="1">
              <a:solidFill>
                <a:srgbClr val="FFFFFF"/>
              </a:solidFill>
              <a:ea typeface="SimHei" panose="02010609060101010101" pitchFamily="49" charset="-122"/>
            </a:endParaRPr>
          </a:p>
        </p:txBody>
      </p:sp>
      <p:cxnSp>
        <p:nvCxnSpPr>
          <p:cNvPr id="12" name="MH_Others_4"/>
          <p:cNvCxnSpPr>
            <a:cxnSpLocks noChangeShapeType="1"/>
            <a:stCxn id="11" idx="2"/>
          </p:cNvCxnSpPr>
          <p:nvPr userDrawn="1"/>
        </p:nvCxnSpPr>
        <p:spPr bwMode="auto">
          <a:xfrm>
            <a:off x="4008438" y="3649663"/>
            <a:ext cx="619125" cy="0"/>
          </a:xfrm>
          <a:prstGeom prst="straightConnector1">
            <a:avLst/>
          </a:prstGeom>
          <a:noFill/>
          <a:ln w="3175" cmpd="sng">
            <a:solidFill>
              <a:schemeClr val="tx1">
                <a:lumMod val="20000"/>
                <a:lumOff val="80000"/>
              </a:schemeClr>
            </a:solidFill>
            <a:round/>
            <a:tailEnd type="triangle" w="med" len="med"/>
          </a:ln>
          <a:extLst>
            <a:ext uri="{909E8E84-426E-40DD-AFC4-6F175D3DCCD1}">
              <a14:hiddenFill xmlns:a14="http://schemas.microsoft.com/office/drawing/2010/main">
                <a:noFill/>
              </a14:hiddenFill>
            </a:ext>
          </a:extLst>
        </p:spPr>
      </p:cxnSp>
      <p:sp>
        <p:nvSpPr>
          <p:cNvPr id="3" name="日期占位符 2"/>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682000" y="1864800"/>
            <a:ext cx="7740000" cy="1544400"/>
          </a:xfrm>
        </p:spPr>
        <p:txBody>
          <a:bodyPr>
            <a:normAutofit/>
          </a:bodyPr>
          <a:lstStyle>
            <a:lvl1pPr marL="285750" indent="-285750" algn="l">
              <a:buFont typeface="Arial" pitchFamily="34" charset="0"/>
              <a:buChar char="•"/>
              <a:defRPr sz="2400">
                <a:solidFill>
                  <a:schemeClr val="tx1"/>
                </a:solidFill>
              </a:defRPr>
            </a:lvl1pPr>
            <a:lvl2pPr marL="723900" indent="-285750" algn="l">
              <a:buFont typeface="Arial" pitchFamily="34" charset="0"/>
              <a:buChar char="•"/>
              <a:defRPr sz="2000">
                <a:solidFill>
                  <a:schemeClr val="tx1"/>
                </a:solidFill>
              </a:defRPr>
            </a:lvl2pPr>
            <a:lvl3pPr marL="1200150" indent="-285750" algn="l">
              <a:buFont typeface="Arial" pitchFamily="34" charset="0"/>
              <a:buChar char="•"/>
              <a:defRPr sz="1800">
                <a:solidFill>
                  <a:schemeClr val="tx1"/>
                </a:solidFill>
              </a:defRPr>
            </a:lvl3pPr>
            <a:lvl4pPr marL="1657350" indent="-285750" algn="l">
              <a:buFont typeface="Arial" pitchFamily="34" charset="0"/>
              <a:buChar char="•"/>
              <a:defRPr sz="1800">
                <a:solidFill>
                  <a:schemeClr val="tx1"/>
                </a:solidFill>
              </a:defRPr>
            </a:lvl4pPr>
            <a:lvl5pPr marL="2114550" indent="-285750" algn="l">
              <a:buFont typeface="Arial" pitchFamily="34" charset="0"/>
              <a:buChar cha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2682000" y="3488400"/>
            <a:ext cx="7740000" cy="1544400"/>
          </a:xfrm>
        </p:spPr>
        <p:txBody>
          <a:bodyPr>
            <a:normAutofit/>
          </a:bodyPr>
          <a:lstStyle>
            <a:lvl1pPr marL="285750" indent="-285750" algn="l">
              <a:buFont typeface="Arial" pitchFamily="34" charset="0"/>
              <a:buChar char="•"/>
              <a:defRPr sz="2400">
                <a:solidFill>
                  <a:schemeClr val="tx1"/>
                </a:solidFill>
              </a:defRPr>
            </a:lvl1pPr>
            <a:lvl2pPr marL="723900" indent="-285750" algn="l">
              <a:buFont typeface="Arial" pitchFamily="34" charset="0"/>
              <a:buChar char="•"/>
              <a:defRPr sz="2000">
                <a:solidFill>
                  <a:schemeClr val="tx1"/>
                </a:solidFill>
              </a:defRPr>
            </a:lvl2pPr>
            <a:lvl3pPr marL="1200150" indent="-285750" algn="l">
              <a:buFont typeface="Arial" pitchFamily="34" charset="0"/>
              <a:buChar char="•"/>
              <a:defRPr sz="1800">
                <a:solidFill>
                  <a:schemeClr val="tx1"/>
                </a:solidFill>
              </a:defRPr>
            </a:lvl3pPr>
            <a:lvl4pPr marL="1657350" indent="-285750" algn="l">
              <a:buFont typeface="Arial" pitchFamily="34" charset="0"/>
              <a:buChar char="•"/>
              <a:defRPr sz="1800">
                <a:solidFill>
                  <a:schemeClr val="tx1"/>
                </a:solidFill>
              </a:defRPr>
            </a:lvl4pPr>
            <a:lvl5pPr marL="2114550" indent="-285750" algn="l">
              <a:buFont typeface="Arial" pitchFamily="34" charset="0"/>
              <a:buChar cha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框 13"/>
          <p:cNvSpPr/>
          <p:nvPr userDrawn="1"/>
        </p:nvSpPr>
        <p:spPr bwMode="auto">
          <a:xfrm>
            <a:off x="2177143" y="1788869"/>
            <a:ext cx="376918" cy="347925"/>
          </a:xfrm>
          <a:custGeom>
            <a:avLst/>
            <a:gdLst>
              <a:gd name="T0" fmla="*/ 585430 w 639659"/>
              <a:gd name="T1" fmla="*/ 0 h 591592"/>
              <a:gd name="T2" fmla="*/ 639659 w 639659"/>
              <a:gd name="T3" fmla="*/ 86274 h 591592"/>
              <a:gd name="T4" fmla="*/ 539828 w 639659"/>
              <a:gd name="T5" fmla="*/ 170699 h 591592"/>
              <a:gd name="T6" fmla="*/ 504086 w 639659"/>
              <a:gd name="T7" fmla="*/ 334003 h 591592"/>
              <a:gd name="T8" fmla="*/ 619939 w 639659"/>
              <a:gd name="T9" fmla="*/ 334003 h 591592"/>
              <a:gd name="T10" fmla="*/ 619939 w 639659"/>
              <a:gd name="T11" fmla="*/ 591592 h 591592"/>
              <a:gd name="T12" fmla="*/ 382070 w 639659"/>
              <a:gd name="T13" fmla="*/ 591592 h 591592"/>
              <a:gd name="T14" fmla="*/ 382070 w 639659"/>
              <a:gd name="T15" fmla="*/ 388232 h 591592"/>
              <a:gd name="T16" fmla="*/ 421509 w 639659"/>
              <a:gd name="T17" fmla="*/ 149131 h 591592"/>
              <a:gd name="T18" fmla="*/ 585430 w 639659"/>
              <a:gd name="T19" fmla="*/ 0 h 591592"/>
              <a:gd name="T20" fmla="*/ 203360 w 639659"/>
              <a:gd name="T21" fmla="*/ 0 h 591592"/>
              <a:gd name="T22" fmla="*/ 257589 w 639659"/>
              <a:gd name="T23" fmla="*/ 86274 h 591592"/>
              <a:gd name="T24" fmla="*/ 157758 w 639659"/>
              <a:gd name="T25" fmla="*/ 170699 h 591592"/>
              <a:gd name="T26" fmla="*/ 122016 w 639659"/>
              <a:gd name="T27" fmla="*/ 334003 h 591592"/>
              <a:gd name="T28" fmla="*/ 237870 w 639659"/>
              <a:gd name="T29" fmla="*/ 334003 h 591592"/>
              <a:gd name="T30" fmla="*/ 237870 w 639659"/>
              <a:gd name="T31" fmla="*/ 591592 h 591592"/>
              <a:gd name="T32" fmla="*/ 0 w 639659"/>
              <a:gd name="T33" fmla="*/ 591592 h 591592"/>
              <a:gd name="T34" fmla="*/ 0 w 639659"/>
              <a:gd name="T35" fmla="*/ 388232 h 591592"/>
              <a:gd name="T36" fmla="*/ 39440 w 639659"/>
              <a:gd name="T37" fmla="*/ 149131 h 591592"/>
              <a:gd name="T38" fmla="*/ 203360 w 639659"/>
              <a:gd name="T39" fmla="*/ 0 h 59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70" y="334003"/>
                </a:lnTo>
                <a:lnTo>
                  <a:pt x="237870"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文本框 13"/>
          <p:cNvSpPr/>
          <p:nvPr userDrawn="1"/>
        </p:nvSpPr>
        <p:spPr bwMode="auto">
          <a:xfrm>
            <a:off x="2177143" y="3410857"/>
            <a:ext cx="376918" cy="347925"/>
          </a:xfrm>
          <a:custGeom>
            <a:avLst/>
            <a:gdLst>
              <a:gd name="T0" fmla="*/ 585430 w 639659"/>
              <a:gd name="T1" fmla="*/ 0 h 591592"/>
              <a:gd name="T2" fmla="*/ 639659 w 639659"/>
              <a:gd name="T3" fmla="*/ 86274 h 591592"/>
              <a:gd name="T4" fmla="*/ 539828 w 639659"/>
              <a:gd name="T5" fmla="*/ 170699 h 591592"/>
              <a:gd name="T6" fmla="*/ 504086 w 639659"/>
              <a:gd name="T7" fmla="*/ 334003 h 591592"/>
              <a:gd name="T8" fmla="*/ 619939 w 639659"/>
              <a:gd name="T9" fmla="*/ 334003 h 591592"/>
              <a:gd name="T10" fmla="*/ 619939 w 639659"/>
              <a:gd name="T11" fmla="*/ 591592 h 591592"/>
              <a:gd name="T12" fmla="*/ 382070 w 639659"/>
              <a:gd name="T13" fmla="*/ 591592 h 591592"/>
              <a:gd name="T14" fmla="*/ 382070 w 639659"/>
              <a:gd name="T15" fmla="*/ 388232 h 591592"/>
              <a:gd name="T16" fmla="*/ 421509 w 639659"/>
              <a:gd name="T17" fmla="*/ 149131 h 591592"/>
              <a:gd name="T18" fmla="*/ 585430 w 639659"/>
              <a:gd name="T19" fmla="*/ 0 h 591592"/>
              <a:gd name="T20" fmla="*/ 203360 w 639659"/>
              <a:gd name="T21" fmla="*/ 0 h 591592"/>
              <a:gd name="T22" fmla="*/ 257589 w 639659"/>
              <a:gd name="T23" fmla="*/ 86274 h 591592"/>
              <a:gd name="T24" fmla="*/ 157758 w 639659"/>
              <a:gd name="T25" fmla="*/ 170699 h 591592"/>
              <a:gd name="T26" fmla="*/ 122016 w 639659"/>
              <a:gd name="T27" fmla="*/ 334003 h 591592"/>
              <a:gd name="T28" fmla="*/ 237870 w 639659"/>
              <a:gd name="T29" fmla="*/ 334003 h 591592"/>
              <a:gd name="T30" fmla="*/ 237870 w 639659"/>
              <a:gd name="T31" fmla="*/ 591592 h 591592"/>
              <a:gd name="T32" fmla="*/ 0 w 639659"/>
              <a:gd name="T33" fmla="*/ 591592 h 591592"/>
              <a:gd name="T34" fmla="*/ 0 w 639659"/>
              <a:gd name="T35" fmla="*/ 388232 h 591592"/>
              <a:gd name="T36" fmla="*/ 39440 w 639659"/>
              <a:gd name="T37" fmla="*/ 149131 h 591592"/>
              <a:gd name="T38" fmla="*/ 203360 w 639659"/>
              <a:gd name="T39" fmla="*/ 0 h 59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70" y="334003"/>
                </a:lnTo>
                <a:lnTo>
                  <a:pt x="237870"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日期占位符 6"/>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149351"/>
          </a:xfrm>
        </p:spPr>
        <p:txBody>
          <a:bodyPr anchor="ctr" anchorCtr="0"/>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2084CC9-0384-4551-87E3-6D669A0F78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1677B1-3B10-42C3-A583-BAF3C540BEAC}" type="slidenum">
              <a:rPr lang="zh-CN" altLang="en-US" smtClean="0"/>
            </a:fld>
            <a:endParaRPr lang="zh-CN" altLang="en-US"/>
          </a:p>
        </p:txBody>
      </p:sp>
      <p:sp>
        <p:nvSpPr>
          <p:cNvPr id="8" name="矩形 2"/>
          <p:cNvSpPr>
            <a:spLocks noChangeArrowheads="1"/>
          </p:cNvSpPr>
          <p:nvPr userDrawn="1"/>
        </p:nvSpPr>
        <p:spPr bwMode="auto">
          <a:xfrm>
            <a:off x="0" y="2610225"/>
            <a:ext cx="12242801"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Arial" pitchFamily="34" charset="0"/>
              <a:buNone/>
            </a:pPr>
            <a:endParaRPr lang="zh-CN" altLang="zh-CN" sz="2000">
              <a:solidFill>
                <a:srgbClr val="FFFFFF"/>
              </a:solidFill>
            </a:endParaRPr>
          </a:p>
        </p:txBody>
      </p:sp>
      <p:sp>
        <p:nvSpPr>
          <p:cNvPr id="2" name="标题 1"/>
          <p:cNvSpPr>
            <a:spLocks noGrp="1"/>
          </p:cNvSpPr>
          <p:nvPr>
            <p:ph type="title" hasCustomPrompt="1"/>
          </p:nvPr>
        </p:nvSpPr>
        <p:spPr>
          <a:xfrm>
            <a:off x="3443826" y="2610225"/>
            <a:ext cx="3369352" cy="1052980"/>
          </a:xfrm>
        </p:spPr>
        <p:txBody>
          <a:bodyPr/>
          <a:lstStyle>
            <a:lvl1pPr algn="ctr">
              <a:defRPr sz="6000">
                <a:solidFill>
                  <a:schemeClr val="bg1"/>
                </a:solidFill>
              </a:defRPr>
            </a:lvl1pPr>
          </a:lstStyle>
          <a:p>
            <a:r>
              <a:rPr lang="zh-CN" altLang="en-US" dirty="0" smtClean="0"/>
              <a:t>编辑标题</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921115" y="6466205"/>
            <a:ext cx="2743200" cy="365125"/>
          </a:xfrm>
        </p:spPr>
        <p:txBody>
          <a:bodyPr/>
          <a:lstStyle>
            <a:lvl1pPr>
              <a:defRPr sz="1400" b="1">
                <a:solidFill>
                  <a:srgbClr val="FF0000"/>
                </a:solidFill>
              </a:defRPr>
            </a:lvl1p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06000" y="1681200"/>
            <a:ext cx="5400000" cy="34812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hasCustomPrompt="1"/>
          </p:nvPr>
        </p:nvSpPr>
        <p:spPr>
          <a:xfrm>
            <a:off x="6793200" y="1479600"/>
            <a:ext cx="4528800" cy="705600"/>
          </a:xfrm>
        </p:spPr>
        <p:txBody>
          <a:bodyPr anchor="ctr" anchorCtr="0">
            <a:normAutofit/>
          </a:bodyPr>
          <a:lstStyle>
            <a:lvl1pPr>
              <a:defRPr sz="3200" b="0"/>
            </a:lvl1pPr>
          </a:lstStyle>
          <a:p>
            <a:r>
              <a:rPr lang="zh-CN" altLang="en-US" dirty="0" smtClean="0"/>
              <a:t>单击此处编辑标题</a:t>
            </a:r>
            <a:endParaRPr lang="zh-CN" altLang="en-US" dirty="0"/>
          </a:p>
        </p:txBody>
      </p:sp>
      <p:sp>
        <p:nvSpPr>
          <p:cNvPr id="4" name="文本占位符 3"/>
          <p:cNvSpPr>
            <a:spLocks noGrp="1"/>
          </p:cNvSpPr>
          <p:nvPr>
            <p:ph type="body" sz="half" idx="2"/>
          </p:nvPr>
        </p:nvSpPr>
        <p:spPr>
          <a:xfrm>
            <a:off x="6919200" y="2368800"/>
            <a:ext cx="4402800" cy="2898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cxnSp>
        <p:nvCxnSpPr>
          <p:cNvPr id="5" name="直接连接符 3"/>
          <p:cNvCxnSpPr>
            <a:cxnSpLocks noChangeShapeType="1"/>
          </p:cNvCxnSpPr>
          <p:nvPr userDrawn="1"/>
        </p:nvCxnSpPr>
        <p:spPr bwMode="auto">
          <a:xfrm>
            <a:off x="6918325" y="2187575"/>
            <a:ext cx="4402138" cy="0"/>
          </a:xfrm>
          <a:prstGeom prst="line">
            <a:avLst/>
          </a:prstGeom>
          <a:noFill/>
          <a:ln w="44450" cmpd="sng">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6" name="日期占位符 5"/>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0313" y="292100"/>
            <a:ext cx="2763837" cy="5695950"/>
          </a:xfrm>
        </p:spPr>
        <p:txBody>
          <a:bodyPr vert="eaVert" anchor="ctr" anchorCtr="0"/>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554038" y="292100"/>
            <a:ext cx="8143875" cy="5695950"/>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41DD8B27-BAF9-4246-8A66-E765F73F0B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DE7D56-7CD8-4293-B073-5AAB6A3D0E2D}"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30" name="KSO_BT1"/>
          <p:cNvSpPr>
            <a:spLocks noGrp="1" noChangeArrowheads="1"/>
          </p:cNvSpPr>
          <p:nvPr>
            <p:ph type="title"/>
          </p:nvPr>
        </p:nvSpPr>
        <p:spPr bwMode="auto">
          <a:xfrm>
            <a:off x="554038" y="292100"/>
            <a:ext cx="110569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smtClean="0"/>
              <a:t>单击此处编辑母版标题样式</a:t>
            </a:r>
            <a:endParaRPr lang="zh-CN" smtClean="0"/>
          </a:p>
        </p:txBody>
      </p:sp>
      <p:sp>
        <p:nvSpPr>
          <p:cNvPr id="1031" name="KSO_BC1"/>
          <p:cNvSpPr>
            <a:spLocks noGrp="1" noChangeArrowheads="1"/>
          </p:cNvSpPr>
          <p:nvPr>
            <p:ph type="body" idx="1"/>
          </p:nvPr>
        </p:nvSpPr>
        <p:spPr bwMode="auto">
          <a:xfrm>
            <a:off x="558800" y="1184275"/>
            <a:ext cx="110553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8B27-BAF9-4246-8A66-E765F73F0BDA}" type="datetimeFigureOut">
              <a:rPr lang="zh-CN" altLang="en-US" smtClean="0"/>
            </a:fld>
            <a:endParaRPr lang="zh-CN" altLang="en-US"/>
          </a:p>
        </p:txBody>
      </p:sp>
      <p:sp>
        <p:nvSpPr>
          <p:cNvPr id="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E7D56-7CD8-4293-B073-5AAB6A3D0E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rtl="0" fontAlgn="base">
        <a:lnSpc>
          <a:spcPct val="90000"/>
        </a:lnSpc>
        <a:spcBef>
          <a:spcPct val="0"/>
        </a:spcBef>
        <a:spcAft>
          <a:spcPct val="0"/>
        </a:spcAft>
        <a:defRPr sz="3200" b="1" kern="1200" baseline="0">
          <a:solidFill>
            <a:schemeClr val="accent1"/>
          </a:solidFill>
          <a:latin typeface="Arial" pitchFamily="34" charset="0"/>
          <a:ea typeface="SimHei" panose="02010609060101010101" pitchFamily="49" charset="-122"/>
          <a:cs typeface="+mj-cs"/>
        </a:defRPr>
      </a:lvl1pPr>
      <a:lvl2pPr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2pPr>
      <a:lvl3pPr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3pPr>
      <a:lvl4pPr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4pPr>
      <a:lvl5pPr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5pPr>
      <a:lvl6pPr marL="457200"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6pPr>
      <a:lvl7pPr marL="914400"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7pPr>
      <a:lvl8pPr marL="1371600"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8pPr>
      <a:lvl9pPr marL="1828800" algn="l" rtl="0" fontAlgn="base">
        <a:lnSpc>
          <a:spcPct val="90000"/>
        </a:lnSpc>
        <a:spcBef>
          <a:spcPct val="0"/>
        </a:spcBef>
        <a:spcAft>
          <a:spcPct val="0"/>
        </a:spcAft>
        <a:defRPr sz="3200" b="1">
          <a:solidFill>
            <a:schemeClr val="accent1"/>
          </a:solidFill>
          <a:latin typeface="Arial" pitchFamily="34" charset="0"/>
          <a:ea typeface="SimHei" panose="02010609060101010101" pitchFamily="49" charset="-122"/>
        </a:defRPr>
      </a:lvl9pPr>
    </p:titleStyle>
    <p:bodyStyle>
      <a:lvl1pPr marL="357505" indent="-357505" algn="just" rtl="0" fontAlgn="base">
        <a:lnSpc>
          <a:spcPct val="100000"/>
        </a:lnSpc>
        <a:spcBef>
          <a:spcPts val="600"/>
        </a:spcBef>
        <a:spcAft>
          <a:spcPct val="0"/>
        </a:spcAft>
        <a:buClr>
          <a:schemeClr val="accent1"/>
        </a:buClr>
        <a:buSzPct val="80000"/>
        <a:buFont typeface="Wingdings" pitchFamily="2" charset="2"/>
        <a:buChar char="{"/>
        <a:defRPr sz="2400" kern="1200" baseline="0">
          <a:solidFill>
            <a:schemeClr val="tx1"/>
          </a:solidFill>
          <a:latin typeface="+mn-ea"/>
          <a:ea typeface="+mn-ea"/>
          <a:cs typeface="+mn-cs"/>
        </a:defRPr>
      </a:lvl1pPr>
      <a:lvl2pPr marL="890905" indent="-342900" algn="just" defTabSz="796925" rtl="0" fontAlgn="base">
        <a:lnSpc>
          <a:spcPct val="100000"/>
        </a:lnSpc>
        <a:spcBef>
          <a:spcPct val="0"/>
        </a:spcBef>
        <a:spcAft>
          <a:spcPct val="0"/>
        </a:spcAft>
        <a:buClr>
          <a:schemeClr val="accent4"/>
        </a:buClr>
        <a:buFont typeface="Arial" pitchFamily="34" charset="0"/>
        <a:buChar char="•"/>
        <a:defRPr sz="2000" kern="1200" baseline="0">
          <a:solidFill>
            <a:schemeClr val="tx1"/>
          </a:solidFill>
          <a:latin typeface="+mn-ea"/>
          <a:ea typeface="+mn-ea"/>
          <a:cs typeface="+mn-cs"/>
        </a:defRPr>
      </a:lvl2pPr>
      <a:lvl3pPr marL="1371600" indent="-457200" algn="l" rtl="0" fontAlgn="base">
        <a:lnSpc>
          <a:spcPct val="100000"/>
        </a:lnSpc>
        <a:spcBef>
          <a:spcPts val="500"/>
        </a:spcBef>
        <a:spcAft>
          <a:spcPct val="0"/>
        </a:spcAft>
        <a:buClr>
          <a:schemeClr val="accent4"/>
        </a:buClr>
        <a:buFont typeface="Arial" pitchFamily="34" charset="0"/>
        <a:buChar char="•"/>
        <a:defRPr sz="1800" kern="1200">
          <a:solidFill>
            <a:schemeClr val="tx1"/>
          </a:solidFill>
          <a:latin typeface="+mn-ea"/>
          <a:ea typeface="+mn-ea"/>
          <a:cs typeface="+mn-cs"/>
        </a:defRPr>
      </a:lvl3pPr>
      <a:lvl4pPr marL="1714500" indent="-342900" algn="l" rtl="0" fontAlgn="base">
        <a:lnSpc>
          <a:spcPct val="100000"/>
        </a:lnSpc>
        <a:spcBef>
          <a:spcPts val="500"/>
        </a:spcBef>
        <a:spcAft>
          <a:spcPct val="0"/>
        </a:spcAft>
        <a:buClr>
          <a:schemeClr val="accent4"/>
        </a:buClr>
        <a:buFont typeface="Arial" pitchFamily="34" charset="0"/>
        <a:buChar char="•"/>
        <a:defRPr sz="1800" kern="1200">
          <a:solidFill>
            <a:schemeClr val="tx1"/>
          </a:solidFill>
          <a:latin typeface="+mn-ea"/>
          <a:ea typeface="+mn-ea"/>
          <a:cs typeface="+mn-cs"/>
        </a:defRPr>
      </a:lvl4pPr>
      <a:lvl5pPr marL="2171700" indent="-342900" algn="l" rtl="0" fontAlgn="base">
        <a:lnSpc>
          <a:spcPct val="100000"/>
        </a:lnSpc>
        <a:spcBef>
          <a:spcPts val="500"/>
        </a:spcBef>
        <a:spcAft>
          <a:spcPct val="0"/>
        </a:spcAft>
        <a:buClr>
          <a:schemeClr val="accent4"/>
        </a:buClr>
        <a:buFont typeface="Arial"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49960" y="2470785"/>
            <a:ext cx="10363200" cy="1470025"/>
          </a:xfrm>
        </p:spPr>
        <p:txBody>
          <a:bodyPr>
            <a:normAutofit fontScale="90000"/>
          </a:bodyPr>
          <a:lstStyle/>
          <a:p>
            <a:r>
              <a:rPr lang="en-US" altLang="zh-CN" sz="5400" dirty="0">
                <a:ln w="22225">
                  <a:solidFill>
                    <a:srgbClr val="C00000"/>
                  </a:solidFill>
                  <a:prstDash val="solid"/>
                </a:ln>
                <a:solidFill>
                  <a:srgbClr val="FF0000"/>
                </a:solidFill>
                <a:effectLst/>
                <a:sym typeface="+mn-ea"/>
              </a:rPr>
              <a:t>Non-Classic Congenital Adrenal</a:t>
            </a:r>
            <a:br>
              <a:rPr lang="en-US" altLang="zh-CN" sz="5400" dirty="0">
                <a:ln w="22225">
                  <a:solidFill>
                    <a:srgbClr val="C00000"/>
                  </a:solidFill>
                  <a:prstDash val="solid"/>
                </a:ln>
                <a:solidFill>
                  <a:srgbClr val="FF0000"/>
                </a:solidFill>
                <a:effectLst/>
                <a:sym typeface="+mn-ea"/>
              </a:rPr>
            </a:br>
            <a:r>
              <a:rPr lang="en-US" altLang="zh-CN" sz="5400" dirty="0">
                <a:ln w="22225">
                  <a:solidFill>
                    <a:srgbClr val="C00000"/>
                  </a:solidFill>
                  <a:prstDash val="solid"/>
                </a:ln>
                <a:solidFill>
                  <a:srgbClr val="FF0000"/>
                </a:solidFill>
                <a:effectLst/>
                <a:sym typeface="+mn-ea"/>
              </a:rPr>
              <a:t>Hyperplasia:</a:t>
            </a:r>
            <a:br>
              <a:rPr lang="en-US" altLang="zh-CN"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br>
            <a:r>
              <a:rPr lang="en-US" altLang="zh-CN" sz="2400" dirty="0">
                <a:ln/>
                <a:solidFill>
                  <a:schemeClr val="tx1"/>
                </a:solidFill>
                <a:effectLst>
                  <a:outerShdw blurRad="38100" dist="19050" dir="2700000" algn="tl" rotWithShape="0">
                    <a:schemeClr val="dk1">
                      <a:alpha val="40000"/>
                    </a:schemeClr>
                  </a:outerShdw>
                </a:effectLst>
                <a:sym typeface="+mn-ea"/>
              </a:rPr>
              <a:t>update on the diagnosis and treatment</a:t>
            </a:r>
            <a:endParaRPr lang="en-US" altLang="zh-CN" sz="2400" dirty="0">
              <a:ln/>
              <a:solidFill>
                <a:schemeClr val="tx1"/>
              </a:solidFill>
              <a:effectLst>
                <a:outerShdw blurRad="38100" dist="19050" dir="2700000" algn="tl" rotWithShape="0">
                  <a:schemeClr val="dk1">
                    <a:alpha val="40000"/>
                  </a:schemeClr>
                </a:outerShdw>
              </a:effectLst>
              <a:sym typeface="+mn-ea"/>
            </a:endParaRPr>
          </a:p>
        </p:txBody>
      </p:sp>
      <p:sp>
        <p:nvSpPr>
          <p:cNvPr id="5" name="副标题 4"/>
          <p:cNvSpPr>
            <a:spLocks noGrp="1"/>
          </p:cNvSpPr>
          <p:nvPr>
            <p:ph type="subTitle" idx="1"/>
          </p:nvPr>
        </p:nvSpPr>
        <p:spPr>
          <a:xfrm>
            <a:off x="984250" y="4176713"/>
            <a:ext cx="10364400" cy="1468800"/>
          </a:xfrm>
        </p:spPr>
        <p:txBody>
          <a:bodyPr>
            <a:scene3d>
              <a:camera prst="orthographicFront"/>
              <a:lightRig rig="threePt" dir="t"/>
            </a:scene3d>
          </a:bodyPr>
          <a:lstStyle/>
          <a:p>
            <a:r>
              <a:rPr lang="en-US" altLang="zh-CN" sz="2400" dirty="0">
                <a:ln/>
                <a:solidFill>
                  <a:schemeClr val="tx1"/>
                </a:solidFill>
                <a:effectLst>
                  <a:outerShdw blurRad="38100" dist="19050" dir="2700000" algn="tl" rotWithShape="0">
                    <a:schemeClr val="dk1">
                      <a:alpha val="40000"/>
                    </a:schemeClr>
                  </a:outerShdw>
                </a:effectLst>
                <a:latin typeface="+mn-lt"/>
                <a:sym typeface="+mn-ea"/>
              </a:rPr>
              <a:t>Presented by G. Taghipour, MD</a:t>
            </a:r>
            <a:endParaRPr lang="en-US" altLang="zh-CN" sz="2400" dirty="0">
              <a:ln/>
              <a:solidFill>
                <a:schemeClr val="tx1"/>
              </a:solidFill>
              <a:effectLst>
                <a:outerShdw blurRad="38100" dist="19050" dir="2700000" algn="tl" rotWithShape="0">
                  <a:schemeClr val="dk1">
                    <a:alpha val="40000"/>
                  </a:schemeClr>
                </a:outerShdw>
              </a:effectLst>
              <a:latin typeface="+mn-lt"/>
              <a:ea typeface="+mn-ea"/>
              <a:sym typeface="+mn-ea"/>
            </a:endParaRPr>
          </a:p>
          <a:p>
            <a:r>
              <a:rPr lang="en-US" altLang="zh-CN" dirty="0">
                <a:solidFill>
                  <a:srgbClr val="0070C0"/>
                </a:solidFill>
                <a:latin typeface="+mn-lt"/>
              </a:rPr>
              <a:t>AZAR 1396</a:t>
            </a:r>
            <a:endParaRPr lang="en-US" altLang="zh-CN" dirty="0">
              <a:solidFill>
                <a:srgbClr val="0070C0"/>
              </a:solidFill>
              <a:latin typeface="+mn-lt"/>
            </a:endParaRPr>
          </a:p>
        </p:txBody>
      </p:sp>
      <p:sp>
        <p:nvSpPr>
          <p:cNvPr id="2" name="Slide Number Placeholder 1"/>
          <p:cNvSpPr>
            <a:spLocks noGrp="1"/>
          </p:cNvSpPr>
          <p:nvPr>
            <p:ph type="sldNum" sz="quarter" idx="12"/>
          </p:nvPr>
        </p:nvSpPr>
        <p:spPr/>
        <p:txBody>
          <a:bodyPr/>
          <a:p>
            <a:fld id="{3ADE7D56-7CD8-4293-B073-5AAB6A3D0E2D}"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516255"/>
            <a:ext cx="531114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4343400"/>
          </a:xfrm>
          <a:prstGeom prst="rect">
            <a:avLst/>
          </a:prstGeom>
          <a:noFill/>
        </p:spPr>
        <p:txBody>
          <a:bodyPr wrap="square" rtlCol="0" anchor="t">
            <a:spAutoFit/>
          </a:bodyPr>
          <a:p>
            <a:pPr marL="0" indent="0">
              <a:buNone/>
            </a:pPr>
            <a:r>
              <a:rPr lang="en-US" altLang="zh-CN" sz="2700" b="1" smtClean="0">
                <a:solidFill>
                  <a:srgbClr val="333333"/>
                </a:solidFill>
                <a:latin typeface="+mn-lt"/>
                <a:ea typeface="+mn-ea"/>
                <a:sym typeface="+mn-ea"/>
              </a:rPr>
              <a:t>The Treatment:</a:t>
            </a:r>
            <a:endParaRPr lang="en-US" altLang="zh-CN" sz="2700" b="1" smtClean="0">
              <a:solidFill>
                <a:srgbClr val="333333"/>
              </a:solidFill>
              <a:latin typeface="+mn-lt"/>
              <a:ea typeface="+mn-ea"/>
            </a:endParaRPr>
          </a:p>
          <a:p>
            <a:pPr marL="0" indent="0">
              <a:buNone/>
            </a:pPr>
            <a:r>
              <a:rPr lang="en-US" altLang="zh-CN" sz="2700" b="1" smtClean="0">
                <a:solidFill>
                  <a:srgbClr val="333333"/>
                </a:solidFill>
                <a:latin typeface="+mn-lt"/>
                <a:ea typeface="+mn-ea"/>
                <a:sym typeface="+mn-ea"/>
              </a:rPr>
              <a:t> </a:t>
            </a:r>
            <a:endParaRPr lang="en-US" altLang="zh-CN" sz="900" b="1"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Medications are titrated based on monitoring blood pressure, DOC, and electrolytes; renin suppression can persist for years, despite adequate therapy, in some cases.</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endParaRPr lang="en-US" altLang="zh-CN" sz="18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Estrogen replacement is started at the time of expected puberty. Cyclical withdrawal bleeding is only required for 46,XX females with an intact uterus. </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endParaRPr lang="en-US" altLang="zh-CN" sz="18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Androgen replacement has not been studied in this disorder.</a:t>
            </a:r>
            <a:endParaRPr lang="en-US" altLang="zh-CN" sz="2700" smtClean="0">
              <a:solidFill>
                <a:srgbClr val="333333"/>
              </a:solidFill>
              <a:latin typeface="+mn-lt"/>
              <a:ea typeface="+mn-ea"/>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3566160"/>
          </a:xfrm>
          <a:prstGeom prst="rect">
            <a:avLst/>
          </a:prstGeom>
          <a:noFill/>
        </p:spPr>
        <p:txBody>
          <a:bodyPr wrap="square" rtlCol="0" anchor="t">
            <a:spAutoFit/>
          </a:bodyPr>
          <a:p>
            <a:pPr marL="0" indent="0">
              <a:buNone/>
            </a:pPr>
            <a:r>
              <a:rPr lang="en-US" altLang="zh-CN" sz="3200" smtClean="0">
                <a:solidFill>
                  <a:srgbClr val="333333"/>
                </a:solidFill>
                <a:latin typeface="+mn-lt"/>
                <a:ea typeface="+mn-ea"/>
                <a:sym typeface="+mn-ea"/>
              </a:rPr>
              <a:t>A rare form of CAH in which synthesis of all active steroid hormones is impaired. </a:t>
            </a:r>
            <a:endParaRPr lang="en-US" altLang="zh-CN" sz="3200" smtClean="0">
              <a:solidFill>
                <a:srgbClr val="333333"/>
              </a:solidFill>
              <a:latin typeface="+mn-lt"/>
              <a:ea typeface="+mn-ea"/>
              <a:sym typeface="+mn-ea"/>
            </a:endParaRPr>
          </a:p>
          <a:p>
            <a:pPr marL="0" indent="0">
              <a:buNone/>
            </a:pPr>
            <a:endParaRPr lang="en-US" altLang="zh-CN" sz="3600" smtClean="0">
              <a:solidFill>
                <a:srgbClr val="333333"/>
              </a:solidFill>
              <a:latin typeface="+mn-lt"/>
              <a:ea typeface="+mn-ea"/>
              <a:sym typeface="+mn-ea"/>
            </a:endParaRPr>
          </a:p>
          <a:p>
            <a:pPr marL="0" indent="0">
              <a:buNone/>
            </a:pPr>
            <a:r>
              <a:rPr lang="en-US" altLang="zh-CN" sz="3200" smtClean="0">
                <a:solidFill>
                  <a:srgbClr val="333333"/>
                </a:solidFill>
                <a:latin typeface="+mn-lt"/>
                <a:ea typeface="+mn-ea"/>
                <a:sym typeface="+mn-ea"/>
              </a:rPr>
              <a:t>This very rare disorder, like 17OHD, impairs both adrenal and gonadal steroid production.</a:t>
            </a:r>
            <a:endParaRPr lang="en-US" altLang="zh-CN" sz="3200" smtClean="0">
              <a:solidFill>
                <a:srgbClr val="333333"/>
              </a:solidFill>
              <a:latin typeface="+mn-lt"/>
              <a:ea typeface="+mn-ea"/>
              <a:sym typeface="+mn-ea"/>
            </a:endParaRPr>
          </a:p>
          <a:p>
            <a:pPr marL="0" indent="0">
              <a:buNone/>
            </a:pPr>
            <a:endParaRPr lang="en-US" altLang="zh-CN" sz="3600" smtClean="0">
              <a:solidFill>
                <a:srgbClr val="333333"/>
              </a:solidFill>
              <a:latin typeface="+mn-lt"/>
              <a:ea typeface="+mn-ea"/>
              <a:sym typeface="+mn-ea"/>
            </a:endParaRPr>
          </a:p>
          <a:p>
            <a:pPr marL="0" indent="0">
              <a:buNone/>
            </a:pPr>
            <a:r>
              <a:rPr lang="en-US" altLang="zh-CN" sz="2800" smtClean="0">
                <a:solidFill>
                  <a:srgbClr val="333333"/>
                </a:solidFill>
                <a:latin typeface="+mn-lt"/>
                <a:ea typeface="+mn-ea"/>
                <a:sym typeface="+mn-ea"/>
              </a:rPr>
              <a:t>Both male and female infants are born with genital ambiguity.</a:t>
            </a:r>
            <a:endParaRPr lang="en-US" altLang="zh-CN" sz="2800" smtClean="0">
              <a:solidFill>
                <a:srgbClr val="333333"/>
              </a:solidFill>
              <a:latin typeface="+mn-lt"/>
              <a:ea typeface="+mn-ea"/>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496824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Clinical presentation:</a:t>
            </a:r>
            <a:endParaRPr lang="en-US" altLang="zh-CN" sz="32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Most patients present as neonates or in early infancy with clinical manifestations of both cortisol and aldosterone deficiency, with feeding difficulties, vomiting, volume depletion, hyponatremia, and hyperkalemia.</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This disease is not part of neonatal screening programs, and rare patients may have severe deficiency but few symptoms and escape diagnosis until they are evaluated for delayed puberty</a:t>
            </a: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endParaRPr>
          </a:p>
          <a:p>
            <a:pPr marL="0" indent="0">
              <a:buNone/>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539496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Clinical presentation:</a:t>
            </a:r>
            <a:endParaRPr lang="en-US" altLang="zh-CN" sz="32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Newborn males are undervirilized in proportion to the severity of the enzymatic deficiency, but this disease is a rarely found in boys with idiopathic hypospadias. </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Newborn females often have mild virilization and clitoromegaly due to peripheral conversion of DHEA sulfate (DHEAS) to testosterone by the type 1 enzyme. </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 Premature pubarche with exaggerated serum 17-alphahydroxypregnenolone responses to ACTH has been described in three girls with missense mutations of the gene </a:t>
            </a: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endParaRPr>
          </a:p>
          <a:p>
            <a:pPr marL="0" indent="0">
              <a:buNone/>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374904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diagnosis :</a:t>
            </a:r>
            <a:endParaRPr lang="en-US" altLang="zh-CN" sz="3200" b="1" smtClean="0">
              <a:solidFill>
                <a:srgbClr val="333333"/>
              </a:solidFill>
              <a:latin typeface="+mn-lt"/>
              <a:ea typeface="+mn-ea"/>
              <a:sym typeface="+mn-ea"/>
            </a:endParaRPr>
          </a:p>
          <a:p>
            <a:pPr marL="0" indent="0">
              <a:buNone/>
            </a:pPr>
            <a:endParaRPr lang="en-US" altLang="zh-CN" sz="32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stimulated delta-5-17-hydroxypregnenolone values &gt;5000 ng/dL (150 nmol/L) or more should be considered consistent with the diagnosis.</a:t>
            </a: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endParaRPr>
          </a:p>
          <a:p>
            <a:pPr marL="0" indent="0">
              <a:buNone/>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646176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Managment :</a:t>
            </a:r>
            <a:endParaRPr lang="en-US" altLang="zh-CN" sz="3200" b="1" smtClean="0">
              <a:solidFill>
                <a:srgbClr val="333333"/>
              </a:solidFill>
              <a:latin typeface="+mn-lt"/>
              <a:ea typeface="+mn-ea"/>
              <a:sym typeface="+mn-ea"/>
            </a:endParaRPr>
          </a:p>
          <a:p>
            <a:pPr marL="0" indent="0">
              <a:buNone/>
            </a:pPr>
            <a:endParaRPr lang="en-US" altLang="zh-CN" sz="14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Therapy must include replacement of both adrenal and gonadal steroid deficiencies.</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In 46,XY children raised as males, replacement doses of glucocorticoid (hydrocortisone) and mineralocorticoid (fludrocortisone acetate) are sufficient, and suppression of ACTH is unnecessary.</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In children raised as females, somewhat higher doses may be needed to prevent excess production of androgens derived from adrenal DHEAS.</a:t>
            </a: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endParaRPr>
          </a:p>
          <a:p>
            <a:pPr marL="0" indent="0">
              <a:buNone/>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415290"/>
            <a:ext cx="1130173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B: 3-beta-hydroxysteroid dehydrogenase type 2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560832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Managment :</a:t>
            </a:r>
            <a:endParaRPr lang="en-US" altLang="zh-CN" sz="3200" b="1" smtClean="0">
              <a:solidFill>
                <a:srgbClr val="333333"/>
              </a:solidFill>
              <a:latin typeface="+mn-lt"/>
              <a:ea typeface="+mn-ea"/>
              <a:sym typeface="+mn-ea"/>
            </a:endParaRPr>
          </a:p>
          <a:p>
            <a:pPr marL="0" indent="0">
              <a:buNone/>
            </a:pPr>
            <a:endParaRPr lang="en-US" altLang="zh-CN" sz="14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At the time of expected puberty, gender-appropriate replacement of androgens or estrogens with progestins should be started and advanced slowly to adult regimens. </a:t>
            </a: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In undervirilized 46,XY males, testosterone therapy may be used during childhood to augment penile size prior to initiation of puberty</a:t>
            </a: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endParaRPr>
          </a:p>
          <a:p>
            <a:pPr marL="0" indent="0">
              <a:buNone/>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5760720"/>
          </a:xfrm>
          <a:prstGeom prst="rect">
            <a:avLst/>
          </a:prstGeom>
          <a:noFill/>
        </p:spPr>
        <p:txBody>
          <a:bodyPr wrap="square" rtlCol="0" anchor="t">
            <a:spAutoFit/>
          </a:bodyPr>
          <a:p>
            <a:pPr marL="457200" indent="-457200">
              <a:buFont typeface="Arial" charset="0"/>
              <a:buChar char="•"/>
            </a:pPr>
            <a:r>
              <a:rPr lang="en-US" altLang="zh-CN" sz="3200" smtClean="0">
                <a:solidFill>
                  <a:srgbClr val="333333"/>
                </a:solidFill>
                <a:latin typeface="+mn-lt"/>
                <a:ea typeface="+mn-ea"/>
                <a:sym typeface="+mn-ea"/>
              </a:rPr>
              <a:t>Affects 1 in 100,000 live births and accounts for up to 5 percent of adrenal steroidogenic defects. </a:t>
            </a: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11OHD is generally considered the second most frequent congenital adrenal hyperplasia (CAH) variant other than 21OHD deficiency. </a:t>
            </a: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The phenotype of 11OHD is a mix of androgen excess with mineralocorticoid excess as in combined 17OHD.</a:t>
            </a:r>
            <a:endParaRPr lang="en-US" altLang="zh-CN" sz="3200" smtClean="0">
              <a:solidFill>
                <a:srgbClr val="333333"/>
              </a:solidFill>
              <a:latin typeface="+mn-lt"/>
              <a:ea typeface="+mn-ea"/>
            </a:endParaRPr>
          </a:p>
          <a:p>
            <a:pPr marL="457200"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603504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Clinical presentation:</a:t>
            </a:r>
            <a:endParaRPr lang="en-US" altLang="zh-CN" sz="3200" b="1" smtClean="0">
              <a:solidFill>
                <a:srgbClr val="333333"/>
              </a:solidFill>
              <a:latin typeface="+mn-lt"/>
              <a:ea typeface="+mn-ea"/>
              <a:sym typeface="+mn-ea"/>
            </a:endParaRPr>
          </a:p>
          <a:p>
            <a:pPr marL="0" indent="0">
              <a:buNone/>
            </a:pPr>
            <a:endParaRPr lang="en-US" altLang="zh-CN" sz="14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The two characteristic clinical features are </a:t>
            </a:r>
            <a:r>
              <a:rPr lang="en-US" altLang="zh-CN" sz="2800" smtClean="0">
                <a:solidFill>
                  <a:srgbClr val="FF0000"/>
                </a:solidFill>
                <a:latin typeface="+mn-lt"/>
                <a:ea typeface="+mn-ea"/>
                <a:sym typeface="+mn-ea"/>
              </a:rPr>
              <a:t>hypertension </a:t>
            </a:r>
            <a:r>
              <a:rPr lang="en-US" altLang="zh-CN" sz="2800" smtClean="0">
                <a:solidFill>
                  <a:srgbClr val="333333"/>
                </a:solidFill>
                <a:latin typeface="+mn-lt"/>
                <a:ea typeface="+mn-ea"/>
                <a:sym typeface="+mn-ea"/>
              </a:rPr>
              <a:t>with </a:t>
            </a:r>
            <a:r>
              <a:rPr lang="en-US" altLang="zh-CN" sz="2800" smtClean="0">
                <a:solidFill>
                  <a:srgbClr val="FF0000"/>
                </a:solidFill>
                <a:latin typeface="+mn-lt"/>
                <a:ea typeface="+mn-ea"/>
                <a:sym typeface="+mn-ea"/>
              </a:rPr>
              <a:t>hypokalemia</a:t>
            </a:r>
            <a:r>
              <a:rPr lang="en-US" altLang="zh-CN" sz="2800" smtClean="0">
                <a:solidFill>
                  <a:srgbClr val="333333"/>
                </a:solidFill>
                <a:latin typeface="+mn-lt"/>
                <a:ea typeface="+mn-ea"/>
                <a:sym typeface="+mn-ea"/>
              </a:rPr>
              <a:t>, as found in any other form of mineralocorticoid excess, and androgen excess.</a:t>
            </a:r>
            <a:endParaRPr lang="en-US" altLang="zh-CN" sz="2800"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Hypertension occurs in approximately two-thirds of patients and often occurs early in life.</a:t>
            </a:r>
            <a:endParaRPr lang="en-US" altLang="zh-CN" sz="2800"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The hypertension and hypokalemia distinguish 11OHD from 21OHD and 3-beta-hydroxysteroid dehydrogenase deficiency, and the androgen excess distinguishes 11OHD from 17OHD. </a:t>
            </a:r>
            <a:endParaRPr lang="en-US" altLang="zh-CN" sz="2800" smtClean="0">
              <a:solidFill>
                <a:srgbClr val="333333"/>
              </a:solidFill>
              <a:latin typeface="+mn-lt"/>
              <a:ea typeface="+mn-ea"/>
              <a:sym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603504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diagnosis :</a:t>
            </a:r>
            <a:endParaRPr lang="en-US" altLang="zh-CN" sz="3200" b="1" smtClean="0">
              <a:solidFill>
                <a:srgbClr val="333333"/>
              </a:solidFill>
              <a:latin typeface="+mn-lt"/>
              <a:ea typeface="+mn-ea"/>
              <a:sym typeface="+mn-ea"/>
            </a:endParaRPr>
          </a:p>
          <a:p>
            <a:pPr marL="0" indent="0">
              <a:buNone/>
            </a:pPr>
            <a:endParaRPr lang="en-US" altLang="zh-CN" sz="1400" b="1" smtClean="0">
              <a:solidFill>
                <a:srgbClr val="333333"/>
              </a:solidFill>
              <a:latin typeface="+mn-lt"/>
              <a:ea typeface="+mn-ea"/>
              <a:sym typeface="+mn-ea"/>
            </a:endParaRPr>
          </a:p>
          <a:p>
            <a:pPr marL="914400" lvl="1" indent="-457200">
              <a:buFont typeface="Arial" charset="0"/>
              <a:buChar char="•"/>
            </a:pPr>
            <a:r>
              <a:rPr lang="en-US" altLang="zh-CN" sz="2800" smtClean="0">
                <a:solidFill>
                  <a:srgbClr val="333333"/>
                </a:solidFill>
                <a:latin typeface="+mn-lt"/>
                <a:ea typeface="+mn-ea"/>
                <a:sym typeface="+mn-ea"/>
              </a:rPr>
              <a:t>In affected neonates, the diagnosis is most efficiently established by high basal and cosyntropin-stimulated serum 11-deoxycortisol concentrations with low cortisol or by increased urinary excretion of tetrahydro-11-deoxycortisol with low cortisol metabolites.</a:t>
            </a:r>
            <a:endParaRPr lang="en-US" altLang="zh-CN" sz="2800" smtClean="0">
              <a:solidFill>
                <a:srgbClr val="333333"/>
              </a:solidFill>
              <a:latin typeface="+mn-lt"/>
              <a:ea typeface="+mn-ea"/>
            </a:endParaRPr>
          </a:p>
          <a:p>
            <a:pPr marL="914400" lvl="1" indent="-457200">
              <a:buFont typeface="Arial" charset="0"/>
              <a:buChar char="•"/>
            </a:pPr>
            <a:r>
              <a:rPr lang="en-US" altLang="zh-CN" sz="2800" smtClean="0">
                <a:solidFill>
                  <a:srgbClr val="333333"/>
                </a:solidFill>
                <a:latin typeface="+mn-lt"/>
                <a:ea typeface="+mn-ea"/>
                <a:sym typeface="+mn-ea"/>
              </a:rPr>
              <a:t>In adolescents and young adults, basal serum 11-deoxycortisol values may be normal, and cosyntropin stimulation testing is often required to establish the diagnosis.</a:t>
            </a:r>
            <a:r>
              <a:rPr lang="en-US" altLang="zh-CN" sz="28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a:p>
            <a:pPr marL="914400" lvl="1" indent="-457200">
              <a:buFont typeface="Arial" charset="0"/>
              <a:buChar char="•"/>
            </a:pPr>
            <a:endParaRPr lang="en-US" altLang="zh-CN" sz="28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1275" y="494030"/>
            <a:ext cx="38766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600" dirty="0">
                <a:solidFill>
                  <a:srgbClr val="002060"/>
                </a:solidFill>
                <a:sym typeface="+mn-ea"/>
              </a:rPr>
              <a:t>Introduction</a:t>
            </a:r>
            <a:endParaRPr lang="en-US" altLang="zh-CN" sz="36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749040"/>
          </a:xfrm>
          <a:prstGeom prst="rect">
            <a:avLst/>
          </a:prstGeom>
          <a:noFill/>
        </p:spPr>
        <p:txBody>
          <a:bodyPr wrap="square" rtlCol="0" anchor="t">
            <a:spAutoFit/>
          </a:bodyPr>
          <a:p>
            <a:pPr marL="0" indent="0">
              <a:buFont typeface="Arial" charset="0"/>
              <a:buNone/>
            </a:pPr>
            <a:r>
              <a:rPr lang="en-US" altLang="zh-CN" b="1" smtClean="0">
                <a:solidFill>
                  <a:srgbClr val="333333"/>
                </a:solidFill>
                <a:latin typeface="+mn-lt"/>
                <a:ea typeface="+mn-ea"/>
                <a:sym typeface="+mn-ea"/>
              </a:rPr>
              <a:t>Congenital adrenal hyperplasia (CAH) </a:t>
            </a:r>
            <a:r>
              <a:rPr lang="en-US" altLang="zh-CN" smtClean="0">
                <a:solidFill>
                  <a:srgbClr val="333333"/>
                </a:solidFill>
                <a:latin typeface="+mn-lt"/>
                <a:ea typeface="+mn-ea"/>
                <a:sym typeface="+mn-ea"/>
              </a:rPr>
              <a:t>refers to a group of inherited autosomal recessive disorders that arise from defective steroidogenesis and results from a deficiency in one or several of the enzymes of cortisol biosynthesis.  </a:t>
            </a:r>
            <a:endParaRPr lang="en-US" altLang="zh-CN" smtClean="0">
              <a:solidFill>
                <a:srgbClr val="333333"/>
              </a:solidFill>
              <a:latin typeface="+mn-lt"/>
              <a:ea typeface="+mn-ea"/>
              <a:sym typeface="+mn-ea"/>
            </a:endParaRPr>
          </a:p>
          <a:p>
            <a:pPr marL="0" indent="0">
              <a:buFont typeface="Arial" charset="0"/>
              <a:buNone/>
            </a:pPr>
            <a:endParaRPr lang="en-US" altLang="zh-CN" smtClean="0">
              <a:solidFill>
                <a:srgbClr val="333333"/>
              </a:solidFill>
              <a:latin typeface="+mn-lt"/>
              <a:ea typeface="+mn-ea"/>
              <a:sym typeface="+mn-ea"/>
            </a:endParaRPr>
          </a:p>
          <a:p>
            <a:pPr marL="0" indent="0">
              <a:buFont typeface="Arial" charset="0"/>
              <a:buNone/>
            </a:pPr>
            <a:r>
              <a:rPr lang="en-US" altLang="zh-CN" smtClean="0">
                <a:solidFill>
                  <a:srgbClr val="333333"/>
                </a:solidFill>
                <a:latin typeface="+mn-lt"/>
                <a:ea typeface="+mn-ea"/>
                <a:sym typeface="+mn-ea"/>
              </a:rPr>
              <a:t>CAH is associated with higher CV risk factors and probably with excess CV and metabolic morbidity.</a:t>
            </a:r>
            <a:endParaRPr lang="en-US" altLang="zh-CN" smtClean="0">
              <a:solidFill>
                <a:srgbClr val="333333"/>
              </a:solidFill>
              <a:latin typeface="+mn-lt"/>
              <a:ea typeface="+mn-ea"/>
              <a:sym typeface="+mn-ea"/>
            </a:endParaRPr>
          </a:p>
          <a:p>
            <a:pPr marL="0" indent="0">
              <a:buFont typeface="Arial" charset="0"/>
              <a:buNone/>
            </a:pPr>
            <a:r>
              <a:rPr lang="en-US" altLang="zh-CN" smtClean="0">
                <a:solidFill>
                  <a:srgbClr val="333333"/>
                </a:solidFill>
                <a:latin typeface="+mn-lt"/>
                <a:ea typeface="+mn-ea"/>
                <a:sym typeface="+mn-ea"/>
              </a:rPr>
              <a:t>Fertility rate, i.e. live births per woman, is significantly lower in CAH women than in the general female population</a:t>
            </a:r>
            <a:endParaRPr lang="en-US" altLang="zh-CN" smtClean="0">
              <a:solidFill>
                <a:srgbClr val="333333"/>
              </a:solidFill>
              <a:latin typeface="+mn-lt"/>
              <a:ea typeface="+mn-ea"/>
              <a:sym typeface="+mn-ea"/>
            </a:endParaRPr>
          </a:p>
          <a:p>
            <a:pPr marL="342900" indent="-342900">
              <a:buFont typeface="Arial" charset="0"/>
              <a:buChar char="•"/>
            </a:pPr>
            <a:endParaRPr lang="en-US">
              <a:solidFill>
                <a:srgbClr val="33333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1395710" cy="615696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Treatment:</a:t>
            </a:r>
            <a:endParaRPr lang="en-US" altLang="zh-CN" sz="3200" b="1" smtClean="0">
              <a:solidFill>
                <a:srgbClr val="333333"/>
              </a:solidFill>
              <a:latin typeface="+mn-lt"/>
              <a:ea typeface="+mn-ea"/>
            </a:endParaRPr>
          </a:p>
          <a:p>
            <a:pPr marL="0" indent="0">
              <a:buNone/>
            </a:pPr>
            <a:endParaRPr lang="en-US" altLang="zh-CN" sz="1400" b="1" smtClean="0">
              <a:solidFill>
                <a:srgbClr val="333333"/>
              </a:solidFill>
              <a:latin typeface="+mn-lt"/>
              <a:ea typeface="+mn-ea"/>
              <a:sym typeface="+mn-ea"/>
            </a:endParaRPr>
          </a:p>
          <a:p>
            <a:pPr marL="946150" lvl="0" indent="-457200" defTabSz="0">
              <a:buFont typeface="Arial" charset="0"/>
              <a:buChar char="•"/>
              <a:tabLst>
                <a:tab pos="1143000" algn="l"/>
              </a:tabLst>
            </a:pPr>
            <a:r>
              <a:rPr lang="en-US" altLang="zh-CN" sz="2600" smtClean="0">
                <a:solidFill>
                  <a:srgbClr val="333333"/>
                </a:solidFill>
                <a:latin typeface="+mn-lt"/>
                <a:ea typeface="+mn-ea"/>
                <a:sym typeface="+mn-ea"/>
              </a:rPr>
              <a:t>Children are generally treated with glucocorticoids only, including hydrocortisone, prednisolone, and dexamethasone to lower ACTH secretion.</a:t>
            </a:r>
            <a:endParaRPr lang="en-US" altLang="zh-CN" sz="2600" smtClean="0">
              <a:solidFill>
                <a:srgbClr val="333333"/>
              </a:solidFill>
              <a:latin typeface="+mn-lt"/>
              <a:ea typeface="+mn-ea"/>
            </a:endParaRPr>
          </a:p>
          <a:p>
            <a:pPr marL="946150" lvl="0" indent="-457200" defTabSz="0">
              <a:buFont typeface="Arial" charset="0"/>
              <a:buChar char="•"/>
              <a:tabLst>
                <a:tab pos="1143000" algn="l"/>
              </a:tabLst>
            </a:pPr>
            <a:r>
              <a:rPr lang="en-US" altLang="zh-CN" sz="2600" smtClean="0">
                <a:solidFill>
                  <a:srgbClr val="333333"/>
                </a:solidFill>
                <a:latin typeface="+mn-lt"/>
                <a:ea typeface="+mn-ea"/>
                <a:sym typeface="+mn-ea"/>
              </a:rPr>
              <a:t>Mineralocorticoid therapy is rarely necessary, and spironolactone is sometimes added to antagonize bothandrogens and mineralocorticoids, allowing reduce glucocorticoid dosing. </a:t>
            </a:r>
            <a:endParaRPr lang="en-US" altLang="zh-CN" sz="2600" smtClean="0">
              <a:solidFill>
                <a:srgbClr val="333333"/>
              </a:solidFill>
              <a:latin typeface="+mn-lt"/>
              <a:ea typeface="+mn-ea"/>
            </a:endParaRPr>
          </a:p>
          <a:p>
            <a:pPr marL="946150" lvl="0" indent="-457200" defTabSz="0">
              <a:buFont typeface="Arial" charset="0"/>
              <a:buChar char="•"/>
              <a:tabLst>
                <a:tab pos="1143000" algn="l"/>
              </a:tabLst>
            </a:pPr>
            <a:r>
              <a:rPr lang="en-US" altLang="zh-CN" sz="2600" smtClean="0">
                <a:solidFill>
                  <a:srgbClr val="333333"/>
                </a:solidFill>
                <a:latin typeface="+mn-lt"/>
                <a:ea typeface="+mn-ea"/>
                <a:sym typeface="+mn-ea"/>
              </a:rPr>
              <a:t>The response to therapy should be monitored both biochemically and clinically. (Serum DHEAS, testosterone, measurable plasma renin activity)</a:t>
            </a:r>
            <a:endParaRPr lang="en-US" altLang="zh-CN" sz="2600" smtClean="0">
              <a:solidFill>
                <a:srgbClr val="333333"/>
              </a:solidFill>
              <a:latin typeface="+mn-lt"/>
              <a:ea typeface="+mn-ea"/>
            </a:endParaRPr>
          </a:p>
          <a:p>
            <a:pPr marL="914400" lvl="1" indent="-457200">
              <a:buFont typeface="Arial" charset="0"/>
              <a:buChar char="•"/>
            </a:pPr>
            <a:endParaRPr lang="en-US" altLang="zh-CN" sz="26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1395710" cy="457200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Treatment:</a:t>
            </a:r>
            <a:endParaRPr lang="en-US" altLang="zh-CN" sz="3200" b="1" smtClean="0">
              <a:solidFill>
                <a:srgbClr val="333333"/>
              </a:solidFill>
              <a:latin typeface="+mn-lt"/>
              <a:ea typeface="+mn-ea"/>
            </a:endParaRPr>
          </a:p>
          <a:p>
            <a:pPr marL="0" indent="0">
              <a:buNone/>
            </a:pPr>
            <a:endParaRPr lang="en-US" altLang="zh-CN" sz="1400" b="1" smtClean="0">
              <a:solidFill>
                <a:srgbClr val="333333"/>
              </a:solidFill>
              <a:latin typeface="+mn-lt"/>
              <a:ea typeface="+mn-ea"/>
              <a:sym typeface="+mn-ea"/>
            </a:endParaRPr>
          </a:p>
          <a:p>
            <a:pPr marL="488950" lvl="0" indent="0" defTabSz="0">
              <a:buNone/>
              <a:tabLst>
                <a:tab pos="1143000" algn="l"/>
              </a:tabLst>
            </a:pPr>
            <a:r>
              <a:rPr lang="en-US" altLang="zh-CN" sz="2600" b="1" smtClean="0">
                <a:solidFill>
                  <a:srgbClr val="333333"/>
                </a:solidFill>
                <a:latin typeface="+mn-lt"/>
                <a:ea typeface="+mn-ea"/>
                <a:sym typeface="+mn-ea"/>
              </a:rPr>
              <a:t>In adult women: </a:t>
            </a:r>
            <a:endParaRPr lang="en-US" altLang="zh-CN" sz="2600" b="1" smtClean="0">
              <a:solidFill>
                <a:srgbClr val="333333"/>
              </a:solidFill>
              <a:latin typeface="+mn-lt"/>
              <a:ea typeface="+mn-ea"/>
              <a:sym typeface="+mn-ea"/>
            </a:endParaRPr>
          </a:p>
          <a:p>
            <a:pPr marL="488950" lvl="0" indent="0" defTabSz="0">
              <a:buNone/>
              <a:tabLst>
                <a:tab pos="1143000" algn="l"/>
              </a:tabLst>
            </a:pPr>
            <a:r>
              <a:rPr lang="en-US" altLang="zh-CN" sz="2600" smtClean="0">
                <a:solidFill>
                  <a:srgbClr val="333333"/>
                </a:solidFill>
                <a:latin typeface="+mn-lt"/>
                <a:ea typeface="+mn-ea"/>
                <a:sym typeface="+mn-ea"/>
              </a:rPr>
              <a:t>Androgen excess and hypertension remain indications for treatment</a:t>
            </a:r>
            <a:endParaRPr lang="en-US" altLang="zh-CN" sz="2600" smtClean="0">
              <a:solidFill>
                <a:srgbClr val="333333"/>
              </a:solidFill>
              <a:latin typeface="+mn-lt"/>
              <a:ea typeface="+mn-ea"/>
            </a:endParaRPr>
          </a:p>
          <a:p>
            <a:pPr marL="946150" lvl="0" indent="-457200" defTabSz="0">
              <a:buFont typeface="Arial" charset="0"/>
              <a:buChar char="•"/>
              <a:tabLst>
                <a:tab pos="1143000" algn="l"/>
              </a:tabLst>
            </a:pPr>
            <a:r>
              <a:rPr lang="en-US" altLang="zh-CN" sz="2600" smtClean="0">
                <a:solidFill>
                  <a:srgbClr val="333333"/>
                </a:solidFill>
                <a:latin typeface="+mn-lt"/>
                <a:ea typeface="+mn-ea"/>
                <a:sym typeface="+mn-ea"/>
              </a:rPr>
              <a:t>Spironolactone, 25 to 200 mg/day,</a:t>
            </a:r>
            <a:endParaRPr lang="en-US" altLang="zh-CN" sz="2600" smtClean="0">
              <a:solidFill>
                <a:srgbClr val="333333"/>
              </a:solidFill>
              <a:latin typeface="+mn-lt"/>
              <a:ea typeface="+mn-ea"/>
            </a:endParaRPr>
          </a:p>
          <a:p>
            <a:pPr marL="946150" lvl="0" indent="-457200" defTabSz="0">
              <a:buFont typeface="Arial" charset="0"/>
              <a:buChar char="•"/>
              <a:tabLst>
                <a:tab pos="1143000" algn="l"/>
              </a:tabLst>
            </a:pPr>
            <a:r>
              <a:rPr lang="en-US" altLang="zh-CN" sz="2600" smtClean="0">
                <a:solidFill>
                  <a:srgbClr val="333333"/>
                </a:solidFill>
                <a:latin typeface="+mn-lt"/>
                <a:ea typeface="+mn-ea"/>
                <a:sym typeface="+mn-ea"/>
              </a:rPr>
              <a:t>If pregnancy is not desired, spironolactone and an oral contraception pill can be combined with replacement doses of hydrocortisone only as a glucocorticoid-sparing regimen, as in 17OHD. </a:t>
            </a:r>
            <a:endParaRPr lang="en-US" altLang="zh-CN" sz="2600" smtClean="0">
              <a:solidFill>
                <a:srgbClr val="333333"/>
              </a:solidFill>
              <a:latin typeface="+mn-lt"/>
              <a:ea typeface="+mn-ea"/>
            </a:endParaRPr>
          </a:p>
          <a:p>
            <a:pPr marL="914400" lvl="1" indent="-457200">
              <a:buFont typeface="Arial" charset="0"/>
              <a:buChar char="•"/>
            </a:pP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8895" y="381000"/>
            <a:ext cx="4975225"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indent="0" algn="l">
              <a:buNone/>
            </a:pPr>
            <a:r>
              <a:rPr lang="en-US" altLang="zh-CN" sz="3200" dirty="0">
                <a:solidFill>
                  <a:srgbClr val="002060"/>
                </a:solidFill>
                <a:sym typeface="+mn-ea"/>
              </a:rPr>
              <a:t>C: CYP11B1 deficiency</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1395710" cy="4541520"/>
          </a:xfrm>
          <a:prstGeom prst="rect">
            <a:avLst/>
          </a:prstGeom>
          <a:noFill/>
        </p:spPr>
        <p:txBody>
          <a:bodyPr wrap="square" rtlCol="0" anchor="t">
            <a:spAutoFit/>
          </a:bodyPr>
          <a:p>
            <a:pPr marL="0" indent="0">
              <a:buNone/>
            </a:pPr>
            <a:r>
              <a:rPr lang="en-US" altLang="zh-CN" sz="3200" b="1" smtClean="0">
                <a:solidFill>
                  <a:srgbClr val="333333"/>
                </a:solidFill>
                <a:latin typeface="+mn-lt"/>
                <a:ea typeface="+mn-ea"/>
                <a:sym typeface="+mn-ea"/>
              </a:rPr>
              <a:t>The Treatment:</a:t>
            </a:r>
            <a:endParaRPr lang="en-US" altLang="zh-CN" sz="3200" b="1" smtClean="0">
              <a:solidFill>
                <a:srgbClr val="333333"/>
              </a:solidFill>
              <a:latin typeface="+mn-lt"/>
              <a:ea typeface="+mn-ea"/>
            </a:endParaRPr>
          </a:p>
          <a:p>
            <a:pPr marL="0" indent="0">
              <a:buNone/>
            </a:pPr>
            <a:endParaRPr lang="en-US" altLang="zh-CN" sz="1400" b="1" smtClean="0">
              <a:solidFill>
                <a:srgbClr val="333333"/>
              </a:solidFill>
              <a:latin typeface="+mn-lt"/>
              <a:ea typeface="+mn-ea"/>
              <a:sym typeface="+mn-ea"/>
            </a:endParaRPr>
          </a:p>
          <a:p>
            <a:pPr marL="488950" lvl="0" indent="0" defTabSz="0">
              <a:buNone/>
              <a:tabLst>
                <a:tab pos="1143000" algn="l"/>
              </a:tabLst>
            </a:pPr>
            <a:r>
              <a:rPr lang="en-US" altLang="zh-CN" sz="2600" b="1" smtClean="0">
                <a:solidFill>
                  <a:srgbClr val="333333"/>
                </a:solidFill>
                <a:latin typeface="+mn-lt"/>
                <a:ea typeface="+mn-ea"/>
                <a:sym typeface="+mn-ea"/>
              </a:rPr>
              <a:t>In adult males: </a:t>
            </a:r>
            <a:endParaRPr lang="en-US" altLang="zh-CN" sz="2600" b="1" smtClean="0">
              <a:solidFill>
                <a:srgbClr val="333333"/>
              </a:solidFill>
              <a:latin typeface="+mn-lt"/>
              <a:ea typeface="+mn-ea"/>
              <a:sym typeface="+mn-ea"/>
            </a:endParaRPr>
          </a:p>
          <a:p>
            <a:pPr marL="488950" lvl="0" indent="0" defTabSz="0">
              <a:buNone/>
              <a:tabLst>
                <a:tab pos="1143000" algn="l"/>
              </a:tabLst>
            </a:pPr>
            <a:r>
              <a:rPr lang="en-US" altLang="zh-CN" sz="2600" smtClean="0">
                <a:solidFill>
                  <a:srgbClr val="333333"/>
                </a:solidFill>
                <a:latin typeface="+mn-lt"/>
                <a:ea typeface="+mn-ea"/>
                <a:sym typeface="+mn-ea"/>
              </a:rPr>
              <a:t>At least replacement doses of hydrocortisone should be administered to avoid the development of adrenal rest tumors.</a:t>
            </a:r>
            <a:endParaRPr lang="en-US" altLang="zh-CN" sz="2600" smtClean="0">
              <a:solidFill>
                <a:srgbClr val="333333"/>
              </a:solidFill>
              <a:latin typeface="+mn-lt"/>
              <a:ea typeface="+mn-ea"/>
            </a:endParaRPr>
          </a:p>
          <a:p>
            <a:pPr marL="488950" lvl="0" indent="0" defTabSz="0">
              <a:buNone/>
              <a:tabLst>
                <a:tab pos="1143000" algn="l"/>
              </a:tabLst>
            </a:pPr>
            <a:endParaRPr lang="en-US" altLang="zh-CN" sz="2600" smtClean="0">
              <a:solidFill>
                <a:srgbClr val="333333"/>
              </a:solidFill>
              <a:latin typeface="+mn-lt"/>
              <a:ea typeface="+mn-ea"/>
            </a:endParaRPr>
          </a:p>
          <a:p>
            <a:pPr marL="946150" lvl="0" indent="-457200" defTabSz="0">
              <a:tabLst>
                <a:tab pos="1143000" algn="l"/>
              </a:tabLst>
            </a:pPr>
            <a:r>
              <a:rPr lang="en-US" altLang="zh-CN" sz="2600" smtClean="0">
                <a:solidFill>
                  <a:srgbClr val="333333"/>
                </a:solidFill>
                <a:latin typeface="+mn-lt"/>
                <a:ea typeface="+mn-ea"/>
                <a:sym typeface="+mn-ea"/>
              </a:rPr>
              <a:t>Spironolactone can cause gynecomastia and sexual dysfunction in males, whereas eplerenone and the potassium-sparing diuretics triamterene and amiloride are alternatives.</a:t>
            </a:r>
            <a:endParaRPr lang="en-US" altLang="zh-CN" sz="2800" smtClean="0">
              <a:solidFill>
                <a:srgbClr val="333333"/>
              </a:solidFill>
              <a:latin typeface="+mn-lt"/>
              <a:ea typeface="+mn-ea"/>
            </a:endParaRPr>
          </a:p>
          <a:p>
            <a:pPr marL="457200" indent="-457200">
              <a:buFont typeface="Arial" charset="0"/>
              <a:buChar char="•"/>
            </a:pPr>
            <a:endParaRPr lang="en-US" altLang="zh-CN" sz="3200" smtClean="0">
              <a:solidFill>
                <a:srgbClr val="333333"/>
              </a:solidFill>
              <a:latin typeface="+mn-lt"/>
              <a:ea typeface="+mn-ea"/>
            </a:endParaRPr>
          </a:p>
          <a:p>
            <a:pPr marL="457200" indent="-457200">
              <a:buFont typeface="Arial" charset="0"/>
              <a:buChar char="•"/>
            </a:pPr>
            <a:r>
              <a:rPr lang="en-US" altLang="zh-CN" sz="32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MH_Others_5"/>
          <p:cNvSpPr txBox="1">
            <a:spLocks noChangeArrowheads="1"/>
          </p:cNvSpPr>
          <p:nvPr/>
        </p:nvSpPr>
        <p:spPr bwMode="auto">
          <a:xfrm flipH="1">
            <a:off x="173217" y="2235201"/>
            <a:ext cx="24225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90000"/>
              </a:lnSpc>
              <a:spcBef>
                <a:spcPct val="0"/>
              </a:spcBef>
              <a:buClrTx/>
              <a:buSzTx/>
              <a:buFont typeface="Wingdings" pitchFamily="2" charset="2"/>
              <a:buNone/>
            </a:pPr>
            <a:r>
              <a:rPr lang="en-US" sz="3200" b="1" dirty="0">
                <a:solidFill>
                  <a:schemeClr val="accent1">
                    <a:lumMod val="60000"/>
                    <a:lumOff val="40000"/>
                  </a:schemeClr>
                </a:solidFill>
              </a:rPr>
              <a:t>CYP21A2</a:t>
            </a:r>
            <a:endParaRPr lang="en-US" sz="3200" b="1" dirty="0">
              <a:solidFill>
                <a:schemeClr val="accent1">
                  <a:lumMod val="60000"/>
                  <a:lumOff val="40000"/>
                </a:schemeClr>
              </a:solidFill>
            </a:endParaRPr>
          </a:p>
        </p:txBody>
      </p:sp>
      <p:sp>
        <p:nvSpPr>
          <p:cNvPr id="2" name="标题 1"/>
          <p:cNvSpPr>
            <a:spLocks noGrp="1"/>
          </p:cNvSpPr>
          <p:nvPr>
            <p:ph type="title"/>
          </p:nvPr>
        </p:nvSpPr>
        <p:spPr>
          <a:xfrm>
            <a:off x="4200525" y="318770"/>
            <a:ext cx="7663180" cy="5762625"/>
          </a:xfrm>
        </p:spPr>
        <p:txBody>
          <a:bodyPr>
            <a:normAutofit/>
          </a:bodyPr>
          <a:lstStyle/>
          <a:p>
            <a:pPr marL="198755" indent="198755" algn="l"/>
            <a:r>
              <a:rPr lang="en-US" altLang="zh-CN" smtClean="0">
                <a:solidFill>
                  <a:srgbClr val="333333"/>
                </a:solidFill>
                <a:latin typeface="+mj-lt"/>
                <a:ea typeface="+mj-ea"/>
              </a:rPr>
              <a:t>The most common cause of CAH worldwide is 21-hydroxylase deficiency (21OHD). </a:t>
            </a:r>
            <a:br>
              <a:rPr lang="en-US" altLang="zh-CN" smtClean="0">
                <a:solidFill>
                  <a:srgbClr val="333333"/>
                </a:solidFill>
                <a:latin typeface="+mj-lt"/>
                <a:ea typeface="+mj-ea"/>
              </a:rPr>
            </a:br>
            <a:br>
              <a:rPr lang="en-US" altLang="zh-CN" smtClean="0">
                <a:solidFill>
                  <a:srgbClr val="333333"/>
                </a:solidFill>
                <a:latin typeface="+mj-lt"/>
                <a:ea typeface="+mj-ea"/>
              </a:rPr>
            </a:br>
            <a:r>
              <a:rPr lang="en-US" altLang="zh-CN" smtClean="0">
                <a:solidFill>
                  <a:srgbClr val="333333"/>
                </a:solidFill>
                <a:latin typeface="+mj-lt"/>
                <a:ea typeface="+mj-ea"/>
              </a:rPr>
              <a:t>CAH due to 21-hydroxylase deficiency (21OHD) is the result of deletions or deleterious mutations in the active gene CYP21A2.</a:t>
            </a:r>
            <a:br>
              <a:rPr lang="en-US" altLang="zh-CN" smtClean="0">
                <a:solidFill>
                  <a:srgbClr val="333333"/>
                </a:solidFill>
                <a:latin typeface="+mj-lt"/>
                <a:ea typeface="+mj-ea"/>
              </a:rPr>
            </a:br>
            <a:br>
              <a:rPr lang="en-US" altLang="zh-CN" smtClean="0">
                <a:solidFill>
                  <a:srgbClr val="333333"/>
                </a:solidFill>
                <a:latin typeface="+mj-lt"/>
                <a:ea typeface="+mj-ea"/>
              </a:rPr>
            </a:br>
            <a:r>
              <a:rPr lang="en-US" altLang="zh-CN" smtClean="0">
                <a:solidFill>
                  <a:srgbClr val="333333"/>
                </a:solidFill>
                <a:latin typeface="+mj-lt"/>
                <a:ea typeface="+mj-ea"/>
              </a:rPr>
              <a:t>There are many mutations of the CYP21A2 gene identified so far, which are the causes of varying degrees of impairment of 21-hydroxylase activity. Most patients are compound heterozygotes.</a:t>
            </a:r>
            <a:endParaRPr lang="en-US" altLang="zh-CN" smtClean="0">
              <a:solidFill>
                <a:srgbClr val="333333"/>
              </a:solidFill>
              <a:latin typeface="+mj-lt"/>
              <a:ea typeface="+mj-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23" name="MH_Others_2"/>
          <p:cNvSpPr/>
          <p:nvPr/>
        </p:nvSpPr>
        <p:spPr bwMode="auto">
          <a:xfrm>
            <a:off x="3887788" y="1065213"/>
            <a:ext cx="2230437" cy="3167062"/>
          </a:xfrm>
          <a:custGeom>
            <a:avLst/>
            <a:gdLst>
              <a:gd name="T0" fmla="*/ 711200 w 711200"/>
              <a:gd name="T1" fmla="*/ 5499100 h 5499100"/>
              <a:gd name="T2" fmla="*/ 711200 w 711200"/>
              <a:gd name="T3" fmla="*/ 0 h 5499100"/>
              <a:gd name="T4" fmla="*/ 0 w 711200"/>
              <a:gd name="T5" fmla="*/ 0 h 5499100"/>
            </a:gdLst>
            <a:ahLst/>
            <a:cxnLst>
              <a:cxn ang="0">
                <a:pos x="T0" y="T1"/>
              </a:cxn>
              <a:cxn ang="0">
                <a:pos x="T2" y="T3"/>
              </a:cxn>
              <a:cxn ang="0">
                <a:pos x="T4" y="T5"/>
              </a:cxn>
            </a:cxnLst>
            <a:rect l="0" t="0" r="r" b="b"/>
            <a:pathLst>
              <a:path w="711200" h="5499100">
                <a:moveTo>
                  <a:pt x="711200" y="5499100"/>
                </a:moveTo>
                <a:lnTo>
                  <a:pt x="711200" y="0"/>
                </a:lnTo>
                <a:lnTo>
                  <a:pt x="0" y="0"/>
                </a:lnTo>
              </a:path>
            </a:pathLst>
          </a:custGeom>
          <a:noFill/>
          <a:ln w="3175" cap="flat" cmpd="sng">
            <a:solidFill>
              <a:schemeClr val="tx1">
                <a:lumMod val="20000"/>
                <a:lumOff val="80000"/>
              </a:schemeClr>
            </a:solidFill>
            <a:rou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mn-lt"/>
              <a:ea typeface="+mn-ea"/>
            </a:endParaRPr>
          </a:p>
        </p:txBody>
      </p:sp>
      <p:grpSp>
        <p:nvGrpSpPr>
          <p:cNvPr id="2" name="组合 1"/>
          <p:cNvGrpSpPr/>
          <p:nvPr/>
        </p:nvGrpSpPr>
        <p:grpSpPr>
          <a:xfrm>
            <a:off x="5951538" y="2994025"/>
            <a:ext cx="3758518" cy="527050"/>
            <a:chOff x="5951538" y="2994025"/>
            <a:chExt cx="3758518" cy="527050"/>
          </a:xfrm>
        </p:grpSpPr>
        <p:sp>
          <p:nvSpPr>
            <p:cNvPr id="5124" name="MH_Number_1"/>
            <p:cNvSpPr>
              <a:spLocks noChangeArrowheads="1"/>
            </p:cNvSpPr>
            <p:nvPr/>
          </p:nvSpPr>
          <p:spPr bwMode="auto">
            <a:xfrm flipH="1">
              <a:off x="5951538" y="3097213"/>
              <a:ext cx="319087" cy="3190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r>
                <a:rPr lang="en-US" sz="1600" b="1">
                  <a:solidFill>
                    <a:schemeClr val="bg1"/>
                  </a:solidFill>
                  <a:latin typeface="+mn-lt"/>
                  <a:ea typeface="+mn-ea"/>
                </a:rPr>
                <a:t>1</a:t>
              </a:r>
              <a:endParaRPr lang="zh-CN" altLang="en-US" sz="1600" b="1">
                <a:solidFill>
                  <a:schemeClr val="bg1"/>
                </a:solidFill>
                <a:latin typeface="+mn-lt"/>
                <a:ea typeface="+mn-ea"/>
              </a:endParaRPr>
            </a:p>
          </p:txBody>
        </p:sp>
        <p:sp>
          <p:nvSpPr>
            <p:cNvPr id="5126" name="MH_Entry_1"/>
            <p:cNvSpPr>
              <a:spLocks noChangeArrowheads="1"/>
            </p:cNvSpPr>
            <p:nvPr/>
          </p:nvSpPr>
          <p:spPr bwMode="auto">
            <a:xfrm flipH="1">
              <a:off x="6821487" y="2994025"/>
              <a:ext cx="2888569" cy="527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r>
                <a:rPr lang="en-US" sz="1800" smtClean="0">
                  <a:solidFill>
                    <a:schemeClr val="bg1"/>
                  </a:solidFill>
                  <a:latin typeface="+mn-lt"/>
                  <a:ea typeface="+mn-ea"/>
                </a:rPr>
                <a:t>Classic</a:t>
              </a:r>
              <a:endParaRPr lang="en-US" sz="1800" dirty="0">
                <a:solidFill>
                  <a:schemeClr val="bg1"/>
                </a:solidFill>
                <a:latin typeface="+mn-lt"/>
                <a:ea typeface="+mn-ea"/>
              </a:endParaRPr>
            </a:p>
          </p:txBody>
        </p:sp>
        <p:cxnSp>
          <p:nvCxnSpPr>
            <p:cNvPr id="5128" name="MH_Others_3"/>
            <p:cNvCxnSpPr>
              <a:cxnSpLocks noChangeShapeType="1"/>
              <a:stCxn id="5124" idx="2"/>
              <a:endCxn id="5126" idx="3"/>
            </p:cNvCxnSpPr>
            <p:nvPr/>
          </p:nvCxnSpPr>
          <p:spPr bwMode="auto">
            <a:xfrm>
              <a:off x="6270625" y="3256757"/>
              <a:ext cx="550862" cy="793"/>
            </a:xfrm>
            <a:prstGeom prst="straightConnector1">
              <a:avLst/>
            </a:prstGeom>
            <a:noFill/>
            <a:ln w="3175" cmpd="sng">
              <a:solidFill>
                <a:schemeClr val="tx1">
                  <a:lumMod val="20000"/>
                  <a:lumOff val="80000"/>
                </a:schemeClr>
              </a:solidFill>
              <a:round/>
              <a:tailEnd type="triangle" w="med" len="med"/>
            </a:ln>
            <a:extLst>
              <a:ext uri="{909E8E84-426E-40DD-AFC4-6F175D3DCCD1}">
                <a14:hiddenFill xmlns:a14="http://schemas.microsoft.com/office/drawing/2010/main">
                  <a:noFill/>
                </a14:hiddenFill>
              </a:ext>
            </a:extLst>
          </p:spPr>
        </p:cxnSp>
      </p:grpSp>
      <p:grpSp>
        <p:nvGrpSpPr>
          <p:cNvPr id="3" name="组合 2"/>
          <p:cNvGrpSpPr/>
          <p:nvPr/>
        </p:nvGrpSpPr>
        <p:grpSpPr>
          <a:xfrm>
            <a:off x="2554514" y="3967956"/>
            <a:ext cx="3716111" cy="528638"/>
            <a:chOff x="2554514" y="3937000"/>
            <a:chExt cx="3716111" cy="528638"/>
          </a:xfrm>
        </p:grpSpPr>
        <p:sp>
          <p:nvSpPr>
            <p:cNvPr id="5125" name="MH_Number_2"/>
            <p:cNvSpPr>
              <a:spLocks noChangeArrowheads="1"/>
            </p:cNvSpPr>
            <p:nvPr/>
          </p:nvSpPr>
          <p:spPr bwMode="auto">
            <a:xfrm flipH="1">
              <a:off x="5951538" y="4040188"/>
              <a:ext cx="319087" cy="3190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r>
                <a:rPr lang="en-US" sz="1600" b="1">
                  <a:solidFill>
                    <a:schemeClr val="bg1"/>
                  </a:solidFill>
                  <a:latin typeface="+mn-lt"/>
                  <a:ea typeface="+mn-ea"/>
                </a:rPr>
                <a:t>2</a:t>
              </a:r>
              <a:endParaRPr lang="zh-CN" altLang="en-US" sz="1600" b="1">
                <a:solidFill>
                  <a:schemeClr val="bg1"/>
                </a:solidFill>
                <a:latin typeface="+mn-lt"/>
                <a:ea typeface="+mn-ea"/>
              </a:endParaRPr>
            </a:p>
          </p:txBody>
        </p:sp>
        <p:sp>
          <p:nvSpPr>
            <p:cNvPr id="5127" name="MH_Entry_2"/>
            <p:cNvSpPr>
              <a:spLocks noChangeArrowheads="1"/>
            </p:cNvSpPr>
            <p:nvPr/>
          </p:nvSpPr>
          <p:spPr bwMode="auto">
            <a:xfrm flipH="1">
              <a:off x="2554514" y="3937000"/>
              <a:ext cx="2844574" cy="5286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r>
                <a:rPr lang="en-US" sz="1800" smtClean="0">
                  <a:solidFill>
                    <a:schemeClr val="bg1"/>
                  </a:solidFill>
                  <a:latin typeface="+mn-lt"/>
                  <a:ea typeface="+mn-ea"/>
                </a:rPr>
                <a:t>Non-Classic</a:t>
              </a:r>
              <a:endParaRPr lang="en-US" sz="1800" dirty="0">
                <a:solidFill>
                  <a:schemeClr val="bg1"/>
                </a:solidFill>
                <a:latin typeface="+mn-lt"/>
                <a:ea typeface="+mn-ea"/>
              </a:endParaRPr>
            </a:p>
          </p:txBody>
        </p:sp>
        <p:cxnSp>
          <p:nvCxnSpPr>
            <p:cNvPr id="5129" name="MH_Others_4"/>
            <p:cNvCxnSpPr>
              <a:cxnSpLocks noChangeShapeType="1"/>
              <a:stCxn id="5125" idx="6"/>
              <a:endCxn id="5127" idx="1"/>
            </p:cNvCxnSpPr>
            <p:nvPr/>
          </p:nvCxnSpPr>
          <p:spPr bwMode="auto">
            <a:xfrm flipH="1">
              <a:off x="5399088" y="4199732"/>
              <a:ext cx="552450" cy="1587"/>
            </a:xfrm>
            <a:prstGeom prst="straightConnector1">
              <a:avLst/>
            </a:prstGeom>
            <a:noFill/>
            <a:ln w="3175" cmpd="sng">
              <a:solidFill>
                <a:schemeClr val="tx1">
                  <a:lumMod val="20000"/>
                  <a:lumOff val="80000"/>
                </a:schemeClr>
              </a:solidFill>
              <a:round/>
              <a:tailEnd type="triangle" w="med" len="med"/>
            </a:ln>
            <a:extLst>
              <a:ext uri="{909E8E84-426E-40DD-AFC4-6F175D3DCCD1}">
                <a14:hiddenFill xmlns:a14="http://schemas.microsoft.com/office/drawing/2010/main">
                  <a:noFill/>
                </a14:hiddenFill>
              </a:ext>
            </a:extLst>
          </p:spPr>
        </p:cxnSp>
      </p:grpSp>
      <p:sp>
        <p:nvSpPr>
          <p:cNvPr id="5130" name="MH_Others_9"/>
          <p:cNvSpPr txBox="1">
            <a:spLocks noChangeArrowheads="1"/>
          </p:cNvSpPr>
          <p:nvPr/>
        </p:nvSpPr>
        <p:spPr bwMode="auto">
          <a:xfrm flipH="1">
            <a:off x="0" y="514350"/>
            <a:ext cx="38766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600" dirty="0">
                <a:solidFill>
                  <a:srgbClr val="002060"/>
                </a:solidFill>
                <a:latin typeface="+mj-lt"/>
                <a:ea typeface="+mj-ea"/>
                <a:cs typeface="+mj-cs"/>
                <a:sym typeface="+mn-ea"/>
              </a:rPr>
              <a:t>CYP21A2</a:t>
            </a:r>
            <a:endParaRPr lang="en-US" altLang="zh-CN" sz="3600" b="1" dirty="0" smtClean="0">
              <a:solidFill>
                <a:srgbClr val="002060"/>
              </a:solidFill>
              <a:latin typeface="+mj-lt"/>
              <a:ea typeface="+mj-ea"/>
              <a:cs typeface="+mj-cs"/>
              <a:sym typeface="+mn-ea"/>
            </a:endParaRPr>
          </a:p>
        </p:txBody>
      </p:sp>
      <p:sp>
        <p:nvSpPr>
          <p:cNvPr id="4" name="Slide Number Placeholder 3"/>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785610" y="3587115"/>
            <a:ext cx="5327650" cy="822960"/>
          </a:xfrm>
          <a:prstGeom prst="rect">
            <a:avLst/>
          </a:prstGeom>
          <a:noFill/>
        </p:spPr>
        <p:txBody>
          <a:bodyPr wrap="square" rtlCol="0" anchor="t">
            <a:spAutoFit/>
          </a:bodyPr>
          <a:p>
            <a:r>
              <a:rPr lang="en-US"/>
              <a:t>Severe: salt-wasting (SW) </a:t>
            </a:r>
            <a:endParaRPr lang="en-US"/>
          </a:p>
          <a:p>
            <a:r>
              <a:rPr lang="en-US"/>
              <a:t>Less severe: simple virilizing (SV) </a:t>
            </a:r>
            <a:endParaRPr lang="en-US"/>
          </a:p>
        </p:txBody>
      </p:sp>
      <p:sp>
        <p:nvSpPr>
          <p:cNvPr id="8" name="Text Box 7"/>
          <p:cNvSpPr txBox="1"/>
          <p:nvPr/>
        </p:nvSpPr>
        <p:spPr>
          <a:xfrm>
            <a:off x="2550795" y="4551045"/>
            <a:ext cx="5327650" cy="457200"/>
          </a:xfrm>
          <a:prstGeom prst="rect">
            <a:avLst/>
          </a:prstGeom>
          <a:noFill/>
        </p:spPr>
        <p:txBody>
          <a:bodyPr wrap="square" rtlCol="0" anchor="t">
            <a:spAutoFit/>
          </a:bodyPr>
          <a:p>
            <a:r>
              <a:rPr lang="en-US"/>
              <a:t>least severe form</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42595" y="516255"/>
            <a:ext cx="459359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4358640"/>
          </a:xfrm>
          <a:prstGeom prst="rect">
            <a:avLst/>
          </a:prstGeom>
          <a:noFill/>
        </p:spPr>
        <p:txBody>
          <a:bodyPr wrap="square" rtlCol="0" anchor="t">
            <a:spAutoFit/>
          </a:bodyPr>
          <a:p>
            <a:pPr marL="342900" indent="-342900">
              <a:buFont typeface="Arial" charset="0"/>
              <a:buChar char="•"/>
            </a:pPr>
            <a:r>
              <a:rPr lang="en-US" altLang="zh-CN" sz="2800" smtClean="0">
                <a:solidFill>
                  <a:srgbClr val="333333"/>
                </a:solidFill>
                <a:latin typeface="+mn-lt"/>
                <a:ea typeface="+mn-ea"/>
                <a:sym typeface="+mn-ea"/>
              </a:rPr>
              <a:t>Have an early growth spurt, but their final adult height is usually shorter than others in their family. </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Have a reduced ability to have biological children (decreased fertility). </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Females may also develop excessive body hair growth (hirsutism)</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Male pattern baldness, and irregular menstruation.</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Females typically have external genitalia that do not look clearly male or female (ambiguous genitalia). </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Males usually have normal genitalia, but the testes may be small. </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145"/>
            <a:ext cx="472821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4114800"/>
          </a:xfrm>
          <a:prstGeom prst="rect">
            <a:avLst/>
          </a:prstGeom>
          <a:noFill/>
        </p:spPr>
        <p:txBody>
          <a:bodyPr wrap="square" rtlCol="0" anchor="t">
            <a:spAutoFit/>
          </a:bodyPr>
          <a:p>
            <a:pPr marL="342900" indent="-342900">
              <a:buFont typeface="Arial" charset="0"/>
              <a:buChar char="•"/>
            </a:pPr>
            <a:r>
              <a:rPr lang="en-US" altLang="zh-CN" smtClean="0">
                <a:solidFill>
                  <a:srgbClr val="333333"/>
                </a:solidFill>
                <a:latin typeface="+mn-lt"/>
                <a:ea typeface="+mn-ea"/>
                <a:sym typeface="+mn-ea"/>
              </a:rPr>
              <a:t>Fertility in women with classic CAH is reduced, especially for the patients with the SW form, as a result of several issues such as biological (poor hormonal balance), mechanical (related to surgeries), psychological and sexual factors.</a:t>
            </a:r>
            <a:endParaRPr lang="en-US" altLang="zh-CN" smtClean="0">
              <a:solidFill>
                <a:srgbClr val="333333"/>
              </a:solidFill>
              <a:latin typeface="+mn-lt"/>
              <a:ea typeface="+mn-ea"/>
              <a:sym typeface="+mn-ea"/>
            </a:endParaRPr>
          </a:p>
          <a:p>
            <a:pPr marL="342900" indent="-342900">
              <a:buFont typeface="Arial" charset="0"/>
              <a:buChar char="•"/>
            </a:pPr>
            <a:endParaRPr lang="en-US" altLang="zh-CN" smtClean="0">
              <a:solidFill>
                <a:srgbClr val="333333"/>
              </a:solidFill>
              <a:latin typeface="+mn-lt"/>
              <a:ea typeface="+mn-ea"/>
              <a:sym typeface="+mn-ea"/>
            </a:endParaRPr>
          </a:p>
          <a:p>
            <a:pPr marL="342900" indent="-342900">
              <a:buFont typeface="Arial" charset="0"/>
              <a:buChar char="•"/>
            </a:pPr>
            <a:r>
              <a:rPr lang="en-US" altLang="zh-CN" smtClean="0">
                <a:solidFill>
                  <a:srgbClr val="333333"/>
                </a:solidFill>
                <a:latin typeface="+mn-lt"/>
                <a:ea typeface="+mn-ea"/>
                <a:sym typeface="+mn-ea"/>
              </a:rPr>
              <a:t>Menstrual irregularities and anovulation are frequent in CAH women, affecting from 30% to 68% of women with the SW form and 30–75% of those with the SV form.</a:t>
            </a:r>
            <a:endParaRPr lang="en-US" altLang="zh-CN" smtClean="0">
              <a:solidFill>
                <a:srgbClr val="333333"/>
              </a:solidFill>
              <a:latin typeface="+mn-lt"/>
              <a:ea typeface="+mn-ea"/>
              <a:sym typeface="+mn-ea"/>
            </a:endParaRPr>
          </a:p>
          <a:p>
            <a:pPr marL="342900" indent="-342900">
              <a:buFont typeface="Arial" charset="0"/>
              <a:buChar char="•"/>
            </a:pPr>
            <a:endParaRPr lang="en-US" altLang="zh-CN" smtClean="0">
              <a:solidFill>
                <a:srgbClr val="333333"/>
              </a:solidFill>
              <a:latin typeface="+mn-lt"/>
              <a:ea typeface="+mn-ea"/>
              <a:sym typeface="+mn-ea"/>
            </a:endParaRPr>
          </a:p>
          <a:p>
            <a:pPr marL="342900" indent="-342900">
              <a:buFont typeface="Arial" charset="0"/>
              <a:buChar char="•"/>
            </a:pPr>
            <a:r>
              <a:rPr lang="en-US" altLang="zh-CN" smtClean="0">
                <a:solidFill>
                  <a:srgbClr val="333333"/>
                </a:solidFill>
                <a:latin typeface="+mn-lt"/>
                <a:ea typeface="+mn-ea"/>
                <a:sym typeface="+mn-ea"/>
              </a:rPr>
              <a:t>Male patients with CAH may present impaired gonadic function and infertility. </a:t>
            </a:r>
            <a:endParaRPr lang="en-US" altLang="zh-CN" smtClean="0">
              <a:solidFill>
                <a:srgbClr val="333333"/>
              </a:solidFill>
              <a:latin typeface="+mn-lt"/>
              <a:ea typeface="+mn-ea"/>
              <a:sym typeface="+mn-ea"/>
            </a:endParaRPr>
          </a:p>
          <a:p>
            <a:pPr marL="342900" indent="-342900">
              <a:buFont typeface="Arial" charset="0"/>
              <a:buChar char="•"/>
            </a:pPr>
            <a:endParaRPr lang="en-US">
              <a:solidFill>
                <a:srgbClr val="3333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50520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Management:</a:t>
            </a:r>
            <a:endParaRPr lang="en-US" altLang="zh-CN" sz="28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Monitoring of the efficacy of glucocorticoid replacement therapy</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Monitoring of the efficacy of mineralocorticoid replacement</a:t>
            </a:r>
            <a:endParaRPr lang="en-US" altLang="zh-CN" sz="2800" smtClean="0">
              <a:solidFill>
                <a:srgbClr val="333333"/>
              </a:solidFill>
              <a:latin typeface="+mn-lt"/>
              <a:ea typeface="+mn-ea"/>
              <a:sym typeface="+mn-ea"/>
            </a:endParaRPr>
          </a:p>
          <a:p>
            <a:pPr marL="457200" indent="-457200" algn="l">
              <a:buFont typeface="Arial" charset="0"/>
              <a:buChar char="•"/>
            </a:pPr>
            <a:r>
              <a:rPr lang="en-US" altLang="zh-CN" sz="2800" smtClean="0">
                <a:solidFill>
                  <a:srgbClr val="333333"/>
                </a:solidFill>
                <a:latin typeface="+mn-lt"/>
                <a:ea typeface="+mn-ea"/>
                <a:sym typeface="+mn-ea"/>
              </a:rPr>
              <a:t>Periodic measurements and/or monitoring: Weight , BP, ...</a:t>
            </a:r>
            <a:endParaRPr lang="en-US" altLang="zh-CN" sz="2800" smtClean="0">
              <a:solidFill>
                <a:srgbClr val="333333"/>
              </a:solidFill>
              <a:latin typeface="+mn-lt"/>
              <a:ea typeface="+mn-ea"/>
              <a:sym typeface="+mn-ea"/>
            </a:endParaRPr>
          </a:p>
          <a:p>
            <a:pPr marL="457200" indent="-457200" algn="l">
              <a:buFont typeface="Arial" charset="0"/>
              <a:buChar char="•"/>
            </a:pPr>
            <a:r>
              <a:rPr lang="en-US" altLang="zh-CN" sz="2800" smtClean="0">
                <a:solidFill>
                  <a:srgbClr val="333333"/>
                </a:solidFill>
                <a:latin typeface="+mn-lt"/>
                <a:ea typeface="+mn-ea"/>
                <a:sym typeface="+mn-ea"/>
              </a:rPr>
              <a:t>Assessment of male/female gonadic function and fertility </a:t>
            </a:r>
            <a:endParaRPr lang="en-US" altLang="zh-CN" sz="2800" smtClean="0">
              <a:solidFill>
                <a:srgbClr val="333333"/>
              </a:solidFill>
              <a:latin typeface="+mn-lt"/>
              <a:ea typeface="+mn-ea"/>
              <a:sym typeface="+mn-ea"/>
            </a:endParaRPr>
          </a:p>
          <a:p>
            <a:pPr marL="457200" indent="-457200" algn="l">
              <a:buFont typeface="Arial" charset="0"/>
              <a:buChar char="•"/>
            </a:pPr>
            <a:r>
              <a:rPr lang="en-US" altLang="zh-CN" sz="2800" smtClean="0">
                <a:solidFill>
                  <a:srgbClr val="333333"/>
                </a:solidFill>
                <a:latin typeface="+mn-lt"/>
                <a:ea typeface="+mn-ea"/>
                <a:sym typeface="+mn-ea"/>
              </a:rPr>
              <a:t>Genetic counseling</a:t>
            </a:r>
            <a:endParaRPr lang="en-US" altLang="zh-CN" sz="2800" smtClean="0">
              <a:solidFill>
                <a:srgbClr val="333333"/>
              </a:solidFill>
              <a:latin typeface="+mn-lt"/>
              <a:ea typeface="+mn-ea"/>
              <a:sym typeface="+mn-ea"/>
            </a:endParaRPr>
          </a:p>
          <a:p>
            <a:pPr marL="457200" indent="-457200" algn="l">
              <a:buFont typeface="Arial" charset="0"/>
              <a:buChar char="•"/>
            </a:pPr>
            <a:r>
              <a:rPr lang="en-US" altLang="zh-CN" sz="2800" smtClean="0">
                <a:solidFill>
                  <a:srgbClr val="333333"/>
                </a:solidFill>
                <a:latin typeface="+mn-lt"/>
                <a:ea typeface="+mn-ea"/>
                <a:sym typeface="+mn-ea"/>
              </a:rPr>
              <a:t>Pregnancy management </a:t>
            </a:r>
            <a:endParaRPr lang="en-US" altLang="zh-CN" sz="2800" smtClean="0">
              <a:solidFill>
                <a:srgbClr val="333333"/>
              </a:solidFill>
              <a:latin typeface="+mn-lt"/>
              <a:ea typeface="+mn-ea"/>
              <a:sym typeface="+mn-ea"/>
            </a:endParaRPr>
          </a:p>
          <a:p>
            <a:pPr marL="457200" indent="-457200" algn="l">
              <a:buFont typeface="Arial" charset="0"/>
              <a:buChar char="•"/>
            </a:pPr>
            <a:r>
              <a:rPr lang="en-US" altLang="zh-CN" sz="2800" smtClean="0">
                <a:solidFill>
                  <a:srgbClr val="333333"/>
                </a:solidFill>
                <a:latin typeface="+mn-lt"/>
                <a:ea typeface="+mn-ea"/>
                <a:sym typeface="+mn-ea"/>
              </a:rPr>
              <a:t>Psychological support</a:t>
            </a:r>
            <a:endParaRPr lang="en-US" altLang="zh-CN" sz="2800" smtClean="0">
              <a:solidFill>
                <a:srgbClr val="333333"/>
              </a:solidFill>
              <a:latin typeface="+mn-lt"/>
              <a:ea typeface="+mn-ea"/>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1198860" cy="38252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Management:</a:t>
            </a:r>
            <a:endParaRPr lang="en-US" altLang="zh-CN" sz="2800" b="1" smtClean="0">
              <a:solidFill>
                <a:srgbClr val="333333"/>
              </a:solidFill>
              <a:latin typeface="+mn-lt"/>
              <a:ea typeface="+mn-ea"/>
              <a:sym typeface="+mn-ea"/>
            </a:endParaRPr>
          </a:p>
          <a:p>
            <a:pPr marL="457200" indent="-457200">
              <a:buFont typeface="Arial" charset="0"/>
              <a:buChar char="•"/>
            </a:pPr>
            <a:r>
              <a:rPr lang="en-US" altLang="zh-CN" sz="2700" smtClean="0">
                <a:solidFill>
                  <a:srgbClr val="333333"/>
                </a:solidFill>
                <a:latin typeface="+mn-lt"/>
                <a:ea typeface="+mn-ea"/>
                <a:sym typeface="+mn-ea"/>
              </a:rPr>
              <a:t>In the treatment of classic CAH, glucocorticoid is given in doses sufcient to suppress adrenal androgen secretion without total suppression of the hypothalamic-pituitary-adrenal axis. </a:t>
            </a:r>
            <a:endParaRPr lang="en-US" altLang="zh-CN" sz="2700" smtClean="0">
              <a:solidFill>
                <a:srgbClr val="333333"/>
              </a:solidFill>
              <a:latin typeface="+mn-lt"/>
              <a:ea typeface="+mn-ea"/>
              <a:sym typeface="+mn-ea"/>
            </a:endParaRPr>
          </a:p>
          <a:p>
            <a:pPr marL="457200" indent="-457200">
              <a:buFont typeface="Arial" charset="0"/>
              <a:buChar char="•"/>
            </a:pPr>
            <a:r>
              <a:rPr lang="en-US" altLang="zh-CN" sz="2700" smtClean="0">
                <a:solidFill>
                  <a:srgbClr val="333333"/>
                </a:solidFill>
                <a:latin typeface="+mn-lt"/>
                <a:ea typeface="+mn-ea"/>
                <a:sym typeface="+mn-ea"/>
              </a:rPr>
              <a:t>At physiological doses, hydrocortisone prevents adrenal insufciency but does not suppress corticotrophin and androgen production. </a:t>
            </a:r>
            <a:endParaRPr lang="en-US" altLang="zh-CN" sz="2700" smtClean="0">
              <a:solidFill>
                <a:srgbClr val="333333"/>
              </a:solidFill>
              <a:latin typeface="+mn-lt"/>
              <a:ea typeface="+mn-ea"/>
              <a:sym typeface="+mn-ea"/>
            </a:endParaRPr>
          </a:p>
          <a:p>
            <a:pPr marL="457200" indent="-457200">
              <a:buFont typeface="Arial" charset="0"/>
              <a:buChar char="•"/>
            </a:pPr>
            <a:r>
              <a:rPr lang="en-US" altLang="zh-CN" sz="2700" smtClean="0">
                <a:solidFill>
                  <a:srgbClr val="333333"/>
                </a:solidFill>
                <a:latin typeface="+mn-lt"/>
                <a:ea typeface="+mn-ea"/>
                <a:sym typeface="+mn-ea"/>
              </a:rPr>
              <a:t>Thus, it is sometimes quite difcult to reduce excess androgen without giving excess glucocorticoid, and patients ofen experience hypercortisolism, androgen excess, or a combination of these states</a:t>
            </a:r>
            <a:r>
              <a:rPr lang="en-US" altLang="zh-CN" sz="28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311150" y="1278255"/>
            <a:ext cx="11198860" cy="9448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Management:</a:t>
            </a:r>
            <a:endParaRPr lang="en-US" altLang="zh-CN" sz="2800" b="1" smtClean="0">
              <a:solidFill>
                <a:srgbClr val="333333"/>
              </a:solidFill>
              <a:latin typeface="+mn-lt"/>
              <a:ea typeface="+mn-ea"/>
              <a:sym typeface="+mn-ea"/>
            </a:endParaRPr>
          </a:p>
          <a:p>
            <a:pPr marL="0" indent="0">
              <a:buFont typeface="Arial" charset="0"/>
              <a:buNone/>
            </a:pPr>
            <a:r>
              <a:rPr lang="en-US" altLang="zh-CN" sz="2800" smtClean="0">
                <a:solidFill>
                  <a:srgbClr val="333333"/>
                </a:solidFill>
                <a:latin typeface="+mn-lt"/>
                <a:ea typeface="+mn-ea"/>
                <a:sym typeface="+mn-ea"/>
              </a:rPr>
              <a:t> </a:t>
            </a:r>
            <a:endParaRPr lang="en-US" altLang="zh-CN" sz="2800" smtClean="0">
              <a:solidFill>
                <a:srgbClr val="333333"/>
              </a:solidFill>
              <a:latin typeface="+mn-lt"/>
              <a:ea typeface="+mn-ea"/>
              <a:sym typeface="+mn-ea"/>
            </a:endParaRPr>
          </a:p>
        </p:txBody>
      </p:sp>
      <p:pic>
        <p:nvPicPr>
          <p:cNvPr id="2" name="Picture 1"/>
          <p:cNvPicPr>
            <a:picLocks noChangeAspect="1"/>
          </p:cNvPicPr>
          <p:nvPr/>
        </p:nvPicPr>
        <p:blipFill>
          <a:blip r:embed="rId1"/>
          <a:stretch>
            <a:fillRect/>
          </a:stretch>
        </p:blipFill>
        <p:spPr>
          <a:xfrm>
            <a:off x="2816860" y="1382395"/>
            <a:ext cx="9099550" cy="4841240"/>
          </a:xfrm>
          <a:prstGeom prst="rect">
            <a:avLst/>
          </a:prstGeom>
          <a:ln w="28575">
            <a:solidFill>
              <a:srgbClr val="92D05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0640" y="443865"/>
            <a:ext cx="877697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l" eaLnBrk="1" hangingPunct="1">
              <a:spcBef>
                <a:spcPct val="0"/>
              </a:spcBef>
              <a:buClrTx/>
              <a:buSzTx/>
              <a:buFont typeface="Wingdings" pitchFamily="2" charset="2"/>
              <a:buNone/>
            </a:pPr>
            <a:r>
              <a:rPr lang="en-US" altLang="zh-CN" sz="2800" dirty="0">
                <a:solidFill>
                  <a:srgbClr val="002060"/>
                </a:solidFill>
                <a:latin typeface="+mj-lt"/>
                <a:ea typeface="+mj-ea"/>
                <a:cs typeface="+mj-cs"/>
                <a:sym typeface="+mn-ea"/>
              </a:rPr>
              <a:t>Normal Adrenal Steroidogenesis</a:t>
            </a:r>
            <a:endParaRPr lang="en-US" altLang="zh-CN" sz="28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j-lt"/>
              <a:ea typeface="+mj-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pic>
        <p:nvPicPr>
          <p:cNvPr id="8" name="Picture 7"/>
          <p:cNvPicPr>
            <a:picLocks noChangeAspect="1"/>
          </p:cNvPicPr>
          <p:nvPr/>
        </p:nvPicPr>
        <p:blipFill>
          <a:blip r:embed="rId1"/>
          <a:stretch>
            <a:fillRect/>
          </a:stretch>
        </p:blipFill>
        <p:spPr>
          <a:xfrm>
            <a:off x="1751965" y="1259840"/>
            <a:ext cx="8470900" cy="5397500"/>
          </a:xfrm>
          <a:prstGeom prst="rect">
            <a:avLst/>
          </a:prstGeom>
          <a:ln w="28575">
            <a:solidFill>
              <a:srgbClr val="B5AD4B"/>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MH_Others_5"/>
          <p:cNvSpPr txBox="1">
            <a:spLocks noChangeArrowheads="1"/>
          </p:cNvSpPr>
          <p:nvPr/>
        </p:nvSpPr>
        <p:spPr bwMode="auto">
          <a:xfrm flipH="1">
            <a:off x="173217" y="2235201"/>
            <a:ext cx="24225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lnSpc>
                <a:spcPct val="90000"/>
              </a:lnSpc>
              <a:spcBef>
                <a:spcPct val="0"/>
              </a:spcBef>
              <a:buClrTx/>
              <a:buSzTx/>
              <a:buFont typeface="Wingdings" pitchFamily="2" charset="2"/>
              <a:buNone/>
            </a:pPr>
            <a:r>
              <a:rPr lang="en-US" sz="3200" b="1" dirty="0">
                <a:solidFill>
                  <a:schemeClr val="accent1">
                    <a:lumMod val="60000"/>
                    <a:lumOff val="40000"/>
                  </a:schemeClr>
                </a:solidFill>
              </a:rPr>
              <a:t>CYP21A2</a:t>
            </a:r>
            <a:endParaRPr lang="en-US" sz="3200" b="1" dirty="0">
              <a:solidFill>
                <a:schemeClr val="accent1">
                  <a:lumMod val="60000"/>
                  <a:lumOff val="40000"/>
                </a:schemeClr>
              </a:solidFill>
            </a:endParaRPr>
          </a:p>
        </p:txBody>
      </p:sp>
      <p:sp>
        <p:nvSpPr>
          <p:cNvPr id="2" name="标题 1"/>
          <p:cNvSpPr>
            <a:spLocks noGrp="1"/>
          </p:cNvSpPr>
          <p:nvPr>
            <p:ph type="title"/>
          </p:nvPr>
        </p:nvSpPr>
        <p:spPr>
          <a:xfrm>
            <a:off x="4328160" y="3277870"/>
            <a:ext cx="3830955" cy="799465"/>
          </a:xfrm>
        </p:spPr>
        <p:txBody>
          <a:bodyPr>
            <a:normAutofit/>
          </a:bodyPr>
          <a:lstStyle/>
          <a:p>
            <a:pPr marL="198755" indent="198755" algn="l"/>
            <a:r>
              <a:rPr lang="en-US" altLang="zh-CN" dirty="0">
                <a:solidFill>
                  <a:srgbClr val="002060"/>
                </a:solidFill>
                <a:sym typeface="+mn-ea"/>
              </a:rPr>
              <a:t>Non-Classic form</a:t>
            </a:r>
            <a:endParaRPr lang="en-US" altLang="zh-CN" smtClean="0">
              <a:solidFill>
                <a:srgbClr val="333333"/>
              </a:solidFill>
              <a:latin typeface="+mj-lt"/>
              <a:ea typeface="+mj-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9319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Genetics of NCAH:</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NCAH is an autosomal recessive disorder due to mutations in the 21-hydroxylase (CYP21A2) gene resulting in a 30–50% reduction in the activity of the enzyme.</a:t>
            </a:r>
            <a:endParaRPr lang="en-US" altLang="zh-CN" sz="2800" smtClean="0">
              <a:solidFill>
                <a:srgbClr val="333333"/>
              </a:solidFill>
              <a:latin typeface="+mn-lt"/>
              <a:ea typeface="+mn-ea"/>
              <a:sym typeface="+mn-ea"/>
            </a:endParaRPr>
          </a:p>
          <a:p>
            <a:pPr marL="342900" indent="-342900" algn="l">
              <a:buFont typeface="Arial" charset="0"/>
              <a:buChar char="•"/>
            </a:pPr>
            <a:endParaRPr lang="en-US" altLang="zh-CN" sz="2800"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This gene is mapped to a complex genetic region at chromosome 6p21.3 where it lies in close proximity to a highly homologous pseudogene, CYP21A1P</a:t>
            </a:r>
            <a:endParaRPr lang="en-US" altLang="zh-CN" sz="2800" smtClean="0">
              <a:solidFill>
                <a:srgbClr val="333333"/>
              </a:solidFill>
              <a:latin typeface="+mn-lt"/>
              <a:ea typeface="+mn-ea"/>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5635" y="1290320"/>
            <a:ext cx="4068445" cy="42367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Pathophysiology of </a:t>
            </a:r>
            <a:endParaRPr lang="en-US" altLang="zh-CN" sz="2800" b="1" smtClean="0">
              <a:solidFill>
                <a:srgbClr val="333333"/>
              </a:solidFill>
              <a:latin typeface="+mn-lt"/>
              <a:ea typeface="+mn-ea"/>
              <a:sym typeface="+mn-ea"/>
            </a:endParaRPr>
          </a:p>
          <a:p>
            <a:pPr marL="0" indent="0">
              <a:buFont typeface="Arial" charset="0"/>
              <a:buNone/>
            </a:pPr>
            <a:r>
              <a:rPr lang="en-US" altLang="zh-CN" sz="2800" b="1" smtClean="0">
                <a:solidFill>
                  <a:srgbClr val="333333"/>
                </a:solidFill>
                <a:latin typeface="+mn-lt"/>
                <a:ea typeface="+mn-ea"/>
                <a:sym typeface="+mn-ea"/>
              </a:rPr>
              <a:t>NCAH:</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342900" indent="-342900">
              <a:buFont typeface="Arial" charset="0"/>
              <a:buChar char="•"/>
            </a:pPr>
            <a:r>
              <a:rPr lang="en-US" altLang="zh-CN" sz="2000" smtClean="0">
                <a:solidFill>
                  <a:srgbClr val="333333"/>
                </a:solidFill>
                <a:latin typeface="+mn-lt"/>
                <a:ea typeface="+mn-ea"/>
                <a:sym typeface="+mn-ea"/>
              </a:rPr>
              <a:t>In the majority of the affected subjects with NCAH, ACTH production is normal.</a:t>
            </a:r>
            <a:endParaRPr lang="en-US" altLang="zh-CN" sz="2000" smtClean="0">
              <a:solidFill>
                <a:srgbClr val="333333"/>
              </a:solidFill>
              <a:latin typeface="+mn-lt"/>
              <a:ea typeface="+mn-ea"/>
              <a:sym typeface="+mn-ea"/>
            </a:endParaRPr>
          </a:p>
          <a:p>
            <a:pPr marL="342900" indent="-342900">
              <a:buFont typeface="Arial" charset="0"/>
              <a:buChar char="•"/>
            </a:pPr>
            <a:endParaRPr lang="en-US" altLang="zh-CN" sz="2000" smtClean="0">
              <a:solidFill>
                <a:srgbClr val="333333"/>
              </a:solidFill>
              <a:latin typeface="+mn-lt"/>
              <a:ea typeface="+mn-ea"/>
              <a:sym typeface="+mn-ea"/>
            </a:endParaRPr>
          </a:p>
          <a:p>
            <a:pPr marL="342900" indent="-342900">
              <a:buFont typeface="Arial" charset="0"/>
              <a:buChar char="•"/>
            </a:pPr>
            <a:r>
              <a:rPr lang="en-US" altLang="zh-CN" sz="2000" smtClean="0">
                <a:solidFill>
                  <a:srgbClr val="333333"/>
                </a:solidFill>
                <a:latin typeface="+mn-lt"/>
                <a:ea typeface="+mn-ea"/>
                <a:sym typeface="+mn-ea"/>
              </a:rPr>
              <a:t>Excessive adrenal androgen secretion mainly results from altered enzyme kinetics due to CYP21A2 missense</a:t>
            </a:r>
            <a:endParaRPr lang="en-US" altLang="zh-CN" sz="2000" smtClean="0">
              <a:solidFill>
                <a:srgbClr val="333333"/>
              </a:solidFill>
              <a:latin typeface="+mn-lt"/>
              <a:ea typeface="+mn-ea"/>
              <a:sym typeface="+mn-ea"/>
            </a:endParaRPr>
          </a:p>
          <a:p>
            <a:pPr marL="342900" indent="-342900">
              <a:buFont typeface="Arial" charset="0"/>
              <a:buChar char="•"/>
            </a:pPr>
            <a:r>
              <a:rPr lang="en-US" altLang="zh-CN" sz="2000" smtClean="0">
                <a:solidFill>
                  <a:srgbClr val="333333"/>
                </a:solidFill>
                <a:latin typeface="+mn-lt"/>
                <a:ea typeface="+mn-ea"/>
                <a:sym typeface="+mn-ea"/>
              </a:rPr>
              <a:t>mutations</a:t>
            </a:r>
            <a:endParaRPr lang="en-US" altLang="zh-CN" sz="2000" smtClean="0">
              <a:solidFill>
                <a:srgbClr val="333333"/>
              </a:solidFill>
              <a:latin typeface="+mn-lt"/>
              <a:ea typeface="+mn-ea"/>
              <a:sym typeface="+mn-ea"/>
            </a:endParaRPr>
          </a:p>
          <a:p>
            <a:pPr marL="342900" indent="-342900">
              <a:buFont typeface="Arial" charset="0"/>
              <a:buChar char="•"/>
            </a:pPr>
            <a:endParaRPr lang="en-US" altLang="zh-CN" sz="2000" smtClean="0">
              <a:solidFill>
                <a:srgbClr val="333333"/>
              </a:solidFill>
              <a:latin typeface="+mn-lt"/>
              <a:ea typeface="+mn-ea"/>
              <a:sym typeface="+mn-ea"/>
            </a:endParaRPr>
          </a:p>
        </p:txBody>
      </p:sp>
      <p:pic>
        <p:nvPicPr>
          <p:cNvPr id="2" name="Picture 1"/>
          <p:cNvPicPr>
            <a:picLocks noChangeAspect="1"/>
          </p:cNvPicPr>
          <p:nvPr/>
        </p:nvPicPr>
        <p:blipFill>
          <a:blip r:embed="rId1"/>
          <a:stretch>
            <a:fillRect/>
          </a:stretch>
        </p:blipFill>
        <p:spPr>
          <a:xfrm>
            <a:off x="4714240" y="1049020"/>
            <a:ext cx="7276465" cy="5238115"/>
          </a:xfrm>
          <a:prstGeom prst="rect">
            <a:avLst/>
          </a:prstGeom>
          <a:ln w="28575">
            <a:solidFill>
              <a:srgbClr val="92D050"/>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43586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Hyperandrogenism in NCAH:</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Adrenal hyperactivity depending on altered enzyme kinetics withoutincreased ACTH circulating levels. </a:t>
            </a:r>
            <a:endParaRPr lang="en-US" altLang="zh-CN" sz="2800"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Increased peripheral conversion to androgens of circulating excessive levels of steroid metabolites.</a:t>
            </a:r>
            <a:endParaRPr lang="en-US" altLang="zh-CN" sz="2800"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Increased ovarian androgen secretion determined by the appearance of a secondary PCOS-like phenotype in NCAH patients.</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5000" y="1290320"/>
            <a:ext cx="11322685" cy="43586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Clinical presentation of NCAH in Children:</a:t>
            </a:r>
            <a:endParaRPr lang="en-US" altLang="zh-CN" sz="2800" b="1"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Most children are asymptomatic in the prepubertal years and exhibit normal external genitalia at birth and throughout early childhood. </a:t>
            </a:r>
            <a:endParaRPr lang="en-US" altLang="zh-CN" sz="2800"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Premature pubarche may be the first clinical presentation with onset reported as early as 6 months of age.</a:t>
            </a:r>
            <a:endParaRPr lang="en-US" altLang="zh-CN" sz="2800" smtClean="0">
              <a:solidFill>
                <a:srgbClr val="333333"/>
              </a:solidFill>
              <a:latin typeface="+mn-lt"/>
              <a:ea typeface="+mn-ea"/>
              <a:sym typeface="+mn-ea"/>
            </a:endParaRPr>
          </a:p>
          <a:p>
            <a:pPr marL="342900" indent="-342900" algn="l">
              <a:buFont typeface="Arial" charset="0"/>
              <a:buChar char="•"/>
            </a:pPr>
            <a:r>
              <a:rPr lang="en-US" altLang="zh-CN" sz="2800" smtClean="0">
                <a:solidFill>
                  <a:srgbClr val="333333"/>
                </a:solidFill>
                <a:latin typeface="+mn-lt"/>
                <a:ea typeface="+mn-ea"/>
                <a:sym typeface="+mn-ea"/>
              </a:rPr>
              <a:t>The prevalence of NCAH in children with premature adrenarche has been reported to vary from 5% to 20%.</a:t>
            </a:r>
            <a:endParaRPr lang="en-US" altLang="zh-CN" sz="2800" smtClean="0">
              <a:solidFill>
                <a:srgbClr val="333333"/>
              </a:solidFill>
              <a:latin typeface="+mn-lt"/>
              <a:ea typeface="+mn-ea"/>
              <a:sym typeface="+mn-ea"/>
            </a:endParaRPr>
          </a:p>
          <a:p>
            <a:pPr marL="342900" indent="-342900" defTabSz="0">
              <a:buFont typeface="Arial" charset="0"/>
              <a:buChar char="•"/>
              <a:tabLst>
                <a:tab pos="1143000" algn="l"/>
              </a:tabLst>
            </a:pPr>
            <a:r>
              <a:rPr lang="en-US" altLang="zh-CN" sz="2800" smtClean="0">
                <a:solidFill>
                  <a:srgbClr val="333333"/>
                </a:solidFill>
                <a:latin typeface="+mn-lt"/>
                <a:ea typeface="+mn-ea"/>
                <a:sym typeface="+mn-ea"/>
              </a:rPr>
              <a:t>Children with NCAH may demonstrate rapid linear growth, bone age advancement and tall stature.</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3223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Clinical presentation of NCAH in adult women: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0" indent="0">
              <a:buFont typeface="Arial" charset="0"/>
              <a:buNone/>
            </a:pPr>
            <a:r>
              <a:rPr lang="en-US" altLang="zh-CN" sz="2800" smtClean="0">
                <a:solidFill>
                  <a:srgbClr val="333333"/>
                </a:solidFill>
                <a:latin typeface="+mn-lt"/>
                <a:ea typeface="+mn-ea"/>
                <a:sym typeface="+mn-ea"/>
              </a:rPr>
              <a:t>Principle area:</a:t>
            </a:r>
            <a:endParaRPr lang="en-US" altLang="zh-CN" sz="2800" smtClean="0">
              <a:solidFill>
                <a:srgbClr val="333333"/>
              </a:solidFill>
              <a:latin typeface="+mn-lt"/>
              <a:ea typeface="+mn-ea"/>
              <a:sym typeface="+mn-ea"/>
            </a:endParaRPr>
          </a:p>
          <a:p>
            <a:pPr marL="859155" indent="310515">
              <a:buFont typeface="Arial" charset="0"/>
              <a:buChar char="•"/>
            </a:pPr>
            <a:r>
              <a:rPr lang="en-US" altLang="zh-CN" sz="2800" smtClean="0">
                <a:solidFill>
                  <a:srgbClr val="333333"/>
                </a:solidFill>
                <a:latin typeface="+mn-lt"/>
                <a:ea typeface="+mn-ea"/>
                <a:sym typeface="+mn-ea"/>
              </a:rPr>
              <a:t>Hypothalamic–pituitary–ovarian dysfunction </a:t>
            </a:r>
            <a:endParaRPr lang="en-US" altLang="zh-CN" sz="2800" smtClean="0">
              <a:solidFill>
                <a:srgbClr val="333333"/>
              </a:solidFill>
              <a:latin typeface="+mn-lt"/>
              <a:ea typeface="+mn-ea"/>
              <a:sym typeface="+mn-ea"/>
            </a:endParaRPr>
          </a:p>
          <a:p>
            <a:pPr marL="859155" indent="310515">
              <a:buFont typeface="Arial" charset="0"/>
              <a:buChar char="•"/>
            </a:pPr>
            <a:r>
              <a:rPr lang="en-US" altLang="zh-CN" sz="2800" smtClean="0">
                <a:solidFill>
                  <a:srgbClr val="333333"/>
                </a:solidFill>
                <a:latin typeface="+mn-lt"/>
                <a:ea typeface="+mn-ea"/>
                <a:sym typeface="+mn-ea"/>
              </a:rPr>
              <a:t>Dermatologic signs of hyperandrogenism</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a:p>
            <a:pPr marL="0" indent="0">
              <a:buFont typeface="Arial" charset="0"/>
              <a:buNone/>
            </a:pPr>
            <a:r>
              <a:rPr lang="en-US" altLang="zh-CN" sz="2800" smtClean="0">
                <a:solidFill>
                  <a:srgbClr val="333333"/>
                </a:solidFill>
                <a:latin typeface="+mn-lt"/>
                <a:ea typeface="+mn-ea"/>
                <a:sym typeface="+mn-ea"/>
              </a:rPr>
              <a:t>Other clinical symptoms in adulthood may include metabolic dysfunction and anatomic defects of the adrenal cortex.</a:t>
            </a:r>
            <a:endParaRPr lang="en-US" altLang="zh-CN" sz="2800" smtClean="0">
              <a:solidFill>
                <a:srgbClr val="333333"/>
              </a:solidFill>
              <a:latin typeface="+mn-lt"/>
              <a:ea typeface="+mn-ea"/>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5635" y="1290320"/>
            <a:ext cx="10479405" cy="58826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Clinical presentation of NCAH in adult women: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899795" lvl="1" indent="422275" algn="l">
              <a:buFont typeface="Arial" charset="0"/>
              <a:buChar char="•"/>
            </a:pPr>
            <a:r>
              <a:rPr lang="en-US" altLang="zh-CN" sz="2800" smtClean="0">
                <a:solidFill>
                  <a:srgbClr val="333333"/>
                </a:solidFill>
                <a:latin typeface="+mn-lt"/>
                <a:ea typeface="+mn-ea"/>
                <a:sym typeface="+mn-ea"/>
              </a:rPr>
              <a:t>Hirsutism: 60% to 80% </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Acne: one-third of cases</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Alopecia: 2–8%</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Clitoromegaly: 6–20% </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Overt ovulatory and menstrual dysfunction: 30–50%</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Polycystic ovarian morphology (PCOM): 24-34%</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Adrenal hyperplasia and adenomas: unknown</a:t>
            </a:r>
            <a:endParaRPr lang="en-US" altLang="zh-CN" sz="2800" smtClean="0">
              <a:solidFill>
                <a:srgbClr val="333333"/>
              </a:solidFill>
              <a:latin typeface="+mn-lt"/>
              <a:ea typeface="+mn-ea"/>
              <a:sym typeface="+mn-ea"/>
            </a:endParaRPr>
          </a:p>
          <a:p>
            <a:pPr marL="899795" lvl="1" indent="422275">
              <a:buFont typeface="Arial" charset="0"/>
              <a:buChar char="•"/>
            </a:pPr>
            <a:r>
              <a:rPr lang="en-US" altLang="zh-CN" sz="2800" smtClean="0">
                <a:solidFill>
                  <a:srgbClr val="333333"/>
                </a:solidFill>
                <a:latin typeface="+mn-lt"/>
                <a:ea typeface="+mn-ea"/>
                <a:sym typeface="+mn-ea"/>
              </a:rPr>
              <a:t>Mild insulin resistance</a:t>
            </a:r>
            <a:endParaRPr lang="en-US" altLang="zh-CN" sz="2800" smtClean="0">
              <a:solidFill>
                <a:srgbClr val="333333"/>
              </a:solidFill>
              <a:latin typeface="+mn-lt"/>
              <a:ea typeface="+mn-ea"/>
              <a:sym typeface="+mn-ea"/>
            </a:endParaRPr>
          </a:p>
          <a:p>
            <a:pPr marL="899795" lvl="1" indent="422275" defTabSz="0">
              <a:buFont typeface="Arial" charset="0"/>
              <a:buChar char="•"/>
              <a:tabLst>
                <a:tab pos="1371600" algn="l"/>
              </a:tabLst>
            </a:pPr>
            <a:r>
              <a:rPr lang="en-US" altLang="zh-CN" sz="2800" smtClean="0">
                <a:solidFill>
                  <a:srgbClr val="333333"/>
                </a:solidFill>
                <a:latin typeface="+mn-lt"/>
                <a:ea typeface="+mn-ea"/>
                <a:sym typeface="+mn-ea"/>
              </a:rPr>
              <a:t>Increased risk of metabolic and cardiovascular  	morbidities</a:t>
            </a:r>
            <a:endParaRPr lang="en-US" altLang="zh-CN" sz="2800" smtClean="0">
              <a:solidFill>
                <a:srgbClr val="333333"/>
              </a:solidFill>
              <a:latin typeface="+mn-lt"/>
              <a:ea typeface="+mn-ea"/>
              <a:sym typeface="+mn-ea"/>
            </a:endParaRPr>
          </a:p>
          <a:p>
            <a:pPr marL="899795" lvl="1" indent="422275">
              <a:buFont typeface="Arial" charset="0"/>
              <a:buChar char="•"/>
            </a:pP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44500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Fertility and reproductive outcome in women with NCAH:</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The majority of women with NCAH will conceive spontaneously.</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12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The rate of a singleton live birth was higher in NCAH women .</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12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No differences in the rate of ectopic pregnancy, preterm birth, stillbirths, twins or multiple pregnancies.</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10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Between 10% and 30% of NCAH women of reproductive age complain of infertility.</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45415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Fertility and reproductive outcome in women with NCAH:</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Anovulation is the main cause of subfertility in NCAH women, which is most evident by the positive outcome in response to ovulation induction.</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12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Persistent elevated progestogen concentrations (due to excess circulating levels of progesterone and 17-OHP of adrenal origin) may also result in an unfavorable cervical mucus and a persistent decidualized or hypo- or atrophic endometrium</a:t>
            </a:r>
            <a:endParaRPr lang="en-US" altLang="zh-CN" sz="2800" smtClean="0">
              <a:solidFill>
                <a:srgbClr val="333333"/>
              </a:solidFill>
              <a:latin typeface="+mn-lt"/>
              <a:ea typeface="+mn-ea"/>
              <a:sym typeface="+mn-ea"/>
            </a:endParaRPr>
          </a:p>
          <a:p>
            <a:pPr marL="342900" indent="-3429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7490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Clinical presentation of NCAH in adult males:</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NCAH occurs equally in men and women, since it is an autosomal recessive disease.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The great majority of male patients are asymptomatic and most are identified during genetic screening carried out for purposes of genetic counseling.</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Testicular adrenal rest tumors (TARTs) are the most important cause of infertility in male patients with CAH. (uncommon)</a:t>
            </a:r>
            <a:endParaRPr lang="en-US" altLang="zh-CN" sz="2800" smtClean="0">
              <a:solidFill>
                <a:srgbClr val="333333"/>
              </a:solidFill>
              <a:latin typeface="+mn-lt"/>
              <a:ea typeface="+mn-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1275" y="494030"/>
            <a:ext cx="38766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600" dirty="0">
                <a:solidFill>
                  <a:srgbClr val="002060"/>
                </a:solidFill>
                <a:sym typeface="+mn-ea"/>
              </a:rPr>
              <a:t>Introduction</a:t>
            </a:r>
            <a:endParaRPr lang="en-US" altLang="zh-CN" sz="36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800" y="1813560"/>
            <a:ext cx="10956925" cy="3505200"/>
          </a:xfrm>
          <a:prstGeom prst="rect">
            <a:avLst/>
          </a:prstGeom>
          <a:noFill/>
        </p:spPr>
        <p:txBody>
          <a:bodyPr wrap="square" rtlCol="0" anchor="t">
            <a:spAutoFit/>
          </a:bodyPr>
          <a:p>
            <a:pPr marL="0" indent="0">
              <a:buNone/>
            </a:pPr>
            <a:r>
              <a:rPr lang="en-US" altLang="zh-CN" sz="2800" b="1" smtClean="0">
                <a:solidFill>
                  <a:srgbClr val="333333"/>
                </a:solidFill>
                <a:latin typeface="+mn-lt"/>
                <a:ea typeface="+mn-ea"/>
                <a:sym typeface="+mn-ea"/>
              </a:rPr>
              <a:t>The other forms of CAH other than </a:t>
            </a:r>
            <a:r>
              <a:rPr lang="en-US" altLang="zh-CN" sz="2800" b="1" smtClean="0">
                <a:solidFill>
                  <a:srgbClr val="333333"/>
                </a:solidFill>
                <a:latin typeface="+mn-lt"/>
                <a:ea typeface="+mn-ea"/>
                <a:sym typeface="+mn-ea"/>
              </a:rPr>
              <a:t>CYP21A2</a:t>
            </a:r>
            <a:r>
              <a:rPr lang="en-US" altLang="zh-CN" sz="2800" b="1" smtClean="0">
                <a:solidFill>
                  <a:srgbClr val="333333"/>
                </a:solidFill>
                <a:latin typeface="+mn-lt"/>
                <a:ea typeface="+mn-ea"/>
                <a:sym typeface="+mn-ea"/>
              </a:rPr>
              <a:t>, including:</a:t>
            </a:r>
            <a:endParaRPr lang="en-US" altLang="zh-CN" sz="2800" b="1"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CYP17A1 deficiencies </a:t>
            </a:r>
            <a:endParaRPr lang="en-US" altLang="zh-CN" sz="2800"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3-beta-hydroxysteroid dehydrogenase type 2 deficiency</a:t>
            </a:r>
            <a:endParaRPr lang="en-US" altLang="zh-CN" sz="2800"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CYP11B1 deficiency </a:t>
            </a:r>
            <a:endParaRPr lang="en-US" altLang="zh-CN" sz="2800"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Cytochrome P450-oxidoreductase (POR) deficiency (ORD)</a:t>
            </a:r>
            <a:endParaRPr lang="en-US" altLang="zh-CN" sz="2800"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Hexose-6-phosphate-dehydrogenase deficiency </a:t>
            </a:r>
            <a:endParaRPr lang="en-US" altLang="zh-CN" sz="2800" smtClean="0">
              <a:solidFill>
                <a:srgbClr val="333333"/>
              </a:solidFill>
              <a:latin typeface="+mn-lt"/>
              <a:ea typeface="+mn-ea"/>
              <a:sym typeface="+mn-ea"/>
            </a:endParaRPr>
          </a:p>
          <a:p>
            <a:pPr marL="1403350" lvl="1" indent="-457200" defTabSz="0">
              <a:buFont typeface="+mj-lt"/>
              <a:buAutoNum type="alphaUcPeriod"/>
              <a:tabLst>
                <a:tab pos="1143000" algn="l"/>
              </a:tabLst>
            </a:pPr>
            <a:r>
              <a:rPr lang="en-US" altLang="zh-CN" sz="2800" smtClean="0">
                <a:solidFill>
                  <a:srgbClr val="333333"/>
                </a:solidFill>
                <a:latin typeface="+mn-lt"/>
                <a:ea typeface="+mn-ea"/>
                <a:sym typeface="+mn-ea"/>
              </a:rPr>
              <a:t>PAPSS2 deficiency </a:t>
            </a:r>
            <a:endParaRPr lang="en-US" altLang="zh-CN" sz="2800" smtClean="0">
              <a:solidFill>
                <a:srgbClr val="333333"/>
              </a:solidFill>
              <a:latin typeface="+mn-lt"/>
              <a:ea typeface="+mn-ea"/>
              <a:sym typeface="+mn-ea"/>
            </a:endParaRPr>
          </a:p>
          <a:p>
            <a:pPr marL="1403350" lvl="1" indent="-457200" algn="l" defTabSz="0">
              <a:buFont typeface="+mj-lt"/>
              <a:buAutoNum type="alphaUcPeriod"/>
              <a:tabLst>
                <a:tab pos="1143000" algn="l"/>
              </a:tabLst>
            </a:pPr>
            <a:r>
              <a:rPr lang="en-US" altLang="zh-CN" sz="2800" smtClean="0">
                <a:solidFill>
                  <a:srgbClr val="333333"/>
                </a:solidFill>
                <a:latin typeface="+mn-lt"/>
                <a:ea typeface="+mn-ea"/>
                <a:sym typeface="+mn-ea"/>
              </a:rPr>
              <a:t>Congenital lipoid adrenal hyperplasia</a:t>
            </a:r>
            <a:endParaRPr lang="en-US" altLang="zh-CN" sz="2800" smtClean="0">
              <a:solidFill>
                <a:srgbClr val="333333"/>
              </a:solidFill>
              <a:latin typeface="+mn-lt"/>
              <a:ea typeface="+mn-ea"/>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0784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Other clincal presnentations:</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Obesity</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Metabolic syndrome</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Increased visceral to subcutaneous adipose tissue ratios</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Exercise intolerance</a:t>
            </a:r>
            <a:endParaRPr lang="en-US" altLang="zh-CN" sz="2800" smtClean="0">
              <a:solidFill>
                <a:srgbClr val="333333"/>
              </a:solidFill>
              <a:latin typeface="+mn-lt"/>
              <a:ea typeface="+mn-ea"/>
              <a:sym typeface="+mn-ea"/>
            </a:endParaRPr>
          </a:p>
          <a:p>
            <a:pPr marL="342900" indent="-342900">
              <a:buFont typeface="Arial" charset="0"/>
              <a:buChar char="•"/>
            </a:pPr>
            <a:r>
              <a:rPr lang="en-US" altLang="zh-CN" sz="2800" smtClean="0">
                <a:solidFill>
                  <a:srgbClr val="333333"/>
                </a:solidFill>
                <a:latin typeface="+mn-lt"/>
                <a:ea typeface="+mn-ea"/>
                <a:sym typeface="+mn-ea"/>
              </a:rPr>
              <a:t>Enhanced systolic blood pressure response to exercise</a:t>
            </a:r>
            <a:endParaRPr lang="en-US" altLang="zh-CN" sz="2800" smtClean="0">
              <a:solidFill>
                <a:srgbClr val="333333"/>
              </a:solidFill>
              <a:latin typeface="+mn-lt"/>
              <a:ea typeface="+mn-ea"/>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grpSp>
        <p:nvGrpSpPr>
          <p:cNvPr id="6" name="Group 5"/>
          <p:cNvGrpSpPr/>
          <p:nvPr/>
        </p:nvGrpSpPr>
        <p:grpSpPr>
          <a:xfrm>
            <a:off x="122555" y="1781810"/>
            <a:ext cx="11934825" cy="4040505"/>
            <a:chOff x="-2689" y="-1872"/>
            <a:chExt cx="24578" cy="13392"/>
          </a:xfrm>
        </p:grpSpPr>
        <p:pic>
          <p:nvPicPr>
            <p:cNvPr id="2" name="Picture 1"/>
            <p:cNvPicPr>
              <a:picLocks noChangeAspect="1"/>
            </p:cNvPicPr>
            <p:nvPr/>
          </p:nvPicPr>
          <p:blipFill>
            <a:blip r:embed="rId1"/>
            <a:stretch>
              <a:fillRect/>
            </a:stretch>
          </p:blipFill>
          <p:spPr>
            <a:xfrm>
              <a:off x="-2689" y="-1872"/>
              <a:ext cx="24578" cy="1872"/>
            </a:xfrm>
            <a:prstGeom prst="rect">
              <a:avLst/>
            </a:prstGeom>
          </p:spPr>
        </p:pic>
        <p:pic>
          <p:nvPicPr>
            <p:cNvPr id="4" name="Picture 3"/>
            <p:cNvPicPr>
              <a:picLocks noChangeAspect="1"/>
            </p:cNvPicPr>
            <p:nvPr/>
          </p:nvPicPr>
          <p:blipFill>
            <a:blip r:embed="rId2"/>
            <a:stretch>
              <a:fillRect/>
            </a:stretch>
          </p:blipFill>
          <p:spPr>
            <a:xfrm>
              <a:off x="-2617" y="0"/>
              <a:ext cx="24386" cy="11521"/>
            </a:xfrm>
            <a:prstGeom prst="rect">
              <a:avLst/>
            </a:prstGeom>
          </p:spPr>
        </p:pic>
      </p:grpSp>
      <p:cxnSp>
        <p:nvCxnSpPr>
          <p:cNvPr id="7" name="Straight Connector 6"/>
          <p:cNvCxnSpPr/>
          <p:nvPr/>
        </p:nvCxnSpPr>
        <p:spPr>
          <a:xfrm>
            <a:off x="274320" y="3611880"/>
            <a:ext cx="11592560" cy="0"/>
          </a:xfrm>
          <a:prstGeom prst="line">
            <a:avLst/>
          </a:prstGeom>
          <a:solidFill>
            <a:schemeClr val="accent1"/>
          </a:solidFill>
          <a:ln w="28575" cap="flat" cmpd="sng" algn="ctr">
            <a:solidFill>
              <a:srgbClr val="92D050"/>
            </a:solidFill>
            <a:prstDash val="solid"/>
            <a:round/>
            <a:headEnd type="none" w="med" len="med"/>
            <a:tailEnd type="none" w="med" len="med"/>
          </a:ln>
        </p:spPr>
      </p:cxnSp>
      <p:cxnSp>
        <p:nvCxnSpPr>
          <p:cNvPr id="8" name="Straight Connector 7"/>
          <p:cNvCxnSpPr/>
          <p:nvPr/>
        </p:nvCxnSpPr>
        <p:spPr>
          <a:xfrm>
            <a:off x="314960" y="3256280"/>
            <a:ext cx="1159256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9" name="Text Box 8"/>
          <p:cNvSpPr txBox="1"/>
          <p:nvPr/>
        </p:nvSpPr>
        <p:spPr>
          <a:xfrm>
            <a:off x="2113915" y="1249680"/>
            <a:ext cx="8422005" cy="457200"/>
          </a:xfrm>
          <a:prstGeom prst="rect">
            <a:avLst/>
          </a:prstGeom>
          <a:noFill/>
        </p:spPr>
        <p:txBody>
          <a:bodyPr wrap="square" rtlCol="0" anchor="t">
            <a:spAutoFit/>
          </a:bodyPr>
          <a:p>
            <a:r>
              <a:rPr lang="en-US"/>
              <a:t>Prevalence of non-classic congenital adrenal hyperplasia</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7795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Who should be tested for NCAH:</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Children</a:t>
            </a:r>
            <a:r>
              <a:rPr lang="en-US" altLang="zh-CN" sz="2800" smtClean="0">
                <a:solidFill>
                  <a:srgbClr val="333333"/>
                </a:solidFill>
                <a:latin typeface="+mn-lt"/>
                <a:ea typeface="+mn-ea"/>
                <a:sym typeface="+mn-ea"/>
              </a:rPr>
              <a:t>: with premature pubarch or accelerated growth velocity with advanced age.</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000" b="1"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Women</a:t>
            </a:r>
            <a:r>
              <a:rPr lang="en-US" altLang="zh-CN" sz="2800" smtClean="0">
                <a:solidFill>
                  <a:srgbClr val="333333"/>
                </a:solidFill>
                <a:latin typeface="+mn-lt"/>
                <a:ea typeface="+mn-ea"/>
                <a:sym typeface="+mn-ea"/>
              </a:rPr>
              <a:t>: Oligomenorrhea and Acne or </a:t>
            </a:r>
            <a:r>
              <a:rPr lang="en-US" altLang="zh-CN" sz="2800" smtClean="0">
                <a:solidFill>
                  <a:srgbClr val="333333"/>
                </a:solidFill>
                <a:latin typeface="+mn-lt"/>
                <a:ea typeface="+mn-ea"/>
                <a:sym typeface="+mn-ea"/>
              </a:rPr>
              <a:t>Hirsutism</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000" b="1"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Males</a:t>
            </a:r>
            <a:r>
              <a:rPr lang="en-US" altLang="zh-CN" sz="2800" smtClean="0">
                <a:solidFill>
                  <a:srgbClr val="333333"/>
                </a:solidFill>
                <a:latin typeface="+mn-lt"/>
                <a:ea typeface="+mn-ea"/>
                <a:sym typeface="+mn-ea"/>
              </a:rPr>
              <a:t>: do not suggest routine screening</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000" b="1"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Other</a:t>
            </a:r>
            <a:r>
              <a:rPr lang="en-US" altLang="zh-CN" sz="2800" smtClean="0">
                <a:solidFill>
                  <a:srgbClr val="333333"/>
                </a:solidFill>
                <a:latin typeface="+mn-lt"/>
                <a:ea typeface="+mn-ea"/>
                <a:sym typeface="+mn-ea"/>
              </a:rPr>
              <a:t>: Family history CAH, Adrenal incidentaloma or by lateral Adrenal mass with a history consistent with NCAH</a:t>
            </a:r>
            <a:endParaRPr lang="en-US" altLang="zh-CN" sz="2800" smtClean="0">
              <a:solidFill>
                <a:srgbClr val="333333"/>
              </a:solidFill>
              <a:latin typeface="+mn-lt"/>
              <a:ea typeface="+mn-ea"/>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74904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Diagnosis of NCAH:</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For initial screening, a morning (7:30 to 8 AM) serum sample for 17-hydroxyprogesterone concentration should be obtained during the follicular phase of the menstrual cycle if the woman is cycling regularly.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For women with amenorrhea or infrequent menses, the sample canbe drawn on a random day</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SST is required to etablish normal adrenal glucocorticoid reserve. </a:t>
            </a:r>
            <a:endParaRPr lang="en-US" altLang="zh-CN" sz="2800" smtClean="0">
              <a:solidFill>
                <a:srgbClr val="333333"/>
              </a:solidFill>
              <a:latin typeface="+mn-lt"/>
              <a:ea typeface="+mn-ea"/>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5000" y="1290320"/>
            <a:ext cx="2559685" cy="17983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Diagnosis of NCAH:</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342900" indent="-342900" algn="l">
              <a:buFont typeface="Arial" charset="0"/>
              <a:buChar char="•"/>
            </a:pPr>
            <a:endParaRPr lang="en-US" altLang="zh-CN" sz="2800" smtClean="0">
              <a:solidFill>
                <a:srgbClr val="333333"/>
              </a:solidFill>
              <a:latin typeface="+mn-lt"/>
              <a:ea typeface="+mn-ea"/>
              <a:sym typeface="+mn-ea"/>
            </a:endParaRPr>
          </a:p>
        </p:txBody>
      </p:sp>
      <p:pic>
        <p:nvPicPr>
          <p:cNvPr id="2" name="Picture 1"/>
          <p:cNvPicPr>
            <a:picLocks noChangeAspect="1"/>
          </p:cNvPicPr>
          <p:nvPr/>
        </p:nvPicPr>
        <p:blipFill>
          <a:blip r:embed="rId1"/>
          <a:stretch>
            <a:fillRect/>
          </a:stretch>
        </p:blipFill>
        <p:spPr>
          <a:xfrm>
            <a:off x="3174365" y="1196340"/>
            <a:ext cx="8637905" cy="5271135"/>
          </a:xfrm>
          <a:prstGeom prst="rect">
            <a:avLst/>
          </a:prstGeom>
          <a:ln w="28575">
            <a:solidFill>
              <a:srgbClr val="92D050"/>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34365" y="1290320"/>
            <a:ext cx="10956925" cy="39928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Differential diagnosis of NCAH:</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Children: </a:t>
            </a:r>
            <a:r>
              <a:rPr lang="en-US" altLang="zh-CN" sz="2800" smtClean="0">
                <a:solidFill>
                  <a:srgbClr val="333333"/>
                </a:solidFill>
                <a:latin typeface="+mn-lt"/>
                <a:ea typeface="+mn-ea"/>
                <a:sym typeface="+mn-ea"/>
              </a:rPr>
              <a:t>causes of premature pubarche such as premature adrenarche, precocious puberty, and other forms of CAH. </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600" smtClean="0">
              <a:solidFill>
                <a:srgbClr val="333333"/>
              </a:solidFill>
              <a:latin typeface="+mn-lt"/>
              <a:ea typeface="+mn-ea"/>
              <a:sym typeface="+mn-ea"/>
            </a:endParaRPr>
          </a:p>
          <a:p>
            <a:pPr marL="457200" indent="-457200">
              <a:buFont typeface="Arial" charset="0"/>
              <a:buChar char="•"/>
            </a:pPr>
            <a:r>
              <a:rPr lang="en-US" altLang="zh-CN" sz="2800" b="1" smtClean="0">
                <a:solidFill>
                  <a:srgbClr val="333333"/>
                </a:solidFill>
                <a:latin typeface="+mn-lt"/>
                <a:ea typeface="+mn-ea"/>
                <a:sym typeface="+mn-ea"/>
              </a:rPr>
              <a:t>In adolescents and adult females</a:t>
            </a:r>
            <a:r>
              <a:rPr lang="en-US" altLang="zh-CN" sz="2800" smtClean="0">
                <a:solidFill>
                  <a:srgbClr val="333333"/>
                </a:solidFill>
                <a:latin typeface="+mn-lt"/>
                <a:ea typeface="+mn-ea"/>
                <a:sym typeface="+mn-ea"/>
              </a:rPr>
              <a:t>:</a:t>
            </a:r>
            <a:r>
              <a:rPr lang="en-US" altLang="zh-CN" sz="2800" smtClean="0">
                <a:solidFill>
                  <a:srgbClr val="333333"/>
                </a:solidFill>
                <a:latin typeface="+mn-lt"/>
                <a:ea typeface="+mn-ea"/>
                <a:sym typeface="+mn-ea"/>
              </a:rPr>
              <a:t> the clinical presentation of NCCAH can be indistinguishable from that of polycystic ovary syndrome (PCOS). PCOS is far more common than NCCAH; basal levels of 17-hydroxyprogesterone may overlap, but ACTH stimulation testing works well to distinguish between the two.</a:t>
            </a:r>
            <a:endParaRPr lang="en-US" altLang="zh-CN" sz="2800" smtClean="0">
              <a:solidFill>
                <a:srgbClr val="333333"/>
              </a:solidFill>
              <a:latin typeface="+mn-lt"/>
              <a:ea typeface="+mn-ea"/>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6435" y="1290320"/>
            <a:ext cx="11464925" cy="417576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Prepubertal and adolescent patients</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Treatment with glucocorticoids for NCAH should be considered only for pre- and peripubertal children who have inappropriately early onset or rapid progression of pubarche or bone age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Routine treatment with GnRH analogs and GH are not recommended and should be considered experimental</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In adolescents and young adults with NCAH, treatment is reserved for those who demonstrate important or clinically significant hyperandrogenism. </a:t>
            </a:r>
            <a:endParaRPr lang="en-US" altLang="zh-CN" sz="2800" smtClean="0">
              <a:solidFill>
                <a:srgbClr val="333333"/>
              </a:solidFill>
              <a:latin typeface="+mn-lt"/>
              <a:ea typeface="+mn-ea"/>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0956925" cy="39928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Prepubertal and adolescent patients</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Recent data suggest that replacement with glucocorticoids should be considered when major surgery or trauma in childhood or even when ‘fatigue’ occurs, particularly in those NCAH patients with a decreased cortisol response to cosyntropin. </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6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A cortisol cut-off value of 18 μg/dl (497 nmol/l), below which glucocorticoid therapy may be considered, has been recommended in children and adolescents</a:t>
            </a:r>
            <a:endParaRPr lang="en-US" altLang="zh-CN" sz="2800" smtClean="0">
              <a:solidFill>
                <a:srgbClr val="333333"/>
              </a:solidFill>
              <a:latin typeface="+mn-lt"/>
              <a:ea typeface="+mn-ea"/>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0956925" cy="137160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Adult women</a:t>
            </a:r>
            <a:endParaRPr lang="en-US" altLang="zh-CN" sz="2800" b="1" smtClean="0">
              <a:solidFill>
                <a:srgbClr val="333333"/>
              </a:solidFill>
              <a:latin typeface="+mn-lt"/>
              <a:ea typeface="+mn-ea"/>
              <a:sym typeface="+mn-ea"/>
            </a:endParaRPr>
          </a:p>
          <a:p>
            <a:pPr marL="0" indent="0">
              <a:buFont typeface="Arial" charset="0"/>
              <a:buNone/>
            </a:pPr>
            <a:endParaRPr lang="en-US" altLang="zh-CN" sz="2800" b="1"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p:txBody>
      </p:sp>
      <p:pic>
        <p:nvPicPr>
          <p:cNvPr id="2" name="Picture 1"/>
          <p:cNvPicPr>
            <a:picLocks noChangeAspect="1"/>
          </p:cNvPicPr>
          <p:nvPr/>
        </p:nvPicPr>
        <p:blipFill>
          <a:blip r:embed="rId1"/>
          <a:stretch>
            <a:fillRect/>
          </a:stretch>
        </p:blipFill>
        <p:spPr>
          <a:xfrm>
            <a:off x="1858010" y="1833245"/>
            <a:ext cx="8105775" cy="4723130"/>
          </a:xfrm>
          <a:prstGeom prst="rect">
            <a:avLst/>
          </a:prstGeom>
          <a:ln w="28575">
            <a:solidFill>
              <a:srgbClr val="92D050"/>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6024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a:t>
            </a:r>
            <a:r>
              <a:rPr lang="en-US" altLang="zh-CN" sz="2800" b="1" smtClean="0">
                <a:solidFill>
                  <a:srgbClr val="333333"/>
                </a:solidFill>
                <a:latin typeface="+mn-lt"/>
                <a:ea typeface="+mn-ea"/>
                <a:sym typeface="+mn-ea"/>
              </a:rPr>
              <a:t>Adult women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In adult women with NCAH, reduction of circulating androgens may also be obtained by blocking ovarian androgen secretion by the use of estrogen–progestin combination preparations or GnRH agonists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Based on the hirsutism score, CPA was more effective than hydrocortisone (hirsutism improved in 54% and 24% patients, respectively).</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CPA associated with ethinylestradiol was found to be superior to dexamethasone (hirsutism improved in 66% and 31% patients, respectively)</a:t>
            </a:r>
            <a:endParaRPr lang="en-US" altLang="zh-CN" sz="2800" smtClean="0">
              <a:solidFill>
                <a:srgbClr val="333333"/>
              </a:solidFill>
              <a:latin typeface="+mn-lt"/>
              <a:ea typeface="+mn-ea"/>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0640" y="445770"/>
            <a:ext cx="466471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j-lt"/>
              <a:ea typeface="+mj-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graphicFrame>
        <p:nvGraphicFramePr>
          <p:cNvPr id="4" name="Object 3"/>
          <p:cNvGraphicFramePr/>
          <p:nvPr/>
        </p:nvGraphicFramePr>
        <p:xfrm>
          <a:off x="1409065" y="1298575"/>
          <a:ext cx="8788400" cy="5341620"/>
        </p:xfrm>
        <a:graphic>
          <a:graphicData uri="http://schemas.openxmlformats.org/presentationml/2006/ole">
            <mc:AlternateContent xmlns:mc="http://schemas.openxmlformats.org/markup-compatibility/2006">
              <mc:Choice xmlns:v="urn:schemas-microsoft-com:vml" Requires="v">
                <p:oleObj spid="_x0000_s5" name="" r:id="rId1" imgW="9044940" imgH="5661660" progId="Paint.Picture">
                  <p:embed/>
                </p:oleObj>
              </mc:Choice>
              <mc:Fallback>
                <p:oleObj name="" r:id="rId1" imgW="9044940" imgH="5661660" progId="Paint.Picture">
                  <p:embed/>
                  <p:pic>
                    <p:nvPicPr>
                      <p:cNvPr id="0" name="Picture 4"/>
                      <p:cNvPicPr/>
                      <p:nvPr/>
                    </p:nvPicPr>
                    <p:blipFill>
                      <a:blip r:embed="rId2"/>
                      <a:srcRect b="2560"/>
                    </p:blipFill>
                    <p:spPr>
                      <a:xfrm>
                        <a:off x="1409065" y="1298575"/>
                        <a:ext cx="8788400" cy="5341620"/>
                      </a:xfrm>
                      <a:prstGeom prst="rect">
                        <a:avLst/>
                      </a:prstGeom>
                      <a:ln w="28575">
                        <a:solidFill>
                          <a:srgbClr val="B5AD4B"/>
                        </a:solidFill>
                      </a:ln>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33223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Adult women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In countries where CPA is not available, spironolactone could be used as an alternative androgen blocking drug. </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When fertility is not an immediate concern, estrogen–progestin combination preparations represent the most commonly used treatment of adult women with NCAH</a:t>
            </a:r>
            <a:endParaRPr lang="en-US" altLang="zh-CN" sz="2800" smtClean="0">
              <a:solidFill>
                <a:srgbClr val="333333"/>
              </a:solidFill>
              <a:latin typeface="+mn-lt"/>
              <a:ea typeface="+mn-ea"/>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02336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Management of infertility in women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NCAH adult women who have not conceived spontaneously and who demonstrate overt or subclinical ovulatory dysfunction may benefit from glucocorticoids or from ovulation induction. </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1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When hydrocortisone therapy does not lead to normal ovarian function, ovulation induction with clomiphene citrate or exogenous gonadotropins, or assisted reproductive techniques, should be considered following the usual protocol for these treatments</a:t>
            </a:r>
            <a:endParaRPr lang="en-US" altLang="zh-CN" sz="2800" smtClean="0">
              <a:solidFill>
                <a:srgbClr val="333333"/>
              </a:solidFill>
              <a:latin typeface="+mn-lt"/>
              <a:ea typeface="+mn-ea"/>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33223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Management of pregnancy </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There are no clear guidelines concerning treatment of NCAH during pregnancy. </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 Cross-sectional data suggest that early pregnancy losses might be lower when patients are on glucocorticoid therapy and these data support continuing corticosteroids during pregnancy</a:t>
            </a:r>
            <a:endParaRPr lang="en-US" altLang="zh-CN" sz="2800" smtClean="0">
              <a:solidFill>
                <a:srgbClr val="333333"/>
              </a:solidFill>
              <a:latin typeface="+mn-lt"/>
              <a:ea typeface="+mn-ea"/>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869950" y="1290320"/>
            <a:ext cx="11395710" cy="423672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Management of pregnancy </a:t>
            </a:r>
            <a:endParaRPr lang="en-US" altLang="zh-CN" sz="2800" b="1" smtClean="0">
              <a:solidFill>
                <a:srgbClr val="333333"/>
              </a:solidFill>
              <a:latin typeface="+mn-lt"/>
              <a:ea typeface="+mn-ea"/>
              <a:sym typeface="+mn-ea"/>
            </a:endParaRPr>
          </a:p>
          <a:p>
            <a:pPr marL="0" indent="0">
              <a:buFont typeface="Arial" charset="0"/>
              <a:buNone/>
            </a:pPr>
            <a:endParaRPr lang="en-US" altLang="zh-CN" sz="1000" b="1" smtClean="0">
              <a:solidFill>
                <a:srgbClr val="333333"/>
              </a:solidFill>
              <a:latin typeface="+mn-lt"/>
              <a:ea typeface="+mn-ea"/>
              <a:sym typeface="+mn-ea"/>
            </a:endParaRPr>
          </a:p>
          <a:p>
            <a:pPr marL="457200" indent="-457200">
              <a:buFont typeface="Arial" charset="0"/>
              <a:buChar char="•"/>
            </a:pPr>
            <a:r>
              <a:rPr lang="en-US" altLang="zh-CN" sz="2600" smtClean="0">
                <a:solidFill>
                  <a:srgbClr val="333333"/>
                </a:solidFill>
                <a:latin typeface="+mn-lt"/>
                <a:ea typeface="+mn-ea"/>
                <a:sym typeface="+mn-ea"/>
              </a:rPr>
              <a:t>Glucocorticoid replacement is usually maintained at a hydrocortisone dose of 20–25 mg/day or a prednisone dose of 2.5–5 mg/day, but no study so far has prospectively addressed the benefits of this practice to prevent early pregnancy loss and/or improve pregnancy outcome in NCAH. </a:t>
            </a:r>
            <a:endParaRPr lang="en-US" altLang="zh-CN" sz="2600" smtClean="0">
              <a:solidFill>
                <a:srgbClr val="333333"/>
              </a:solidFill>
              <a:latin typeface="+mn-lt"/>
              <a:ea typeface="+mn-ea"/>
              <a:sym typeface="+mn-ea"/>
            </a:endParaRPr>
          </a:p>
          <a:p>
            <a:pPr marL="457200" indent="-457200">
              <a:buFont typeface="Arial" charset="0"/>
              <a:buChar char="•"/>
            </a:pPr>
            <a:r>
              <a:rPr lang="en-US" altLang="zh-CN" sz="2600" smtClean="0">
                <a:solidFill>
                  <a:srgbClr val="333333"/>
                </a:solidFill>
                <a:latin typeface="+mn-lt"/>
                <a:ea typeface="+mn-ea"/>
                <a:sym typeface="+mn-ea"/>
              </a:rPr>
              <a:t>Dexamethasone should be avoided during pregnancy in favor of replacement doses of glucocorticoids such as hydrocortisone and prednisone, which are easily metabolized by placental 11 beta-hydroxysteroid dehydrogenase type 2.</a:t>
            </a:r>
            <a:endParaRPr lang="en-US" altLang="zh-CN" sz="2600" smtClean="0">
              <a:solidFill>
                <a:srgbClr val="333333"/>
              </a:solidFill>
              <a:latin typeface="+mn-lt"/>
              <a:ea typeface="+mn-ea"/>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17576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Treatment of NCAH: Adult men</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Treatment is not necessary for men unless there is oligospermia (in a man desiring fertility).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For the rare patient requiring treatment, we suggest starting with dexamethasone 0.25 mg given once daily or prednisone or prednisolone 4 to 6 mg per day divided into two doses.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While testicular adrenal rest tumors (TART) and infertility are common in men with classic CAH, they are thought to be very rare in men with NCCAH.</a:t>
            </a:r>
            <a:endParaRPr lang="en-US" altLang="zh-CN" sz="2800" smtClean="0">
              <a:solidFill>
                <a:srgbClr val="333333"/>
              </a:solidFill>
              <a:latin typeface="+mn-lt"/>
              <a:ea typeface="+mn-ea"/>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17576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Monitoring treatment:</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In both children and women, concentrations of 17-hydroxyprogesterone, androstenedione, and testosterone should be measured in women, with the goal of normalizing androstenedione and testosterone levels. </a:t>
            </a: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Adrenal androgen secretion should not be completely suppressed; suppressed levels of 17-hydroxyprogesterone generally indicate overtreatment, and elevation of 17-hydroxyprogesterone to two or three times the upper limit of normal is acceptable.</a:t>
            </a:r>
            <a:endParaRPr lang="en-US" altLang="zh-CN" sz="2800" smtClean="0">
              <a:solidFill>
                <a:srgbClr val="333333"/>
              </a:solidFill>
              <a:latin typeface="+mn-lt"/>
              <a:ea typeface="+mn-ea"/>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17576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Monitoring treatment:</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In children, one goal of treatment is normalization of height velocity; hence, growth charts should be maintained.</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For women with classic CAH trying to conceive, monitoring progesterone is useful, and progesterone &lt;2 nmol/L (&lt;0.6 ng/mL) is associated with improved fertility in women with classic CAH. It is unclear whether this is also true in women with NCCAH.</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CYP21A2 Non-Classic form</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165" y="1290320"/>
            <a:ext cx="11395710" cy="4602480"/>
          </a:xfrm>
          <a:prstGeom prst="rect">
            <a:avLst/>
          </a:prstGeom>
          <a:noFill/>
        </p:spPr>
        <p:txBody>
          <a:bodyPr wrap="square" rtlCol="0" anchor="t">
            <a:spAutoFit/>
          </a:bodyPr>
          <a:p>
            <a:pPr marL="0" indent="0">
              <a:buFont typeface="Arial" charset="0"/>
              <a:buNone/>
            </a:pPr>
            <a:r>
              <a:rPr lang="en-US" altLang="zh-CN" sz="2800" b="1" smtClean="0">
                <a:solidFill>
                  <a:srgbClr val="333333"/>
                </a:solidFill>
                <a:latin typeface="+mn-lt"/>
                <a:ea typeface="+mn-ea"/>
                <a:sym typeface="+mn-ea"/>
              </a:rPr>
              <a:t>Risk of adrenal insufficiency:</a:t>
            </a:r>
            <a:endParaRPr lang="en-US" altLang="zh-CN" sz="2800" b="1" smtClean="0">
              <a:solidFill>
                <a:srgbClr val="333333"/>
              </a:solidFill>
              <a:latin typeface="+mn-lt"/>
              <a:ea typeface="+mn-ea"/>
              <a:sym typeface="+mn-ea"/>
            </a:endParaRPr>
          </a:p>
          <a:p>
            <a:pPr marL="0" indent="0">
              <a:buFont typeface="Arial" charset="0"/>
              <a:buNone/>
            </a:pPr>
            <a:endParaRPr lang="en-US" altLang="zh-CN" sz="1600" b="1" smtClean="0">
              <a:solidFill>
                <a:srgbClr val="333333"/>
              </a:solidFill>
              <a:latin typeface="+mn-lt"/>
              <a:ea typeface="+mn-ea"/>
              <a:sym typeface="+mn-ea"/>
            </a:endParaRPr>
          </a:p>
          <a:p>
            <a:pPr marL="457200" indent="-457200">
              <a:buFont typeface="Arial" charset="0"/>
              <a:buChar char="•"/>
            </a:pPr>
            <a:r>
              <a:rPr lang="en-US" altLang="zh-CN" sz="2800" smtClean="0">
                <a:solidFill>
                  <a:srgbClr val="333333"/>
                </a:solidFill>
                <a:latin typeface="+mn-lt"/>
                <a:ea typeface="+mn-ea"/>
                <a:sym typeface="+mn-ea"/>
              </a:rPr>
              <a:t>There is no consensus regarding the recommendation that NCAH patients carry a medical alert identification, available in various forms such as wallet cards, bracelets, necklaces, etc., stating that the patient has NCAH and may be at risk for adrenal insufficiency, and that systematic glucocorticoid treatment should be considered prior to surgery or if acute trauma or acute physical stress occurs. Nevertheless, patients on chronic glucocorticoid therapy may need to carry with them medical alert identification.</a:t>
            </a:r>
            <a:endParaRPr lang="en-US" altLang="zh-CN" sz="2800" smtClean="0">
              <a:solidFill>
                <a:srgbClr val="333333"/>
              </a:solidFill>
              <a:latin typeface="+mn-lt"/>
              <a:ea typeface="+mn-ea"/>
              <a:sym typeface="+mn-ea"/>
            </a:endParaRPr>
          </a:p>
          <a:p>
            <a:pPr marL="457200" indent="-457200">
              <a:buFont typeface="Arial" charset="0"/>
              <a:buChar char="•"/>
            </a:pPr>
            <a:endParaRPr lang="en-US" altLang="zh-CN" sz="2800" smtClean="0">
              <a:solidFill>
                <a:srgbClr val="333333"/>
              </a:solidFill>
              <a:latin typeface="+mn-lt"/>
              <a:ea typeface="+mn-ea"/>
              <a:sym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439420" y="525780"/>
            <a:ext cx="5332730" cy="471805"/>
          </a:xfrm>
          <a:prstGeom prst="rect">
            <a:avLst/>
          </a:prstGeom>
        </p:spPr>
        <p:txBody>
          <a:bodyPr lIns="91440" tIns="45720" rIns="91440" bIns="45720" anchor="ctr" anchorCtr="0"/>
          <a:lstStyle>
            <a:defPPr>
              <a:defRPr lang="zh-CN"/>
            </a:defPPr>
            <a:lvl1pPr algn="ctr">
              <a:lnSpc>
                <a:spcPct val="90000"/>
              </a:lnSpc>
              <a:spcBef>
                <a:spcPct val="0"/>
              </a:spcBef>
              <a:buNone/>
              <a:defRPr sz="4400">
                <a:latin typeface="+mj-lt"/>
                <a:ea typeface="+mj-ea"/>
                <a:cs typeface="+mj-cs"/>
              </a:defRPr>
            </a:lvl1pPr>
          </a:lstStyle>
          <a:p>
            <a:pPr lvl="0" algn="l"/>
            <a:r>
              <a:rPr lang="en-US" altLang="zh-CN" sz="3200" dirty="0">
                <a:solidFill>
                  <a:srgbClr val="002060"/>
                </a:solidFill>
                <a:sym typeface="+mn-ea"/>
              </a:rPr>
              <a:t>References:</a:t>
            </a:r>
            <a:endParaRPr lang="en-US" altLang="zh-CN" sz="3200" dirty="0">
              <a:solidFill>
                <a:srgbClr val="002060"/>
              </a:solidFill>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1070610" y="1218565"/>
            <a:ext cx="10631170" cy="4846320"/>
          </a:xfrm>
          <a:prstGeom prst="rect">
            <a:avLst/>
          </a:prstGeom>
          <a:noFill/>
        </p:spPr>
        <p:txBody>
          <a:bodyPr wrap="square" rtlCol="0" anchor="t">
            <a:spAutoFit/>
          </a:bodyPr>
          <a:p>
            <a:pPr marL="514350" indent="-514350">
              <a:buFont typeface="Arial" charset="0"/>
              <a:buAutoNum type="arabicPeriod"/>
            </a:pPr>
            <a:r>
              <a:rPr lang="en-US" altLang="zh-CN" smtClean="0">
                <a:solidFill>
                  <a:srgbClr val="333333"/>
                </a:solidFill>
                <a:latin typeface="+mn-lt"/>
                <a:ea typeface="+mn-ea"/>
                <a:sym typeface="+mn-ea"/>
              </a:rPr>
              <a:t>www.uptodate.com, visited on 27 Nov 2017.</a:t>
            </a:r>
            <a:endParaRPr lang="en-US" altLang="zh-CN" smtClean="0">
              <a:solidFill>
                <a:srgbClr val="333333"/>
              </a:solidFill>
              <a:latin typeface="+mn-lt"/>
              <a:ea typeface="+mn-ea"/>
              <a:sym typeface="+mn-ea"/>
            </a:endParaRPr>
          </a:p>
          <a:p>
            <a:pPr marL="514350" indent="-514350">
              <a:buFont typeface="Arial" charset="0"/>
              <a:buAutoNum type="arabicPeriod"/>
            </a:pPr>
            <a:r>
              <a:rPr lang="en-US" altLang="zh-CN" smtClean="0">
                <a:solidFill>
                  <a:srgbClr val="333333"/>
                </a:solidFill>
                <a:latin typeface="+mn-lt"/>
                <a:ea typeface="+mn-ea"/>
                <a:sym typeface="+mn-ea"/>
              </a:rPr>
              <a:t>E. Carmina, et al., “Non-classic congenital adrenal hyperplasia due to 21-hydroxylase deficiency revisited: an update with a special focus on adolescent and adult women”, </a:t>
            </a:r>
            <a:r>
              <a:rPr lang="en-US" altLang="zh-CN" i="1" smtClean="0">
                <a:solidFill>
                  <a:srgbClr val="333333"/>
                </a:solidFill>
                <a:latin typeface="+mn-lt"/>
                <a:ea typeface="+mn-ea"/>
                <a:sym typeface="+mn-ea"/>
              </a:rPr>
              <a:t>Human Reproduction Update</a:t>
            </a:r>
            <a:r>
              <a:rPr lang="en-US" altLang="zh-CN" smtClean="0">
                <a:solidFill>
                  <a:srgbClr val="333333"/>
                </a:solidFill>
                <a:latin typeface="+mn-lt"/>
                <a:ea typeface="+mn-ea"/>
                <a:sym typeface="+mn-ea"/>
              </a:rPr>
              <a:t>, pp. 1–20, 2017.</a:t>
            </a:r>
            <a:endParaRPr lang="en-US" altLang="zh-CN" smtClean="0">
              <a:solidFill>
                <a:srgbClr val="333333"/>
              </a:solidFill>
              <a:latin typeface="+mn-lt"/>
              <a:ea typeface="+mn-ea"/>
              <a:sym typeface="+mn-ea"/>
            </a:endParaRPr>
          </a:p>
          <a:p>
            <a:pPr marL="514350" indent="-514350">
              <a:buFont typeface="Arial" charset="0"/>
              <a:buAutoNum type="arabicPeriod"/>
            </a:pPr>
            <a:r>
              <a:rPr lang="en-US" altLang="zh-CN" smtClean="0">
                <a:solidFill>
                  <a:srgbClr val="333333"/>
                </a:solidFill>
                <a:latin typeface="+mn-lt"/>
                <a:ea typeface="+mn-ea"/>
                <a:sym typeface="+mn-ea"/>
              </a:rPr>
              <a:t>A. Bachelot, “Congenital adrenal hyperplasia due to 21-hydroxylase deficiency: update on the management of adult patients and prenatal treatment”, </a:t>
            </a:r>
            <a:r>
              <a:rPr lang="en-US" altLang="zh-CN" i="1" smtClean="0">
                <a:solidFill>
                  <a:srgbClr val="333333"/>
                </a:solidFill>
                <a:latin typeface="+mn-lt"/>
                <a:ea typeface="+mn-ea"/>
                <a:sym typeface="+mn-ea"/>
              </a:rPr>
              <a:t>European Journal of Endocrinology</a:t>
            </a:r>
            <a:r>
              <a:rPr lang="en-US" altLang="zh-CN" smtClean="0">
                <a:solidFill>
                  <a:srgbClr val="333333"/>
                </a:solidFill>
                <a:latin typeface="+mn-lt"/>
                <a:ea typeface="+mn-ea"/>
                <a:sym typeface="+mn-ea"/>
              </a:rPr>
              <a:t>, (2017) 176, R167–R181.</a:t>
            </a:r>
            <a:endParaRPr lang="en-US" altLang="zh-CN" smtClean="0">
              <a:solidFill>
                <a:srgbClr val="333333"/>
              </a:solidFill>
              <a:latin typeface="+mn-lt"/>
              <a:ea typeface="+mn-ea"/>
              <a:sym typeface="+mn-ea"/>
            </a:endParaRPr>
          </a:p>
          <a:p>
            <a:pPr marL="514350" indent="-514350">
              <a:buFont typeface="Arial" charset="0"/>
              <a:buAutoNum type="arabicPeriod"/>
            </a:pPr>
            <a:r>
              <a:rPr lang="en-US" altLang="zh-CN" smtClean="0">
                <a:solidFill>
                  <a:srgbClr val="333333"/>
                </a:solidFill>
                <a:latin typeface="+mn-lt"/>
                <a:ea typeface="+mn-ea"/>
                <a:sym typeface="+mn-ea"/>
              </a:rPr>
              <a:t>S. Melmed, et al., “</a:t>
            </a:r>
            <a:r>
              <a:rPr lang="en-US" altLang="zh-CN" i="1" smtClean="0">
                <a:solidFill>
                  <a:srgbClr val="333333"/>
                </a:solidFill>
                <a:latin typeface="+mn-lt"/>
                <a:ea typeface="+mn-ea"/>
                <a:sym typeface="+mn-ea"/>
              </a:rPr>
              <a:t>WILLIAMS Textbook of </a:t>
            </a:r>
            <a:r>
              <a:rPr lang="en-US" altLang="zh-CN" i="1" smtClean="0">
                <a:solidFill>
                  <a:srgbClr val="333333"/>
                </a:solidFill>
                <a:latin typeface="+mn-lt"/>
                <a:ea typeface="+mn-ea"/>
                <a:sym typeface="+mn-ea"/>
              </a:rPr>
              <a:t>Endocrinology</a:t>
            </a:r>
            <a:r>
              <a:rPr lang="en-US" altLang="zh-CN" smtClean="0">
                <a:solidFill>
                  <a:srgbClr val="333333"/>
                </a:solidFill>
                <a:latin typeface="+mn-lt"/>
                <a:ea typeface="+mn-ea"/>
                <a:sym typeface="+mn-ea"/>
              </a:rPr>
              <a:t>”, Elsevier Inc., 13TH Edition, 2016.</a:t>
            </a:r>
            <a:endParaRPr lang="en-US" altLang="zh-CN" smtClean="0">
              <a:solidFill>
                <a:srgbClr val="333333"/>
              </a:solidFill>
              <a:latin typeface="+mn-lt"/>
              <a:ea typeface="+mn-ea"/>
              <a:sym typeface="+mn-ea"/>
            </a:endParaRPr>
          </a:p>
          <a:p>
            <a:pPr marL="514350" indent="-514350">
              <a:buFont typeface="Arial" charset="0"/>
              <a:buAutoNum type="arabicPeriod"/>
            </a:pPr>
            <a:r>
              <a:rPr lang="en-US" altLang="zh-CN" smtClean="0">
                <a:solidFill>
                  <a:srgbClr val="333333"/>
                </a:solidFill>
                <a:latin typeface="+mn-lt"/>
                <a:ea typeface="+mn-ea"/>
                <a:sym typeface="+mn-ea"/>
              </a:rPr>
              <a:t>P. W. Ladenson, et al. , “</a:t>
            </a:r>
            <a:r>
              <a:rPr lang="en-US" altLang="zh-CN" i="1" smtClean="0">
                <a:solidFill>
                  <a:srgbClr val="333333"/>
                </a:solidFill>
                <a:latin typeface="+mn-lt"/>
                <a:ea typeface="+mn-ea"/>
                <a:sym typeface="+mn-ea"/>
              </a:rPr>
              <a:t>A Clinical Approach to Endocrine &amp; Metabolic Diseases</a:t>
            </a:r>
            <a:r>
              <a:rPr lang="en-US" altLang="zh-CN" smtClean="0">
                <a:solidFill>
                  <a:srgbClr val="333333"/>
                </a:solidFill>
                <a:latin typeface="+mn-lt"/>
                <a:ea typeface="+mn-ea"/>
                <a:sym typeface="+mn-ea"/>
              </a:rPr>
              <a:t>”, The Endocrine Society Press, 2010.</a:t>
            </a:r>
            <a:endParaRPr lang="en-US" altLang="zh-CN" smtClean="0">
              <a:solidFill>
                <a:srgbClr val="333333"/>
              </a:solidFill>
              <a:latin typeface="+mn-lt"/>
              <a:ea typeface="+mn-ea"/>
              <a:sym typeface="+mn-ea"/>
            </a:endParaRPr>
          </a:p>
          <a:p>
            <a:pPr marL="457200" indent="-457200">
              <a:buFont typeface="Arial" charset="0"/>
              <a:buChar char="•"/>
            </a:pPr>
            <a:endParaRPr lang="en-US" altLang="zh-CN" smtClean="0">
              <a:solidFill>
                <a:srgbClr val="333333"/>
              </a:solidFill>
              <a:latin typeface="+mn-lt"/>
              <a:ea typeface="+mn-ea"/>
              <a:sym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accent1"/>
                </a:solidFill>
                <a:effectLst>
                  <a:outerShdw blurRad="38100" dist="25400" dir="5400000" algn="ctr" rotWithShape="0">
                    <a:srgbClr val="6E747A">
                      <a:alpha val="43000"/>
                    </a:srgbClr>
                  </a:outerShdw>
                </a:effectLst>
                <a:latin typeface="+mj-lt"/>
                <a:ea typeface="+mj-ea"/>
              </a:rPr>
              <a:t>THANK</a:t>
            </a:r>
            <a:r>
              <a:rPr lang="en-US" altLang="zh-CN" dirty="0">
                <a:latin typeface="+mj-lt"/>
                <a:ea typeface="+mj-ea"/>
              </a:rPr>
              <a:t> YOU</a:t>
            </a:r>
            <a:endParaRPr lang="en-US" altLang="zh-CN" dirty="0">
              <a:latin typeface="+mj-lt"/>
              <a:ea typeface="+mj-ea"/>
            </a:endParaRPr>
          </a:p>
        </p:txBody>
      </p:sp>
      <p:sp>
        <p:nvSpPr>
          <p:cNvPr id="3" name="Slide Number Placeholder 2"/>
          <p:cNvSpPr>
            <a:spLocks noGrp="1"/>
          </p:cNvSpPr>
          <p:nvPr>
            <p:ph type="sldNum" sz="quarter" idx="12"/>
          </p:nvPr>
        </p:nvSpPr>
        <p:spPr/>
        <p:txBody>
          <a:bodyPr/>
          <a:p>
            <a:fld id="{E81677B1-3B10-42C3-A583-BAF3C540BEAC}"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516255"/>
            <a:ext cx="531114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85800" y="1372235"/>
            <a:ext cx="10956925" cy="3992880"/>
          </a:xfrm>
          <a:prstGeom prst="rect">
            <a:avLst/>
          </a:prstGeom>
          <a:noFill/>
        </p:spPr>
        <p:txBody>
          <a:bodyPr wrap="square" rtlCol="0" anchor="t">
            <a:spAutoFit/>
          </a:bodyPr>
          <a:p>
            <a:pPr marL="0" indent="0">
              <a:buNone/>
            </a:pPr>
            <a:r>
              <a:rPr lang="en-US" altLang="zh-CN" sz="2800" b="1" smtClean="0">
                <a:solidFill>
                  <a:srgbClr val="333333"/>
                </a:solidFill>
                <a:latin typeface="+mn-lt"/>
                <a:ea typeface="+mn-ea"/>
                <a:sym typeface="+mn-ea"/>
              </a:rPr>
              <a:t>Clinical presentation </a:t>
            </a:r>
            <a:r>
              <a:rPr lang="en-US" altLang="zh-CN" sz="2800" b="1" smtClean="0">
                <a:solidFill>
                  <a:srgbClr val="333333"/>
                </a:solidFill>
                <a:latin typeface="+mn-lt"/>
                <a:ea typeface="+mn-ea"/>
                <a:sym typeface="+mn-ea"/>
              </a:rPr>
              <a:t>CYP17A1</a:t>
            </a:r>
            <a:r>
              <a:rPr lang="en-US" altLang="zh-CN" sz="2800" b="1" smtClean="0">
                <a:solidFill>
                  <a:srgbClr val="333333"/>
                </a:solidFill>
                <a:latin typeface="+mn-lt"/>
                <a:ea typeface="+mn-ea"/>
                <a:sym typeface="+mn-ea"/>
              </a:rPr>
              <a:t>:</a:t>
            </a:r>
            <a:endParaRPr lang="en-US" altLang="zh-CN" sz="2800" b="1" smtClean="0">
              <a:solidFill>
                <a:srgbClr val="333333"/>
              </a:solidFill>
              <a:latin typeface="+mn-lt"/>
              <a:ea typeface="+mn-ea"/>
              <a:sym typeface="+mn-ea"/>
            </a:endParaRPr>
          </a:p>
          <a:p>
            <a:pPr marL="0" indent="0">
              <a:buNone/>
            </a:pPr>
            <a:endParaRPr lang="en-US" altLang="zh-CN" sz="2800" b="1" smtClean="0">
              <a:solidFill>
                <a:srgbClr val="333333"/>
              </a:solidFill>
              <a:latin typeface="+mn-lt"/>
              <a:ea typeface="+mn-ea"/>
            </a:endParaRPr>
          </a:p>
          <a:p>
            <a:pPr marL="488950" lvl="0" indent="0" defTabSz="0">
              <a:buNone/>
              <a:tabLst>
                <a:tab pos="1143000" algn="l"/>
              </a:tabLst>
            </a:pPr>
            <a:r>
              <a:rPr lang="en-US" altLang="zh-CN" sz="2800" smtClean="0">
                <a:solidFill>
                  <a:srgbClr val="333333"/>
                </a:solidFill>
                <a:latin typeface="+mn-lt"/>
                <a:ea typeface="+mn-ea"/>
                <a:sym typeface="+mn-ea"/>
              </a:rPr>
              <a:t>The classic presentation of severe 17OHD in phenotypic females (who can have 46,XX or 46,XY karyotypes) includes:</a:t>
            </a:r>
            <a:endParaRPr lang="en-US" altLang="zh-CN" sz="2800" smtClean="0">
              <a:solidFill>
                <a:srgbClr val="333333"/>
              </a:solidFill>
              <a:latin typeface="+mn-lt"/>
              <a:ea typeface="+mn-ea"/>
            </a:endParaRPr>
          </a:p>
          <a:p>
            <a:pPr marL="946150" lvl="0" indent="-457200" defTabSz="0">
              <a:buFont typeface="Arial" charset="0"/>
              <a:buChar char="•"/>
              <a:tabLst>
                <a:tab pos="1143000" algn="l"/>
              </a:tabLst>
            </a:pPr>
            <a:r>
              <a:rPr lang="en-US" altLang="zh-CN" sz="2800" smtClean="0">
                <a:solidFill>
                  <a:srgbClr val="333333"/>
                </a:solidFill>
                <a:latin typeface="+mn-lt"/>
                <a:ea typeface="+mn-ea"/>
                <a:sym typeface="+mn-ea"/>
              </a:rPr>
              <a:t>Hypertension</a:t>
            </a:r>
            <a:endParaRPr lang="en-US" altLang="zh-CN" sz="2800" smtClean="0">
              <a:solidFill>
                <a:srgbClr val="333333"/>
              </a:solidFill>
              <a:latin typeface="+mn-lt"/>
              <a:ea typeface="+mn-ea"/>
            </a:endParaRPr>
          </a:p>
          <a:p>
            <a:pPr marL="946150" lvl="0" indent="-457200" defTabSz="0">
              <a:buFont typeface="Arial" charset="0"/>
              <a:buChar char="•"/>
              <a:tabLst>
                <a:tab pos="1143000" algn="l"/>
              </a:tabLst>
            </a:pPr>
            <a:r>
              <a:rPr lang="en-US" altLang="zh-CN" sz="2800" smtClean="0">
                <a:solidFill>
                  <a:srgbClr val="333333"/>
                </a:solidFill>
                <a:latin typeface="+mn-lt"/>
                <a:ea typeface="+mn-ea"/>
                <a:sym typeface="+mn-ea"/>
              </a:rPr>
              <a:t>Primary amenorrhea</a:t>
            </a:r>
            <a:endParaRPr lang="en-US" altLang="zh-CN" sz="2800" smtClean="0">
              <a:solidFill>
                <a:srgbClr val="333333"/>
              </a:solidFill>
              <a:latin typeface="+mn-lt"/>
              <a:ea typeface="+mn-ea"/>
            </a:endParaRPr>
          </a:p>
          <a:p>
            <a:pPr marL="946150" lvl="0" indent="-457200" defTabSz="0">
              <a:buFont typeface="Arial" charset="0"/>
              <a:buChar char="•"/>
              <a:tabLst>
                <a:tab pos="1143000" algn="l"/>
              </a:tabLst>
            </a:pPr>
            <a:r>
              <a:rPr lang="en-US" altLang="zh-CN" sz="2800" smtClean="0">
                <a:solidFill>
                  <a:srgbClr val="333333"/>
                </a:solidFill>
                <a:latin typeface="+mn-lt"/>
                <a:ea typeface="+mn-ea"/>
                <a:sym typeface="+mn-ea"/>
              </a:rPr>
              <a:t>Absence of secondary sexual characteristics</a:t>
            </a:r>
            <a:endParaRPr lang="en-US" altLang="zh-CN" sz="2800" smtClean="0">
              <a:solidFill>
                <a:srgbClr val="333333"/>
              </a:solidFill>
              <a:latin typeface="+mn-lt"/>
              <a:ea typeface="+mn-ea"/>
            </a:endParaRPr>
          </a:p>
          <a:p>
            <a:pPr marL="946150" lvl="0" indent="-457200" defTabSz="0">
              <a:buFont typeface="Arial" charset="0"/>
              <a:buChar char="•"/>
              <a:tabLst>
                <a:tab pos="1143000" algn="l"/>
              </a:tabLst>
            </a:pPr>
            <a:r>
              <a:rPr lang="en-US" altLang="zh-CN" sz="2800" smtClean="0">
                <a:solidFill>
                  <a:srgbClr val="333333"/>
                </a:solidFill>
                <a:latin typeface="+mn-lt"/>
                <a:ea typeface="+mn-ea"/>
                <a:sym typeface="+mn-ea"/>
              </a:rPr>
              <a:t>Minimal body hair</a:t>
            </a:r>
            <a:endParaRPr lang="en-US" altLang="zh-CN" sz="2800" smtClean="0">
              <a:solidFill>
                <a:srgbClr val="333333"/>
              </a:solidFill>
              <a:latin typeface="+mn-lt"/>
              <a:ea typeface="+mn-ea"/>
            </a:endParaRPr>
          </a:p>
          <a:p>
            <a:pPr marL="0" indent="0">
              <a:buNone/>
            </a:pPr>
            <a:endParaRPr lang="en-US" altLang="zh-CN" sz="3200" smtClean="0">
              <a:solidFill>
                <a:srgbClr val="333333"/>
              </a:solidFill>
              <a:latin typeface="+mn-lt"/>
              <a:ea typeface="+mn-ea"/>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516255"/>
            <a:ext cx="531114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4206240"/>
          </a:xfrm>
          <a:prstGeom prst="rect">
            <a:avLst/>
          </a:prstGeom>
          <a:noFill/>
        </p:spPr>
        <p:txBody>
          <a:bodyPr wrap="square" rtlCol="0" anchor="t">
            <a:spAutoFit/>
          </a:bodyPr>
          <a:p>
            <a:pPr marL="0" indent="0">
              <a:buNone/>
            </a:pPr>
            <a:r>
              <a:rPr lang="en-US" altLang="zh-CN" sz="2700" b="1" smtClean="0">
                <a:solidFill>
                  <a:srgbClr val="333333"/>
                </a:solidFill>
                <a:latin typeface="+mn-lt"/>
                <a:ea typeface="+mn-ea"/>
                <a:sym typeface="+mn-ea"/>
              </a:rPr>
              <a:t>The diagnosis of 17OHD:</a:t>
            </a:r>
            <a:endParaRPr lang="en-US" altLang="zh-CN" sz="2700" b="1"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The diagnosis is established by showing elevated DOC and corticosterone (&gt;4,000 ng/dL, &gt;116 nmol/L) with low cortisol (&lt;5 mcg/dL, &lt;138 nmol/L), androgens, and estrogens. Progesterone is also elevated, while aldosterone and renin are suppressed.</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Gonadotropins and corticotropin (ACTH) are elevated even in children. </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ILD is the elevated 17-hydroxyprogesterone (17OHP)/ androstenedione ratio (&gt;50), with all downstream (19-carbon) steroids reduced and 17-hydroxysteroids generally normal.</a:t>
            </a:r>
            <a:endParaRPr lang="en-US" altLang="zh-CN" sz="2700" smtClean="0">
              <a:solidFill>
                <a:srgbClr val="333333"/>
              </a:solidFill>
              <a:latin typeface="+mn-lt"/>
              <a:ea typeface="+mn-ea"/>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516255"/>
            <a:ext cx="531114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4617720"/>
          </a:xfrm>
          <a:prstGeom prst="rect">
            <a:avLst/>
          </a:prstGeom>
          <a:noFill/>
        </p:spPr>
        <p:txBody>
          <a:bodyPr wrap="square" rtlCol="0" anchor="t">
            <a:spAutoFit/>
          </a:bodyPr>
          <a:p>
            <a:pPr marL="0" indent="0">
              <a:buNone/>
            </a:pPr>
            <a:r>
              <a:rPr lang="en-US" altLang="zh-CN" sz="2700" b="1" smtClean="0">
                <a:solidFill>
                  <a:srgbClr val="333333"/>
                </a:solidFill>
                <a:latin typeface="+mn-lt"/>
                <a:ea typeface="+mn-ea"/>
                <a:sym typeface="+mn-ea"/>
              </a:rPr>
              <a:t>The Treatment:</a:t>
            </a:r>
            <a:endParaRPr lang="en-US" altLang="zh-CN" sz="2700" b="1"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The goals of treatment in classic 17OHD are to mitigate the effects of mineralocorticoid excess, prevent glucocorticoid deficiency, and restore desired secondary sexual characteristics with attendant benefits such as improved bone mineral density (BMD).</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While glucocorticoid administration, similar to treating 21-hydroxylase deficiency (21OHD), is a logical approach to lower ACTH and thus stop the accumulation of mineralocorticoids,</a:t>
            </a:r>
            <a:endParaRPr lang="en-US" altLang="zh-CN" sz="2700" smtClean="0">
              <a:solidFill>
                <a:srgbClr val="333333"/>
              </a:solidFill>
              <a:latin typeface="+mn-lt"/>
              <a:ea typeface="+mn-ea"/>
            </a:endParaRPr>
          </a:p>
          <a:p>
            <a:pPr marL="946150" lvl="0" indent="-457200" defTabSz="0">
              <a:buFont typeface="Arial" charset="0"/>
              <a:buChar char="•"/>
              <a:tabLst>
                <a:tab pos="1143000" algn="l"/>
              </a:tabLst>
            </a:pPr>
            <a:r>
              <a:rPr lang="en-US" altLang="zh-CN" sz="2700" smtClean="0">
                <a:solidFill>
                  <a:srgbClr val="333333"/>
                </a:solidFill>
                <a:latin typeface="+mn-lt"/>
                <a:ea typeface="+mn-ea"/>
                <a:sym typeface="+mn-ea"/>
              </a:rPr>
              <a:t>axis suppression and the consequences of glucocorticoid excess are unnecessary. </a:t>
            </a:r>
            <a:endParaRPr lang="en-US" altLang="zh-CN" sz="2700" smtClean="0">
              <a:solidFill>
                <a:srgbClr val="333333"/>
              </a:solidFill>
              <a:latin typeface="+mn-lt"/>
              <a:ea typeface="+mn-ea"/>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a:spLocks noChangeArrowheads="1"/>
          </p:cNvSpPr>
          <p:nvPr/>
        </p:nvSpPr>
        <p:spPr bwMode="auto">
          <a:xfrm>
            <a:off x="0" y="985838"/>
            <a:ext cx="3887788" cy="158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幼圆" pitchFamily="49" charset="-122"/>
              </a:defRPr>
            </a:lvl1pPr>
            <a:lvl2pPr marL="742950" indent="-285750">
              <a:defRPr>
                <a:solidFill>
                  <a:schemeClr val="tx1"/>
                </a:solidFill>
                <a:latin typeface="Arial" pitchFamily="34" charset="0"/>
                <a:ea typeface="幼圆" pitchFamily="49" charset="-122"/>
              </a:defRPr>
            </a:lvl2pPr>
            <a:lvl3pPr marL="1143000" indent="-228600">
              <a:defRPr>
                <a:solidFill>
                  <a:schemeClr val="tx1"/>
                </a:solidFill>
                <a:latin typeface="Arial" pitchFamily="34" charset="0"/>
                <a:ea typeface="幼圆" pitchFamily="49" charset="-122"/>
              </a:defRPr>
            </a:lvl3pPr>
            <a:lvl4pPr marL="1600200" indent="-228600">
              <a:defRPr>
                <a:solidFill>
                  <a:schemeClr val="tx1"/>
                </a:solidFill>
                <a:latin typeface="Arial" pitchFamily="34" charset="0"/>
                <a:ea typeface="幼圆" pitchFamily="49" charset="-122"/>
              </a:defRPr>
            </a:lvl4pPr>
            <a:lvl5pPr marL="2057400" indent="-228600">
              <a:defRPr>
                <a:solidFill>
                  <a:schemeClr val="tx1"/>
                </a:solidFill>
                <a:latin typeface="Arial" pitchFamily="34" charset="0"/>
                <a:ea typeface="幼圆"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幼圆" pitchFamily="49" charset="-122"/>
              </a:defRPr>
            </a:lvl9pPr>
          </a:lstStyle>
          <a:p>
            <a:pPr algn="ctr"/>
            <a:endParaRPr lang="zh-CN" altLang="en-US" sz="1400">
              <a:solidFill>
                <a:srgbClr val="FFFFFF"/>
              </a:solidFill>
              <a:latin typeface="+mn-lt"/>
              <a:ea typeface="+mn-ea"/>
            </a:endParaRPr>
          </a:p>
        </p:txBody>
      </p:sp>
      <p:sp>
        <p:nvSpPr>
          <p:cNvPr id="5130" name="MH_Others_9"/>
          <p:cNvSpPr txBox="1">
            <a:spLocks noChangeArrowheads="1"/>
          </p:cNvSpPr>
          <p:nvPr/>
        </p:nvSpPr>
        <p:spPr bwMode="auto">
          <a:xfrm flipH="1">
            <a:off x="-205105" y="516255"/>
            <a:ext cx="531114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cene3d>
              <a:camera prst="orthographicFront"/>
              <a:lightRig rig="threePt" dir="t"/>
            </a:scene3d>
          </a:bodyPr>
          <a:lstStyle>
            <a:lvl1pPr algn="just">
              <a:lnSpc>
                <a:spcPct val="110000"/>
              </a:lnSpc>
              <a:spcBef>
                <a:spcPts val="600"/>
              </a:spcBef>
              <a:buClr>
                <a:schemeClr val="accent1"/>
              </a:buClr>
              <a:buSzPct val="80000"/>
              <a:buFont typeface="Wingdings" pitchFamily="2" charset="2"/>
              <a:buChar char="{"/>
              <a:defRPr sz="2400">
                <a:solidFill>
                  <a:schemeClr val="accent1"/>
                </a:solidFill>
                <a:latin typeface="Arial" pitchFamily="34" charset="0"/>
                <a:ea typeface="SimHei" panose="02010609060101010101" pitchFamily="49" charset="-122"/>
              </a:defRPr>
            </a:lvl1pPr>
            <a:lvl2pPr marL="742950" indent="-285750" algn="just">
              <a:lnSpc>
                <a:spcPct val="120000"/>
              </a:lnSpc>
              <a:buClr>
                <a:srgbClr val="DABE8B"/>
              </a:buClr>
              <a:buFont typeface="幼圆" pitchFamily="49" charset="-122"/>
              <a:buChar char=" "/>
              <a:defRPr>
                <a:solidFill>
                  <a:schemeClr val="tx1"/>
                </a:solidFill>
                <a:latin typeface="Arial" pitchFamily="34" charset="0"/>
                <a:ea typeface="SimHei" panose="02010609060101010101" pitchFamily="49" charset="-122"/>
              </a:defRPr>
            </a:lvl2pPr>
            <a:lvl3pPr marL="1143000" indent="-228600">
              <a:lnSpc>
                <a:spcPct val="90000"/>
              </a:lnSpc>
              <a:spcBef>
                <a:spcPts val="500"/>
              </a:spcBef>
              <a:buChar char="•"/>
              <a:defRPr sz="2000">
                <a:solidFill>
                  <a:schemeClr val="tx1"/>
                </a:solidFill>
                <a:latin typeface="Arial" pitchFamily="34" charset="0"/>
                <a:ea typeface="幼圆" pitchFamily="49" charset="-122"/>
              </a:defRPr>
            </a:lvl3pPr>
            <a:lvl4pPr marL="1600200" indent="-228600">
              <a:lnSpc>
                <a:spcPct val="90000"/>
              </a:lnSpc>
              <a:spcBef>
                <a:spcPts val="500"/>
              </a:spcBef>
              <a:buChar char="•"/>
              <a:defRPr>
                <a:solidFill>
                  <a:schemeClr val="tx1"/>
                </a:solidFill>
                <a:latin typeface="Arial" pitchFamily="34" charset="0"/>
                <a:ea typeface="幼圆" pitchFamily="49" charset="-122"/>
              </a:defRPr>
            </a:lvl4pPr>
            <a:lvl5pPr marL="2057400" indent="-228600">
              <a:lnSpc>
                <a:spcPct val="90000"/>
              </a:lnSpc>
              <a:spcBef>
                <a:spcPts val="500"/>
              </a:spcBef>
              <a:buChar char="•"/>
              <a:defRPr>
                <a:solidFill>
                  <a:schemeClr val="tx1"/>
                </a:solidFill>
                <a:latin typeface="Arial" pitchFamily="34" charset="0"/>
                <a:ea typeface="幼圆" pitchFamily="49"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Arial" pitchFamily="34" charset="0"/>
                <a:ea typeface="幼圆" pitchFamily="49" charset="-122"/>
              </a:defRPr>
            </a:lvl9pPr>
          </a:lstStyle>
          <a:p>
            <a:pPr algn="ctr" eaLnBrk="1" hangingPunct="1">
              <a:spcBef>
                <a:spcPct val="0"/>
              </a:spcBef>
              <a:buClrTx/>
              <a:buSzTx/>
              <a:buFont typeface="Wingdings" pitchFamily="2" charset="2"/>
              <a:buNone/>
            </a:pPr>
            <a:r>
              <a:rPr lang="en-US" altLang="zh-CN" sz="3200" dirty="0">
                <a:solidFill>
                  <a:srgbClr val="002060"/>
                </a:solidFill>
                <a:sym typeface="+mn-ea"/>
              </a:rPr>
              <a:t>A: CYP17A1 deficiencies</a:t>
            </a:r>
            <a:endParaRPr lang="en-US" altLang="zh-CN" sz="3200" b="1" dirty="0" smtClean="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mn-lt"/>
              <a:ea typeface="+mn-ea"/>
              <a:cs typeface="+mj-cs"/>
              <a:sym typeface="+mn-ea"/>
            </a:endParaRPr>
          </a:p>
        </p:txBody>
      </p:sp>
      <p:sp>
        <p:nvSpPr>
          <p:cNvPr id="3" name="Slide Number Placeholder 2"/>
          <p:cNvSpPr>
            <a:spLocks noGrp="1"/>
          </p:cNvSpPr>
          <p:nvPr>
            <p:ph type="sldNum" sz="quarter" idx="12"/>
          </p:nvPr>
        </p:nvSpPr>
        <p:spPr/>
        <p:txBody>
          <a:bodyPr/>
          <a:p>
            <a:fld id="{3ADE7D56-7CD8-4293-B073-5AAB6A3D0E2D}" type="slidenum">
              <a:rPr lang="zh-CN" altLang="en-US" smtClean="0"/>
            </a:fld>
            <a:endParaRPr lang="zh-CN" altLang="en-US"/>
          </a:p>
        </p:txBody>
      </p:sp>
      <p:sp>
        <p:nvSpPr>
          <p:cNvPr id="5" name="Text Box 4"/>
          <p:cNvSpPr txBox="1"/>
          <p:nvPr/>
        </p:nvSpPr>
        <p:spPr>
          <a:xfrm>
            <a:off x="655320" y="1403350"/>
            <a:ext cx="10956925" cy="3794760"/>
          </a:xfrm>
          <a:prstGeom prst="rect">
            <a:avLst/>
          </a:prstGeom>
          <a:noFill/>
        </p:spPr>
        <p:txBody>
          <a:bodyPr wrap="square" rtlCol="0" anchor="t">
            <a:spAutoFit/>
          </a:bodyPr>
          <a:p>
            <a:pPr marL="0" indent="0">
              <a:buNone/>
            </a:pPr>
            <a:r>
              <a:rPr lang="en-US" altLang="zh-CN" sz="2700" b="1" smtClean="0">
                <a:solidFill>
                  <a:srgbClr val="333333"/>
                </a:solidFill>
                <a:latin typeface="+mn-lt"/>
                <a:ea typeface="+mn-ea"/>
                <a:sym typeface="+mn-ea"/>
              </a:rPr>
              <a:t>The Treatment:</a:t>
            </a:r>
            <a:endParaRPr lang="en-US" altLang="zh-CN" sz="2700" b="1" smtClean="0">
              <a:solidFill>
                <a:srgbClr val="333333"/>
              </a:solidFill>
              <a:latin typeface="+mn-lt"/>
              <a:ea typeface="+mn-ea"/>
            </a:endParaRPr>
          </a:p>
          <a:p>
            <a:pPr marL="0" indent="0">
              <a:buNone/>
            </a:pPr>
            <a:r>
              <a:rPr lang="en-US" altLang="zh-CN" sz="2700" b="1" smtClean="0">
                <a:solidFill>
                  <a:srgbClr val="333333"/>
                </a:solidFill>
                <a:latin typeface="+mn-lt"/>
                <a:ea typeface="+mn-ea"/>
                <a:sym typeface="+mn-ea"/>
              </a:rPr>
              <a:t> </a:t>
            </a:r>
            <a:endParaRPr lang="en-US" altLang="zh-CN" sz="2700" b="1" smtClean="0">
              <a:solidFill>
                <a:srgbClr val="333333"/>
              </a:solidFill>
              <a:latin typeface="+mn-lt"/>
              <a:ea typeface="+mn-ea"/>
            </a:endParaRPr>
          </a:p>
          <a:p>
            <a:pPr marL="946150" lvl="0" indent="-457200" algn="l" defTabSz="0">
              <a:buFont typeface="Arial" charset="0"/>
              <a:buChar char="•"/>
              <a:tabLst>
                <a:tab pos="1143000" algn="l"/>
              </a:tabLst>
            </a:pPr>
            <a:r>
              <a:rPr lang="en-US" altLang="zh-CN" sz="2700" smtClean="0">
                <a:solidFill>
                  <a:srgbClr val="333333"/>
                </a:solidFill>
                <a:latin typeface="+mn-lt"/>
                <a:ea typeface="+mn-ea"/>
                <a:sym typeface="+mn-ea"/>
              </a:rPr>
              <a:t>Glucocorticoid therapy should be minimized and need not exceed physiologic replacement doses.</a:t>
            </a:r>
            <a:endParaRPr lang="en-US" altLang="zh-CN" sz="2700" smtClean="0">
              <a:solidFill>
                <a:srgbClr val="333333"/>
              </a:solidFill>
              <a:latin typeface="+mn-lt"/>
              <a:ea typeface="+mn-ea"/>
              <a:sym typeface="+mn-ea"/>
            </a:endParaRPr>
          </a:p>
          <a:p>
            <a:pPr marL="946150" lvl="0" indent="-457200" algn="l" defTabSz="0">
              <a:buFont typeface="Arial" charset="0"/>
              <a:buChar char="•"/>
              <a:tabLst>
                <a:tab pos="1143000" algn="l"/>
              </a:tabLst>
            </a:pPr>
            <a:endParaRPr lang="en-US" altLang="zh-CN" sz="2700" smtClean="0">
              <a:solidFill>
                <a:srgbClr val="333333"/>
              </a:solidFill>
              <a:latin typeface="+mn-lt"/>
              <a:ea typeface="+mn-ea"/>
            </a:endParaRPr>
          </a:p>
          <a:p>
            <a:pPr marL="946150" lvl="0" indent="-457200" algn="l" defTabSz="0">
              <a:buFont typeface="Arial" charset="0"/>
              <a:buChar char="•"/>
              <a:tabLst>
                <a:tab pos="1143000" algn="l"/>
              </a:tabLst>
            </a:pPr>
            <a:r>
              <a:rPr lang="en-US" altLang="zh-CN" sz="2700" smtClean="0">
                <a:solidFill>
                  <a:srgbClr val="333333"/>
                </a:solidFill>
                <a:latin typeface="+mn-lt"/>
                <a:ea typeface="+mn-ea"/>
                <a:sym typeface="+mn-ea"/>
              </a:rPr>
              <a:t>Since all patients are clinically female, Spironolactone is the drug of choice to blockade the mineralocorticoid receptor and can be viewed as a glucocorticoid-sparing adjunctive therapy, similar to its use in glucocorticoidremediable aldosteronism</a:t>
            </a:r>
            <a:endParaRPr lang="en-US" altLang="zh-CN" sz="2700" smtClean="0">
              <a:solidFill>
                <a:srgbClr val="333333"/>
              </a:solidFill>
              <a:latin typeface="+mn-lt"/>
              <a:ea typeface="+mn-ea"/>
              <a:sym typeface="+mn-ea"/>
            </a:endParaRPr>
          </a:p>
        </p:txBody>
      </p:sp>
    </p:spTree>
  </p:cSld>
  <p:clrMapOvr>
    <a:masterClrMapping/>
  </p:clrMapOvr>
</p:sld>
</file>

<file path=ppt/theme/theme1.xml><?xml version="1.0" encoding="utf-8"?>
<a:theme xmlns:a="http://schemas.openxmlformats.org/drawingml/2006/main" name="A000120140530A99PPBG">
  <a:themeElements>
    <a:clrScheme name="自定义 9">
      <a:dk1>
        <a:srgbClr val="5F5F5F"/>
      </a:dk1>
      <a:lt1>
        <a:srgbClr val="FFFFFF"/>
      </a:lt1>
      <a:dk2>
        <a:srgbClr val="5F5F5F"/>
      </a:dk2>
      <a:lt2>
        <a:srgbClr val="FFFFFF"/>
      </a:lt2>
      <a:accent1>
        <a:srgbClr val="826951"/>
      </a:accent1>
      <a:accent2>
        <a:srgbClr val="C0923E"/>
      </a:accent2>
      <a:accent3>
        <a:srgbClr val="7FA757"/>
      </a:accent3>
      <a:accent4>
        <a:srgbClr val="505050"/>
      </a:accent4>
      <a:accent5>
        <a:srgbClr val="C1B9B3"/>
      </a:accent5>
      <a:accent6>
        <a:srgbClr val="B5AD4B"/>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sz="2400" b="0" i="0" u="none" strike="noStrike" cap="none" normalizeH="0" baseline="0" smtClean="0">
            <a:ln>
              <a:noFill/>
            </a:ln>
            <a:solidFill>
              <a:schemeClr val="tx1"/>
            </a:solidFill>
            <a:effectLst/>
            <a:latin typeface="Arial" pitchFamily="34" charset="0"/>
            <a:ea typeface="幼圆"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sz="2400" b="0" i="0" u="none" strike="noStrike" cap="none" normalizeH="0" baseline="0" smtClean="0">
            <a:ln>
              <a:noFill/>
            </a:ln>
            <a:solidFill>
              <a:schemeClr val="tx1"/>
            </a:solidFill>
            <a:effectLst/>
            <a:latin typeface="Arial" pitchFamily="34" charset="0"/>
            <a:ea typeface="幼圆"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A000120150318A04KWBG</Template>
  <TotalTime>0</TotalTime>
  <Words>21130</Words>
  <Application>WPS Presentation</Application>
  <PresentationFormat>宽屏</PresentationFormat>
  <Paragraphs>625</Paragraphs>
  <Slides>59</Slides>
  <Notes>34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59</vt:i4>
      </vt:variant>
    </vt:vector>
  </HeadingPairs>
  <TitlesOfParts>
    <vt:vector size="61" baseType="lpstr">
      <vt:lpstr>A000120140530A99PPBG</vt:lpstr>
      <vt:lpstr>Paint.Picture</vt:lpstr>
      <vt:lpstr>ADD YOUR TITLE HERE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Click to add text</vt:lpstr>
      <vt:lpstr>PowerPoint 演示文稿</vt:lpstr>
      <vt:lpstr>PowerPoint 演示文稿</vt:lpstr>
      <vt:lpstr>PowerPoint 演示文稿</vt:lpstr>
      <vt:lpstr>PowerPoint 演示文稿</vt:lpstr>
      <vt:lpstr>PowerPoint 演示文稿</vt:lpstr>
      <vt:lpstr>PowerPoint 演示文稿</vt:lpstr>
      <vt:lpstr>The most common cause of CAH worldwide is 21-hydroxylase deficiency (21OHD).   CAH due to 21-hydroxylase deficiency (21OHD) is the result of deletions or deleterious mutations in the active gene CYP21A2.  There are many mutations of the CYP21A2 gene identified so far, which are the causes of varying degrees of impairment of 21-hydroxylase activity. Most patients are compound heterozygotes.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杨春夏</dc:creator>
  <cp:lastModifiedBy>Amir</cp:lastModifiedBy>
  <cp:revision>262</cp:revision>
  <dcterms:created xsi:type="dcterms:W3CDTF">2015-04-01T08:40:00Z</dcterms:created>
  <dcterms:modified xsi:type="dcterms:W3CDTF">2017-11-27T22:22:18Z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1033-10.1.0.5682</vt:lpwstr>
  </property>
</Properties>
</file>