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8" r:id="rId3"/>
  </p:sldMasterIdLst>
  <p:sldIdLst>
    <p:sldId id="407" r:id="rId4"/>
    <p:sldId id="256" r:id="rId5"/>
    <p:sldId id="257" r:id="rId6"/>
    <p:sldId id="258" r:id="rId7"/>
    <p:sldId id="259" r:id="rId8"/>
    <p:sldId id="392" r:id="rId9"/>
    <p:sldId id="260" r:id="rId10"/>
    <p:sldId id="261" r:id="rId11"/>
    <p:sldId id="262" r:id="rId12"/>
    <p:sldId id="263" r:id="rId13"/>
    <p:sldId id="265" r:id="rId14"/>
    <p:sldId id="264" r:id="rId15"/>
    <p:sldId id="266" r:id="rId16"/>
    <p:sldId id="268" r:id="rId17"/>
    <p:sldId id="269" r:id="rId18"/>
    <p:sldId id="393" r:id="rId19"/>
    <p:sldId id="267"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3" r:id="rId33"/>
    <p:sldId id="282" r:id="rId34"/>
    <p:sldId id="284" r:id="rId35"/>
    <p:sldId id="285" r:id="rId36"/>
    <p:sldId id="408" r:id="rId37"/>
    <p:sldId id="394" r:id="rId38"/>
    <p:sldId id="395" r:id="rId39"/>
    <p:sldId id="396" r:id="rId40"/>
    <p:sldId id="397" r:id="rId41"/>
    <p:sldId id="286" r:id="rId42"/>
    <p:sldId id="287" r:id="rId43"/>
    <p:sldId id="288" r:id="rId44"/>
    <p:sldId id="289" r:id="rId45"/>
    <p:sldId id="290" r:id="rId46"/>
    <p:sldId id="291" r:id="rId47"/>
    <p:sldId id="292" r:id="rId48"/>
    <p:sldId id="293" r:id="rId49"/>
    <p:sldId id="294" r:id="rId50"/>
    <p:sldId id="295" r:id="rId51"/>
    <p:sldId id="398" r:id="rId52"/>
    <p:sldId id="296" r:id="rId53"/>
    <p:sldId id="297" r:id="rId54"/>
    <p:sldId id="298" r:id="rId55"/>
    <p:sldId id="300" r:id="rId56"/>
    <p:sldId id="301" r:id="rId57"/>
    <p:sldId id="302" r:id="rId58"/>
    <p:sldId id="303" r:id="rId59"/>
    <p:sldId id="304" r:id="rId60"/>
    <p:sldId id="306" r:id="rId61"/>
    <p:sldId id="305" r:id="rId62"/>
    <p:sldId id="308" r:id="rId63"/>
    <p:sldId id="309" r:id="rId64"/>
    <p:sldId id="399" r:id="rId65"/>
    <p:sldId id="311" r:id="rId66"/>
    <p:sldId id="312" r:id="rId67"/>
    <p:sldId id="313" r:id="rId68"/>
    <p:sldId id="314" r:id="rId69"/>
    <p:sldId id="315" r:id="rId70"/>
    <p:sldId id="316" r:id="rId71"/>
    <p:sldId id="317" r:id="rId72"/>
    <p:sldId id="318" r:id="rId73"/>
    <p:sldId id="400" r:id="rId74"/>
    <p:sldId id="319" r:id="rId75"/>
    <p:sldId id="401" r:id="rId76"/>
    <p:sldId id="320" r:id="rId77"/>
    <p:sldId id="321" r:id="rId78"/>
    <p:sldId id="322" r:id="rId79"/>
    <p:sldId id="323" r:id="rId80"/>
    <p:sldId id="324" r:id="rId81"/>
    <p:sldId id="325" r:id="rId82"/>
    <p:sldId id="326" r:id="rId83"/>
    <p:sldId id="402" r:id="rId84"/>
    <p:sldId id="403" r:id="rId85"/>
    <p:sldId id="327" r:id="rId86"/>
    <p:sldId id="328" r:id="rId87"/>
    <p:sldId id="329" r:id="rId88"/>
    <p:sldId id="333" r:id="rId89"/>
    <p:sldId id="334" r:id="rId90"/>
    <p:sldId id="335" r:id="rId91"/>
    <p:sldId id="336" r:id="rId92"/>
    <p:sldId id="338" r:id="rId93"/>
    <p:sldId id="342" r:id="rId94"/>
    <p:sldId id="343" r:id="rId95"/>
    <p:sldId id="344" r:id="rId96"/>
    <p:sldId id="345" r:id="rId97"/>
    <p:sldId id="346" r:id="rId98"/>
    <p:sldId id="347" r:id="rId99"/>
    <p:sldId id="348" r:id="rId100"/>
    <p:sldId id="350" r:id="rId101"/>
    <p:sldId id="349" r:id="rId102"/>
    <p:sldId id="352" r:id="rId103"/>
    <p:sldId id="354" r:id="rId104"/>
    <p:sldId id="355" r:id="rId105"/>
    <p:sldId id="356" r:id="rId106"/>
    <p:sldId id="357" r:id="rId107"/>
    <p:sldId id="358" r:id="rId108"/>
    <p:sldId id="359" r:id="rId109"/>
    <p:sldId id="360" r:id="rId110"/>
    <p:sldId id="361" r:id="rId111"/>
    <p:sldId id="404"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5" r:id="rId125"/>
    <p:sldId id="376" r:id="rId126"/>
    <p:sldId id="378" r:id="rId127"/>
    <p:sldId id="379" r:id="rId128"/>
    <p:sldId id="380" r:id="rId129"/>
    <p:sldId id="406" r:id="rId130"/>
    <p:sldId id="381" r:id="rId131"/>
    <p:sldId id="382" r:id="rId132"/>
    <p:sldId id="383" r:id="rId133"/>
    <p:sldId id="384" r:id="rId134"/>
    <p:sldId id="385" r:id="rId135"/>
    <p:sldId id="386" r:id="rId136"/>
    <p:sldId id="387" r:id="rId137"/>
    <p:sldId id="388" r:id="rId138"/>
    <p:sldId id="389" r:id="rId139"/>
    <p:sldId id="390" r:id="rId140"/>
    <p:sldId id="391" r:id="rId141"/>
    <p:sldId id="409" r:id="rId1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062799FC-A808-49E4-A46F-6112E5CD2217}" type="datetimeFigureOut">
              <a:rPr lang="en-US" smtClean="0"/>
              <a:pPr/>
              <a:t>11/13/2017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3006F8B-8F3E-4ADD-B61F-5441338D24B9}" type="slidenum">
              <a:rPr lang="en-US" smtClean="0"/>
              <a:pPr/>
              <a:t>‹#›</a:t>
            </a:fld>
            <a:endParaRPr lang="en-US"/>
          </a:p>
        </p:txBody>
      </p:sp>
    </p:spTree>
    <p:extLst>
      <p:ext uri="{BB962C8B-B14F-4D97-AF65-F5344CB8AC3E}">
        <p14:creationId xmlns="" xmlns:p14="http://schemas.microsoft.com/office/powerpoint/2010/main" val="2190549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62799FC-A808-49E4-A46F-6112E5CD2217}" type="datetimeFigureOut">
              <a:rPr lang="en-US" smtClean="0"/>
              <a:pPr/>
              <a:t>11/13/2017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3006F8B-8F3E-4ADD-B61F-5441338D24B9}" type="slidenum">
              <a:rPr lang="en-US" smtClean="0"/>
              <a:pPr/>
              <a:t>‹#›</a:t>
            </a:fld>
            <a:endParaRPr lang="en-US"/>
          </a:p>
        </p:txBody>
      </p:sp>
    </p:spTree>
    <p:extLst>
      <p:ext uri="{BB962C8B-B14F-4D97-AF65-F5344CB8AC3E}">
        <p14:creationId xmlns="" xmlns:p14="http://schemas.microsoft.com/office/powerpoint/2010/main" val="136981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62799FC-A808-49E4-A46F-6112E5CD2217}" type="datetimeFigureOut">
              <a:rPr lang="en-US" smtClean="0"/>
              <a:pPr/>
              <a:t>11/13/2017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3006F8B-8F3E-4ADD-B61F-5441338D24B9}" type="slidenum">
              <a:rPr lang="en-US" smtClean="0"/>
              <a:pPr/>
              <a:t>‹#›</a:t>
            </a:fld>
            <a:endParaRPr lang="en-US"/>
          </a:p>
        </p:txBody>
      </p:sp>
    </p:spTree>
    <p:extLst>
      <p:ext uri="{BB962C8B-B14F-4D97-AF65-F5344CB8AC3E}">
        <p14:creationId xmlns="" xmlns:p14="http://schemas.microsoft.com/office/powerpoint/2010/main" val="5403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9"/>
            <a:ext cx="8229600" cy="1143000"/>
          </a:xfrm>
          <a:prstGeom prst="rect">
            <a:avLst/>
          </a:prstGeom>
        </p:spPr>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3300" b="0" i="0" u="none" strike="noStrike" kern="1200" cap="none" spc="0" normalizeH="0" baseline="0" noProof="0">
              <a:ln>
                <a:noFill/>
              </a:ln>
              <a:solidFill>
                <a:srgbClr val="CCFFFF"/>
              </a:solidFill>
              <a:effectLst/>
              <a:uLnTx/>
              <a:uFillTx/>
              <a:latin typeface="Arial" charset="0"/>
              <a:ea typeface="+mn-ea"/>
              <a:cs typeface="Arial" charset="0"/>
            </a:endParaRPr>
          </a:p>
        </p:txBody>
      </p:sp>
      <p:sp>
        <p:nvSpPr>
          <p:cNvPr id="3" name="Rectangle 3"/>
          <p:cNvSpPr>
            <a:spLocks noGrp="1" noChangeArrowheads="1"/>
          </p:cNvSpPr>
          <p:nvPr/>
        </p:nvSpPr>
        <p:spPr bwMode="auto">
          <a:xfrm>
            <a:off x="457200" y="1600201"/>
            <a:ext cx="8229600" cy="4525963"/>
          </a:xfrm>
          <a:prstGeom prst="rect">
            <a:avLst/>
          </a:prstGeom>
        </p:spPr>
        <p:txBody>
          <a:bodyPr/>
          <a:lstStyle/>
          <a:p>
            <a:pPr marL="257175" marR="0" lvl="0" indent="-257175" algn="l" defTabSz="6858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Arial" charset="0"/>
            </a:endParaRPr>
          </a:p>
        </p:txBody>
      </p:sp>
    </p:spTree>
    <p:extLst>
      <p:ext uri="{BB962C8B-B14F-4D97-AF65-F5344CB8AC3E}">
        <p14:creationId xmlns="" xmlns:p14="http://schemas.microsoft.com/office/powerpoint/2010/main" val="136547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7"/>
            <a:ext cx="7772400" cy="146896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1895959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815133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187"/>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1860431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350580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35"/>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5935"/>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3538794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1150510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240353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62799FC-A808-49E4-A46F-6112E5CD2217}" type="datetimeFigureOut">
              <a:rPr lang="en-US" smtClean="0"/>
              <a:pPr/>
              <a:t>11/13/2017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3006F8B-8F3E-4ADD-B61F-5441338D24B9}" type="slidenum">
              <a:rPr lang="en-US" smtClean="0"/>
              <a:pPr/>
              <a:t>‹#›</a:t>
            </a:fld>
            <a:endParaRPr lang="en-US"/>
          </a:p>
        </p:txBody>
      </p:sp>
    </p:spTree>
    <p:extLst>
      <p:ext uri="{BB962C8B-B14F-4D97-AF65-F5344CB8AC3E}">
        <p14:creationId xmlns="" xmlns:p14="http://schemas.microsoft.com/office/powerpoint/2010/main" val="2038664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4"/>
            <a:ext cx="3008313" cy="116204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501824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726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868"/>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72244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2810871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9"/>
            <a:ext cx="2057400" cy="58504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69"/>
            <a:ext cx="6019800" cy="5850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4240091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83863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1316768"/>
            <a:ext cx="6912768"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1990056" y="2218995"/>
            <a:ext cx="6912768"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 xmlns:p14="http://schemas.microsoft.com/office/powerpoint/2010/main" val="1748201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 xmlns:p14="http://schemas.microsoft.com/office/powerpoint/2010/main" val="152696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 xmlns:p14="http://schemas.microsoft.com/office/powerpoint/2010/main" val="132260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 xmlns:p14="http://schemas.microsoft.com/office/powerpoint/2010/main" val="1061462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1535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062799FC-A808-49E4-A46F-6112E5CD2217}" type="datetimeFigureOut">
              <a:rPr lang="en-US" smtClean="0"/>
              <a:pPr/>
              <a:t>11/13/2017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3006F8B-8F3E-4ADD-B61F-5441338D24B9}" type="slidenum">
              <a:rPr lang="en-US" smtClean="0"/>
              <a:pPr/>
              <a:t>‹#›</a:t>
            </a:fld>
            <a:endParaRPr lang="en-US"/>
          </a:p>
        </p:txBody>
      </p:sp>
    </p:spTree>
    <p:extLst>
      <p:ext uri="{BB962C8B-B14F-4D97-AF65-F5344CB8AC3E}">
        <p14:creationId xmlns="" xmlns:p14="http://schemas.microsoft.com/office/powerpoint/2010/main" val="1650278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1316768"/>
            <a:ext cx="6912768"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1990056" y="2218995"/>
            <a:ext cx="6912768"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 xmlns:p14="http://schemas.microsoft.com/office/powerpoint/2010/main" val="2098536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 xmlns:p14="http://schemas.microsoft.com/office/powerpoint/2010/main" val="1974281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 xmlns:p14="http://schemas.microsoft.com/office/powerpoint/2010/main" val="975054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 xmlns:p14="http://schemas.microsoft.com/office/powerpoint/2010/main" val="300296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 xmlns:p14="http://schemas.microsoft.com/office/powerpoint/2010/main" val="497864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 xmlns:p14="http://schemas.microsoft.com/office/powerpoint/2010/main" val="1016278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 xmlns:p14="http://schemas.microsoft.com/office/powerpoint/2010/main" val="1660666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4"/>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062799FC-A808-49E4-A46F-6112E5CD2217}" type="datetimeFigureOut">
              <a:rPr lang="en-US" smtClean="0"/>
              <a:pPr/>
              <a:t>11/13/2017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3006F8B-8F3E-4ADD-B61F-5441338D24B9}" type="slidenum">
              <a:rPr lang="en-US" smtClean="0"/>
              <a:pPr/>
              <a:t>‹#›</a:t>
            </a:fld>
            <a:endParaRPr lang="en-US"/>
          </a:p>
        </p:txBody>
      </p:sp>
    </p:spTree>
    <p:extLst>
      <p:ext uri="{BB962C8B-B14F-4D97-AF65-F5344CB8AC3E}">
        <p14:creationId xmlns="" xmlns:p14="http://schemas.microsoft.com/office/powerpoint/2010/main" val="113580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30"/>
            <a:ext cx="1971675"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7" y="365130"/>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 xmlns:p14="http://schemas.microsoft.com/office/powerpoint/2010/main" val="1057036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1316768"/>
            <a:ext cx="6912768"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1990056" y="2218995"/>
            <a:ext cx="6912768"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 xmlns:p14="http://schemas.microsoft.com/office/powerpoint/2010/main" val="162004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062799FC-A808-49E4-A46F-6112E5CD2217}" type="datetimeFigureOut">
              <a:rPr lang="en-US" smtClean="0"/>
              <a:pPr/>
              <a:t>11/13/2017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3006F8B-8F3E-4ADD-B61F-5441338D24B9}" type="slidenum">
              <a:rPr lang="en-US" smtClean="0"/>
              <a:pPr/>
              <a:t>‹#›</a:t>
            </a:fld>
            <a:endParaRPr lang="en-US"/>
          </a:p>
        </p:txBody>
      </p:sp>
    </p:spTree>
    <p:extLst>
      <p:ext uri="{BB962C8B-B14F-4D97-AF65-F5344CB8AC3E}">
        <p14:creationId xmlns="" xmlns:p14="http://schemas.microsoft.com/office/powerpoint/2010/main" val="29254724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 xmlns:p14="http://schemas.microsoft.com/office/powerpoint/2010/main" val="7313124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508788"/>
            <a:ext cx="8496944" cy="614197"/>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
        <p:nvSpPr>
          <p:cNvPr id="5" name="Content Placeholder 2"/>
          <p:cNvSpPr>
            <a:spLocks noGrp="1"/>
          </p:cNvSpPr>
          <p:nvPr>
            <p:ph idx="10"/>
          </p:nvPr>
        </p:nvSpPr>
        <p:spPr>
          <a:xfrm>
            <a:off x="405880" y="2411015"/>
            <a:ext cx="8496944" cy="3994316"/>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smtClean="0"/>
              <a:t>Click to edit Master text styles</a:t>
            </a:r>
          </a:p>
        </p:txBody>
      </p:sp>
    </p:spTree>
    <p:extLst>
      <p:ext uri="{BB962C8B-B14F-4D97-AF65-F5344CB8AC3E}">
        <p14:creationId xmlns="" xmlns:p14="http://schemas.microsoft.com/office/powerpoint/2010/main" val="161589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62799FC-A808-49E4-A46F-6112E5CD2217}" type="datetimeFigureOut">
              <a:rPr lang="en-US" smtClean="0"/>
              <a:pPr/>
              <a:t>11/13/2017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3006F8B-8F3E-4ADD-B61F-5441338D24B9}" type="slidenum">
              <a:rPr lang="en-US" smtClean="0"/>
              <a:pPr/>
              <a:t>‹#›</a:t>
            </a:fld>
            <a:endParaRPr lang="en-US"/>
          </a:p>
        </p:txBody>
      </p:sp>
    </p:spTree>
    <p:extLst>
      <p:ext uri="{BB962C8B-B14F-4D97-AF65-F5344CB8AC3E}">
        <p14:creationId xmlns="" xmlns:p14="http://schemas.microsoft.com/office/powerpoint/2010/main" val="379422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62799FC-A808-49E4-A46F-6112E5CD2217}" type="datetimeFigureOut">
              <a:rPr lang="en-US" smtClean="0"/>
              <a:pPr/>
              <a:t>11/13/2017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3006F8B-8F3E-4ADD-B61F-5441338D24B9}" type="slidenum">
              <a:rPr lang="en-US" smtClean="0"/>
              <a:pPr/>
              <a:t>‹#›</a:t>
            </a:fld>
            <a:endParaRPr lang="en-US"/>
          </a:p>
        </p:txBody>
      </p:sp>
    </p:spTree>
    <p:extLst>
      <p:ext uri="{BB962C8B-B14F-4D97-AF65-F5344CB8AC3E}">
        <p14:creationId xmlns="" xmlns:p14="http://schemas.microsoft.com/office/powerpoint/2010/main" val="350320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62799FC-A808-49E4-A46F-6112E5CD2217}" type="datetimeFigureOut">
              <a:rPr lang="en-US" smtClean="0"/>
              <a:pPr/>
              <a:t>11/13/2017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3006F8B-8F3E-4ADD-B61F-5441338D24B9}" type="slidenum">
              <a:rPr lang="en-US" smtClean="0"/>
              <a:pPr/>
              <a:t>‹#›</a:t>
            </a:fld>
            <a:endParaRPr lang="en-US"/>
          </a:p>
        </p:txBody>
      </p:sp>
    </p:spTree>
    <p:extLst>
      <p:ext uri="{BB962C8B-B14F-4D97-AF65-F5344CB8AC3E}">
        <p14:creationId xmlns="" xmlns:p14="http://schemas.microsoft.com/office/powerpoint/2010/main" val="119367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62799FC-A808-49E4-A46F-6112E5CD2217}" type="datetimeFigureOut">
              <a:rPr lang="en-US" smtClean="0"/>
              <a:pPr/>
              <a:t>11/13/2017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3006F8B-8F3E-4ADD-B61F-5441338D24B9}" type="slidenum">
              <a:rPr lang="en-US" smtClean="0"/>
              <a:pPr/>
              <a:t>‹#›</a:t>
            </a:fld>
            <a:endParaRPr lang="en-US"/>
          </a:p>
        </p:txBody>
      </p:sp>
    </p:spTree>
    <p:extLst>
      <p:ext uri="{BB962C8B-B14F-4D97-AF65-F5344CB8AC3E}">
        <p14:creationId xmlns="" xmlns:p14="http://schemas.microsoft.com/office/powerpoint/2010/main" val="125155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fld id="{062799FC-A808-49E4-A46F-6112E5CD2217}" type="datetimeFigureOut">
              <a:rPr lang="en-US" smtClean="0"/>
              <a:pPr/>
              <a:t>11/13/2017</a:t>
            </a:fld>
            <a:endParaRPr lang="en-US"/>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63006F8B-8F3E-4ADD-B61F-5441338D24B9}" type="slidenum">
              <a:rPr lang="en-US" smtClean="0"/>
              <a:pPr/>
              <a:t>‹#›</a:t>
            </a:fld>
            <a:endParaRPr lang="en-US"/>
          </a:p>
        </p:txBody>
      </p:sp>
    </p:spTree>
    <p:extLst>
      <p:ext uri="{BB962C8B-B14F-4D97-AF65-F5344CB8AC3E}">
        <p14:creationId xmlns="" xmlns:p14="http://schemas.microsoft.com/office/powerpoint/2010/main" val="110088232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2700">
          <a:solidFill>
            <a:srgbClr val="FFCC00"/>
          </a:solidFill>
          <a:latin typeface="+mj-lt"/>
          <a:ea typeface="+mj-ea"/>
          <a:cs typeface="+mj-cs"/>
        </a:defRPr>
      </a:lvl1pPr>
      <a:lvl2pPr algn="ctr" rtl="0" eaLnBrk="1" fontAlgn="base" hangingPunct="1">
        <a:spcBef>
          <a:spcPct val="0"/>
        </a:spcBef>
        <a:spcAft>
          <a:spcPct val="0"/>
        </a:spcAft>
        <a:defRPr sz="2700">
          <a:solidFill>
            <a:srgbClr val="FFCC00"/>
          </a:solidFill>
          <a:latin typeface="Arial" charset="0"/>
        </a:defRPr>
      </a:lvl2pPr>
      <a:lvl3pPr algn="ctr" rtl="0" eaLnBrk="1" fontAlgn="base" hangingPunct="1">
        <a:spcBef>
          <a:spcPct val="0"/>
        </a:spcBef>
        <a:spcAft>
          <a:spcPct val="0"/>
        </a:spcAft>
        <a:defRPr sz="2700">
          <a:solidFill>
            <a:srgbClr val="FFCC00"/>
          </a:solidFill>
          <a:latin typeface="Arial" charset="0"/>
        </a:defRPr>
      </a:lvl3pPr>
      <a:lvl4pPr algn="ctr" rtl="0" eaLnBrk="1" fontAlgn="base" hangingPunct="1">
        <a:spcBef>
          <a:spcPct val="0"/>
        </a:spcBef>
        <a:spcAft>
          <a:spcPct val="0"/>
        </a:spcAft>
        <a:defRPr sz="2700">
          <a:solidFill>
            <a:srgbClr val="FFCC00"/>
          </a:solidFill>
          <a:latin typeface="Arial" charset="0"/>
        </a:defRPr>
      </a:lvl4pPr>
      <a:lvl5pPr algn="ctr" rtl="0" eaLnBrk="1" fontAlgn="base" hangingPunct="1">
        <a:spcBef>
          <a:spcPct val="0"/>
        </a:spcBef>
        <a:spcAft>
          <a:spcPct val="0"/>
        </a:spcAft>
        <a:defRPr sz="2700">
          <a:solidFill>
            <a:srgbClr val="FFCC00"/>
          </a:solidFill>
          <a:latin typeface="Arial" charset="0"/>
        </a:defRPr>
      </a:lvl5pPr>
      <a:lvl6pPr marL="342900" algn="ctr" rtl="0" eaLnBrk="1" fontAlgn="base" hangingPunct="1">
        <a:spcBef>
          <a:spcPct val="0"/>
        </a:spcBef>
        <a:spcAft>
          <a:spcPct val="0"/>
        </a:spcAft>
        <a:defRPr sz="2700">
          <a:solidFill>
            <a:srgbClr val="FFCC00"/>
          </a:solidFill>
          <a:latin typeface="Arial" charset="0"/>
        </a:defRPr>
      </a:lvl6pPr>
      <a:lvl7pPr marL="685800" algn="ctr" rtl="0" eaLnBrk="1" fontAlgn="base" hangingPunct="1">
        <a:spcBef>
          <a:spcPct val="0"/>
        </a:spcBef>
        <a:spcAft>
          <a:spcPct val="0"/>
        </a:spcAft>
        <a:defRPr sz="2700">
          <a:solidFill>
            <a:srgbClr val="FFCC00"/>
          </a:solidFill>
          <a:latin typeface="Arial" charset="0"/>
        </a:defRPr>
      </a:lvl7pPr>
      <a:lvl8pPr marL="1028700" algn="ctr" rtl="0" eaLnBrk="1" fontAlgn="base" hangingPunct="1">
        <a:spcBef>
          <a:spcPct val="0"/>
        </a:spcBef>
        <a:spcAft>
          <a:spcPct val="0"/>
        </a:spcAft>
        <a:defRPr sz="2700">
          <a:solidFill>
            <a:srgbClr val="FFCC00"/>
          </a:solidFill>
          <a:latin typeface="Arial" charset="0"/>
        </a:defRPr>
      </a:lvl8pPr>
      <a:lvl9pPr marL="1371600" algn="ctr" rtl="0" eaLnBrk="1" fontAlgn="base" hangingPunct="1">
        <a:spcBef>
          <a:spcPct val="0"/>
        </a:spcBef>
        <a:spcAft>
          <a:spcPct val="0"/>
        </a:spcAft>
        <a:defRPr sz="2700">
          <a:solidFill>
            <a:srgbClr val="FFCC00"/>
          </a:solidFill>
          <a:latin typeface="Arial" charset="0"/>
        </a:defRPr>
      </a:lvl9pPr>
    </p:titleStyle>
    <p:bodyStyle>
      <a:lvl1pPr marL="257175" indent="-257175"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557213" indent="-214313" algn="l" rtl="0" eaLnBrk="1" fontAlgn="base" hangingPunct="1">
        <a:spcBef>
          <a:spcPct val="20000"/>
        </a:spcBef>
        <a:spcAft>
          <a:spcPct val="0"/>
        </a:spcAft>
        <a:buBlip>
          <a:blip r:embed="rId14"/>
        </a:buBlip>
        <a:defRPr sz="2100">
          <a:solidFill>
            <a:schemeClr val="tx1"/>
          </a:solidFill>
          <a:latin typeface="+mn-lt"/>
        </a:defRPr>
      </a:lvl2pPr>
      <a:lvl3pPr marL="857250" indent="-171450" algn="l" rtl="0" eaLnBrk="1" fontAlgn="base" hangingPunct="1">
        <a:spcBef>
          <a:spcPct val="20000"/>
        </a:spcBef>
        <a:spcAft>
          <a:spcPct val="0"/>
        </a:spcAft>
        <a:buBlip>
          <a:blip r:embed="rId14"/>
        </a:buBlip>
        <a:defRPr sz="1800">
          <a:solidFill>
            <a:schemeClr val="tx1"/>
          </a:solidFill>
          <a:latin typeface="+mn-lt"/>
        </a:defRPr>
      </a:lvl3pPr>
      <a:lvl4pPr marL="1200150" indent="-171450" algn="l" rtl="0" eaLnBrk="1" fontAlgn="base" hangingPunct="1">
        <a:spcBef>
          <a:spcPct val="20000"/>
        </a:spcBef>
        <a:spcAft>
          <a:spcPct val="0"/>
        </a:spcAft>
        <a:buBlip>
          <a:blip r:embed="rId14"/>
        </a:buBlip>
        <a:defRPr sz="1500">
          <a:solidFill>
            <a:schemeClr val="tx1"/>
          </a:solidFill>
          <a:latin typeface="+mn-lt"/>
        </a:defRPr>
      </a:lvl4pPr>
      <a:lvl5pPr marL="1543050" indent="-171450" algn="l" rtl="0" eaLnBrk="1" fontAlgn="base" hangingPunct="1">
        <a:spcBef>
          <a:spcPct val="20000"/>
        </a:spcBef>
        <a:spcAft>
          <a:spcPct val="0"/>
        </a:spcAft>
        <a:buBlip>
          <a:blip r:embed="rId14"/>
        </a:buBlip>
        <a:defRPr sz="1500">
          <a:solidFill>
            <a:schemeClr val="tx1"/>
          </a:solidFill>
          <a:latin typeface="+mn-lt"/>
        </a:defRPr>
      </a:lvl5pPr>
      <a:lvl6pPr marL="1885950" indent="-171450" algn="l" rtl="0" eaLnBrk="1" fontAlgn="base" hangingPunct="1">
        <a:spcBef>
          <a:spcPct val="20000"/>
        </a:spcBef>
        <a:spcAft>
          <a:spcPct val="0"/>
        </a:spcAft>
        <a:buBlip>
          <a:blip r:embed="rId14"/>
        </a:buBlip>
        <a:defRPr sz="1500">
          <a:solidFill>
            <a:schemeClr val="tx1"/>
          </a:solidFill>
          <a:latin typeface="+mn-lt"/>
        </a:defRPr>
      </a:lvl6pPr>
      <a:lvl7pPr marL="2228850" indent="-171450" algn="l" rtl="0" eaLnBrk="1" fontAlgn="base" hangingPunct="1">
        <a:spcBef>
          <a:spcPct val="20000"/>
        </a:spcBef>
        <a:spcAft>
          <a:spcPct val="0"/>
        </a:spcAft>
        <a:buBlip>
          <a:blip r:embed="rId14"/>
        </a:buBlip>
        <a:defRPr sz="1500">
          <a:solidFill>
            <a:schemeClr val="tx1"/>
          </a:solidFill>
          <a:latin typeface="+mn-lt"/>
        </a:defRPr>
      </a:lvl7pPr>
      <a:lvl8pPr marL="2571750" indent="-171450" algn="l" rtl="0" eaLnBrk="1" fontAlgn="base" hangingPunct="1">
        <a:spcBef>
          <a:spcPct val="20000"/>
        </a:spcBef>
        <a:spcAft>
          <a:spcPct val="0"/>
        </a:spcAft>
        <a:buBlip>
          <a:blip r:embed="rId14"/>
        </a:buBlip>
        <a:defRPr sz="1500">
          <a:solidFill>
            <a:schemeClr val="tx1"/>
          </a:solidFill>
          <a:latin typeface="+mn-lt"/>
        </a:defRPr>
      </a:lvl8pPr>
      <a:lvl9pPr marL="2914650" indent="-171450" algn="l" rtl="0" eaLnBrk="1" fontAlgn="base" hangingPunct="1">
        <a:spcBef>
          <a:spcPct val="20000"/>
        </a:spcBef>
        <a:spcAft>
          <a:spcPct val="0"/>
        </a:spcAft>
        <a:buBlip>
          <a:blip r:embed="rId14"/>
        </a:buBlip>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3"/>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1DC1F-5561-484E-AB46-68C682854F61}" type="slidenum">
              <a:rPr lang="en-US" smtClean="0"/>
              <a:pPr/>
              <a:t>‹#›</a:t>
            </a:fld>
            <a:endParaRPr lang="en-US"/>
          </a:p>
        </p:txBody>
      </p:sp>
    </p:spTree>
    <p:extLst>
      <p:ext uri="{BB962C8B-B14F-4D97-AF65-F5344CB8AC3E}">
        <p14:creationId xmlns="" xmlns:p14="http://schemas.microsoft.com/office/powerpoint/2010/main" val="177227154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857356" y="1571612"/>
            <a:ext cx="5000660" cy="2143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aim of this article is to present updated information regarding the prevalence of osteoporosis and fracture risk in patients with T2D, to systematically review effects of medications on both entities, and to provide an individualized guide for the optimal management of patients with T2D and concomitant osteoporosis.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Strontium </a:t>
            </a:r>
            <a:r>
              <a:rPr lang="en-US" sz="3200" dirty="0" err="1" smtClean="0"/>
              <a:t>ranelate</a:t>
            </a:r>
            <a:endParaRPr lang="en-US" sz="3200" dirty="0"/>
          </a:p>
        </p:txBody>
      </p:sp>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One study fulfilled eligibility criteria, which did not show any effect of strontium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ranelate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in 40 postmenopausal women with osteoporosis with respect to fasting plasma glucose concentrations, after 12 months of treatment. </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It also did not affect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hemostasis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factors or lipid profile.</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SERMs</a:t>
            </a:r>
            <a:endParaRPr lang="en-US" sz="4400" dirty="0"/>
          </a:p>
        </p:txBody>
      </p:sp>
      <p:sp>
        <p:nvSpPr>
          <p:cNvPr id="3" name="Content Placeholder 2"/>
          <p:cNvSpPr>
            <a:spLocks noGrp="1"/>
          </p:cNvSpPr>
          <p:nvPr>
            <p:ph idx="1"/>
          </p:nvPr>
        </p:nvSpPr>
        <p:spPr/>
        <p:txBody>
          <a:bodyPr/>
          <a:lstStyle/>
          <a:p>
            <a:pPr>
              <a:buNone/>
            </a:pPr>
            <a:r>
              <a:rPr lang="en-US" sz="4400"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Raloxifene</a:t>
            </a:r>
            <a:r>
              <a:rPr lang="en-US" sz="44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p>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Seventeen studies, 12 randomized-controlled and 5 observational prospective studies, fulfilled eligibility  criteria.</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Twelve studies were conducted in postmenopausal women without diabetes , three were conducted in those with T2D , and two were conducted in both diabetic and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nondiabetic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postmenopausal women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sz="32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Only one study in T2D showed a decrease in HbA1c levels , and two studies in patients without diabetes showed an increase in insulin sensitivity  and a decrease in fasting glucose concentrations (only in patients with high insulin resistance)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In 14 studies no significant effect of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raloxifene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on glucose metabolism was noticed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err="1" smtClean="0"/>
              <a:t>Bazedoxifene</a:t>
            </a:r>
            <a:r>
              <a:rPr lang="en-US" sz="3200" dirty="0" smtClean="0"/>
              <a:t>.</a:t>
            </a:r>
            <a:endParaRPr lang="en-US" sz="3200" dirty="0"/>
          </a:p>
        </p:txBody>
      </p:sp>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Regarding the effect of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bazedoxifene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one prospective study fulfilled eligibility criteria, according to which, in 20 postmenopausal women with T2D,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bazedoxifene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(20 mg/d) did not affect fasting plasma glucose concentrations, HbA1c, or HOMA-IR after 12 weeks of treatment (except for a slight and transient decrease in HOMA-IR at 4 weeks).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In conclusion, data so far indicate that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antiosteoporotic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medications have minimal, if any, effects on glucose metabolism, whereas the finding of a reduction in the risk of developing diabetes with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bisphosphonates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users warrants further investigation in well-designed studies.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Practical guide for the optimal management of T2D</a:t>
            </a:r>
          </a:p>
          <a:p>
            <a:pPr algn="ctr">
              <a:buNone/>
            </a:pPr>
            <a:r>
              <a:rPr lang="en-US" sz="4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in patients with concomitant osteoporosis</a:t>
            </a:r>
            <a:endParaRPr lang="en-US" sz="40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i="1" dirty="0" smtClean="0">
                <a:effectLst>
                  <a:outerShdw blurRad="38100" dist="38100" dir="2700000" algn="tl">
                    <a:srgbClr val="000000">
                      <a:alpha val="43137"/>
                    </a:srgbClr>
                  </a:outerShdw>
                </a:effectLst>
                <a:latin typeface="Times New Roman" pitchFamily="18" charset="0"/>
                <a:cs typeface="Times New Roman" pitchFamily="18" charset="0"/>
              </a:rPr>
              <a:t>Targets</a:t>
            </a:r>
            <a:endParaRPr lang="en-US" sz="60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Glycemic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control is usually assessed by measuring HbA1c, which correlates with the average blood glucose concentrations during the past 2 to 3 months.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American Diabetes Association and European Association for the Study of Diabetes consensus guidelines recommend a general HbA1c target of &lt; 7% .</a:t>
            </a:r>
          </a:p>
          <a:p>
            <a:pPr>
              <a:buNone/>
            </a:pP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Methods</a:t>
            </a:r>
            <a:br>
              <a:rPr lang="en-US" dirty="0" smtClean="0"/>
            </a:br>
            <a:r>
              <a:rPr lang="en-US" dirty="0" smtClean="0"/>
              <a:t>Search strategies</a:t>
            </a:r>
            <a:endParaRPr lang="en-US" dirty="0"/>
          </a:p>
        </p:txBody>
      </p:sp>
      <p:sp>
        <p:nvSpPr>
          <p:cNvPr id="3" name="Content Placeholder 2"/>
          <p:cNvSpPr>
            <a:spLocks noGrp="1"/>
          </p:cNvSpPr>
          <p:nvPr>
            <p:ph idx="1"/>
          </p:nvPr>
        </p:nvSpPr>
        <p:spPr/>
        <p:txBody>
          <a:bodyPr/>
          <a:lstStyle/>
          <a:p>
            <a:pPr>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To identify publications on T2D and osteoporosis, a systematic literature search for human studies was conducted in three electronic databases (</a:t>
            </a: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PubMed</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Cochrane, and EMBASE) until March 2017 and using combinations of the key terms “</a:t>
            </a: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type 2 diabetes”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or “</a:t>
            </a: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hyperglycemia”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or “</a:t>
            </a: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anti-diabetic agents (each one separately)”</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osteoporosis”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or “</a:t>
            </a: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fracture</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or </a:t>
            </a: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“bone mineral density</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or </a:t>
            </a: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“anti-osteoporotic agents</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(each one separately).</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571612"/>
            <a:ext cx="8229600" cy="4525963"/>
          </a:xfrm>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However, this therapeutic target should be personalized and should be modified from time to time even for the same patient.</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Therapeutic targets are determined by the patient’s and disease’s features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In patients with T2D and osteoporosis, longer duration of T2D, presence of clinical cardiovascular disease, recurrent severe hypoglycemia episodes, or hypoglycemia unawareness should indicate a higher HbA1c target (≤ 7.5% to 8%) to avoid hypoglycemia and falls, which will further increase the risk of fracture .</a:t>
            </a:r>
          </a:p>
          <a:p>
            <a:pPr>
              <a:buNone/>
            </a:pP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200"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Strong Recommendation, Low-Quality Evidence</a:t>
            </a:r>
            <a:r>
              <a:rPr lang="en-US" sz="28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Additionally, most patients with T2D present hypertension and are treated with several antihypertensive agents. </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Proper control of blood pressure with careful consideration of avoiding hypotension is of great importance in order again for falls to be avoided.</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Furthermore, proper vision of these patients with at least annual tests by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fundoscopy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and referral to ophthalmologists if needed, as well as at least annual neuropathy assessment, should be taken into careful consideration.</a:t>
            </a:r>
          </a:p>
          <a:p>
            <a:pPr>
              <a:buNone/>
            </a:pPr>
            <a:r>
              <a:rPr lang="en-US" sz="36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(Strong Recommendation, Low-Quality Evidence)</a:t>
            </a:r>
            <a:endParaRPr lang="en-US" sz="3600"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000" dirty="0" smtClean="0">
                <a:solidFill>
                  <a:srgbClr val="FFC000"/>
                </a:solidFill>
                <a:latin typeface="Times New Roman" pitchFamily="18" charset="0"/>
                <a:cs typeface="Times New Roman" pitchFamily="18" charset="0"/>
              </a:rPr>
              <a:t>Therapeutic algorithm</a:t>
            </a:r>
            <a:endParaRPr lang="en-US" sz="4000"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Lifestyle intervention with medical nutrition therapy and exercise forms the cornerstone of therapy of T2D and coexistent osteoporosis.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5"/>
            <a:ext cx="8229600" cy="4983180"/>
          </a:xfrm>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Modest weight loss, a Mediterranean-style diet rich in monounsaturated fats and long-chain omega-3 fatty acids, as well as nuts and seeds, appropriate intake of calcium and vitamin D with careful consumption of fatty milk products, and limited intake of alcohol and sodium are an ideal medical nutrition therapy for both entities.</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Regarding exercise, intense walking at least 150 minutes per week could combine the moderate-intensity aerobic type of exercise indicated for T2D with the weight-bearing exercise indicated for osteoporosis.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Of course, cessation of smoking is very important for these patients and such counseling should be a routine component of diabetes and osteoporosis care.</a:t>
            </a:r>
          </a:p>
          <a:p>
            <a:pPr>
              <a:buNone/>
            </a:pP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(Strong Recommendations, High-Quality</a:t>
            </a:r>
          </a:p>
          <a:p>
            <a:pPr>
              <a:buNone/>
            </a:pPr>
            <a:r>
              <a:rPr lang="en-US" sz="3200"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Evidence) </a:t>
            </a: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Eventually, most patients require pharmacologic therapy. </a:t>
            </a:r>
          </a:p>
          <a:p>
            <a:pPr>
              <a:buNone/>
            </a:pP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Metformin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should be the first-line pharmacologic therapy, sometimes even initiated at diagnosis concurrently with lifestyle intervention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latin typeface="Times New Roman" pitchFamily="18" charset="0"/>
                <a:cs typeface="Times New Roman" pitchFamily="18" charset="0"/>
              </a:rPr>
              <a:t>On the top, a manual search of key journals and abstracts from the major annual meetings in the fields of diabetes, osteoporosis, and endocrinology was conducted.</a:t>
            </a:r>
          </a:p>
          <a:p>
            <a:pPr>
              <a:buNone/>
            </a:pPr>
            <a:r>
              <a:rPr lang="en-US" sz="3200" dirty="0" smtClean="0">
                <a:latin typeface="Times New Roman" pitchFamily="18" charset="0"/>
                <a:cs typeface="Times New Roman" pitchFamily="18" charset="0"/>
              </a:rPr>
              <a:t> Special attention was paid to papers and guidelines focusing on the management of patients with T2D and osteoporosis.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If HbA1c remains over target (usually ≥ 7%) after 3 months, then a second agent should be added.</a:t>
            </a:r>
          </a:p>
          <a:p>
            <a:pPr>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Of the following six treatment options, that is, </a:t>
            </a: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sulfonylureas</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TZDs, DPP-4i, SGLT-2i, GLP-1RA, or basal insulin, that represent the current general second-line treatment on patients with T2D (presenting also as options for </a:t>
            </a: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monotherapy</a:t>
            </a:r>
            <a:endParaRPr lang="en-US"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if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metformin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is contraindicated or not well</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tolerated) ,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sulfonylureas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DPP-4i, or GLP-1RA</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should be rather preferred in patients</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with osteoporosis.</a:t>
            </a:r>
          </a:p>
          <a:p>
            <a:pPr>
              <a:buNone/>
            </a:pPr>
            <a:r>
              <a:rPr lang="en-US" sz="3200"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(Weak Recommendation, Moderate-Quality Evidence)</a:t>
            </a:r>
          </a:p>
          <a:p>
            <a:endParaRPr lang="en-US" sz="320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Insulin should be used with caution and with careful measures to avoid hypoglycemia .</a:t>
            </a:r>
          </a:p>
          <a:p>
            <a:pPr>
              <a:buNone/>
            </a:pPr>
            <a:r>
              <a:rPr lang="en-US" sz="3600"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(Weak Recommendation, Moderate-Quality Evidence)</a:t>
            </a:r>
            <a:endParaRPr lang="en-US" sz="3600"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TZDs  and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canagliflozin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should be avoided, whereas other SGLT-2i are less well-validated options .</a:t>
            </a:r>
          </a:p>
          <a:p>
            <a:pPr>
              <a:buNone/>
            </a:pPr>
            <a:r>
              <a:rPr lang="en-US"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(Strong Recommendation, High-Quality Evidence).</a:t>
            </a:r>
            <a:endParaRPr lang="en-US"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effect of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antiosteoporotic</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medications on the incidence of T2D and on glucose metabolism should be taken into consideration as well.</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existing data show no real effect, whereas the finding of reduction in the risk of developing diabetes with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bisphosphonates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users warrants further investigation in well-designed studies (Table 2).</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In general, both the treatment and the monitoring of osteoporosis should be continued as indicated by international guidelines  without important amendments because of the presence of T2D .</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(Strong Recommendation, High-Quality Evidence) </a:t>
            </a:r>
            <a:endParaRPr lang="en-US" sz="3200"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214283" y="142852"/>
            <a:ext cx="8715436" cy="65055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400" i="1" dirty="0" smtClean="0">
                <a:solidFill>
                  <a:srgbClr val="FFC000"/>
                </a:solidFill>
                <a:latin typeface="Times New Roman" pitchFamily="18" charset="0"/>
                <a:cs typeface="Times New Roman" pitchFamily="18" charset="0"/>
              </a:rPr>
              <a:t>Management of hospitalized patients with fracture</a:t>
            </a:r>
            <a:endParaRPr lang="en-US" sz="4400" i="1"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Insulin therapy is the preferred method for achieving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glycemic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control in hospitalized patients with T2D and fracture, as it is for all hospitalized patients with hyperglycemia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main search was completed independently by three investigators (S.A.P., A.D.D., and P.G.A.).</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Any discrepancy was solved by consultation of an investigator who was not involved in the initial procedure (D.G.G.).</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Oral or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injectable</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hypoglycemic agents other than insulin should be discontinued at the time of hospital admission and insulin therapy should be initiated.</a:t>
            </a:r>
          </a:p>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Sliding scale insulin therapy has been broadly used in the past, but it should be avoided .</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643050"/>
            <a:ext cx="8229600" cy="4525963"/>
          </a:xfrm>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treatment option of choice is a scheduled subcutaneous insulin regimen including basal insulin, in combination with short-acting insulin administered before meals.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During surgery for fracture, continuous insulin infusion (also known as variable rate insulin infusions) may be required, but subcutaneous basal insulin along with subcutaneous bolus insulin to prevent hyperglycemia during the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perioperative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period could be an alternative choice.</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In the postsurgical setting, basal insulin with or without bolus (depending on eating) should be initiated after continuous insulin infusion . </a:t>
            </a:r>
          </a:p>
          <a:p>
            <a:pPr>
              <a:buNone/>
            </a:pPr>
            <a:r>
              <a:rPr lang="en-US"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(Strong Recommendation, Moderate-Quality</a:t>
            </a:r>
          </a:p>
          <a:p>
            <a:pPr>
              <a:buNone/>
            </a:pPr>
            <a:r>
              <a:rPr lang="en-US"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Evidence).</a:t>
            </a:r>
            <a:endParaRPr lang="en-US"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54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Conclusion</a:t>
            </a:r>
            <a:endParaRPr lang="en-US" sz="5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Both T2D and osteoporosis are affected by aging and changes in lifestyle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These two clinical entities quite often coexist and the medications used for each one affects the course of the other.</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Healthy diet and physical exercise are very important for the prevention and treatment of both.</a:t>
            </a:r>
          </a:p>
          <a:p>
            <a:pPr>
              <a:buNone/>
            </a:pP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Metformin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sulfonylureas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DPP-4i, and GLP-1RA should be preferred for the treatment of T2D in patients with osteoporosis, whereas strict targets should be avoided for the fear of hypoglycemia, falls, and fractures.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latin typeface="Times New Roman" pitchFamily="18" charset="0"/>
                <a:cs typeface="Times New Roman" pitchFamily="18" charset="0"/>
              </a:rPr>
              <a:t>Insulin should be used with caution and with careful measures to avoid hypoglycemia.</a:t>
            </a:r>
          </a:p>
          <a:p>
            <a:pPr>
              <a:buNone/>
            </a:pPr>
            <a:r>
              <a:rPr lang="en-US" sz="3600" dirty="0" smtClean="0">
                <a:latin typeface="Times New Roman" pitchFamily="18" charset="0"/>
                <a:cs typeface="Times New Roman" pitchFamily="18" charset="0"/>
              </a:rPr>
              <a:t> TZDs and </a:t>
            </a:r>
            <a:r>
              <a:rPr lang="en-US" sz="3600" dirty="0" err="1" smtClean="0">
                <a:latin typeface="Times New Roman" pitchFamily="18" charset="0"/>
                <a:cs typeface="Times New Roman" pitchFamily="18" charset="0"/>
              </a:rPr>
              <a:t>canagliflozin</a:t>
            </a:r>
            <a:r>
              <a:rPr lang="en-US" sz="3600" dirty="0" smtClean="0">
                <a:latin typeface="Times New Roman" pitchFamily="18" charset="0"/>
                <a:cs typeface="Times New Roman" pitchFamily="18" charset="0"/>
              </a:rPr>
              <a:t> should be avoided, whereas other SGLT-2i are less well-validated options.</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Because no evidence currently exists for any detrimental effect of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antiosteoporosis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medications on glucose metabolism and taking also into consideration a possible beneficial effect of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bisphosphonates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the treatment and the monitoring of osteoporosis should not be modified because of the presence of T2D.</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Grading of recommendations</a:t>
            </a:r>
            <a:endParaRPr lang="en-US" dirty="0"/>
          </a:p>
        </p:txBody>
      </p:sp>
      <p:sp>
        <p:nvSpPr>
          <p:cNvPr id="3" name="Content Placeholder 2"/>
          <p:cNvSpPr>
            <a:spLocks noGrp="1"/>
          </p:cNvSpPr>
          <p:nvPr>
            <p:ph idx="1"/>
          </p:nvPr>
        </p:nvSpPr>
        <p:spPr/>
        <p:txBody>
          <a:bodyPr/>
          <a:lstStyle/>
          <a:p>
            <a:pPr>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We adopted the grading system introduced by the American College of Physicians.</a:t>
            </a:r>
          </a:p>
          <a:p>
            <a:pPr>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Every recommendation is followed by a pair of grading, one grade for the strength of the recommendation and one for the quality of the evidence that supports the specific recommendation.</a:t>
            </a:r>
          </a:p>
          <a:p>
            <a:pPr>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There are three levels of “strength” (strong, weak, insufficient) and three levels of “quality” (high, moderate, low) .</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smtClean="0">
                <a:effectLst>
                  <a:outerShdw blurRad="38100" dist="38100" dir="2700000" algn="tl">
                    <a:srgbClr val="000000">
                      <a:alpha val="43137"/>
                    </a:srgbClr>
                  </a:outerShdw>
                </a:effectLst>
              </a:rPr>
              <a:t>Results and Discussion</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Osteoporosis and fracture risk in patients with T2D</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endParaRPr lang="en-US" sz="32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US" sz="32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Both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T2D and osteoporosis are negatively affected by aging and lifestyle changes and quite often coexist</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Most importantly, several studies have demonstrated that fracture risk is increased in patients with T2D, being higher with longer duration of T2D, poor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glycemic</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control, and when diabetic complications are present .</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solidFill>
                  <a:srgbClr val="CCCC00"/>
                </a:solidFill>
                <a:effectLst>
                  <a:outerShdw blurRad="38100" dist="38100" dir="2700000" algn="tl">
                    <a:srgbClr val="000000">
                      <a:alpha val="43137"/>
                    </a:srgbClr>
                  </a:outerShdw>
                </a:effectLst>
                <a:latin typeface="Times New Roman" pitchFamily="18" charset="0"/>
                <a:cs typeface="Times New Roman" pitchFamily="18" charset="0"/>
              </a:rPr>
              <a:t>Interestingly, high fasting glucose variability has also been associated with higher risk for hip fracture .</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On the contrary, patients with impaired glucose tolerance are not at increased risk for fracture and in fact they may be at lower risk.</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It is postulated that this could be the effect of high body mass index (BMI) and insulin resistance, which are often encountered in patients with impaired glucose tolerance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FRAX is a widely used online tool to calculate 10-year fracture risk probability. Its use to guide treatment decisions is reinforced by international societies .</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642918"/>
            <a:ext cx="7772400" cy="3429024"/>
          </a:xfrm>
        </p:spPr>
        <p:txBody>
          <a:bodyPr/>
          <a:lstStyle/>
          <a:p>
            <a:r>
              <a:rPr lang="en-US" sz="3600" dirty="0" smtClean="0"/>
              <a:t>Type 2 Diabetes and Osteoporosis: A Guide to</a:t>
            </a:r>
            <a:br>
              <a:rPr lang="en-US" sz="3600" dirty="0" smtClean="0"/>
            </a:br>
            <a:r>
              <a:rPr lang="en-US" sz="3600" dirty="0" smtClean="0"/>
              <a:t>Optimal Management</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T2D is not currently included in the FRAX tool and is not considered a secondary cause of osteoporosis, in contrast to type 1 diabetes .</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FRAX is known to underestimate fracture risk in patients with T2D , particularly when disease duration is &gt;10 years .</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This is probably associated, at least partly, with the fact that in patients with T2D, bone mineral density (BMD) is generally higher than in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nondiabetic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patients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However, as in the general population, there is significant negative correlation between dual-energy x-ray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absorptiometry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–derived T-scores and the risk for fracture, even though patients with T2D tend to fracture at higher T-scores compared to the general population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effect of T2D on bone fragility is complex . Patients with T2D, especially those on treatment with hypoglycemic agents and those with complications, such as neuropathy and retinopathy, are at increased risk of falls, which predispose to fractures.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Diabetic nephropathy with concomitant secondary hyperparathyroidism and renal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osteodystrophy</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is also associated with augmented fracture risk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T2D, through hyperglycemia, oxidative stress, and the formation of advanced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glycation</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end products, has a direct effect on bone metabolism, reducing bone turnover, and disrupting bone formation.</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Moreover, many patients with T2D have low serum vitamin D concentrations, probably as the result of obesity, low physical activity, and less sun exposure .</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As bone fragility in T2D is associated with high BMD and reduced bone turnover, there have been concerns about the effectiveness of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antiosteoporotic</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medications in patients with T2D.</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Data so far have been reassuring, showing that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bisphosphonates</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raloxifene</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teriparatide</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are effective in increasing BMD both in patients with and without T2D .</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Moreover,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teriparatide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is equally effective in reducing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nonvertebral</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fractures in patients with T2D  and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raloxifene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in reducing vertebral fractures .</a:t>
            </a:r>
          </a:p>
          <a:p>
            <a:pPr>
              <a:buNone/>
            </a:pPr>
            <a:r>
              <a:rPr lang="en-US" sz="3200" dirty="0" smtClean="0">
                <a:solidFill>
                  <a:srgbClr val="CCCC00"/>
                </a:solidFill>
                <a:effectLst>
                  <a:outerShdw blurRad="38100" dist="38100" dir="2700000" algn="tl">
                    <a:srgbClr val="000000">
                      <a:alpha val="43137"/>
                    </a:srgbClr>
                  </a:outerShdw>
                </a:effectLst>
                <a:latin typeface="Times New Roman" pitchFamily="18" charset="0"/>
                <a:cs typeface="Times New Roman" pitchFamily="18" charset="0"/>
              </a:rPr>
              <a:t>There are currently no data about the effectiveness of other </a:t>
            </a:r>
            <a:r>
              <a:rPr lang="en-US" sz="3200" dirty="0" err="1" smtClean="0">
                <a:solidFill>
                  <a:srgbClr val="CCCC00"/>
                </a:solidFill>
                <a:effectLst>
                  <a:outerShdw blurRad="38100" dist="38100" dir="2700000" algn="tl">
                    <a:srgbClr val="000000">
                      <a:alpha val="43137"/>
                    </a:srgbClr>
                  </a:outerShdw>
                </a:effectLst>
                <a:latin typeface="Times New Roman" pitchFamily="18" charset="0"/>
                <a:cs typeface="Times New Roman" pitchFamily="18" charset="0"/>
              </a:rPr>
              <a:t>antiosteoporotic</a:t>
            </a:r>
            <a:r>
              <a:rPr lang="en-US" sz="3200" dirty="0" smtClean="0">
                <a:solidFill>
                  <a:srgbClr val="CCCC00"/>
                </a:solidFill>
                <a:effectLst>
                  <a:outerShdw blurRad="38100" dist="38100" dir="2700000" algn="tl">
                    <a:srgbClr val="000000">
                      <a:alpha val="43137"/>
                    </a:srgbClr>
                  </a:outerShdw>
                </a:effectLst>
                <a:latin typeface="Times New Roman" pitchFamily="18" charset="0"/>
                <a:cs typeface="Times New Roman" pitchFamily="18" charset="0"/>
              </a:rPr>
              <a:t> agents.</a:t>
            </a:r>
            <a:endParaRPr lang="en-US" sz="3200" dirty="0">
              <a:solidFill>
                <a:srgbClr val="CCCC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229600" cy="4525963"/>
          </a:xfrm>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burden of diabetes is increasing as, according to the World Health Organization,~ 422 million people are affected globally .</a:t>
            </a:r>
          </a:p>
          <a:p>
            <a:pPr>
              <a:buNone/>
            </a:pPr>
            <a:r>
              <a:rPr lang="fr-FR" sz="3600" dirty="0" smtClean="0">
                <a:effectLst>
                  <a:outerShdw blurRad="38100" dist="38100" dir="2700000" algn="tl">
                    <a:srgbClr val="000000">
                      <a:alpha val="43137"/>
                    </a:srgbClr>
                  </a:outerShdw>
                </a:effectLst>
                <a:latin typeface="Times New Roman" pitchFamily="18" charset="0"/>
                <a:cs typeface="Times New Roman" pitchFamily="18" charset="0"/>
              </a:rPr>
              <a:t>Type 2 </a:t>
            </a:r>
            <a:r>
              <a:rPr lang="fr-FR" sz="3600" dirty="0" err="1" smtClean="0">
                <a:effectLst>
                  <a:outerShdw blurRad="38100" dist="38100" dir="2700000" algn="tl">
                    <a:srgbClr val="000000">
                      <a:alpha val="43137"/>
                    </a:srgbClr>
                  </a:outerShdw>
                </a:effectLst>
                <a:latin typeface="Times New Roman" pitchFamily="18" charset="0"/>
                <a:cs typeface="Times New Roman" pitchFamily="18" charset="0"/>
              </a:rPr>
              <a:t>diabetes</a:t>
            </a:r>
            <a:r>
              <a:rPr lang="fr-FR" sz="3600" dirty="0" smtClean="0">
                <a:effectLst>
                  <a:outerShdw blurRad="38100" dist="38100" dir="2700000" algn="tl">
                    <a:srgbClr val="000000">
                      <a:alpha val="43137"/>
                    </a:srgbClr>
                  </a:outerShdw>
                </a:effectLst>
                <a:latin typeface="Times New Roman" pitchFamily="18" charset="0"/>
                <a:cs typeface="Times New Roman" pitchFamily="18" charset="0"/>
              </a:rPr>
              <a:t> (T2D) </a:t>
            </a:r>
            <a:r>
              <a:rPr lang="fr-FR" sz="3600" dirty="0" err="1" smtClean="0">
                <a:effectLst>
                  <a:outerShdw blurRad="38100" dist="38100" dir="2700000" algn="tl">
                    <a:srgbClr val="000000">
                      <a:alpha val="43137"/>
                    </a:srgbClr>
                  </a:outerShdw>
                </a:effectLst>
                <a:latin typeface="Times New Roman" pitchFamily="18" charset="0"/>
                <a:cs typeface="Times New Roman" pitchFamily="18" charset="0"/>
              </a:rPr>
              <a:t>accounts</a:t>
            </a:r>
            <a:r>
              <a:rPr lang="fr-FR" sz="3600" dirty="0" smtClean="0">
                <a:effectLst>
                  <a:outerShdw blurRad="38100" dist="38100" dir="2700000" algn="tl">
                    <a:srgbClr val="000000">
                      <a:alpha val="43137"/>
                    </a:srgbClr>
                  </a:outerShdw>
                </a:effectLst>
                <a:latin typeface="Times New Roman" pitchFamily="18" charset="0"/>
                <a:cs typeface="Times New Roman" pitchFamily="18" charset="0"/>
              </a:rPr>
              <a:t> for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most people affected and its prevalence increases with age.</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a:lstStyle/>
          <a:p>
            <a:pPr algn="ctr">
              <a:buNone/>
            </a:pPr>
            <a:r>
              <a:rPr lang="en-US" sz="4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Effect of </a:t>
            </a:r>
            <a:r>
              <a:rPr lang="en-US" sz="4000"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antidiabetic</a:t>
            </a:r>
            <a:r>
              <a:rPr lang="en-US" sz="4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medications on</a:t>
            </a:r>
          </a:p>
          <a:p>
            <a:pPr algn="ctr">
              <a:buNone/>
            </a:pPr>
            <a:r>
              <a:rPr lang="en-US" sz="40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bone metabolism</a:t>
            </a:r>
            <a:endParaRPr lang="en-US" sz="40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Although lifestyle intervention is the cornerstone of management for patients with T2D, most of those eventually require pharmacologic therapy.</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Metformin</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sulfonylureas</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thiazolidinediones</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(TZDs),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dipeptidyl</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peptidase 4 inhibitors (DPP-4i), glucagon-like peptide-1 receptor agonists (GLP-1RA), sodium-dependent glucose transporter 2 inhibitors (SGLT-2i), and insulin are the most commonly used medications.</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Furthermore, bariatric surgery is now included in the therapeutic armamentarium for T2D.</a:t>
            </a:r>
          </a:p>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results of our literature search for human studies examining the effects of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antidiabetic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agents on bone health are comprehensively presented in Table 1 .</a:t>
            </a:r>
            <a:endParaRPr lang="en-US"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2852"/>
            <a:ext cx="9144000" cy="67151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142852"/>
            <a:ext cx="9144000" cy="6572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2852"/>
            <a:ext cx="9144000"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effectLst>
                  <a:outerShdw blurRad="38100" dist="38100" dir="2700000" algn="tl">
                    <a:srgbClr val="000000">
                      <a:alpha val="43137"/>
                    </a:srgbClr>
                  </a:outerShdw>
                </a:effectLst>
              </a:rPr>
              <a:t>Metformin</a:t>
            </a:r>
            <a:r>
              <a:rPr lang="en-US" sz="3600" dirty="0" smtClean="0">
                <a:effectLst>
                  <a:outerShdw blurRad="38100" dist="38100" dir="2700000" algn="tl">
                    <a:srgbClr val="000000">
                      <a:alpha val="43137"/>
                    </a:srgbClr>
                  </a:outerShdw>
                </a:effectLst>
              </a:rPr>
              <a:t>  :</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Metformin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primarily decreases hepatic glucose production by inhibiting key enzymes for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gluconeogenesis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and secondarily enhances peripheral insulin sensitivity.</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642918"/>
            <a:ext cx="8229600" cy="5072098"/>
          </a:xfrm>
        </p:spPr>
        <p:txBody>
          <a:bodyPr/>
          <a:lstStyle/>
          <a:p>
            <a:pPr>
              <a:buNone/>
            </a:pPr>
            <a:r>
              <a:rPr lang="en-US" sz="4000" dirty="0" smtClean="0">
                <a:latin typeface="Times New Roman" pitchFamily="18" charset="0"/>
                <a:cs typeface="Times New Roman" pitchFamily="18" charset="0"/>
              </a:rPr>
              <a:t>Osteoporosis affects ~125 million people in Europe, India, Japan, and the United States; it is estimated that one in three women and one in five men over the age of 50 will experience an osteoporotic fracture at some point in life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Experimental studies have indicated beneficial effects on bone formation , whereas large clinical studies resulted in neutral or positive effects on BMD and fracture risk, in different and various large patient cohorts .</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Evidence from randomized controlled trials is missing.</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However, these observational data are strongly suggestive of a protective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metformin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profile regarding bone health.</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err="1" smtClean="0"/>
              <a:t>Sulfonylureas</a:t>
            </a:r>
            <a:endParaRPr lang="en-US" sz="2800" dirty="0"/>
          </a:p>
        </p:txBody>
      </p:sp>
      <p:sp>
        <p:nvSpPr>
          <p:cNvPr id="3" name="Content Placeholder 2"/>
          <p:cNvSpPr>
            <a:spLocks noGrp="1"/>
          </p:cNvSpPr>
          <p:nvPr>
            <p:ph idx="1"/>
          </p:nvPr>
        </p:nvSpPr>
        <p:spPr/>
        <p:txBody>
          <a:bodyPr/>
          <a:lstStyle/>
          <a:p>
            <a:pPr>
              <a:buNone/>
            </a:pP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Sulfonylureas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are sulfonylurea receptor-1 agonists, which initiate inhibition of the adenosine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triphosphate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sensitive K+ channel and result in depolarization of cell membrane, leading to increased endogenous insulin secretion.</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With the exception of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MrOS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study, which suggests that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sulfonylureas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increase fractures risk in old men with T2D , the rest of the studies are indicative of a beneficial or at least neutral effect on fracture risk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Furthermore, the effect of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sulfonylureas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on</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bone metabolism and BMD seem to be neutral, too .</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However, the high risk of hypoglycemic episodes, which can increase the final amount of falls and fractures in these patients, should be taken into consideration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TZDs</a:t>
            </a:r>
            <a:endParaRPr lang="en-US" sz="3600" dirty="0"/>
          </a:p>
        </p:txBody>
      </p:sp>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TZDs are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peroxisome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proliferator</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–activated receptor γ agonists that modulate gene expression, resulting in improved glucose uptake, improved b-cell function, and increased insulin sensitivity.</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Within a few years of TZDs entering routine clinical use in the treatment of T2D, signals emerged suggesting reduced bone density  and increased fracture risk  with TZDs compared with other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antidiabetic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medications.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This effect has now been confirmed in randomized studies  and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meta analyses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 meta-analysis of close to 25,000 subjects</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showed an increased risk of fracture with TZDs in women (odds ratio of 1.94), but not in men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risk was similar with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pioglitazone</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rosiglitazone</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did not vary with age, and was associated with reductions in BMD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Other studies have suggested highest risk in women other the age of 65 , whereas some studies have also suggested an increased risk in men.</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latin typeface="Times New Roman" pitchFamily="18" charset="0"/>
                <a:cs typeface="Times New Roman" pitchFamily="18" charset="0"/>
              </a:rPr>
              <a:t>As the prevalence of osteoporosis rises with age, the increasing life expectancy will result in further increases in the global burden of osteoporosis.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 longitudinal follow-up of participants in the ACCORD study using TZDs also showed an increased rate of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nonspine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fractures in women (but not men) and reductions in risk following discontinuation of the TZD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 key part of the mechanism of action of TZDs is the activation of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adipogenesis</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for which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peroxisome</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proliferator</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–activated receptor </a:t>
            </a:r>
            <a:r>
              <a:rPr lang="el-GR" sz="3600" dirty="0" smtClean="0">
                <a:effectLst>
                  <a:outerShdw blurRad="38100" dist="38100" dir="2700000" algn="tl">
                    <a:srgbClr val="000000">
                      <a:alpha val="43137"/>
                    </a:srgbClr>
                  </a:outerShdw>
                </a:effectLst>
                <a:latin typeface="Times New Roman" pitchFamily="18" charset="0"/>
                <a:cs typeface="Times New Roman" pitchFamily="18" charset="0"/>
              </a:rPr>
              <a:t>γ</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is required.</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Adipocytes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osteoblasts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are both derived from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mesenchymal</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stem cells , and activation of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adipogenesis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is known to be associated with suppression of regulators of bone differentiation.</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Thus, it is likely that the effects of TZDs on bone are closely linked to their metabolic effects, and it is clear now that these medications should be avoided in women with increased fracture risk.</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effectLst>
                  <a:outerShdw blurRad="38100" dist="38100" dir="2700000" algn="tl">
                    <a:srgbClr val="000000">
                      <a:alpha val="43137"/>
                    </a:srgbClr>
                  </a:outerShdw>
                </a:effectLst>
              </a:rPr>
              <a:t>DPP-4 </a:t>
            </a:r>
            <a:r>
              <a:rPr lang="en-US" sz="3600" dirty="0" err="1" smtClean="0">
                <a:effectLst>
                  <a:outerShdw blurRad="38100" dist="38100" dir="2700000" algn="tl">
                    <a:srgbClr val="000000">
                      <a:alpha val="43137"/>
                    </a:srgbClr>
                  </a:outerShdw>
                </a:effectLst>
              </a:rPr>
              <a:t>i</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DPP-4i are oral diabetes medications that inhibit the enzyme DPP-4, which deactivates a variety of bioactive peptides, including glucose-dependent </a:t>
            </a: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insulinotropic</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polypeptide and GLP-1; therefore, its inhibition potentially affects glucose regulation through multiple effects.</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Data from clinical trials so far suggest a potential favorable effect of these agents on bone metabolism, but real evidence is still lacking.</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 recent cohort study from South Korea suggested a protective effect of DPP-4i as well. A post hoc analysis of 20 randomized controlled trials found a slightly higher incidence of fractures with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saxagliptin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compared with control group.</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ü"/>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Results of neutral effect on fracture risk were</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recently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found in the TECOS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trial with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sitagliptin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p>
          <a:p>
            <a:pPr>
              <a:buFont typeface="Wingdings" pitchFamily="2" charset="2"/>
              <a:buChar char="ü"/>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Thus, to date more indications for a rather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neutral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effect of these drugs exist.</a:t>
            </a:r>
          </a:p>
          <a:p>
            <a:pPr>
              <a:buFont typeface="Wingdings" pitchFamily="2" charset="2"/>
              <a:buChar char="ü"/>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Further studies are needed to confirm their</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possible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favorable effect</a:t>
            </a:r>
            <a:r>
              <a:rPr lang="en-US" sz="3200" dirty="0" smtClean="0">
                <a:solidFill>
                  <a:srgbClr val="CCCC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a:solidFill>
                <a:srgbClr val="CCCC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effectLst>
                  <a:outerShdw blurRad="38100" dist="38100" dir="2700000" algn="tl">
                    <a:srgbClr val="000000">
                      <a:alpha val="43137"/>
                    </a:srgbClr>
                  </a:outerShdw>
                </a:effectLst>
              </a:rPr>
              <a:t>GLP-1RA :</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GLP-1RA potentiate glucose-induced insulin secretion and inhibit glucagon release. Furthermore, they delay gastric emptying and reduce appetite, inducing clinically significant weight loss.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They have been demonstrated to successfully control glucose levels and promote weight loss without increasing the risk of fractures.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Both diseases are affected by aging and by changes in lifestyle and they can coexist, especially in the elderly.</a:t>
            </a:r>
          </a:p>
          <a:p>
            <a:pPr>
              <a:buNone/>
            </a:pPr>
            <a:endParaRPr 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 recent randomized study including obese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nondiabetic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women showed that after 52 weeks of treatment with a long-acting GLP-1RA, for weight maintenance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after 12% loss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through a low-calorie diet, increased bone formation by 16% and prevented bone loss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 randomized, placebo-controlled, double-blinded, crossover trial with </a:t>
            </a: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liraglutide</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in patients with T2D did not find any effect of treatment either on bone mineral density or bone markers. </a:t>
            </a:r>
          </a:p>
          <a:p>
            <a:pPr>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treatment period in this study was shorter than in the previously described study .</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initial results of GLP-1RA effects on bone metabolism sound promising, but they should be interpreted with caution and in the context of the trials that were not designed for studying bone outcomes.</a:t>
            </a:r>
          </a:p>
          <a:p>
            <a:pPr>
              <a:buNone/>
            </a:pPr>
            <a:endParaRPr lang="en-US" sz="36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SGLT-2i</a:t>
            </a:r>
            <a:endParaRPr lang="en-US" dirty="0"/>
          </a:p>
        </p:txBody>
      </p:sp>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Glucose is physiologically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reabsorpted</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in the proximal tubule of the kidney from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glomerular</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filtrate via sodium-glucose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cotransporters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SGLT-2i inhibit these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cotransporters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resulting in loss of glucose calories in urine and reduction of glucose concentrations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ü"/>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Several agents are available with common (“class effect”) and different characteristics. </a:t>
            </a:r>
          </a:p>
          <a:p>
            <a:pPr>
              <a:buFont typeface="Wingdings" pitchFamily="2" charset="2"/>
              <a:buChar char="ü"/>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Regarding bone health, it has been shown that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canagliflozin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might exert negative effects on bone density, bone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resorption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and fracture risk at the hip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This resulted in revision of the label of this drug and addition of a new warning by the US Food and Drug Administration in September 2015.</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With the exception of one study with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dapagliflozin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empagliflozin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dapagliflozin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have not been shown to exert significant changes in BMD, bone markers, or fracture risk, and therefore they seem to present a rather neutral effect on bone metabolism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However, the concerns raised from studies with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canagliflozin</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inevitably affect the whole class. Further studies are needed to elucidate the mechanisms of bone loss and the real safety profile among these newly used medications.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Insulin</a:t>
            </a:r>
            <a:endParaRPr lang="en-US" sz="3600" dirty="0"/>
          </a:p>
        </p:txBody>
      </p:sp>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No specific randomized controlled trial has been designed so far to investigate the effect of insulin treatment on bone health.</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However, it has been almost consistently shown that patients who are treated with insulin present in general an increased prevalence of </a:t>
            </a:r>
            <a:r>
              <a:rPr lang="fr-FR" sz="3200" dirty="0" smtClean="0">
                <a:effectLst>
                  <a:outerShdw blurRad="38100" dist="38100" dir="2700000" algn="tl">
                    <a:srgbClr val="000000">
                      <a:alpha val="43137"/>
                    </a:srgbClr>
                  </a:outerShdw>
                </a:effectLst>
                <a:latin typeface="Times New Roman" pitchFamily="18" charset="0"/>
                <a:cs typeface="Times New Roman" pitchFamily="18" charset="0"/>
              </a:rPr>
              <a:t>fractures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long term of the disease, the presence of more diabetes complications, and the increased risk of falls both because of the above but also of the hypoglycemic events due to insulin therapy may altogether contribute to the increase of fractures.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The true prevalence of their coexistence would be hard to determine, as the fracture risk in patients with T2D is increased and is underestimated by conventional diagnostic criteria for osteoporosis.</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In the Blue Mountain Eye Study, longer duration of diabetes, the presence of diabetic retinopathy, and cataract were associated with increased fracture risk .</a:t>
            </a:r>
          </a:p>
          <a:p>
            <a:pPr>
              <a:buNone/>
            </a:pP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question of whether insulin itself impairs bone quality needs further investigation, even if the higher incidence of fractures with insulin was maintained after adjusting for a broad number of other parameters in a large study .</a:t>
            </a:r>
          </a:p>
          <a:p>
            <a:pPr>
              <a:buNone/>
            </a:pPr>
            <a:endParaRPr lang="en-US" sz="32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latin typeface="Times New Roman" pitchFamily="18" charset="0"/>
                <a:cs typeface="Times New Roman" pitchFamily="18" charset="0"/>
              </a:rPr>
              <a:t>Bariatric </a:t>
            </a:r>
            <a:r>
              <a:rPr lang="en-US" sz="4000" dirty="0" smtClean="0">
                <a:latin typeface="Times New Roman" pitchFamily="18" charset="0"/>
                <a:cs typeface="Times New Roman" pitchFamily="18" charset="0"/>
              </a:rPr>
              <a:t>surgery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endParaRPr lang="en-US" sz="36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Bariatric </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surgery is now a well-established therapeutic option for adults with T2D and BMI &gt; 35 kg/m2</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In fact, this is the most effective treatment of substantial weight loss with durable results and significant reduction in abdominal obesity, as well as better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glycemic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control requiring less medication.</a:t>
            </a:r>
          </a:p>
          <a:p>
            <a:pPr>
              <a:buNone/>
            </a:pPr>
            <a:endParaRPr lang="en-US" sz="32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However, after surgery, life-long lifestyle support and medical monitoring is necessary, as nutritional deficiencies,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hyperinsulinemic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hypoglycemia, osteoporosis, and bone fractures need to be carefully balanced with the metabolic benefits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Indeed, recently published studies revealed that patients undergoing bariatric surgery are more likely to have fractures than are obese or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nonobese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controls, and this risk remains higher after surgery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Fracture risk seems to be increased 1 to 2 years after surgery and is more clearly associated with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biliopancreatic</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diversion than with Roux-en-Y gastric bypass or sleeve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gastrectomy</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4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Effects of </a:t>
            </a:r>
            <a:r>
              <a:rPr lang="en-US" sz="4400" dirty="0" err="1"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antiosteoporotic</a:t>
            </a:r>
            <a:endParaRPr lang="en-US" sz="44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r>
              <a:rPr lang="en-US" sz="44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medications on the incidence of</a:t>
            </a:r>
          </a:p>
          <a:p>
            <a:pPr algn="ctr">
              <a:buNone/>
            </a:pPr>
            <a:r>
              <a:rPr lang="en-US" sz="4400"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T2D and glucose metabolism</a:t>
            </a:r>
            <a:endParaRPr lang="en-US" sz="44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Bisphosphonates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denosumab</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teriparatide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strontium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ranelate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and selective estrogen receptor modulators (SERMs)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raloxifene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bazedoxifene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are currently the only agents approved for the treatment of osteoporosis.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latin typeface="Times New Roman" pitchFamily="18" charset="0"/>
                <a:cs typeface="Times New Roman" pitchFamily="18" charset="0"/>
              </a:rPr>
              <a:t>There are only scarce data about their effects on </a:t>
            </a:r>
            <a:r>
              <a:rPr lang="en-US" sz="3600" dirty="0" err="1" smtClean="0">
                <a:latin typeface="Times New Roman" pitchFamily="18" charset="0"/>
                <a:cs typeface="Times New Roman" pitchFamily="18" charset="0"/>
              </a:rPr>
              <a:t>glycemia</a:t>
            </a:r>
            <a:r>
              <a:rPr lang="en-US" sz="3600" dirty="0" smtClean="0">
                <a:latin typeface="Times New Roman" pitchFamily="18" charset="0"/>
                <a:cs typeface="Times New Roman" pitchFamily="18" charset="0"/>
              </a:rPr>
              <a:t> in patients with T2D and few data about their effect on glucose metabolism in individuals without T2D.</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latin typeface="Times New Roman" pitchFamily="18" charset="0"/>
                <a:cs typeface="Times New Roman" pitchFamily="18" charset="0"/>
              </a:rPr>
              <a:t>Interestingly, there is a complex </a:t>
            </a:r>
            <a:r>
              <a:rPr lang="en-US" sz="3600" dirty="0" err="1" smtClean="0">
                <a:latin typeface="Times New Roman" pitchFamily="18" charset="0"/>
                <a:cs typeface="Times New Roman" pitchFamily="18" charset="0"/>
              </a:rPr>
              <a:t>pathophysiological</a:t>
            </a:r>
            <a:r>
              <a:rPr lang="en-US" sz="3600" dirty="0" smtClean="0">
                <a:latin typeface="Times New Roman" pitchFamily="18" charset="0"/>
                <a:cs typeface="Times New Roman" pitchFamily="18" charset="0"/>
              </a:rPr>
              <a:t> interaction between them: T2D affects bone metabolism and strength in a direct way, certain </a:t>
            </a:r>
            <a:r>
              <a:rPr lang="en-US" sz="3600" dirty="0" err="1" smtClean="0">
                <a:latin typeface="Times New Roman" pitchFamily="18" charset="0"/>
                <a:cs typeface="Times New Roman" pitchFamily="18" charset="0"/>
              </a:rPr>
              <a:t>antidiabetic</a:t>
            </a:r>
            <a:r>
              <a:rPr lang="en-US" sz="3600" dirty="0" smtClean="0">
                <a:latin typeface="Times New Roman" pitchFamily="18" charset="0"/>
                <a:cs typeface="Times New Roman" pitchFamily="18" charset="0"/>
              </a:rPr>
              <a:t> medications affect bone metabolism, and there is an association between diabetic complications and risk for falls and subsequent fractures.</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results of our literature search for human studies examining the effects of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antiosteoporotic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medications on the incidence of T2D and glucose metabolism are comprehensively presented in Table 2 (80–108).</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214290"/>
            <a:ext cx="9144000"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 y="214290"/>
            <a:ext cx="9144000" cy="6643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Studies conducted in patients with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glucocorticoid</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-induced osteoporosis were not included</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6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err="1" smtClean="0"/>
              <a:t>Bisphosphonates</a:t>
            </a:r>
            <a:endParaRPr lang="en-US" sz="2800" dirty="0"/>
          </a:p>
        </p:txBody>
      </p:sp>
      <p:sp>
        <p:nvSpPr>
          <p:cNvPr id="3" name="Content Placeholder 2"/>
          <p:cNvSpPr>
            <a:spLocks noGrp="1"/>
          </p:cNvSpPr>
          <p:nvPr>
            <p:ph idx="1"/>
          </p:nvPr>
        </p:nvSpPr>
        <p:spPr/>
        <p:txBody>
          <a:bodyPr/>
          <a:lstStyle/>
          <a:p>
            <a:pPr>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Two studies fulfilled eligibility criteria .</a:t>
            </a:r>
          </a:p>
          <a:p>
            <a:pPr>
              <a:buNone/>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A large (n = 35,998) retrospective open cohort study with data from primary care from the United Kingdom </a:t>
            </a:r>
            <a:r>
              <a:rPr lang="en-US" sz="28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showed a reduced risk of developing T2D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in individuals exposed to </a:t>
            </a: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bisphosphonates</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(median follow-up time, 42 months), compared with age-, sex-, and BMI-matched controls, and interestingly this was independent of sex and [adjusted incidence rate ratio (</a:t>
            </a: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aIRR</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0.52; 95% confidence </a:t>
            </a:r>
            <a:r>
              <a:rPr lang="it-IT" sz="2800" dirty="0" smtClean="0">
                <a:effectLst>
                  <a:outerShdw blurRad="38100" dist="38100" dir="2700000" algn="tl">
                    <a:srgbClr val="000000">
                      <a:alpha val="43137"/>
                    </a:srgbClr>
                  </a:outerShdw>
                </a:effectLst>
                <a:latin typeface="Times New Roman" pitchFamily="18" charset="0"/>
                <a:cs typeface="Times New Roman" pitchFamily="18" charset="0"/>
              </a:rPr>
              <a:t>interval (CI), 0.48 to 0.56; P , 0.0001].</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This reduction was independent of sex, BMI, and the specific agent used.</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It must be emphasized that there was a negative association between the incidence of T2D and the duration of exposure to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bisphosphonates</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err="1" smtClean="0"/>
              <a:t>Alendronate</a:t>
            </a:r>
            <a:endParaRPr lang="en-US" sz="3600" dirty="0"/>
          </a:p>
        </p:txBody>
      </p:sp>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Three studies (one randomized placebo controlled study and two case-control studies) fulfilled eligibility criteria.</a:t>
            </a:r>
          </a:p>
          <a:p>
            <a:pPr>
              <a:buNone/>
            </a:pPr>
            <a:r>
              <a:rPr lang="en-US" sz="3200" dirty="0" smtClean="0">
                <a:latin typeface="Times New Roman" pitchFamily="18" charset="0"/>
                <a:cs typeface="Times New Roman" pitchFamily="18" charset="0"/>
              </a:rPr>
              <a:t>The largest (n = 6151) study was the Fracture Intervention Trial, a randomized placebo controlled study, in which postmenopausal women were assigned to </a:t>
            </a:r>
            <a:r>
              <a:rPr lang="en-US" sz="3200" dirty="0" err="1" smtClean="0">
                <a:latin typeface="Times New Roman" pitchFamily="18" charset="0"/>
                <a:cs typeface="Times New Roman" pitchFamily="18" charset="0"/>
              </a:rPr>
              <a:t>alendronate</a:t>
            </a:r>
            <a:r>
              <a:rPr lang="en-US" sz="3200" dirty="0" smtClean="0">
                <a:latin typeface="Times New Roman" pitchFamily="18" charset="0"/>
                <a:cs typeface="Times New Roman" pitchFamily="18" charset="0"/>
              </a:rPr>
              <a:t> at 5 mg/d for 2 years and 10 mg/d thereafter (n = 3084) or placebo (n = 3067).</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No difference in fasting glucose concentrations or in the incidence of diabetes was observed between the two groups after 4 years of follow-up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In a large retrospective case-control study, patients exposed to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alendronate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for three or more times (n = 1011) showed a reduced incidence of T2D, compared with no treatment (the relative risk for developing T2D in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nonexposed</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group was 1.21; 95% CI, 1.03 to 1.41).</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However, the significance of this association was diminished in patients older than 65 years or with hypertension or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dyslipidemia</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Although many original papers, clinical statements, and guidelines focus on the management of patients with T2D and osteoporosis as separate diseases, their coexistence poses important </a:t>
            </a:r>
            <a:r>
              <a:rPr lang="en-US" sz="3600" dirty="0" err="1" smtClean="0">
                <a:effectLst>
                  <a:outerShdw blurRad="38100" dist="38100" dir="2700000" algn="tl">
                    <a:srgbClr val="000000">
                      <a:alpha val="43137"/>
                    </a:srgbClr>
                  </a:outerShdw>
                </a:effectLst>
                <a:latin typeface="Times New Roman" pitchFamily="18" charset="0"/>
                <a:cs typeface="Times New Roman" pitchFamily="18" charset="0"/>
              </a:rPr>
              <a:t>pathophysiologic</a:t>
            </a:r>
            <a:r>
              <a:rPr lang="en-US" sz="3600" dirty="0" smtClean="0">
                <a:effectLst>
                  <a:outerShdw blurRad="38100" dist="38100" dir="2700000" algn="tl">
                    <a:srgbClr val="000000">
                      <a:alpha val="43137"/>
                    </a:srgbClr>
                  </a:outerShdw>
                </a:effectLst>
                <a:latin typeface="Times New Roman" pitchFamily="18" charset="0"/>
                <a:cs typeface="Times New Roman" pitchFamily="18" charset="0"/>
              </a:rPr>
              <a:t>, diagnostic, and therapeutic issues that have not been fully elucidated.</a:t>
            </a:r>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In a nationwide cohort study in Denmark,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alendronate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use was associated with a reduced risk of developing </a:t>
            </a:r>
            <a:r>
              <a:rPr lang="de-DE" sz="3200" dirty="0" smtClean="0">
                <a:effectLst>
                  <a:outerShdw blurRad="38100" dist="38100" dir="2700000" algn="tl">
                    <a:srgbClr val="000000">
                      <a:alpha val="43137"/>
                    </a:srgbClr>
                  </a:outerShdw>
                </a:effectLst>
                <a:latin typeface="Times New Roman" pitchFamily="18" charset="0"/>
                <a:cs typeface="Times New Roman" pitchFamily="18" charset="0"/>
              </a:rPr>
              <a:t>T2D (hazard ratio, 0.71; 95%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CI, 0.59 to 0.85).</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US" sz="4400" dirty="0" err="1" smtClean="0">
                <a:solidFill>
                  <a:srgbClr val="FFC000"/>
                </a:solidFill>
                <a:latin typeface="Times New Roman" pitchFamily="18" charset="0"/>
                <a:cs typeface="Times New Roman" pitchFamily="18" charset="0"/>
              </a:rPr>
              <a:t>Risedronate</a:t>
            </a:r>
            <a:r>
              <a:rPr lang="en-US" sz="4400" dirty="0" smtClean="0">
                <a:solidFill>
                  <a:srgbClr val="FFC000"/>
                </a:solidFill>
                <a:latin typeface="Times New Roman" pitchFamily="18" charset="0"/>
                <a:cs typeface="Times New Roman" pitchFamily="18" charset="0"/>
              </a:rPr>
              <a:t>. No study fulfilled eligibility  criteria.</a:t>
            </a:r>
          </a:p>
          <a:p>
            <a:pPr>
              <a:buFont typeface="Wingdings" pitchFamily="2" charset="2"/>
              <a:buChar char="Ø"/>
            </a:pPr>
            <a:r>
              <a:rPr lang="en-US" sz="4400" dirty="0" err="1" smtClean="0">
                <a:solidFill>
                  <a:srgbClr val="FFC000"/>
                </a:solidFill>
                <a:latin typeface="Times New Roman" pitchFamily="18" charset="0"/>
                <a:cs typeface="Times New Roman" pitchFamily="18" charset="0"/>
              </a:rPr>
              <a:t>Ibandronate</a:t>
            </a:r>
            <a:r>
              <a:rPr lang="en-US" sz="4400" dirty="0" smtClean="0">
                <a:solidFill>
                  <a:srgbClr val="FFC000"/>
                </a:solidFill>
                <a:latin typeface="Times New Roman" pitchFamily="18" charset="0"/>
                <a:cs typeface="Times New Roman" pitchFamily="18" charset="0"/>
              </a:rPr>
              <a:t>. No study fulfilled eligibility criteria.</a:t>
            </a:r>
            <a:endParaRPr lang="en-US" sz="4400" dirty="0">
              <a:solidFill>
                <a:srgbClr val="FFC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err="1" smtClean="0"/>
              <a:t>Zoledronic</a:t>
            </a:r>
            <a:r>
              <a:rPr lang="en-US" sz="3200" dirty="0" smtClean="0"/>
              <a:t> acid.</a:t>
            </a:r>
            <a:endParaRPr lang="en-US" sz="3200" dirty="0"/>
          </a:p>
        </p:txBody>
      </p:sp>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Two studies fulfilled eligibility criteria.</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The largest (n = 6151) study was the Health Outcomes and Reduced Incidence with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Zoledronic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Acid Once Yearly Pivotal Fracture Trial, a randomized placebo controlled trial in which postmenopausal women with osteoporosis were assigned to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zoledronic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acid 5 mg/y for 3 years (n = 3537) or placebo (n = 3576).</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No difference in fasting glucose concentrations or in the incidence of diabetes was observed between the two groups after 4 years of follow-up .</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The other was a prospective study (n = 24) in which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zoledronic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acid (5 mg/y) did not affect glucose metabolism after 12 months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err="1" smtClean="0"/>
              <a:t>Denosumab</a:t>
            </a:r>
            <a:endParaRPr lang="en-US" sz="3200" dirty="0"/>
          </a:p>
        </p:txBody>
      </p:sp>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Three prospective studies fulfilled eligibility criteria.</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largest (n = 7076) study was the Fracture Reduction Evaluation of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Denosumab</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in Osteoporosis Every 6 Months trial, a randomized placebo-controlled study in which postmenopausal women were assigned to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denosumab</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60 mg every 6 months (n = 3535) or placebo (n = 3541).</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No difference in fasting glucose concentrations or in the incidence of diabetes was observed between the two groups after 3 years of follow-up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In 48 women with postmenopausal osteoporosis, administration of 60 mg of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denosumab</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did not affect fasting plasma glucose concentrations and homoeostatic model assessment of insulin resistance (HOMA-IR) after 24 weeks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Another small prospective study (n = 14), in which an oral glucose tolerance test was performed at 4 and 12 weeks after injection of 60 mg of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denosumab</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did not show any effect on fasting, postprandial glucose concentrations, or HOMA-IR, despite a slight reduction in hemoglobin A1c (HbA1c)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err="1" smtClean="0"/>
              <a:t>Teriparatide</a:t>
            </a:r>
            <a:endParaRPr lang="en-US" sz="4000" dirty="0"/>
          </a:p>
        </p:txBody>
      </p:sp>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Three prospective studies in postmenopausal women with osteoporosis fulfilled eligibility criteria.</a:t>
            </a:r>
          </a:p>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One study showed that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teriparatide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treatment (20 mg/d) increased fasting glucose and HOMA-IR index in 23 postmenopausal women after 6 months of treatment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In another small study (n = 14), neither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teriparatide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nor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zoledronic</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acid affected glucose metabolism after 18 and 12 months, respectively , as another small study (n = 25) showed in which </a:t>
            </a:r>
            <a:r>
              <a:rPr lang="en-US" sz="3200" dirty="0" err="1" smtClean="0">
                <a:effectLst>
                  <a:outerShdw blurRad="38100" dist="38100" dir="2700000" algn="tl">
                    <a:srgbClr val="000000">
                      <a:alpha val="43137"/>
                    </a:srgbClr>
                  </a:outerShdw>
                </a:effectLst>
                <a:latin typeface="Times New Roman" pitchFamily="18" charset="0"/>
                <a:cs typeface="Times New Roman" pitchFamily="18" charset="0"/>
              </a:rPr>
              <a:t>teriparatide</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 did not affect glucose metabolism (fasting and postprandial glucose, as well as HOMA-IR levels) after 6 months of treatment ,</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r-Nakhjavani) preoperative management of thyroid dysfunction4">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C49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TERT &amp;BRAF&amp;NRAS MUI199</Template>
  <TotalTime>1166</TotalTime>
  <Words>4562</Words>
  <Application>Microsoft Office PowerPoint</Application>
  <PresentationFormat>On-screen Show (4:3)</PresentationFormat>
  <Paragraphs>214</Paragraphs>
  <Slides>139</Slides>
  <Notes>0</Notes>
  <HiddenSlides>0</HiddenSlides>
  <MMClips>0</MMClips>
  <ScaleCrop>false</ScaleCrop>
  <HeadingPairs>
    <vt:vector size="4" baseType="variant">
      <vt:variant>
        <vt:lpstr>Theme</vt:lpstr>
      </vt:variant>
      <vt:variant>
        <vt:i4>3</vt:i4>
      </vt:variant>
      <vt:variant>
        <vt:lpstr>Slide Titles</vt:lpstr>
      </vt:variant>
      <vt:variant>
        <vt:i4>139</vt:i4>
      </vt:variant>
    </vt:vector>
  </HeadingPairs>
  <TitlesOfParts>
    <vt:vector size="142" baseType="lpstr">
      <vt:lpstr>(Dr-Nakhjavani) preoperative management of thyroid dysfunction4</vt:lpstr>
      <vt:lpstr>Custom Design</vt:lpstr>
      <vt:lpstr>Office Theme</vt:lpstr>
      <vt:lpstr>Slide 1</vt:lpstr>
      <vt:lpstr>Type 2 Diabetes and Osteoporosis: A Guide to Optimal Management</vt:lpstr>
      <vt:lpstr>Slide 3</vt:lpstr>
      <vt:lpstr>Slide 4</vt:lpstr>
      <vt:lpstr>Slide 5</vt:lpstr>
      <vt:lpstr>Slide 6</vt:lpstr>
      <vt:lpstr>Slide 7</vt:lpstr>
      <vt:lpstr>Slide 8</vt:lpstr>
      <vt:lpstr>Slide 9</vt:lpstr>
      <vt:lpstr>Slide 10</vt:lpstr>
      <vt:lpstr>Methods Search strategies</vt:lpstr>
      <vt:lpstr>Slide 12</vt:lpstr>
      <vt:lpstr>Slide 13</vt:lpstr>
      <vt:lpstr>Grading of recommendations</vt:lpstr>
      <vt:lpstr>Results and Discussion Osteoporosis and fracture risk in patients with T2D</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Metformin  :</vt:lpstr>
      <vt:lpstr>Slide 40</vt:lpstr>
      <vt:lpstr>Slide 41</vt:lpstr>
      <vt:lpstr>Sulfonylureas</vt:lpstr>
      <vt:lpstr>Slide 43</vt:lpstr>
      <vt:lpstr>Slide 44</vt:lpstr>
      <vt:lpstr>TZDs</vt:lpstr>
      <vt:lpstr>Slide 46</vt:lpstr>
      <vt:lpstr>Slide 47</vt:lpstr>
      <vt:lpstr>Slide 48</vt:lpstr>
      <vt:lpstr>Slide 49</vt:lpstr>
      <vt:lpstr>Slide 50</vt:lpstr>
      <vt:lpstr>Slide 51</vt:lpstr>
      <vt:lpstr>Slide 52</vt:lpstr>
      <vt:lpstr>Slide 53</vt:lpstr>
      <vt:lpstr>DPP-4 i</vt:lpstr>
      <vt:lpstr>Slide 55</vt:lpstr>
      <vt:lpstr>Slide 56</vt:lpstr>
      <vt:lpstr>Slide 57</vt:lpstr>
      <vt:lpstr>GLP-1RA :</vt:lpstr>
      <vt:lpstr>Slide 59</vt:lpstr>
      <vt:lpstr>Slide 60</vt:lpstr>
      <vt:lpstr>Slide 61</vt:lpstr>
      <vt:lpstr>Slide 62</vt:lpstr>
      <vt:lpstr>SGLT-2i</vt:lpstr>
      <vt:lpstr>Slide 64</vt:lpstr>
      <vt:lpstr>Slide 65</vt:lpstr>
      <vt:lpstr>Slide 66</vt:lpstr>
      <vt:lpstr>Slide 67</vt:lpstr>
      <vt:lpstr>Insulin</vt:lpstr>
      <vt:lpstr>Slide 69</vt:lpstr>
      <vt:lpstr>Slide 70</vt:lpstr>
      <vt:lpstr>Slide 71</vt:lpstr>
      <vt:lpstr>Bariatric surgery :</vt:lpstr>
      <vt:lpstr>Slide 73</vt:lpstr>
      <vt:lpstr>Slide 74</vt:lpstr>
      <vt:lpstr>Slide 75</vt:lpstr>
      <vt:lpstr>Slide 76</vt:lpstr>
      <vt:lpstr>Slide 77</vt:lpstr>
      <vt:lpstr>Slide 78</vt:lpstr>
      <vt:lpstr>Slide 79</vt:lpstr>
      <vt:lpstr>Slide 80</vt:lpstr>
      <vt:lpstr>Slide 81</vt:lpstr>
      <vt:lpstr>Slide 82</vt:lpstr>
      <vt:lpstr>Slide 83</vt:lpstr>
      <vt:lpstr>Bisphosphonates</vt:lpstr>
      <vt:lpstr>Slide 85</vt:lpstr>
      <vt:lpstr>Alendronate</vt:lpstr>
      <vt:lpstr>Slide 87</vt:lpstr>
      <vt:lpstr>Slide 88</vt:lpstr>
      <vt:lpstr>Slide 89</vt:lpstr>
      <vt:lpstr>Slide 90</vt:lpstr>
      <vt:lpstr>Slide 91</vt:lpstr>
      <vt:lpstr>Zoledronic acid.</vt:lpstr>
      <vt:lpstr>Slide 93</vt:lpstr>
      <vt:lpstr>Denosumab</vt:lpstr>
      <vt:lpstr>Slide 95</vt:lpstr>
      <vt:lpstr>Slide 96</vt:lpstr>
      <vt:lpstr>Slide 97</vt:lpstr>
      <vt:lpstr>Teriparatide</vt:lpstr>
      <vt:lpstr>Slide 99</vt:lpstr>
      <vt:lpstr>Strontium ranelate</vt:lpstr>
      <vt:lpstr>SERMs</vt:lpstr>
      <vt:lpstr>Slide 102</vt:lpstr>
      <vt:lpstr>Slide 103</vt:lpstr>
      <vt:lpstr>Slide 104</vt:lpstr>
      <vt:lpstr>Bazedoxifene.</vt:lpstr>
      <vt:lpstr>Slide 106</vt:lpstr>
      <vt:lpstr>Slide 107</vt:lpstr>
      <vt:lpstr>Targets</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2 Diabetes and Osteoporosis: A Guide to Optimal Management</dc:title>
  <dc:creator>his1</dc:creator>
  <cp:lastModifiedBy>his1</cp:lastModifiedBy>
  <cp:revision>61</cp:revision>
  <dcterms:created xsi:type="dcterms:W3CDTF">2017-11-11T15:13:50Z</dcterms:created>
  <dcterms:modified xsi:type="dcterms:W3CDTF">2017-11-13T21:43:47Z</dcterms:modified>
</cp:coreProperties>
</file>