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6" r:id="rId3"/>
    <p:sldId id="258" r:id="rId4"/>
    <p:sldId id="259" r:id="rId5"/>
    <p:sldId id="318" r:id="rId6"/>
    <p:sldId id="260" r:id="rId7"/>
    <p:sldId id="261" r:id="rId8"/>
    <p:sldId id="262" r:id="rId9"/>
    <p:sldId id="319" r:id="rId10"/>
    <p:sldId id="264" r:id="rId11"/>
    <p:sldId id="265" r:id="rId12"/>
    <p:sldId id="268" r:id="rId13"/>
    <p:sldId id="320" r:id="rId14"/>
    <p:sldId id="321" r:id="rId15"/>
    <p:sldId id="322"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317" r:id="rId54"/>
    <p:sldId id="31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5" d="100"/>
          <a:sy n="85" d="100"/>
        </p:scale>
        <p:origin x="-15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5118CC-7908-41A0-A89B-97B2697FB41E}"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9779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118CC-7908-41A0-A89B-97B2697FB41E}"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399201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118CC-7908-41A0-A89B-97B2697FB41E}"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51732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118CC-7908-41A0-A89B-97B2697FB41E}"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219837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118CC-7908-41A0-A89B-97B2697FB41E}"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428958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5118CC-7908-41A0-A89B-97B2697FB41E}"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219251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5118CC-7908-41A0-A89B-97B2697FB41E}"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139268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118CC-7908-41A0-A89B-97B2697FB41E}"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287859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118CC-7908-41A0-A89B-97B2697FB41E}"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253729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118CC-7908-41A0-A89B-97B2697FB41E}"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214780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118CC-7908-41A0-A89B-97B2697FB41E}"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241638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118CC-7908-41A0-A89B-97B2697FB41E}" type="datetimeFigureOut">
              <a:rPr lang="en-US" smtClean="0"/>
              <a:pPr/>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AE7D0-A7C0-4A90-A896-C5AE1FAD87D6}" type="slidenum">
              <a:rPr lang="en-US" smtClean="0"/>
              <a:pPr/>
              <a:t>‹#›</a:t>
            </a:fld>
            <a:endParaRPr lang="en-US"/>
          </a:p>
        </p:txBody>
      </p:sp>
    </p:spTree>
    <p:extLst>
      <p:ext uri="{BB962C8B-B14F-4D97-AF65-F5344CB8AC3E}">
        <p14:creationId xmlns:p14="http://schemas.microsoft.com/office/powerpoint/2010/main" xmlns="" val="59061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Users\Raheleh\Desktop\1.png"/>
          <p:cNvPicPr>
            <a:picLocks noChangeAspect="1" noChangeArrowheads="1"/>
          </p:cNvPicPr>
          <p:nvPr/>
        </p:nvPicPr>
        <p:blipFill>
          <a:blip r:embed="rId2" cstate="print"/>
          <a:srcRect/>
          <a:stretch>
            <a:fillRect/>
          </a:stretch>
        </p:blipFill>
        <p:spPr bwMode="auto">
          <a:xfrm>
            <a:off x="1381407" y="1343195"/>
            <a:ext cx="9634996" cy="3964113"/>
          </a:xfrm>
          <a:prstGeom prst="rect">
            <a:avLst/>
          </a:prstGeom>
          <a:noFill/>
        </p:spPr>
      </p:pic>
      <p:pic>
        <p:nvPicPr>
          <p:cNvPr id="3" name="Picture 11" descr="C:\Users\Raheleh\Desktop\1.png"/>
          <p:cNvPicPr>
            <a:picLocks noChangeAspect="1" noChangeArrowheads="1"/>
          </p:cNvPicPr>
          <p:nvPr/>
        </p:nvPicPr>
        <p:blipFill>
          <a:blip r:embed="rId2" cstate="print"/>
          <a:srcRect/>
          <a:stretch>
            <a:fillRect/>
          </a:stretch>
        </p:blipFill>
        <p:spPr bwMode="auto">
          <a:xfrm>
            <a:off x="1381407" y="1376246"/>
            <a:ext cx="9634996" cy="39641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p:txBody>
          <a:bodyPr/>
          <a:lstStyle/>
          <a:p>
            <a:pPr algn="just"/>
            <a:r>
              <a:rPr lang="en-US" dirty="0" smtClean="0"/>
              <a:t>Our recommendation to detect cases of PA places a </a:t>
            </a:r>
            <a:r>
              <a:rPr lang="en-US" dirty="0" smtClean="0">
                <a:solidFill>
                  <a:srgbClr val="FF0000"/>
                </a:solidFill>
              </a:rPr>
              <a:t>high value </a:t>
            </a:r>
            <a:r>
              <a:rPr lang="en-US" dirty="0" smtClean="0"/>
              <a:t>on </a:t>
            </a:r>
            <a:r>
              <a:rPr lang="en-US" dirty="0" smtClean="0">
                <a:solidFill>
                  <a:srgbClr val="FF0000"/>
                </a:solidFill>
              </a:rPr>
              <a:t>avoiding the risks associated with missing a PA </a:t>
            </a:r>
            <a:r>
              <a:rPr lang="en-US" dirty="0" smtClean="0">
                <a:solidFill>
                  <a:srgbClr val="FF0000"/>
                </a:solidFill>
              </a:rPr>
              <a:t>diagnosis.</a:t>
            </a:r>
          </a:p>
          <a:p>
            <a:pPr algn="just"/>
            <a:r>
              <a:rPr lang="en-US" dirty="0" smtClean="0"/>
              <a:t> </a:t>
            </a:r>
            <a:r>
              <a:rPr lang="en-US" dirty="0" smtClean="0"/>
              <a:t>and it places a </a:t>
            </a:r>
            <a:r>
              <a:rPr lang="en-US" dirty="0" smtClean="0">
                <a:solidFill>
                  <a:srgbClr val="FF0000"/>
                </a:solidFill>
              </a:rPr>
              <a:t>lower value </a:t>
            </a:r>
            <a:r>
              <a:rPr lang="en-US" dirty="0" smtClean="0"/>
              <a:t>on </a:t>
            </a:r>
            <a:r>
              <a:rPr lang="en-US" dirty="0" smtClean="0">
                <a:solidFill>
                  <a:srgbClr val="FF0000"/>
                </a:solidFill>
              </a:rPr>
              <a:t>avoiding the risk of falsely classifying a</a:t>
            </a:r>
            <a:r>
              <a:rPr lang="en-US" dirty="0" smtClean="0"/>
              <a:t> </a:t>
            </a:r>
            <a:r>
              <a:rPr lang="en-US" dirty="0" smtClean="0">
                <a:solidFill>
                  <a:srgbClr val="FF0000"/>
                </a:solidFill>
              </a:rPr>
              <a:t>hypertensive patient </a:t>
            </a:r>
            <a:r>
              <a:rPr lang="en-US" dirty="0" smtClean="0"/>
              <a:t>as having </a:t>
            </a:r>
            <a:r>
              <a:rPr lang="en-US" dirty="0" smtClean="0">
                <a:solidFill>
                  <a:srgbClr val="FF0000"/>
                </a:solidFill>
              </a:rPr>
              <a:t>PA</a:t>
            </a:r>
            <a:r>
              <a:rPr lang="en-US" dirty="0" smtClean="0"/>
              <a:t> and exposing him or her to additional diagnostic testing. </a:t>
            </a:r>
            <a:endParaRPr lang="en-US" dirty="0" smtClean="0"/>
          </a:p>
          <a:p>
            <a:pPr algn="just">
              <a:buNone/>
            </a:pPr>
            <a:endParaRPr lang="en-US" dirty="0" smtClean="0"/>
          </a:p>
          <a:p>
            <a:pPr algn="just"/>
            <a:r>
              <a:rPr lang="en-US" dirty="0" smtClean="0"/>
              <a:t> 1.2 We </a:t>
            </a:r>
            <a:r>
              <a:rPr lang="en-US" dirty="0" smtClean="0"/>
              <a:t>recommend using the plasma ARR to detect possible cases of PA in these patient groups. </a:t>
            </a:r>
          </a:p>
          <a:p>
            <a:pPr algn="just"/>
            <a:endParaRPr lang="en-US" dirty="0"/>
          </a:p>
        </p:txBody>
      </p:sp>
    </p:spTree>
    <p:extLst>
      <p:ext uri="{BB962C8B-B14F-4D97-AF65-F5344CB8AC3E}">
        <p14:creationId xmlns:p14="http://schemas.microsoft.com/office/powerpoint/2010/main" xmlns="" val="189555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pPr algn="just"/>
            <a:r>
              <a:rPr lang="en-US" dirty="0" smtClean="0"/>
              <a:t>The ARR is currently the </a:t>
            </a:r>
            <a:r>
              <a:rPr lang="en-US" dirty="0" smtClean="0">
                <a:solidFill>
                  <a:srgbClr val="FF0000"/>
                </a:solidFill>
              </a:rPr>
              <a:t>most reliable </a:t>
            </a:r>
            <a:r>
              <a:rPr lang="en-US" dirty="0" smtClean="0"/>
              <a:t>means available for screening for PA. </a:t>
            </a:r>
            <a:endParaRPr lang="en-US" dirty="0" smtClean="0"/>
          </a:p>
          <a:p>
            <a:pPr algn="just">
              <a:buNone/>
            </a:pPr>
            <a:endParaRPr lang="en-US" dirty="0" smtClean="0"/>
          </a:p>
          <a:p>
            <a:pPr algn="just"/>
            <a:r>
              <a:rPr lang="en-US" dirty="0" smtClean="0"/>
              <a:t>Although </a:t>
            </a:r>
            <a:r>
              <a:rPr lang="en-US" dirty="0" smtClean="0"/>
              <a:t>valid estimates of test characteristics of the ARR are </a:t>
            </a:r>
            <a:r>
              <a:rPr lang="en-US" dirty="0" err="1" smtClean="0"/>
              <a:t>lacking,numerous</a:t>
            </a:r>
            <a:r>
              <a:rPr lang="en-US" dirty="0" smtClean="0"/>
              <a:t> </a:t>
            </a:r>
            <a:r>
              <a:rPr lang="en-US" dirty="0" smtClean="0"/>
              <a:t>studies have demonstrated the ARR to be </a:t>
            </a:r>
            <a:r>
              <a:rPr lang="en-US" dirty="0" smtClean="0">
                <a:solidFill>
                  <a:srgbClr val="FF0000"/>
                </a:solidFill>
              </a:rPr>
              <a:t>superior</a:t>
            </a:r>
            <a:r>
              <a:rPr lang="en-US" dirty="0" smtClean="0"/>
              <a:t> in measuring </a:t>
            </a:r>
            <a:r>
              <a:rPr lang="en-US" dirty="0" smtClean="0">
                <a:solidFill>
                  <a:srgbClr val="FF0000"/>
                </a:solidFill>
              </a:rPr>
              <a:t>potassium or aldosterone </a:t>
            </a:r>
            <a:r>
              <a:rPr lang="en-US" dirty="0" smtClean="0"/>
              <a:t>(both of which have lower sensitivity)or </a:t>
            </a:r>
            <a:r>
              <a:rPr lang="en-US" dirty="0" smtClean="0">
                <a:solidFill>
                  <a:srgbClr val="FF0000"/>
                </a:solidFill>
              </a:rPr>
              <a:t>renin</a:t>
            </a:r>
            <a:r>
              <a:rPr lang="en-US" dirty="0" smtClean="0"/>
              <a:t>(which is less specific)in isolation </a:t>
            </a:r>
            <a:r>
              <a:rPr lang="en-US" dirty="0" smtClean="0"/>
              <a:t>.</a:t>
            </a:r>
            <a:endParaRPr lang="en-US" dirty="0"/>
          </a:p>
        </p:txBody>
      </p:sp>
    </p:spTree>
    <p:extLst>
      <p:ext uri="{BB962C8B-B14F-4D97-AF65-F5344CB8AC3E}">
        <p14:creationId xmlns:p14="http://schemas.microsoft.com/office/powerpoint/2010/main" xmlns="" val="98850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13765" t="13220" r="46271" b="7823"/>
          <a:stretch/>
        </p:blipFill>
        <p:spPr>
          <a:xfrm>
            <a:off x="3267075" y="0"/>
            <a:ext cx="5206708" cy="6858000"/>
          </a:xfrm>
          <a:prstGeom prst="rect">
            <a:avLst/>
          </a:prstGeom>
        </p:spPr>
      </p:pic>
    </p:spTree>
    <p:extLst>
      <p:ext uri="{BB962C8B-B14F-4D97-AF65-F5344CB8AC3E}">
        <p14:creationId xmlns:p14="http://schemas.microsoft.com/office/powerpoint/2010/main" xmlns="" val="59511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Clinical presentation</a:t>
            </a:r>
            <a:endParaRPr lang="en-US" dirty="0"/>
          </a:p>
        </p:txBody>
      </p:sp>
      <p:sp>
        <p:nvSpPr>
          <p:cNvPr id="3" name="Content Placeholder 2"/>
          <p:cNvSpPr>
            <a:spLocks noGrp="1"/>
          </p:cNvSpPr>
          <p:nvPr>
            <p:ph idx="1"/>
          </p:nvPr>
        </p:nvSpPr>
        <p:spPr>
          <a:xfrm>
            <a:off x="838200" y="1449659"/>
            <a:ext cx="10515600" cy="4727304"/>
          </a:xfrm>
        </p:spPr>
        <p:txBody>
          <a:bodyPr>
            <a:normAutofit/>
          </a:bodyPr>
          <a:lstStyle/>
          <a:p>
            <a:pPr>
              <a:buNone/>
            </a:pPr>
            <a:endParaRPr lang="en-US" dirty="0" smtClean="0"/>
          </a:p>
          <a:p>
            <a:r>
              <a:rPr lang="en-US" dirty="0" smtClean="0"/>
              <a:t>During pregnancy, hypertension and symptoms may </a:t>
            </a:r>
            <a:r>
              <a:rPr lang="en-US" dirty="0" smtClean="0">
                <a:solidFill>
                  <a:srgbClr val="FF0000"/>
                </a:solidFill>
              </a:rPr>
              <a:t>improve or become worse</a:t>
            </a:r>
            <a:r>
              <a:rPr lang="en-US" dirty="0" smtClean="0"/>
              <a:t>.</a:t>
            </a:r>
          </a:p>
          <a:p>
            <a:r>
              <a:rPr lang="en-US" dirty="0" smtClean="0"/>
              <a:t> </a:t>
            </a:r>
            <a:r>
              <a:rPr lang="en-US" dirty="0" smtClean="0"/>
              <a:t>Improvement appears to be due to the </a:t>
            </a:r>
            <a:r>
              <a:rPr lang="en-US" dirty="0" smtClean="0"/>
              <a:t>anti </a:t>
            </a:r>
            <a:r>
              <a:rPr lang="en-US" dirty="0" err="1" smtClean="0"/>
              <a:t>mineralocorticoid</a:t>
            </a:r>
            <a:r>
              <a:rPr lang="en-US" dirty="0" smtClean="0"/>
              <a:t> </a:t>
            </a:r>
            <a:r>
              <a:rPr lang="en-US" dirty="0" smtClean="0"/>
              <a:t>effects of high circulating levels of </a:t>
            </a:r>
            <a:r>
              <a:rPr lang="en-US" dirty="0" smtClean="0">
                <a:solidFill>
                  <a:srgbClr val="FF0000"/>
                </a:solidFill>
              </a:rPr>
              <a:t>placental progesterone</a:t>
            </a:r>
            <a:r>
              <a:rPr lang="en-US" dirty="0" smtClean="0"/>
              <a:t>, which antagonize aldosterone action at the mineralocorticoid receptor </a:t>
            </a:r>
            <a:r>
              <a:rPr lang="en-US" dirty="0" smtClean="0"/>
              <a:t>.</a:t>
            </a:r>
          </a:p>
          <a:p>
            <a:r>
              <a:rPr lang="en-US" dirty="0" smtClean="0"/>
              <a:t>Studies have reported </a:t>
            </a:r>
            <a:r>
              <a:rPr lang="en-US" dirty="0" smtClean="0"/>
              <a:t>increased </a:t>
            </a:r>
            <a:r>
              <a:rPr lang="en-US" dirty="0" smtClean="0"/>
              <a:t>luteinizing hormone </a:t>
            </a:r>
            <a:r>
              <a:rPr lang="en-US" dirty="0" err="1" smtClean="0">
                <a:solidFill>
                  <a:srgbClr val="FF0000"/>
                </a:solidFill>
              </a:rPr>
              <a:t>choriogonadotropin</a:t>
            </a:r>
            <a:r>
              <a:rPr lang="en-US" dirty="0" smtClean="0">
                <a:solidFill>
                  <a:srgbClr val="FF0000"/>
                </a:solidFill>
              </a:rPr>
              <a:t>-receptor expression </a:t>
            </a:r>
            <a:r>
              <a:rPr lang="en-US" dirty="0" smtClean="0"/>
              <a:t>in </a:t>
            </a:r>
            <a:r>
              <a:rPr lang="en-US" dirty="0" err="1" smtClean="0"/>
              <a:t>aldosterone</a:t>
            </a:r>
            <a:r>
              <a:rPr lang="en-US" dirty="0" smtClean="0"/>
              <a:t> producing </a:t>
            </a:r>
            <a:r>
              <a:rPr lang="en-US" dirty="0" smtClean="0"/>
              <a:t>adenomas harboring </a:t>
            </a:r>
            <a:r>
              <a:rPr lang="en-US" dirty="0" smtClean="0">
                <a:solidFill>
                  <a:srgbClr val="FF0000"/>
                </a:solidFill>
              </a:rPr>
              <a:t>b-catenin mutations </a:t>
            </a:r>
            <a:r>
              <a:rPr lang="en-US" dirty="0" smtClean="0"/>
              <a:t>in some pregnant women, and the increased </a:t>
            </a:r>
            <a:r>
              <a:rPr lang="en-US" dirty="0" smtClean="0"/>
              <a:t>pregnancy related </a:t>
            </a:r>
            <a:r>
              <a:rPr lang="en-US" dirty="0" smtClean="0"/>
              <a:t>blood levels of human chorionic gonadotropin, in turn, increased the degree of </a:t>
            </a:r>
            <a:r>
              <a:rPr lang="en-US" dirty="0" err="1" smtClean="0"/>
              <a:t>hyperaldosteronism</a:t>
            </a:r>
            <a:r>
              <a:rPr lang="en-US" dirty="0" smtClean="0"/>
              <a:t> </a:t>
            </a:r>
            <a:r>
              <a:rPr lang="en-US" dirty="0" smtClean="0"/>
              <a:t>.</a:t>
            </a:r>
            <a:endParaRPr lang="en-US" dirty="0"/>
          </a:p>
        </p:txBody>
      </p:sp>
    </p:spTree>
    <p:extLst>
      <p:ext uri="{BB962C8B-B14F-4D97-AF65-F5344CB8AC3E}">
        <p14:creationId xmlns:p14="http://schemas.microsoft.com/office/powerpoint/2010/main" xmlns="" val="429418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aldosterone/renin ratio</a:t>
            </a:r>
            <a:endParaRPr lang="en-US" dirty="0"/>
          </a:p>
        </p:txBody>
      </p:sp>
      <p:sp>
        <p:nvSpPr>
          <p:cNvPr id="3" name="Content Placeholder 2"/>
          <p:cNvSpPr>
            <a:spLocks noGrp="1"/>
          </p:cNvSpPr>
          <p:nvPr>
            <p:ph idx="1"/>
          </p:nvPr>
        </p:nvSpPr>
        <p:spPr/>
        <p:txBody>
          <a:bodyPr/>
          <a:lstStyle/>
          <a:p>
            <a:r>
              <a:rPr lang="en-US" dirty="0" smtClean="0"/>
              <a:t>Treating with </a:t>
            </a:r>
            <a:r>
              <a:rPr lang="en-US" dirty="0" smtClean="0">
                <a:solidFill>
                  <a:srgbClr val="FF0000"/>
                </a:solidFill>
              </a:rPr>
              <a:t>antidepressants </a:t>
            </a:r>
            <a:r>
              <a:rPr lang="en-US" dirty="0" smtClean="0"/>
              <a:t>of the selective serotonin reuptake inhibitor class </a:t>
            </a:r>
            <a:r>
              <a:rPr lang="en-US" dirty="0" smtClean="0">
                <a:solidFill>
                  <a:srgbClr val="FF0000"/>
                </a:solidFill>
              </a:rPr>
              <a:t>lowers the ARR</a:t>
            </a:r>
            <a:r>
              <a:rPr lang="en-US" dirty="0" smtClean="0"/>
              <a:t>, but whether they can cause </a:t>
            </a:r>
            <a:r>
              <a:rPr lang="en-US" dirty="0" smtClean="0">
                <a:solidFill>
                  <a:srgbClr val="FF0000"/>
                </a:solidFill>
              </a:rPr>
              <a:t>false-negative</a:t>
            </a:r>
            <a:r>
              <a:rPr lang="en-US" dirty="0" smtClean="0"/>
              <a:t> findings in patients with PA remains uncertain.</a:t>
            </a:r>
          </a:p>
          <a:p>
            <a:r>
              <a:rPr lang="en-US" dirty="0" smtClean="0"/>
              <a:t>In cases where clinicians </a:t>
            </a:r>
            <a:r>
              <a:rPr lang="en-US" dirty="0" smtClean="0">
                <a:solidFill>
                  <a:srgbClr val="FF0000"/>
                </a:solidFill>
              </a:rPr>
              <a:t>cannot</a:t>
            </a:r>
            <a:r>
              <a:rPr lang="en-US" dirty="0" smtClean="0"/>
              <a:t> withdraw a potentially interfering medication, they should take into account the medication’s known effects when interpreting ratios. For example, an elevated ratio in patients receiving a</a:t>
            </a:r>
            <a:r>
              <a:rPr lang="en-US" dirty="0" smtClean="0">
                <a:solidFill>
                  <a:srgbClr val="FF0000"/>
                </a:solidFill>
              </a:rPr>
              <a:t> diuretic</a:t>
            </a:r>
            <a:r>
              <a:rPr lang="en-US" dirty="0" smtClean="0"/>
              <a:t>, </a:t>
            </a:r>
            <a:r>
              <a:rPr lang="en-US" dirty="0" smtClean="0">
                <a:solidFill>
                  <a:srgbClr val="FF0000"/>
                </a:solidFill>
              </a:rPr>
              <a:t>ACE inhibitor</a:t>
            </a:r>
            <a:r>
              <a:rPr lang="en-US" dirty="0" smtClean="0"/>
              <a:t>, angiotensin receptor </a:t>
            </a:r>
            <a:r>
              <a:rPr lang="en-US" dirty="0" smtClean="0">
                <a:solidFill>
                  <a:srgbClr val="FF0000"/>
                </a:solidFill>
              </a:rPr>
              <a:t>blocker</a:t>
            </a:r>
            <a:r>
              <a:rPr lang="en-US" dirty="0" smtClean="0"/>
              <a:t>, or </a:t>
            </a:r>
            <a:r>
              <a:rPr lang="en-US" dirty="0" err="1" smtClean="0">
                <a:solidFill>
                  <a:srgbClr val="FF0000"/>
                </a:solidFill>
              </a:rPr>
              <a:t>dihydropyridine</a:t>
            </a:r>
            <a:r>
              <a:rPr lang="en-US" dirty="0" smtClean="0">
                <a:solidFill>
                  <a:srgbClr val="FF0000"/>
                </a:solidFill>
              </a:rPr>
              <a:t> calcium blocker </a:t>
            </a:r>
            <a:r>
              <a:rPr lang="en-US" dirty="0" smtClean="0"/>
              <a:t>would make PA </a:t>
            </a:r>
            <a:r>
              <a:rPr lang="en-US" dirty="0" smtClean="0">
                <a:solidFill>
                  <a:srgbClr val="FF0000"/>
                </a:solidFill>
              </a:rPr>
              <a:t>very </a:t>
            </a:r>
            <a:r>
              <a:rPr lang="en-US" dirty="0" smtClean="0">
                <a:solidFill>
                  <a:srgbClr val="FF0000"/>
                </a:solidFill>
              </a:rPr>
              <a:t>likely</a:t>
            </a:r>
            <a:r>
              <a:rPr lang="en-US" dirty="0" smtClean="0"/>
              <a:t>.</a:t>
            </a:r>
            <a:endParaRPr lang="en-US" dirty="0" smtClean="0"/>
          </a:p>
          <a:p>
            <a:r>
              <a:rPr lang="en-US" dirty="0" smtClean="0"/>
              <a:t> </a:t>
            </a:r>
            <a:r>
              <a:rPr lang="en-US" dirty="0" smtClean="0"/>
              <a:t>whereas a </a:t>
            </a:r>
            <a:r>
              <a:rPr lang="en-US" dirty="0" smtClean="0">
                <a:solidFill>
                  <a:srgbClr val="FF0000"/>
                </a:solidFill>
              </a:rPr>
              <a:t>normal</a:t>
            </a:r>
            <a:r>
              <a:rPr lang="en-US" dirty="0" smtClean="0"/>
              <a:t> ratio in the presence of b-adrenergic blocker treatment would make the diagnosis </a:t>
            </a:r>
            <a:r>
              <a:rPr lang="en-US" dirty="0" smtClean="0">
                <a:solidFill>
                  <a:srgbClr val="FF0000"/>
                </a:solidFill>
              </a:rPr>
              <a:t>unlikely.</a:t>
            </a:r>
            <a:endParaRPr lang="en-US" dirty="0">
              <a:solidFill>
                <a:srgbClr val="FF0000"/>
              </a:solidFill>
            </a:endParaRPr>
          </a:p>
        </p:txBody>
      </p:sp>
    </p:spTree>
    <p:extLst>
      <p:ext uri="{BB962C8B-B14F-4D97-AF65-F5344CB8AC3E}">
        <p14:creationId xmlns:p14="http://schemas.microsoft.com/office/powerpoint/2010/main" xmlns="" val="159561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smtClean="0"/>
              <a:t>Although reference ranges and cutoffs differ depending on the laboratory, plasma aldosterone concentrations </a:t>
            </a:r>
            <a:r>
              <a:rPr lang="en-US" dirty="0" smtClean="0">
                <a:solidFill>
                  <a:srgbClr val="FF0000"/>
                </a:solidFill>
              </a:rPr>
              <a:t>&gt;10 </a:t>
            </a:r>
            <a:r>
              <a:rPr lang="en-US" dirty="0" smtClean="0">
                <a:solidFill>
                  <a:srgbClr val="FF0000"/>
                </a:solidFill>
              </a:rPr>
              <a:t>ng/</a:t>
            </a:r>
            <a:r>
              <a:rPr lang="en-US" dirty="0" err="1" smtClean="0">
                <a:solidFill>
                  <a:srgbClr val="FF0000"/>
                </a:solidFill>
              </a:rPr>
              <a:t>dL</a:t>
            </a:r>
            <a:r>
              <a:rPr lang="en-US" dirty="0" smtClean="0">
                <a:solidFill>
                  <a:srgbClr val="FF0000"/>
                </a:solidFill>
              </a:rPr>
              <a:t> </a:t>
            </a:r>
            <a:r>
              <a:rPr lang="en-US" dirty="0" smtClean="0"/>
              <a:t>in concert with </a:t>
            </a:r>
            <a:r>
              <a:rPr lang="en-US" dirty="0" smtClean="0">
                <a:solidFill>
                  <a:srgbClr val="FF0000"/>
                </a:solidFill>
              </a:rPr>
              <a:t>plasma </a:t>
            </a:r>
            <a:r>
              <a:rPr lang="en-US" dirty="0" err="1" smtClean="0">
                <a:solidFill>
                  <a:srgbClr val="FF0000"/>
                </a:solidFill>
              </a:rPr>
              <a:t>renin</a:t>
            </a:r>
            <a:r>
              <a:rPr lang="en-US" dirty="0" smtClean="0">
                <a:solidFill>
                  <a:srgbClr val="FF0000"/>
                </a:solidFill>
              </a:rPr>
              <a:t> </a:t>
            </a:r>
            <a:r>
              <a:rPr lang="en-US" dirty="0" smtClean="0">
                <a:solidFill>
                  <a:srgbClr val="FF0000"/>
                </a:solidFill>
              </a:rPr>
              <a:t>activity&lt;1ng/</a:t>
            </a:r>
            <a:r>
              <a:rPr lang="en-US" dirty="0" err="1" smtClean="0">
                <a:solidFill>
                  <a:srgbClr val="FF0000"/>
                </a:solidFill>
              </a:rPr>
              <a:t>mL</a:t>
            </a:r>
            <a:r>
              <a:rPr lang="en-US" dirty="0" smtClean="0">
                <a:solidFill>
                  <a:srgbClr val="FF0000"/>
                </a:solidFill>
              </a:rPr>
              <a:t>/h </a:t>
            </a:r>
            <a:r>
              <a:rPr lang="en-US" dirty="0" smtClean="0"/>
              <a:t>should </a:t>
            </a:r>
            <a:r>
              <a:rPr lang="en-US" dirty="0" smtClean="0">
                <a:solidFill>
                  <a:srgbClr val="FF0000"/>
                </a:solidFill>
              </a:rPr>
              <a:t>trigger</a:t>
            </a:r>
            <a:r>
              <a:rPr lang="en-US" dirty="0" smtClean="0"/>
              <a:t> confirmatory </a:t>
            </a:r>
            <a:r>
              <a:rPr lang="en-US" dirty="0" smtClean="0"/>
              <a:t>testing.</a:t>
            </a:r>
            <a:endParaRPr lang="en-US" dirty="0" smtClean="0"/>
          </a:p>
          <a:p>
            <a:endParaRPr lang="en-US" dirty="0"/>
          </a:p>
        </p:txBody>
      </p:sp>
    </p:spTree>
    <p:extLst>
      <p:ext uri="{BB962C8B-B14F-4D97-AF65-F5344CB8AC3E}">
        <p14:creationId xmlns:p14="http://schemas.microsoft.com/office/powerpoint/2010/main" xmlns="" val="369838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13488" t="18995" r="9188" b="27807"/>
          <a:stretch/>
        </p:blipFill>
        <p:spPr>
          <a:xfrm>
            <a:off x="42306" y="495300"/>
            <a:ext cx="12107387" cy="5553076"/>
          </a:xfrm>
          <a:prstGeom prst="rect">
            <a:avLst/>
          </a:prstGeom>
        </p:spPr>
      </p:pic>
    </p:spTree>
    <p:extLst>
      <p:ext uri="{BB962C8B-B14F-4D97-AF65-F5344CB8AC3E}">
        <p14:creationId xmlns:p14="http://schemas.microsoft.com/office/powerpoint/2010/main" xmlns="" val="222919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14190" t="32677" r="9840" b="22968"/>
          <a:stretch/>
        </p:blipFill>
        <p:spPr>
          <a:xfrm>
            <a:off x="0" y="990600"/>
            <a:ext cx="12219391" cy="4756150"/>
          </a:xfrm>
          <a:prstGeom prst="rect">
            <a:avLst/>
          </a:prstGeom>
        </p:spPr>
      </p:pic>
    </p:spTree>
    <p:extLst>
      <p:ext uri="{BB962C8B-B14F-4D97-AF65-F5344CB8AC3E}">
        <p14:creationId xmlns:p14="http://schemas.microsoft.com/office/powerpoint/2010/main" xmlns="" val="1980103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11894" t="36391" r="6671" b="11690"/>
          <a:stretch/>
        </p:blipFill>
        <p:spPr>
          <a:xfrm>
            <a:off x="-43709" y="762000"/>
            <a:ext cx="12235709" cy="5200650"/>
          </a:xfrm>
          <a:prstGeom prst="rect">
            <a:avLst/>
          </a:prstGeom>
        </p:spPr>
      </p:pic>
    </p:spTree>
    <p:extLst>
      <p:ext uri="{BB962C8B-B14F-4D97-AF65-F5344CB8AC3E}">
        <p14:creationId xmlns:p14="http://schemas.microsoft.com/office/powerpoint/2010/main" xmlns="" val="2235425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Case confirmation</a:t>
            </a:r>
            <a:endParaRPr lang="en-US" dirty="0"/>
          </a:p>
        </p:txBody>
      </p:sp>
      <p:sp>
        <p:nvSpPr>
          <p:cNvPr id="3" name="Content Placeholder 2"/>
          <p:cNvSpPr>
            <a:spLocks noGrp="1"/>
          </p:cNvSpPr>
          <p:nvPr>
            <p:ph idx="1"/>
          </p:nvPr>
        </p:nvSpPr>
        <p:spPr/>
        <p:txBody>
          <a:bodyPr/>
          <a:lstStyle/>
          <a:p>
            <a:r>
              <a:rPr lang="en-US" dirty="0" smtClean="0"/>
              <a:t>2.1 Instead of proceeding directly to subtype classification, we recommend that patients with a positive ARR undergo </a:t>
            </a:r>
            <a:r>
              <a:rPr lang="en-US" dirty="0" smtClean="0">
                <a:solidFill>
                  <a:srgbClr val="FF0000"/>
                </a:solidFill>
              </a:rPr>
              <a:t>one or more confirmatory tests </a:t>
            </a:r>
            <a:r>
              <a:rPr lang="en-US" dirty="0" smtClean="0"/>
              <a:t>to definitively confirm or exclude the </a:t>
            </a:r>
            <a:r>
              <a:rPr lang="en-US" dirty="0" smtClean="0"/>
              <a:t>diagnosis. </a:t>
            </a:r>
          </a:p>
          <a:p>
            <a:pPr>
              <a:buNone/>
            </a:pPr>
            <a:endParaRPr lang="en-US" dirty="0" smtClean="0"/>
          </a:p>
          <a:p>
            <a:r>
              <a:rPr lang="en-US" dirty="0" smtClean="0"/>
              <a:t>However</a:t>
            </a:r>
            <a:r>
              <a:rPr lang="en-US" dirty="0" smtClean="0"/>
              <a:t>, in the setting of </a:t>
            </a:r>
            <a:r>
              <a:rPr lang="en-US" dirty="0" smtClean="0">
                <a:solidFill>
                  <a:srgbClr val="FF0000"/>
                </a:solidFill>
              </a:rPr>
              <a:t>spontaneous hypokalemia</a:t>
            </a:r>
            <a:r>
              <a:rPr lang="en-US" dirty="0" smtClean="0"/>
              <a:t>, </a:t>
            </a:r>
            <a:r>
              <a:rPr lang="en-US" dirty="0" smtClean="0">
                <a:solidFill>
                  <a:srgbClr val="FF0000"/>
                </a:solidFill>
              </a:rPr>
              <a:t>plasma renin below detection levels</a:t>
            </a:r>
            <a:r>
              <a:rPr lang="en-US" dirty="0" smtClean="0"/>
              <a:t>, plus </a:t>
            </a:r>
            <a:r>
              <a:rPr lang="en-US" dirty="0" smtClean="0">
                <a:solidFill>
                  <a:srgbClr val="FF0000"/>
                </a:solidFill>
              </a:rPr>
              <a:t>PAC </a:t>
            </a:r>
            <a:r>
              <a:rPr lang="en-US" dirty="0" smtClean="0">
                <a:solidFill>
                  <a:srgbClr val="FF0000"/>
                </a:solidFill>
              </a:rPr>
              <a:t>&gt;20 </a:t>
            </a:r>
            <a:r>
              <a:rPr lang="en-US" dirty="0" smtClean="0">
                <a:solidFill>
                  <a:srgbClr val="FF0000"/>
                </a:solidFill>
              </a:rPr>
              <a:t>ng/</a:t>
            </a:r>
            <a:r>
              <a:rPr lang="en-US" dirty="0" err="1" smtClean="0">
                <a:solidFill>
                  <a:srgbClr val="FF0000"/>
                </a:solidFill>
              </a:rPr>
              <a:t>dL</a:t>
            </a:r>
            <a:r>
              <a:rPr lang="en-US" dirty="0" smtClean="0"/>
              <a:t> (550 </a:t>
            </a:r>
            <a:r>
              <a:rPr lang="en-US" dirty="0" err="1" smtClean="0"/>
              <a:t>pmol</a:t>
            </a:r>
            <a:r>
              <a:rPr lang="en-US" dirty="0" smtClean="0"/>
              <a:t>/L), we suggest that there may be no need for further confirmatory testing. </a:t>
            </a:r>
          </a:p>
          <a:p>
            <a:endParaRPr lang="en-US" dirty="0"/>
          </a:p>
        </p:txBody>
      </p:sp>
    </p:spTree>
    <p:extLst>
      <p:ext uri="{BB962C8B-B14F-4D97-AF65-F5344CB8AC3E}">
        <p14:creationId xmlns:p14="http://schemas.microsoft.com/office/powerpoint/2010/main" xmlns="" val="280822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552" y="980902"/>
            <a:ext cx="11382895" cy="2778443"/>
          </a:xfrm>
        </p:spPr>
        <p:txBody>
          <a:bodyPr>
            <a:normAutofit/>
          </a:bodyPr>
          <a:lstStyle/>
          <a:p>
            <a:r>
              <a:rPr lang="en-US" sz="4400" dirty="0" smtClean="0"/>
              <a:t>The Management of Primary </a:t>
            </a:r>
            <a:r>
              <a:rPr lang="en-US" sz="4400" dirty="0" err="1" smtClean="0"/>
              <a:t>Aldosteronism</a:t>
            </a:r>
            <a:r>
              <a:rPr lang="en-US" sz="4400" dirty="0" smtClean="0"/>
              <a:t>: Case Detection, Diagnosis, and Treatment: An Endocrine Society Clinical Practice Guideline</a:t>
            </a:r>
            <a:r>
              <a:rPr lang="en-US" dirty="0" smtClean="0"/>
              <a:t/>
            </a:r>
            <a:br>
              <a:rPr lang="en-US" dirty="0" smtClean="0"/>
            </a:br>
            <a:r>
              <a:rPr lang="en-US" sz="2700" dirty="0" smtClean="0"/>
              <a:t>J </a:t>
            </a:r>
            <a:r>
              <a:rPr lang="en-US" sz="2700" dirty="0" err="1" smtClean="0"/>
              <a:t>Clin</a:t>
            </a:r>
            <a:r>
              <a:rPr lang="en-US" sz="2700" dirty="0" smtClean="0"/>
              <a:t> </a:t>
            </a:r>
            <a:r>
              <a:rPr lang="en-US" sz="2700" dirty="0" err="1" smtClean="0"/>
              <a:t>Endocrinol</a:t>
            </a:r>
            <a:r>
              <a:rPr lang="en-US" sz="2700" dirty="0" smtClean="0"/>
              <a:t> </a:t>
            </a:r>
            <a:r>
              <a:rPr lang="en-US" sz="2700" dirty="0" err="1" smtClean="0"/>
              <a:t>Metab</a:t>
            </a:r>
            <a:r>
              <a:rPr lang="en-US" sz="2700" dirty="0" smtClean="0"/>
              <a:t>, May 2016 </a:t>
            </a:r>
            <a:br>
              <a:rPr lang="en-US" sz="2700" dirty="0" smtClean="0"/>
            </a:br>
            <a:r>
              <a:rPr lang="en-US" sz="2700" dirty="0" smtClean="0"/>
              <a:t>&amp;</a:t>
            </a:r>
            <a:endParaRPr lang="en-US" dirty="0"/>
          </a:p>
        </p:txBody>
      </p:sp>
      <p:sp>
        <p:nvSpPr>
          <p:cNvPr id="3" name="Subtitle 2"/>
          <p:cNvSpPr>
            <a:spLocks noGrp="1"/>
          </p:cNvSpPr>
          <p:nvPr>
            <p:ph type="subTitle" idx="1"/>
          </p:nvPr>
        </p:nvSpPr>
        <p:spPr>
          <a:xfrm>
            <a:off x="1163782" y="3940234"/>
            <a:ext cx="9144000" cy="2298468"/>
          </a:xfrm>
        </p:spPr>
        <p:txBody>
          <a:bodyPr>
            <a:normAutofit fontScale="55000" lnSpcReduction="20000"/>
          </a:bodyPr>
          <a:lstStyle/>
          <a:p>
            <a:endParaRPr lang="en-US" dirty="0" smtClean="0"/>
          </a:p>
          <a:p>
            <a:r>
              <a:rPr lang="en-US" sz="8000" dirty="0">
                <a:latin typeface="+mj-lt"/>
                <a:ea typeface="+mj-ea"/>
                <a:cs typeface="+mj-cs"/>
              </a:rPr>
              <a:t>Screening for Endocrine Hypertension: An Endocrine Society Scientific Statement</a:t>
            </a:r>
          </a:p>
          <a:p>
            <a:r>
              <a:rPr lang="en-US" sz="4900" dirty="0">
                <a:latin typeface="+mj-lt"/>
                <a:ea typeface="+mj-ea"/>
                <a:cs typeface="+mj-cs"/>
              </a:rPr>
              <a:t>Endocrine Reviews, April 2017</a:t>
            </a:r>
          </a:p>
        </p:txBody>
      </p:sp>
    </p:spTree>
    <p:extLst>
      <p:ext uri="{BB962C8B-B14F-4D97-AF65-F5344CB8AC3E}">
        <p14:creationId xmlns:p14="http://schemas.microsoft.com/office/powerpoint/2010/main" xmlns="" val="394916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normAutofit/>
          </a:bodyPr>
          <a:lstStyle/>
          <a:p>
            <a:pPr algn="just"/>
            <a:r>
              <a:rPr lang="en-US" dirty="0" smtClean="0"/>
              <a:t>The current literature does not identify a “</a:t>
            </a:r>
            <a:r>
              <a:rPr lang="en-US" dirty="0" smtClean="0">
                <a:solidFill>
                  <a:srgbClr val="FF0000"/>
                </a:solidFill>
              </a:rPr>
              <a:t>gold standard</a:t>
            </a:r>
            <a:r>
              <a:rPr lang="en-US" dirty="0" smtClean="0"/>
              <a:t>” confirmatory test for PA. </a:t>
            </a:r>
            <a:endParaRPr lang="en-US" dirty="0" smtClean="0"/>
          </a:p>
          <a:p>
            <a:pPr algn="just">
              <a:buNone/>
            </a:pPr>
            <a:endParaRPr lang="en-US" dirty="0" smtClean="0"/>
          </a:p>
          <a:p>
            <a:pPr algn="just"/>
            <a:endParaRPr lang="en-US" dirty="0"/>
          </a:p>
          <a:p>
            <a:pPr algn="just"/>
            <a:r>
              <a:rPr lang="en-US" dirty="0" smtClean="0"/>
              <a:t>the choice of confirmatory test is commonly determined by considering cost, patient compliance, laboratory routine, and local expertise (Table 7).</a:t>
            </a:r>
          </a:p>
          <a:p>
            <a:endParaRPr lang="en-US" dirty="0"/>
          </a:p>
        </p:txBody>
      </p:sp>
    </p:spTree>
    <p:extLst>
      <p:ext uri="{BB962C8B-B14F-4D97-AF65-F5344CB8AC3E}">
        <p14:creationId xmlns:p14="http://schemas.microsoft.com/office/powerpoint/2010/main" xmlns="" val="2975347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p:txBody>
          <a:bodyPr/>
          <a:lstStyle/>
          <a:p>
            <a:pPr algn="just"/>
            <a:r>
              <a:rPr lang="en-US" dirty="0" smtClean="0"/>
              <a:t>Confirmatory testing places a high value on sparing patients with false-positive ARR tests from undergoing costly and intrusive lateralization procedures.</a:t>
            </a:r>
          </a:p>
          <a:p>
            <a:endParaRPr lang="en-US" dirty="0"/>
          </a:p>
        </p:txBody>
      </p:sp>
    </p:spTree>
    <p:extLst>
      <p:ext uri="{BB962C8B-B14F-4D97-AF65-F5344CB8AC3E}">
        <p14:creationId xmlns:p14="http://schemas.microsoft.com/office/powerpoint/2010/main" xmlns="" val="308486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9720" t="13603" r="11867" b="7953"/>
          <a:stretch/>
        </p:blipFill>
        <p:spPr>
          <a:xfrm>
            <a:off x="619126" y="10097"/>
            <a:ext cx="10267950" cy="6847903"/>
          </a:xfrm>
          <a:prstGeom prst="rect">
            <a:avLst/>
          </a:prstGeom>
        </p:spPr>
      </p:pic>
    </p:spTree>
    <p:extLst>
      <p:ext uri="{BB962C8B-B14F-4D97-AF65-F5344CB8AC3E}">
        <p14:creationId xmlns:p14="http://schemas.microsoft.com/office/powerpoint/2010/main" xmlns="" val="258760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10039" t="13027" r="11075" b="14499"/>
          <a:stretch/>
        </p:blipFill>
        <p:spPr>
          <a:xfrm>
            <a:off x="533400" y="28575"/>
            <a:ext cx="11163300" cy="6837292"/>
          </a:xfrm>
          <a:prstGeom prst="rect">
            <a:avLst/>
          </a:prstGeom>
        </p:spPr>
      </p:pic>
    </p:spTree>
    <p:extLst>
      <p:ext uri="{BB962C8B-B14F-4D97-AF65-F5344CB8AC3E}">
        <p14:creationId xmlns:p14="http://schemas.microsoft.com/office/powerpoint/2010/main" xmlns="" val="79731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Subtype classification</a:t>
            </a:r>
            <a:endParaRPr lang="en-US" dirty="0"/>
          </a:p>
        </p:txBody>
      </p:sp>
      <p:sp>
        <p:nvSpPr>
          <p:cNvPr id="3" name="Content Placeholder 2"/>
          <p:cNvSpPr>
            <a:spLocks noGrp="1"/>
          </p:cNvSpPr>
          <p:nvPr>
            <p:ph idx="1"/>
          </p:nvPr>
        </p:nvSpPr>
        <p:spPr/>
        <p:txBody>
          <a:bodyPr/>
          <a:lstStyle/>
          <a:p>
            <a:r>
              <a:rPr lang="en-US" dirty="0" smtClean="0"/>
              <a:t>3.1 We recommend that all patients with PA under go </a:t>
            </a:r>
            <a:r>
              <a:rPr lang="en-US" dirty="0" smtClean="0">
                <a:solidFill>
                  <a:srgbClr val="FF0000"/>
                </a:solidFill>
              </a:rPr>
              <a:t>adrenal CT </a:t>
            </a:r>
            <a:r>
              <a:rPr lang="en-US" dirty="0" smtClean="0"/>
              <a:t>as the initial study in subtype testing to exclude large masses that may represent adrenocortical carcinoma and to assist the interventional radiologist and surgeon where anatomically appropriate(Figure1). </a:t>
            </a:r>
          </a:p>
          <a:p>
            <a:endParaRPr lang="en-US" dirty="0" smtClean="0"/>
          </a:p>
          <a:p>
            <a:endParaRPr lang="en-US" dirty="0"/>
          </a:p>
        </p:txBody>
      </p:sp>
    </p:spTree>
    <p:extLst>
      <p:ext uri="{BB962C8B-B14F-4D97-AF65-F5344CB8AC3E}">
        <p14:creationId xmlns:p14="http://schemas.microsoft.com/office/powerpoint/2010/main" xmlns="" val="1299517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t>Clinicians use the findings from adrenal CT—normal appearing adrenals, unilateral </a:t>
            </a:r>
            <a:r>
              <a:rPr lang="en-US" dirty="0" err="1" smtClean="0"/>
              <a:t>macroadenoma</a:t>
            </a:r>
            <a:r>
              <a:rPr lang="en-US" dirty="0" smtClean="0"/>
              <a:t> </a:t>
            </a:r>
            <a:r>
              <a:rPr lang="en-US" dirty="0" smtClean="0"/>
              <a:t>(1 cm), minimal unilateral adrenal limb thickening, unilateral micro adenomas (1 cm), or bilateral macro- or micro adenomas (or a combination of the two)—in conjunction with AVS and (if needed) ancillary tests to guide treatment decisions in patients with PA. APA may appear as </a:t>
            </a:r>
            <a:r>
              <a:rPr lang="en-US" dirty="0" smtClean="0">
                <a:solidFill>
                  <a:srgbClr val="FF0000"/>
                </a:solidFill>
              </a:rPr>
              <a:t>small hypo dense nodules </a:t>
            </a:r>
            <a:r>
              <a:rPr lang="en-US" dirty="0" smtClean="0"/>
              <a:t>(</a:t>
            </a:r>
            <a:r>
              <a:rPr lang="en-US" dirty="0" smtClean="0"/>
              <a:t>usually&lt; </a:t>
            </a:r>
            <a:r>
              <a:rPr lang="en-US" dirty="0" smtClean="0"/>
              <a:t>2 cm in diameter) on CT</a:t>
            </a:r>
            <a:r>
              <a:rPr lang="en-US" dirty="0" smtClean="0"/>
              <a:t>.</a:t>
            </a:r>
          </a:p>
          <a:p>
            <a:r>
              <a:rPr lang="en-US" dirty="0" smtClean="0"/>
              <a:t> </a:t>
            </a:r>
            <a:r>
              <a:rPr lang="en-US" dirty="0" smtClean="0"/>
              <a:t>Idiopathic adrenal hyperplasia (IAH) adrenal glands may </a:t>
            </a:r>
            <a:r>
              <a:rPr lang="en-US" dirty="0" smtClean="0"/>
              <a:t>be normal on CT or may show nodular changes.</a:t>
            </a:r>
          </a:p>
          <a:p>
            <a:pPr>
              <a:buNone/>
            </a:pPr>
            <a:endParaRPr lang="en-US" dirty="0"/>
          </a:p>
        </p:txBody>
      </p:sp>
    </p:spTree>
    <p:extLst>
      <p:ext uri="{BB962C8B-B14F-4D97-AF65-F5344CB8AC3E}">
        <p14:creationId xmlns:p14="http://schemas.microsoft.com/office/powerpoint/2010/main" xmlns="" val="2269392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In addition, nonfunctioning unilateral adrenal macro adenomas are </a:t>
            </a:r>
            <a:r>
              <a:rPr lang="en-US" dirty="0" smtClean="0">
                <a:solidFill>
                  <a:srgbClr val="FF0000"/>
                </a:solidFill>
              </a:rPr>
              <a:t>not</a:t>
            </a:r>
            <a:r>
              <a:rPr lang="en-US" dirty="0" smtClean="0"/>
              <a:t> </a:t>
            </a:r>
            <a:r>
              <a:rPr lang="en-US" dirty="0" err="1" smtClean="0">
                <a:solidFill>
                  <a:srgbClr val="FF0000"/>
                </a:solidFill>
              </a:rPr>
              <a:t>uncommon</a:t>
            </a:r>
            <a:r>
              <a:rPr lang="en-US" dirty="0" err="1" smtClean="0"/>
              <a:t>,especially</a:t>
            </a:r>
            <a:r>
              <a:rPr lang="en-US" dirty="0" smtClean="0"/>
              <a:t> in older patients</a:t>
            </a:r>
            <a:r>
              <a:rPr lang="en-US" dirty="0" smtClean="0">
                <a:solidFill>
                  <a:srgbClr val="FF0000"/>
                </a:solidFill>
              </a:rPr>
              <a:t>( </a:t>
            </a:r>
            <a:r>
              <a:rPr lang="en-US" dirty="0" smtClean="0">
                <a:solidFill>
                  <a:srgbClr val="FF0000"/>
                </a:solidFill>
              </a:rPr>
              <a:t>&gt;age35years</a:t>
            </a:r>
            <a:r>
              <a:rPr lang="en-US" dirty="0" smtClean="0"/>
              <a:t>), </a:t>
            </a:r>
            <a:r>
              <a:rPr lang="en-US" dirty="0" smtClean="0"/>
              <a:t>and are indistinguishable from APAs on CT</a:t>
            </a:r>
            <a:r>
              <a:rPr lang="en-US" dirty="0" smtClean="0"/>
              <a:t>.</a:t>
            </a:r>
          </a:p>
          <a:p>
            <a:pPr>
              <a:buNone/>
            </a:pPr>
            <a:endParaRPr lang="en-US" dirty="0"/>
          </a:p>
        </p:txBody>
      </p:sp>
    </p:spTree>
    <p:extLst>
      <p:ext uri="{BB962C8B-B14F-4D97-AF65-F5344CB8AC3E}">
        <p14:creationId xmlns:p14="http://schemas.microsoft.com/office/powerpoint/2010/main" xmlns="" val="238481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lstStyle/>
          <a:p>
            <a:r>
              <a:rPr lang="en-US" dirty="0" smtClean="0"/>
              <a:t>3.2 We recommend that when surgical treatment is feasible and desired by the patient  ,an experienced radiologist </a:t>
            </a:r>
            <a:r>
              <a:rPr lang="en-US" dirty="0" smtClean="0"/>
              <a:t>should use </a:t>
            </a:r>
            <a:r>
              <a:rPr lang="en-US" dirty="0" smtClean="0">
                <a:solidFill>
                  <a:srgbClr val="FF0000"/>
                </a:solidFill>
              </a:rPr>
              <a:t>AVS</a:t>
            </a:r>
            <a:r>
              <a:rPr lang="en-US" dirty="0" smtClean="0"/>
              <a:t> to make the distinction between </a:t>
            </a:r>
            <a:r>
              <a:rPr lang="en-US" dirty="0" smtClean="0">
                <a:solidFill>
                  <a:srgbClr val="FF0000"/>
                </a:solidFill>
              </a:rPr>
              <a:t>unilateral and bilateral </a:t>
            </a:r>
            <a:r>
              <a:rPr lang="en-US" dirty="0" smtClean="0"/>
              <a:t>adrenal disease </a:t>
            </a:r>
            <a:endParaRPr lang="en-US" dirty="0" smtClean="0"/>
          </a:p>
          <a:p>
            <a:endParaRPr lang="en-US" dirty="0" smtClean="0"/>
          </a:p>
          <a:p>
            <a:r>
              <a:rPr lang="en-US" dirty="0" smtClean="0"/>
              <a:t>.Younger </a:t>
            </a:r>
            <a:r>
              <a:rPr lang="en-US" dirty="0" smtClean="0"/>
              <a:t>patients (</a:t>
            </a:r>
            <a:r>
              <a:rPr lang="en-US" dirty="0" smtClean="0">
                <a:solidFill>
                  <a:srgbClr val="FF0000"/>
                </a:solidFill>
              </a:rPr>
              <a:t>age 35 years</a:t>
            </a:r>
            <a:r>
              <a:rPr lang="en-US" dirty="0" smtClean="0"/>
              <a:t>) with </a:t>
            </a:r>
            <a:r>
              <a:rPr lang="en-US" dirty="0" smtClean="0">
                <a:solidFill>
                  <a:srgbClr val="FF0000"/>
                </a:solidFill>
              </a:rPr>
              <a:t>spontaneous hypokalemia</a:t>
            </a:r>
            <a:r>
              <a:rPr lang="en-US" dirty="0" smtClean="0"/>
              <a:t>, marked </a:t>
            </a:r>
            <a:r>
              <a:rPr lang="en-US" dirty="0" smtClean="0">
                <a:solidFill>
                  <a:srgbClr val="FF0000"/>
                </a:solidFill>
              </a:rPr>
              <a:t>aldosterone excess</a:t>
            </a:r>
            <a:r>
              <a:rPr lang="en-US" dirty="0" smtClean="0"/>
              <a:t>, and </a:t>
            </a:r>
            <a:r>
              <a:rPr lang="en-US" dirty="0" smtClean="0">
                <a:solidFill>
                  <a:srgbClr val="FF0000"/>
                </a:solidFill>
              </a:rPr>
              <a:t>unilateral </a:t>
            </a:r>
            <a:r>
              <a:rPr lang="en-US" dirty="0" smtClean="0">
                <a:solidFill>
                  <a:srgbClr val="FF0000"/>
                </a:solidFill>
              </a:rPr>
              <a:t>adrenal lesions </a:t>
            </a:r>
            <a:r>
              <a:rPr lang="en-US" dirty="0" smtClean="0"/>
              <a:t>with radiological features consistent with a cortical adenoma on adrenal CT scan may not need AVS before proceeding to unilateral </a:t>
            </a:r>
            <a:r>
              <a:rPr lang="en-US" dirty="0" err="1" smtClean="0"/>
              <a:t>adrenalectomy</a:t>
            </a:r>
            <a:r>
              <a:rPr lang="en-US" dirty="0" smtClean="0"/>
              <a:t>. </a:t>
            </a:r>
          </a:p>
          <a:p>
            <a:endParaRPr lang="en-US" dirty="0"/>
          </a:p>
        </p:txBody>
      </p:sp>
    </p:spTree>
    <p:extLst>
      <p:ext uri="{BB962C8B-B14F-4D97-AF65-F5344CB8AC3E}">
        <p14:creationId xmlns:p14="http://schemas.microsoft.com/office/powerpoint/2010/main" xmlns="" val="2050270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r>
              <a:rPr lang="en-US" dirty="0" smtClean="0"/>
              <a:t>in most patients, making AVS the most accurate means of differentiating unilateral from bilateral forms of PA. AVS is </a:t>
            </a:r>
            <a:r>
              <a:rPr lang="en-US" dirty="0" smtClean="0">
                <a:solidFill>
                  <a:srgbClr val="FF0000"/>
                </a:solidFill>
              </a:rPr>
              <a:t>expensive</a:t>
            </a:r>
            <a:r>
              <a:rPr lang="en-US" dirty="0" smtClean="0"/>
              <a:t> and </a:t>
            </a:r>
            <a:r>
              <a:rPr lang="en-US" dirty="0" smtClean="0">
                <a:solidFill>
                  <a:srgbClr val="FF0000"/>
                </a:solidFill>
              </a:rPr>
              <a:t>invasive</a:t>
            </a:r>
            <a:r>
              <a:rPr lang="en-US" dirty="0" smtClean="0"/>
              <a:t>, and so it is highly desirable to avoid this test in patients who do not have PA </a:t>
            </a:r>
            <a:r>
              <a:rPr lang="en-US" dirty="0" smtClean="0"/>
              <a:t>.</a:t>
            </a:r>
            <a:endParaRPr lang="en-US" dirty="0" smtClean="0"/>
          </a:p>
          <a:p>
            <a:r>
              <a:rPr lang="en-US" dirty="0" smtClean="0"/>
              <a:t>The </a:t>
            </a:r>
            <a:r>
              <a:rPr lang="en-US" dirty="0" smtClean="0">
                <a:solidFill>
                  <a:srgbClr val="FF0000"/>
                </a:solidFill>
              </a:rPr>
              <a:t>sensitivity and specificity </a:t>
            </a:r>
            <a:r>
              <a:rPr lang="en-US" dirty="0" smtClean="0"/>
              <a:t>of AVS (</a:t>
            </a:r>
            <a:r>
              <a:rPr lang="en-US" dirty="0" smtClean="0">
                <a:solidFill>
                  <a:srgbClr val="FF0000"/>
                </a:solidFill>
              </a:rPr>
              <a:t>95 and 100%, </a:t>
            </a:r>
            <a:r>
              <a:rPr lang="en-US" dirty="0" smtClean="0"/>
              <a:t>respectively) for detecting unilateral aldosterone excess are superior to that of adrenal CT (</a:t>
            </a:r>
            <a:r>
              <a:rPr lang="en-US" dirty="0" smtClean="0">
                <a:solidFill>
                  <a:srgbClr val="FF0000"/>
                </a:solidFill>
              </a:rPr>
              <a:t>78 and 75%, </a:t>
            </a:r>
            <a:r>
              <a:rPr lang="en-US" dirty="0" smtClean="0"/>
              <a:t>respectively</a:t>
            </a:r>
            <a:r>
              <a:rPr lang="en-US" dirty="0" smtClean="0"/>
              <a:t>).</a:t>
            </a:r>
            <a:endParaRPr lang="en-US" dirty="0" smtClean="0"/>
          </a:p>
          <a:p>
            <a:r>
              <a:rPr lang="en-US" dirty="0" smtClean="0"/>
              <a:t>AVS is </a:t>
            </a:r>
            <a:r>
              <a:rPr lang="en-US" dirty="0" err="1" smtClean="0"/>
              <a:t>the“</a:t>
            </a:r>
            <a:r>
              <a:rPr lang="en-US" dirty="0" err="1" smtClean="0">
                <a:solidFill>
                  <a:srgbClr val="FF0000"/>
                </a:solidFill>
              </a:rPr>
              <a:t>goldstandard”</a:t>
            </a:r>
            <a:r>
              <a:rPr lang="en-US" dirty="0" err="1" smtClean="0"/>
              <a:t>test</a:t>
            </a:r>
            <a:r>
              <a:rPr lang="en-US" dirty="0" smtClean="0"/>
              <a:t> to distinguish unilateral </a:t>
            </a:r>
            <a:r>
              <a:rPr lang="en-US" dirty="0" smtClean="0"/>
              <a:t>(APA or UAH) from bilateral (IHA) disease in patients with PA </a:t>
            </a:r>
            <a:r>
              <a:rPr lang="en-US" dirty="0" smtClean="0"/>
              <a:t>. </a:t>
            </a:r>
            <a:endParaRPr lang="en-US" dirty="0"/>
          </a:p>
        </p:txBody>
      </p:sp>
    </p:spTree>
    <p:extLst>
      <p:ext uri="{BB962C8B-B14F-4D97-AF65-F5344CB8AC3E}">
        <p14:creationId xmlns:p14="http://schemas.microsoft.com/office/powerpoint/2010/main" xmlns="" val="25800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lstStyle/>
          <a:p>
            <a:r>
              <a:rPr lang="en-US" dirty="0" smtClean="0"/>
              <a:t>A radiologist experienced with and dedicated </a:t>
            </a:r>
            <a:r>
              <a:rPr lang="en-US" dirty="0" smtClean="0"/>
              <a:t>to AVS is </a:t>
            </a:r>
            <a:r>
              <a:rPr lang="en-US" dirty="0" smtClean="0"/>
              <a:t>necessary to implement this recommendation. </a:t>
            </a:r>
            <a:endParaRPr lang="en-US" dirty="0" smtClean="0"/>
          </a:p>
          <a:p>
            <a:r>
              <a:rPr lang="en-US" dirty="0" smtClean="0"/>
              <a:t>There </a:t>
            </a:r>
            <a:r>
              <a:rPr lang="en-US" dirty="0" smtClean="0"/>
              <a:t>are </a:t>
            </a:r>
            <a:r>
              <a:rPr lang="en-US" dirty="0" smtClean="0">
                <a:solidFill>
                  <a:srgbClr val="FF0000"/>
                </a:solidFill>
              </a:rPr>
              <a:t>three protocols </a:t>
            </a:r>
            <a:r>
              <a:rPr lang="en-US" dirty="0" smtClean="0"/>
              <a:t>for AVS: 1) unstimulated sequential or simultaneous bilateral AVS;</a:t>
            </a:r>
          </a:p>
          <a:p>
            <a:r>
              <a:rPr lang="en-US" dirty="0" smtClean="0"/>
              <a:t>2)unstimulated sequential or simultaneous bilateral AVS followed by bolus </a:t>
            </a:r>
            <a:r>
              <a:rPr lang="en-US" dirty="0" err="1" smtClean="0"/>
              <a:t>cosyntropin</a:t>
            </a:r>
            <a:r>
              <a:rPr lang="en-US" dirty="0" smtClean="0"/>
              <a:t>-stimulated sequential or simultaneous bilateral AVS; </a:t>
            </a:r>
            <a:endParaRPr lang="en-US" dirty="0" smtClean="0"/>
          </a:p>
          <a:p>
            <a:r>
              <a:rPr lang="en-US" dirty="0" smtClean="0"/>
              <a:t> </a:t>
            </a:r>
            <a:r>
              <a:rPr lang="en-US" dirty="0" smtClean="0"/>
              <a:t>3) continuous </a:t>
            </a:r>
            <a:r>
              <a:rPr lang="en-US" dirty="0" err="1" smtClean="0"/>
              <a:t>cosyntropin</a:t>
            </a:r>
            <a:r>
              <a:rPr lang="en-US" dirty="0" smtClean="0"/>
              <a:t> infusion with sequential bilateral AVS. </a:t>
            </a:r>
            <a:endParaRPr lang="en-US" dirty="0"/>
          </a:p>
        </p:txBody>
      </p:sp>
    </p:spTree>
    <p:extLst>
      <p:ext uri="{BB962C8B-B14F-4D97-AF65-F5344CB8AC3E}">
        <p14:creationId xmlns:p14="http://schemas.microsoft.com/office/powerpoint/2010/main" xmlns="" val="202092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and clinical significance of primary </a:t>
            </a:r>
            <a:r>
              <a:rPr lang="en-US" b="1" dirty="0" err="1" smtClean="0"/>
              <a:t>aldosteronism</a:t>
            </a:r>
            <a:endParaRPr lang="en-US" b="1" dirty="0"/>
          </a:p>
        </p:txBody>
      </p:sp>
      <p:sp>
        <p:nvSpPr>
          <p:cNvPr id="3" name="Content Placeholder 2"/>
          <p:cNvSpPr>
            <a:spLocks noGrp="1"/>
          </p:cNvSpPr>
          <p:nvPr>
            <p:ph idx="1"/>
          </p:nvPr>
        </p:nvSpPr>
        <p:spPr/>
        <p:txBody>
          <a:bodyPr>
            <a:normAutofit/>
          </a:bodyPr>
          <a:lstStyle/>
          <a:p>
            <a:pPr>
              <a:buNone/>
            </a:pPr>
            <a:r>
              <a:rPr lang="en-US" b="1" dirty="0" smtClean="0"/>
              <a:t>What is primary </a:t>
            </a:r>
            <a:r>
              <a:rPr lang="en-US" b="1" dirty="0" err="1" smtClean="0"/>
              <a:t>aldosteronism</a:t>
            </a:r>
            <a:r>
              <a:rPr lang="en-US" b="1" dirty="0" smtClean="0"/>
              <a:t>? </a:t>
            </a:r>
          </a:p>
          <a:p>
            <a:r>
              <a:rPr lang="en-US" dirty="0" smtClean="0"/>
              <a:t>PA is a group of disorders in which aldosterone production is inappropriately high for sodium status, relatively autonomous of the major regulators of secretion (</a:t>
            </a:r>
            <a:r>
              <a:rPr lang="en-US" dirty="0" smtClean="0">
                <a:solidFill>
                  <a:srgbClr val="FF0000"/>
                </a:solidFill>
              </a:rPr>
              <a:t>angiotensin II, plasma potassium </a:t>
            </a:r>
            <a:r>
              <a:rPr lang="en-US" dirty="0" smtClean="0"/>
              <a:t>concentration), and </a:t>
            </a:r>
            <a:r>
              <a:rPr lang="en-US" dirty="0" err="1" smtClean="0"/>
              <a:t>nonsuppressible</a:t>
            </a:r>
            <a:r>
              <a:rPr lang="en-US" dirty="0" smtClean="0"/>
              <a:t> by sodium loading. </a:t>
            </a:r>
            <a:endParaRPr lang="fa-IR" dirty="0" smtClean="0"/>
          </a:p>
          <a:p>
            <a:r>
              <a:rPr lang="en-US" dirty="0" smtClean="0"/>
              <a:t>Such </a:t>
            </a:r>
            <a:r>
              <a:rPr lang="en-US" dirty="0" smtClean="0"/>
              <a:t>inappropriate production of aldosterone causes </a:t>
            </a:r>
            <a:r>
              <a:rPr lang="en-US" dirty="0" smtClean="0">
                <a:solidFill>
                  <a:srgbClr val="FF0000"/>
                </a:solidFill>
              </a:rPr>
              <a:t>hypertension</a:t>
            </a:r>
            <a:r>
              <a:rPr lang="en-US" dirty="0" smtClean="0"/>
              <a:t>, </a:t>
            </a:r>
            <a:r>
              <a:rPr lang="en-US" dirty="0" smtClean="0">
                <a:solidFill>
                  <a:srgbClr val="FF0000"/>
                </a:solidFill>
              </a:rPr>
              <a:t>cardiovascular damage</a:t>
            </a:r>
            <a:r>
              <a:rPr lang="en-US" dirty="0" smtClean="0"/>
              <a:t>, </a:t>
            </a:r>
            <a:r>
              <a:rPr lang="en-US" dirty="0" smtClean="0">
                <a:solidFill>
                  <a:srgbClr val="FF0000"/>
                </a:solidFill>
              </a:rPr>
              <a:t>sodium retention</a:t>
            </a:r>
            <a:r>
              <a:rPr lang="en-US" dirty="0" smtClean="0"/>
              <a:t>, </a:t>
            </a:r>
            <a:r>
              <a:rPr lang="en-US" dirty="0" smtClean="0">
                <a:solidFill>
                  <a:srgbClr val="FF0000"/>
                </a:solidFill>
              </a:rPr>
              <a:t>suppression of plasma renin, </a:t>
            </a:r>
            <a:r>
              <a:rPr lang="en-US" dirty="0" smtClean="0"/>
              <a:t>and </a:t>
            </a:r>
            <a:r>
              <a:rPr lang="en-US" dirty="0" smtClean="0">
                <a:solidFill>
                  <a:srgbClr val="FF0000"/>
                </a:solidFill>
              </a:rPr>
              <a:t>increased potassium excretion </a:t>
            </a:r>
            <a:r>
              <a:rPr lang="en-US" dirty="0" smtClean="0"/>
              <a:t>that(if prolonged and severe) may lead to </a:t>
            </a:r>
            <a:r>
              <a:rPr lang="en-US" dirty="0" err="1" smtClean="0"/>
              <a:t>hypokalemia</a:t>
            </a:r>
            <a:r>
              <a:rPr lang="en-US" dirty="0" smtClean="0"/>
              <a:t>.</a:t>
            </a:r>
            <a:endParaRPr lang="fa-IR" dirty="0" smtClean="0"/>
          </a:p>
          <a:p>
            <a:pPr>
              <a:buNone/>
            </a:pPr>
            <a:endParaRPr lang="en-US" dirty="0" smtClean="0"/>
          </a:p>
          <a:p>
            <a:endParaRPr lang="en-US" dirty="0"/>
          </a:p>
        </p:txBody>
      </p:sp>
    </p:spTree>
    <p:extLst>
      <p:ext uri="{BB962C8B-B14F-4D97-AF65-F5344CB8AC3E}">
        <p14:creationId xmlns:p14="http://schemas.microsoft.com/office/powerpoint/2010/main" xmlns="" val="1763051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clinicians </a:t>
            </a:r>
            <a:r>
              <a:rPr lang="en-US" dirty="0" smtClean="0"/>
              <a:t>use a </a:t>
            </a:r>
            <a:r>
              <a:rPr lang="en-US" dirty="0" smtClean="0">
                <a:solidFill>
                  <a:srgbClr val="FF0000"/>
                </a:solidFill>
              </a:rPr>
              <a:t>cut off </a:t>
            </a:r>
            <a:r>
              <a:rPr lang="en-US" dirty="0" smtClean="0"/>
              <a:t>of the cortisol-corrected aldosterone ratio from high-side to low-side of </a:t>
            </a:r>
            <a:r>
              <a:rPr lang="en-US" dirty="0" smtClean="0">
                <a:solidFill>
                  <a:srgbClr val="FF0000"/>
                </a:solidFill>
              </a:rPr>
              <a:t>more than 4:1 </a:t>
            </a:r>
            <a:r>
              <a:rPr lang="en-US" dirty="0" smtClean="0"/>
              <a:t>to indicate unilateral </a:t>
            </a:r>
            <a:r>
              <a:rPr lang="en-US" dirty="0" err="1" smtClean="0"/>
              <a:t>aldosterone</a:t>
            </a:r>
            <a:r>
              <a:rPr lang="en-US" dirty="0" smtClean="0"/>
              <a:t> </a:t>
            </a:r>
            <a:r>
              <a:rPr lang="en-US" dirty="0" err="1" smtClean="0"/>
              <a:t>excess;a</a:t>
            </a:r>
            <a:r>
              <a:rPr lang="en-US" dirty="0" smtClean="0"/>
              <a:t> </a:t>
            </a:r>
            <a:r>
              <a:rPr lang="en-US" dirty="0" smtClean="0">
                <a:solidFill>
                  <a:srgbClr val="FF0000"/>
                </a:solidFill>
              </a:rPr>
              <a:t>ratio of 3:1 </a:t>
            </a:r>
            <a:r>
              <a:rPr lang="en-US" dirty="0" smtClean="0"/>
              <a:t>is suggestive of bilateral aldosterone hyper </a:t>
            </a:r>
            <a:r>
              <a:rPr lang="en-US" dirty="0" smtClean="0"/>
              <a:t>secretion.</a:t>
            </a:r>
          </a:p>
          <a:p>
            <a:pPr>
              <a:buNone/>
            </a:pPr>
            <a:endParaRPr lang="en-US" dirty="0" smtClean="0"/>
          </a:p>
          <a:p>
            <a:r>
              <a:rPr lang="en-US" dirty="0" smtClean="0"/>
              <a:t>Some investigators consider a cortisol-corrected aldosterone lateralization ratio(high to low side) of </a:t>
            </a:r>
            <a:r>
              <a:rPr lang="en-US" dirty="0" smtClean="0">
                <a:solidFill>
                  <a:srgbClr val="FF0000"/>
                </a:solidFill>
              </a:rPr>
              <a:t>more than 2:1</a:t>
            </a:r>
            <a:r>
              <a:rPr lang="en-US" dirty="0" smtClean="0"/>
              <a:t> in the </a:t>
            </a:r>
            <a:r>
              <a:rPr lang="en-US" dirty="0" smtClean="0">
                <a:solidFill>
                  <a:srgbClr val="FF0000"/>
                </a:solidFill>
              </a:rPr>
              <a:t>absence</a:t>
            </a:r>
            <a:r>
              <a:rPr lang="en-US" dirty="0" smtClean="0"/>
              <a:t> of </a:t>
            </a:r>
            <a:r>
              <a:rPr lang="en-US" dirty="0" err="1" smtClean="0"/>
              <a:t>cosyntropin</a:t>
            </a:r>
            <a:r>
              <a:rPr lang="en-US" dirty="0" smtClean="0"/>
              <a:t> as consistent with unilateral </a:t>
            </a:r>
            <a:r>
              <a:rPr lang="en-US" dirty="0" smtClean="0"/>
              <a:t>disease.</a:t>
            </a:r>
            <a:endParaRPr lang="en-US" dirty="0"/>
          </a:p>
        </p:txBody>
      </p:sp>
    </p:spTree>
    <p:extLst>
      <p:ext uri="{BB962C8B-B14F-4D97-AF65-F5344CB8AC3E}">
        <p14:creationId xmlns:p14="http://schemas.microsoft.com/office/powerpoint/2010/main" xmlns="" val="642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Cosyntropin</a:t>
            </a:r>
            <a:r>
              <a:rPr lang="en-US" dirty="0" smtClean="0"/>
              <a:t> use</a:t>
            </a:r>
            <a:endParaRPr lang="en-US" dirty="0"/>
          </a:p>
        </p:txBody>
      </p:sp>
      <p:sp>
        <p:nvSpPr>
          <p:cNvPr id="3" name="Content Placeholder 2"/>
          <p:cNvSpPr>
            <a:spLocks noGrp="1"/>
          </p:cNvSpPr>
          <p:nvPr>
            <p:ph idx="1"/>
          </p:nvPr>
        </p:nvSpPr>
        <p:spPr/>
        <p:txBody>
          <a:bodyPr/>
          <a:lstStyle/>
          <a:p>
            <a:r>
              <a:rPr lang="en-US" dirty="0" smtClean="0"/>
              <a:t>For continuous </a:t>
            </a:r>
            <a:r>
              <a:rPr lang="en-US" dirty="0" err="1" smtClean="0"/>
              <a:t>cosyntropin</a:t>
            </a:r>
            <a:r>
              <a:rPr lang="en-US" dirty="0" smtClean="0"/>
              <a:t>, clinicians should begin an infusion of </a:t>
            </a:r>
            <a:r>
              <a:rPr lang="en-US" dirty="0" smtClean="0">
                <a:solidFill>
                  <a:srgbClr val="FF0000"/>
                </a:solidFill>
              </a:rPr>
              <a:t>50</a:t>
            </a:r>
            <a:r>
              <a:rPr lang="en-US" dirty="0" smtClean="0"/>
              <a:t>  </a:t>
            </a:r>
            <a:r>
              <a:rPr lang="en-US" dirty="0" err="1" smtClean="0"/>
              <a:t>microg</a:t>
            </a:r>
            <a:r>
              <a:rPr lang="en-US" dirty="0" smtClean="0"/>
              <a:t>/h </a:t>
            </a:r>
            <a:r>
              <a:rPr lang="en-US" dirty="0" smtClean="0"/>
              <a:t>of </a:t>
            </a:r>
            <a:r>
              <a:rPr lang="en-US" dirty="0" err="1" smtClean="0"/>
              <a:t>cosyntropin</a:t>
            </a:r>
            <a:r>
              <a:rPr lang="en-US" dirty="0" smtClean="0"/>
              <a:t> </a:t>
            </a:r>
            <a:r>
              <a:rPr lang="en-US" dirty="0" smtClean="0">
                <a:solidFill>
                  <a:srgbClr val="FF0000"/>
                </a:solidFill>
              </a:rPr>
              <a:t>30</a:t>
            </a:r>
            <a:r>
              <a:rPr lang="en-US" dirty="0" smtClean="0"/>
              <a:t> minutes before adrenal vein catheterization and continue it throughout the procedure </a:t>
            </a:r>
            <a:endParaRPr lang="en-US" dirty="0" smtClean="0"/>
          </a:p>
          <a:p>
            <a:endParaRPr lang="en-US" dirty="0" smtClean="0"/>
          </a:p>
          <a:p>
            <a:r>
              <a:rPr lang="en-US" dirty="0" smtClean="0"/>
              <a:t>The </a:t>
            </a:r>
            <a:r>
              <a:rPr lang="en-US" dirty="0" smtClean="0"/>
              <a:t>bolus </a:t>
            </a:r>
            <a:r>
              <a:rPr lang="en-US" dirty="0" err="1" smtClean="0"/>
              <a:t>cosyntropin</a:t>
            </a:r>
            <a:r>
              <a:rPr lang="en-US" dirty="0" smtClean="0"/>
              <a:t>  </a:t>
            </a:r>
            <a:r>
              <a:rPr lang="en-US" dirty="0" smtClean="0"/>
              <a:t>technique involves AVS before and after the iv </a:t>
            </a:r>
            <a:r>
              <a:rPr lang="en-US" dirty="0" smtClean="0"/>
              <a:t>administration of  </a:t>
            </a:r>
            <a:r>
              <a:rPr lang="en-US" dirty="0" smtClean="0">
                <a:solidFill>
                  <a:srgbClr val="FF0000"/>
                </a:solidFill>
              </a:rPr>
              <a:t>250  </a:t>
            </a:r>
            <a:r>
              <a:rPr lang="en-US" dirty="0" err="1" smtClean="0">
                <a:solidFill>
                  <a:srgbClr val="FF0000"/>
                </a:solidFill>
              </a:rPr>
              <a:t>microg</a:t>
            </a:r>
            <a:r>
              <a:rPr lang="en-US" dirty="0" smtClean="0">
                <a:solidFill>
                  <a:srgbClr val="FF0000"/>
                </a:solidFill>
              </a:rPr>
              <a:t> </a:t>
            </a:r>
            <a:r>
              <a:rPr lang="en-US" dirty="0" smtClean="0"/>
              <a:t>of </a:t>
            </a:r>
            <a:r>
              <a:rPr lang="en-US" dirty="0" err="1" smtClean="0"/>
              <a:t>cosyntropin</a:t>
            </a:r>
            <a:r>
              <a:rPr lang="en-US" dirty="0" smtClean="0"/>
              <a:t>.</a:t>
            </a:r>
            <a:endParaRPr lang="en-US" dirty="0"/>
          </a:p>
        </p:txBody>
      </p:sp>
    </p:spTree>
    <p:extLst>
      <p:ext uri="{BB962C8B-B14F-4D97-AF65-F5344CB8AC3E}">
        <p14:creationId xmlns:p14="http://schemas.microsoft.com/office/powerpoint/2010/main" xmlns="" val="146779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Iodocholesterol</a:t>
            </a:r>
            <a:r>
              <a:rPr lang="en-US" dirty="0" smtClean="0"/>
              <a:t> </a:t>
            </a:r>
            <a:r>
              <a:rPr lang="en-US" dirty="0" err="1" smtClean="0"/>
              <a:t>scintigraphy</a:t>
            </a:r>
            <a:r>
              <a:rPr lang="en-US" dirty="0" smtClean="0"/>
              <a:t> </a:t>
            </a:r>
            <a:endParaRPr lang="en-US" dirty="0"/>
          </a:p>
        </p:txBody>
      </p:sp>
      <p:sp>
        <p:nvSpPr>
          <p:cNvPr id="3" name="Content Placeholder 2"/>
          <p:cNvSpPr>
            <a:spLocks noGrp="1"/>
          </p:cNvSpPr>
          <p:nvPr>
            <p:ph idx="1"/>
          </p:nvPr>
        </p:nvSpPr>
        <p:spPr/>
        <p:txBody>
          <a:bodyPr>
            <a:normAutofit/>
          </a:bodyPr>
          <a:lstStyle/>
          <a:p>
            <a:pPr algn="just"/>
            <a:r>
              <a:rPr lang="en-US" dirty="0" smtClean="0"/>
              <a:t>iodomethyl-19-norcholesterol(NP-59),performed with </a:t>
            </a:r>
            <a:r>
              <a:rPr lang="en-US" dirty="0" smtClean="0"/>
              <a:t>dexamethasone suppression, had the putative advantage of correlating function with anatomical abnormalities. </a:t>
            </a:r>
          </a:p>
          <a:p>
            <a:pPr algn="just"/>
            <a:r>
              <a:rPr lang="en-US" dirty="0" smtClean="0"/>
              <a:t>the </a:t>
            </a:r>
            <a:r>
              <a:rPr lang="en-US" dirty="0" smtClean="0"/>
              <a:t>sensitivity of this test depends heavily on the </a:t>
            </a:r>
            <a:r>
              <a:rPr lang="en-US" dirty="0" smtClean="0">
                <a:solidFill>
                  <a:srgbClr val="FF0000"/>
                </a:solidFill>
              </a:rPr>
              <a:t>size of the adenoma </a:t>
            </a:r>
            <a:r>
              <a:rPr lang="en-US" dirty="0" smtClean="0"/>
              <a:t> </a:t>
            </a:r>
            <a:r>
              <a:rPr lang="en-US" dirty="0" smtClean="0"/>
              <a:t>Because tracer uptake is </a:t>
            </a:r>
            <a:r>
              <a:rPr lang="en-US" dirty="0" smtClean="0">
                <a:solidFill>
                  <a:srgbClr val="FF0000"/>
                </a:solidFill>
              </a:rPr>
              <a:t>poor</a:t>
            </a:r>
            <a:r>
              <a:rPr lang="en-US" dirty="0" smtClean="0"/>
              <a:t> in adenomas </a:t>
            </a:r>
            <a:r>
              <a:rPr lang="en-US" dirty="0" smtClean="0">
                <a:solidFill>
                  <a:srgbClr val="FF0000"/>
                </a:solidFill>
              </a:rPr>
              <a:t>smaller than 1.5 cm </a:t>
            </a:r>
            <a:r>
              <a:rPr lang="en-US" dirty="0" smtClean="0"/>
              <a:t>in diameter, this method often is not helpful in interpreting </a:t>
            </a:r>
            <a:r>
              <a:rPr lang="en-US" dirty="0" err="1" smtClean="0"/>
              <a:t>micronodular</a:t>
            </a:r>
            <a:r>
              <a:rPr lang="en-US" dirty="0" smtClean="0"/>
              <a:t> findings obtained with high-resolution CT </a:t>
            </a:r>
            <a:r>
              <a:rPr lang="en-US" dirty="0" smtClean="0"/>
              <a:t> </a:t>
            </a:r>
            <a:r>
              <a:rPr lang="en-US" dirty="0" smtClean="0"/>
              <a:t>and rarely plays a role in subtype evaluation. </a:t>
            </a:r>
          </a:p>
          <a:p>
            <a:endParaRPr lang="en-US" dirty="0"/>
          </a:p>
        </p:txBody>
      </p:sp>
    </p:spTree>
    <p:extLst>
      <p:ext uri="{BB962C8B-B14F-4D97-AF65-F5344CB8AC3E}">
        <p14:creationId xmlns:p14="http://schemas.microsoft.com/office/powerpoint/2010/main" xmlns="" val="173918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18-Hydroxycorticosterone levels</a:t>
            </a:r>
            <a:endParaRPr lang="en-US" dirty="0"/>
          </a:p>
        </p:txBody>
      </p:sp>
      <p:sp>
        <p:nvSpPr>
          <p:cNvPr id="3" name="Content Placeholder 2"/>
          <p:cNvSpPr>
            <a:spLocks noGrp="1"/>
          </p:cNvSpPr>
          <p:nvPr>
            <p:ph idx="1"/>
          </p:nvPr>
        </p:nvSpPr>
        <p:spPr/>
        <p:txBody>
          <a:bodyPr/>
          <a:lstStyle/>
          <a:p>
            <a:r>
              <a:rPr lang="en-US" dirty="0" smtClean="0"/>
              <a:t> </a:t>
            </a:r>
            <a:r>
              <a:rPr lang="en-US" dirty="0" smtClean="0"/>
              <a:t>Patients with APA generally have recumbent plasma 18-OHB levels </a:t>
            </a:r>
            <a:r>
              <a:rPr lang="en-US" dirty="0" smtClean="0">
                <a:solidFill>
                  <a:srgbClr val="FF0000"/>
                </a:solidFill>
              </a:rPr>
              <a:t>greater than 100 ng/</a:t>
            </a:r>
            <a:r>
              <a:rPr lang="en-US" dirty="0" err="1" smtClean="0">
                <a:solidFill>
                  <a:srgbClr val="FF0000"/>
                </a:solidFill>
              </a:rPr>
              <a:t>dL</a:t>
            </a:r>
            <a:r>
              <a:rPr lang="en-US" dirty="0" smtClean="0">
                <a:solidFill>
                  <a:srgbClr val="FF0000"/>
                </a:solidFill>
              </a:rPr>
              <a:t> </a:t>
            </a:r>
            <a:r>
              <a:rPr lang="en-US" dirty="0" smtClean="0"/>
              <a:t>at 8:00 a.m., whereas patients with IAH have levels that are usually </a:t>
            </a:r>
            <a:r>
              <a:rPr lang="en-US" dirty="0" smtClean="0">
                <a:solidFill>
                  <a:srgbClr val="FF0000"/>
                </a:solidFill>
              </a:rPr>
              <a:t>less than 100 </a:t>
            </a:r>
            <a:r>
              <a:rPr lang="en-US" dirty="0" err="1" smtClean="0">
                <a:solidFill>
                  <a:srgbClr val="FF0000"/>
                </a:solidFill>
              </a:rPr>
              <a:t>ng</a:t>
            </a:r>
            <a:r>
              <a:rPr lang="en-US" dirty="0" smtClean="0">
                <a:solidFill>
                  <a:srgbClr val="FF0000"/>
                </a:solidFill>
              </a:rPr>
              <a:t>/</a:t>
            </a:r>
            <a:r>
              <a:rPr lang="en-US" dirty="0" err="1" smtClean="0">
                <a:solidFill>
                  <a:srgbClr val="FF0000"/>
                </a:solidFill>
              </a:rPr>
              <a:t>dL</a:t>
            </a:r>
            <a:r>
              <a:rPr lang="en-US" dirty="0" smtClean="0">
                <a:solidFill>
                  <a:srgbClr val="FF0000"/>
                </a:solidFill>
              </a:rPr>
              <a:t> </a:t>
            </a:r>
            <a:r>
              <a:rPr lang="en-US" dirty="0" smtClean="0"/>
              <a:t>.</a:t>
            </a:r>
            <a:endParaRPr lang="en-US" dirty="0"/>
          </a:p>
        </p:txBody>
      </p:sp>
    </p:spTree>
    <p:extLst>
      <p:ext uri="{BB962C8B-B14F-4D97-AF65-F5344CB8AC3E}">
        <p14:creationId xmlns:p14="http://schemas.microsoft.com/office/powerpoint/2010/main" xmlns="" val="351606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(11)C-</a:t>
            </a:r>
            <a:r>
              <a:rPr lang="en-US" dirty="0" err="1" smtClean="0"/>
              <a:t>Metomidate</a:t>
            </a:r>
            <a:r>
              <a:rPr lang="en-US" dirty="0" smtClean="0"/>
              <a:t> positron emission tomography-computed tomography</a:t>
            </a:r>
            <a:endParaRPr lang="en-US" dirty="0"/>
          </a:p>
        </p:txBody>
      </p:sp>
      <p:sp>
        <p:nvSpPr>
          <p:cNvPr id="3" name="Content Placeholder 2"/>
          <p:cNvSpPr>
            <a:spLocks noGrp="1"/>
          </p:cNvSpPr>
          <p:nvPr>
            <p:ph idx="1"/>
          </p:nvPr>
        </p:nvSpPr>
        <p:spPr/>
        <p:txBody>
          <a:bodyPr/>
          <a:lstStyle/>
          <a:p>
            <a:r>
              <a:rPr lang="en-US" dirty="0" err="1" smtClean="0"/>
              <a:t>Metomidate</a:t>
            </a:r>
            <a:r>
              <a:rPr lang="en-US" dirty="0" smtClean="0"/>
              <a:t> is a potent </a:t>
            </a:r>
            <a:r>
              <a:rPr lang="en-US" dirty="0" smtClean="0">
                <a:solidFill>
                  <a:srgbClr val="FF0000"/>
                </a:solidFill>
              </a:rPr>
              <a:t>inhibitor of adrenal </a:t>
            </a:r>
            <a:r>
              <a:rPr lang="en-US" dirty="0" err="1" smtClean="0">
                <a:solidFill>
                  <a:srgbClr val="FF0000"/>
                </a:solidFill>
              </a:rPr>
              <a:t>steroidogenic</a:t>
            </a:r>
            <a:r>
              <a:rPr lang="en-US" dirty="0" smtClean="0">
                <a:solidFill>
                  <a:srgbClr val="FF0000"/>
                </a:solidFill>
              </a:rPr>
              <a:t> enzymes</a:t>
            </a:r>
            <a:r>
              <a:rPr lang="en-US" dirty="0" smtClean="0"/>
              <a:t>. A study of 25 patients with PA that used (11)C-</a:t>
            </a:r>
            <a:r>
              <a:rPr lang="en-US" dirty="0" err="1" smtClean="0"/>
              <a:t>metomidate</a:t>
            </a:r>
            <a:r>
              <a:rPr lang="en-US" dirty="0" smtClean="0"/>
              <a:t>—a positron emission tomography radiotracer—reported a specificity of  87% and sensitivity of 76% for APA </a:t>
            </a:r>
            <a:r>
              <a:rPr lang="en-US" dirty="0" smtClean="0"/>
              <a:t>.</a:t>
            </a:r>
          </a:p>
          <a:p>
            <a:r>
              <a:rPr lang="en-US" dirty="0" smtClean="0"/>
              <a:t> </a:t>
            </a:r>
            <a:r>
              <a:rPr lang="en-US" dirty="0" smtClean="0"/>
              <a:t>In the future, APA-specific positron emission tomography radiotracers may have a </a:t>
            </a:r>
            <a:r>
              <a:rPr lang="en-US" dirty="0" smtClean="0">
                <a:solidFill>
                  <a:srgbClr val="FF0000"/>
                </a:solidFill>
              </a:rPr>
              <a:t>major role </a:t>
            </a:r>
            <a:r>
              <a:rPr lang="en-US" dirty="0" smtClean="0"/>
              <a:t>in the subtype evaluation of PA.</a:t>
            </a:r>
            <a:endParaRPr lang="en-US" dirty="0"/>
          </a:p>
        </p:txBody>
      </p:sp>
    </p:spTree>
    <p:extLst>
      <p:ext uri="{BB962C8B-B14F-4D97-AF65-F5344CB8AC3E}">
        <p14:creationId xmlns:p14="http://schemas.microsoft.com/office/powerpoint/2010/main" xmlns="" val="391927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3.3  </a:t>
            </a:r>
            <a:r>
              <a:rPr lang="en-US" dirty="0" smtClean="0"/>
              <a:t>In patients with an onset of confirmed PA </a:t>
            </a:r>
            <a:r>
              <a:rPr lang="en-US" dirty="0" smtClean="0">
                <a:solidFill>
                  <a:srgbClr val="FF0000"/>
                </a:solidFill>
              </a:rPr>
              <a:t>earlier than 20 years </a:t>
            </a:r>
            <a:r>
              <a:rPr lang="en-US" dirty="0" smtClean="0"/>
              <a:t>of age and in those who have a </a:t>
            </a:r>
            <a:r>
              <a:rPr lang="en-US" dirty="0" smtClean="0">
                <a:solidFill>
                  <a:srgbClr val="FF0000"/>
                </a:solidFill>
              </a:rPr>
              <a:t>family history of PA or strokes </a:t>
            </a:r>
            <a:r>
              <a:rPr lang="en-US" dirty="0" smtClean="0"/>
              <a:t>at a young age (</a:t>
            </a:r>
            <a:r>
              <a:rPr lang="en-US" dirty="0" smtClean="0">
                <a:solidFill>
                  <a:srgbClr val="FF0000"/>
                </a:solidFill>
              </a:rPr>
              <a:t>40 years</a:t>
            </a:r>
            <a:r>
              <a:rPr lang="en-US" dirty="0" smtClean="0"/>
              <a:t>), we suggest </a:t>
            </a:r>
            <a:r>
              <a:rPr lang="en-US" dirty="0" smtClean="0">
                <a:solidFill>
                  <a:srgbClr val="FF0000"/>
                </a:solidFill>
              </a:rPr>
              <a:t>genetic testing </a:t>
            </a:r>
            <a:r>
              <a:rPr lang="en-US" dirty="0" smtClean="0"/>
              <a:t>for </a:t>
            </a:r>
            <a:r>
              <a:rPr lang="en-US" dirty="0" smtClean="0">
                <a:solidFill>
                  <a:srgbClr val="FF0000"/>
                </a:solidFill>
              </a:rPr>
              <a:t>FH-I(GRA).</a:t>
            </a:r>
          </a:p>
          <a:p>
            <a:r>
              <a:rPr lang="en-US" dirty="0" smtClean="0"/>
              <a:t>In </a:t>
            </a:r>
            <a:r>
              <a:rPr lang="en-US" dirty="0" smtClean="0">
                <a:solidFill>
                  <a:srgbClr val="FF0000"/>
                </a:solidFill>
              </a:rPr>
              <a:t>very </a:t>
            </a:r>
            <a:r>
              <a:rPr lang="en-US" dirty="0" smtClean="0">
                <a:solidFill>
                  <a:srgbClr val="FF0000"/>
                </a:solidFill>
              </a:rPr>
              <a:t>young </a:t>
            </a:r>
            <a:r>
              <a:rPr lang="en-US" dirty="0" smtClean="0"/>
              <a:t>patients with PA, we suggest testing for </a:t>
            </a:r>
            <a:r>
              <a:rPr lang="en-US" dirty="0" err="1" smtClean="0"/>
              <a:t>germline</a:t>
            </a:r>
            <a:r>
              <a:rPr lang="en-US" dirty="0" smtClean="0"/>
              <a:t> mutations in </a:t>
            </a:r>
            <a:r>
              <a:rPr lang="en-US" dirty="0" smtClean="0">
                <a:solidFill>
                  <a:srgbClr val="FF0000"/>
                </a:solidFill>
              </a:rPr>
              <a:t>KCNJ5</a:t>
            </a:r>
            <a:r>
              <a:rPr lang="en-US" dirty="0" smtClean="0"/>
              <a:t> causing </a:t>
            </a:r>
            <a:r>
              <a:rPr lang="en-US" dirty="0" smtClean="0">
                <a:solidFill>
                  <a:srgbClr val="FF0000"/>
                </a:solidFill>
              </a:rPr>
              <a:t>FH-III</a:t>
            </a:r>
            <a:r>
              <a:rPr lang="en-US" dirty="0" smtClean="0"/>
              <a:t>. </a:t>
            </a:r>
          </a:p>
          <a:p>
            <a:endParaRPr lang="en-US" dirty="0"/>
          </a:p>
        </p:txBody>
      </p:sp>
    </p:spTree>
    <p:extLst>
      <p:ext uri="{BB962C8B-B14F-4D97-AF65-F5344CB8AC3E}">
        <p14:creationId xmlns:p14="http://schemas.microsoft.com/office/powerpoint/2010/main" xmlns="" val="1208597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t>
            </a:r>
            <a:endParaRPr lang="en-US" dirty="0"/>
          </a:p>
        </p:txBody>
      </p:sp>
      <p:sp>
        <p:nvSpPr>
          <p:cNvPr id="3" name="Content Placeholder 2"/>
          <p:cNvSpPr>
            <a:spLocks noGrp="1"/>
          </p:cNvSpPr>
          <p:nvPr>
            <p:ph idx="1"/>
          </p:nvPr>
        </p:nvSpPr>
        <p:spPr/>
        <p:txBody>
          <a:bodyPr/>
          <a:lstStyle/>
          <a:p>
            <a:r>
              <a:rPr lang="en-US" b="1" dirty="0" smtClean="0"/>
              <a:t>Testing for familial forms of primary </a:t>
            </a:r>
            <a:r>
              <a:rPr lang="en-US" b="1" dirty="0" err="1" smtClean="0"/>
              <a:t>aldosteronism</a:t>
            </a:r>
            <a:r>
              <a:rPr lang="en-US" b="1" dirty="0" smtClean="0"/>
              <a:t>: familial </a:t>
            </a:r>
            <a:r>
              <a:rPr lang="en-US" b="1" dirty="0" err="1" smtClean="0"/>
              <a:t>hyperaldosteronism</a:t>
            </a:r>
            <a:r>
              <a:rPr lang="en-US" b="1" dirty="0" smtClean="0"/>
              <a:t> type 1 (glucocorticoid remediable </a:t>
            </a:r>
            <a:r>
              <a:rPr lang="en-US" b="1" dirty="0" err="1" smtClean="0"/>
              <a:t>aldosteronism</a:t>
            </a:r>
            <a:r>
              <a:rPr lang="en-US" b="1" dirty="0" smtClean="0"/>
              <a:t>)</a:t>
            </a:r>
          </a:p>
          <a:p>
            <a:r>
              <a:rPr lang="en-US" dirty="0" smtClean="0"/>
              <a:t> The </a:t>
            </a:r>
            <a:r>
              <a:rPr lang="en-US" dirty="0" smtClean="0">
                <a:solidFill>
                  <a:srgbClr val="FF0000"/>
                </a:solidFill>
              </a:rPr>
              <a:t>FH-I</a:t>
            </a:r>
            <a:r>
              <a:rPr lang="en-US" dirty="0" smtClean="0"/>
              <a:t> syndrome is inherited in an </a:t>
            </a:r>
            <a:r>
              <a:rPr lang="en-US" dirty="0" smtClean="0">
                <a:solidFill>
                  <a:srgbClr val="FF0000"/>
                </a:solidFill>
              </a:rPr>
              <a:t>autosomal dominant </a:t>
            </a:r>
            <a:r>
              <a:rPr lang="en-US" dirty="0" smtClean="0"/>
              <a:t>fashion and is responsible for </a:t>
            </a:r>
            <a:r>
              <a:rPr lang="en-US" dirty="0" smtClean="0">
                <a:solidFill>
                  <a:srgbClr val="FF0000"/>
                </a:solidFill>
              </a:rPr>
              <a:t>1% </a:t>
            </a:r>
            <a:r>
              <a:rPr lang="en-US" dirty="0" smtClean="0"/>
              <a:t>of cases of PA </a:t>
            </a:r>
            <a:r>
              <a:rPr lang="en-US" dirty="0" smtClean="0"/>
              <a:t>. </a:t>
            </a:r>
            <a:r>
              <a:rPr lang="en-US" dirty="0" smtClean="0"/>
              <a:t>The mutation in patients with GRA is fusion of the promoter region of the gene for CYP11B1 and the coding sequences of CYP11B2, resulting in </a:t>
            </a:r>
            <a:r>
              <a:rPr lang="en-US" dirty="0" smtClean="0">
                <a:solidFill>
                  <a:srgbClr val="FF0000"/>
                </a:solidFill>
              </a:rPr>
              <a:t>a CYP11B1/ CYP11B2</a:t>
            </a:r>
            <a:r>
              <a:rPr lang="en-US" dirty="0" smtClean="0"/>
              <a:t> </a:t>
            </a:r>
            <a:r>
              <a:rPr lang="en-US" dirty="0" err="1" smtClean="0"/>
              <a:t>chimeric</a:t>
            </a:r>
            <a:r>
              <a:rPr lang="en-US" dirty="0" smtClean="0"/>
              <a:t> </a:t>
            </a:r>
            <a:r>
              <a:rPr lang="en-US" dirty="0" smtClean="0"/>
              <a:t>gene.</a:t>
            </a:r>
          </a:p>
          <a:p>
            <a:r>
              <a:rPr lang="en-US" dirty="0" smtClean="0"/>
              <a:t> </a:t>
            </a:r>
            <a:r>
              <a:rPr lang="en-US" dirty="0" smtClean="0"/>
              <a:t>GRA is a form of hyper </a:t>
            </a:r>
            <a:r>
              <a:rPr lang="en-US" dirty="0" err="1" smtClean="0"/>
              <a:t>aldosteronism</a:t>
            </a:r>
            <a:r>
              <a:rPr lang="en-US" dirty="0" smtClean="0"/>
              <a:t> in which the </a:t>
            </a:r>
            <a:r>
              <a:rPr lang="en-US" dirty="0" err="1" smtClean="0"/>
              <a:t>hypersecretion</a:t>
            </a:r>
            <a:r>
              <a:rPr lang="en-US" dirty="0" smtClean="0"/>
              <a:t> of </a:t>
            </a:r>
            <a:r>
              <a:rPr lang="en-US" dirty="0" err="1" smtClean="0"/>
              <a:t>aldosteroneis</a:t>
            </a:r>
            <a:r>
              <a:rPr lang="en-US" dirty="0" smtClean="0"/>
              <a:t> dependent upon </a:t>
            </a:r>
            <a:r>
              <a:rPr lang="en-US" dirty="0" smtClean="0">
                <a:solidFill>
                  <a:srgbClr val="FF0000"/>
                </a:solidFill>
              </a:rPr>
              <a:t>endogenous ACTH </a:t>
            </a:r>
            <a:r>
              <a:rPr lang="en-US" dirty="0" smtClean="0">
                <a:solidFill>
                  <a:srgbClr val="FF0000"/>
                </a:solidFill>
              </a:rPr>
              <a:t>secretion</a:t>
            </a:r>
            <a:r>
              <a:rPr lang="en-US" dirty="0" smtClean="0"/>
              <a:t>.</a:t>
            </a:r>
            <a:endParaRPr lang="en-US" dirty="0"/>
          </a:p>
        </p:txBody>
      </p:sp>
    </p:spTree>
    <p:extLst>
      <p:ext uri="{BB962C8B-B14F-4D97-AF65-F5344CB8AC3E}">
        <p14:creationId xmlns:p14="http://schemas.microsoft.com/office/powerpoint/2010/main" xmlns="" val="493035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for familial forms of primary </a:t>
            </a:r>
            <a:r>
              <a:rPr lang="en-US" dirty="0" err="1" smtClean="0"/>
              <a:t>aldosteronism</a:t>
            </a:r>
            <a:r>
              <a:rPr lang="en-US" dirty="0" smtClean="0"/>
              <a:t>: familial </a:t>
            </a:r>
            <a:r>
              <a:rPr lang="en-US" dirty="0" err="1" smtClean="0"/>
              <a:t>hyperaldosteronism</a:t>
            </a:r>
            <a:r>
              <a:rPr lang="en-US" dirty="0" smtClean="0"/>
              <a:t> type II </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FH-II </a:t>
            </a:r>
            <a:r>
              <a:rPr lang="en-US" dirty="0" smtClean="0"/>
              <a:t>is an </a:t>
            </a:r>
            <a:r>
              <a:rPr lang="en-US" dirty="0" smtClean="0">
                <a:solidFill>
                  <a:srgbClr val="FF0000"/>
                </a:solidFill>
              </a:rPr>
              <a:t>autosomal dominant </a:t>
            </a:r>
            <a:r>
              <a:rPr lang="en-US" dirty="0" smtClean="0"/>
              <a:t>disorder and possibly genetically heterogeneous </a:t>
            </a:r>
            <a:endParaRPr lang="en-US" dirty="0" smtClean="0"/>
          </a:p>
          <a:p>
            <a:r>
              <a:rPr lang="en-US" dirty="0" smtClean="0"/>
              <a:t>Although </a:t>
            </a:r>
            <a:r>
              <a:rPr lang="en-US" dirty="0" smtClean="0"/>
              <a:t>FH-II is </a:t>
            </a:r>
            <a:r>
              <a:rPr lang="en-US" dirty="0" smtClean="0">
                <a:solidFill>
                  <a:srgbClr val="FF0000"/>
                </a:solidFill>
              </a:rPr>
              <a:t>more common </a:t>
            </a:r>
            <a:r>
              <a:rPr lang="en-US" dirty="0" smtClean="0"/>
              <a:t>than FH-I, accounting for </a:t>
            </a:r>
            <a:r>
              <a:rPr lang="en-US" dirty="0" err="1" smtClean="0"/>
              <a:t>atleast</a:t>
            </a:r>
            <a:r>
              <a:rPr lang="en-US" dirty="0" smtClean="0"/>
              <a:t> </a:t>
            </a:r>
            <a:r>
              <a:rPr lang="en-US" dirty="0" smtClean="0">
                <a:solidFill>
                  <a:srgbClr val="FF0000"/>
                </a:solidFill>
              </a:rPr>
              <a:t>7% </a:t>
            </a:r>
            <a:r>
              <a:rPr lang="en-US" dirty="0" smtClean="0"/>
              <a:t>of patients with PA in one series, its true prevalence is unknown.</a:t>
            </a:r>
          </a:p>
          <a:p>
            <a:r>
              <a:rPr lang="en-US" dirty="0" smtClean="0"/>
              <a:t>The molecular basis for </a:t>
            </a:r>
            <a:r>
              <a:rPr lang="en-US" dirty="0" smtClean="0"/>
              <a:t>FH-II is unclear.</a:t>
            </a:r>
            <a:endParaRPr lang="en-US" dirty="0"/>
          </a:p>
        </p:txBody>
      </p:sp>
    </p:spTree>
    <p:extLst>
      <p:ext uri="{BB962C8B-B14F-4D97-AF65-F5344CB8AC3E}">
        <p14:creationId xmlns:p14="http://schemas.microsoft.com/office/powerpoint/2010/main" xmlns="" val="1963374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for familial forms of primary </a:t>
            </a:r>
            <a:r>
              <a:rPr lang="en-US" dirty="0" err="1" smtClean="0"/>
              <a:t>aldosteronism</a:t>
            </a:r>
            <a:r>
              <a:rPr lang="en-US" dirty="0" smtClean="0"/>
              <a:t>: familial </a:t>
            </a:r>
            <a:r>
              <a:rPr lang="en-US" dirty="0" err="1" smtClean="0"/>
              <a:t>hyperaldosteronism</a:t>
            </a:r>
            <a:r>
              <a:rPr lang="en-US" dirty="0" smtClean="0"/>
              <a:t> type III </a:t>
            </a:r>
            <a:endParaRPr lang="en-US" dirty="0"/>
          </a:p>
        </p:txBody>
      </p:sp>
      <p:sp>
        <p:nvSpPr>
          <p:cNvPr id="3" name="Content Placeholder 2"/>
          <p:cNvSpPr>
            <a:spLocks noGrp="1"/>
          </p:cNvSpPr>
          <p:nvPr>
            <p:ph idx="1"/>
          </p:nvPr>
        </p:nvSpPr>
        <p:spPr/>
        <p:txBody>
          <a:bodyPr/>
          <a:lstStyle/>
          <a:p>
            <a:r>
              <a:rPr lang="en-US" dirty="0" smtClean="0">
                <a:solidFill>
                  <a:srgbClr val="FF0000"/>
                </a:solidFill>
              </a:rPr>
              <a:t>FH-III</a:t>
            </a:r>
            <a:r>
              <a:rPr lang="en-US" dirty="0" smtClean="0"/>
              <a:t> was first described in a family characterized by severe hypertension in </a:t>
            </a:r>
            <a:r>
              <a:rPr lang="en-US" dirty="0" smtClean="0">
                <a:solidFill>
                  <a:srgbClr val="FF0000"/>
                </a:solidFill>
              </a:rPr>
              <a:t>early childhood </a:t>
            </a:r>
            <a:r>
              <a:rPr lang="en-US" dirty="0" smtClean="0"/>
              <a:t>associated with hyper </a:t>
            </a:r>
            <a:r>
              <a:rPr lang="en-US" dirty="0" err="1" smtClean="0"/>
              <a:t>aldosteronism</a:t>
            </a:r>
            <a:r>
              <a:rPr lang="en-US" dirty="0" smtClean="0"/>
              <a:t>, hypokalemia, and resistance to antihypertensive therapy, requiring bilateral </a:t>
            </a:r>
            <a:r>
              <a:rPr lang="en-US" dirty="0" err="1" smtClean="0"/>
              <a:t>adrenalectomy</a:t>
            </a:r>
            <a:r>
              <a:rPr lang="en-US" dirty="0" smtClean="0"/>
              <a:t> </a:t>
            </a:r>
            <a:endParaRPr lang="en-US" dirty="0" smtClean="0"/>
          </a:p>
          <a:p>
            <a:r>
              <a:rPr lang="en-US" dirty="0" smtClean="0"/>
              <a:t>The </a:t>
            </a:r>
            <a:r>
              <a:rPr lang="en-US" dirty="0" smtClean="0"/>
              <a:t>cause of FH-</a:t>
            </a:r>
            <a:r>
              <a:rPr lang="en-US" dirty="0" err="1" smtClean="0"/>
              <a:t>IIIisamutation</a:t>
            </a:r>
            <a:r>
              <a:rPr lang="en-US" dirty="0" smtClean="0"/>
              <a:t> in the </a:t>
            </a:r>
            <a:r>
              <a:rPr lang="en-US" dirty="0" smtClean="0">
                <a:solidFill>
                  <a:srgbClr val="FF0000"/>
                </a:solidFill>
              </a:rPr>
              <a:t>KCNJ5 gene </a:t>
            </a:r>
            <a:r>
              <a:rPr lang="en-US" dirty="0" smtClean="0"/>
              <a:t>encoding the potassium channel </a:t>
            </a:r>
            <a:r>
              <a:rPr lang="en-US" dirty="0" smtClean="0"/>
              <a:t>.</a:t>
            </a:r>
            <a:endParaRPr lang="en-US" dirty="0"/>
          </a:p>
        </p:txBody>
      </p:sp>
    </p:spTree>
    <p:extLst>
      <p:ext uri="{BB962C8B-B14F-4D97-AF65-F5344CB8AC3E}">
        <p14:creationId xmlns:p14="http://schemas.microsoft.com/office/powerpoint/2010/main" xmlns="" val="2923841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endocrine neoplasia type 1 </a:t>
            </a:r>
            <a:endParaRPr lang="en-US" dirty="0"/>
          </a:p>
        </p:txBody>
      </p:sp>
      <p:sp>
        <p:nvSpPr>
          <p:cNvPr id="3" name="Content Placeholder 2"/>
          <p:cNvSpPr>
            <a:spLocks noGrp="1"/>
          </p:cNvSpPr>
          <p:nvPr>
            <p:ph idx="1"/>
          </p:nvPr>
        </p:nvSpPr>
        <p:spPr/>
        <p:txBody>
          <a:bodyPr/>
          <a:lstStyle/>
          <a:p>
            <a:r>
              <a:rPr lang="en-US" dirty="0" smtClean="0"/>
              <a:t>Finally, APA may </a:t>
            </a:r>
            <a:r>
              <a:rPr lang="en-US" dirty="0" smtClean="0">
                <a:solidFill>
                  <a:srgbClr val="FF0000"/>
                </a:solidFill>
              </a:rPr>
              <a:t>rarely</a:t>
            </a:r>
            <a:r>
              <a:rPr lang="en-US" dirty="0" smtClean="0"/>
              <a:t> but on occasion be seen in multiple endocrine neoplasia type 1.</a:t>
            </a:r>
          </a:p>
          <a:p>
            <a:endParaRPr lang="en-US" dirty="0"/>
          </a:p>
        </p:txBody>
      </p:sp>
    </p:spTree>
    <p:extLst>
      <p:ext uri="{BB962C8B-B14F-4D97-AF65-F5344CB8AC3E}">
        <p14:creationId xmlns:p14="http://schemas.microsoft.com/office/powerpoint/2010/main" xmlns="" val="392529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How common is primary </a:t>
            </a:r>
            <a:r>
              <a:rPr lang="en-US" sz="4000" b="1" dirty="0" err="1" smtClean="0"/>
              <a:t>aldosteronism</a:t>
            </a:r>
            <a:r>
              <a:rPr lang="en-US" sz="4000" b="1" dirty="0" smtClean="0"/>
              <a:t>?</a:t>
            </a:r>
            <a:endParaRPr lang="en-US" sz="4000" b="1" dirty="0"/>
          </a:p>
        </p:txBody>
      </p:sp>
      <p:sp>
        <p:nvSpPr>
          <p:cNvPr id="3" name="Content Placeholder 2"/>
          <p:cNvSpPr>
            <a:spLocks noGrp="1"/>
          </p:cNvSpPr>
          <p:nvPr>
            <p:ph idx="1"/>
          </p:nvPr>
        </p:nvSpPr>
        <p:spPr/>
        <p:txBody>
          <a:bodyPr/>
          <a:lstStyle/>
          <a:p>
            <a:r>
              <a:rPr lang="en-US" dirty="0" smtClean="0"/>
              <a:t>Most experts previously described PA in </a:t>
            </a:r>
            <a:r>
              <a:rPr lang="en-US" dirty="0" smtClean="0">
                <a:solidFill>
                  <a:srgbClr val="FF0000"/>
                </a:solidFill>
              </a:rPr>
              <a:t>1% </a:t>
            </a:r>
            <a:r>
              <a:rPr lang="en-US" dirty="0" smtClean="0"/>
              <a:t>of patients with </a:t>
            </a:r>
            <a:r>
              <a:rPr lang="en-US" dirty="0" smtClean="0">
                <a:solidFill>
                  <a:srgbClr val="FF0000"/>
                </a:solidFill>
              </a:rPr>
              <a:t>mild-to</a:t>
            </a:r>
            <a:r>
              <a:rPr lang="en-US" dirty="0" smtClean="0"/>
              <a:t>-</a:t>
            </a:r>
            <a:r>
              <a:rPr lang="en-US" dirty="0" smtClean="0">
                <a:solidFill>
                  <a:srgbClr val="FF0000"/>
                </a:solidFill>
              </a:rPr>
              <a:t>moderate</a:t>
            </a:r>
            <a:r>
              <a:rPr lang="en-US" dirty="0" smtClean="0"/>
              <a:t> essential hypertension and had assumed that hypokalemia was a sine qua non for diagnosis </a:t>
            </a:r>
            <a:r>
              <a:rPr lang="en-US" dirty="0" smtClean="0"/>
              <a:t>. </a:t>
            </a:r>
            <a:endParaRPr lang="fa-IR" dirty="0" smtClean="0"/>
          </a:p>
          <a:p>
            <a:pPr>
              <a:buNone/>
            </a:pPr>
            <a:endParaRPr lang="fa-IR" dirty="0" smtClean="0"/>
          </a:p>
          <a:p>
            <a:r>
              <a:rPr lang="en-US" dirty="0" smtClean="0"/>
              <a:t>Accumulating </a:t>
            </a:r>
            <a:r>
              <a:rPr lang="en-US" dirty="0" smtClean="0"/>
              <a:t>evidence has over turned these assumptions. Cross-sectional and prospective studies report PA in </a:t>
            </a:r>
            <a:r>
              <a:rPr lang="en-US" dirty="0" smtClean="0">
                <a:solidFill>
                  <a:srgbClr val="FF0000"/>
                </a:solidFill>
              </a:rPr>
              <a:t>5% </a:t>
            </a:r>
            <a:r>
              <a:rPr lang="en-US" dirty="0" smtClean="0"/>
              <a:t>and possibly </a:t>
            </a:r>
            <a:r>
              <a:rPr lang="en-US" dirty="0" smtClean="0">
                <a:solidFill>
                  <a:srgbClr val="FF0000"/>
                </a:solidFill>
              </a:rPr>
              <a:t>10% </a:t>
            </a:r>
            <a:r>
              <a:rPr lang="en-US" dirty="0" smtClean="0"/>
              <a:t>of hypertensive </a:t>
            </a:r>
            <a:r>
              <a:rPr lang="en-US" dirty="0" smtClean="0"/>
              <a:t>patients</a:t>
            </a:r>
            <a:r>
              <a:rPr lang="fa-IR" dirty="0" smtClean="0"/>
              <a:t>.</a:t>
            </a:r>
            <a:endParaRPr lang="en-US" dirty="0" smtClean="0"/>
          </a:p>
        </p:txBody>
      </p:sp>
    </p:spTree>
    <p:extLst>
      <p:ext uri="{BB962C8B-B14F-4D97-AF65-F5344CB8AC3E}">
        <p14:creationId xmlns:p14="http://schemas.microsoft.com/office/powerpoint/2010/main" xmlns="" val="2782039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Treatment </a:t>
            </a:r>
            <a:endParaRPr lang="en-US" dirty="0"/>
          </a:p>
        </p:txBody>
      </p:sp>
      <p:sp>
        <p:nvSpPr>
          <p:cNvPr id="3" name="Content Placeholder 2"/>
          <p:cNvSpPr>
            <a:spLocks noGrp="1"/>
          </p:cNvSpPr>
          <p:nvPr>
            <p:ph idx="1"/>
          </p:nvPr>
        </p:nvSpPr>
        <p:spPr/>
        <p:txBody>
          <a:bodyPr>
            <a:normAutofit/>
          </a:bodyPr>
          <a:lstStyle/>
          <a:p>
            <a:pPr>
              <a:buNone/>
            </a:pPr>
            <a:r>
              <a:rPr lang="en-US" b="1" dirty="0" smtClean="0"/>
              <a:t>Cardiovascular complications </a:t>
            </a:r>
          </a:p>
          <a:p>
            <a:pPr algn="just"/>
            <a:r>
              <a:rPr lang="en-US" dirty="0" smtClean="0"/>
              <a:t>Hypertension </a:t>
            </a:r>
            <a:r>
              <a:rPr lang="en-US" dirty="0" smtClean="0"/>
              <a:t>is the rule in patients diagnosed with PA and is </a:t>
            </a:r>
            <a:r>
              <a:rPr lang="en-US" dirty="0" smtClean="0">
                <a:solidFill>
                  <a:srgbClr val="FF0000"/>
                </a:solidFill>
              </a:rPr>
              <a:t>cured</a:t>
            </a:r>
            <a:r>
              <a:rPr lang="en-US" dirty="0" smtClean="0"/>
              <a:t> or </a:t>
            </a:r>
            <a:r>
              <a:rPr lang="en-US" dirty="0" smtClean="0">
                <a:solidFill>
                  <a:srgbClr val="FF0000"/>
                </a:solidFill>
              </a:rPr>
              <a:t>improved </a:t>
            </a:r>
            <a:r>
              <a:rPr lang="en-US" dirty="0" smtClean="0"/>
              <a:t>by unilateral </a:t>
            </a:r>
            <a:r>
              <a:rPr lang="en-US" dirty="0" err="1" smtClean="0"/>
              <a:t>adrenalectomy</a:t>
            </a:r>
            <a:r>
              <a:rPr lang="en-US" dirty="0" smtClean="0"/>
              <a:t> in patients with unilateral disease and improved by MR antagonists in the remaining patients</a:t>
            </a:r>
            <a:r>
              <a:rPr lang="en-US" dirty="0" smtClean="0"/>
              <a:t>.</a:t>
            </a:r>
          </a:p>
          <a:p>
            <a:pPr algn="just"/>
            <a:r>
              <a:rPr lang="en-US" dirty="0" smtClean="0"/>
              <a:t>  </a:t>
            </a:r>
            <a:r>
              <a:rPr lang="en-US" dirty="0" smtClean="0"/>
              <a:t>aldosterone excess has deleterious effects on the cardiovascular system, at least partly </a:t>
            </a:r>
            <a:r>
              <a:rPr lang="en-US" dirty="0" smtClean="0">
                <a:solidFill>
                  <a:srgbClr val="FF0000"/>
                </a:solidFill>
              </a:rPr>
              <a:t>independent</a:t>
            </a:r>
            <a:r>
              <a:rPr lang="en-US" dirty="0" smtClean="0"/>
              <a:t> of its effects on BP</a:t>
            </a:r>
            <a:r>
              <a:rPr lang="en-US" dirty="0" smtClean="0"/>
              <a:t>.</a:t>
            </a:r>
          </a:p>
          <a:p>
            <a:r>
              <a:rPr lang="en-US" dirty="0" smtClean="0"/>
              <a:t> </a:t>
            </a:r>
            <a:r>
              <a:rPr lang="en-US" dirty="0" smtClean="0"/>
              <a:t>Such studies showed </a:t>
            </a:r>
            <a:r>
              <a:rPr lang="en-US" dirty="0" smtClean="0">
                <a:solidFill>
                  <a:srgbClr val="FF0000"/>
                </a:solidFill>
              </a:rPr>
              <a:t>increased </a:t>
            </a:r>
            <a:r>
              <a:rPr lang="en-US" dirty="0" smtClean="0"/>
              <a:t>left ventricular (LV) dimensions and myocardial </a:t>
            </a:r>
            <a:r>
              <a:rPr lang="en-US" dirty="0" smtClean="0">
                <a:solidFill>
                  <a:srgbClr val="FF0000"/>
                </a:solidFill>
              </a:rPr>
              <a:t>fibrosis</a:t>
            </a:r>
            <a:r>
              <a:rPr lang="en-US" dirty="0" smtClean="0"/>
              <a:t>, increased </a:t>
            </a:r>
            <a:r>
              <a:rPr lang="en-US" dirty="0" smtClean="0">
                <a:solidFill>
                  <a:srgbClr val="FF0000"/>
                </a:solidFill>
              </a:rPr>
              <a:t>carotid </a:t>
            </a:r>
            <a:r>
              <a:rPr lang="en-US" dirty="0" err="1" smtClean="0">
                <a:solidFill>
                  <a:srgbClr val="FF0000"/>
                </a:solidFill>
              </a:rPr>
              <a:t>intima</a:t>
            </a:r>
            <a:r>
              <a:rPr lang="en-US" dirty="0" smtClean="0">
                <a:solidFill>
                  <a:srgbClr val="FF0000"/>
                </a:solidFill>
              </a:rPr>
              <a:t>-media </a:t>
            </a:r>
            <a:r>
              <a:rPr lang="en-US" dirty="0" smtClean="0">
                <a:solidFill>
                  <a:srgbClr val="FF0000"/>
                </a:solidFill>
              </a:rPr>
              <a:t>thickness, </a:t>
            </a:r>
            <a:r>
              <a:rPr lang="en-US" dirty="0" smtClean="0"/>
              <a:t>and increased femoral pulse wave </a:t>
            </a:r>
            <a:r>
              <a:rPr lang="en-US" dirty="0" smtClean="0">
                <a:solidFill>
                  <a:srgbClr val="FF0000"/>
                </a:solidFill>
              </a:rPr>
              <a:t>velocity</a:t>
            </a:r>
            <a:r>
              <a:rPr lang="en-US" dirty="0" smtClean="0"/>
              <a:t> and reduced endothelial function. </a:t>
            </a:r>
          </a:p>
          <a:p>
            <a:endParaRPr lang="en-US" dirty="0"/>
          </a:p>
        </p:txBody>
      </p:sp>
    </p:spTree>
    <p:extLst>
      <p:ext uri="{BB962C8B-B14F-4D97-AF65-F5344CB8AC3E}">
        <p14:creationId xmlns:p14="http://schemas.microsoft.com/office/powerpoint/2010/main" xmlns="" val="4189897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4.1 </a:t>
            </a:r>
            <a:r>
              <a:rPr lang="en-US" dirty="0" smtClean="0"/>
              <a:t> We </a:t>
            </a:r>
            <a:r>
              <a:rPr lang="en-US" dirty="0" smtClean="0"/>
              <a:t>recommend unilateral </a:t>
            </a:r>
            <a:r>
              <a:rPr lang="en-US" dirty="0" smtClean="0">
                <a:solidFill>
                  <a:srgbClr val="FF0000"/>
                </a:solidFill>
              </a:rPr>
              <a:t>laparoscopic </a:t>
            </a:r>
            <a:r>
              <a:rPr lang="en-US" dirty="0" err="1" smtClean="0">
                <a:solidFill>
                  <a:srgbClr val="FF0000"/>
                </a:solidFill>
              </a:rPr>
              <a:t>adrenalectomy</a:t>
            </a:r>
            <a:r>
              <a:rPr lang="en-US" dirty="0" smtClean="0">
                <a:solidFill>
                  <a:srgbClr val="FF0000"/>
                </a:solidFill>
              </a:rPr>
              <a:t> </a:t>
            </a:r>
            <a:r>
              <a:rPr lang="en-US" dirty="0" smtClean="0"/>
              <a:t>for patients with documented unilateral </a:t>
            </a:r>
            <a:r>
              <a:rPr lang="en-US" dirty="0" smtClean="0"/>
              <a:t>PA. </a:t>
            </a:r>
          </a:p>
          <a:p>
            <a:r>
              <a:rPr lang="en-US" dirty="0" smtClean="0"/>
              <a:t>If </a:t>
            </a:r>
            <a:r>
              <a:rPr lang="en-US" dirty="0" smtClean="0"/>
              <a:t>a patient is unable or unwilling to undergo surgery, we recommend medical treatment including a MR antagonist </a:t>
            </a:r>
            <a:r>
              <a:rPr lang="en-US" dirty="0" smtClean="0"/>
              <a:t>.</a:t>
            </a:r>
          </a:p>
          <a:p>
            <a:r>
              <a:rPr lang="en-US" dirty="0" smtClean="0"/>
              <a:t> </a:t>
            </a:r>
            <a:r>
              <a:rPr lang="en-US" dirty="0" smtClean="0"/>
              <a:t>If an ARR-positive patient is unwilling or unable to undergo further investigations, we similarly recommend medical treatment including an MR antagonist. </a:t>
            </a:r>
          </a:p>
          <a:p>
            <a:endParaRPr lang="en-US" dirty="0"/>
          </a:p>
        </p:txBody>
      </p:sp>
    </p:spTree>
    <p:extLst>
      <p:ext uri="{BB962C8B-B14F-4D97-AF65-F5344CB8AC3E}">
        <p14:creationId xmlns:p14="http://schemas.microsoft.com/office/powerpoint/2010/main" xmlns="" val="3391771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normAutofit/>
          </a:bodyPr>
          <a:lstStyle/>
          <a:p>
            <a:r>
              <a:rPr lang="en-US" dirty="0" smtClean="0"/>
              <a:t>Clinicians use unilateral laparoscopic </a:t>
            </a:r>
            <a:r>
              <a:rPr lang="en-US" dirty="0" err="1" smtClean="0"/>
              <a:t>adrenalectomy</a:t>
            </a:r>
            <a:r>
              <a:rPr lang="en-US" dirty="0" smtClean="0"/>
              <a:t> in patients with unilateral PA because BP and serum potassium concentrations improve in </a:t>
            </a:r>
            <a:r>
              <a:rPr lang="en-US" dirty="0" smtClean="0">
                <a:solidFill>
                  <a:srgbClr val="FF0000"/>
                </a:solidFill>
              </a:rPr>
              <a:t>nearly 100% </a:t>
            </a:r>
            <a:r>
              <a:rPr lang="en-US" dirty="0" smtClean="0"/>
              <a:t>of patients postoperatively.</a:t>
            </a:r>
          </a:p>
          <a:p>
            <a:pPr algn="just"/>
            <a:r>
              <a:rPr lang="en-US" dirty="0" smtClean="0"/>
              <a:t>Factors associated with hypertension </a:t>
            </a:r>
            <a:r>
              <a:rPr lang="en-US" dirty="0" smtClean="0">
                <a:solidFill>
                  <a:srgbClr val="FF0000"/>
                </a:solidFill>
              </a:rPr>
              <a:t>resolution</a:t>
            </a:r>
            <a:r>
              <a:rPr lang="en-US" dirty="0" smtClean="0"/>
              <a:t> in the postoperative period include having </a:t>
            </a:r>
            <a:r>
              <a:rPr lang="en-US" dirty="0" smtClean="0">
                <a:solidFill>
                  <a:srgbClr val="FF0000"/>
                </a:solidFill>
              </a:rPr>
              <a:t>one or </a:t>
            </a:r>
            <a:r>
              <a:rPr lang="en-US" dirty="0" smtClean="0">
                <a:solidFill>
                  <a:srgbClr val="FF0000"/>
                </a:solidFill>
              </a:rPr>
              <a:t>no </a:t>
            </a:r>
            <a:r>
              <a:rPr lang="en-US" dirty="0" smtClean="0"/>
              <a:t>first-degree </a:t>
            </a:r>
            <a:r>
              <a:rPr lang="en-US" dirty="0" smtClean="0"/>
              <a:t>relative with hypertension and preoperative use of </a:t>
            </a:r>
            <a:r>
              <a:rPr lang="en-US" dirty="0" smtClean="0">
                <a:solidFill>
                  <a:srgbClr val="FF0000"/>
                </a:solidFill>
              </a:rPr>
              <a:t>two or fewer </a:t>
            </a:r>
            <a:r>
              <a:rPr lang="en-US" dirty="0" err="1" smtClean="0"/>
              <a:t>antihypertensived</a:t>
            </a:r>
            <a:r>
              <a:rPr lang="en-US" dirty="0" smtClean="0"/>
              <a:t> </a:t>
            </a:r>
            <a:r>
              <a:rPr lang="en-US" dirty="0" smtClean="0"/>
              <a:t>rugs.</a:t>
            </a:r>
          </a:p>
          <a:p>
            <a:pPr algn="just"/>
            <a:r>
              <a:rPr lang="en-US" dirty="0" smtClean="0"/>
              <a:t> </a:t>
            </a:r>
            <a:r>
              <a:rPr lang="en-US" dirty="0" smtClean="0"/>
              <a:t>duration of hypertension </a:t>
            </a:r>
            <a:r>
              <a:rPr lang="en-US" dirty="0" smtClean="0">
                <a:solidFill>
                  <a:srgbClr val="FF0000"/>
                </a:solidFill>
              </a:rPr>
              <a:t>&lt;5 </a:t>
            </a:r>
            <a:r>
              <a:rPr lang="en-US" dirty="0" smtClean="0">
                <a:solidFill>
                  <a:srgbClr val="FF0000"/>
                </a:solidFill>
              </a:rPr>
              <a:t>years </a:t>
            </a:r>
            <a:r>
              <a:rPr lang="en-US" dirty="0" smtClean="0"/>
              <a:t>, </a:t>
            </a:r>
            <a:r>
              <a:rPr lang="en-US" dirty="0" smtClean="0">
                <a:solidFill>
                  <a:srgbClr val="FF0000"/>
                </a:solidFill>
              </a:rPr>
              <a:t>higher</a:t>
            </a:r>
            <a:r>
              <a:rPr lang="en-US" dirty="0" smtClean="0"/>
              <a:t> </a:t>
            </a:r>
            <a:r>
              <a:rPr lang="en-US" dirty="0" smtClean="0"/>
              <a:t>PAC : </a:t>
            </a:r>
            <a:r>
              <a:rPr lang="en-US" dirty="0" smtClean="0"/>
              <a:t>PRA ratio preoperatively </a:t>
            </a:r>
            <a:r>
              <a:rPr lang="en-US" dirty="0" smtClean="0"/>
              <a:t>( </a:t>
            </a:r>
            <a:r>
              <a:rPr lang="en-US" dirty="0" smtClean="0"/>
              <a:t>higher urinary aldosterone secretion </a:t>
            </a:r>
            <a:r>
              <a:rPr lang="en-US" dirty="0" smtClean="0"/>
              <a:t>, </a:t>
            </a:r>
            <a:r>
              <a:rPr lang="en-US" dirty="0" smtClean="0"/>
              <a:t>or </a:t>
            </a:r>
            <a:r>
              <a:rPr lang="en-US" dirty="0" smtClean="0">
                <a:solidFill>
                  <a:srgbClr val="FF0000"/>
                </a:solidFill>
              </a:rPr>
              <a:t>positive preoperative response </a:t>
            </a:r>
            <a:r>
              <a:rPr lang="en-US" dirty="0" smtClean="0"/>
              <a:t>to </a:t>
            </a:r>
            <a:r>
              <a:rPr lang="en-US" dirty="0" err="1" smtClean="0"/>
              <a:t>spironolactone</a:t>
            </a:r>
            <a:r>
              <a:rPr lang="en-US" dirty="0" smtClean="0"/>
              <a:t> </a:t>
            </a:r>
            <a:r>
              <a:rPr lang="en-US" dirty="0" smtClean="0"/>
              <a:t>.</a:t>
            </a:r>
          </a:p>
          <a:p>
            <a:pPr algn="just">
              <a:buNone/>
            </a:pPr>
            <a:endParaRPr lang="en-US" dirty="0"/>
          </a:p>
        </p:txBody>
      </p:sp>
    </p:spTree>
    <p:extLst>
      <p:ext uri="{BB962C8B-B14F-4D97-AF65-F5344CB8AC3E}">
        <p14:creationId xmlns:p14="http://schemas.microsoft.com/office/powerpoint/2010/main" xmlns="" val="1294641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management </a:t>
            </a:r>
            <a:endParaRPr lang="en-US" dirty="0"/>
          </a:p>
        </p:txBody>
      </p:sp>
      <p:sp>
        <p:nvSpPr>
          <p:cNvPr id="3" name="Content Placeholder 2"/>
          <p:cNvSpPr>
            <a:spLocks noGrp="1"/>
          </p:cNvSpPr>
          <p:nvPr>
            <p:ph idx="1"/>
          </p:nvPr>
        </p:nvSpPr>
        <p:spPr/>
        <p:txBody>
          <a:bodyPr/>
          <a:lstStyle/>
          <a:p>
            <a:r>
              <a:rPr lang="en-US" dirty="0" smtClean="0">
                <a:solidFill>
                  <a:srgbClr val="FF0000"/>
                </a:solidFill>
              </a:rPr>
              <a:t>Both</a:t>
            </a:r>
            <a:r>
              <a:rPr lang="en-US" dirty="0" smtClean="0"/>
              <a:t> hypertension and hypokalemia should be well controlled before patients undergo surgery. </a:t>
            </a:r>
            <a:endParaRPr lang="en-US" dirty="0" smtClean="0"/>
          </a:p>
          <a:p>
            <a:r>
              <a:rPr lang="en-US" dirty="0" smtClean="0"/>
              <a:t>Obtaining </a:t>
            </a:r>
            <a:r>
              <a:rPr lang="en-US" dirty="0" smtClean="0"/>
              <a:t>such control may require a delay in surgery and the addition of an MR antagonist.</a:t>
            </a:r>
          </a:p>
          <a:p>
            <a:endParaRPr lang="en-US" dirty="0"/>
          </a:p>
        </p:txBody>
      </p:sp>
    </p:spTree>
    <p:extLst>
      <p:ext uri="{BB962C8B-B14F-4D97-AF65-F5344CB8AC3E}">
        <p14:creationId xmlns:p14="http://schemas.microsoft.com/office/powerpoint/2010/main" xmlns="" val="1129035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Postoperative management </a:t>
            </a:r>
            <a:endParaRPr lang="en-US" dirty="0"/>
          </a:p>
        </p:txBody>
      </p:sp>
      <p:sp>
        <p:nvSpPr>
          <p:cNvPr id="3" name="Content Placeholder 2"/>
          <p:cNvSpPr>
            <a:spLocks noGrp="1"/>
          </p:cNvSpPr>
          <p:nvPr>
            <p:ph idx="1"/>
          </p:nvPr>
        </p:nvSpPr>
        <p:spPr>
          <a:xfrm>
            <a:off x="838200" y="1446415"/>
            <a:ext cx="10515600" cy="4730548"/>
          </a:xfrm>
        </p:spPr>
        <p:txBody>
          <a:bodyPr>
            <a:normAutofit fontScale="85000" lnSpcReduction="10000"/>
          </a:bodyPr>
          <a:lstStyle/>
          <a:p>
            <a:pPr>
              <a:lnSpc>
                <a:spcPct val="120000"/>
              </a:lnSpc>
            </a:pPr>
            <a:r>
              <a:rPr lang="en-US" dirty="0" smtClean="0"/>
              <a:t>Clinicians should measure plasma aldosterone and renin activity levels </a:t>
            </a:r>
            <a:r>
              <a:rPr lang="en-US" dirty="0" smtClean="0">
                <a:solidFill>
                  <a:srgbClr val="FF0000"/>
                </a:solidFill>
              </a:rPr>
              <a:t>shortly</a:t>
            </a:r>
            <a:r>
              <a:rPr lang="en-US" dirty="0" smtClean="0"/>
              <a:t> after surgery as an early indication of biochemical </a:t>
            </a:r>
            <a:r>
              <a:rPr lang="en-US" dirty="0" err="1" smtClean="0"/>
              <a:t>response,although</a:t>
            </a:r>
            <a:r>
              <a:rPr lang="en-US" dirty="0" smtClean="0"/>
              <a:t> </a:t>
            </a:r>
            <a:r>
              <a:rPr lang="en-US" dirty="0" smtClean="0"/>
              <a:t>renin levels may not fall </a:t>
            </a:r>
            <a:r>
              <a:rPr lang="en-US" dirty="0" smtClean="0">
                <a:solidFill>
                  <a:srgbClr val="FF0000"/>
                </a:solidFill>
              </a:rPr>
              <a:t>immediately</a:t>
            </a:r>
            <a:r>
              <a:rPr lang="en-US" dirty="0" smtClean="0"/>
              <a:t>. </a:t>
            </a:r>
            <a:endParaRPr lang="en-US" dirty="0" smtClean="0"/>
          </a:p>
          <a:p>
            <a:pPr>
              <a:lnSpc>
                <a:spcPct val="120000"/>
              </a:lnSpc>
            </a:pPr>
            <a:r>
              <a:rPr lang="en-US" dirty="0" smtClean="0"/>
              <a:t>They </a:t>
            </a:r>
            <a:r>
              <a:rPr lang="en-US" dirty="0" smtClean="0"/>
              <a:t>should also </a:t>
            </a:r>
            <a:r>
              <a:rPr lang="en-US" dirty="0" smtClean="0">
                <a:solidFill>
                  <a:srgbClr val="FF0000"/>
                </a:solidFill>
              </a:rPr>
              <a:t>withdraw</a:t>
            </a:r>
            <a:r>
              <a:rPr lang="en-US" dirty="0" smtClean="0"/>
              <a:t> potassium supplementation on postoperative day 1, discontinue spironolactone, and reduce antihypertensive therapy, if appropriate.</a:t>
            </a:r>
          </a:p>
          <a:p>
            <a:pPr>
              <a:lnSpc>
                <a:spcPct val="120000"/>
              </a:lnSpc>
            </a:pPr>
            <a:r>
              <a:rPr lang="en-US" dirty="0" smtClean="0"/>
              <a:t>Postoperative </a:t>
            </a:r>
            <a:r>
              <a:rPr lang="en-US" dirty="0" smtClean="0">
                <a:solidFill>
                  <a:srgbClr val="FF0000"/>
                </a:solidFill>
              </a:rPr>
              <a:t>iv fluids </a:t>
            </a:r>
            <a:r>
              <a:rPr lang="en-US" dirty="0" smtClean="0"/>
              <a:t>should be </a:t>
            </a:r>
            <a:r>
              <a:rPr lang="en-US" dirty="0" smtClean="0">
                <a:solidFill>
                  <a:srgbClr val="FF0000"/>
                </a:solidFill>
              </a:rPr>
              <a:t>normal saline </a:t>
            </a:r>
            <a:r>
              <a:rPr lang="en-US" dirty="0" smtClean="0"/>
              <a:t>without potassium chloride unless serum potassium levels remain very low (</a:t>
            </a:r>
            <a:r>
              <a:rPr lang="en-US" dirty="0" err="1" smtClean="0"/>
              <a:t>ie</a:t>
            </a:r>
            <a:r>
              <a:rPr lang="en-US" dirty="0" smtClean="0"/>
              <a:t>,&lt; </a:t>
            </a:r>
            <a:r>
              <a:rPr lang="en-US" dirty="0" smtClean="0"/>
              <a:t>3.0 </a:t>
            </a:r>
            <a:r>
              <a:rPr lang="en-US" dirty="0" err="1" smtClean="0"/>
              <a:t>mmol</a:t>
            </a:r>
            <a:r>
              <a:rPr lang="en-US" dirty="0" smtClean="0"/>
              <a:t>/L); </a:t>
            </a:r>
            <a:endParaRPr lang="en-US" dirty="0" smtClean="0"/>
          </a:p>
          <a:p>
            <a:pPr>
              <a:lnSpc>
                <a:spcPct val="120000"/>
              </a:lnSpc>
            </a:pPr>
            <a:r>
              <a:rPr lang="en-US" dirty="0" smtClean="0"/>
              <a:t>during </a:t>
            </a:r>
            <a:r>
              <a:rPr lang="en-US" dirty="0" smtClean="0"/>
              <a:t>the first </a:t>
            </a:r>
            <a:r>
              <a:rPr lang="en-US" dirty="0" smtClean="0">
                <a:solidFill>
                  <a:srgbClr val="FF0000"/>
                </a:solidFill>
              </a:rPr>
              <a:t>few weeks after </a:t>
            </a:r>
            <a:r>
              <a:rPr lang="en-US" dirty="0" smtClean="0"/>
              <a:t>surgery, clinicians should recommend a </a:t>
            </a:r>
            <a:r>
              <a:rPr lang="en-US" dirty="0" smtClean="0">
                <a:solidFill>
                  <a:srgbClr val="FF0000"/>
                </a:solidFill>
              </a:rPr>
              <a:t>generous sodium </a:t>
            </a:r>
            <a:r>
              <a:rPr lang="en-US" dirty="0" smtClean="0"/>
              <a:t>diet to avoid the </a:t>
            </a:r>
            <a:r>
              <a:rPr lang="en-US" dirty="0" smtClean="0">
                <a:solidFill>
                  <a:srgbClr val="FF0000"/>
                </a:solidFill>
              </a:rPr>
              <a:t>hyperkalemia</a:t>
            </a:r>
            <a:r>
              <a:rPr lang="en-US" dirty="0" smtClean="0"/>
              <a:t> that can develop from </a:t>
            </a:r>
            <a:r>
              <a:rPr lang="en-US" dirty="0" err="1" smtClean="0"/>
              <a:t>hypoaldosteronism</a:t>
            </a:r>
            <a:r>
              <a:rPr lang="en-US" dirty="0" smtClean="0"/>
              <a:t> due to chronic contralateral adrenal gland </a:t>
            </a:r>
            <a:r>
              <a:rPr lang="en-US" dirty="0" smtClean="0"/>
              <a:t>suppression.</a:t>
            </a:r>
          </a:p>
          <a:p>
            <a:pPr>
              <a:lnSpc>
                <a:spcPct val="120000"/>
              </a:lnSpc>
              <a:buNone/>
            </a:pPr>
            <a:endParaRPr lang="en-US" dirty="0"/>
          </a:p>
        </p:txBody>
      </p:sp>
    </p:spTree>
    <p:extLst>
      <p:ext uri="{BB962C8B-B14F-4D97-AF65-F5344CB8AC3E}">
        <p14:creationId xmlns:p14="http://schemas.microsoft.com/office/powerpoint/2010/main" xmlns="" val="2790734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BP typically normalizes or shows maximum improvement in </a:t>
            </a:r>
            <a:r>
              <a:rPr lang="en-US" dirty="0" smtClean="0">
                <a:solidFill>
                  <a:srgbClr val="FF0000"/>
                </a:solidFill>
              </a:rPr>
              <a:t>1–6 months</a:t>
            </a:r>
            <a:r>
              <a:rPr lang="en-US" dirty="0" smtClean="0"/>
              <a:t> after unilateral </a:t>
            </a:r>
            <a:r>
              <a:rPr lang="en-US" dirty="0" err="1" smtClean="0"/>
              <a:t>adrenalectomy</a:t>
            </a:r>
            <a:r>
              <a:rPr lang="en-US" dirty="0" smtClean="0"/>
              <a:t> for unilateral APA but can continue to fall for </a:t>
            </a:r>
            <a:r>
              <a:rPr lang="en-US" dirty="0" smtClean="0">
                <a:solidFill>
                  <a:srgbClr val="FF0000"/>
                </a:solidFill>
              </a:rPr>
              <a:t>up to 1 year </a:t>
            </a:r>
            <a:r>
              <a:rPr lang="en-US" dirty="0" smtClean="0"/>
              <a:t>in some patients. </a:t>
            </a:r>
            <a:endParaRPr lang="en-US" dirty="0" smtClean="0"/>
          </a:p>
          <a:p>
            <a:r>
              <a:rPr lang="en-US" dirty="0" smtClean="0"/>
              <a:t>Some </a:t>
            </a:r>
            <a:r>
              <a:rPr lang="en-US" dirty="0" smtClean="0"/>
              <a:t>investigators have employed post operative FST (performed at </a:t>
            </a:r>
            <a:r>
              <a:rPr lang="en-US" dirty="0" smtClean="0">
                <a:solidFill>
                  <a:srgbClr val="FF0000"/>
                </a:solidFill>
              </a:rPr>
              <a:t>least 3 months </a:t>
            </a:r>
            <a:r>
              <a:rPr lang="en-US" dirty="0" smtClean="0"/>
              <a:t>after surgery to permit </a:t>
            </a:r>
            <a:r>
              <a:rPr lang="en-US" dirty="0" smtClean="0">
                <a:solidFill>
                  <a:srgbClr val="FF0000"/>
                </a:solidFill>
              </a:rPr>
              <a:t>recovery</a:t>
            </a:r>
            <a:r>
              <a:rPr lang="en-US" dirty="0" smtClean="0"/>
              <a:t> of the contralateral gland) to assess whether the PA has been cured from a biochemical perspective.</a:t>
            </a:r>
            <a:endParaRPr lang="en-US" dirty="0"/>
          </a:p>
        </p:txBody>
      </p:sp>
    </p:spTree>
    <p:extLst>
      <p:ext uri="{BB962C8B-B14F-4D97-AF65-F5344CB8AC3E}">
        <p14:creationId xmlns:p14="http://schemas.microsoft.com/office/powerpoint/2010/main" xmlns="" val="1929809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4.2 </a:t>
            </a:r>
            <a:r>
              <a:rPr lang="en-US" dirty="0" smtClean="0"/>
              <a:t> In </a:t>
            </a:r>
            <a:r>
              <a:rPr lang="en-US" dirty="0" smtClean="0"/>
              <a:t>patients with PA due to bilateral adrenal disease, we recommend medical treatment with an MR </a:t>
            </a:r>
            <a:r>
              <a:rPr lang="en-US" dirty="0" smtClean="0"/>
              <a:t>antagonist</a:t>
            </a:r>
          </a:p>
          <a:p>
            <a:r>
              <a:rPr lang="en-US" dirty="0" smtClean="0"/>
              <a:t> </a:t>
            </a:r>
            <a:r>
              <a:rPr lang="en-US" dirty="0" smtClean="0"/>
              <a:t>we suggest spironolactone as the primary agent, with </a:t>
            </a:r>
            <a:r>
              <a:rPr lang="en-US" dirty="0" err="1" smtClean="0"/>
              <a:t>eplerenone</a:t>
            </a:r>
            <a:r>
              <a:rPr lang="en-US" dirty="0" smtClean="0"/>
              <a:t> as an </a:t>
            </a:r>
            <a:r>
              <a:rPr lang="en-US" dirty="0" smtClean="0"/>
              <a:t>alternative(Figure 1</a:t>
            </a:r>
            <a:r>
              <a:rPr lang="en-US" dirty="0" smtClean="0"/>
              <a:t>)</a:t>
            </a:r>
            <a:endParaRPr lang="en-US" dirty="0" smtClean="0"/>
          </a:p>
          <a:p>
            <a:endParaRPr lang="en-US" dirty="0"/>
          </a:p>
        </p:txBody>
      </p:sp>
    </p:spTree>
    <p:extLst>
      <p:ext uri="{BB962C8B-B14F-4D97-AF65-F5344CB8AC3E}">
        <p14:creationId xmlns:p14="http://schemas.microsoft.com/office/powerpoint/2010/main" xmlns="" val="2161055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r>
              <a:rPr lang="en-US" dirty="0" smtClean="0"/>
              <a:t>A </a:t>
            </a:r>
            <a:r>
              <a:rPr lang="en-US" dirty="0" smtClean="0"/>
              <a:t>randomized controlled trial has demonstrated that spironolactone may be </a:t>
            </a:r>
            <a:r>
              <a:rPr lang="en-US" dirty="0" smtClean="0">
                <a:solidFill>
                  <a:srgbClr val="FF0000"/>
                </a:solidFill>
              </a:rPr>
              <a:t>more effective </a:t>
            </a:r>
            <a:r>
              <a:rPr lang="en-US" dirty="0" smtClean="0"/>
              <a:t>than </a:t>
            </a:r>
            <a:r>
              <a:rPr lang="en-US" dirty="0" err="1" smtClean="0"/>
              <a:t>eplerenone</a:t>
            </a:r>
            <a:r>
              <a:rPr lang="en-US" dirty="0" smtClean="0"/>
              <a:t> in controlling BP in patients with PA.</a:t>
            </a:r>
            <a:endParaRPr lang="en-US" dirty="0"/>
          </a:p>
        </p:txBody>
      </p:sp>
    </p:spTree>
    <p:extLst>
      <p:ext uri="{BB962C8B-B14F-4D97-AF65-F5344CB8AC3E}">
        <p14:creationId xmlns:p14="http://schemas.microsoft.com/office/powerpoint/2010/main" xmlns="" val="2043219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antagonists </a:t>
            </a:r>
            <a:endParaRPr lang="en-US" dirty="0"/>
          </a:p>
        </p:txBody>
      </p:sp>
      <p:sp>
        <p:nvSpPr>
          <p:cNvPr id="3" name="Content Placeholder 2"/>
          <p:cNvSpPr>
            <a:spLocks noGrp="1"/>
          </p:cNvSpPr>
          <p:nvPr>
            <p:ph idx="1"/>
          </p:nvPr>
        </p:nvSpPr>
        <p:spPr/>
        <p:txBody>
          <a:bodyPr/>
          <a:lstStyle/>
          <a:p>
            <a:pPr algn="just"/>
            <a:r>
              <a:rPr lang="en-US" dirty="0" smtClean="0"/>
              <a:t>MR antagonists appear to be effective at </a:t>
            </a:r>
            <a:r>
              <a:rPr lang="en-US" dirty="0" smtClean="0">
                <a:solidFill>
                  <a:srgbClr val="FF0000"/>
                </a:solidFill>
              </a:rPr>
              <a:t>controlling BP </a:t>
            </a:r>
            <a:r>
              <a:rPr lang="en-US" dirty="0" smtClean="0"/>
              <a:t>and </a:t>
            </a:r>
            <a:r>
              <a:rPr lang="en-US" dirty="0" smtClean="0">
                <a:solidFill>
                  <a:srgbClr val="FF0000"/>
                </a:solidFill>
              </a:rPr>
              <a:t>protecting</a:t>
            </a:r>
            <a:r>
              <a:rPr lang="en-US" dirty="0" smtClean="0"/>
              <a:t> </a:t>
            </a:r>
            <a:r>
              <a:rPr lang="en-US" dirty="0" smtClean="0">
                <a:solidFill>
                  <a:srgbClr val="FF0000"/>
                </a:solidFill>
              </a:rPr>
              <a:t>target organs </a:t>
            </a:r>
            <a:r>
              <a:rPr lang="en-US" dirty="0" smtClean="0"/>
              <a:t>independent of effects on BP.</a:t>
            </a:r>
          </a:p>
          <a:p>
            <a:pPr algn="just"/>
            <a:endParaRPr lang="en-US" dirty="0" smtClean="0"/>
          </a:p>
          <a:p>
            <a:pPr algn="just">
              <a:buNone/>
            </a:pPr>
            <a:r>
              <a:rPr lang="en-US" b="1" dirty="0" smtClean="0"/>
              <a:t>Spironolactone</a:t>
            </a:r>
          </a:p>
          <a:p>
            <a:pPr algn="just"/>
            <a:r>
              <a:rPr lang="en-US" dirty="0" smtClean="0"/>
              <a:t> </a:t>
            </a:r>
            <a:r>
              <a:rPr lang="en-US" dirty="0" smtClean="0"/>
              <a:t> mean </a:t>
            </a:r>
            <a:r>
              <a:rPr lang="en-US" dirty="0" smtClean="0"/>
              <a:t>reductions in systolic BP of 25% and diastolic BP of 22% in response to spironolactone 50–400 mg/d for 1–96 months.</a:t>
            </a:r>
          </a:p>
          <a:p>
            <a:endParaRPr lang="en-US" dirty="0"/>
          </a:p>
        </p:txBody>
      </p:sp>
    </p:spTree>
    <p:extLst>
      <p:ext uri="{BB962C8B-B14F-4D97-AF65-F5344CB8AC3E}">
        <p14:creationId xmlns:p14="http://schemas.microsoft.com/office/powerpoint/2010/main" xmlns="" val="182966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a:solidFill>
              <a:schemeClr val="accent1"/>
            </a:solidFill>
          </a:ln>
        </p:spPr>
        <p:txBody>
          <a:bodyPr/>
          <a:lstStyle/>
          <a:p>
            <a:r>
              <a:rPr lang="en-US" dirty="0" smtClean="0"/>
              <a:t>The incidence of </a:t>
            </a:r>
            <a:r>
              <a:rPr lang="en-US" dirty="0" err="1" smtClean="0">
                <a:solidFill>
                  <a:srgbClr val="FF0000"/>
                </a:solidFill>
              </a:rPr>
              <a:t>gynecomastia</a:t>
            </a:r>
            <a:r>
              <a:rPr lang="en-US" dirty="0" smtClean="0">
                <a:solidFill>
                  <a:srgbClr val="FF0000"/>
                </a:solidFill>
              </a:rPr>
              <a:t> </a:t>
            </a:r>
            <a:r>
              <a:rPr lang="en-US" dirty="0" smtClean="0"/>
              <a:t>with spironolactone therapy is </a:t>
            </a:r>
            <a:r>
              <a:rPr lang="en-US" dirty="0" smtClean="0">
                <a:solidFill>
                  <a:srgbClr val="FF0000"/>
                </a:solidFill>
              </a:rPr>
              <a:t>dose</a:t>
            </a:r>
            <a:r>
              <a:rPr lang="en-US" dirty="0" smtClean="0"/>
              <a:t>-</a:t>
            </a:r>
            <a:r>
              <a:rPr lang="en-US" dirty="0" smtClean="0">
                <a:solidFill>
                  <a:srgbClr val="FF0000"/>
                </a:solidFill>
              </a:rPr>
              <a:t>related</a:t>
            </a:r>
            <a:r>
              <a:rPr lang="en-US" dirty="0" smtClean="0"/>
              <a:t>, with one study reporting an incidence after 6 months of 6.9% at a </a:t>
            </a:r>
            <a:r>
              <a:rPr lang="en-US" dirty="0" smtClean="0"/>
              <a:t>dose 50mg/d </a:t>
            </a:r>
            <a:r>
              <a:rPr lang="en-US" dirty="0" smtClean="0"/>
              <a:t>and 52% at a dose 150 mg/d (188). </a:t>
            </a:r>
            <a:endParaRPr lang="en-US" dirty="0" smtClean="0"/>
          </a:p>
          <a:p>
            <a:r>
              <a:rPr lang="en-US" dirty="0" smtClean="0"/>
              <a:t>In </a:t>
            </a:r>
            <a:r>
              <a:rPr lang="en-US" dirty="0" smtClean="0"/>
              <a:t>addition, a </a:t>
            </a:r>
            <a:r>
              <a:rPr lang="en-US" dirty="0" smtClean="0">
                <a:solidFill>
                  <a:srgbClr val="FF0000"/>
                </a:solidFill>
              </a:rPr>
              <a:t>small dose </a:t>
            </a:r>
            <a:r>
              <a:rPr lang="en-US" dirty="0" smtClean="0"/>
              <a:t>of a thiazide diuretic, triamterene, or </a:t>
            </a:r>
            <a:r>
              <a:rPr lang="en-US" dirty="0" err="1" smtClean="0">
                <a:solidFill>
                  <a:srgbClr val="FF0000"/>
                </a:solidFill>
              </a:rPr>
              <a:t>amiloride</a:t>
            </a:r>
            <a:r>
              <a:rPr lang="en-US" dirty="0" smtClean="0"/>
              <a:t> can be added to attempt to avoid a higher dose of spironolactone, which may cause side effects.</a:t>
            </a:r>
          </a:p>
          <a:p>
            <a:endParaRPr lang="en-US" dirty="0"/>
          </a:p>
        </p:txBody>
      </p:sp>
    </p:spTree>
    <p:extLst>
      <p:ext uri="{BB962C8B-B14F-4D97-AF65-F5344CB8AC3E}">
        <p14:creationId xmlns:p14="http://schemas.microsoft.com/office/powerpoint/2010/main" xmlns="" val="26061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Prevalence </a:t>
            </a:r>
            <a:endParaRPr lang="en-US" dirty="0"/>
          </a:p>
        </p:txBody>
      </p:sp>
      <p:sp>
        <p:nvSpPr>
          <p:cNvPr id="3" name="Content Placeholder 2"/>
          <p:cNvSpPr>
            <a:spLocks noGrp="1"/>
          </p:cNvSpPr>
          <p:nvPr>
            <p:ph idx="1"/>
          </p:nvPr>
        </p:nvSpPr>
        <p:spPr/>
        <p:txBody>
          <a:bodyPr/>
          <a:lstStyle/>
          <a:p>
            <a:r>
              <a:rPr lang="en-US" dirty="0" smtClean="0"/>
              <a:t>Once thought to be a rare condition and not worth investigating in patients with hypertension unless hypokalemic, PA is now considered the most common, specifically treatable, and potentially curable form of hypertension, accounting for at least </a:t>
            </a:r>
            <a:r>
              <a:rPr lang="en-US" dirty="0" smtClean="0">
                <a:solidFill>
                  <a:srgbClr val="FF0000"/>
                </a:solidFill>
              </a:rPr>
              <a:t>5% to 10% </a:t>
            </a:r>
            <a:r>
              <a:rPr lang="en-US" dirty="0" smtClean="0"/>
              <a:t>of hypertensive patients, with most patients </a:t>
            </a:r>
            <a:r>
              <a:rPr lang="en-US" dirty="0" err="1" smtClean="0"/>
              <a:t>normokalemic</a:t>
            </a:r>
            <a:r>
              <a:rPr lang="en-US" dirty="0" smtClean="0"/>
              <a:t> </a:t>
            </a:r>
            <a:endParaRPr lang="fa-IR" dirty="0" smtClean="0"/>
          </a:p>
          <a:p>
            <a:r>
              <a:rPr lang="en-US" dirty="0" smtClean="0"/>
              <a:t> In</a:t>
            </a:r>
            <a:r>
              <a:rPr lang="fa-IR" dirty="0" smtClean="0"/>
              <a:t> </a:t>
            </a:r>
            <a:r>
              <a:rPr lang="en-US" dirty="0" smtClean="0"/>
              <a:t>resistant </a:t>
            </a:r>
            <a:r>
              <a:rPr lang="en-US" dirty="0" smtClean="0"/>
              <a:t>hypertensive cohorts, the prevalence of PA is approximately </a:t>
            </a:r>
            <a:r>
              <a:rPr lang="en-US" dirty="0" smtClean="0">
                <a:solidFill>
                  <a:srgbClr val="FF0000"/>
                </a:solidFill>
              </a:rPr>
              <a:t>20</a:t>
            </a:r>
            <a:r>
              <a:rPr lang="en-US" dirty="0" smtClean="0">
                <a:solidFill>
                  <a:srgbClr val="FF0000"/>
                </a:solidFill>
              </a:rPr>
              <a:t>%</a:t>
            </a:r>
            <a:r>
              <a:rPr lang="en-US" dirty="0" smtClean="0"/>
              <a:t>. </a:t>
            </a:r>
            <a:endParaRPr lang="fa-IR" dirty="0" smtClean="0"/>
          </a:p>
          <a:p>
            <a:r>
              <a:rPr lang="en-US" dirty="0" smtClean="0"/>
              <a:t>Most </a:t>
            </a:r>
            <a:r>
              <a:rPr lang="en-US" dirty="0" smtClean="0"/>
              <a:t>patients with PA are diagnosed during their third to sixth </a:t>
            </a:r>
            <a:r>
              <a:rPr lang="en-US" dirty="0" smtClean="0"/>
              <a:t>decades</a:t>
            </a:r>
            <a:r>
              <a:rPr lang="fa-IR" dirty="0" smtClean="0"/>
              <a:t>.</a:t>
            </a:r>
            <a:endParaRPr lang="en-US" dirty="0" smtClean="0"/>
          </a:p>
          <a:p>
            <a:endParaRPr lang="en-US" dirty="0"/>
          </a:p>
        </p:txBody>
      </p:sp>
    </p:spTree>
    <p:extLst>
      <p:ext uri="{BB962C8B-B14F-4D97-AF65-F5344CB8AC3E}">
        <p14:creationId xmlns:p14="http://schemas.microsoft.com/office/powerpoint/2010/main" xmlns="" val="611182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Eplerenone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Eplerenone</a:t>
            </a:r>
            <a:r>
              <a:rPr lang="en-US" dirty="0" smtClean="0"/>
              <a:t> is a </a:t>
            </a:r>
            <a:r>
              <a:rPr lang="en-US" dirty="0" smtClean="0">
                <a:solidFill>
                  <a:srgbClr val="FF0000"/>
                </a:solidFill>
              </a:rPr>
              <a:t>newer</a:t>
            </a:r>
            <a:r>
              <a:rPr lang="en-US" dirty="0" smtClean="0"/>
              <a:t>, </a:t>
            </a:r>
            <a:r>
              <a:rPr lang="en-US" dirty="0" smtClean="0">
                <a:solidFill>
                  <a:srgbClr val="FF0000"/>
                </a:solidFill>
              </a:rPr>
              <a:t>selective</a:t>
            </a:r>
            <a:r>
              <a:rPr lang="en-US" dirty="0" smtClean="0"/>
              <a:t> MR antagonist </a:t>
            </a:r>
            <a:r>
              <a:rPr lang="en-US" dirty="0" smtClean="0">
                <a:solidFill>
                  <a:srgbClr val="FF0000"/>
                </a:solidFill>
              </a:rPr>
              <a:t>without</a:t>
            </a:r>
            <a:r>
              <a:rPr lang="en-US" dirty="0" smtClean="0"/>
              <a:t> </a:t>
            </a:r>
            <a:r>
              <a:rPr lang="en-US" dirty="0" err="1" smtClean="0"/>
              <a:t>antiandrogen</a:t>
            </a:r>
            <a:r>
              <a:rPr lang="en-US" dirty="0" smtClean="0"/>
              <a:t> and progesterone agonist </a:t>
            </a:r>
            <a:r>
              <a:rPr lang="en-US" dirty="0" smtClean="0"/>
              <a:t>effects</a:t>
            </a:r>
          </a:p>
          <a:p>
            <a:r>
              <a:rPr lang="en-US" dirty="0" smtClean="0"/>
              <a:t> </a:t>
            </a:r>
            <a:r>
              <a:rPr lang="en-US" dirty="0" smtClean="0"/>
              <a:t>It has been </a:t>
            </a:r>
            <a:r>
              <a:rPr lang="en-US" dirty="0" smtClean="0">
                <a:solidFill>
                  <a:srgbClr val="FF0000"/>
                </a:solidFill>
              </a:rPr>
              <a:t>approved</a:t>
            </a:r>
            <a:r>
              <a:rPr lang="en-US" dirty="0" smtClean="0"/>
              <a:t> for the treatment of primary (essential) hypertension </a:t>
            </a:r>
            <a:r>
              <a:rPr lang="en-US" dirty="0" smtClean="0"/>
              <a:t>in </a:t>
            </a:r>
            <a:r>
              <a:rPr lang="en-US" dirty="0" smtClean="0"/>
              <a:t>the United States and </a:t>
            </a:r>
            <a:r>
              <a:rPr lang="en-US" dirty="0" smtClean="0"/>
              <a:t>Japan</a:t>
            </a:r>
            <a:r>
              <a:rPr lang="en-US" dirty="0" smtClean="0"/>
              <a:t>.</a:t>
            </a:r>
          </a:p>
          <a:p>
            <a:r>
              <a:rPr lang="en-US" dirty="0" smtClean="0"/>
              <a:t> </a:t>
            </a:r>
            <a:r>
              <a:rPr lang="en-US" dirty="0" err="1" smtClean="0"/>
              <a:t>Eplerenone</a:t>
            </a:r>
            <a:r>
              <a:rPr lang="en-US" dirty="0" smtClean="0"/>
              <a:t> </a:t>
            </a:r>
            <a:r>
              <a:rPr lang="en-US" dirty="0" smtClean="0"/>
              <a:t>in vivo has </a:t>
            </a:r>
            <a:r>
              <a:rPr lang="en-US" dirty="0" smtClean="0">
                <a:solidFill>
                  <a:srgbClr val="FF0000"/>
                </a:solidFill>
              </a:rPr>
              <a:t>50% </a:t>
            </a:r>
            <a:r>
              <a:rPr lang="en-US" dirty="0" smtClean="0"/>
              <a:t>of the MR antagonist potency of spironolactone. </a:t>
            </a:r>
            <a:endParaRPr lang="en-US" dirty="0" smtClean="0"/>
          </a:p>
          <a:p>
            <a:r>
              <a:rPr lang="en-US" dirty="0" smtClean="0"/>
              <a:t>Its </a:t>
            </a:r>
            <a:r>
              <a:rPr lang="en-US" dirty="0" smtClean="0"/>
              <a:t>better tolerability profile needs to be balanced against its </a:t>
            </a:r>
            <a:r>
              <a:rPr lang="en-US" dirty="0" smtClean="0">
                <a:solidFill>
                  <a:srgbClr val="FF0000"/>
                </a:solidFill>
              </a:rPr>
              <a:t>higher</a:t>
            </a:r>
            <a:r>
              <a:rPr lang="en-US" dirty="0" smtClean="0"/>
              <a:t> </a:t>
            </a:r>
            <a:r>
              <a:rPr lang="en-US" dirty="0" smtClean="0">
                <a:solidFill>
                  <a:srgbClr val="FF0000"/>
                </a:solidFill>
              </a:rPr>
              <a:t>cost</a:t>
            </a:r>
            <a:r>
              <a:rPr lang="en-US" dirty="0" smtClean="0"/>
              <a:t> and the possibility that spironolactone may lower BP more effectively than </a:t>
            </a:r>
            <a:r>
              <a:rPr lang="en-US" dirty="0" err="1" smtClean="0"/>
              <a:t>eplerenonein</a:t>
            </a:r>
            <a:r>
              <a:rPr lang="en-US" dirty="0" smtClean="0"/>
              <a:t> the medical treatment of </a:t>
            </a:r>
            <a:r>
              <a:rPr lang="en-US" dirty="0" smtClean="0"/>
              <a:t>PA</a:t>
            </a:r>
          </a:p>
          <a:p>
            <a:r>
              <a:rPr lang="en-US" dirty="0" smtClean="0"/>
              <a:t> </a:t>
            </a:r>
            <a:r>
              <a:rPr lang="en-US" dirty="0" smtClean="0"/>
              <a:t>Reflecting its shorter half-life, </a:t>
            </a:r>
            <a:r>
              <a:rPr lang="en-US" dirty="0" err="1" smtClean="0"/>
              <a:t>eplerenone</a:t>
            </a:r>
            <a:r>
              <a:rPr lang="en-US" dirty="0" smtClean="0"/>
              <a:t> should be given </a:t>
            </a:r>
            <a:r>
              <a:rPr lang="en-US" dirty="0" smtClean="0">
                <a:solidFill>
                  <a:srgbClr val="FF0000"/>
                </a:solidFill>
              </a:rPr>
              <a:t>twice daily </a:t>
            </a:r>
            <a:r>
              <a:rPr lang="en-US" dirty="0" smtClean="0"/>
              <a:t>for optimal effect.</a:t>
            </a:r>
          </a:p>
          <a:p>
            <a:endParaRPr lang="en-US" dirty="0"/>
          </a:p>
        </p:txBody>
      </p:sp>
    </p:spTree>
    <p:extLst>
      <p:ext uri="{BB962C8B-B14F-4D97-AF65-F5344CB8AC3E}">
        <p14:creationId xmlns:p14="http://schemas.microsoft.com/office/powerpoint/2010/main" xmlns="" val="2924857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agents </a:t>
            </a:r>
            <a:endParaRPr lang="en-US" dirty="0"/>
          </a:p>
        </p:txBody>
      </p:sp>
      <p:sp>
        <p:nvSpPr>
          <p:cNvPr id="3" name="Content Placeholder 2"/>
          <p:cNvSpPr>
            <a:spLocks noGrp="1"/>
          </p:cNvSpPr>
          <p:nvPr>
            <p:ph idx="1"/>
          </p:nvPr>
        </p:nvSpPr>
        <p:spPr>
          <a:xfrm>
            <a:off x="838200" y="1396538"/>
            <a:ext cx="10515600" cy="5214851"/>
          </a:xfrm>
        </p:spPr>
        <p:txBody>
          <a:bodyPr>
            <a:normAutofit/>
          </a:bodyPr>
          <a:lstStyle/>
          <a:p>
            <a:pPr>
              <a:lnSpc>
                <a:spcPct val="120000"/>
              </a:lnSpc>
            </a:pPr>
            <a:r>
              <a:rPr lang="en-US" dirty="0" smtClean="0"/>
              <a:t> </a:t>
            </a:r>
            <a:r>
              <a:rPr lang="en-US" dirty="0" smtClean="0"/>
              <a:t>two available epithelial sodium channel antagonists </a:t>
            </a:r>
            <a:r>
              <a:rPr lang="en-US" dirty="0" err="1" smtClean="0">
                <a:solidFill>
                  <a:srgbClr val="FF0000"/>
                </a:solidFill>
              </a:rPr>
              <a:t>amiloride</a:t>
            </a:r>
            <a:r>
              <a:rPr lang="en-US" dirty="0" smtClean="0"/>
              <a:t> and </a:t>
            </a:r>
            <a:r>
              <a:rPr lang="en-US" dirty="0" err="1" smtClean="0">
                <a:solidFill>
                  <a:srgbClr val="FF0000"/>
                </a:solidFill>
              </a:rPr>
              <a:t>triamterene</a:t>
            </a:r>
            <a:r>
              <a:rPr lang="en-US" dirty="0" smtClean="0"/>
              <a:t> </a:t>
            </a:r>
            <a:endParaRPr lang="en-US" dirty="0" smtClean="0"/>
          </a:p>
          <a:p>
            <a:pPr>
              <a:lnSpc>
                <a:spcPct val="120000"/>
              </a:lnSpc>
            </a:pPr>
            <a:r>
              <a:rPr lang="en-US" dirty="0" smtClean="0"/>
              <a:t> </a:t>
            </a:r>
            <a:r>
              <a:rPr lang="en-US" dirty="0" smtClean="0"/>
              <a:t>Although less efficacious than </a:t>
            </a:r>
            <a:r>
              <a:rPr lang="en-US" dirty="0" err="1" smtClean="0"/>
              <a:t>spironolactone</a:t>
            </a:r>
            <a:r>
              <a:rPr lang="en-US" dirty="0" smtClean="0"/>
              <a:t> </a:t>
            </a:r>
            <a:r>
              <a:rPr lang="en-US" dirty="0" smtClean="0"/>
              <a:t>.</a:t>
            </a:r>
            <a:r>
              <a:rPr lang="en-US" dirty="0" smtClean="0"/>
              <a:t> </a:t>
            </a:r>
          </a:p>
          <a:p>
            <a:pPr>
              <a:lnSpc>
                <a:spcPct val="120000"/>
              </a:lnSpc>
            </a:pPr>
            <a:r>
              <a:rPr lang="en-US" dirty="0" smtClean="0"/>
              <a:t>  </a:t>
            </a:r>
            <a:r>
              <a:rPr lang="en-US" dirty="0" smtClean="0"/>
              <a:t>It lacks </a:t>
            </a:r>
            <a:r>
              <a:rPr lang="en-US" dirty="0" smtClean="0">
                <a:solidFill>
                  <a:srgbClr val="FF0000"/>
                </a:solidFill>
              </a:rPr>
              <a:t>the sex steroid-related side effects </a:t>
            </a:r>
            <a:r>
              <a:rPr lang="en-US" dirty="0" smtClean="0"/>
              <a:t>of spironolactone but </a:t>
            </a:r>
            <a:r>
              <a:rPr lang="en-US" dirty="0" smtClean="0">
                <a:solidFill>
                  <a:srgbClr val="FF0000"/>
                </a:solidFill>
              </a:rPr>
              <a:t>does not </a:t>
            </a:r>
            <a:r>
              <a:rPr lang="en-US" dirty="0" smtClean="0"/>
              <a:t>provide the beneficial effects on endothelial function </a:t>
            </a:r>
            <a:r>
              <a:rPr lang="en-US" dirty="0" smtClean="0"/>
              <a:t>.</a:t>
            </a:r>
          </a:p>
          <a:p>
            <a:pPr>
              <a:lnSpc>
                <a:spcPct val="120000"/>
              </a:lnSpc>
              <a:buNone/>
            </a:pPr>
            <a:endParaRPr lang="en-US" dirty="0" smtClean="0"/>
          </a:p>
          <a:p>
            <a:pPr>
              <a:lnSpc>
                <a:spcPct val="120000"/>
              </a:lnSpc>
            </a:pPr>
            <a:endParaRPr lang="en-US" dirty="0"/>
          </a:p>
        </p:txBody>
      </p:sp>
    </p:spTree>
    <p:extLst>
      <p:ext uri="{BB962C8B-B14F-4D97-AF65-F5344CB8AC3E}">
        <p14:creationId xmlns:p14="http://schemas.microsoft.com/office/powerpoint/2010/main" xmlns="" val="143266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lstStyle/>
          <a:p>
            <a:r>
              <a:rPr lang="en-US" dirty="0" smtClean="0"/>
              <a:t>The starting dose for </a:t>
            </a:r>
            <a:r>
              <a:rPr lang="en-US" dirty="0" err="1" smtClean="0"/>
              <a:t>spironolactone</a:t>
            </a:r>
            <a:r>
              <a:rPr lang="en-US" dirty="0" smtClean="0"/>
              <a:t> should be 12.5to 25mg/d in a single </a:t>
            </a:r>
            <a:r>
              <a:rPr lang="en-US" dirty="0" smtClean="0"/>
              <a:t>dose. </a:t>
            </a:r>
            <a:endParaRPr lang="en-US" dirty="0" smtClean="0"/>
          </a:p>
          <a:p>
            <a:r>
              <a:rPr lang="en-US" dirty="0" smtClean="0"/>
              <a:t>The </a:t>
            </a:r>
            <a:r>
              <a:rPr lang="en-US" dirty="0" smtClean="0"/>
              <a:t>lowest effective </a:t>
            </a:r>
            <a:r>
              <a:rPr lang="en-US" dirty="0" smtClean="0"/>
              <a:t>dose </a:t>
            </a:r>
            <a:r>
              <a:rPr lang="en-US" dirty="0" smtClean="0"/>
              <a:t>should be found by very gradually titrating </a:t>
            </a:r>
            <a:r>
              <a:rPr lang="en-US" dirty="0" smtClean="0"/>
              <a:t>up </a:t>
            </a:r>
            <a:r>
              <a:rPr lang="en-US" dirty="0" err="1" smtClean="0"/>
              <a:t>ward,ifnecessary</a:t>
            </a:r>
            <a:r>
              <a:rPr lang="en-US" dirty="0" smtClean="0"/>
              <a:t>, to a maximum dose of </a:t>
            </a:r>
            <a:r>
              <a:rPr lang="en-US" dirty="0" smtClean="0">
                <a:solidFill>
                  <a:srgbClr val="FF0000"/>
                </a:solidFill>
              </a:rPr>
              <a:t>100 mg/d</a:t>
            </a:r>
            <a:r>
              <a:rPr lang="en-US" dirty="0" smtClean="0"/>
              <a:t>. </a:t>
            </a:r>
            <a:endParaRPr lang="en-US" dirty="0" smtClean="0"/>
          </a:p>
          <a:p>
            <a:r>
              <a:rPr lang="en-US" dirty="0" smtClean="0"/>
              <a:t>The </a:t>
            </a:r>
            <a:r>
              <a:rPr lang="en-US" dirty="0" smtClean="0"/>
              <a:t>starting dose for </a:t>
            </a:r>
            <a:r>
              <a:rPr lang="en-US" dirty="0" err="1" smtClean="0"/>
              <a:t>eplerenone</a:t>
            </a:r>
            <a:r>
              <a:rPr lang="en-US" dirty="0" smtClean="0"/>
              <a:t> is </a:t>
            </a:r>
            <a:r>
              <a:rPr lang="en-US" dirty="0" smtClean="0">
                <a:solidFill>
                  <a:srgbClr val="FF0000"/>
                </a:solidFill>
              </a:rPr>
              <a:t>25 mg twice daily. </a:t>
            </a:r>
            <a:r>
              <a:rPr lang="en-US" dirty="0" smtClean="0"/>
              <a:t>In patients with </a:t>
            </a:r>
            <a:r>
              <a:rPr lang="en-US" dirty="0" smtClean="0">
                <a:solidFill>
                  <a:srgbClr val="FF0000"/>
                </a:solidFill>
              </a:rPr>
              <a:t>stage III </a:t>
            </a:r>
            <a:r>
              <a:rPr lang="en-US" dirty="0" smtClean="0"/>
              <a:t>chronic kidney disease (</a:t>
            </a:r>
            <a:r>
              <a:rPr lang="en-US" dirty="0" err="1" smtClean="0"/>
              <a:t>ie</a:t>
            </a:r>
            <a:r>
              <a:rPr lang="en-US" dirty="0" smtClean="0"/>
              <a:t>, glomerular filtration rate </a:t>
            </a:r>
            <a:r>
              <a:rPr lang="en-US" dirty="0" smtClean="0">
                <a:solidFill>
                  <a:srgbClr val="FF0000"/>
                </a:solidFill>
              </a:rPr>
              <a:t>60</a:t>
            </a:r>
            <a:r>
              <a:rPr lang="en-US" dirty="0" smtClean="0"/>
              <a:t> mL/min/1.73 m2), clinicians should administer spironolactone and </a:t>
            </a:r>
            <a:r>
              <a:rPr lang="en-US" dirty="0" err="1" smtClean="0"/>
              <a:t>eplerenone</a:t>
            </a:r>
            <a:r>
              <a:rPr lang="en-US" dirty="0" smtClean="0"/>
              <a:t> with </a:t>
            </a:r>
            <a:r>
              <a:rPr lang="en-US" dirty="0" smtClean="0">
                <a:solidFill>
                  <a:srgbClr val="FF0000"/>
                </a:solidFill>
              </a:rPr>
              <a:t>caution</a:t>
            </a:r>
            <a:r>
              <a:rPr lang="en-US" dirty="0" smtClean="0"/>
              <a:t> because of the risk of </a:t>
            </a:r>
            <a:r>
              <a:rPr lang="en-US" dirty="0" err="1" smtClean="0"/>
              <a:t>hyperkalemia</a:t>
            </a:r>
            <a:r>
              <a:rPr lang="en-US" dirty="0" smtClean="0"/>
              <a:t>.</a:t>
            </a:r>
            <a:endParaRPr lang="en-US" dirty="0" smtClean="0"/>
          </a:p>
          <a:p>
            <a:r>
              <a:rPr lang="en-US" dirty="0" smtClean="0"/>
              <a:t>clinicians </a:t>
            </a:r>
            <a:r>
              <a:rPr lang="en-US" dirty="0" smtClean="0">
                <a:solidFill>
                  <a:srgbClr val="FF0000"/>
                </a:solidFill>
              </a:rPr>
              <a:t>should avoid </a:t>
            </a:r>
            <a:r>
              <a:rPr lang="en-US" dirty="0" smtClean="0"/>
              <a:t>administering MR antagonists in patients with </a:t>
            </a:r>
            <a:r>
              <a:rPr lang="en-US" dirty="0" smtClean="0">
                <a:solidFill>
                  <a:srgbClr val="FF0000"/>
                </a:solidFill>
              </a:rPr>
              <a:t>stage IV disease.</a:t>
            </a:r>
            <a:endParaRPr lang="en-US" dirty="0">
              <a:solidFill>
                <a:srgbClr val="FF0000"/>
              </a:solidFill>
            </a:endParaRPr>
          </a:p>
        </p:txBody>
      </p:sp>
    </p:spTree>
    <p:extLst>
      <p:ext uri="{BB962C8B-B14F-4D97-AF65-F5344CB8AC3E}">
        <p14:creationId xmlns:p14="http://schemas.microsoft.com/office/powerpoint/2010/main" xmlns="" val="307383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cstate="print"/>
          <a:srcRect l="11823" t="14410" r="21975" b="19274"/>
          <a:stretch/>
        </p:blipFill>
        <p:spPr>
          <a:xfrm>
            <a:off x="1038225" y="-1"/>
            <a:ext cx="10269354" cy="6858001"/>
          </a:xfrm>
          <a:prstGeom prst="rect">
            <a:avLst/>
          </a:prstGeom>
        </p:spPr>
      </p:pic>
    </p:spTree>
    <p:extLst>
      <p:ext uri="{BB962C8B-B14F-4D97-AF65-F5344CB8AC3E}">
        <p14:creationId xmlns:p14="http://schemas.microsoft.com/office/powerpoint/2010/main" xmlns="" val="1494245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پاییز‬‎"/>
          <p:cNvPicPr>
            <a:picLocks noChangeAspect="1" noChangeArrowheads="1"/>
          </p:cNvPicPr>
          <p:nvPr/>
        </p:nvPicPr>
        <p:blipFill>
          <a:blip r:embed="rId2" cstate="print"/>
          <a:srcRect/>
          <a:stretch>
            <a:fillRect/>
          </a:stretch>
        </p:blipFill>
        <p:spPr bwMode="auto">
          <a:xfrm>
            <a:off x="0" y="-1"/>
            <a:ext cx="12192000" cy="707282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frequent is hypokalemia in primary </a:t>
            </a:r>
            <a:r>
              <a:rPr lang="en-US" dirty="0" err="1" smtClean="0"/>
              <a:t>aldosteronism</a:t>
            </a:r>
            <a:r>
              <a:rPr lang="en-US" dirty="0" smtClean="0"/>
              <a:t>?</a:t>
            </a:r>
            <a:endParaRPr lang="en-US" dirty="0"/>
          </a:p>
        </p:txBody>
      </p:sp>
      <p:sp>
        <p:nvSpPr>
          <p:cNvPr id="3" name="Content Placeholder 2"/>
          <p:cNvSpPr>
            <a:spLocks noGrp="1"/>
          </p:cNvSpPr>
          <p:nvPr>
            <p:ph idx="1"/>
          </p:nvPr>
        </p:nvSpPr>
        <p:spPr/>
        <p:txBody>
          <a:bodyPr/>
          <a:lstStyle/>
          <a:p>
            <a:r>
              <a:rPr lang="en-US" dirty="0" smtClean="0"/>
              <a:t>Only a minority of patients with PA </a:t>
            </a:r>
            <a:r>
              <a:rPr lang="en-US" dirty="0" smtClean="0">
                <a:solidFill>
                  <a:srgbClr val="FF0000"/>
                </a:solidFill>
              </a:rPr>
              <a:t>(9 to 37%) </a:t>
            </a:r>
            <a:r>
              <a:rPr lang="en-US" dirty="0" smtClean="0"/>
              <a:t>has  </a:t>
            </a:r>
            <a:r>
              <a:rPr lang="en-US" dirty="0" err="1" smtClean="0"/>
              <a:t>hypokalemia</a:t>
            </a:r>
            <a:r>
              <a:rPr lang="en-US" dirty="0" smtClean="0"/>
              <a:t>. </a:t>
            </a:r>
            <a:endParaRPr lang="fa-IR" dirty="0" smtClean="0"/>
          </a:p>
          <a:p>
            <a:pPr>
              <a:buNone/>
            </a:pPr>
            <a:endParaRPr lang="fa-IR" dirty="0" smtClean="0"/>
          </a:p>
          <a:p>
            <a:r>
              <a:rPr lang="en-US" dirty="0" smtClean="0"/>
              <a:t>Thus</a:t>
            </a:r>
            <a:r>
              <a:rPr lang="en-US" dirty="0" smtClean="0"/>
              <a:t>, </a:t>
            </a:r>
            <a:r>
              <a:rPr lang="en-US" dirty="0" err="1" smtClean="0"/>
              <a:t>normokalemic</a:t>
            </a:r>
            <a:r>
              <a:rPr lang="en-US" dirty="0" smtClean="0"/>
              <a:t> </a:t>
            </a:r>
            <a:r>
              <a:rPr lang="en-US" dirty="0" smtClean="0"/>
              <a:t>hypertension constitutes the most common presentation of the disease, with </a:t>
            </a:r>
            <a:r>
              <a:rPr lang="en-US" dirty="0" err="1" smtClean="0"/>
              <a:t>hypokalemi</a:t>
            </a:r>
            <a:r>
              <a:rPr lang="en-US" dirty="0" smtClean="0"/>
              <a:t> a probably </a:t>
            </a:r>
            <a:r>
              <a:rPr lang="en-US" dirty="0" smtClean="0"/>
              <a:t>present</a:t>
            </a:r>
            <a:r>
              <a:rPr lang="fa-IR" dirty="0" smtClean="0"/>
              <a:t> </a:t>
            </a:r>
            <a:r>
              <a:rPr lang="en-US" dirty="0" smtClean="0"/>
              <a:t>in </a:t>
            </a:r>
            <a:r>
              <a:rPr lang="en-US" dirty="0" smtClean="0"/>
              <a:t>only the </a:t>
            </a:r>
            <a:r>
              <a:rPr lang="en-US" dirty="0" smtClean="0">
                <a:solidFill>
                  <a:srgbClr val="FF0000"/>
                </a:solidFill>
              </a:rPr>
              <a:t>more severe </a:t>
            </a:r>
            <a:r>
              <a:rPr lang="en-US" dirty="0" smtClean="0"/>
              <a:t>cases</a:t>
            </a:r>
            <a:r>
              <a:rPr lang="en-US" dirty="0" smtClean="0"/>
              <a:t>.</a:t>
            </a:r>
            <a:endParaRPr lang="fa-IR" dirty="0" smtClean="0"/>
          </a:p>
          <a:p>
            <a:pPr>
              <a:buNone/>
            </a:pPr>
            <a:endParaRPr lang="en-US" dirty="0" smtClean="0"/>
          </a:p>
          <a:p>
            <a:endParaRPr lang="en-US" dirty="0"/>
          </a:p>
        </p:txBody>
      </p:sp>
    </p:spTree>
    <p:extLst>
      <p:ext uri="{BB962C8B-B14F-4D97-AF65-F5344CB8AC3E}">
        <p14:creationId xmlns:p14="http://schemas.microsoft.com/office/powerpoint/2010/main" xmlns="" val="299771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primary </a:t>
            </a:r>
            <a:r>
              <a:rPr lang="en-US" dirty="0" err="1" smtClean="0"/>
              <a:t>aldosteronism</a:t>
            </a:r>
            <a:r>
              <a:rPr lang="en-US" dirty="0" smtClean="0"/>
              <a:t> important?</a:t>
            </a:r>
            <a:endParaRPr lang="en-US" dirty="0"/>
          </a:p>
        </p:txBody>
      </p:sp>
      <p:sp>
        <p:nvSpPr>
          <p:cNvPr id="3" name="Content Placeholder 2"/>
          <p:cNvSpPr>
            <a:spLocks noGrp="1"/>
          </p:cNvSpPr>
          <p:nvPr>
            <p:ph idx="1"/>
          </p:nvPr>
        </p:nvSpPr>
        <p:spPr/>
        <p:txBody>
          <a:bodyPr/>
          <a:lstStyle/>
          <a:p>
            <a:r>
              <a:rPr lang="en-US" dirty="0" smtClean="0"/>
              <a:t>This condition is important not only because of its</a:t>
            </a:r>
            <a:r>
              <a:rPr lang="en-US" dirty="0" smtClean="0">
                <a:solidFill>
                  <a:srgbClr val="FF0000"/>
                </a:solidFill>
              </a:rPr>
              <a:t> prevalence</a:t>
            </a:r>
            <a:r>
              <a:rPr lang="en-US" dirty="0" smtClean="0"/>
              <a:t>, but also because patients with PA have </a:t>
            </a:r>
            <a:r>
              <a:rPr lang="en-US" dirty="0" smtClean="0">
                <a:solidFill>
                  <a:srgbClr val="FF0000"/>
                </a:solidFill>
              </a:rPr>
              <a:t>higher cardiovascular morbidity </a:t>
            </a:r>
            <a:r>
              <a:rPr lang="en-US" dirty="0" smtClean="0"/>
              <a:t>and </a:t>
            </a:r>
            <a:r>
              <a:rPr lang="en-US" dirty="0" smtClean="0">
                <a:solidFill>
                  <a:srgbClr val="FF0000"/>
                </a:solidFill>
              </a:rPr>
              <a:t>mortality</a:t>
            </a:r>
            <a:r>
              <a:rPr lang="en-US" dirty="0" smtClean="0"/>
              <a:t> than age-and sex matched patients with essential hypertension and the same degree of BP elevation </a:t>
            </a:r>
            <a:r>
              <a:rPr lang="en-US" dirty="0" smtClean="0"/>
              <a:t>.</a:t>
            </a:r>
            <a:endParaRPr lang="en-US" dirty="0"/>
          </a:p>
        </p:txBody>
      </p:sp>
    </p:spTree>
    <p:extLst>
      <p:ext uri="{BB962C8B-B14F-4D97-AF65-F5344CB8AC3E}">
        <p14:creationId xmlns:p14="http://schemas.microsoft.com/office/powerpoint/2010/main" xmlns="" val="367244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Case detection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recommend case detection of PA in patients with </a:t>
            </a:r>
            <a:r>
              <a:rPr lang="en-US" dirty="0" smtClean="0">
                <a:solidFill>
                  <a:srgbClr val="FF0000"/>
                </a:solidFill>
              </a:rPr>
              <a:t>sustained BP above 150/100mm Hg </a:t>
            </a:r>
            <a:r>
              <a:rPr lang="en-US" dirty="0" smtClean="0"/>
              <a:t>on each of three measurements obtained on different </a:t>
            </a:r>
            <a:r>
              <a:rPr lang="en-US" dirty="0" smtClean="0"/>
              <a:t>days</a:t>
            </a:r>
            <a:r>
              <a:rPr lang="en-US" dirty="0" smtClean="0"/>
              <a:t>,</a:t>
            </a:r>
            <a:endParaRPr lang="fa-IR" dirty="0" smtClean="0"/>
          </a:p>
          <a:p>
            <a:r>
              <a:rPr lang="en-US" dirty="0" smtClean="0"/>
              <a:t>with </a:t>
            </a:r>
            <a:r>
              <a:rPr lang="en-US" dirty="0" smtClean="0"/>
              <a:t>hypertension</a:t>
            </a:r>
            <a:r>
              <a:rPr lang="en-US" dirty="0" smtClean="0">
                <a:solidFill>
                  <a:srgbClr val="FF0000"/>
                </a:solidFill>
              </a:rPr>
              <a:t>(BP140/90mmHg)</a:t>
            </a:r>
            <a:r>
              <a:rPr lang="en-US" dirty="0" smtClean="0"/>
              <a:t>resistant to </a:t>
            </a:r>
            <a:r>
              <a:rPr lang="en-US" dirty="0" smtClean="0">
                <a:solidFill>
                  <a:srgbClr val="FF0000"/>
                </a:solidFill>
              </a:rPr>
              <a:t>three</a:t>
            </a:r>
            <a:r>
              <a:rPr lang="en-US" dirty="0" smtClean="0"/>
              <a:t> conventional antihypertensive drugs (</a:t>
            </a:r>
            <a:r>
              <a:rPr lang="en-US" dirty="0" smtClean="0">
                <a:solidFill>
                  <a:srgbClr val="FF0000"/>
                </a:solidFill>
              </a:rPr>
              <a:t>including a diuretic</a:t>
            </a:r>
            <a:r>
              <a:rPr lang="en-US" dirty="0" smtClean="0"/>
              <a:t>),</a:t>
            </a:r>
          </a:p>
          <a:p>
            <a:r>
              <a:rPr lang="en-US" dirty="0" smtClean="0"/>
              <a:t> </a:t>
            </a:r>
            <a:r>
              <a:rPr lang="en-US" dirty="0" smtClean="0"/>
              <a:t>or controlled </a:t>
            </a:r>
            <a:r>
              <a:rPr lang="en-US" dirty="0" smtClean="0">
                <a:solidFill>
                  <a:srgbClr val="FF0000"/>
                </a:solidFill>
              </a:rPr>
              <a:t>BP (140/90 </a:t>
            </a:r>
            <a:r>
              <a:rPr lang="en-US" dirty="0" smtClean="0"/>
              <a:t>mm Hg) on </a:t>
            </a:r>
            <a:r>
              <a:rPr lang="en-US" dirty="0" smtClean="0">
                <a:solidFill>
                  <a:srgbClr val="FF0000"/>
                </a:solidFill>
              </a:rPr>
              <a:t>four or more </a:t>
            </a:r>
            <a:r>
              <a:rPr lang="en-US" dirty="0" smtClean="0"/>
              <a:t>antihypertensive drugs</a:t>
            </a:r>
            <a:r>
              <a:rPr lang="en-US" dirty="0" smtClean="0"/>
              <a:t>;</a:t>
            </a:r>
          </a:p>
          <a:p>
            <a:r>
              <a:rPr lang="en-US" dirty="0" smtClean="0"/>
              <a:t> </a:t>
            </a:r>
            <a:r>
              <a:rPr lang="en-US" dirty="0" smtClean="0"/>
              <a:t>hypertension and </a:t>
            </a:r>
            <a:r>
              <a:rPr lang="en-US" dirty="0" smtClean="0">
                <a:solidFill>
                  <a:srgbClr val="FF0000"/>
                </a:solidFill>
              </a:rPr>
              <a:t>spontaneous </a:t>
            </a:r>
            <a:r>
              <a:rPr lang="en-US" dirty="0" smtClean="0"/>
              <a:t>or </a:t>
            </a:r>
            <a:r>
              <a:rPr lang="en-US" dirty="0" smtClean="0">
                <a:solidFill>
                  <a:srgbClr val="FF0000"/>
                </a:solidFill>
              </a:rPr>
              <a:t>diuretic-induced </a:t>
            </a:r>
            <a:r>
              <a:rPr lang="en-US" dirty="0" err="1" smtClean="0">
                <a:solidFill>
                  <a:srgbClr val="FF0000"/>
                </a:solidFill>
              </a:rPr>
              <a:t>hypokalemia</a:t>
            </a:r>
            <a:r>
              <a:rPr lang="en-US" dirty="0" smtClean="0"/>
              <a:t>;</a:t>
            </a:r>
          </a:p>
          <a:p>
            <a:r>
              <a:rPr lang="en-US" dirty="0" smtClean="0"/>
              <a:t>hypertension </a:t>
            </a:r>
            <a:r>
              <a:rPr lang="en-US" dirty="0" smtClean="0"/>
              <a:t>and </a:t>
            </a:r>
            <a:r>
              <a:rPr lang="en-US" dirty="0" smtClean="0">
                <a:solidFill>
                  <a:srgbClr val="FF0000"/>
                </a:solidFill>
              </a:rPr>
              <a:t>adrenal </a:t>
            </a:r>
            <a:r>
              <a:rPr lang="en-US" dirty="0" err="1" smtClean="0">
                <a:solidFill>
                  <a:srgbClr val="FF0000"/>
                </a:solidFill>
              </a:rPr>
              <a:t>incidentaloma</a:t>
            </a:r>
            <a:r>
              <a:rPr lang="en-US" dirty="0" smtClean="0"/>
              <a:t>; </a:t>
            </a:r>
            <a:endParaRPr lang="en-US" dirty="0" smtClean="0"/>
          </a:p>
          <a:p>
            <a:r>
              <a:rPr lang="en-US" dirty="0" smtClean="0"/>
              <a:t>hypertension </a:t>
            </a:r>
            <a:r>
              <a:rPr lang="en-US" dirty="0" smtClean="0"/>
              <a:t>and </a:t>
            </a:r>
            <a:r>
              <a:rPr lang="en-US" dirty="0" smtClean="0">
                <a:solidFill>
                  <a:srgbClr val="FF0000"/>
                </a:solidFill>
              </a:rPr>
              <a:t>sleep apnea</a:t>
            </a:r>
            <a:r>
              <a:rPr lang="en-US" dirty="0" smtClean="0"/>
              <a:t>;</a:t>
            </a:r>
          </a:p>
          <a:p>
            <a:r>
              <a:rPr lang="en-US" dirty="0" smtClean="0"/>
              <a:t> </a:t>
            </a:r>
            <a:r>
              <a:rPr lang="en-US" dirty="0" smtClean="0"/>
              <a:t>hypertension and a </a:t>
            </a:r>
            <a:r>
              <a:rPr lang="en-US" dirty="0" smtClean="0">
                <a:solidFill>
                  <a:srgbClr val="FF0000"/>
                </a:solidFill>
              </a:rPr>
              <a:t>family history of early </a:t>
            </a:r>
            <a:r>
              <a:rPr lang="en-US" dirty="0" smtClean="0"/>
              <a:t>on set </a:t>
            </a:r>
            <a:r>
              <a:rPr lang="en-US" dirty="0" smtClean="0">
                <a:solidFill>
                  <a:srgbClr val="FF0000"/>
                </a:solidFill>
              </a:rPr>
              <a:t>hypertension or cerebrovascular accident </a:t>
            </a:r>
            <a:r>
              <a:rPr lang="en-US" dirty="0" smtClean="0"/>
              <a:t>at a young age (</a:t>
            </a:r>
            <a:r>
              <a:rPr lang="en-US" dirty="0" smtClean="0">
                <a:solidFill>
                  <a:srgbClr val="FF0000"/>
                </a:solidFill>
              </a:rPr>
              <a:t>40 years</a:t>
            </a:r>
            <a:r>
              <a:rPr lang="en-US" dirty="0" smtClean="0"/>
              <a:t>)</a:t>
            </a:r>
          </a:p>
          <a:p>
            <a:r>
              <a:rPr lang="en-US" dirty="0" smtClean="0"/>
              <a:t> </a:t>
            </a:r>
            <a:r>
              <a:rPr lang="en-US" dirty="0" smtClean="0"/>
              <a:t>and all hypertensive first-degree relatives of patients with </a:t>
            </a:r>
            <a:r>
              <a:rPr lang="en-US" dirty="0" smtClean="0">
                <a:solidFill>
                  <a:srgbClr val="FF0000"/>
                </a:solidFill>
              </a:rPr>
              <a:t>PA</a:t>
            </a:r>
            <a:r>
              <a:rPr lang="en-US" dirty="0" smtClean="0"/>
              <a:t>. </a:t>
            </a:r>
          </a:p>
          <a:p>
            <a:endParaRPr lang="en-US" dirty="0"/>
          </a:p>
        </p:txBody>
      </p:sp>
    </p:spTree>
    <p:extLst>
      <p:ext uri="{BB962C8B-B14F-4D97-AF65-F5344CB8AC3E}">
        <p14:creationId xmlns:p14="http://schemas.microsoft.com/office/powerpoint/2010/main" xmlns="" val="353862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14736" t="19086" r="15846" b="13004"/>
          <a:stretch/>
        </p:blipFill>
        <p:spPr>
          <a:xfrm>
            <a:off x="738187" y="1"/>
            <a:ext cx="10482263" cy="6579220"/>
          </a:xfrm>
          <a:prstGeom prst="rect">
            <a:avLst/>
          </a:prstGeom>
        </p:spPr>
      </p:pic>
    </p:spTree>
    <p:extLst>
      <p:ext uri="{BB962C8B-B14F-4D97-AF65-F5344CB8AC3E}">
        <p14:creationId xmlns:p14="http://schemas.microsoft.com/office/powerpoint/2010/main" xmlns="" val="4177462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2738</Words>
  <Application>Microsoft Office PowerPoint</Application>
  <PresentationFormat>Custom</PresentationFormat>
  <Paragraphs>158</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The Management of Primary Aldosteronism: Case Detection, Diagnosis, and Treatment: An Endocrine Society Clinical Practice Guideline J Clin Endocrinol Metab, May 2016  &amp;</vt:lpstr>
      <vt:lpstr>Definition and clinical significance of primary aldosteronism</vt:lpstr>
      <vt:lpstr>How common is primary aldosteronism?</vt:lpstr>
      <vt:lpstr>A. Prevalence </vt:lpstr>
      <vt:lpstr>How frequent is hypokalemia in primary aldosteronism?</vt:lpstr>
      <vt:lpstr>Why is primary aldosteronism important?</vt:lpstr>
      <vt:lpstr>1.0 Case detection </vt:lpstr>
      <vt:lpstr>Slide 9</vt:lpstr>
      <vt:lpstr>Values</vt:lpstr>
      <vt:lpstr>Evidence</vt:lpstr>
      <vt:lpstr>Slide 12</vt:lpstr>
      <vt:lpstr>B. Clinical presentation</vt:lpstr>
      <vt:lpstr>The aldosterone/renin ratio</vt:lpstr>
      <vt:lpstr>Slide 15</vt:lpstr>
      <vt:lpstr>Slide 16</vt:lpstr>
      <vt:lpstr>Slide 17</vt:lpstr>
      <vt:lpstr>Slide 18</vt:lpstr>
      <vt:lpstr>2.0 Case confirmation</vt:lpstr>
      <vt:lpstr>Evidence</vt:lpstr>
      <vt:lpstr>Values</vt:lpstr>
      <vt:lpstr>Slide 22</vt:lpstr>
      <vt:lpstr>Slide 23</vt:lpstr>
      <vt:lpstr>3.0 Subtype classification</vt:lpstr>
      <vt:lpstr>Evidence</vt:lpstr>
      <vt:lpstr>Slide 26</vt:lpstr>
      <vt:lpstr>Remarks</vt:lpstr>
      <vt:lpstr>Evidence</vt:lpstr>
      <vt:lpstr>Remarks</vt:lpstr>
      <vt:lpstr>Slide 30</vt:lpstr>
      <vt:lpstr>Cosyntropin use</vt:lpstr>
      <vt:lpstr>Iodocholesterol scintigraphy </vt:lpstr>
      <vt:lpstr>18-Hydroxycorticosterone levels</vt:lpstr>
      <vt:lpstr>(11)C-Metomidate positron emission tomography-computed tomography</vt:lpstr>
      <vt:lpstr>Slide 35</vt:lpstr>
      <vt:lpstr>Evidence </vt:lpstr>
      <vt:lpstr>Testing for familial forms of primary aldosteronism: familial hyperaldosteronism type II </vt:lpstr>
      <vt:lpstr>Testing for familial forms of primary aldosteronism: familial hyperaldosteronism type III </vt:lpstr>
      <vt:lpstr>Multiple endocrine neoplasia type 1 </vt:lpstr>
      <vt:lpstr>4. Treatment </vt:lpstr>
      <vt:lpstr>Slide 41</vt:lpstr>
      <vt:lpstr>Evidence</vt:lpstr>
      <vt:lpstr>Preoperative management </vt:lpstr>
      <vt:lpstr>Postoperative management </vt:lpstr>
      <vt:lpstr>Slide 45</vt:lpstr>
      <vt:lpstr>Slide 46</vt:lpstr>
      <vt:lpstr>Evidence</vt:lpstr>
      <vt:lpstr>MR antagonists </vt:lpstr>
      <vt:lpstr>Slide 49</vt:lpstr>
      <vt:lpstr>Eplerenone</vt:lpstr>
      <vt:lpstr>Other agents </vt:lpstr>
      <vt:lpstr>Remarks</vt:lpstr>
      <vt:lpstr>Slide 53</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Management of Primary Aldosteronism: Case Detection, Diagnosis, and Treatment: An Endocrine Society Clinical Practice Guideline J Clin Endocrinol Metab, May 2016  &amp;</dc:title>
  <dc:creator>Reihaneh</dc:creator>
  <cp:lastModifiedBy>Raheleh</cp:lastModifiedBy>
  <cp:revision>91</cp:revision>
  <dcterms:created xsi:type="dcterms:W3CDTF">2017-11-06T18:42:14Z</dcterms:created>
  <dcterms:modified xsi:type="dcterms:W3CDTF">2017-11-05T08:13:16Z</dcterms:modified>
</cp:coreProperties>
</file>