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86" r:id="rId2"/>
    <p:sldId id="256" r:id="rId3"/>
    <p:sldId id="258" r:id="rId4"/>
    <p:sldId id="357" r:id="rId5"/>
    <p:sldId id="356" r:id="rId6"/>
    <p:sldId id="259" r:id="rId7"/>
    <p:sldId id="257"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358" r:id="rId29"/>
    <p:sldId id="281" r:id="rId30"/>
    <p:sldId id="280" r:id="rId31"/>
    <p:sldId id="282" r:id="rId32"/>
    <p:sldId id="283" r:id="rId33"/>
    <p:sldId id="359" r:id="rId34"/>
    <p:sldId id="284" r:id="rId35"/>
    <p:sldId id="285" r:id="rId36"/>
    <p:sldId id="286" r:id="rId37"/>
    <p:sldId id="287" r:id="rId38"/>
    <p:sldId id="288" r:id="rId39"/>
    <p:sldId id="360" r:id="rId40"/>
    <p:sldId id="361" r:id="rId41"/>
    <p:sldId id="362" r:id="rId42"/>
    <p:sldId id="289" r:id="rId43"/>
    <p:sldId id="290" r:id="rId44"/>
    <p:sldId id="363" r:id="rId45"/>
    <p:sldId id="291" r:id="rId46"/>
    <p:sldId id="292" r:id="rId47"/>
    <p:sldId id="364" r:id="rId48"/>
    <p:sldId id="293" r:id="rId49"/>
    <p:sldId id="365" r:id="rId50"/>
    <p:sldId id="295" r:id="rId51"/>
    <p:sldId id="294" r:id="rId52"/>
    <p:sldId id="366" r:id="rId53"/>
    <p:sldId id="297" r:id="rId54"/>
    <p:sldId id="367" r:id="rId55"/>
    <p:sldId id="298" r:id="rId56"/>
    <p:sldId id="368" r:id="rId57"/>
    <p:sldId id="299" r:id="rId58"/>
    <p:sldId id="300" r:id="rId59"/>
    <p:sldId id="301" r:id="rId60"/>
    <p:sldId id="302" r:id="rId61"/>
    <p:sldId id="303" r:id="rId62"/>
    <p:sldId id="304" r:id="rId63"/>
    <p:sldId id="305" r:id="rId64"/>
    <p:sldId id="306" r:id="rId65"/>
    <p:sldId id="307" r:id="rId66"/>
    <p:sldId id="308" r:id="rId67"/>
    <p:sldId id="369" r:id="rId68"/>
    <p:sldId id="309" r:id="rId69"/>
    <p:sldId id="310" r:id="rId70"/>
    <p:sldId id="311" r:id="rId71"/>
    <p:sldId id="312" r:id="rId72"/>
    <p:sldId id="313" r:id="rId73"/>
    <p:sldId id="370" r:id="rId74"/>
    <p:sldId id="314" r:id="rId75"/>
    <p:sldId id="315" r:id="rId76"/>
    <p:sldId id="371" r:id="rId77"/>
    <p:sldId id="316" r:id="rId78"/>
    <p:sldId id="317" r:id="rId79"/>
    <p:sldId id="318" r:id="rId80"/>
    <p:sldId id="319" r:id="rId81"/>
    <p:sldId id="372" r:id="rId82"/>
    <p:sldId id="320" r:id="rId83"/>
    <p:sldId id="321" r:id="rId84"/>
    <p:sldId id="322" r:id="rId85"/>
    <p:sldId id="323" r:id="rId86"/>
    <p:sldId id="324" r:id="rId87"/>
    <p:sldId id="325" r:id="rId88"/>
    <p:sldId id="326" r:id="rId89"/>
    <p:sldId id="327" r:id="rId90"/>
    <p:sldId id="328" r:id="rId91"/>
    <p:sldId id="373" r:id="rId92"/>
    <p:sldId id="329" r:id="rId93"/>
    <p:sldId id="374" r:id="rId94"/>
    <p:sldId id="330" r:id="rId95"/>
    <p:sldId id="375" r:id="rId96"/>
    <p:sldId id="331" r:id="rId97"/>
    <p:sldId id="332" r:id="rId98"/>
    <p:sldId id="333" r:id="rId99"/>
    <p:sldId id="334" r:id="rId100"/>
    <p:sldId id="335" r:id="rId101"/>
    <p:sldId id="336" r:id="rId102"/>
    <p:sldId id="337" r:id="rId103"/>
    <p:sldId id="338" r:id="rId104"/>
    <p:sldId id="339" r:id="rId105"/>
    <p:sldId id="340" r:id="rId106"/>
    <p:sldId id="341" r:id="rId107"/>
    <p:sldId id="342" r:id="rId108"/>
    <p:sldId id="343" r:id="rId109"/>
    <p:sldId id="344" r:id="rId110"/>
    <p:sldId id="345" r:id="rId111"/>
    <p:sldId id="346" r:id="rId112"/>
    <p:sldId id="347" r:id="rId113"/>
    <p:sldId id="348" r:id="rId114"/>
    <p:sldId id="349" r:id="rId115"/>
    <p:sldId id="350" r:id="rId116"/>
    <p:sldId id="351" r:id="rId117"/>
    <p:sldId id="352" r:id="rId118"/>
    <p:sldId id="353" r:id="rId119"/>
    <p:sldId id="354" r:id="rId120"/>
    <p:sldId id="355" r:id="rId121"/>
    <p:sldId id="376" r:id="rId122"/>
    <p:sldId id="377" r:id="rId123"/>
    <p:sldId id="378" r:id="rId124"/>
    <p:sldId id="379" r:id="rId125"/>
    <p:sldId id="380" r:id="rId126"/>
    <p:sldId id="381" r:id="rId127"/>
    <p:sldId id="382" r:id="rId128"/>
    <p:sldId id="383" r:id="rId129"/>
    <p:sldId id="384" r:id="rId130"/>
    <p:sldId id="385" r:id="rId1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84" autoAdjust="0"/>
    <p:restoredTop sz="94660"/>
  </p:normalViewPr>
  <p:slideViewPr>
    <p:cSldViewPr snapToGrid="0">
      <p:cViewPr varScale="1">
        <p:scale>
          <a:sx n="86" d="100"/>
          <a:sy n="86" d="100"/>
        </p:scale>
        <p:origin x="-72" y="-1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8472" y="165253"/>
            <a:ext cx="11600761" cy="6257581"/>
          </a:xfrm>
        </p:spPr>
        <p:txBody>
          <a:bodyPr/>
          <a:lstStyle/>
          <a:p>
            <a:endParaRPr lang="en-US" dirty="0"/>
          </a:p>
        </p:txBody>
      </p:sp>
      <p:pic>
        <p:nvPicPr>
          <p:cNvPr id="4" name="Picture 4"/>
          <p:cNvPicPr>
            <a:picLocks noGrp="1" noChangeAspect="1" noChangeArrowheads="1"/>
          </p:cNvPicPr>
          <p:nvPr>
            <p:ph idx="1"/>
          </p:nvPr>
        </p:nvPicPr>
        <p:blipFill>
          <a:blip r:embed="rId2"/>
          <a:srcRect/>
          <a:stretch>
            <a:fillRect/>
          </a:stretch>
        </p:blipFill>
        <p:spPr bwMode="auto">
          <a:xfrm>
            <a:off x="2277498" y="339359"/>
            <a:ext cx="7747852" cy="5664711"/>
          </a:xfrm>
          <a:prstGeom prst="rect">
            <a:avLst/>
          </a:prstGeom>
          <a:solidFill>
            <a:schemeClr val="bg1">
              <a:alpha val="81960"/>
            </a:schemeClr>
          </a:solid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659" y="739413"/>
            <a:ext cx="11639524" cy="4614785"/>
          </a:xfrm>
        </p:spPr>
        <p:txBody>
          <a:bodyPr>
            <a:noAutofit/>
          </a:bodyPr>
          <a:lstStyle/>
          <a:p>
            <a:pPr>
              <a:buNone/>
            </a:pPr>
            <a:r>
              <a:rPr lang="en-US" sz="4400" b="1" dirty="0" smtClean="0">
                <a:solidFill>
                  <a:schemeClr val="accent2">
                    <a:lumMod val="50000"/>
                  </a:schemeClr>
                </a:solidFill>
                <a:latin typeface="Arial Narrow" pitchFamily="34" charset="0"/>
              </a:rPr>
              <a:t>In the presence of an </a:t>
            </a:r>
            <a:r>
              <a:rPr lang="en-US" sz="4400" b="1" i="1" dirty="0" smtClean="0">
                <a:solidFill>
                  <a:schemeClr val="accent2">
                    <a:lumMod val="50000"/>
                  </a:schemeClr>
                </a:solidFill>
                <a:latin typeface="Arial Narrow" pitchFamily="34" charset="0"/>
              </a:rPr>
              <a:t>in situ thyroid gland, serum </a:t>
            </a:r>
            <a:r>
              <a:rPr lang="en-US" sz="4400" b="1" i="1" dirty="0" err="1" smtClean="0">
                <a:solidFill>
                  <a:schemeClr val="accent2">
                    <a:lumMod val="50000"/>
                  </a:schemeClr>
                </a:solidFill>
                <a:latin typeface="Arial Narrow" pitchFamily="34" charset="0"/>
              </a:rPr>
              <a:t>thyroglobulin</a:t>
            </a:r>
            <a:r>
              <a:rPr lang="en-US" sz="4400" b="1" i="1" dirty="0" smtClean="0">
                <a:solidFill>
                  <a:schemeClr val="accent2">
                    <a:lumMod val="50000"/>
                  </a:schemeClr>
                </a:solidFill>
                <a:latin typeface="Arial Narrow" pitchFamily="34" charset="0"/>
              </a:rPr>
              <a:t> measurements are neither</a:t>
            </a:r>
          </a:p>
          <a:p>
            <a:pPr>
              <a:buNone/>
            </a:pPr>
            <a:r>
              <a:rPr lang="en-US" sz="4400" b="1" dirty="0" smtClean="0">
                <a:solidFill>
                  <a:schemeClr val="accent2">
                    <a:lumMod val="50000"/>
                  </a:schemeClr>
                </a:solidFill>
                <a:latin typeface="Arial Narrow" pitchFamily="34" charset="0"/>
              </a:rPr>
              <a:t>sensitive nor specific for thyroid cancer and can be elevated in many benign thyroid disorders</a:t>
            </a:r>
          </a:p>
          <a:p>
            <a:pPr>
              <a:buNone/>
            </a:pPr>
            <a:r>
              <a:rPr lang="en-US" sz="4400" b="1" dirty="0" smtClean="0">
                <a:solidFill>
                  <a:schemeClr val="accent2">
                    <a:lumMod val="50000"/>
                  </a:schemeClr>
                </a:solidFill>
                <a:latin typeface="Arial Narrow" pitchFamily="34" charset="0"/>
              </a:rPr>
              <a:t>. Thus, serum </a:t>
            </a:r>
            <a:r>
              <a:rPr lang="en-US" sz="4400" b="1" dirty="0" err="1" smtClean="0">
                <a:solidFill>
                  <a:schemeClr val="accent2">
                    <a:lumMod val="50000"/>
                  </a:schemeClr>
                </a:solidFill>
                <a:latin typeface="Arial Narrow" pitchFamily="34" charset="0"/>
              </a:rPr>
              <a:t>thyroglobulin</a:t>
            </a:r>
            <a:r>
              <a:rPr lang="en-US" sz="4400" b="1" dirty="0" smtClean="0">
                <a:solidFill>
                  <a:schemeClr val="accent2">
                    <a:lumMod val="50000"/>
                  </a:schemeClr>
                </a:solidFill>
                <a:latin typeface="Arial Narrow" pitchFamily="34" charset="0"/>
              </a:rPr>
              <a:t> measurement is not recommended.</a:t>
            </a:r>
            <a:endParaRPr lang="en-US" sz="44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57" y="146891"/>
            <a:ext cx="11143765" cy="1461572"/>
          </a:xfrm>
        </p:spPr>
        <p:txBody>
          <a:bodyPr>
            <a:normAutofit fontScale="90000"/>
          </a:bodyPr>
          <a:lstStyle/>
          <a:p>
            <a:r>
              <a:rPr lang="en-US" b="1" dirty="0" smtClean="0">
                <a:solidFill>
                  <a:schemeClr val="accent2">
                    <a:lumMod val="50000"/>
                  </a:schemeClr>
                </a:solidFill>
                <a:latin typeface="Arial Narrow" pitchFamily="34" charset="0"/>
              </a:rPr>
              <a:t>QUESTION 95 - HOW SHOULD BREASTFEEDING CHILDREN OF MOTHERS WHO ARE TREATED WITH ANTITHYROID MEDICATIONS BE MONITORED?</a:t>
            </a:r>
            <a:endParaRPr lang="en-US" b="1"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48523" y="1631779"/>
            <a:ext cx="11639525" cy="5226221"/>
          </a:xfrm>
        </p:spPr>
        <p:txBody>
          <a:bodyPr>
            <a:noAutofit/>
          </a:bodyPr>
          <a:lstStyle/>
          <a:p>
            <a:pPr>
              <a:buNone/>
            </a:pPr>
            <a:r>
              <a:rPr lang="en-US" sz="4000" b="1" dirty="0" smtClean="0">
                <a:solidFill>
                  <a:schemeClr val="tx2">
                    <a:lumMod val="50000"/>
                  </a:schemeClr>
                </a:solidFill>
                <a:latin typeface="Arial Narrow" pitchFamily="34" charset="0"/>
              </a:rPr>
              <a:t>Recommendation 80</a:t>
            </a:r>
          </a:p>
          <a:p>
            <a:pPr>
              <a:buNone/>
            </a:pPr>
            <a:r>
              <a:rPr lang="en-US" sz="4000" b="1" dirty="0" smtClean="0">
                <a:solidFill>
                  <a:schemeClr val="tx2">
                    <a:lumMod val="50000"/>
                  </a:schemeClr>
                </a:solidFill>
                <a:latin typeface="Arial Narrow" pitchFamily="34" charset="0"/>
              </a:rPr>
              <a:t>Breastfed children of women who are treated with </a:t>
            </a:r>
            <a:r>
              <a:rPr lang="en-US" sz="4000" b="1" dirty="0" err="1" smtClean="0">
                <a:solidFill>
                  <a:schemeClr val="tx2">
                    <a:lumMod val="50000"/>
                  </a:schemeClr>
                </a:solidFill>
                <a:latin typeface="Arial Narrow" pitchFamily="34" charset="0"/>
              </a:rPr>
              <a:t>antithyroid</a:t>
            </a:r>
            <a:r>
              <a:rPr lang="en-US" sz="4000" b="1" dirty="0" smtClean="0">
                <a:solidFill>
                  <a:schemeClr val="tx2">
                    <a:lumMod val="50000"/>
                  </a:schemeClr>
                </a:solidFill>
                <a:latin typeface="Arial Narrow" pitchFamily="34" charset="0"/>
              </a:rPr>
              <a:t> drugs should be monitored for appropriate growth and development during routine pediatric health and wellness evaluations.</a:t>
            </a:r>
          </a:p>
          <a:p>
            <a:pPr>
              <a:buNone/>
            </a:pPr>
            <a:r>
              <a:rPr lang="en-US" sz="4000" b="1" dirty="0" smtClean="0">
                <a:solidFill>
                  <a:schemeClr val="tx2">
                    <a:lumMod val="50000"/>
                  </a:schemeClr>
                </a:solidFill>
                <a:latin typeface="Arial Narrow" pitchFamily="34" charset="0"/>
              </a:rPr>
              <a:t>Routine assessment of serum thyroid function in the child is not recommended. </a:t>
            </a:r>
            <a:r>
              <a:rPr lang="en-US" sz="4000" b="1" i="1" dirty="0" smtClean="0">
                <a:solidFill>
                  <a:schemeClr val="tx2">
                    <a:lumMod val="50000"/>
                  </a:schemeClr>
                </a:solidFill>
                <a:latin typeface="Arial Narrow" pitchFamily="34" charset="0"/>
              </a:rPr>
              <a:t>(Weak recommendation, Moderate quality evidence)</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099697" cy="1320800"/>
          </a:xfrm>
        </p:spPr>
        <p:txBody>
          <a:bodyPr>
            <a:normAutofit/>
          </a:bodyPr>
          <a:lstStyle/>
          <a:p>
            <a:r>
              <a:rPr lang="en-US" sz="3200" b="1" dirty="0" smtClean="0">
                <a:solidFill>
                  <a:schemeClr val="accent2">
                    <a:lumMod val="50000"/>
                  </a:schemeClr>
                </a:solidFill>
                <a:latin typeface="Arial Narrow" pitchFamily="34" charset="0"/>
              </a:rPr>
              <a:t>QUESTION 96 - WHAT ARE THE IODINE NUTRITIONAL CONSIDERATIONS IN LACTATING WOMEN?</a:t>
            </a:r>
            <a:endParaRPr lang="en-US" sz="3200" b="1"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48523" y="1444493"/>
            <a:ext cx="11672575" cy="5077493"/>
          </a:xfrm>
        </p:spPr>
        <p:txBody>
          <a:bodyPr>
            <a:noAutofit/>
          </a:bodyPr>
          <a:lstStyle/>
          <a:p>
            <a:pPr>
              <a:buNone/>
            </a:pPr>
            <a:r>
              <a:rPr lang="en-US" sz="4400" b="1" dirty="0" smtClean="0">
                <a:solidFill>
                  <a:schemeClr val="tx2">
                    <a:lumMod val="50000"/>
                  </a:schemeClr>
                </a:solidFill>
                <a:latin typeface="Arial Narrow" pitchFamily="34" charset="0"/>
              </a:rPr>
              <a:t>Iodine is an essential nutrient required for thyroid hormone production and is primarily derived from the diet. For most breastfeeding infants, breast milk is the sole (or primary) source of nutrition, and thus of dietary iodine. Therefore, adequate iodine intake in the lactating mother positively impacts infant health.</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6872"/>
            <a:ext cx="10648006" cy="5507152"/>
          </a:xfrm>
        </p:spPr>
        <p:txBody>
          <a:bodyPr>
            <a:noAutofit/>
          </a:bodyPr>
          <a:lstStyle/>
          <a:p>
            <a:pPr>
              <a:buNone/>
            </a:pPr>
            <a:r>
              <a:rPr lang="en-US" sz="5400" b="1" dirty="0" smtClean="0">
                <a:solidFill>
                  <a:schemeClr val="tx2">
                    <a:lumMod val="50000"/>
                  </a:schemeClr>
                </a:solidFill>
                <a:latin typeface="Arial Narrow" pitchFamily="34" charset="0"/>
              </a:rPr>
              <a:t>Recommendation 81</a:t>
            </a:r>
          </a:p>
          <a:p>
            <a:pPr>
              <a:buNone/>
            </a:pPr>
            <a:r>
              <a:rPr lang="en-US" sz="5400" b="1" dirty="0" smtClean="0">
                <a:solidFill>
                  <a:schemeClr val="tx2">
                    <a:lumMod val="50000"/>
                  </a:schemeClr>
                </a:solidFill>
                <a:latin typeface="Arial Narrow" pitchFamily="34" charset="0"/>
              </a:rPr>
              <a:t>All breastfeeding women should ingest approximately 250 mcg of dietary iodine daily.</a:t>
            </a:r>
          </a:p>
          <a:p>
            <a:pPr>
              <a:buNone/>
            </a:pPr>
            <a:r>
              <a:rPr lang="en-US" sz="5400" b="1" i="1" dirty="0" smtClean="0">
                <a:solidFill>
                  <a:schemeClr val="tx2">
                    <a:lumMod val="50000"/>
                  </a:schemeClr>
                </a:solidFill>
                <a:latin typeface="Arial Narrow" pitchFamily="34" charset="0"/>
              </a:rPr>
              <a:t>(Strong recommendation, High quality evidence)</a:t>
            </a:r>
            <a:endParaRPr lang="en-US" sz="5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2636"/>
            <a:ext cx="11832116" cy="6421551"/>
          </a:xfrm>
        </p:spPr>
        <p:txBody>
          <a:bodyPr>
            <a:noAutofit/>
          </a:bodyPr>
          <a:lstStyle/>
          <a:p>
            <a:pPr>
              <a:buNone/>
            </a:pPr>
            <a:r>
              <a:rPr lang="en-US" sz="4400" b="1" dirty="0" smtClean="0">
                <a:solidFill>
                  <a:schemeClr val="tx2">
                    <a:lumMod val="50000"/>
                  </a:schemeClr>
                </a:solidFill>
                <a:latin typeface="Arial Narrow" pitchFamily="34" charset="0"/>
              </a:rPr>
              <a:t>Recommendation 82</a:t>
            </a:r>
          </a:p>
          <a:p>
            <a:pPr>
              <a:buNone/>
            </a:pPr>
            <a:r>
              <a:rPr lang="en-US" sz="4400" b="1" dirty="0" smtClean="0">
                <a:solidFill>
                  <a:schemeClr val="tx2">
                    <a:lumMod val="50000"/>
                  </a:schemeClr>
                </a:solidFill>
                <a:latin typeface="Arial Narrow" pitchFamily="34" charset="0"/>
              </a:rPr>
              <a:t>Breastfeeding women should supplement their diet with a daily oral supplement that contains 150 mcg of iodine. This is optimally delivered in the form of potassium iodide (present in a multivitamin) because kelp and other forms of seaweed do not provide a consistent delivery of daily iodine. </a:t>
            </a:r>
            <a:r>
              <a:rPr lang="en-US" sz="4400" b="1" i="1" dirty="0" smtClean="0">
                <a:solidFill>
                  <a:schemeClr val="tx2">
                    <a:lumMod val="50000"/>
                  </a:schemeClr>
                </a:solidFill>
                <a:latin typeface="Arial Narrow" pitchFamily="34" charset="0"/>
              </a:rPr>
              <a:t>(Strong recommendation, Moderate quality evidence)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608" y="298739"/>
            <a:ext cx="11485288" cy="5958842"/>
          </a:xfrm>
        </p:spPr>
        <p:txBody>
          <a:bodyPr>
            <a:noAutofit/>
          </a:bodyPr>
          <a:lstStyle/>
          <a:p>
            <a:pPr>
              <a:buNone/>
            </a:pPr>
            <a:r>
              <a:rPr lang="en-US" sz="4800" b="1" dirty="0" smtClean="0">
                <a:solidFill>
                  <a:schemeClr val="tx2">
                    <a:lumMod val="50000"/>
                  </a:schemeClr>
                </a:solidFill>
                <a:latin typeface="Arial Narrow" pitchFamily="34" charset="0"/>
              </a:rPr>
              <a:t>Recommendation 83</a:t>
            </a:r>
          </a:p>
          <a:p>
            <a:pPr>
              <a:buNone/>
            </a:pPr>
            <a:r>
              <a:rPr lang="en-US" sz="4800" b="1" dirty="0" smtClean="0">
                <a:solidFill>
                  <a:schemeClr val="tx2">
                    <a:lumMod val="50000"/>
                  </a:schemeClr>
                </a:solidFill>
                <a:latin typeface="Arial Narrow" pitchFamily="34" charset="0"/>
              </a:rPr>
              <a:t>In severely iodine deficient, low-resource regions, where universal salt iodization is lacking and daily supplementation is not feasible, </a:t>
            </a:r>
            <a:r>
              <a:rPr lang="en-US" sz="4800" b="1" dirty="0" smtClean="0">
                <a:solidFill>
                  <a:schemeClr val="accent2">
                    <a:lumMod val="50000"/>
                  </a:schemeClr>
                </a:solidFill>
                <a:latin typeface="Arial Narrow" pitchFamily="34" charset="0"/>
              </a:rPr>
              <a:t>lactating women should receive one dose of 400 mg iodine as oral iodized oil soon after delivery. </a:t>
            </a:r>
            <a:r>
              <a:rPr lang="en-US" sz="4800" b="1" i="1" dirty="0" smtClean="0">
                <a:solidFill>
                  <a:schemeClr val="tx2">
                    <a:lumMod val="50000"/>
                  </a:schemeClr>
                </a:solidFill>
                <a:latin typeface="Arial Narrow" pitchFamily="34" charset="0"/>
              </a:rPr>
              <a:t>(Strong recommendation, High quality evidence)</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18227"/>
            <a:ext cx="11259239" cy="5055459"/>
          </a:xfrm>
        </p:spPr>
        <p:txBody>
          <a:bodyPr>
            <a:noAutofit/>
          </a:bodyPr>
          <a:lstStyle/>
          <a:p>
            <a:pPr>
              <a:buNone/>
            </a:pPr>
            <a:r>
              <a:rPr lang="en-US" sz="4400" b="1" dirty="0" smtClean="0">
                <a:solidFill>
                  <a:schemeClr val="tx2">
                    <a:lumMod val="50000"/>
                  </a:schemeClr>
                </a:solidFill>
                <a:latin typeface="Arial Narrow" pitchFamily="34" charset="0"/>
              </a:rPr>
              <a:t>Recommendation 84</a:t>
            </a:r>
          </a:p>
          <a:p>
            <a:pPr>
              <a:buNone/>
            </a:pPr>
            <a:r>
              <a:rPr lang="en-US" sz="4400" b="1" dirty="0" smtClean="0">
                <a:solidFill>
                  <a:schemeClr val="tx2">
                    <a:lumMod val="50000"/>
                  </a:schemeClr>
                </a:solidFill>
                <a:latin typeface="Arial Narrow" pitchFamily="34" charset="0"/>
              </a:rPr>
              <a:t>As is the case during pregnancy, </a:t>
            </a:r>
            <a:r>
              <a:rPr lang="en-US" sz="4400" b="1" dirty="0" smtClean="0">
                <a:solidFill>
                  <a:schemeClr val="accent2">
                    <a:lumMod val="50000"/>
                  </a:schemeClr>
                </a:solidFill>
                <a:latin typeface="Arial Narrow" pitchFamily="34" charset="0"/>
              </a:rPr>
              <a:t>sustained iodine intake while breastfeeding that exceeds 500- 1100 mcg daily should be avoided </a:t>
            </a:r>
            <a:r>
              <a:rPr lang="en-US" sz="4400" b="1" dirty="0" smtClean="0">
                <a:solidFill>
                  <a:schemeClr val="tx2">
                    <a:lumMod val="50000"/>
                  </a:schemeClr>
                </a:solidFill>
                <a:latin typeface="Arial Narrow" pitchFamily="34" charset="0"/>
              </a:rPr>
              <a:t>due to concerns about the potential for inducing hypothyroidism in the infant. </a:t>
            </a:r>
            <a:r>
              <a:rPr lang="en-US" sz="4400" b="1" i="1" dirty="0" smtClean="0">
                <a:solidFill>
                  <a:schemeClr val="tx2">
                    <a:lumMod val="50000"/>
                  </a:schemeClr>
                </a:solidFill>
                <a:latin typeface="Arial Narrow" pitchFamily="34" charset="0"/>
              </a:rPr>
              <a:t>(Strong recommendation, Moderate quality evidence)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2">
                    <a:lumMod val="50000"/>
                  </a:schemeClr>
                </a:solidFill>
                <a:latin typeface="Arial Narrow" pitchFamily="34" charset="0"/>
              </a:rPr>
              <a:t>XII. Postpartum </a:t>
            </a:r>
            <a:r>
              <a:rPr lang="en-US" sz="4000" b="1" dirty="0" err="1" smtClean="0">
                <a:solidFill>
                  <a:schemeClr val="accent2">
                    <a:lumMod val="50000"/>
                  </a:schemeClr>
                </a:solidFill>
                <a:latin typeface="Arial Narrow" pitchFamily="34" charset="0"/>
              </a:rPr>
              <a:t>thyroiditis</a:t>
            </a:r>
            <a:endParaRPr lang="en-US" sz="4000" b="1"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677334" y="2160589"/>
            <a:ext cx="10295466" cy="3880773"/>
          </a:xfrm>
        </p:spPr>
        <p:txBody>
          <a:bodyPr>
            <a:normAutofit/>
          </a:bodyPr>
          <a:lstStyle/>
          <a:p>
            <a:pPr>
              <a:buNone/>
            </a:pPr>
            <a:r>
              <a:rPr lang="en-US" sz="4400" b="1" dirty="0" smtClean="0">
                <a:solidFill>
                  <a:schemeClr val="tx2">
                    <a:lumMod val="50000"/>
                  </a:schemeClr>
                </a:solidFill>
                <a:latin typeface="Arial Narrow" pitchFamily="34" charset="0"/>
              </a:rPr>
              <a:t>QUESTION 97- WHAT IS THE DEFINITION OF POSTPARTUM THYROIDITIS AND</a:t>
            </a:r>
          </a:p>
          <a:p>
            <a:pPr>
              <a:buNone/>
            </a:pPr>
            <a:r>
              <a:rPr lang="en-US" sz="4400" b="1" dirty="0" smtClean="0">
                <a:solidFill>
                  <a:schemeClr val="tx2">
                    <a:lumMod val="50000"/>
                  </a:schemeClr>
                </a:solidFill>
                <a:latin typeface="Arial Narrow" pitchFamily="34" charset="0"/>
              </a:rPr>
              <a:t>WHAT ARE ITS CLINICAL IMPLICATIONS?</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5688"/>
            <a:ext cx="11881895" cy="6592312"/>
          </a:xfrm>
        </p:spPr>
        <p:txBody>
          <a:bodyPr>
            <a:noAutofit/>
          </a:bodyPr>
          <a:lstStyle/>
          <a:p>
            <a:pPr>
              <a:buNone/>
            </a:pPr>
            <a:r>
              <a:rPr lang="en-US" sz="3600" b="1" dirty="0" smtClean="0">
                <a:solidFill>
                  <a:schemeClr val="tx2">
                    <a:lumMod val="50000"/>
                  </a:schemeClr>
                </a:solidFill>
                <a:latin typeface="Arial Narrow" pitchFamily="34" charset="0"/>
              </a:rPr>
              <a:t>Postpartum </a:t>
            </a:r>
            <a:r>
              <a:rPr lang="en-US" sz="3600" b="1" dirty="0" err="1" smtClean="0">
                <a:solidFill>
                  <a:schemeClr val="tx2">
                    <a:lumMod val="50000"/>
                  </a:schemeClr>
                </a:solidFill>
                <a:latin typeface="Arial Narrow" pitchFamily="34" charset="0"/>
              </a:rPr>
              <a:t>thyroiditis</a:t>
            </a:r>
            <a:r>
              <a:rPr lang="en-US" sz="3600" b="1" dirty="0" smtClean="0">
                <a:solidFill>
                  <a:schemeClr val="tx2">
                    <a:lumMod val="50000"/>
                  </a:schemeClr>
                </a:solidFill>
                <a:latin typeface="Arial Narrow" pitchFamily="34" charset="0"/>
              </a:rPr>
              <a:t> is the occurrence of thyroid dysfunction, excluding Graves’ disease, in the first postpartum year in women who were </a:t>
            </a:r>
            <a:r>
              <a:rPr lang="en-US" sz="3600" b="1" dirty="0" err="1" smtClean="0">
                <a:solidFill>
                  <a:schemeClr val="tx2">
                    <a:lumMod val="50000"/>
                  </a:schemeClr>
                </a:solidFill>
                <a:latin typeface="Arial Narrow" pitchFamily="34" charset="0"/>
              </a:rPr>
              <a:t>euthyroid</a:t>
            </a:r>
            <a:r>
              <a:rPr lang="en-US" sz="3600" b="1" dirty="0" smtClean="0">
                <a:solidFill>
                  <a:schemeClr val="tx2">
                    <a:lumMod val="50000"/>
                  </a:schemeClr>
                </a:solidFill>
                <a:latin typeface="Arial Narrow" pitchFamily="34" charset="0"/>
              </a:rPr>
              <a:t> prior to pregnancy.</a:t>
            </a:r>
          </a:p>
          <a:p>
            <a:pPr>
              <a:buNone/>
            </a:pPr>
            <a:r>
              <a:rPr lang="en-US" sz="3600" b="1" dirty="0" smtClean="0">
                <a:solidFill>
                  <a:schemeClr val="tx2">
                    <a:lumMod val="50000"/>
                  </a:schemeClr>
                </a:solidFill>
                <a:latin typeface="Arial Narrow" pitchFamily="34" charset="0"/>
              </a:rPr>
              <a:t>This is an inflammatory autoimmune condition. In the classic form, transient </a:t>
            </a:r>
            <a:r>
              <a:rPr lang="en-US" sz="3600" b="1" dirty="0" err="1" smtClean="0">
                <a:solidFill>
                  <a:schemeClr val="tx2">
                    <a:lumMod val="50000"/>
                  </a:schemeClr>
                </a:solidFill>
                <a:latin typeface="Arial Narrow" pitchFamily="34" charset="0"/>
              </a:rPr>
              <a:t>thyrotoxicosis</a:t>
            </a:r>
            <a:r>
              <a:rPr lang="en-US" sz="3600" b="1" dirty="0" smtClean="0">
                <a:solidFill>
                  <a:schemeClr val="tx2">
                    <a:lumMod val="50000"/>
                  </a:schemeClr>
                </a:solidFill>
                <a:latin typeface="Arial Narrow" pitchFamily="34" charset="0"/>
              </a:rPr>
              <a:t> is followed by transient hypothyroidism with a return to the </a:t>
            </a:r>
            <a:r>
              <a:rPr lang="en-US" sz="3600" b="1" dirty="0" err="1" smtClean="0">
                <a:solidFill>
                  <a:schemeClr val="tx2">
                    <a:lumMod val="50000"/>
                  </a:schemeClr>
                </a:solidFill>
                <a:latin typeface="Arial Narrow" pitchFamily="34" charset="0"/>
              </a:rPr>
              <a:t>euthyroid</a:t>
            </a:r>
            <a:r>
              <a:rPr lang="en-US" sz="3600" b="1" dirty="0" smtClean="0">
                <a:solidFill>
                  <a:schemeClr val="tx2">
                    <a:lumMod val="50000"/>
                  </a:schemeClr>
                </a:solidFill>
                <a:latin typeface="Arial Narrow" pitchFamily="34" charset="0"/>
              </a:rPr>
              <a:t> state by the end of the initial postpartum year. The clinical course of PPT varies, with approximately one quarter of patients presenting with the classical form, one quarter with isolated </a:t>
            </a:r>
            <a:r>
              <a:rPr lang="en-US" sz="3600" b="1" dirty="0" err="1" smtClean="0">
                <a:solidFill>
                  <a:schemeClr val="tx2">
                    <a:lumMod val="50000"/>
                  </a:schemeClr>
                </a:solidFill>
                <a:latin typeface="Arial Narrow" pitchFamily="34" charset="0"/>
              </a:rPr>
              <a:t>thyrotoxicosis</a:t>
            </a:r>
            <a:r>
              <a:rPr lang="en-US" sz="3600" b="1" dirty="0" smtClean="0">
                <a:solidFill>
                  <a:schemeClr val="tx2">
                    <a:lumMod val="50000"/>
                  </a:schemeClr>
                </a:solidFill>
                <a:latin typeface="Arial Narrow" pitchFamily="34" charset="0"/>
              </a:rPr>
              <a:t>, and one-half presenting with isolated hypothyroidism .</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05" y="418641"/>
            <a:ext cx="11732962" cy="6125378"/>
          </a:xfrm>
        </p:spPr>
        <p:txBody>
          <a:bodyPr>
            <a:noAutofit/>
          </a:bodyPr>
          <a:lstStyle/>
          <a:p>
            <a:pPr>
              <a:buNone/>
            </a:pPr>
            <a:r>
              <a:rPr lang="en-US" sz="4000" b="1" dirty="0" smtClean="0">
                <a:solidFill>
                  <a:schemeClr val="tx2">
                    <a:lumMod val="50000"/>
                  </a:schemeClr>
                </a:solidFill>
                <a:latin typeface="Arial Narrow" pitchFamily="34" charset="0"/>
              </a:rPr>
              <a:t>The </a:t>
            </a:r>
            <a:r>
              <a:rPr lang="en-US" sz="4000" b="1" dirty="0" err="1" smtClean="0">
                <a:solidFill>
                  <a:schemeClr val="tx2">
                    <a:lumMod val="50000"/>
                  </a:schemeClr>
                </a:solidFill>
                <a:latin typeface="Arial Narrow" pitchFamily="34" charset="0"/>
              </a:rPr>
              <a:t>thyrotoxic</a:t>
            </a:r>
            <a:r>
              <a:rPr lang="en-US" sz="4000" b="1" dirty="0" smtClean="0">
                <a:solidFill>
                  <a:schemeClr val="tx2">
                    <a:lumMod val="50000"/>
                  </a:schemeClr>
                </a:solidFill>
                <a:latin typeface="Arial Narrow" pitchFamily="34" charset="0"/>
              </a:rPr>
              <a:t> phase of PPT typically occurs between 2-6 months postpartum, but episodes have been reported as late as one year following delivery. All episodes of </a:t>
            </a:r>
            <a:r>
              <a:rPr lang="en-US" sz="4000" b="1" dirty="0" err="1" smtClean="0">
                <a:solidFill>
                  <a:schemeClr val="tx2">
                    <a:lumMod val="50000"/>
                  </a:schemeClr>
                </a:solidFill>
                <a:latin typeface="Arial Narrow" pitchFamily="34" charset="0"/>
              </a:rPr>
              <a:t>thyrotoxicosis</a:t>
            </a:r>
            <a:r>
              <a:rPr lang="en-US" sz="4000" b="1" dirty="0" smtClean="0">
                <a:solidFill>
                  <a:schemeClr val="tx2">
                    <a:lumMod val="50000"/>
                  </a:schemeClr>
                </a:solidFill>
                <a:latin typeface="Arial Narrow" pitchFamily="34" charset="0"/>
              </a:rPr>
              <a:t> resolve spontaneously. The hypothyroid phase of PPT occurs from 3 to 12 months postpartum with 10-20% of cases resulting in permanent hypothyroidism. It should be noted however, that a prospective study reported that 50% of women with PPT remained hypothyroid at the end of the first postpartum year.</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41" y="212993"/>
            <a:ext cx="11298001" cy="1320800"/>
          </a:xfrm>
        </p:spPr>
        <p:txBody>
          <a:bodyPr/>
          <a:lstStyle/>
          <a:p>
            <a:r>
              <a:rPr lang="en-US" b="1" dirty="0" smtClean="0">
                <a:solidFill>
                  <a:schemeClr val="accent2">
                    <a:lumMod val="50000"/>
                  </a:schemeClr>
                </a:solidFill>
                <a:latin typeface="Arial Narrow" pitchFamily="34" charset="0"/>
              </a:rPr>
              <a:t>QUESTION 98 - WHAT IS THE ETIOLOGY OF POSTPARTUM THYROIDITIS?</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302760" y="1730931"/>
            <a:ext cx="11066647" cy="4813088"/>
          </a:xfrm>
        </p:spPr>
        <p:txBody>
          <a:bodyPr>
            <a:noAutofit/>
          </a:bodyPr>
          <a:lstStyle/>
          <a:p>
            <a:pPr>
              <a:buNone/>
            </a:pPr>
            <a:r>
              <a:rPr lang="en-US" sz="3200" b="1" dirty="0" smtClean="0">
                <a:solidFill>
                  <a:schemeClr val="tx2">
                    <a:lumMod val="50000"/>
                  </a:schemeClr>
                </a:solidFill>
                <a:latin typeface="Arial Narrow" pitchFamily="34" charset="0"/>
              </a:rPr>
              <a:t>Postpartum </a:t>
            </a:r>
            <a:r>
              <a:rPr lang="en-US" sz="3200" b="1" dirty="0" err="1" smtClean="0">
                <a:solidFill>
                  <a:schemeClr val="tx2">
                    <a:lumMod val="50000"/>
                  </a:schemeClr>
                </a:solidFill>
                <a:latin typeface="Arial Narrow" pitchFamily="34" charset="0"/>
              </a:rPr>
              <a:t>thyroiditis</a:t>
            </a:r>
            <a:r>
              <a:rPr lang="en-US" sz="3200" b="1" dirty="0" smtClean="0">
                <a:solidFill>
                  <a:schemeClr val="tx2">
                    <a:lumMod val="50000"/>
                  </a:schemeClr>
                </a:solidFill>
                <a:latin typeface="Arial Narrow" pitchFamily="34" charset="0"/>
              </a:rPr>
              <a:t> is an autoimmune disorder associated with the presence of thyroid antibodies (thyroid </a:t>
            </a:r>
            <a:r>
              <a:rPr lang="en-US" sz="3200" b="1" dirty="0" err="1" smtClean="0">
                <a:solidFill>
                  <a:schemeClr val="tx2">
                    <a:lumMod val="50000"/>
                  </a:schemeClr>
                </a:solidFill>
                <a:latin typeface="Arial Narrow" pitchFamily="34" charset="0"/>
              </a:rPr>
              <a:t>peroxidase</a:t>
            </a:r>
            <a:r>
              <a:rPr lang="en-US" sz="3200" b="1" dirty="0" smtClean="0">
                <a:solidFill>
                  <a:schemeClr val="tx2">
                    <a:lumMod val="50000"/>
                  </a:schemeClr>
                </a:solidFill>
                <a:latin typeface="Arial Narrow" pitchFamily="34" charset="0"/>
              </a:rPr>
              <a:t> and </a:t>
            </a:r>
            <a:r>
              <a:rPr lang="en-US" sz="3200" b="1" dirty="0" err="1" smtClean="0">
                <a:solidFill>
                  <a:schemeClr val="tx2">
                    <a:lumMod val="50000"/>
                  </a:schemeClr>
                </a:solidFill>
                <a:latin typeface="Arial Narrow" pitchFamily="34" charset="0"/>
              </a:rPr>
              <a:t>thyroglobulin</a:t>
            </a:r>
            <a:r>
              <a:rPr lang="en-US" sz="3200" b="1" dirty="0" smtClean="0">
                <a:solidFill>
                  <a:schemeClr val="tx2">
                    <a:lumMod val="50000"/>
                  </a:schemeClr>
                </a:solidFill>
                <a:latin typeface="Arial Narrow" pitchFamily="34" charset="0"/>
              </a:rPr>
              <a:t> antibodies), lymphocyte abnormalities, complement activation, increased levels of IgG1, increased NK cell activity, and specific HLA </a:t>
            </a:r>
            <a:r>
              <a:rPr lang="en-US" sz="3200" b="1" dirty="0" err="1" smtClean="0">
                <a:solidFill>
                  <a:schemeClr val="tx2">
                    <a:lumMod val="50000"/>
                  </a:schemeClr>
                </a:solidFill>
                <a:latin typeface="Arial Narrow" pitchFamily="34" charset="0"/>
              </a:rPr>
              <a:t>haplotypes</a:t>
            </a:r>
            <a:r>
              <a:rPr lang="en-US" sz="3200" b="1" dirty="0" smtClean="0">
                <a:solidFill>
                  <a:schemeClr val="tx2">
                    <a:lumMod val="50000"/>
                  </a:schemeClr>
                </a:solidFill>
                <a:latin typeface="Arial Narrow" pitchFamily="34" charset="0"/>
              </a:rPr>
              <a:t> . Women who are thyroid antibody positive in the first trimester have a high risk of developing PPT, ranging from 33-50%. Women with the highest antibody titers also have the highest risk of PPT. The occurrence of PPT reflects the rebound of the immune system in the postpartum period after the relative immune suppression of pregnancy.</a:t>
            </a:r>
            <a:endParaRPr lang="en-US" sz="32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US" b="1" i="1" dirty="0" smtClean="0"/>
              <a:t>Fine Needle Aspiration</a:t>
            </a:r>
            <a:endParaRPr lang="en-US" dirty="0"/>
          </a:p>
        </p:txBody>
      </p:sp>
      <p:sp>
        <p:nvSpPr>
          <p:cNvPr id="3" name="Content Placeholder 2"/>
          <p:cNvSpPr>
            <a:spLocks noGrp="1"/>
          </p:cNvSpPr>
          <p:nvPr>
            <p:ph idx="1"/>
          </p:nvPr>
        </p:nvSpPr>
        <p:spPr>
          <a:xfrm>
            <a:off x="-1" y="605929"/>
            <a:ext cx="11997369" cy="5905040"/>
          </a:xfrm>
        </p:spPr>
        <p:txBody>
          <a:bodyPr>
            <a:noAutofit/>
          </a:bodyPr>
          <a:lstStyle/>
          <a:p>
            <a:pPr>
              <a:buNone/>
            </a:pPr>
            <a:r>
              <a:rPr lang="en-US" sz="3600" b="1" dirty="0" smtClean="0">
                <a:solidFill>
                  <a:schemeClr val="accent2">
                    <a:lumMod val="50000"/>
                  </a:schemeClr>
                </a:solidFill>
                <a:latin typeface="Arial Narrow" pitchFamily="34" charset="0"/>
              </a:rPr>
              <a:t>Fine needle aspiration is a safe diagnostic tool in pregnancy and may be performed in any trimester.</a:t>
            </a:r>
          </a:p>
          <a:p>
            <a:pPr>
              <a:buNone/>
            </a:pPr>
            <a:r>
              <a:rPr lang="en-US" sz="3600" b="1" dirty="0" smtClean="0">
                <a:solidFill>
                  <a:schemeClr val="accent2">
                    <a:lumMod val="50000"/>
                  </a:schemeClr>
                </a:solidFill>
                <a:latin typeface="Arial Narrow" pitchFamily="34" charset="0"/>
              </a:rPr>
              <a:t>Pregnancy does not appear to alter a cytological diagnosis of thyroid tissue obtained by FNA, but there have been no prospective studies to evaluate potential differences in FNA cytology obtained during pregnancy versus in the </a:t>
            </a:r>
            <a:r>
              <a:rPr lang="en-US" sz="3600" b="1" dirty="0" err="1" smtClean="0">
                <a:solidFill>
                  <a:schemeClr val="accent2">
                    <a:lumMod val="50000"/>
                  </a:schemeClr>
                </a:solidFill>
                <a:latin typeface="Arial Narrow" pitchFamily="34" charset="0"/>
              </a:rPr>
              <a:t>nonpregnant</a:t>
            </a:r>
            <a:r>
              <a:rPr lang="en-US" sz="3600" b="1" dirty="0" smtClean="0">
                <a:solidFill>
                  <a:schemeClr val="accent2">
                    <a:lumMod val="50000"/>
                  </a:schemeClr>
                </a:solidFill>
                <a:latin typeface="Arial Narrow" pitchFamily="34" charset="0"/>
              </a:rPr>
              <a:t> state. Since overall survival does not differ if surgery is performed during or after gestation in patients diagnosed with thyroid cancer during pregnancy, patient preference for timing of FNA (during pregnancy or postpartum) should be considered.</a:t>
            </a:r>
            <a:endParaRPr lang="en-US" sz="36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57" y="146891"/>
            <a:ext cx="11683591" cy="1461571"/>
          </a:xfrm>
        </p:spPr>
        <p:txBody>
          <a:bodyPr>
            <a:normAutofit fontScale="90000"/>
          </a:bodyPr>
          <a:lstStyle/>
          <a:p>
            <a:r>
              <a:rPr lang="en-US" dirty="0" smtClean="0">
                <a:solidFill>
                  <a:schemeClr val="accent2">
                    <a:lumMod val="50000"/>
                  </a:schemeClr>
                </a:solidFill>
                <a:latin typeface="Arial Narrow" pitchFamily="34" charset="0"/>
              </a:rPr>
              <a:t>QUESTION 99 - HOW SHOULD THE ETIOLOGY OF NEW THYROTOXICOSIS BE DETERMINED IN THE POSTPARTUM PERIOD?</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92592" y="1466526"/>
            <a:ext cx="11639524" cy="4835122"/>
          </a:xfrm>
        </p:spPr>
        <p:txBody>
          <a:bodyPr>
            <a:noAutofit/>
          </a:bodyPr>
          <a:lstStyle/>
          <a:p>
            <a:pPr>
              <a:buNone/>
            </a:pPr>
            <a:r>
              <a:rPr lang="en-US" sz="4000" b="1" dirty="0" smtClean="0">
                <a:solidFill>
                  <a:schemeClr val="tx2">
                    <a:lumMod val="50000"/>
                  </a:schemeClr>
                </a:solidFill>
                <a:latin typeface="Arial Narrow" pitchFamily="34" charset="0"/>
              </a:rPr>
              <a:t>The major challenge is to differentiate </a:t>
            </a:r>
            <a:r>
              <a:rPr lang="en-US" sz="4000" b="1" dirty="0" err="1" smtClean="0">
                <a:solidFill>
                  <a:schemeClr val="tx2">
                    <a:lumMod val="50000"/>
                  </a:schemeClr>
                </a:solidFill>
                <a:latin typeface="Arial Narrow" pitchFamily="34" charset="0"/>
              </a:rPr>
              <a:t>thyrotoxicosis</a:t>
            </a:r>
            <a:r>
              <a:rPr lang="en-US" sz="4000" b="1" dirty="0" smtClean="0">
                <a:solidFill>
                  <a:schemeClr val="tx2">
                    <a:lumMod val="50000"/>
                  </a:schemeClr>
                </a:solidFill>
                <a:latin typeface="Arial Narrow" pitchFamily="34" charset="0"/>
              </a:rPr>
              <a:t> caused by PPT from </a:t>
            </a:r>
            <a:r>
              <a:rPr lang="en-US" sz="4000" b="1" dirty="0" err="1" smtClean="0">
                <a:solidFill>
                  <a:schemeClr val="tx2">
                    <a:lumMod val="50000"/>
                  </a:schemeClr>
                </a:solidFill>
                <a:latin typeface="Arial Narrow" pitchFamily="34" charset="0"/>
              </a:rPr>
              <a:t>thyrotoxicosis</a:t>
            </a:r>
            <a:r>
              <a:rPr lang="en-US" sz="4000" b="1" dirty="0" smtClean="0">
                <a:solidFill>
                  <a:schemeClr val="tx2">
                    <a:lumMod val="50000"/>
                  </a:schemeClr>
                </a:solidFill>
                <a:latin typeface="Arial Narrow" pitchFamily="34" charset="0"/>
              </a:rPr>
              <a:t> caused by Graves’ disease. This is an important distinction, as the two disease entities require different treatments and have markedly different clinical courses. The timing of onset provides some clues about etiology.</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23" y="386873"/>
            <a:ext cx="11595458" cy="6261806"/>
          </a:xfrm>
        </p:spPr>
        <p:txBody>
          <a:bodyPr>
            <a:noAutofit/>
          </a:bodyPr>
          <a:lstStyle/>
          <a:p>
            <a:pPr>
              <a:buNone/>
            </a:pPr>
            <a:r>
              <a:rPr lang="en-US" sz="4000" b="1" dirty="0" smtClean="0">
                <a:solidFill>
                  <a:schemeClr val="tx2">
                    <a:lumMod val="50000"/>
                  </a:schemeClr>
                </a:solidFill>
                <a:latin typeface="Arial Narrow" pitchFamily="34" charset="0"/>
              </a:rPr>
              <a:t>TSH receptor antibodies are positive in Graves’ disease in nearly all cases and are typically negative in PPT, although some mixed-type disease is seen. An elevated T4:T3 ratio suggests the presence of PPT. Physical stigmata of Graves’ disease, such as goiter with a bruit or </a:t>
            </a:r>
            <a:r>
              <a:rPr lang="en-US" sz="4000" b="1" dirty="0" err="1" smtClean="0">
                <a:solidFill>
                  <a:schemeClr val="tx2">
                    <a:lumMod val="50000"/>
                  </a:schemeClr>
                </a:solidFill>
                <a:latin typeface="Arial Narrow" pitchFamily="34" charset="0"/>
              </a:rPr>
              <a:t>ophthalmopathy</a:t>
            </a:r>
            <a:r>
              <a:rPr lang="en-US" sz="4000" b="1" dirty="0" smtClean="0">
                <a:solidFill>
                  <a:schemeClr val="tx2">
                    <a:lumMod val="50000"/>
                  </a:schemeClr>
                </a:solidFill>
                <a:latin typeface="Arial Narrow" pitchFamily="34" charset="0"/>
              </a:rPr>
              <a:t>, are diagnostic when present. The radioiodine uptake is elevated or normal in Graves’ disease and low in the </a:t>
            </a:r>
            <a:r>
              <a:rPr lang="en-US" sz="4000" b="1" dirty="0" err="1" smtClean="0">
                <a:solidFill>
                  <a:schemeClr val="tx2">
                    <a:lumMod val="50000"/>
                  </a:schemeClr>
                </a:solidFill>
                <a:latin typeface="Arial Narrow" pitchFamily="34" charset="0"/>
              </a:rPr>
              <a:t>thyrotoxic</a:t>
            </a:r>
            <a:r>
              <a:rPr lang="en-US" sz="4000" b="1" dirty="0" smtClean="0">
                <a:solidFill>
                  <a:schemeClr val="tx2">
                    <a:lumMod val="50000"/>
                  </a:schemeClr>
                </a:solidFill>
                <a:latin typeface="Arial Narrow" pitchFamily="34" charset="0"/>
              </a:rPr>
              <a:t> phase of PPT, but the use of radioactive diagnostic procedures in lactating patients is rarely indicated.</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1187832" cy="1320800"/>
          </a:xfrm>
        </p:spPr>
        <p:txBody>
          <a:bodyPr>
            <a:normAutofit/>
          </a:bodyPr>
          <a:lstStyle/>
          <a:p>
            <a:r>
              <a:rPr lang="en-US" b="1" dirty="0" smtClean="0">
                <a:solidFill>
                  <a:schemeClr val="accent2">
                    <a:lumMod val="50000"/>
                  </a:schemeClr>
                </a:solidFill>
                <a:latin typeface="Arial Narrow" pitchFamily="34" charset="0"/>
              </a:rPr>
              <a:t>QUESTION 101 - WHAT SYMPTOMS ARE ASSOCIATED WITH POSTPARTUM THYROIDITIS?</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368861" y="1642796"/>
            <a:ext cx="11562405" cy="4989358"/>
          </a:xfrm>
        </p:spPr>
        <p:txBody>
          <a:bodyPr>
            <a:noAutofit/>
          </a:bodyPr>
          <a:lstStyle/>
          <a:p>
            <a:pPr>
              <a:buNone/>
            </a:pPr>
            <a:r>
              <a:rPr lang="en-US" sz="3200" b="1" dirty="0" smtClean="0">
                <a:solidFill>
                  <a:schemeClr val="tx2">
                    <a:lumMod val="50000"/>
                  </a:schemeClr>
                </a:solidFill>
                <a:latin typeface="Arial Narrow" pitchFamily="34" charset="0"/>
              </a:rPr>
              <a:t>Postpartum </a:t>
            </a:r>
            <a:r>
              <a:rPr lang="en-US" sz="3200" b="1" dirty="0" err="1" smtClean="0">
                <a:solidFill>
                  <a:schemeClr val="tx2">
                    <a:lumMod val="50000"/>
                  </a:schemeClr>
                </a:solidFill>
                <a:latin typeface="Arial Narrow" pitchFamily="34" charset="0"/>
              </a:rPr>
              <a:t>thyroiditis</a:t>
            </a:r>
            <a:r>
              <a:rPr lang="en-US" sz="3200" b="1" dirty="0" smtClean="0">
                <a:solidFill>
                  <a:schemeClr val="tx2">
                    <a:lumMod val="50000"/>
                  </a:schemeClr>
                </a:solidFill>
                <a:latin typeface="Arial Narrow" pitchFamily="34" charset="0"/>
              </a:rPr>
              <a:t> is a painless condition and most women are asymptomatic or only mildly symptomatic during the </a:t>
            </a:r>
            <a:r>
              <a:rPr lang="en-US" sz="3200" b="1" dirty="0" err="1" smtClean="0">
                <a:solidFill>
                  <a:schemeClr val="tx2">
                    <a:lumMod val="50000"/>
                  </a:schemeClr>
                </a:solidFill>
                <a:latin typeface="Arial Narrow" pitchFamily="34" charset="0"/>
              </a:rPr>
              <a:t>thyrotoxic</a:t>
            </a:r>
            <a:r>
              <a:rPr lang="en-US" sz="3200" b="1" dirty="0" smtClean="0">
                <a:solidFill>
                  <a:schemeClr val="tx2">
                    <a:lumMod val="50000"/>
                  </a:schemeClr>
                </a:solidFill>
                <a:latin typeface="Arial Narrow" pitchFamily="34" charset="0"/>
              </a:rPr>
              <a:t> phase. This is due to the fact that the degree of increase in thyroid hormones is typically mild, and T4 levels are usually more elevated than T3. Nevertheless, in prospective studies, reported symptoms include irritability, heat intolerance, fatigue, and palpitations. The hypothyroid phase of PPT is more frequently symptomatic. Symptoms during the hypothyroid phase of PPT may include cold intolerance, dry skin, fatigue, impaired concentration, and </a:t>
            </a:r>
            <a:r>
              <a:rPr lang="en-US" sz="3200" b="1" dirty="0" err="1" smtClean="0">
                <a:solidFill>
                  <a:schemeClr val="tx2">
                    <a:lumMod val="50000"/>
                  </a:schemeClr>
                </a:solidFill>
                <a:latin typeface="Arial Narrow" pitchFamily="34" charset="0"/>
              </a:rPr>
              <a:t>paresthesias</a:t>
            </a:r>
            <a:r>
              <a:rPr lang="en-US" sz="3200" b="1" dirty="0" smtClean="0">
                <a:solidFill>
                  <a:schemeClr val="tx2">
                    <a:lumMod val="50000"/>
                  </a:schemeClr>
                </a:solidFill>
                <a:latin typeface="Arial Narrow" pitchFamily="34" charset="0"/>
              </a:rPr>
              <a:t>.</a:t>
            </a:r>
            <a:endParaRPr lang="en-US" sz="32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58" y="146891"/>
            <a:ext cx="11309018" cy="1320800"/>
          </a:xfrm>
        </p:spPr>
        <p:txBody>
          <a:bodyPr>
            <a:normAutofit fontScale="90000"/>
          </a:bodyPr>
          <a:lstStyle/>
          <a:p>
            <a:r>
              <a:rPr lang="en-US" b="1" dirty="0" smtClean="0">
                <a:solidFill>
                  <a:schemeClr val="accent2">
                    <a:lumMod val="50000"/>
                  </a:schemeClr>
                </a:solidFill>
                <a:latin typeface="Arial Narrow" pitchFamily="34" charset="0"/>
              </a:rPr>
              <a:t>QUESTION 102 - IS POSTPARTUM THYROIDITIS ASSOCIATED WITH</a:t>
            </a:r>
            <a:br>
              <a:rPr lang="en-US" b="1" dirty="0" smtClean="0">
                <a:solidFill>
                  <a:schemeClr val="accent2">
                    <a:lumMod val="50000"/>
                  </a:schemeClr>
                </a:solidFill>
                <a:latin typeface="Arial Narrow" pitchFamily="34" charset="0"/>
              </a:rPr>
            </a:br>
            <a:r>
              <a:rPr lang="en-US" b="1" dirty="0" smtClean="0">
                <a:solidFill>
                  <a:schemeClr val="accent2">
                    <a:lumMod val="50000"/>
                  </a:schemeClr>
                </a:solidFill>
                <a:latin typeface="Arial Narrow" pitchFamily="34" charset="0"/>
              </a:rPr>
              <a:t>DEPRESSION?</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335811" y="1233889"/>
            <a:ext cx="10625972" cy="5199961"/>
          </a:xfrm>
        </p:spPr>
        <p:txBody>
          <a:bodyPr>
            <a:noAutofit/>
          </a:bodyPr>
          <a:lstStyle/>
          <a:p>
            <a:pPr>
              <a:buNone/>
            </a:pPr>
            <a:r>
              <a:rPr lang="en-US" sz="5400" b="1" dirty="0" smtClean="0">
                <a:solidFill>
                  <a:schemeClr val="tx2">
                    <a:lumMod val="50000"/>
                  </a:schemeClr>
                </a:solidFill>
                <a:latin typeface="Arial Narrow" pitchFamily="34" charset="0"/>
              </a:rPr>
              <a:t>Recommendation 85</a:t>
            </a:r>
          </a:p>
          <a:p>
            <a:pPr>
              <a:buNone/>
            </a:pPr>
            <a:r>
              <a:rPr lang="en-US" sz="5400" b="1" dirty="0" smtClean="0">
                <a:solidFill>
                  <a:schemeClr val="tx2">
                    <a:lumMod val="50000"/>
                  </a:schemeClr>
                </a:solidFill>
                <a:latin typeface="Arial Narrow" pitchFamily="34" charset="0"/>
              </a:rPr>
              <a:t>All patients with depression, including postpartum depression, should be screened for thyroid dysfunction. </a:t>
            </a:r>
            <a:r>
              <a:rPr lang="en-US" sz="5400" b="1" i="1" dirty="0" smtClean="0">
                <a:solidFill>
                  <a:schemeClr val="tx2">
                    <a:lumMod val="50000"/>
                  </a:schemeClr>
                </a:solidFill>
                <a:latin typeface="Arial Narrow" pitchFamily="34" charset="0"/>
              </a:rPr>
              <a:t>(Strong recommendation, Low quality evidence)</a:t>
            </a:r>
            <a:endParaRPr lang="en-US" sz="5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846309" cy="1320800"/>
          </a:xfrm>
        </p:spPr>
        <p:txBody>
          <a:bodyPr>
            <a:normAutofit/>
          </a:bodyPr>
          <a:lstStyle/>
          <a:p>
            <a:r>
              <a:rPr lang="en-US" b="1" dirty="0" smtClean="0">
                <a:solidFill>
                  <a:schemeClr val="accent2">
                    <a:lumMod val="50000"/>
                  </a:schemeClr>
                </a:solidFill>
                <a:latin typeface="Arial Narrow" pitchFamily="34" charset="0"/>
              </a:rPr>
              <a:t>QUESTION 103 - WHAT IS THE TREATMENT FOR THE THYROTOXIC PHASE OF POSTPARTUM THYROIDITIS?</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59540" y="1180087"/>
            <a:ext cx="11848845" cy="5677913"/>
          </a:xfrm>
        </p:spPr>
        <p:txBody>
          <a:bodyPr>
            <a:noAutofit/>
          </a:bodyPr>
          <a:lstStyle/>
          <a:p>
            <a:pPr>
              <a:buNone/>
            </a:pPr>
            <a:r>
              <a:rPr lang="en-US" sz="4000" b="1" dirty="0" smtClean="0">
                <a:solidFill>
                  <a:schemeClr val="tx2">
                    <a:lumMod val="50000"/>
                  </a:schemeClr>
                </a:solidFill>
                <a:latin typeface="Arial Narrow" pitchFamily="34" charset="0"/>
              </a:rPr>
              <a:t>Recommendation 86</a:t>
            </a:r>
          </a:p>
          <a:p>
            <a:pPr>
              <a:buNone/>
            </a:pPr>
            <a:r>
              <a:rPr lang="en-US" sz="4000" b="1" dirty="0" smtClean="0">
                <a:solidFill>
                  <a:schemeClr val="tx2">
                    <a:lumMod val="50000"/>
                  </a:schemeClr>
                </a:solidFill>
                <a:latin typeface="Arial Narrow" pitchFamily="34" charset="0"/>
              </a:rPr>
              <a:t>During the </a:t>
            </a:r>
            <a:r>
              <a:rPr lang="en-US" sz="4000" b="1" dirty="0" err="1" smtClean="0">
                <a:solidFill>
                  <a:schemeClr val="tx2">
                    <a:lumMod val="50000"/>
                  </a:schemeClr>
                </a:solidFill>
                <a:latin typeface="Arial Narrow" pitchFamily="34" charset="0"/>
              </a:rPr>
              <a:t>thyrotoxic</a:t>
            </a:r>
            <a:r>
              <a:rPr lang="en-US" sz="4000" b="1" dirty="0" smtClean="0">
                <a:solidFill>
                  <a:schemeClr val="tx2">
                    <a:lumMod val="50000"/>
                  </a:schemeClr>
                </a:solidFill>
                <a:latin typeface="Arial Narrow" pitchFamily="34" charset="0"/>
              </a:rPr>
              <a:t> phase of PPT, symptomatic women may be treated with beta-blockers. A beta-blocker which is safe for lactating women, such as </a:t>
            </a:r>
            <a:r>
              <a:rPr lang="en-US" sz="4000" b="1" dirty="0" err="1" smtClean="0">
                <a:solidFill>
                  <a:schemeClr val="tx2">
                    <a:lumMod val="50000"/>
                  </a:schemeClr>
                </a:solidFill>
                <a:latin typeface="Arial Narrow" pitchFamily="34" charset="0"/>
              </a:rPr>
              <a:t>Propranolol</a:t>
            </a:r>
            <a:r>
              <a:rPr lang="en-US" sz="4000" b="1" dirty="0" smtClean="0">
                <a:solidFill>
                  <a:schemeClr val="tx2">
                    <a:lumMod val="50000"/>
                  </a:schemeClr>
                </a:solidFill>
                <a:latin typeface="Arial Narrow" pitchFamily="34" charset="0"/>
              </a:rPr>
              <a:t> or </a:t>
            </a:r>
            <a:r>
              <a:rPr lang="en-US" sz="4000" b="1" dirty="0" err="1" smtClean="0">
                <a:solidFill>
                  <a:schemeClr val="tx2">
                    <a:lumMod val="50000"/>
                  </a:schemeClr>
                </a:solidFill>
                <a:latin typeface="Arial Narrow" pitchFamily="34" charset="0"/>
              </a:rPr>
              <a:t>Metoprolol</a:t>
            </a:r>
            <a:r>
              <a:rPr lang="en-US" sz="4000" b="1" dirty="0" smtClean="0">
                <a:solidFill>
                  <a:schemeClr val="tx2">
                    <a:lumMod val="50000"/>
                  </a:schemeClr>
                </a:solidFill>
                <a:latin typeface="Arial Narrow" pitchFamily="34" charset="0"/>
              </a:rPr>
              <a:t>, at the lowest possible dose to alleviate symptoms is the treatment of choice. Therapy is typically required for a few weeks. (</a:t>
            </a:r>
            <a:r>
              <a:rPr lang="en-US" sz="4000" b="1" i="1" dirty="0" smtClean="0">
                <a:solidFill>
                  <a:schemeClr val="tx2">
                    <a:lumMod val="50000"/>
                  </a:schemeClr>
                </a:solidFill>
                <a:latin typeface="Arial Narrow" pitchFamily="34" charset="0"/>
              </a:rPr>
              <a:t>Strong recommendation, Moderate quality evidence)</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709" y="937716"/>
            <a:ext cx="11066647" cy="5121561"/>
          </a:xfrm>
        </p:spPr>
        <p:txBody>
          <a:bodyPr>
            <a:noAutofit/>
          </a:bodyPr>
          <a:lstStyle/>
          <a:p>
            <a:pPr>
              <a:buNone/>
            </a:pPr>
            <a:r>
              <a:rPr lang="en-US" sz="4800" b="1" dirty="0" smtClean="0">
                <a:solidFill>
                  <a:schemeClr val="tx2">
                    <a:lumMod val="50000"/>
                  </a:schemeClr>
                </a:solidFill>
                <a:latin typeface="Arial Narrow" pitchFamily="34" charset="0"/>
              </a:rPr>
              <a:t>Recommendation 87</a:t>
            </a:r>
          </a:p>
          <a:p>
            <a:pPr>
              <a:buNone/>
            </a:pPr>
            <a:r>
              <a:rPr lang="en-US" sz="4800" b="1" dirty="0" err="1" smtClean="0">
                <a:solidFill>
                  <a:schemeClr val="tx2">
                    <a:lumMod val="50000"/>
                  </a:schemeClr>
                </a:solidFill>
                <a:latin typeface="Arial Narrow" pitchFamily="34" charset="0"/>
              </a:rPr>
              <a:t>Antithyroid</a:t>
            </a:r>
            <a:r>
              <a:rPr lang="en-US" sz="4800" b="1" dirty="0" smtClean="0">
                <a:solidFill>
                  <a:schemeClr val="tx2">
                    <a:lumMod val="50000"/>
                  </a:schemeClr>
                </a:solidFill>
                <a:latin typeface="Arial Narrow" pitchFamily="34" charset="0"/>
              </a:rPr>
              <a:t> drugs are not recommended for the treatment of the </a:t>
            </a:r>
            <a:r>
              <a:rPr lang="en-US" sz="4800" b="1" dirty="0" err="1" smtClean="0">
                <a:solidFill>
                  <a:schemeClr val="tx2">
                    <a:lumMod val="50000"/>
                  </a:schemeClr>
                </a:solidFill>
                <a:latin typeface="Arial Narrow" pitchFamily="34" charset="0"/>
              </a:rPr>
              <a:t>thyrotoxic</a:t>
            </a:r>
            <a:r>
              <a:rPr lang="en-US" sz="4800" b="1" dirty="0" smtClean="0">
                <a:solidFill>
                  <a:schemeClr val="tx2">
                    <a:lumMod val="50000"/>
                  </a:schemeClr>
                </a:solidFill>
                <a:latin typeface="Arial Narrow" pitchFamily="34" charset="0"/>
              </a:rPr>
              <a:t> phase of PPT.</a:t>
            </a:r>
          </a:p>
          <a:p>
            <a:pPr>
              <a:buNone/>
            </a:pPr>
            <a:r>
              <a:rPr lang="en-US" sz="4800" b="1" dirty="0" smtClean="0">
                <a:solidFill>
                  <a:schemeClr val="tx2">
                    <a:lumMod val="50000"/>
                  </a:schemeClr>
                </a:solidFill>
                <a:latin typeface="Arial Narrow" pitchFamily="34" charset="0"/>
              </a:rPr>
              <a:t>(</a:t>
            </a:r>
            <a:r>
              <a:rPr lang="en-US" sz="4800" b="1" i="1" dirty="0" smtClean="0">
                <a:solidFill>
                  <a:schemeClr val="tx2">
                    <a:lumMod val="50000"/>
                  </a:schemeClr>
                </a:solidFill>
                <a:latin typeface="Arial Narrow" pitchFamily="34" charset="0"/>
              </a:rPr>
              <a:t>Strong recommendation, High quality evidence)</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40" y="179941"/>
            <a:ext cx="11121731" cy="1505639"/>
          </a:xfrm>
        </p:spPr>
        <p:txBody>
          <a:bodyPr>
            <a:normAutofit fontScale="90000"/>
          </a:bodyPr>
          <a:lstStyle/>
          <a:p>
            <a:r>
              <a:rPr lang="en-US" b="1" dirty="0" smtClean="0">
                <a:solidFill>
                  <a:schemeClr val="accent2">
                    <a:lumMod val="50000"/>
                  </a:schemeClr>
                </a:solidFill>
                <a:latin typeface="Arial Narrow" pitchFamily="34" charset="0"/>
              </a:rPr>
              <a:t>QUESTION 104 - ONCE THE THYROTOXIC PHASE OF POSTPARTUM</a:t>
            </a:r>
            <a:br>
              <a:rPr lang="en-US" b="1" dirty="0" smtClean="0">
                <a:solidFill>
                  <a:schemeClr val="accent2">
                    <a:lumMod val="50000"/>
                  </a:schemeClr>
                </a:solidFill>
                <a:latin typeface="Arial Narrow" pitchFamily="34" charset="0"/>
              </a:rPr>
            </a:br>
            <a:r>
              <a:rPr lang="en-US" b="1" dirty="0" smtClean="0">
                <a:solidFill>
                  <a:schemeClr val="accent2">
                    <a:lumMod val="50000"/>
                  </a:schemeClr>
                </a:solidFill>
                <a:latin typeface="Arial Narrow" pitchFamily="34" charset="0"/>
              </a:rPr>
              <a:t>THYROIDITIS RESOLVES, HOW OFTEN SHOULD TSH BE MEASURED TO SCREEN FOR THE HYPOTHYROID PHASE?</a:t>
            </a:r>
            <a:endParaRPr lang="en-US" b="1"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203608" y="1786016"/>
            <a:ext cx="11077663" cy="4713936"/>
          </a:xfrm>
        </p:spPr>
        <p:txBody>
          <a:bodyPr>
            <a:noAutofit/>
          </a:bodyPr>
          <a:lstStyle/>
          <a:p>
            <a:pPr>
              <a:buNone/>
            </a:pPr>
            <a:r>
              <a:rPr lang="en-US" sz="4400" b="1" dirty="0" smtClean="0">
                <a:solidFill>
                  <a:schemeClr val="tx2">
                    <a:lumMod val="50000"/>
                  </a:schemeClr>
                </a:solidFill>
                <a:latin typeface="Arial Narrow" pitchFamily="34" charset="0"/>
              </a:rPr>
              <a:t>Recommendation 88</a:t>
            </a:r>
          </a:p>
          <a:p>
            <a:pPr>
              <a:buNone/>
            </a:pPr>
            <a:r>
              <a:rPr lang="en-US" sz="4400" b="1" dirty="0" smtClean="0">
                <a:solidFill>
                  <a:schemeClr val="tx2">
                    <a:lumMod val="50000"/>
                  </a:schemeClr>
                </a:solidFill>
                <a:latin typeface="Arial Narrow" pitchFamily="34" charset="0"/>
              </a:rPr>
              <a:t>Following the resolution of the </a:t>
            </a:r>
            <a:r>
              <a:rPr lang="en-US" sz="4400" b="1" dirty="0" err="1" smtClean="0">
                <a:solidFill>
                  <a:schemeClr val="tx2">
                    <a:lumMod val="50000"/>
                  </a:schemeClr>
                </a:solidFill>
                <a:latin typeface="Arial Narrow" pitchFamily="34" charset="0"/>
              </a:rPr>
              <a:t>thyrotoxic</a:t>
            </a:r>
            <a:r>
              <a:rPr lang="en-US" sz="4400" b="1" dirty="0" smtClean="0">
                <a:solidFill>
                  <a:schemeClr val="tx2">
                    <a:lumMod val="50000"/>
                  </a:schemeClr>
                </a:solidFill>
                <a:latin typeface="Arial Narrow" pitchFamily="34" charset="0"/>
              </a:rPr>
              <a:t> phase of PPT, serum TSH should be measured in approximately 4-8 weeks (or if new symptoms develop) to screen for the hypothyroid phase.</a:t>
            </a:r>
          </a:p>
          <a:p>
            <a:pPr>
              <a:buNone/>
            </a:pPr>
            <a:r>
              <a:rPr lang="en-US" sz="4400" b="1" i="1" dirty="0" smtClean="0">
                <a:solidFill>
                  <a:schemeClr val="tx2">
                    <a:lumMod val="50000"/>
                  </a:schemeClr>
                </a:solidFill>
                <a:latin typeface="Arial Narrow" pitchFamily="34" charset="0"/>
              </a:rPr>
              <a:t>(Strong recommendation, High quality evidence)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76" y="0"/>
            <a:ext cx="11514666" cy="1320800"/>
          </a:xfrm>
        </p:spPr>
        <p:txBody>
          <a:bodyPr>
            <a:normAutofit/>
          </a:bodyPr>
          <a:lstStyle/>
          <a:p>
            <a:r>
              <a:rPr lang="en-US" b="1" dirty="0" smtClean="0">
                <a:solidFill>
                  <a:schemeClr val="accent2">
                    <a:lumMod val="50000"/>
                  </a:schemeClr>
                </a:solidFill>
                <a:latin typeface="Arial Narrow" pitchFamily="34" charset="0"/>
              </a:rPr>
              <a:t>QUESTION 105 - WHAT IS THE TREATMENT FOR THE HYPOTHYROID PHASE OF POSTPARTUM THYROIDITIS?</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0" y="1158054"/>
            <a:ext cx="11887200" cy="5699946"/>
          </a:xfrm>
        </p:spPr>
        <p:txBody>
          <a:bodyPr>
            <a:noAutofit/>
          </a:bodyPr>
          <a:lstStyle/>
          <a:p>
            <a:pPr>
              <a:buNone/>
            </a:pPr>
            <a:r>
              <a:rPr lang="en-US" sz="4000" b="1" dirty="0" smtClean="0">
                <a:solidFill>
                  <a:schemeClr val="tx2">
                    <a:lumMod val="50000"/>
                  </a:schemeClr>
                </a:solidFill>
                <a:latin typeface="Arial Narrow" pitchFamily="34" charset="0"/>
              </a:rPr>
              <a:t>Recommendation 89</a:t>
            </a:r>
          </a:p>
          <a:p>
            <a:pPr>
              <a:buNone/>
            </a:pPr>
            <a:r>
              <a:rPr lang="en-US" sz="4000" b="1" dirty="0" err="1" smtClean="0">
                <a:solidFill>
                  <a:schemeClr val="tx2">
                    <a:lumMod val="50000"/>
                  </a:schemeClr>
                </a:solidFill>
                <a:latin typeface="Arial Narrow" pitchFamily="34" charset="0"/>
              </a:rPr>
              <a:t>Levothyroxine</a:t>
            </a:r>
            <a:r>
              <a:rPr lang="en-US" sz="4000" b="1" dirty="0" smtClean="0">
                <a:solidFill>
                  <a:schemeClr val="tx2">
                    <a:lumMod val="50000"/>
                  </a:schemeClr>
                </a:solidFill>
                <a:latin typeface="Arial Narrow" pitchFamily="34" charset="0"/>
              </a:rPr>
              <a:t> should be considered for women with symptomatic hypothyroidism due to PPT. If treatment is not initiated, their TSH level should be repeated every 4-8 weeks until thyroid function normalizes. </a:t>
            </a:r>
            <a:r>
              <a:rPr lang="en-US" sz="4000" b="1" dirty="0" err="1" smtClean="0">
                <a:solidFill>
                  <a:schemeClr val="tx2">
                    <a:lumMod val="50000"/>
                  </a:schemeClr>
                </a:solidFill>
                <a:latin typeface="Arial Narrow" pitchFamily="34" charset="0"/>
              </a:rPr>
              <a:t>Levothyroxine</a:t>
            </a:r>
            <a:r>
              <a:rPr lang="en-US" sz="4000" b="1" dirty="0" smtClean="0">
                <a:solidFill>
                  <a:schemeClr val="tx2">
                    <a:lumMod val="50000"/>
                  </a:schemeClr>
                </a:solidFill>
                <a:latin typeface="Arial Narrow" pitchFamily="34" charset="0"/>
              </a:rPr>
              <a:t> should also be started in hypothyroid women who are attempting pregnancy or who are breastfeeding. </a:t>
            </a:r>
            <a:r>
              <a:rPr lang="en-US" sz="4000" b="1" i="1" dirty="0" smtClean="0">
                <a:solidFill>
                  <a:schemeClr val="tx2">
                    <a:lumMod val="50000"/>
                  </a:schemeClr>
                </a:solidFill>
                <a:latin typeface="Arial Narrow" pitchFamily="34" charset="0"/>
              </a:rPr>
              <a:t>(Weak recommendation, Moderate quality evidence)</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574" y="135874"/>
            <a:ext cx="10791225" cy="1320800"/>
          </a:xfrm>
        </p:spPr>
        <p:txBody>
          <a:bodyPr>
            <a:normAutofit/>
          </a:bodyPr>
          <a:lstStyle/>
          <a:p>
            <a:r>
              <a:rPr lang="en-US" b="1" dirty="0" smtClean="0">
                <a:solidFill>
                  <a:schemeClr val="accent2">
                    <a:lumMod val="50000"/>
                  </a:schemeClr>
                </a:solidFill>
                <a:latin typeface="Arial Narrow" pitchFamily="34" charset="0"/>
              </a:rPr>
              <a:t>QUESTION 106 - HOW LONG SHOULD LEVOTHYROXINE BE CONTINUED ONCE INITIATED?</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59540" y="1455510"/>
            <a:ext cx="11606474" cy="5121560"/>
          </a:xfrm>
        </p:spPr>
        <p:txBody>
          <a:bodyPr>
            <a:noAutofit/>
          </a:bodyPr>
          <a:lstStyle/>
          <a:p>
            <a:pPr>
              <a:buNone/>
            </a:pPr>
            <a:r>
              <a:rPr lang="en-US" sz="4400" b="1" dirty="0" smtClean="0">
                <a:solidFill>
                  <a:schemeClr val="tx2">
                    <a:lumMod val="50000"/>
                  </a:schemeClr>
                </a:solidFill>
                <a:latin typeface="Arial Narrow" pitchFamily="34" charset="0"/>
              </a:rPr>
              <a:t>Recommendation 90</a:t>
            </a:r>
          </a:p>
          <a:p>
            <a:pPr>
              <a:buNone/>
            </a:pPr>
            <a:r>
              <a:rPr lang="en-US" sz="4400" b="1" dirty="0" smtClean="0">
                <a:solidFill>
                  <a:schemeClr val="tx2">
                    <a:lumMod val="50000"/>
                  </a:schemeClr>
                </a:solidFill>
                <a:latin typeface="Arial Narrow" pitchFamily="34" charset="0"/>
              </a:rPr>
              <a:t>If </a:t>
            </a:r>
            <a:r>
              <a:rPr lang="en-US" sz="4400" b="1" dirty="0" err="1" smtClean="0">
                <a:solidFill>
                  <a:schemeClr val="tx2">
                    <a:lumMod val="50000"/>
                  </a:schemeClr>
                </a:solidFill>
                <a:latin typeface="Arial Narrow" pitchFamily="34" charset="0"/>
              </a:rPr>
              <a:t>levothyroxine</a:t>
            </a:r>
            <a:r>
              <a:rPr lang="en-US" sz="4400" b="1" dirty="0" smtClean="0">
                <a:solidFill>
                  <a:schemeClr val="tx2">
                    <a:lumMod val="50000"/>
                  </a:schemeClr>
                </a:solidFill>
                <a:latin typeface="Arial Narrow" pitchFamily="34" charset="0"/>
              </a:rPr>
              <a:t> is initiated for PPT, discontinuation of therapy should be attempted after 12 months. Tapering of </a:t>
            </a:r>
            <a:r>
              <a:rPr lang="en-US" sz="4400" b="1" dirty="0" err="1" smtClean="0">
                <a:solidFill>
                  <a:schemeClr val="tx2">
                    <a:lumMod val="50000"/>
                  </a:schemeClr>
                </a:solidFill>
                <a:latin typeface="Arial Narrow" pitchFamily="34" charset="0"/>
              </a:rPr>
              <a:t>levothyroxine</a:t>
            </a:r>
            <a:r>
              <a:rPr lang="en-US" sz="4400" b="1" dirty="0" smtClean="0">
                <a:solidFill>
                  <a:schemeClr val="tx2">
                    <a:lumMod val="50000"/>
                  </a:schemeClr>
                </a:solidFill>
                <a:latin typeface="Arial Narrow" pitchFamily="34" charset="0"/>
              </a:rPr>
              <a:t> should be avoided when a woman is actively attempting pregnancy or is pregnant. </a:t>
            </a:r>
            <a:r>
              <a:rPr lang="en-US" sz="4400" b="1" i="1" dirty="0" smtClean="0">
                <a:solidFill>
                  <a:schemeClr val="tx2">
                    <a:lumMod val="50000"/>
                  </a:schemeClr>
                </a:solidFill>
                <a:latin typeface="Arial Narrow" pitchFamily="34" charset="0"/>
              </a:rPr>
              <a:t>(Weak recommendation, Low quality evidence)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506" y="179941"/>
            <a:ext cx="11066647" cy="1582757"/>
          </a:xfrm>
        </p:spPr>
        <p:txBody>
          <a:bodyPr>
            <a:normAutofit fontScale="90000"/>
          </a:bodyPr>
          <a:lstStyle/>
          <a:p>
            <a:r>
              <a:rPr lang="en-US" b="1" dirty="0" smtClean="0">
                <a:solidFill>
                  <a:schemeClr val="accent2">
                    <a:lumMod val="50000"/>
                  </a:schemeClr>
                </a:solidFill>
                <a:latin typeface="Arial Narrow" pitchFamily="34" charset="0"/>
              </a:rPr>
              <a:t>QUESTION 107 - HOW OFTEN SHOULD THYROID FUNCTION TESTING BE PERFORMED AFTER THE HYPOTHYROID PHASE OF POSTPARTUM THYROIDITIS RESOLVES?</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48524" y="2051810"/>
            <a:ext cx="11309018" cy="4657462"/>
          </a:xfrm>
        </p:spPr>
        <p:txBody>
          <a:bodyPr>
            <a:noAutofit/>
          </a:bodyPr>
          <a:lstStyle/>
          <a:p>
            <a:pPr>
              <a:buNone/>
            </a:pPr>
            <a:r>
              <a:rPr lang="en-US" sz="4800" b="1" dirty="0" smtClean="0">
                <a:solidFill>
                  <a:schemeClr val="tx2">
                    <a:lumMod val="50000"/>
                  </a:schemeClr>
                </a:solidFill>
                <a:latin typeface="Arial Narrow" pitchFamily="34" charset="0"/>
              </a:rPr>
              <a:t>Recommendation 91</a:t>
            </a:r>
          </a:p>
          <a:p>
            <a:pPr>
              <a:buNone/>
            </a:pPr>
            <a:r>
              <a:rPr lang="en-US" sz="4800" b="1" dirty="0" smtClean="0">
                <a:solidFill>
                  <a:schemeClr val="tx2">
                    <a:lumMod val="50000"/>
                  </a:schemeClr>
                </a:solidFill>
                <a:latin typeface="Arial Narrow" pitchFamily="34" charset="0"/>
              </a:rPr>
              <a:t>Women with a prior history of PPT should have TSH testing annually to evaluate for the development of permanent hypothyroidism. </a:t>
            </a:r>
            <a:r>
              <a:rPr lang="en-US" sz="4800" b="1" i="1" dirty="0" smtClean="0">
                <a:solidFill>
                  <a:schemeClr val="tx2">
                    <a:lumMod val="50000"/>
                  </a:schemeClr>
                </a:solidFill>
                <a:latin typeface="Arial Narrow" pitchFamily="34" charset="0"/>
              </a:rPr>
              <a:t>(Strong recommendation, High quality evidence)</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507" y="0"/>
            <a:ext cx="8596668" cy="1320800"/>
          </a:xfrm>
        </p:spPr>
        <p:txBody>
          <a:bodyPr/>
          <a:lstStyle/>
          <a:p>
            <a:r>
              <a:rPr lang="en-US" b="1" i="1" dirty="0" smtClean="0"/>
              <a:t>Radionuclide scanning</a:t>
            </a:r>
            <a:endParaRPr lang="en-US" dirty="0"/>
          </a:p>
        </p:txBody>
      </p:sp>
      <p:sp>
        <p:nvSpPr>
          <p:cNvPr id="3" name="Content Placeholder 2"/>
          <p:cNvSpPr>
            <a:spLocks noGrp="1"/>
          </p:cNvSpPr>
          <p:nvPr>
            <p:ph idx="1"/>
          </p:nvPr>
        </p:nvSpPr>
        <p:spPr>
          <a:xfrm>
            <a:off x="159541" y="749147"/>
            <a:ext cx="11793760" cy="6108853"/>
          </a:xfrm>
        </p:spPr>
        <p:txBody>
          <a:bodyPr>
            <a:noAutofit/>
          </a:bodyPr>
          <a:lstStyle/>
          <a:p>
            <a:pPr>
              <a:buNone/>
            </a:pPr>
            <a:r>
              <a:rPr lang="en-US" sz="2400" b="1" dirty="0" smtClean="0">
                <a:solidFill>
                  <a:schemeClr val="accent2">
                    <a:lumMod val="50000"/>
                  </a:schemeClr>
                </a:solidFill>
                <a:latin typeface="Arial Narrow" pitchFamily="34" charset="0"/>
              </a:rPr>
              <a:t>131</a:t>
            </a:r>
            <a:r>
              <a:rPr lang="en-US" sz="3600" b="1" dirty="0" smtClean="0">
                <a:solidFill>
                  <a:schemeClr val="accent2">
                    <a:lumMod val="50000"/>
                  </a:schemeClr>
                </a:solidFill>
                <a:latin typeface="Arial Narrow" pitchFamily="34" charset="0"/>
              </a:rPr>
              <a:t>I readily crosses the placenta and the fetal thyroid begins to accumulate iodine by 12- 13 weeks gestation. There are reports of inadvertent administration of therapeutic</a:t>
            </a:r>
            <a:r>
              <a:rPr lang="en-US" sz="2400" b="1" dirty="0" smtClean="0">
                <a:solidFill>
                  <a:schemeClr val="accent2">
                    <a:lumMod val="50000"/>
                  </a:schemeClr>
                </a:solidFill>
                <a:latin typeface="Arial Narrow" pitchFamily="34" charset="0"/>
              </a:rPr>
              <a:t>131</a:t>
            </a:r>
            <a:r>
              <a:rPr lang="en-US" sz="3600" b="1" dirty="0" smtClean="0">
                <a:solidFill>
                  <a:schemeClr val="accent2">
                    <a:lumMod val="50000"/>
                  </a:schemeClr>
                </a:solidFill>
                <a:latin typeface="Arial Narrow" pitchFamily="34" charset="0"/>
              </a:rPr>
              <a:t>I therapy for treatment of hyperthyroidism during unsuspected pregnancy. If </a:t>
            </a:r>
            <a:r>
              <a:rPr lang="en-US" sz="2800" b="1" dirty="0" smtClean="0">
                <a:solidFill>
                  <a:schemeClr val="accent2">
                    <a:lumMod val="50000"/>
                  </a:schemeClr>
                </a:solidFill>
                <a:latin typeface="Arial Narrow" pitchFamily="34" charset="0"/>
              </a:rPr>
              <a:t>131</a:t>
            </a:r>
            <a:r>
              <a:rPr lang="en-US" sz="3600" b="1" dirty="0" smtClean="0">
                <a:solidFill>
                  <a:schemeClr val="accent2">
                    <a:lumMod val="50000"/>
                  </a:schemeClr>
                </a:solidFill>
                <a:latin typeface="Arial Narrow" pitchFamily="34" charset="0"/>
              </a:rPr>
              <a:t>I is given after 12- 13 weeks gestation, it accumulates in the fetal thyroid resulting in fetal/neonatal hypothyroidism. In this scenario, The International Atomic Energy Agency (IAEA) recommends intervention with 60-130 mg of stable potassium iodide given to the mother only if the pregnancy is discovered within 12 hours of </a:t>
            </a:r>
            <a:r>
              <a:rPr lang="en-US" sz="2800" b="1" dirty="0" smtClean="0">
                <a:solidFill>
                  <a:schemeClr val="accent2">
                    <a:lumMod val="50000"/>
                  </a:schemeClr>
                </a:solidFill>
                <a:latin typeface="Arial Narrow" pitchFamily="34" charset="0"/>
              </a:rPr>
              <a:t>131</a:t>
            </a:r>
            <a:r>
              <a:rPr lang="en-US" sz="3600" b="1" dirty="0" smtClean="0">
                <a:solidFill>
                  <a:schemeClr val="accent2">
                    <a:lumMod val="50000"/>
                  </a:schemeClr>
                </a:solidFill>
                <a:latin typeface="Arial Narrow" pitchFamily="34" charset="0"/>
              </a:rPr>
              <a:t>I administration. This will partially block the fetal thyroid, hence reducing fetal thyroid </a:t>
            </a:r>
            <a:r>
              <a:rPr lang="en-US" sz="3200" b="1" dirty="0" smtClean="0">
                <a:solidFill>
                  <a:schemeClr val="accent2">
                    <a:lumMod val="50000"/>
                  </a:schemeClr>
                </a:solidFill>
                <a:latin typeface="Arial Narrow" pitchFamily="34" charset="0"/>
              </a:rPr>
              <a:t>131</a:t>
            </a:r>
            <a:r>
              <a:rPr lang="en-US" sz="3600" b="1" dirty="0" smtClean="0">
                <a:solidFill>
                  <a:schemeClr val="accent2">
                    <a:lumMod val="50000"/>
                  </a:schemeClr>
                </a:solidFill>
                <a:latin typeface="Arial Narrow" pitchFamily="34" charset="0"/>
              </a:rPr>
              <a:t>I uptake.</a:t>
            </a:r>
            <a:endParaRPr lang="en-US" sz="36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514666" cy="1527673"/>
          </a:xfrm>
        </p:spPr>
        <p:txBody>
          <a:bodyPr>
            <a:normAutofit fontScale="90000"/>
          </a:bodyPr>
          <a:lstStyle/>
          <a:p>
            <a:r>
              <a:rPr lang="en-US" b="1" dirty="0" smtClean="0">
                <a:solidFill>
                  <a:schemeClr val="accent2">
                    <a:lumMod val="50000"/>
                  </a:schemeClr>
                </a:solidFill>
                <a:latin typeface="Arial Narrow" pitchFamily="34" charset="0"/>
              </a:rPr>
              <a:t>QUESTION 108 - DOES TREATMENT OF THYROID ANTIBODY POSITIVE EUTHYROID WOMEN DURING PREGNANCY PREVENT POSTPARTUM THYROIDITIS?</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0" y="1598729"/>
            <a:ext cx="11793760" cy="5055459"/>
          </a:xfrm>
        </p:spPr>
        <p:txBody>
          <a:bodyPr>
            <a:normAutofit/>
          </a:bodyPr>
          <a:lstStyle/>
          <a:p>
            <a:pPr>
              <a:buNone/>
            </a:pPr>
            <a:r>
              <a:rPr lang="en-US" sz="4800" b="1" dirty="0" smtClean="0">
                <a:solidFill>
                  <a:schemeClr val="tx2">
                    <a:lumMod val="50000"/>
                  </a:schemeClr>
                </a:solidFill>
                <a:latin typeface="Arial Narrow" pitchFamily="34" charset="0"/>
              </a:rPr>
              <a:t>Recommendation 92</a:t>
            </a:r>
          </a:p>
          <a:p>
            <a:pPr>
              <a:buNone/>
            </a:pPr>
            <a:r>
              <a:rPr lang="en-US" sz="4800" b="1" dirty="0" smtClean="0">
                <a:solidFill>
                  <a:schemeClr val="tx2">
                    <a:lumMod val="50000"/>
                  </a:schemeClr>
                </a:solidFill>
                <a:latin typeface="Arial Narrow" pitchFamily="34" charset="0"/>
              </a:rPr>
              <a:t>Treatment of </a:t>
            </a:r>
            <a:r>
              <a:rPr lang="en-US" sz="4800" b="1" dirty="0" err="1" smtClean="0">
                <a:solidFill>
                  <a:schemeClr val="tx2">
                    <a:lumMod val="50000"/>
                  </a:schemeClr>
                </a:solidFill>
                <a:latin typeface="Arial Narrow" pitchFamily="34" charset="0"/>
              </a:rPr>
              <a:t>euthyroid</a:t>
            </a:r>
            <a:r>
              <a:rPr lang="en-US" sz="4800" b="1" dirty="0" smtClean="0">
                <a:solidFill>
                  <a:schemeClr val="tx2">
                    <a:lumMod val="50000"/>
                  </a:schemeClr>
                </a:solidFill>
                <a:latin typeface="Arial Narrow" pitchFamily="34" charset="0"/>
              </a:rPr>
              <a:t> thyroid antibody positive pregnant woman with either </a:t>
            </a:r>
            <a:r>
              <a:rPr lang="en-US" sz="4800" b="1" dirty="0" err="1" smtClean="0">
                <a:solidFill>
                  <a:schemeClr val="tx2">
                    <a:lumMod val="50000"/>
                  </a:schemeClr>
                </a:solidFill>
                <a:latin typeface="Arial Narrow" pitchFamily="34" charset="0"/>
              </a:rPr>
              <a:t>levothyroxine</a:t>
            </a:r>
            <a:r>
              <a:rPr lang="en-US" sz="4800" b="1" dirty="0" smtClean="0">
                <a:solidFill>
                  <a:schemeClr val="tx2">
                    <a:lumMod val="50000"/>
                  </a:schemeClr>
                </a:solidFill>
                <a:latin typeface="Arial Narrow" pitchFamily="34" charset="0"/>
              </a:rPr>
              <a:t> or iodine to prevent PPT is ineffective and is not recommended. </a:t>
            </a:r>
            <a:r>
              <a:rPr lang="en-US" sz="4800" b="1" i="1" dirty="0" smtClean="0">
                <a:solidFill>
                  <a:schemeClr val="tx2">
                    <a:lumMod val="50000"/>
                  </a:schemeClr>
                </a:solidFill>
                <a:latin typeface="Arial Narrow" pitchFamily="34" charset="0"/>
              </a:rPr>
              <a:t>(Strong recommendation,</a:t>
            </a:r>
          </a:p>
          <a:p>
            <a:pPr>
              <a:buNone/>
            </a:pPr>
            <a:r>
              <a:rPr lang="en-US" sz="4800" b="1" i="1" dirty="0" smtClean="0">
                <a:solidFill>
                  <a:schemeClr val="tx2">
                    <a:lumMod val="50000"/>
                  </a:schemeClr>
                </a:solidFill>
                <a:latin typeface="Arial Narrow" pitchFamily="34" charset="0"/>
              </a:rPr>
              <a:t>High quality evidence)</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793" y="970767"/>
            <a:ext cx="11496305" cy="3880773"/>
          </a:xfrm>
        </p:spPr>
        <p:txBody>
          <a:bodyPr>
            <a:normAutofit/>
          </a:bodyPr>
          <a:lstStyle/>
          <a:p>
            <a:pPr>
              <a:buNone/>
            </a:pPr>
            <a:r>
              <a:rPr lang="en-US" sz="6000" b="1" dirty="0" smtClean="0">
                <a:solidFill>
                  <a:schemeClr val="accent2">
                    <a:lumMod val="50000"/>
                  </a:schemeClr>
                </a:solidFill>
                <a:latin typeface="Arial Narrow" pitchFamily="34" charset="0"/>
                <a:cs typeface="Aban" pitchFamily="2" charset="-78"/>
              </a:rPr>
              <a:t>XIII. Screening for Thyroid Dysfunction Before or </a:t>
            </a:r>
            <a:r>
              <a:rPr lang="en-US" sz="6000" b="1" dirty="0" smtClean="0">
                <a:solidFill>
                  <a:schemeClr val="accent2">
                    <a:lumMod val="50000"/>
                  </a:schemeClr>
                </a:solidFill>
                <a:latin typeface="Arial Narrow" pitchFamily="34" charset="0"/>
                <a:cs typeface="Aban" pitchFamily="2" charset="-78"/>
              </a:rPr>
              <a:t>During Pregnancy</a:t>
            </a:r>
            <a:endParaRPr lang="en-US" sz="6000" b="1" dirty="0">
              <a:solidFill>
                <a:schemeClr val="accent2">
                  <a:lumMod val="50000"/>
                </a:schemeClr>
              </a:solidFill>
              <a:latin typeface="Arial Narrow" pitchFamily="34" charset="0"/>
              <a:cs typeface="Aban" pitchFamily="2" charset="-78"/>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143765" cy="1320800"/>
          </a:xfrm>
        </p:spPr>
        <p:txBody>
          <a:bodyPr>
            <a:normAutofit fontScale="90000"/>
          </a:bodyPr>
          <a:lstStyle/>
          <a:p>
            <a:r>
              <a:rPr lang="en-US" b="1" dirty="0" smtClean="0">
                <a:solidFill>
                  <a:schemeClr val="accent2">
                    <a:lumMod val="50000"/>
                  </a:schemeClr>
                </a:solidFill>
                <a:latin typeface="Arial Narrow" pitchFamily="34" charset="0"/>
              </a:rPr>
              <a:t>QUESTION 111 – SHOULD WOMEN BE UNIVERSALLY TESTED FOR </a:t>
            </a:r>
            <a:r>
              <a:rPr lang="en-US" b="1" dirty="0" smtClean="0">
                <a:solidFill>
                  <a:schemeClr val="accent2">
                    <a:lumMod val="50000"/>
                  </a:schemeClr>
                </a:solidFill>
                <a:latin typeface="Arial Narrow" pitchFamily="34" charset="0"/>
              </a:rPr>
              <a:t>THYROID FUNCTION </a:t>
            </a:r>
            <a:r>
              <a:rPr lang="en-US" b="1" dirty="0" smtClean="0">
                <a:solidFill>
                  <a:schemeClr val="accent2">
                    <a:lumMod val="50000"/>
                  </a:schemeClr>
                </a:solidFill>
                <a:latin typeface="Arial Narrow" pitchFamily="34" charset="0"/>
              </a:rPr>
              <a:t>BEFORE OR DURING PREGNANCY?</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0" y="1069919"/>
            <a:ext cx="11975335" cy="5363932"/>
          </a:xfrm>
        </p:spPr>
        <p:txBody>
          <a:bodyPr>
            <a:noAutofit/>
          </a:bodyPr>
          <a:lstStyle/>
          <a:p>
            <a:pPr>
              <a:buNone/>
            </a:pPr>
            <a:r>
              <a:rPr lang="en-US" sz="5400" b="1" dirty="0" smtClean="0">
                <a:solidFill>
                  <a:schemeClr val="tx2">
                    <a:lumMod val="50000"/>
                  </a:schemeClr>
                </a:solidFill>
                <a:latin typeface="Arial Narrow" pitchFamily="34" charset="0"/>
              </a:rPr>
              <a:t>Recommendation 93</a:t>
            </a:r>
          </a:p>
          <a:p>
            <a:pPr>
              <a:buNone/>
            </a:pPr>
            <a:r>
              <a:rPr lang="en-US" sz="5400" b="1" dirty="0" smtClean="0">
                <a:solidFill>
                  <a:schemeClr val="tx2">
                    <a:lumMod val="50000"/>
                  </a:schemeClr>
                </a:solidFill>
                <a:latin typeface="Arial Narrow" pitchFamily="34" charset="0"/>
              </a:rPr>
              <a:t>There is insufficient evidence to recommend for or against universal screening for </a:t>
            </a:r>
            <a:r>
              <a:rPr lang="en-US" sz="5400" b="1" dirty="0" smtClean="0">
                <a:solidFill>
                  <a:schemeClr val="tx2">
                    <a:lumMod val="50000"/>
                  </a:schemeClr>
                </a:solidFill>
                <a:latin typeface="Arial Narrow" pitchFamily="34" charset="0"/>
              </a:rPr>
              <a:t>abnormal TSH </a:t>
            </a:r>
            <a:r>
              <a:rPr lang="en-US" sz="5400" b="1" dirty="0" smtClean="0">
                <a:solidFill>
                  <a:schemeClr val="tx2">
                    <a:lumMod val="50000"/>
                  </a:schemeClr>
                </a:solidFill>
                <a:latin typeface="Arial Narrow" pitchFamily="34" charset="0"/>
              </a:rPr>
              <a:t>concentrations in early pregnancy. </a:t>
            </a:r>
            <a:r>
              <a:rPr lang="en-US" sz="5400" b="1" i="1" dirty="0" smtClean="0">
                <a:solidFill>
                  <a:schemeClr val="tx2">
                    <a:lumMod val="50000"/>
                  </a:schemeClr>
                </a:solidFill>
                <a:latin typeface="Arial Narrow" pitchFamily="34" charset="0"/>
              </a:rPr>
              <a:t>(No recommendation, Insufficient evidence)</a:t>
            </a:r>
            <a:endParaRPr lang="en-US" sz="5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75" y="187287"/>
            <a:ext cx="11628507" cy="6411817"/>
          </a:xfrm>
        </p:spPr>
        <p:txBody>
          <a:bodyPr>
            <a:noAutofit/>
          </a:bodyPr>
          <a:lstStyle/>
          <a:p>
            <a:pPr>
              <a:buNone/>
            </a:pPr>
            <a:r>
              <a:rPr lang="en-US" sz="4800" b="1" dirty="0" smtClean="0">
                <a:solidFill>
                  <a:schemeClr val="tx2">
                    <a:lumMod val="50000"/>
                  </a:schemeClr>
                </a:solidFill>
                <a:latin typeface="Arial Narrow" pitchFamily="34" charset="0"/>
              </a:rPr>
              <a:t>Recommendation 94</a:t>
            </a:r>
          </a:p>
          <a:p>
            <a:pPr>
              <a:buNone/>
            </a:pPr>
            <a:r>
              <a:rPr lang="en-US" sz="4800" b="1" dirty="0" smtClean="0">
                <a:solidFill>
                  <a:schemeClr val="tx2">
                    <a:lumMod val="50000"/>
                  </a:schemeClr>
                </a:solidFill>
                <a:latin typeface="Arial Narrow" pitchFamily="34" charset="0"/>
              </a:rPr>
              <a:t>There is insufficient evidence to recommend for or against universal screening for </a:t>
            </a:r>
            <a:r>
              <a:rPr lang="en-US" sz="4800" b="1" dirty="0" smtClean="0">
                <a:solidFill>
                  <a:schemeClr val="tx2">
                    <a:lumMod val="50000"/>
                  </a:schemeClr>
                </a:solidFill>
                <a:latin typeface="Arial Narrow" pitchFamily="34" charset="0"/>
              </a:rPr>
              <a:t>abnormal TSH concentrations preconception</a:t>
            </a:r>
            <a:r>
              <a:rPr lang="en-US" sz="4800" b="1" dirty="0" smtClean="0">
                <a:solidFill>
                  <a:schemeClr val="tx2">
                    <a:lumMod val="50000"/>
                  </a:schemeClr>
                </a:solidFill>
                <a:latin typeface="Arial Narrow" pitchFamily="34" charset="0"/>
              </a:rPr>
              <a:t>, with the exception of women planning </a:t>
            </a:r>
            <a:r>
              <a:rPr lang="en-US" sz="4800" b="1" dirty="0" smtClean="0">
                <a:solidFill>
                  <a:schemeClr val="tx2">
                    <a:lumMod val="50000"/>
                  </a:schemeClr>
                </a:solidFill>
                <a:latin typeface="Arial Narrow" pitchFamily="34" charset="0"/>
              </a:rPr>
              <a:t>assisted  reproduction </a:t>
            </a:r>
            <a:r>
              <a:rPr lang="en-US" sz="4800" b="1" dirty="0" smtClean="0">
                <a:solidFill>
                  <a:schemeClr val="tx2">
                    <a:lumMod val="50000"/>
                  </a:schemeClr>
                </a:solidFill>
                <a:latin typeface="Arial Narrow" pitchFamily="34" charset="0"/>
              </a:rPr>
              <a:t>or those known to have positive </a:t>
            </a:r>
            <a:r>
              <a:rPr lang="en-US" sz="4800" b="1" dirty="0" err="1" smtClean="0">
                <a:solidFill>
                  <a:schemeClr val="tx2">
                    <a:lumMod val="50000"/>
                  </a:schemeClr>
                </a:solidFill>
                <a:latin typeface="Arial Narrow" pitchFamily="34" charset="0"/>
              </a:rPr>
              <a:t>TPOAb</a:t>
            </a:r>
            <a:r>
              <a:rPr lang="en-US" sz="4800" b="1" dirty="0" smtClean="0">
                <a:solidFill>
                  <a:schemeClr val="tx2">
                    <a:lumMod val="50000"/>
                  </a:schemeClr>
                </a:solidFill>
                <a:latin typeface="Arial Narrow" pitchFamily="34" charset="0"/>
              </a:rPr>
              <a:t>. </a:t>
            </a:r>
            <a:r>
              <a:rPr lang="en-US" sz="4800" b="1" i="1" dirty="0" smtClean="0">
                <a:solidFill>
                  <a:schemeClr val="tx2">
                    <a:lumMod val="50000"/>
                  </a:schemeClr>
                </a:solidFill>
                <a:latin typeface="Arial Narrow" pitchFamily="34" charset="0"/>
              </a:rPr>
              <a:t>(</a:t>
            </a:r>
            <a:r>
              <a:rPr lang="en-US" sz="4800" b="1" i="1" dirty="0" smtClean="0">
                <a:solidFill>
                  <a:schemeClr val="tx2">
                    <a:lumMod val="50000"/>
                  </a:schemeClr>
                </a:solidFill>
                <a:latin typeface="Arial Narrow" pitchFamily="34" charset="0"/>
              </a:rPr>
              <a:t>No recommendation</a:t>
            </a:r>
            <a:r>
              <a:rPr lang="en-US" sz="4800" b="1" i="1" dirty="0" smtClean="0">
                <a:solidFill>
                  <a:schemeClr val="tx2">
                    <a:lumMod val="50000"/>
                  </a:schemeClr>
                </a:solidFill>
                <a:latin typeface="Arial Narrow" pitchFamily="34" charset="0"/>
              </a:rPr>
              <a:t>, </a:t>
            </a:r>
            <a:r>
              <a:rPr lang="en-US" sz="4800" b="1" i="1" dirty="0" smtClean="0">
                <a:solidFill>
                  <a:schemeClr val="tx2">
                    <a:lumMod val="50000"/>
                  </a:schemeClr>
                </a:solidFill>
                <a:latin typeface="Arial Narrow" pitchFamily="34" charset="0"/>
              </a:rPr>
              <a:t>Insufficient evidence</a:t>
            </a:r>
            <a:r>
              <a:rPr lang="en-US" sz="4800" b="1" i="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725" y="772464"/>
            <a:ext cx="11650541" cy="5055459"/>
          </a:xfrm>
        </p:spPr>
        <p:txBody>
          <a:bodyPr>
            <a:noAutofit/>
          </a:bodyPr>
          <a:lstStyle/>
          <a:p>
            <a:pPr>
              <a:buNone/>
            </a:pPr>
            <a:r>
              <a:rPr lang="en-US" sz="5400" b="1" dirty="0" smtClean="0">
                <a:solidFill>
                  <a:schemeClr val="tx2">
                    <a:lumMod val="50000"/>
                  </a:schemeClr>
                </a:solidFill>
                <a:latin typeface="Arial Narrow" pitchFamily="34" charset="0"/>
              </a:rPr>
              <a:t>Recommendation 95</a:t>
            </a:r>
          </a:p>
          <a:p>
            <a:pPr>
              <a:buNone/>
            </a:pPr>
            <a:r>
              <a:rPr lang="en-US" sz="5400" b="1" dirty="0" smtClean="0">
                <a:solidFill>
                  <a:schemeClr val="tx2">
                    <a:lumMod val="50000"/>
                  </a:schemeClr>
                </a:solidFill>
                <a:latin typeface="Arial Narrow" pitchFamily="34" charset="0"/>
              </a:rPr>
              <a:t>Universal screening to detect low free </a:t>
            </a:r>
            <a:r>
              <a:rPr lang="en-US" sz="5400" b="1" dirty="0" err="1" smtClean="0">
                <a:solidFill>
                  <a:schemeClr val="tx2">
                    <a:lumMod val="50000"/>
                  </a:schemeClr>
                </a:solidFill>
                <a:latin typeface="Arial Narrow" pitchFamily="34" charset="0"/>
              </a:rPr>
              <a:t>thyroxine</a:t>
            </a:r>
            <a:r>
              <a:rPr lang="en-US" sz="5400" b="1" dirty="0" smtClean="0">
                <a:solidFill>
                  <a:schemeClr val="tx2">
                    <a:lumMod val="50000"/>
                  </a:schemeClr>
                </a:solidFill>
                <a:latin typeface="Arial Narrow" pitchFamily="34" charset="0"/>
              </a:rPr>
              <a:t> concentrations in pregnant women is </a:t>
            </a:r>
            <a:r>
              <a:rPr lang="en-US" sz="5400" b="1" dirty="0" smtClean="0">
                <a:solidFill>
                  <a:schemeClr val="tx2">
                    <a:lumMod val="50000"/>
                  </a:schemeClr>
                </a:solidFill>
                <a:latin typeface="Arial Narrow" pitchFamily="34" charset="0"/>
              </a:rPr>
              <a:t>not recommended</a:t>
            </a:r>
            <a:r>
              <a:rPr lang="en-US" sz="5400" b="1" dirty="0" smtClean="0">
                <a:solidFill>
                  <a:schemeClr val="tx2">
                    <a:lumMod val="50000"/>
                  </a:schemeClr>
                </a:solidFill>
                <a:latin typeface="Arial Narrow" pitchFamily="34" charset="0"/>
              </a:rPr>
              <a:t>. </a:t>
            </a:r>
            <a:r>
              <a:rPr lang="en-US" sz="5400" b="1" i="1" dirty="0" smtClean="0">
                <a:solidFill>
                  <a:schemeClr val="tx2">
                    <a:lumMod val="50000"/>
                  </a:schemeClr>
                </a:solidFill>
                <a:latin typeface="Arial Narrow" pitchFamily="34" charset="0"/>
              </a:rPr>
              <a:t>(Weak recommendation, Moderate quality evidence)</a:t>
            </a:r>
            <a:endParaRPr lang="en-US" sz="5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592" y="452974"/>
            <a:ext cx="11573422" cy="6146130"/>
          </a:xfrm>
        </p:spPr>
        <p:txBody>
          <a:bodyPr>
            <a:noAutofit/>
          </a:bodyPr>
          <a:lstStyle/>
          <a:p>
            <a:pPr>
              <a:buNone/>
            </a:pPr>
            <a:r>
              <a:rPr lang="en-US" sz="4800" b="1" dirty="0" smtClean="0">
                <a:solidFill>
                  <a:schemeClr val="tx2">
                    <a:lumMod val="50000"/>
                  </a:schemeClr>
                </a:solidFill>
                <a:latin typeface="Arial Narrow" pitchFamily="34" charset="0"/>
              </a:rPr>
              <a:t>Recommendation 96</a:t>
            </a:r>
          </a:p>
          <a:p>
            <a:pPr>
              <a:buNone/>
            </a:pPr>
            <a:r>
              <a:rPr lang="en-US" sz="4800" b="1" dirty="0" smtClean="0">
                <a:solidFill>
                  <a:schemeClr val="tx2">
                    <a:lumMod val="50000"/>
                  </a:schemeClr>
                </a:solidFill>
                <a:latin typeface="Arial Narrow" pitchFamily="34" charset="0"/>
              </a:rPr>
              <a:t>All pregnant women should be verbally screened at the initial prenatal visit for any history </a:t>
            </a:r>
            <a:r>
              <a:rPr lang="en-US" sz="4800" b="1" dirty="0" smtClean="0">
                <a:solidFill>
                  <a:schemeClr val="tx2">
                    <a:lumMod val="50000"/>
                  </a:schemeClr>
                </a:solidFill>
                <a:latin typeface="Arial Narrow" pitchFamily="34" charset="0"/>
              </a:rPr>
              <a:t>of thyroid </a:t>
            </a:r>
            <a:r>
              <a:rPr lang="en-US" sz="4800" b="1" dirty="0" smtClean="0">
                <a:solidFill>
                  <a:schemeClr val="tx2">
                    <a:lumMod val="50000"/>
                  </a:schemeClr>
                </a:solidFill>
                <a:latin typeface="Arial Narrow" pitchFamily="34" charset="0"/>
              </a:rPr>
              <a:t>dysfunction, and prior or current use of either thyroid hormone (LT4) or </a:t>
            </a:r>
            <a:r>
              <a:rPr lang="en-US" sz="4800" b="1" dirty="0" smtClean="0">
                <a:solidFill>
                  <a:schemeClr val="tx2">
                    <a:lumMod val="50000"/>
                  </a:schemeClr>
                </a:solidFill>
                <a:latin typeface="Arial Narrow" pitchFamily="34" charset="0"/>
              </a:rPr>
              <a:t>anti-thyroid medications </a:t>
            </a:r>
            <a:r>
              <a:rPr lang="en-US" sz="4800" b="1" dirty="0" smtClean="0">
                <a:solidFill>
                  <a:schemeClr val="tx2">
                    <a:lumMod val="50000"/>
                  </a:schemeClr>
                </a:solidFill>
                <a:latin typeface="Arial Narrow" pitchFamily="34" charset="0"/>
              </a:rPr>
              <a:t>(MMI, CM, or PTU). </a:t>
            </a:r>
            <a:r>
              <a:rPr lang="en-US" sz="4800" b="1" i="1" dirty="0" smtClean="0">
                <a:solidFill>
                  <a:schemeClr val="tx2">
                    <a:lumMod val="50000"/>
                  </a:schemeClr>
                </a:solidFill>
                <a:latin typeface="Arial Narrow" pitchFamily="34" charset="0"/>
              </a:rPr>
              <a:t>(Strong recommendation, High quality evidence)</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558" y="463991"/>
            <a:ext cx="11540372" cy="6394009"/>
          </a:xfrm>
        </p:spPr>
        <p:txBody>
          <a:bodyPr>
            <a:noAutofit/>
          </a:bodyPr>
          <a:lstStyle/>
          <a:p>
            <a:pPr>
              <a:buNone/>
            </a:pPr>
            <a:r>
              <a:rPr lang="en-US" sz="3600" b="1" dirty="0" smtClean="0">
                <a:solidFill>
                  <a:schemeClr val="tx2">
                    <a:lumMod val="50000"/>
                  </a:schemeClr>
                </a:solidFill>
                <a:latin typeface="Arial Narrow" pitchFamily="34" charset="0"/>
              </a:rPr>
              <a:t>Recommendation 97</a:t>
            </a:r>
          </a:p>
          <a:p>
            <a:pPr>
              <a:buNone/>
            </a:pPr>
            <a:r>
              <a:rPr lang="en-US" sz="3600" b="1" dirty="0" smtClean="0">
                <a:solidFill>
                  <a:schemeClr val="tx2">
                    <a:lumMod val="50000"/>
                  </a:schemeClr>
                </a:solidFill>
                <a:latin typeface="Arial Narrow" pitchFamily="34" charset="0"/>
              </a:rPr>
              <a:t>All patients seeking pregnancy, or newly pregnant, should undergo clinical evaluation. If </a:t>
            </a:r>
            <a:r>
              <a:rPr lang="en-US" sz="3600" b="1" dirty="0" smtClean="0">
                <a:solidFill>
                  <a:schemeClr val="tx2">
                    <a:lumMod val="50000"/>
                  </a:schemeClr>
                </a:solidFill>
                <a:latin typeface="Arial Narrow" pitchFamily="34" charset="0"/>
              </a:rPr>
              <a:t>any of </a:t>
            </a:r>
            <a:r>
              <a:rPr lang="en-US" sz="3600" b="1" dirty="0" smtClean="0">
                <a:solidFill>
                  <a:schemeClr val="tx2">
                    <a:lumMod val="50000"/>
                  </a:schemeClr>
                </a:solidFill>
                <a:latin typeface="Arial Narrow" pitchFamily="34" charset="0"/>
              </a:rPr>
              <a:t>the following risk factors are identified, testing for serum TSH is recommended.</a:t>
            </a:r>
          </a:p>
          <a:p>
            <a:pPr>
              <a:buNone/>
            </a:pPr>
            <a:r>
              <a:rPr lang="en-US" sz="3600" b="1" dirty="0" smtClean="0">
                <a:solidFill>
                  <a:schemeClr val="tx2">
                    <a:lumMod val="50000"/>
                  </a:schemeClr>
                </a:solidFill>
                <a:latin typeface="Arial Narrow" pitchFamily="34" charset="0"/>
              </a:rPr>
              <a:t>1. A history of hypothyroidism/hyperthyroidism or current symptoms/signs of </a:t>
            </a:r>
            <a:r>
              <a:rPr lang="en-US" sz="3600" b="1" dirty="0" smtClean="0">
                <a:solidFill>
                  <a:schemeClr val="tx2">
                    <a:lumMod val="50000"/>
                  </a:schemeClr>
                </a:solidFill>
                <a:latin typeface="Arial Narrow" pitchFamily="34" charset="0"/>
              </a:rPr>
              <a:t>thyroid dysfunction</a:t>
            </a:r>
            <a:endParaRPr lang="en-US" sz="3600" b="1" dirty="0" smtClean="0">
              <a:solidFill>
                <a:schemeClr val="tx2">
                  <a:lumMod val="50000"/>
                </a:schemeClr>
              </a:solidFill>
              <a:latin typeface="Arial Narrow" pitchFamily="34" charset="0"/>
            </a:endParaRPr>
          </a:p>
          <a:p>
            <a:pPr>
              <a:buNone/>
            </a:pPr>
            <a:r>
              <a:rPr lang="en-US" sz="3600" b="1" dirty="0" smtClean="0">
                <a:solidFill>
                  <a:schemeClr val="tx2">
                    <a:lumMod val="50000"/>
                  </a:schemeClr>
                </a:solidFill>
                <a:latin typeface="Arial Narrow" pitchFamily="34" charset="0"/>
              </a:rPr>
              <a:t>2. Known thyroid antibody positivity or presence of a goiter</a:t>
            </a:r>
          </a:p>
          <a:p>
            <a:pPr>
              <a:buNone/>
            </a:pPr>
            <a:r>
              <a:rPr lang="en-US" sz="3600" b="1" dirty="0" smtClean="0">
                <a:solidFill>
                  <a:schemeClr val="tx2">
                    <a:lumMod val="50000"/>
                  </a:schemeClr>
                </a:solidFill>
                <a:latin typeface="Arial Narrow" pitchFamily="34" charset="0"/>
              </a:rPr>
              <a:t>3. History of head or neck radiation or prior thyroid surgery</a:t>
            </a:r>
          </a:p>
          <a:p>
            <a:pPr>
              <a:buNone/>
            </a:pPr>
            <a:r>
              <a:rPr lang="en-US" sz="3600" b="1" dirty="0" smtClean="0">
                <a:solidFill>
                  <a:schemeClr val="tx2">
                    <a:lumMod val="50000"/>
                  </a:schemeClr>
                </a:solidFill>
                <a:latin typeface="Arial Narrow" pitchFamily="34" charset="0"/>
              </a:rPr>
              <a:t>4. Age &gt;30 years</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2" y="144502"/>
            <a:ext cx="11738676" cy="6559261"/>
          </a:xfrm>
        </p:spPr>
        <p:txBody>
          <a:bodyPr>
            <a:noAutofit/>
          </a:bodyPr>
          <a:lstStyle/>
          <a:p>
            <a:pPr>
              <a:buNone/>
            </a:pPr>
            <a:r>
              <a:rPr lang="en-US" sz="3600" b="1" dirty="0" smtClean="0">
                <a:solidFill>
                  <a:schemeClr val="tx2">
                    <a:lumMod val="50000"/>
                  </a:schemeClr>
                </a:solidFill>
                <a:latin typeface="Arial Narrow" pitchFamily="34" charset="0"/>
              </a:rPr>
              <a:t>5. Type 1 diabetes or other autoimmune disorders</a:t>
            </a:r>
          </a:p>
          <a:p>
            <a:pPr>
              <a:buNone/>
            </a:pPr>
            <a:r>
              <a:rPr lang="en-US" sz="3600" b="1" dirty="0" smtClean="0">
                <a:solidFill>
                  <a:schemeClr val="tx2">
                    <a:lumMod val="50000"/>
                  </a:schemeClr>
                </a:solidFill>
                <a:latin typeface="Arial Narrow" pitchFamily="34" charset="0"/>
              </a:rPr>
              <a:t>6. History of pregnancy loss, preterm delivery, or infertility</a:t>
            </a:r>
          </a:p>
          <a:p>
            <a:pPr>
              <a:buNone/>
            </a:pPr>
            <a:r>
              <a:rPr lang="en-US" sz="3600" b="1" dirty="0" smtClean="0">
                <a:solidFill>
                  <a:schemeClr val="tx2">
                    <a:lumMod val="50000"/>
                  </a:schemeClr>
                </a:solidFill>
                <a:latin typeface="Arial Narrow" pitchFamily="34" charset="0"/>
              </a:rPr>
              <a:t>7. Multiple prior pregnancies </a:t>
            </a:r>
            <a:r>
              <a:rPr lang="en-US" sz="3600" b="1" dirty="0" smtClean="0">
                <a:solidFill>
                  <a:schemeClr val="tx2">
                    <a:lumMod val="50000"/>
                  </a:schemeClr>
                </a:solidFill>
                <a:latin typeface="Arial Narrow" pitchFamily="34" charset="0"/>
              </a:rPr>
              <a:t>(&gt; </a:t>
            </a:r>
            <a:r>
              <a:rPr lang="en-US" sz="3600" b="1" dirty="0" smtClean="0">
                <a:solidFill>
                  <a:schemeClr val="tx2">
                    <a:lumMod val="50000"/>
                  </a:schemeClr>
                </a:solidFill>
                <a:latin typeface="Arial Narrow" pitchFamily="34" charset="0"/>
              </a:rPr>
              <a:t>2)</a:t>
            </a:r>
          </a:p>
          <a:p>
            <a:pPr>
              <a:buNone/>
            </a:pPr>
            <a:r>
              <a:rPr lang="en-US" sz="3600" b="1" dirty="0" smtClean="0">
                <a:solidFill>
                  <a:schemeClr val="tx2">
                    <a:lumMod val="50000"/>
                  </a:schemeClr>
                </a:solidFill>
                <a:latin typeface="Arial Narrow" pitchFamily="34" charset="0"/>
              </a:rPr>
              <a:t>8. Family history of autoimmune thyroid disease or thyroid dysfunction</a:t>
            </a:r>
          </a:p>
          <a:p>
            <a:pPr>
              <a:buNone/>
            </a:pPr>
            <a:r>
              <a:rPr lang="en-US" sz="3600" b="1" dirty="0" smtClean="0">
                <a:solidFill>
                  <a:schemeClr val="tx2">
                    <a:lumMod val="50000"/>
                  </a:schemeClr>
                </a:solidFill>
                <a:latin typeface="Arial Narrow" pitchFamily="34" charset="0"/>
              </a:rPr>
              <a:t>9. Morbid obesity (BMI </a:t>
            </a:r>
            <a:r>
              <a:rPr lang="en-US" sz="3600" b="1" dirty="0" smtClean="0">
                <a:solidFill>
                  <a:schemeClr val="tx2">
                    <a:lumMod val="50000"/>
                  </a:schemeClr>
                </a:solidFill>
                <a:latin typeface="Arial Narrow" pitchFamily="34" charset="0"/>
              </a:rPr>
              <a:t>&gt; </a:t>
            </a:r>
            <a:r>
              <a:rPr lang="en-US" sz="3600" b="1" dirty="0" smtClean="0">
                <a:solidFill>
                  <a:schemeClr val="tx2">
                    <a:lumMod val="50000"/>
                  </a:schemeClr>
                </a:solidFill>
                <a:latin typeface="Arial Narrow" pitchFamily="34" charset="0"/>
              </a:rPr>
              <a:t>40 kg/m2)</a:t>
            </a:r>
          </a:p>
          <a:p>
            <a:pPr>
              <a:buNone/>
            </a:pPr>
            <a:r>
              <a:rPr lang="en-US" sz="3600" b="1" dirty="0" smtClean="0">
                <a:solidFill>
                  <a:schemeClr val="tx2">
                    <a:lumMod val="50000"/>
                  </a:schemeClr>
                </a:solidFill>
                <a:latin typeface="Arial Narrow" pitchFamily="34" charset="0"/>
              </a:rPr>
              <a:t>10. Use of </a:t>
            </a:r>
            <a:r>
              <a:rPr lang="en-US" sz="3600" b="1" dirty="0" err="1" smtClean="0">
                <a:solidFill>
                  <a:schemeClr val="tx2">
                    <a:lumMod val="50000"/>
                  </a:schemeClr>
                </a:solidFill>
                <a:latin typeface="Arial Narrow" pitchFamily="34" charset="0"/>
              </a:rPr>
              <a:t>amiodarone</a:t>
            </a:r>
            <a:r>
              <a:rPr lang="en-US" sz="3600" b="1" dirty="0" smtClean="0">
                <a:solidFill>
                  <a:schemeClr val="tx2">
                    <a:lumMod val="50000"/>
                  </a:schemeClr>
                </a:solidFill>
                <a:latin typeface="Arial Narrow" pitchFamily="34" charset="0"/>
              </a:rPr>
              <a:t> or lithium, or recent administration of iodinated radiologic contrast</a:t>
            </a:r>
          </a:p>
          <a:p>
            <a:pPr>
              <a:buNone/>
            </a:pPr>
            <a:r>
              <a:rPr lang="en-US" sz="3600" b="1" dirty="0" smtClean="0">
                <a:solidFill>
                  <a:schemeClr val="tx2">
                    <a:lumMod val="50000"/>
                  </a:schemeClr>
                </a:solidFill>
                <a:latin typeface="Arial Narrow" pitchFamily="34" charset="0"/>
              </a:rPr>
              <a:t>11. Residing in an area of known moderate to severe iodine </a:t>
            </a:r>
            <a:r>
              <a:rPr lang="en-US" sz="3600" b="1" dirty="0" smtClean="0">
                <a:solidFill>
                  <a:schemeClr val="tx2">
                    <a:lumMod val="50000"/>
                  </a:schemeClr>
                </a:solidFill>
                <a:latin typeface="Arial Narrow" pitchFamily="34" charset="0"/>
              </a:rPr>
              <a:t>insufficiency </a:t>
            </a:r>
            <a:r>
              <a:rPr lang="en-US" sz="3600" b="1" i="1" dirty="0" smtClean="0">
                <a:solidFill>
                  <a:schemeClr val="tx2">
                    <a:lumMod val="50000"/>
                  </a:schemeClr>
                </a:solidFill>
                <a:latin typeface="Arial Narrow" pitchFamily="34" charset="0"/>
              </a:rPr>
              <a:t>(Strong </a:t>
            </a:r>
            <a:r>
              <a:rPr lang="en-US" sz="3600" b="1" i="1" dirty="0" smtClean="0">
                <a:solidFill>
                  <a:schemeClr val="tx2">
                    <a:lumMod val="50000"/>
                  </a:schemeClr>
                </a:solidFill>
                <a:latin typeface="Arial Narrow" pitchFamily="34" charset="0"/>
              </a:rPr>
              <a:t>recommendation, Moderate quality evidence)</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0800"/>
          </a:xfrm>
        </p:spPr>
        <p:txBody>
          <a:bodyPr>
            <a:normAutofit/>
          </a:bodyPr>
          <a:lstStyle/>
          <a:p>
            <a:r>
              <a:rPr lang="en-US" sz="4000" b="1" dirty="0" smtClean="0">
                <a:solidFill>
                  <a:schemeClr val="accent2">
                    <a:lumMod val="50000"/>
                  </a:schemeClr>
                </a:solidFill>
                <a:latin typeface="Arial Narrow" pitchFamily="34" charset="0"/>
              </a:rPr>
              <a:t>XIV. Future Research Directions</a:t>
            </a:r>
            <a:endParaRPr lang="en-US" sz="4000" b="1"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37507" y="1003818"/>
            <a:ext cx="11507321" cy="5540201"/>
          </a:xfrm>
        </p:spPr>
        <p:txBody>
          <a:bodyPr>
            <a:noAutofit/>
          </a:bodyPr>
          <a:lstStyle/>
          <a:p>
            <a:pPr>
              <a:buFont typeface="Wingdings" pitchFamily="2" charset="2"/>
              <a:buChar char="v"/>
            </a:pPr>
            <a:r>
              <a:rPr lang="en-US" sz="3200" b="1" dirty="0" smtClean="0">
                <a:solidFill>
                  <a:schemeClr val="tx2">
                    <a:lumMod val="50000"/>
                  </a:schemeClr>
                </a:solidFill>
                <a:latin typeface="Arial Narrow" pitchFamily="34" charset="0"/>
              </a:rPr>
              <a:t> </a:t>
            </a:r>
            <a:r>
              <a:rPr lang="en-US" sz="3200" b="1" dirty="0" smtClean="0">
                <a:solidFill>
                  <a:schemeClr val="tx2">
                    <a:lumMod val="50000"/>
                  </a:schemeClr>
                </a:solidFill>
                <a:latin typeface="Arial Narrow" pitchFamily="34" charset="0"/>
              </a:rPr>
              <a:t>A study evaluating the impact of iodine supplementation in pregnant women with </a:t>
            </a:r>
            <a:r>
              <a:rPr lang="en-US" sz="3200" b="1" dirty="0" smtClean="0">
                <a:solidFill>
                  <a:schemeClr val="tx2">
                    <a:lumMod val="50000"/>
                  </a:schemeClr>
                </a:solidFill>
                <a:latin typeface="Arial Narrow" pitchFamily="34" charset="0"/>
              </a:rPr>
              <a:t>the mildest </a:t>
            </a:r>
            <a:r>
              <a:rPr lang="en-US" sz="3200" b="1" dirty="0" smtClean="0">
                <a:solidFill>
                  <a:schemeClr val="tx2">
                    <a:lumMod val="50000"/>
                  </a:schemeClr>
                </a:solidFill>
                <a:latin typeface="Arial Narrow" pitchFamily="34" charset="0"/>
              </a:rPr>
              <a:t>form of iodine deficiency (median urinary iodine concentrations </a:t>
            </a:r>
            <a:r>
              <a:rPr lang="en-US" sz="3200" b="1" dirty="0" smtClean="0">
                <a:solidFill>
                  <a:schemeClr val="tx2">
                    <a:lumMod val="50000"/>
                  </a:schemeClr>
                </a:solidFill>
                <a:latin typeface="Arial Narrow" pitchFamily="34" charset="0"/>
              </a:rPr>
              <a:t>100-150 </a:t>
            </a:r>
            <a:r>
              <a:rPr lang="el-GR" sz="3200" b="1" dirty="0" smtClean="0">
                <a:solidFill>
                  <a:schemeClr val="tx2">
                    <a:lumMod val="50000"/>
                  </a:schemeClr>
                </a:solidFill>
                <a:latin typeface="Arial Narrow" pitchFamily="34" charset="0"/>
              </a:rPr>
              <a:t>μ</a:t>
            </a:r>
            <a:r>
              <a:rPr lang="en-US" sz="3200" b="1" dirty="0" smtClean="0">
                <a:solidFill>
                  <a:schemeClr val="tx2">
                    <a:lumMod val="50000"/>
                  </a:schemeClr>
                </a:solidFill>
                <a:latin typeface="Arial Narrow" pitchFamily="34" charset="0"/>
              </a:rPr>
              <a:t>g/L).</a:t>
            </a:r>
          </a:p>
          <a:p>
            <a:pPr>
              <a:buFont typeface="Wingdings" pitchFamily="2" charset="2"/>
              <a:buChar char="v"/>
            </a:pPr>
            <a:r>
              <a:rPr lang="en-US" sz="3200" b="1" dirty="0" smtClean="0">
                <a:solidFill>
                  <a:schemeClr val="tx2">
                    <a:lumMod val="50000"/>
                  </a:schemeClr>
                </a:solidFill>
                <a:latin typeface="Arial Narrow" pitchFamily="34" charset="0"/>
              </a:rPr>
              <a:t>A </a:t>
            </a:r>
            <a:r>
              <a:rPr lang="en-US" sz="3200" b="1" dirty="0" smtClean="0">
                <a:solidFill>
                  <a:schemeClr val="tx2">
                    <a:lumMod val="50000"/>
                  </a:schemeClr>
                </a:solidFill>
                <a:latin typeface="Arial Narrow" pitchFamily="34" charset="0"/>
              </a:rPr>
              <a:t>RCT of early </a:t>
            </a:r>
            <a:r>
              <a:rPr lang="en-US" sz="3200" b="1" dirty="0" err="1" smtClean="0">
                <a:solidFill>
                  <a:schemeClr val="tx2">
                    <a:lumMod val="50000"/>
                  </a:schemeClr>
                </a:solidFill>
                <a:latin typeface="Arial Narrow" pitchFamily="34" charset="0"/>
              </a:rPr>
              <a:t>levothyroxine</a:t>
            </a:r>
            <a:r>
              <a:rPr lang="en-US" sz="3200" b="1" dirty="0" smtClean="0">
                <a:solidFill>
                  <a:schemeClr val="tx2">
                    <a:lumMod val="50000"/>
                  </a:schemeClr>
                </a:solidFill>
                <a:latin typeface="Arial Narrow" pitchFamily="34" charset="0"/>
              </a:rPr>
              <a:t> intervention (at 4-8 weeks) in women with </a:t>
            </a:r>
            <a:r>
              <a:rPr lang="en-US" sz="3200" b="1" dirty="0" smtClean="0">
                <a:solidFill>
                  <a:schemeClr val="tx2">
                    <a:lumMod val="50000"/>
                  </a:schemeClr>
                </a:solidFill>
                <a:latin typeface="Arial Narrow" pitchFamily="34" charset="0"/>
              </a:rPr>
              <a:t>either subclinical </a:t>
            </a:r>
            <a:r>
              <a:rPr lang="en-US" sz="3200" b="1" dirty="0" smtClean="0">
                <a:solidFill>
                  <a:schemeClr val="tx2">
                    <a:lumMod val="50000"/>
                  </a:schemeClr>
                </a:solidFill>
                <a:latin typeface="Arial Narrow" pitchFamily="34" charset="0"/>
              </a:rPr>
              <a:t>hypothyroidism or isolated </a:t>
            </a:r>
            <a:r>
              <a:rPr lang="en-US" sz="3200" b="1" dirty="0" err="1" smtClean="0">
                <a:solidFill>
                  <a:schemeClr val="tx2">
                    <a:lumMod val="50000"/>
                  </a:schemeClr>
                </a:solidFill>
                <a:latin typeface="Arial Narrow" pitchFamily="34" charset="0"/>
              </a:rPr>
              <a:t>hypothyroxinemia</a:t>
            </a:r>
            <a:r>
              <a:rPr lang="en-US" sz="3200" b="1" dirty="0" smtClean="0">
                <a:solidFill>
                  <a:schemeClr val="tx2">
                    <a:lumMod val="50000"/>
                  </a:schemeClr>
                </a:solidFill>
                <a:latin typeface="Arial Narrow" pitchFamily="34" charset="0"/>
              </a:rPr>
              <a:t> to determine effects </a:t>
            </a:r>
            <a:r>
              <a:rPr lang="en-US" sz="3200" b="1" dirty="0" smtClean="0">
                <a:solidFill>
                  <a:schemeClr val="tx2">
                    <a:lumMod val="50000"/>
                  </a:schemeClr>
                </a:solidFill>
                <a:latin typeface="Arial Narrow" pitchFamily="34" charset="0"/>
              </a:rPr>
              <a:t>on child </a:t>
            </a:r>
            <a:r>
              <a:rPr lang="en-US" sz="3200" b="1" dirty="0" smtClean="0">
                <a:solidFill>
                  <a:schemeClr val="tx2">
                    <a:lumMod val="50000"/>
                  </a:schemeClr>
                </a:solidFill>
                <a:latin typeface="Arial Narrow" pitchFamily="34" charset="0"/>
              </a:rPr>
              <a:t>IQ.</a:t>
            </a:r>
          </a:p>
          <a:p>
            <a:pPr>
              <a:buFont typeface="Wingdings" pitchFamily="2" charset="2"/>
              <a:buChar char="v"/>
            </a:pPr>
            <a:r>
              <a:rPr lang="en-US" sz="3200" b="1" dirty="0" smtClean="0">
                <a:solidFill>
                  <a:schemeClr val="tx2">
                    <a:lumMod val="50000"/>
                  </a:schemeClr>
                </a:solidFill>
                <a:latin typeface="Arial Narrow" pitchFamily="34" charset="0"/>
              </a:rPr>
              <a:t>A </a:t>
            </a:r>
            <a:r>
              <a:rPr lang="en-US" sz="3200" b="1" dirty="0" smtClean="0">
                <a:solidFill>
                  <a:schemeClr val="tx2">
                    <a:lumMod val="50000"/>
                  </a:schemeClr>
                </a:solidFill>
                <a:latin typeface="Arial Narrow" pitchFamily="34" charset="0"/>
              </a:rPr>
              <a:t>study focused on the effects of iodine supplementation during lactation on </a:t>
            </a:r>
            <a:r>
              <a:rPr lang="en-US" sz="3200" b="1" dirty="0" smtClean="0">
                <a:solidFill>
                  <a:schemeClr val="tx2">
                    <a:lumMod val="50000"/>
                  </a:schemeClr>
                </a:solidFill>
                <a:latin typeface="Arial Narrow" pitchFamily="34" charset="0"/>
              </a:rPr>
              <a:t>infant thyroid </a:t>
            </a:r>
            <a:r>
              <a:rPr lang="en-US" sz="3200" b="1" dirty="0" smtClean="0">
                <a:solidFill>
                  <a:schemeClr val="tx2">
                    <a:lumMod val="50000"/>
                  </a:schemeClr>
                </a:solidFill>
                <a:latin typeface="Arial Narrow" pitchFamily="34" charset="0"/>
              </a:rPr>
              <a:t>function and cognition.</a:t>
            </a:r>
          </a:p>
          <a:p>
            <a:pPr>
              <a:buFont typeface="Wingdings" pitchFamily="2" charset="2"/>
              <a:buChar char="v"/>
            </a:pPr>
            <a:r>
              <a:rPr lang="en-US" sz="3200" b="1" dirty="0" smtClean="0">
                <a:solidFill>
                  <a:schemeClr val="tx2">
                    <a:lumMod val="50000"/>
                  </a:schemeClr>
                </a:solidFill>
                <a:latin typeface="Arial Narrow" pitchFamily="34" charset="0"/>
              </a:rPr>
              <a:t> </a:t>
            </a:r>
            <a:r>
              <a:rPr lang="en-US" sz="3200" b="1" dirty="0" smtClean="0">
                <a:solidFill>
                  <a:schemeClr val="tx2">
                    <a:lumMod val="50000"/>
                  </a:schemeClr>
                </a:solidFill>
                <a:latin typeface="Arial Narrow" pitchFamily="34" charset="0"/>
              </a:rPr>
              <a:t>A study to determine safe upper limits for iodine ingestion in pregnancy and lactation.</a:t>
            </a:r>
            <a:endParaRPr lang="en-US" sz="32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570"/>
            <a:ext cx="11584441" cy="6405025"/>
          </a:xfrm>
        </p:spPr>
        <p:txBody>
          <a:bodyPr>
            <a:noAutofit/>
          </a:bodyPr>
          <a:lstStyle/>
          <a:p>
            <a:pPr>
              <a:buFont typeface="Wingdings" pitchFamily="2" charset="2"/>
              <a:buChar char="v"/>
            </a:pPr>
            <a:r>
              <a:rPr lang="en-US" sz="3600" b="1" dirty="0" smtClean="0">
                <a:solidFill>
                  <a:schemeClr val="tx2">
                    <a:lumMod val="50000"/>
                  </a:schemeClr>
                </a:solidFill>
                <a:latin typeface="Arial Narrow" pitchFamily="34" charset="0"/>
              </a:rPr>
              <a:t>A comprehensive study to assess the iodine status of pregnant and lactating women </a:t>
            </a:r>
            <a:r>
              <a:rPr lang="en-US" sz="3600" b="1" dirty="0" smtClean="0">
                <a:solidFill>
                  <a:schemeClr val="tx2">
                    <a:lumMod val="50000"/>
                  </a:schemeClr>
                </a:solidFill>
                <a:latin typeface="Arial Narrow" pitchFamily="34" charset="0"/>
              </a:rPr>
              <a:t>in the </a:t>
            </a:r>
            <a:r>
              <a:rPr lang="en-US" sz="3600" b="1" dirty="0" smtClean="0">
                <a:solidFill>
                  <a:schemeClr val="tx2">
                    <a:lumMod val="50000"/>
                  </a:schemeClr>
                </a:solidFill>
                <a:latin typeface="Arial Narrow" pitchFamily="34" charset="0"/>
              </a:rPr>
              <a:t>United States.</a:t>
            </a:r>
          </a:p>
          <a:p>
            <a:pPr>
              <a:buFont typeface="Wingdings" pitchFamily="2" charset="2"/>
              <a:buChar char="v"/>
            </a:pPr>
            <a:r>
              <a:rPr lang="en-US" sz="3600" b="1" dirty="0" smtClean="0">
                <a:solidFill>
                  <a:schemeClr val="tx2">
                    <a:lumMod val="50000"/>
                  </a:schemeClr>
                </a:solidFill>
                <a:latin typeface="Arial Narrow" pitchFamily="34" charset="0"/>
              </a:rPr>
              <a:t> </a:t>
            </a:r>
            <a:r>
              <a:rPr lang="en-US" sz="3600" b="1" dirty="0" smtClean="0">
                <a:solidFill>
                  <a:schemeClr val="tx2">
                    <a:lumMod val="50000"/>
                  </a:schemeClr>
                </a:solidFill>
                <a:latin typeface="Arial Narrow" pitchFamily="34" charset="0"/>
              </a:rPr>
              <a:t>A trial assessing the optimal targeted free T4 level in pregnant women treated </a:t>
            </a:r>
            <a:r>
              <a:rPr lang="en-US" sz="3600" b="1" dirty="0" smtClean="0">
                <a:solidFill>
                  <a:schemeClr val="tx2">
                    <a:lumMod val="50000"/>
                  </a:schemeClr>
                </a:solidFill>
                <a:latin typeface="Arial Narrow" pitchFamily="34" charset="0"/>
              </a:rPr>
              <a:t>for hyperthyroidism</a:t>
            </a:r>
            <a:r>
              <a:rPr lang="en-US" sz="3600" b="1" dirty="0" smtClean="0">
                <a:solidFill>
                  <a:schemeClr val="tx2">
                    <a:lumMod val="50000"/>
                  </a:schemeClr>
                </a:solidFill>
                <a:latin typeface="Arial Narrow" pitchFamily="34" charset="0"/>
              </a:rPr>
              <a:t>.</a:t>
            </a:r>
          </a:p>
          <a:p>
            <a:pPr>
              <a:buFont typeface="Wingdings" pitchFamily="2" charset="2"/>
              <a:buChar char="v"/>
            </a:pPr>
            <a:r>
              <a:rPr lang="en-US" sz="3600" b="1" dirty="0" smtClean="0">
                <a:solidFill>
                  <a:schemeClr val="tx2">
                    <a:lumMod val="50000"/>
                  </a:schemeClr>
                </a:solidFill>
                <a:latin typeface="Arial Narrow" pitchFamily="34" charset="0"/>
              </a:rPr>
              <a:t> </a:t>
            </a:r>
            <a:r>
              <a:rPr lang="en-US" sz="3600" b="1" dirty="0" smtClean="0">
                <a:solidFill>
                  <a:schemeClr val="tx2">
                    <a:lumMod val="50000"/>
                  </a:schemeClr>
                </a:solidFill>
                <a:latin typeface="Arial Narrow" pitchFamily="34" charset="0"/>
              </a:rPr>
              <a:t>Another well powered, prospective, randomized interventional trial of </a:t>
            </a:r>
            <a:r>
              <a:rPr lang="en-US" sz="3600" b="1" dirty="0" err="1" smtClean="0">
                <a:solidFill>
                  <a:schemeClr val="tx2">
                    <a:lumMod val="50000"/>
                  </a:schemeClr>
                </a:solidFill>
                <a:latin typeface="Arial Narrow" pitchFamily="34" charset="0"/>
              </a:rPr>
              <a:t>levothyroxine</a:t>
            </a:r>
            <a:r>
              <a:rPr lang="en-US" sz="3600" b="1" dirty="0" smtClean="0">
                <a:solidFill>
                  <a:schemeClr val="tx2">
                    <a:lumMod val="50000"/>
                  </a:schemeClr>
                </a:solidFill>
                <a:latin typeface="Arial Narrow" pitchFamily="34" charset="0"/>
              </a:rPr>
              <a:t> in </a:t>
            </a:r>
            <a:r>
              <a:rPr lang="en-US" sz="3600" b="1" dirty="0" err="1" smtClean="0">
                <a:solidFill>
                  <a:schemeClr val="tx2">
                    <a:lumMod val="50000"/>
                  </a:schemeClr>
                </a:solidFill>
                <a:latin typeface="Arial Narrow" pitchFamily="34" charset="0"/>
              </a:rPr>
              <a:t>euthyroid</a:t>
            </a:r>
            <a:r>
              <a:rPr lang="en-US" sz="3600" b="1" dirty="0" smtClean="0">
                <a:solidFill>
                  <a:schemeClr val="tx2">
                    <a:lumMod val="50000"/>
                  </a:schemeClr>
                </a:solidFill>
                <a:latin typeface="Arial Narrow" pitchFamily="34" charset="0"/>
              </a:rPr>
              <a:t> patients who are anti-TPO positive for the prevention of miscarriage </a:t>
            </a:r>
            <a:r>
              <a:rPr lang="en-US" sz="3600" b="1" dirty="0" smtClean="0">
                <a:solidFill>
                  <a:schemeClr val="tx2">
                    <a:lumMod val="50000"/>
                  </a:schemeClr>
                </a:solidFill>
                <a:latin typeface="Arial Narrow" pitchFamily="34" charset="0"/>
              </a:rPr>
              <a:t>and preterm </a:t>
            </a:r>
            <a:r>
              <a:rPr lang="en-US" sz="3600" b="1" dirty="0" smtClean="0">
                <a:solidFill>
                  <a:schemeClr val="tx2">
                    <a:lumMod val="50000"/>
                  </a:schemeClr>
                </a:solidFill>
                <a:latin typeface="Arial Narrow" pitchFamily="34" charset="0"/>
              </a:rPr>
              <a:t>delivery.</a:t>
            </a:r>
          </a:p>
          <a:p>
            <a:pPr>
              <a:buFont typeface="Wingdings" pitchFamily="2" charset="2"/>
              <a:buChar char="v"/>
            </a:pPr>
            <a:r>
              <a:rPr lang="en-US" sz="3600" b="1" dirty="0" smtClean="0">
                <a:solidFill>
                  <a:schemeClr val="tx2">
                    <a:lumMod val="50000"/>
                  </a:schemeClr>
                </a:solidFill>
                <a:latin typeface="Arial Narrow" pitchFamily="34" charset="0"/>
              </a:rPr>
              <a:t> </a:t>
            </a:r>
            <a:r>
              <a:rPr lang="en-US" sz="3600" b="1" dirty="0" smtClean="0">
                <a:solidFill>
                  <a:schemeClr val="tx2">
                    <a:lumMod val="50000"/>
                  </a:schemeClr>
                </a:solidFill>
                <a:latin typeface="Arial Narrow" pitchFamily="34" charset="0"/>
              </a:rPr>
              <a:t>A study to evaluate the impact of </a:t>
            </a:r>
            <a:r>
              <a:rPr lang="en-US" sz="3600" b="1" dirty="0" err="1" smtClean="0">
                <a:solidFill>
                  <a:schemeClr val="tx2">
                    <a:lumMod val="50000"/>
                  </a:schemeClr>
                </a:solidFill>
                <a:latin typeface="Arial Narrow" pitchFamily="34" charset="0"/>
              </a:rPr>
              <a:t>levothyroxine</a:t>
            </a:r>
            <a:r>
              <a:rPr lang="en-US" sz="3600" b="1" dirty="0" smtClean="0">
                <a:solidFill>
                  <a:schemeClr val="tx2">
                    <a:lumMod val="50000"/>
                  </a:schemeClr>
                </a:solidFill>
                <a:latin typeface="Arial Narrow" pitchFamily="34" charset="0"/>
              </a:rPr>
              <a:t> therapy in </a:t>
            </a:r>
            <a:r>
              <a:rPr lang="en-US" sz="3600" b="1" dirty="0" err="1" smtClean="0">
                <a:solidFill>
                  <a:schemeClr val="tx2">
                    <a:lumMod val="50000"/>
                  </a:schemeClr>
                </a:solidFill>
                <a:latin typeface="Arial Narrow" pitchFamily="34" charset="0"/>
              </a:rPr>
              <a:t>euthyroid</a:t>
            </a:r>
            <a:r>
              <a:rPr lang="en-US" sz="3600" b="1" dirty="0" smtClean="0">
                <a:solidFill>
                  <a:schemeClr val="tx2">
                    <a:lumMod val="50000"/>
                  </a:schemeClr>
                </a:solidFill>
                <a:latin typeface="Arial Narrow" pitchFamily="34" charset="0"/>
              </a:rPr>
              <a:t> thyroid </a:t>
            </a:r>
            <a:r>
              <a:rPr lang="en-US" sz="3600" b="1" dirty="0" smtClean="0">
                <a:solidFill>
                  <a:schemeClr val="tx2">
                    <a:lumMod val="50000"/>
                  </a:schemeClr>
                </a:solidFill>
                <a:latin typeface="Arial Narrow" pitchFamily="34" charset="0"/>
              </a:rPr>
              <a:t>antibody positive </a:t>
            </a:r>
            <a:r>
              <a:rPr lang="en-US" sz="3600" b="1" dirty="0" smtClean="0">
                <a:solidFill>
                  <a:schemeClr val="tx2">
                    <a:lumMod val="50000"/>
                  </a:schemeClr>
                </a:solidFill>
                <a:latin typeface="Arial Narrow" pitchFamily="34" charset="0"/>
              </a:rPr>
              <a:t>women with recurrent pregnancy loss.</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558" y="243654"/>
            <a:ext cx="11661558" cy="6388500"/>
          </a:xfrm>
        </p:spPr>
        <p:txBody>
          <a:bodyPr>
            <a:noAutofit/>
          </a:bodyPr>
          <a:lstStyle/>
          <a:p>
            <a:pPr>
              <a:buNone/>
            </a:pPr>
            <a:r>
              <a:rPr lang="en-US" sz="4000" b="1" dirty="0" smtClean="0">
                <a:solidFill>
                  <a:schemeClr val="accent2">
                    <a:lumMod val="50000"/>
                  </a:schemeClr>
                </a:solidFill>
                <a:latin typeface="Arial Narrow" pitchFamily="34" charset="0"/>
              </a:rPr>
              <a:t>However, if maternal treatment occurs prior to 12 weeks, the fetal thyroid does not appear to be damaged. Rather, the issue is the fetal whole body radiation dose due to gamma emissions from 131I in the maternal bladder, which is in the range of 50-100 </a:t>
            </a:r>
            <a:r>
              <a:rPr lang="en-US" sz="4000" b="1" dirty="0" err="1" smtClean="0">
                <a:solidFill>
                  <a:schemeClr val="accent2">
                    <a:lumMod val="50000"/>
                  </a:schemeClr>
                </a:solidFill>
                <a:latin typeface="Arial Narrow" pitchFamily="34" charset="0"/>
              </a:rPr>
              <a:t>mGy</a:t>
            </a:r>
            <a:r>
              <a:rPr lang="en-US" sz="4000" b="1" dirty="0" smtClean="0">
                <a:solidFill>
                  <a:schemeClr val="accent2">
                    <a:lumMod val="50000"/>
                  </a:schemeClr>
                </a:solidFill>
                <a:latin typeface="Arial Narrow" pitchFamily="34" charset="0"/>
              </a:rPr>
              <a:t>/</a:t>
            </a:r>
            <a:r>
              <a:rPr lang="en-US" sz="4000" b="1" dirty="0" err="1" smtClean="0">
                <a:solidFill>
                  <a:schemeClr val="accent2">
                    <a:lumMod val="50000"/>
                  </a:schemeClr>
                </a:solidFill>
                <a:latin typeface="Arial Narrow" pitchFamily="34" charset="0"/>
              </a:rPr>
              <a:t>GBq</a:t>
            </a:r>
            <a:r>
              <a:rPr lang="en-US" sz="4000" b="1" dirty="0" smtClean="0">
                <a:solidFill>
                  <a:schemeClr val="accent2">
                    <a:lumMod val="50000"/>
                  </a:schemeClr>
                </a:solidFill>
                <a:latin typeface="Arial Narrow" pitchFamily="34" charset="0"/>
              </a:rPr>
              <a:t> of administered activity. This dose is decreased by hydrating the mother and by encouraging frequent voiding. No studies have specifically examined whether scanning doses of 123I or technetium </a:t>
            </a:r>
            <a:r>
              <a:rPr lang="en-US" sz="4000" b="1" dirty="0" err="1" smtClean="0">
                <a:solidFill>
                  <a:schemeClr val="accent2">
                    <a:lumMod val="50000"/>
                  </a:schemeClr>
                </a:solidFill>
                <a:latin typeface="Arial Narrow" pitchFamily="34" charset="0"/>
              </a:rPr>
              <a:t>pertechnetate</a:t>
            </a:r>
            <a:r>
              <a:rPr lang="en-US" sz="4000" b="1" dirty="0" smtClean="0">
                <a:solidFill>
                  <a:schemeClr val="accent2">
                    <a:lumMod val="50000"/>
                  </a:schemeClr>
                </a:solidFill>
                <a:latin typeface="Arial Narrow" pitchFamily="34" charset="0"/>
              </a:rPr>
              <a:t> have adverse fetal effects if used during gestation. </a:t>
            </a:r>
            <a:endParaRPr lang="en-US" sz="40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3484"/>
            <a:ext cx="11331052" cy="6724515"/>
          </a:xfrm>
        </p:spPr>
        <p:txBody>
          <a:bodyPr>
            <a:noAutofit/>
          </a:bodyPr>
          <a:lstStyle/>
          <a:p>
            <a:pPr>
              <a:buFont typeface="Wingdings" pitchFamily="2" charset="2"/>
              <a:buChar char="v"/>
            </a:pPr>
            <a:r>
              <a:rPr lang="en-US" sz="3200" b="1" dirty="0" smtClean="0">
                <a:solidFill>
                  <a:schemeClr val="tx2">
                    <a:lumMod val="50000"/>
                  </a:schemeClr>
                </a:solidFill>
                <a:latin typeface="Arial Narrow" pitchFamily="34" charset="0"/>
              </a:rPr>
              <a:t>Basic and clinical studies aimed at elucidating the mechanisms underlying </a:t>
            </a:r>
            <a:r>
              <a:rPr lang="en-US" sz="3200" b="1" dirty="0" smtClean="0">
                <a:solidFill>
                  <a:schemeClr val="tx2">
                    <a:lumMod val="50000"/>
                  </a:schemeClr>
                </a:solidFill>
                <a:latin typeface="Arial Narrow" pitchFamily="34" charset="0"/>
              </a:rPr>
              <a:t>thyroid antibody-associated </a:t>
            </a:r>
            <a:r>
              <a:rPr lang="en-US" sz="3200" b="1" dirty="0" smtClean="0">
                <a:solidFill>
                  <a:schemeClr val="tx2">
                    <a:lumMod val="50000"/>
                  </a:schemeClr>
                </a:solidFill>
                <a:latin typeface="Arial Narrow" pitchFamily="34" charset="0"/>
              </a:rPr>
              <a:t>adverse pregnancy outcomes.</a:t>
            </a:r>
          </a:p>
          <a:p>
            <a:pPr>
              <a:buFont typeface="Wingdings" pitchFamily="2" charset="2"/>
              <a:buChar char="v"/>
            </a:pPr>
            <a:r>
              <a:rPr lang="en-US" sz="3200" b="1" dirty="0" smtClean="0">
                <a:solidFill>
                  <a:schemeClr val="tx2">
                    <a:lumMod val="50000"/>
                  </a:schemeClr>
                </a:solidFill>
                <a:latin typeface="Arial Narrow" pitchFamily="34" charset="0"/>
              </a:rPr>
              <a:t> </a:t>
            </a:r>
            <a:r>
              <a:rPr lang="en-US" sz="3200" b="1" dirty="0" smtClean="0">
                <a:solidFill>
                  <a:schemeClr val="tx2">
                    <a:lumMod val="50000"/>
                  </a:schemeClr>
                </a:solidFill>
                <a:latin typeface="Arial Narrow" pitchFamily="34" charset="0"/>
              </a:rPr>
              <a:t>Studies examining the effects of </a:t>
            </a:r>
            <a:r>
              <a:rPr lang="en-US" sz="3200" b="1" dirty="0" err="1" smtClean="0">
                <a:solidFill>
                  <a:schemeClr val="tx2">
                    <a:lumMod val="50000"/>
                  </a:schemeClr>
                </a:solidFill>
                <a:latin typeface="Arial Narrow" pitchFamily="34" charset="0"/>
              </a:rPr>
              <a:t>TGAb</a:t>
            </a:r>
            <a:r>
              <a:rPr lang="en-US" sz="3200" b="1" dirty="0" smtClean="0">
                <a:solidFill>
                  <a:schemeClr val="tx2">
                    <a:lumMod val="50000"/>
                  </a:schemeClr>
                </a:solidFill>
                <a:latin typeface="Arial Narrow" pitchFamily="34" charset="0"/>
              </a:rPr>
              <a:t> on pregnancy outcomes.</a:t>
            </a:r>
          </a:p>
          <a:p>
            <a:pPr>
              <a:buFont typeface="Wingdings" pitchFamily="2" charset="2"/>
              <a:buChar char="v"/>
            </a:pPr>
            <a:r>
              <a:rPr lang="en-US" sz="3200" b="1" dirty="0" smtClean="0">
                <a:solidFill>
                  <a:schemeClr val="tx2">
                    <a:lumMod val="50000"/>
                  </a:schemeClr>
                </a:solidFill>
                <a:latin typeface="Arial Narrow" pitchFamily="34" charset="0"/>
              </a:rPr>
              <a:t> </a:t>
            </a:r>
            <a:r>
              <a:rPr lang="en-US" sz="3200" b="1" dirty="0" smtClean="0">
                <a:solidFill>
                  <a:schemeClr val="tx2">
                    <a:lumMod val="50000"/>
                  </a:schemeClr>
                </a:solidFill>
                <a:latin typeface="Arial Narrow" pitchFamily="34" charset="0"/>
              </a:rPr>
              <a:t>A study investigating the best criteria that can be used to predict which patients </a:t>
            </a:r>
            <a:r>
              <a:rPr lang="en-US" sz="3200" b="1" dirty="0" smtClean="0">
                <a:solidFill>
                  <a:schemeClr val="tx2">
                    <a:lumMod val="50000"/>
                  </a:schemeClr>
                </a:solidFill>
                <a:latin typeface="Arial Narrow" pitchFamily="34" charset="0"/>
              </a:rPr>
              <a:t>with hyperthyroidism </a:t>
            </a:r>
            <a:r>
              <a:rPr lang="en-US" sz="3200" b="1" dirty="0" smtClean="0">
                <a:solidFill>
                  <a:schemeClr val="tx2">
                    <a:lumMod val="50000"/>
                  </a:schemeClr>
                </a:solidFill>
                <a:latin typeface="Arial Narrow" pitchFamily="34" charset="0"/>
              </a:rPr>
              <a:t>can safely tapered off </a:t>
            </a:r>
            <a:r>
              <a:rPr lang="en-US" sz="3200" b="1" dirty="0" err="1" smtClean="0">
                <a:solidFill>
                  <a:schemeClr val="tx2">
                    <a:lumMod val="50000"/>
                  </a:schemeClr>
                </a:solidFill>
                <a:latin typeface="Arial Narrow" pitchFamily="34" charset="0"/>
              </a:rPr>
              <a:t>antithyroid</a:t>
            </a:r>
            <a:r>
              <a:rPr lang="en-US" sz="3200" b="1" dirty="0" smtClean="0">
                <a:solidFill>
                  <a:schemeClr val="tx2">
                    <a:lumMod val="50000"/>
                  </a:schemeClr>
                </a:solidFill>
                <a:latin typeface="Arial Narrow" pitchFamily="34" charset="0"/>
              </a:rPr>
              <a:t> medication in the first trimester</a:t>
            </a:r>
          </a:p>
          <a:p>
            <a:pPr>
              <a:buFont typeface="Wingdings" pitchFamily="2" charset="2"/>
              <a:buChar char="v"/>
            </a:pPr>
            <a:r>
              <a:rPr lang="en-US" sz="3200" b="1" dirty="0" smtClean="0">
                <a:solidFill>
                  <a:schemeClr val="tx2">
                    <a:lumMod val="50000"/>
                  </a:schemeClr>
                </a:solidFill>
                <a:latin typeface="Arial Narrow" pitchFamily="34" charset="0"/>
              </a:rPr>
              <a:t>A </a:t>
            </a:r>
            <a:r>
              <a:rPr lang="en-US" sz="3200" b="1" dirty="0" smtClean="0">
                <a:solidFill>
                  <a:schemeClr val="tx2">
                    <a:lumMod val="50000"/>
                  </a:schemeClr>
                </a:solidFill>
                <a:latin typeface="Arial Narrow" pitchFamily="34" charset="0"/>
              </a:rPr>
              <a:t>study evaluating the safest timing of administration of the different </a:t>
            </a:r>
            <a:r>
              <a:rPr lang="en-US" sz="3200" b="1" dirty="0" err="1" smtClean="0">
                <a:solidFill>
                  <a:schemeClr val="tx2">
                    <a:lumMod val="50000"/>
                  </a:schemeClr>
                </a:solidFill>
                <a:latin typeface="Arial Narrow" pitchFamily="34" charset="0"/>
              </a:rPr>
              <a:t>antithyroid</a:t>
            </a:r>
            <a:endParaRPr lang="en-US" sz="3200" b="1" dirty="0" smtClean="0">
              <a:solidFill>
                <a:schemeClr val="tx2">
                  <a:lumMod val="50000"/>
                </a:schemeClr>
              </a:solidFill>
              <a:latin typeface="Arial Narrow" pitchFamily="34" charset="0"/>
            </a:endParaRPr>
          </a:p>
          <a:p>
            <a:pPr>
              <a:buFont typeface="Wingdings" pitchFamily="2" charset="2"/>
              <a:buChar char="v"/>
            </a:pPr>
            <a:r>
              <a:rPr lang="en-US" sz="3200" b="1" dirty="0" smtClean="0">
                <a:solidFill>
                  <a:schemeClr val="tx2">
                    <a:lumMod val="50000"/>
                  </a:schemeClr>
                </a:solidFill>
                <a:latin typeface="Arial Narrow" pitchFamily="34" charset="0"/>
              </a:rPr>
              <a:t>drugs for management of hyperthyroidism in pregnancy.</a:t>
            </a:r>
          </a:p>
          <a:p>
            <a:pPr>
              <a:buFont typeface="Wingdings" pitchFamily="2" charset="2"/>
              <a:buChar char="v"/>
            </a:pPr>
            <a:r>
              <a:rPr lang="en-US" sz="3200" b="1" dirty="0" smtClean="0">
                <a:solidFill>
                  <a:schemeClr val="tx2">
                    <a:lumMod val="50000"/>
                  </a:schemeClr>
                </a:solidFill>
                <a:latin typeface="Arial Narrow" pitchFamily="34" charset="0"/>
              </a:rPr>
              <a:t>Novel </a:t>
            </a:r>
            <a:r>
              <a:rPr lang="en-US" sz="3200" b="1" dirty="0" smtClean="0">
                <a:solidFill>
                  <a:schemeClr val="tx2">
                    <a:lumMod val="50000"/>
                  </a:schemeClr>
                </a:solidFill>
                <a:latin typeface="Arial Narrow" pitchFamily="34" charset="0"/>
              </a:rPr>
              <a:t>ways to differentiate fetal hyperthyroidism from fetal hypothyroidism when </a:t>
            </a:r>
            <a:r>
              <a:rPr lang="en-US" sz="3200" b="1" dirty="0" smtClean="0">
                <a:solidFill>
                  <a:schemeClr val="tx2">
                    <a:lumMod val="50000"/>
                  </a:schemeClr>
                </a:solidFill>
                <a:latin typeface="Arial Narrow" pitchFamily="34" charset="0"/>
              </a:rPr>
              <a:t>a fetal </a:t>
            </a:r>
            <a:r>
              <a:rPr lang="en-US" sz="3200" b="1" dirty="0" smtClean="0">
                <a:solidFill>
                  <a:schemeClr val="tx2">
                    <a:lumMod val="50000"/>
                  </a:schemeClr>
                </a:solidFill>
                <a:latin typeface="Arial Narrow" pitchFamily="34" charset="0"/>
              </a:rPr>
              <a:t>goiter is detected.</a:t>
            </a:r>
            <a:endParaRPr lang="en-US" sz="32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761" y="386874"/>
            <a:ext cx="11617490" cy="5903757"/>
          </a:xfrm>
        </p:spPr>
        <p:txBody>
          <a:bodyPr>
            <a:noAutofit/>
          </a:bodyPr>
          <a:lstStyle/>
          <a:p>
            <a:pPr>
              <a:buNone/>
            </a:pPr>
            <a:r>
              <a:rPr lang="en-US" sz="3600" b="1" dirty="0" smtClean="0">
                <a:solidFill>
                  <a:schemeClr val="accent2">
                    <a:lumMod val="50000"/>
                  </a:schemeClr>
                </a:solidFill>
                <a:latin typeface="Arial Narrow" pitchFamily="34" charset="0"/>
              </a:rPr>
              <a:t>In general, these are contraindicated because all maternal </a:t>
            </a:r>
            <a:r>
              <a:rPr lang="en-US" sz="3600" b="1" dirty="0" err="1" smtClean="0">
                <a:solidFill>
                  <a:schemeClr val="accent2">
                    <a:lumMod val="50000"/>
                  </a:schemeClr>
                </a:solidFill>
                <a:latin typeface="Arial Narrow" pitchFamily="34" charset="0"/>
              </a:rPr>
              <a:t>radionuclides</a:t>
            </a:r>
            <a:r>
              <a:rPr lang="en-US" sz="3600" b="1" dirty="0" smtClean="0">
                <a:solidFill>
                  <a:schemeClr val="accent2">
                    <a:lumMod val="50000"/>
                  </a:schemeClr>
                </a:solidFill>
                <a:latin typeface="Arial Narrow" pitchFamily="34" charset="0"/>
              </a:rPr>
              <a:t> are associated with a fetal irradiation resulting from both placental transfer and external irradiation from maternal organs, specifically the bladder. Again, both maternal hydration and frequent</a:t>
            </a:r>
          </a:p>
          <a:p>
            <a:pPr>
              <a:buNone/>
            </a:pPr>
            <a:r>
              <a:rPr lang="en-US" sz="3600" b="1" dirty="0" smtClean="0">
                <a:solidFill>
                  <a:schemeClr val="accent2">
                    <a:lumMod val="50000"/>
                  </a:schemeClr>
                </a:solidFill>
                <a:latin typeface="Arial Narrow" pitchFamily="34" charset="0"/>
              </a:rPr>
              <a:t>voiding reduce fetal exposure. The optimal diagnostic strategy for thyroid nodules detected during pregnancy is based on risk stratification. All women should have the following: a complete history and clinical examination, serum TSH measurement, and ultrasound of the neck.</a:t>
            </a:r>
            <a:endParaRPr lang="en-US" sz="36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810" y="452974"/>
            <a:ext cx="11856189" cy="6267315"/>
          </a:xfrm>
        </p:spPr>
        <p:txBody>
          <a:bodyPr>
            <a:normAutofit/>
          </a:bodyPr>
          <a:lstStyle/>
          <a:p>
            <a:pPr>
              <a:buNone/>
            </a:pPr>
            <a:r>
              <a:rPr lang="en-US" sz="4000" b="1" dirty="0" smtClean="0">
                <a:solidFill>
                  <a:schemeClr val="accent2">
                    <a:lumMod val="50000"/>
                  </a:schemeClr>
                </a:solidFill>
                <a:latin typeface="Arial Narrow" pitchFamily="34" charset="0"/>
              </a:rPr>
              <a:t>Recommendation 56</a:t>
            </a:r>
          </a:p>
          <a:p>
            <a:pPr>
              <a:buNone/>
            </a:pPr>
            <a:r>
              <a:rPr lang="en-US" sz="4000" b="1" dirty="0" smtClean="0">
                <a:solidFill>
                  <a:schemeClr val="accent2">
                    <a:lumMod val="50000"/>
                  </a:schemeClr>
                </a:solidFill>
                <a:latin typeface="Arial Narrow" pitchFamily="34" charset="0"/>
              </a:rPr>
              <a:t>For women with suppressed serum TSH levels that persist beyond 16 weeks gestation, FNA of a clinically relevant thyroid nodule may be deferred until after pregnancy. At that time, if serum TSH remains suppressed, a radionuclide scan to evaluate nodule function can be performed if not breastfeeding. </a:t>
            </a:r>
            <a:r>
              <a:rPr lang="en-US" sz="4000" b="1" i="1" dirty="0" smtClean="0">
                <a:solidFill>
                  <a:schemeClr val="accent2">
                    <a:lumMod val="50000"/>
                  </a:schemeClr>
                </a:solidFill>
                <a:latin typeface="Arial Narrow" pitchFamily="34" charset="0"/>
              </a:rPr>
              <a:t>(Strong recommendation, Low quality evidence)</a:t>
            </a:r>
            <a:endParaRPr lang="en-US" sz="40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558" y="463991"/>
            <a:ext cx="12021442" cy="5639354"/>
          </a:xfrm>
        </p:spPr>
        <p:txBody>
          <a:bodyPr>
            <a:noAutofit/>
          </a:bodyPr>
          <a:lstStyle/>
          <a:p>
            <a:pPr>
              <a:buNone/>
            </a:pPr>
            <a:r>
              <a:rPr lang="en-US" sz="4800" b="1" dirty="0" smtClean="0">
                <a:solidFill>
                  <a:schemeClr val="accent2">
                    <a:lumMod val="50000"/>
                  </a:schemeClr>
                </a:solidFill>
                <a:latin typeface="Arial Narrow" pitchFamily="34" charset="0"/>
              </a:rPr>
              <a:t>Recommendation 57</a:t>
            </a:r>
          </a:p>
          <a:p>
            <a:pPr>
              <a:buNone/>
            </a:pPr>
            <a:r>
              <a:rPr lang="en-US" sz="4800" b="1" dirty="0" smtClean="0">
                <a:solidFill>
                  <a:schemeClr val="accent2">
                    <a:lumMod val="50000"/>
                  </a:schemeClr>
                </a:solidFill>
                <a:latin typeface="Arial Narrow" pitchFamily="34" charset="0"/>
              </a:rPr>
              <a:t>The utility of measuring </a:t>
            </a:r>
            <a:r>
              <a:rPr lang="en-US" sz="4800" b="1" dirty="0" err="1" smtClean="0">
                <a:solidFill>
                  <a:schemeClr val="accent2">
                    <a:lumMod val="50000"/>
                  </a:schemeClr>
                </a:solidFill>
                <a:latin typeface="Arial Narrow" pitchFamily="34" charset="0"/>
              </a:rPr>
              <a:t>calcitonin</a:t>
            </a:r>
            <a:r>
              <a:rPr lang="en-US" sz="4800" b="1" dirty="0" smtClean="0">
                <a:solidFill>
                  <a:schemeClr val="accent2">
                    <a:lumMod val="50000"/>
                  </a:schemeClr>
                </a:solidFill>
                <a:latin typeface="Arial Narrow" pitchFamily="34" charset="0"/>
              </a:rPr>
              <a:t> in pregnant women with thyroid nodules is unknown. The task force cannot recommend for or against routine measurement of serum </a:t>
            </a:r>
            <a:r>
              <a:rPr lang="en-US" sz="4800" b="1" dirty="0" err="1" smtClean="0">
                <a:solidFill>
                  <a:schemeClr val="accent2">
                    <a:lumMod val="50000"/>
                  </a:schemeClr>
                </a:solidFill>
                <a:latin typeface="Arial Narrow" pitchFamily="34" charset="0"/>
              </a:rPr>
              <a:t>calcitonin</a:t>
            </a:r>
            <a:r>
              <a:rPr lang="en-US" sz="4800" b="1" dirty="0" smtClean="0">
                <a:solidFill>
                  <a:schemeClr val="accent2">
                    <a:lumMod val="50000"/>
                  </a:schemeClr>
                </a:solidFill>
                <a:latin typeface="Arial Narrow" pitchFamily="34" charset="0"/>
              </a:rPr>
              <a:t> in pregnant women with thyroid nodules. </a:t>
            </a:r>
            <a:r>
              <a:rPr lang="en-US" sz="4800" b="1" i="1" dirty="0" smtClean="0">
                <a:solidFill>
                  <a:schemeClr val="accent2">
                    <a:lumMod val="50000"/>
                  </a:schemeClr>
                </a:solidFill>
                <a:latin typeface="Arial Narrow" pitchFamily="34" charset="0"/>
              </a:rPr>
              <a:t>(No recommendation, Insufficient evidence)</a:t>
            </a:r>
            <a:endParaRPr lang="en-US" sz="48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0" y="254671"/>
            <a:ext cx="12190367" cy="6603329"/>
          </a:xfrm>
        </p:spPr>
        <p:txBody>
          <a:bodyPr>
            <a:noAutofit/>
          </a:bodyPr>
          <a:lstStyle/>
          <a:p>
            <a:pPr>
              <a:buNone/>
            </a:pPr>
            <a:r>
              <a:rPr lang="en-US" sz="4000" b="1" dirty="0" smtClean="0">
                <a:solidFill>
                  <a:schemeClr val="accent2">
                    <a:lumMod val="50000"/>
                  </a:schemeClr>
                </a:solidFill>
                <a:latin typeface="Arial Narrow" pitchFamily="34" charset="0"/>
              </a:rPr>
              <a:t>Recommendation 58</a:t>
            </a:r>
          </a:p>
          <a:p>
            <a:pPr>
              <a:buNone/>
            </a:pPr>
            <a:r>
              <a:rPr lang="en-US" sz="4000" b="1" dirty="0" smtClean="0">
                <a:solidFill>
                  <a:schemeClr val="accent2">
                    <a:lumMod val="50000"/>
                  </a:schemeClr>
                </a:solidFill>
                <a:latin typeface="Arial Narrow" pitchFamily="34" charset="0"/>
              </a:rPr>
              <a:t>Thyroid nodule FNA is generally recommended for newly detected nodules in pregnant women with a non-suppressed TSH. Determination of which nodules require FNA should be based upon the nodule’s </a:t>
            </a:r>
            <a:r>
              <a:rPr lang="en-US" sz="4000" b="1" dirty="0" err="1" smtClean="0">
                <a:solidFill>
                  <a:schemeClr val="accent2">
                    <a:lumMod val="50000"/>
                  </a:schemeClr>
                </a:solidFill>
                <a:latin typeface="Arial Narrow" pitchFamily="34" charset="0"/>
              </a:rPr>
              <a:t>sonographic</a:t>
            </a:r>
            <a:r>
              <a:rPr lang="en-US" sz="4000" b="1" dirty="0" smtClean="0">
                <a:solidFill>
                  <a:schemeClr val="accent2">
                    <a:lumMod val="50000"/>
                  </a:schemeClr>
                </a:solidFill>
                <a:latin typeface="Arial Narrow" pitchFamily="34" charset="0"/>
              </a:rPr>
              <a:t> pattern as outlined in Table 9. The timing of FNA,</a:t>
            </a:r>
          </a:p>
          <a:p>
            <a:pPr>
              <a:buNone/>
            </a:pPr>
            <a:r>
              <a:rPr lang="en-US" sz="4000" b="1" dirty="0" smtClean="0">
                <a:solidFill>
                  <a:schemeClr val="accent2">
                    <a:lumMod val="50000"/>
                  </a:schemeClr>
                </a:solidFill>
                <a:latin typeface="Arial Narrow" pitchFamily="34" charset="0"/>
              </a:rPr>
              <a:t>whether during gestation or early postpartum, may be influenced by the clinical assessment of cancer risk, or by patient preference. </a:t>
            </a:r>
            <a:r>
              <a:rPr lang="en-US" sz="4000" b="1" i="1" dirty="0" smtClean="0">
                <a:solidFill>
                  <a:schemeClr val="accent2">
                    <a:lumMod val="50000"/>
                  </a:schemeClr>
                </a:solidFill>
                <a:latin typeface="Arial Narrow" pitchFamily="34" charset="0"/>
              </a:rPr>
              <a:t>(Strong recommendation, Moderate quality evidence)</a:t>
            </a:r>
            <a:endParaRPr lang="en-US" sz="40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609" y="419924"/>
            <a:ext cx="11749692" cy="4746987"/>
          </a:xfrm>
        </p:spPr>
        <p:txBody>
          <a:bodyPr>
            <a:normAutofit/>
          </a:bodyPr>
          <a:lstStyle/>
          <a:p>
            <a:pPr>
              <a:buNone/>
            </a:pPr>
            <a:r>
              <a:rPr lang="en-US" sz="4800" b="1" dirty="0" smtClean="0">
                <a:solidFill>
                  <a:schemeClr val="accent2">
                    <a:lumMod val="50000"/>
                  </a:schemeClr>
                </a:solidFill>
                <a:latin typeface="Arial Narrow" pitchFamily="34" charset="0"/>
              </a:rPr>
              <a:t>Recommendation 59</a:t>
            </a:r>
          </a:p>
          <a:p>
            <a:pPr>
              <a:buNone/>
            </a:pPr>
            <a:r>
              <a:rPr lang="en-US" sz="4800" b="1" dirty="0" smtClean="0">
                <a:solidFill>
                  <a:schemeClr val="accent2">
                    <a:lumMod val="50000"/>
                  </a:schemeClr>
                </a:solidFill>
                <a:latin typeface="Arial Narrow" pitchFamily="34" charset="0"/>
              </a:rPr>
              <a:t>Radionuclide </a:t>
            </a:r>
            <a:r>
              <a:rPr lang="en-US" sz="4800" b="1" dirty="0" err="1" smtClean="0">
                <a:solidFill>
                  <a:schemeClr val="accent2">
                    <a:lumMod val="50000"/>
                  </a:schemeClr>
                </a:solidFill>
                <a:latin typeface="Arial Narrow" pitchFamily="34" charset="0"/>
              </a:rPr>
              <a:t>scintigraphy</a:t>
            </a:r>
            <a:r>
              <a:rPr lang="en-US" sz="4800" b="1" dirty="0" smtClean="0">
                <a:solidFill>
                  <a:schemeClr val="accent2">
                    <a:lumMod val="50000"/>
                  </a:schemeClr>
                </a:solidFill>
                <a:latin typeface="Arial Narrow" pitchFamily="34" charset="0"/>
              </a:rPr>
              <a:t> or radioiodine uptake determination should not be performed</a:t>
            </a:r>
          </a:p>
          <a:p>
            <a:pPr>
              <a:buNone/>
            </a:pPr>
            <a:r>
              <a:rPr lang="en-US" sz="4800" b="1" dirty="0" smtClean="0">
                <a:solidFill>
                  <a:schemeClr val="accent2">
                    <a:lumMod val="50000"/>
                  </a:schemeClr>
                </a:solidFill>
                <a:latin typeface="Arial Narrow" pitchFamily="34" charset="0"/>
              </a:rPr>
              <a:t>during pregnancy. </a:t>
            </a:r>
            <a:r>
              <a:rPr lang="en-US" sz="4800" b="1" i="1" dirty="0" smtClean="0">
                <a:solidFill>
                  <a:schemeClr val="accent2">
                    <a:lumMod val="50000"/>
                  </a:schemeClr>
                </a:solidFill>
                <a:latin typeface="Arial Narrow" pitchFamily="34" charset="0"/>
              </a:rPr>
              <a:t>(Strong recommendation, High quality evidence)</a:t>
            </a:r>
            <a:endParaRPr lang="en-US" sz="48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277957" y="187288"/>
            <a:ext cx="9562641" cy="64889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9086" y="261257"/>
            <a:ext cx="10493827" cy="6237514"/>
          </a:xfrm>
        </p:spPr>
        <p:txBody>
          <a:bodyPr>
            <a:noAutofit/>
          </a:bodyPr>
          <a:lstStyle/>
          <a:p>
            <a:pPr algn="l"/>
            <a:r>
              <a:rPr lang="en-US" sz="4800" b="1" dirty="0" smtClean="0">
                <a:solidFill>
                  <a:schemeClr val="accent2">
                    <a:lumMod val="50000"/>
                  </a:schemeClr>
                </a:solidFill>
                <a:latin typeface="Arial Black" pitchFamily="34" charset="0"/>
              </a:rPr>
              <a:t>2017 Guidelines of the American Thyroid Association</a:t>
            </a:r>
          </a:p>
          <a:p>
            <a:pPr algn="l"/>
            <a:r>
              <a:rPr lang="en-US" sz="4800" b="1" dirty="0" smtClean="0">
                <a:solidFill>
                  <a:schemeClr val="accent2">
                    <a:lumMod val="50000"/>
                  </a:schemeClr>
                </a:solidFill>
                <a:latin typeface="Arial Black" pitchFamily="34" charset="0"/>
              </a:rPr>
              <a:t>for the Diagnosis and Management of Thyroid Disease</a:t>
            </a:r>
          </a:p>
          <a:p>
            <a:pPr algn="l"/>
            <a:r>
              <a:rPr lang="en-US" sz="4800" b="1" dirty="0" smtClean="0">
                <a:solidFill>
                  <a:schemeClr val="accent2">
                    <a:lumMod val="50000"/>
                  </a:schemeClr>
                </a:solidFill>
                <a:latin typeface="Arial Black" pitchFamily="34" charset="0"/>
              </a:rPr>
              <a:t>during Pregnancy and the Postpartum</a:t>
            </a:r>
            <a:endParaRPr lang="en-US" sz="4800" dirty="0">
              <a:solidFill>
                <a:schemeClr val="accent2">
                  <a:lumMod val="50000"/>
                </a:schemeClr>
              </a:solidFill>
              <a:latin typeface="Arial Black" pitchFamily="34" charset="0"/>
            </a:endParaRPr>
          </a:p>
        </p:txBody>
      </p:sp>
    </p:spTree>
    <p:extLst>
      <p:ext uri="{BB962C8B-B14F-4D97-AF65-F5344CB8AC3E}">
        <p14:creationId xmlns:p14="http://schemas.microsoft.com/office/powerpoint/2010/main" xmlns="" val="521040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91" y="0"/>
            <a:ext cx="8596668" cy="1320800"/>
          </a:xfrm>
        </p:spPr>
        <p:txBody>
          <a:bodyPr>
            <a:noAutofit/>
          </a:bodyPr>
          <a:lstStyle/>
          <a:p>
            <a:r>
              <a:rPr lang="en-US" sz="2800" b="1" dirty="0" smtClean="0">
                <a:solidFill>
                  <a:schemeClr val="accent2">
                    <a:lumMod val="75000"/>
                  </a:schemeClr>
                </a:solidFill>
                <a:latin typeface="Arial Narrow" pitchFamily="34" charset="0"/>
              </a:rPr>
              <a:t>QUESTION 70 - HOW SHOULD CYTOLOGICALLY BENIGN THYROID NODULES BE MANAGED DURING PREGNANCY?</a:t>
            </a:r>
            <a:endParaRPr lang="en-US" sz="2800" dirty="0">
              <a:solidFill>
                <a:schemeClr val="accent2">
                  <a:lumMod val="75000"/>
                </a:schemeClr>
              </a:solidFill>
              <a:latin typeface="Arial Narrow" pitchFamily="34" charset="0"/>
            </a:endParaRPr>
          </a:p>
        </p:txBody>
      </p:sp>
      <p:sp>
        <p:nvSpPr>
          <p:cNvPr id="3" name="Content Placeholder 2"/>
          <p:cNvSpPr>
            <a:spLocks noGrp="1"/>
          </p:cNvSpPr>
          <p:nvPr>
            <p:ph idx="1"/>
          </p:nvPr>
        </p:nvSpPr>
        <p:spPr>
          <a:xfrm>
            <a:off x="0" y="1013552"/>
            <a:ext cx="11986352" cy="5844448"/>
          </a:xfrm>
        </p:spPr>
        <p:txBody>
          <a:bodyPr>
            <a:noAutofit/>
          </a:bodyPr>
          <a:lstStyle/>
          <a:p>
            <a:pPr>
              <a:buNone/>
            </a:pPr>
            <a:r>
              <a:rPr lang="en-US" sz="3200" b="1" dirty="0" smtClean="0">
                <a:solidFill>
                  <a:schemeClr val="tx2">
                    <a:lumMod val="50000"/>
                  </a:schemeClr>
                </a:solidFill>
                <a:latin typeface="Arial Narrow" pitchFamily="34" charset="0"/>
              </a:rPr>
              <a:t>Although pregnancy is a risk factor for modest progression of nodular thyroid disease, there is no evidence demonstrating that </a:t>
            </a:r>
            <a:r>
              <a:rPr lang="en-US" sz="3200" b="1" dirty="0" err="1" smtClean="0">
                <a:solidFill>
                  <a:schemeClr val="tx2">
                    <a:lumMod val="50000"/>
                  </a:schemeClr>
                </a:solidFill>
                <a:latin typeface="Arial Narrow" pitchFamily="34" charset="0"/>
              </a:rPr>
              <a:t>levothyroxine</a:t>
            </a:r>
            <a:r>
              <a:rPr lang="en-US" sz="3200" b="1" dirty="0" smtClean="0">
                <a:solidFill>
                  <a:schemeClr val="tx2">
                    <a:lumMod val="50000"/>
                  </a:schemeClr>
                </a:solidFill>
                <a:latin typeface="Arial Narrow" pitchFamily="34" charset="0"/>
              </a:rPr>
              <a:t> is effective in decreasing the size or arresting the growth of thyroid nodules during pregnancy. Hence, </a:t>
            </a:r>
            <a:r>
              <a:rPr lang="en-US" sz="3200" b="1" dirty="0" err="1" smtClean="0">
                <a:solidFill>
                  <a:schemeClr val="tx2">
                    <a:lumMod val="50000"/>
                  </a:schemeClr>
                </a:solidFill>
                <a:latin typeface="Arial Narrow" pitchFamily="34" charset="0"/>
              </a:rPr>
              <a:t>levothyroxine</a:t>
            </a:r>
            <a:r>
              <a:rPr lang="en-US" sz="3200" b="1" dirty="0" smtClean="0">
                <a:solidFill>
                  <a:schemeClr val="tx2">
                    <a:lumMod val="50000"/>
                  </a:schemeClr>
                </a:solidFill>
                <a:latin typeface="Arial Narrow" pitchFamily="34" charset="0"/>
              </a:rPr>
              <a:t> suppressive therapy for thyroid nodules is not recommended during pregnancy. Nodules that were benign on FNA but show rapid growth or US changes suspicious for malignancy should be evaluated with a repeat FNA and be considered for surgical intervention. In the absence of rapid growth, nodules with biopsies which are either benign do not require surgery during pregnancy.</a:t>
            </a:r>
            <a:endParaRPr lang="en-US" sz="32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25" y="574160"/>
            <a:ext cx="11683592" cy="6002910"/>
          </a:xfrm>
        </p:spPr>
        <p:txBody>
          <a:bodyPr>
            <a:noAutofit/>
          </a:bodyPr>
          <a:lstStyle/>
          <a:p>
            <a:pPr>
              <a:buNone/>
            </a:pPr>
            <a:r>
              <a:rPr lang="en-US" sz="4000" b="1" dirty="0" smtClean="0">
                <a:solidFill>
                  <a:schemeClr val="tx2">
                    <a:lumMod val="50000"/>
                  </a:schemeClr>
                </a:solidFill>
                <a:latin typeface="Arial Narrow" pitchFamily="34" charset="0"/>
              </a:rPr>
              <a:t>Recommendation 60</a:t>
            </a:r>
          </a:p>
          <a:p>
            <a:pPr>
              <a:buNone/>
            </a:pPr>
            <a:r>
              <a:rPr lang="en-US" sz="4000" b="1" dirty="0" smtClean="0">
                <a:solidFill>
                  <a:schemeClr val="tx2">
                    <a:lumMod val="50000"/>
                  </a:schemeClr>
                </a:solidFill>
                <a:latin typeface="Arial Narrow" pitchFamily="34" charset="0"/>
              </a:rPr>
              <a:t>Pregnant women with </a:t>
            </a:r>
            <a:r>
              <a:rPr lang="en-US" sz="4000" b="1" dirty="0" err="1" smtClean="0">
                <a:solidFill>
                  <a:schemeClr val="tx2">
                    <a:lumMod val="50000"/>
                  </a:schemeClr>
                </a:solidFill>
                <a:latin typeface="Arial Narrow" pitchFamily="34" charset="0"/>
              </a:rPr>
              <a:t>cytologically</a:t>
            </a:r>
            <a:r>
              <a:rPr lang="en-US" sz="4000" b="1" dirty="0" smtClean="0">
                <a:solidFill>
                  <a:schemeClr val="tx2">
                    <a:lumMod val="50000"/>
                  </a:schemeClr>
                </a:solidFill>
                <a:latin typeface="Arial Narrow" pitchFamily="34" charset="0"/>
              </a:rPr>
              <a:t> benign thyroid nodules do not require special surveillance strategies during pregnancy, and should be managed according to the 2015 ATA Management Guidelines for Adult Patients with Thyroid Nodules and Differentiated Thyroid Cancer.</a:t>
            </a:r>
          </a:p>
          <a:p>
            <a:pPr>
              <a:buNone/>
            </a:pPr>
            <a:r>
              <a:rPr lang="en-US" sz="4000" b="1" i="1" dirty="0" smtClean="0">
                <a:solidFill>
                  <a:schemeClr val="tx2">
                    <a:lumMod val="50000"/>
                  </a:schemeClr>
                </a:solidFill>
                <a:latin typeface="Arial Narrow" pitchFamily="34" charset="0"/>
              </a:rPr>
              <a:t>(Strong recommendation, Moderate quality evidence)</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0800"/>
          </a:xfrm>
        </p:spPr>
        <p:txBody>
          <a:bodyPr>
            <a:noAutofit/>
          </a:bodyPr>
          <a:lstStyle/>
          <a:p>
            <a:r>
              <a:rPr lang="en-US" sz="2800" b="1" dirty="0" smtClean="0">
                <a:solidFill>
                  <a:schemeClr val="accent2">
                    <a:lumMod val="75000"/>
                  </a:schemeClr>
                </a:solidFill>
                <a:latin typeface="Arial Narrow" pitchFamily="34" charset="0"/>
              </a:rPr>
              <a:t>QUESTION 71 - HOW SHOULD CYTOLOGICALLY INTDETERMINATE NODULES BE MANAGED DURING PREGNANCY?</a:t>
            </a:r>
            <a:endParaRPr lang="en-US" sz="2800" dirty="0">
              <a:solidFill>
                <a:schemeClr val="accent2">
                  <a:lumMod val="75000"/>
                </a:schemeClr>
              </a:solidFill>
              <a:latin typeface="Arial Narrow" pitchFamily="34" charset="0"/>
            </a:endParaRPr>
          </a:p>
        </p:txBody>
      </p:sp>
      <p:sp>
        <p:nvSpPr>
          <p:cNvPr id="3" name="Content Placeholder 2"/>
          <p:cNvSpPr>
            <a:spLocks noGrp="1"/>
          </p:cNvSpPr>
          <p:nvPr>
            <p:ph idx="1"/>
          </p:nvPr>
        </p:nvSpPr>
        <p:spPr>
          <a:xfrm>
            <a:off x="0" y="1268221"/>
            <a:ext cx="11909234" cy="5589779"/>
          </a:xfrm>
        </p:spPr>
        <p:txBody>
          <a:bodyPr>
            <a:noAutofit/>
          </a:bodyPr>
          <a:lstStyle/>
          <a:p>
            <a:pPr>
              <a:buNone/>
            </a:pPr>
            <a:r>
              <a:rPr lang="en-US" sz="4000" b="1" dirty="0" smtClean="0">
                <a:solidFill>
                  <a:schemeClr val="tx2">
                    <a:lumMod val="50000"/>
                  </a:schemeClr>
                </a:solidFill>
                <a:latin typeface="Arial Narrow" pitchFamily="34" charset="0"/>
              </a:rPr>
              <a:t>There have been no prospective studies evaluating the outcome and prognosis of women with an FNA that is interpreted as either </a:t>
            </a:r>
            <a:r>
              <a:rPr lang="en-US" sz="4000" b="1" dirty="0" err="1" smtClean="0">
                <a:solidFill>
                  <a:schemeClr val="tx2">
                    <a:lumMod val="50000"/>
                  </a:schemeClr>
                </a:solidFill>
                <a:latin typeface="Arial Narrow" pitchFamily="34" charset="0"/>
              </a:rPr>
              <a:t>atypia</a:t>
            </a:r>
            <a:r>
              <a:rPr lang="en-US" sz="4000" b="1" dirty="0" smtClean="0">
                <a:solidFill>
                  <a:schemeClr val="tx2">
                    <a:lumMod val="50000"/>
                  </a:schemeClr>
                </a:solidFill>
                <a:latin typeface="Arial Narrow" pitchFamily="34" charset="0"/>
              </a:rPr>
              <a:t> of undetermined significance/follicular lesion of undetermined significance (AUS/FLUS), suspicious for follicular neoplasm (SFN), or suspicious for malignancy (SUSP). The reported malignancy rates associated with these </a:t>
            </a:r>
            <a:r>
              <a:rPr lang="en-US" sz="4000" b="1" dirty="0" err="1" smtClean="0">
                <a:solidFill>
                  <a:schemeClr val="tx2">
                    <a:lumMod val="50000"/>
                  </a:schemeClr>
                </a:solidFill>
                <a:latin typeface="Arial Narrow" pitchFamily="34" charset="0"/>
              </a:rPr>
              <a:t>cytologic</a:t>
            </a:r>
            <a:r>
              <a:rPr lang="en-US" sz="4000" b="1" dirty="0" smtClean="0">
                <a:solidFill>
                  <a:schemeClr val="tx2">
                    <a:lumMod val="50000"/>
                  </a:schemeClr>
                </a:solidFill>
                <a:latin typeface="Arial Narrow" pitchFamily="34" charset="0"/>
              </a:rPr>
              <a:t> diagnoses range from 6-48% for AUS/FLUS, 14-34% for SFN and 53-87% for SUSP.</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660" y="475008"/>
            <a:ext cx="11749692" cy="5947826"/>
          </a:xfrm>
        </p:spPr>
        <p:txBody>
          <a:bodyPr>
            <a:noAutofit/>
          </a:bodyPr>
          <a:lstStyle/>
          <a:p>
            <a:pPr>
              <a:buNone/>
            </a:pPr>
            <a:r>
              <a:rPr lang="en-US" sz="4000" b="1" dirty="0" smtClean="0">
                <a:solidFill>
                  <a:schemeClr val="tx2">
                    <a:lumMod val="50000"/>
                  </a:schemeClr>
                </a:solidFill>
                <a:latin typeface="Arial Narrow" pitchFamily="34" charset="0"/>
              </a:rPr>
              <a:t>Although molecular testing for </a:t>
            </a:r>
            <a:r>
              <a:rPr lang="en-US" sz="4000" b="1" dirty="0" err="1" smtClean="0">
                <a:solidFill>
                  <a:schemeClr val="tx2">
                    <a:lumMod val="50000"/>
                  </a:schemeClr>
                </a:solidFill>
                <a:latin typeface="Arial Narrow" pitchFamily="34" charset="0"/>
              </a:rPr>
              <a:t>cytologically</a:t>
            </a:r>
            <a:r>
              <a:rPr lang="en-US" sz="4000" b="1" dirty="0" smtClean="0">
                <a:solidFill>
                  <a:schemeClr val="tx2">
                    <a:lumMod val="50000"/>
                  </a:schemeClr>
                </a:solidFill>
                <a:latin typeface="Arial Narrow" pitchFamily="34" charset="0"/>
              </a:rPr>
              <a:t> indeterminate nodules is now being considered, no validation studies address application of these tests in pregnant women. It is theoretically possible that thyroid gestational stimulation may alter a nodule’s gene expression and change diagnostic performance of molecular tests based upon RNA expression, whereas testing based upon either single base pair DNA mutations or translocations would be less likely to be affected.</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760" y="221621"/>
            <a:ext cx="10703090" cy="6300365"/>
          </a:xfrm>
        </p:spPr>
        <p:txBody>
          <a:bodyPr>
            <a:noAutofit/>
          </a:bodyPr>
          <a:lstStyle/>
          <a:p>
            <a:pPr>
              <a:buNone/>
            </a:pPr>
            <a:r>
              <a:rPr lang="en-US" sz="4800" b="1" dirty="0" smtClean="0">
                <a:solidFill>
                  <a:schemeClr val="tx2">
                    <a:lumMod val="50000"/>
                  </a:schemeClr>
                </a:solidFill>
                <a:latin typeface="Arial Narrow" pitchFamily="34" charset="0"/>
              </a:rPr>
              <a:t>Since prognosis for differentiated thyroid cancer diagnosed during pregnancy is not adversely impacted by performing surgery postpartum, it is reasonable to defer surgery until following delivery. As the majority of these women will have benign nodules, </a:t>
            </a:r>
            <a:r>
              <a:rPr lang="en-US" sz="4800" b="1" dirty="0" err="1" smtClean="0">
                <a:solidFill>
                  <a:schemeClr val="tx2">
                    <a:lumMod val="50000"/>
                  </a:schemeClr>
                </a:solidFill>
                <a:latin typeface="Arial Narrow" pitchFamily="34" charset="0"/>
              </a:rPr>
              <a:t>levothyroxine</a:t>
            </a:r>
            <a:r>
              <a:rPr lang="en-US" sz="4800" b="1" dirty="0" smtClean="0">
                <a:solidFill>
                  <a:schemeClr val="tx2">
                    <a:lumMod val="50000"/>
                  </a:schemeClr>
                </a:solidFill>
                <a:latin typeface="Arial Narrow" pitchFamily="34" charset="0"/>
              </a:rPr>
              <a:t> therapy during pregnancy is not recommended.</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2638"/>
            <a:ext cx="11353086" cy="6344432"/>
          </a:xfrm>
        </p:spPr>
        <p:txBody>
          <a:bodyPr>
            <a:noAutofit/>
          </a:bodyPr>
          <a:lstStyle/>
          <a:p>
            <a:pPr>
              <a:buNone/>
            </a:pPr>
            <a:r>
              <a:rPr lang="en-US" sz="4800" b="1" dirty="0" smtClean="0">
                <a:solidFill>
                  <a:schemeClr val="accent2">
                    <a:lumMod val="50000"/>
                  </a:schemeClr>
                </a:solidFill>
                <a:latin typeface="Arial Narrow" pitchFamily="34" charset="0"/>
              </a:rPr>
              <a:t>Recommendation 61</a:t>
            </a:r>
          </a:p>
          <a:p>
            <a:pPr>
              <a:buNone/>
            </a:pPr>
            <a:r>
              <a:rPr lang="en-US" sz="4800" b="1" dirty="0" smtClean="0">
                <a:solidFill>
                  <a:schemeClr val="accent2">
                    <a:lumMod val="50000"/>
                  </a:schemeClr>
                </a:solidFill>
                <a:latin typeface="Arial Narrow" pitchFamily="34" charset="0"/>
              </a:rPr>
              <a:t>Pregnant women with </a:t>
            </a:r>
            <a:r>
              <a:rPr lang="en-US" sz="4800" b="1" dirty="0" err="1" smtClean="0">
                <a:solidFill>
                  <a:schemeClr val="accent2">
                    <a:lumMod val="50000"/>
                  </a:schemeClr>
                </a:solidFill>
                <a:latin typeface="Arial Narrow" pitchFamily="34" charset="0"/>
              </a:rPr>
              <a:t>cytologically</a:t>
            </a:r>
            <a:r>
              <a:rPr lang="en-US" sz="4800" b="1" dirty="0" smtClean="0">
                <a:solidFill>
                  <a:schemeClr val="accent2">
                    <a:lumMod val="50000"/>
                  </a:schemeClr>
                </a:solidFill>
                <a:latin typeface="Arial Narrow" pitchFamily="34" charset="0"/>
              </a:rPr>
              <a:t> indeterminate (AUS/FLUS, SFN, or SUSP) nodules, in the absence of </a:t>
            </a:r>
            <a:r>
              <a:rPr lang="en-US" sz="4800" b="1" dirty="0" err="1" smtClean="0">
                <a:solidFill>
                  <a:schemeClr val="accent2">
                    <a:lumMod val="50000"/>
                  </a:schemeClr>
                </a:solidFill>
                <a:latin typeface="Arial Narrow" pitchFamily="34" charset="0"/>
              </a:rPr>
              <a:t>cytologically</a:t>
            </a:r>
            <a:r>
              <a:rPr lang="en-US" sz="4800" b="1" dirty="0" smtClean="0">
                <a:solidFill>
                  <a:schemeClr val="accent2">
                    <a:lumMod val="50000"/>
                  </a:schemeClr>
                </a:solidFill>
                <a:latin typeface="Arial Narrow" pitchFamily="34" charset="0"/>
              </a:rPr>
              <a:t> malignant lymph nodes or other signs of metastatic disease, </a:t>
            </a:r>
            <a:r>
              <a:rPr lang="en-US" sz="4800" b="1" dirty="0" smtClean="0">
                <a:solidFill>
                  <a:schemeClr val="tx1">
                    <a:lumMod val="95000"/>
                    <a:lumOff val="5000"/>
                  </a:schemeClr>
                </a:solidFill>
                <a:latin typeface="Arial Narrow" pitchFamily="34" charset="0"/>
              </a:rPr>
              <a:t>do not routinely require surgery while pregnant</a:t>
            </a:r>
            <a:r>
              <a:rPr lang="en-US" sz="4800" b="1" dirty="0" smtClean="0">
                <a:solidFill>
                  <a:schemeClr val="accent2">
                    <a:lumMod val="50000"/>
                  </a:schemeClr>
                </a:solidFill>
                <a:latin typeface="Arial Narrow" pitchFamily="34" charset="0"/>
              </a:rPr>
              <a:t>. </a:t>
            </a:r>
            <a:r>
              <a:rPr lang="en-US" sz="4800" b="1" i="1" dirty="0" smtClean="0">
                <a:solidFill>
                  <a:schemeClr val="accent2">
                    <a:lumMod val="50000"/>
                  </a:schemeClr>
                </a:solidFill>
                <a:latin typeface="Arial Narrow" pitchFamily="34" charset="0"/>
              </a:rPr>
              <a:t>(Strong recommendation, Moderate quality evidence)</a:t>
            </a:r>
            <a:endParaRPr lang="en-US" sz="48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489" y="1025852"/>
            <a:ext cx="11281272" cy="5242746"/>
          </a:xfrm>
        </p:spPr>
        <p:txBody>
          <a:bodyPr>
            <a:noAutofit/>
          </a:bodyPr>
          <a:lstStyle/>
          <a:p>
            <a:pPr>
              <a:buNone/>
            </a:pPr>
            <a:r>
              <a:rPr lang="en-US" sz="4800" b="1" dirty="0" smtClean="0">
                <a:solidFill>
                  <a:schemeClr val="tx2">
                    <a:lumMod val="50000"/>
                  </a:schemeClr>
                </a:solidFill>
                <a:latin typeface="Arial Narrow" pitchFamily="34" charset="0"/>
              </a:rPr>
              <a:t> Recommendation 62</a:t>
            </a:r>
          </a:p>
          <a:p>
            <a:pPr>
              <a:buNone/>
            </a:pPr>
            <a:r>
              <a:rPr lang="en-US" sz="4800" b="1" dirty="0" smtClean="0">
                <a:solidFill>
                  <a:schemeClr val="tx2">
                    <a:lumMod val="50000"/>
                  </a:schemeClr>
                </a:solidFill>
                <a:latin typeface="Arial Narrow" pitchFamily="34" charset="0"/>
              </a:rPr>
              <a:t>During pregnancy, if there is clinical suspicion of an aggressive behavior in </a:t>
            </a:r>
            <a:r>
              <a:rPr lang="en-US" sz="4800" b="1" dirty="0" err="1" smtClean="0">
                <a:solidFill>
                  <a:schemeClr val="tx2">
                    <a:lumMod val="50000"/>
                  </a:schemeClr>
                </a:solidFill>
                <a:latin typeface="Arial Narrow" pitchFamily="34" charset="0"/>
              </a:rPr>
              <a:t>cytologically</a:t>
            </a:r>
            <a:r>
              <a:rPr lang="en-US" sz="4800" b="1" dirty="0" smtClean="0">
                <a:solidFill>
                  <a:schemeClr val="tx2">
                    <a:lumMod val="50000"/>
                  </a:schemeClr>
                </a:solidFill>
                <a:latin typeface="Arial Narrow" pitchFamily="34" charset="0"/>
              </a:rPr>
              <a:t> indeterminate nodules, surgery may be considered. </a:t>
            </a:r>
            <a:r>
              <a:rPr lang="en-US" sz="4800" b="1" i="1" dirty="0" smtClean="0">
                <a:solidFill>
                  <a:schemeClr val="tx2">
                    <a:lumMod val="50000"/>
                  </a:schemeClr>
                </a:solidFill>
                <a:latin typeface="Arial Narrow" pitchFamily="34" charset="0"/>
              </a:rPr>
              <a:t>(Weak recommendation, Low quality evidence)</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608" y="375856"/>
            <a:ext cx="11452237" cy="5507151"/>
          </a:xfrm>
        </p:spPr>
        <p:txBody>
          <a:bodyPr>
            <a:noAutofit/>
          </a:bodyPr>
          <a:lstStyle/>
          <a:p>
            <a:pPr>
              <a:buNone/>
            </a:pPr>
            <a:r>
              <a:rPr lang="en-US" sz="5400" b="1" dirty="0" smtClean="0">
                <a:solidFill>
                  <a:schemeClr val="accent2">
                    <a:lumMod val="50000"/>
                  </a:schemeClr>
                </a:solidFill>
                <a:latin typeface="Arial Narrow" pitchFamily="34" charset="0"/>
              </a:rPr>
              <a:t>Recommendation 63</a:t>
            </a:r>
          </a:p>
          <a:p>
            <a:pPr>
              <a:buNone/>
            </a:pPr>
            <a:r>
              <a:rPr lang="en-US" sz="5400" b="1" dirty="0" smtClean="0">
                <a:solidFill>
                  <a:schemeClr val="accent2">
                    <a:lumMod val="50000"/>
                  </a:schemeClr>
                </a:solidFill>
                <a:latin typeface="Arial Narrow" pitchFamily="34" charset="0"/>
              </a:rPr>
              <a:t>Molecular testing is not recommended for evaluation of </a:t>
            </a:r>
            <a:r>
              <a:rPr lang="en-US" sz="5400" b="1" dirty="0" err="1" smtClean="0">
                <a:solidFill>
                  <a:schemeClr val="accent2">
                    <a:lumMod val="50000"/>
                  </a:schemeClr>
                </a:solidFill>
                <a:latin typeface="Arial Narrow" pitchFamily="34" charset="0"/>
              </a:rPr>
              <a:t>cytologically</a:t>
            </a:r>
            <a:r>
              <a:rPr lang="en-US" sz="5400" b="1" dirty="0" smtClean="0">
                <a:solidFill>
                  <a:schemeClr val="accent2">
                    <a:lumMod val="50000"/>
                  </a:schemeClr>
                </a:solidFill>
                <a:latin typeface="Arial Narrow" pitchFamily="34" charset="0"/>
              </a:rPr>
              <a:t> indeterminate nodules during pregnancy. </a:t>
            </a:r>
            <a:r>
              <a:rPr lang="en-US" sz="5400" b="1" i="1" dirty="0" smtClean="0">
                <a:solidFill>
                  <a:schemeClr val="accent2">
                    <a:lumMod val="50000"/>
                  </a:schemeClr>
                </a:solidFill>
                <a:latin typeface="Arial Narrow" pitchFamily="34" charset="0"/>
              </a:rPr>
              <a:t>(Strong recommendation, Low quality evidence)</a:t>
            </a:r>
            <a:endParaRPr lang="en-US" sz="54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624" y="947451"/>
            <a:ext cx="11171104" cy="5093911"/>
          </a:xfrm>
        </p:spPr>
        <p:txBody>
          <a:bodyPr>
            <a:noAutofit/>
          </a:bodyPr>
          <a:lstStyle/>
          <a:p>
            <a:pPr>
              <a:buNone/>
            </a:pPr>
            <a:r>
              <a:rPr lang="en-US" sz="5400" b="1" dirty="0" smtClean="0">
                <a:solidFill>
                  <a:schemeClr val="accent2">
                    <a:lumMod val="50000"/>
                  </a:schemeClr>
                </a:solidFill>
                <a:latin typeface="Arial Narrow" pitchFamily="34" charset="0"/>
              </a:rPr>
              <a:t>QUESTION 72 - HOW SHOULD NEWLY DIAGNOSED THYROID CARCINOMA BE MANAGED DURING PREGNANCY?</a:t>
            </a:r>
            <a:endParaRPr lang="en-US" sz="5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3557"/>
            <a:ext cx="11942284" cy="6136395"/>
          </a:xfrm>
        </p:spPr>
        <p:txBody>
          <a:bodyPr>
            <a:noAutofit/>
          </a:bodyPr>
          <a:lstStyle/>
          <a:p>
            <a:pPr>
              <a:buNone/>
            </a:pPr>
            <a:r>
              <a:rPr lang="en-US" sz="3200" b="1" dirty="0" smtClean="0">
                <a:solidFill>
                  <a:schemeClr val="accent2">
                    <a:lumMod val="50000"/>
                  </a:schemeClr>
                </a:solidFill>
                <a:latin typeface="Arial Narrow" pitchFamily="34" charset="0"/>
              </a:rPr>
              <a:t>The 2015 ATA guidelines recommend that a nodule with cytology indicating papillary thyroid carcinoma discovered early in pregnancy should be monitored </a:t>
            </a:r>
            <a:r>
              <a:rPr lang="en-US" sz="3200" b="1" dirty="0" err="1" smtClean="0">
                <a:solidFill>
                  <a:schemeClr val="accent2">
                    <a:lumMod val="50000"/>
                  </a:schemeClr>
                </a:solidFill>
                <a:latin typeface="Arial Narrow" pitchFamily="34" charset="0"/>
              </a:rPr>
              <a:t>sonographically</a:t>
            </a:r>
            <a:r>
              <a:rPr lang="en-US" sz="3200" b="1" dirty="0" smtClean="0">
                <a:solidFill>
                  <a:schemeClr val="accent2">
                    <a:lumMod val="50000"/>
                  </a:schemeClr>
                </a:solidFill>
                <a:latin typeface="Arial Narrow" pitchFamily="34" charset="0"/>
              </a:rPr>
              <a:t> and, if either it grows substantially by 24 weeks gestation (50% in volume and 20% in diameter in two dimensions), or if metastatic cervical lymph nodes are present, surgery should be considered in the second trimester. However, if it remains stable by </a:t>
            </a:r>
            <a:r>
              <a:rPr lang="en-US" sz="3200" b="1" dirty="0" err="1" smtClean="0">
                <a:solidFill>
                  <a:schemeClr val="accent2">
                    <a:lumMod val="50000"/>
                  </a:schemeClr>
                </a:solidFill>
                <a:latin typeface="Arial Narrow" pitchFamily="34" charset="0"/>
              </a:rPr>
              <a:t>midgestation</a:t>
            </a:r>
            <a:r>
              <a:rPr lang="en-US" sz="3200" b="1" dirty="0" smtClean="0">
                <a:solidFill>
                  <a:schemeClr val="accent2">
                    <a:lumMod val="50000"/>
                  </a:schemeClr>
                </a:solidFill>
                <a:latin typeface="Arial Narrow" pitchFamily="34" charset="0"/>
              </a:rPr>
              <a:t>, or if it is diagnosed in the second half of pregnancy, surgery may be performed after delivery. Surgery in the second trimester is an option if the differentiated thyroid cancer is advanced stage at diagnosis or if the cytology indicates </a:t>
            </a:r>
            <a:r>
              <a:rPr lang="en-US" sz="3200" b="1" dirty="0" err="1" smtClean="0">
                <a:solidFill>
                  <a:schemeClr val="accent2">
                    <a:lumMod val="50000"/>
                  </a:schemeClr>
                </a:solidFill>
                <a:latin typeface="Arial Narrow" pitchFamily="34" charset="0"/>
              </a:rPr>
              <a:t>medullary</a:t>
            </a:r>
            <a:r>
              <a:rPr lang="en-US" sz="3200" b="1" dirty="0" smtClean="0">
                <a:solidFill>
                  <a:schemeClr val="accent2">
                    <a:lumMod val="50000"/>
                  </a:schemeClr>
                </a:solidFill>
                <a:latin typeface="Arial Narrow" pitchFamily="34" charset="0"/>
              </a:rPr>
              <a:t> or </a:t>
            </a:r>
            <a:r>
              <a:rPr lang="en-US" sz="3200" b="1" dirty="0" err="1" smtClean="0">
                <a:solidFill>
                  <a:schemeClr val="accent2">
                    <a:lumMod val="50000"/>
                  </a:schemeClr>
                </a:solidFill>
                <a:latin typeface="Arial Narrow" pitchFamily="34" charset="0"/>
              </a:rPr>
              <a:t>anaplastic</a:t>
            </a:r>
            <a:r>
              <a:rPr lang="en-US" sz="3200" b="1" dirty="0" smtClean="0">
                <a:solidFill>
                  <a:schemeClr val="accent2">
                    <a:lumMod val="50000"/>
                  </a:schemeClr>
                </a:solidFill>
                <a:latin typeface="Arial Narrow" pitchFamily="34" charset="0"/>
              </a:rPr>
              <a:t> carcinoma.</a:t>
            </a:r>
            <a:endParaRPr lang="en-US" sz="32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US" dirty="0" smtClean="0">
                <a:solidFill>
                  <a:schemeClr val="accent2">
                    <a:lumMod val="50000"/>
                  </a:schemeClr>
                </a:solidFill>
                <a:latin typeface="Arial Black" pitchFamily="34" charset="0"/>
              </a:rPr>
              <a:t>IX. Thyroid Nodules and Thyroid Cancer during Pregnancy</a:t>
            </a:r>
            <a:endParaRPr lang="en-US" dirty="0">
              <a:solidFill>
                <a:schemeClr val="accent2">
                  <a:lumMod val="50000"/>
                </a:schemeClr>
              </a:solidFill>
              <a:latin typeface="Arial Black" pitchFamily="34" charset="0"/>
            </a:endParaRPr>
          </a:p>
        </p:txBody>
      </p:sp>
      <p:sp>
        <p:nvSpPr>
          <p:cNvPr id="3" name="Content Placeholder 2"/>
          <p:cNvSpPr>
            <a:spLocks noGrp="1"/>
          </p:cNvSpPr>
          <p:nvPr>
            <p:ph idx="1"/>
          </p:nvPr>
        </p:nvSpPr>
        <p:spPr>
          <a:xfrm>
            <a:off x="0" y="1301274"/>
            <a:ext cx="11854149" cy="5556726"/>
          </a:xfrm>
        </p:spPr>
        <p:txBody>
          <a:bodyPr>
            <a:noAutofit/>
          </a:bodyPr>
          <a:lstStyle/>
          <a:p>
            <a:pPr>
              <a:buNone/>
            </a:pPr>
            <a:r>
              <a:rPr lang="en-US" sz="4400" b="1" dirty="0" smtClean="0">
                <a:solidFill>
                  <a:schemeClr val="tx2">
                    <a:lumMod val="50000"/>
                  </a:schemeClr>
                </a:solidFill>
                <a:latin typeface="Arial Narrow" pitchFamily="34" charset="0"/>
              </a:rPr>
              <a:t>Thyroid nodules and thyroid cancer discovered during pregnancy present unique challenges to both the clinician and the mother. A careful balance is required between making a definitive diagnosis and instituting treatment while avoiding interventions that may adversely impact the mother, the health of the fetus, or the maintenance of the pregnancy.</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75" y="519076"/>
            <a:ext cx="11452237" cy="5837657"/>
          </a:xfrm>
        </p:spPr>
        <p:txBody>
          <a:bodyPr>
            <a:noAutofit/>
          </a:bodyPr>
          <a:lstStyle/>
          <a:p>
            <a:pPr>
              <a:buNone/>
            </a:pPr>
            <a:r>
              <a:rPr lang="en-US" sz="4000" b="1" dirty="0" smtClean="0">
                <a:solidFill>
                  <a:schemeClr val="accent2">
                    <a:lumMod val="50000"/>
                  </a:schemeClr>
                </a:solidFill>
                <a:latin typeface="Arial Narrow" pitchFamily="34" charset="0"/>
              </a:rPr>
              <a:t>If surgery is not performed, the utility of thyroid hormone therapy targeted to lower serum TSH levels to improve the prognosis of differentiated thyroid cancer diagnosed during gestation is not known. Because higher serum TSH levels may be correlated with a more advanced stage of cancer at surgery, if the patient’s serum TSH is &gt;2 </a:t>
            </a:r>
            <a:r>
              <a:rPr lang="en-US" sz="4000" b="1" dirty="0" err="1" smtClean="0">
                <a:solidFill>
                  <a:schemeClr val="accent2">
                    <a:lumMod val="50000"/>
                  </a:schemeClr>
                </a:solidFill>
                <a:latin typeface="Arial Narrow" pitchFamily="34" charset="0"/>
              </a:rPr>
              <a:t>mU</a:t>
            </a:r>
            <a:r>
              <a:rPr lang="en-US" sz="4000" b="1" dirty="0" smtClean="0">
                <a:solidFill>
                  <a:schemeClr val="accent2">
                    <a:lumMod val="50000"/>
                  </a:schemeClr>
                </a:solidFill>
                <a:latin typeface="Arial Narrow" pitchFamily="34" charset="0"/>
              </a:rPr>
              <a:t>/L, it may be reasonable to initiate thyroid hormone therapy to maintain the TSH between 0.3 to 2.0 </a:t>
            </a:r>
            <a:r>
              <a:rPr lang="en-US" sz="4000" b="1" dirty="0" err="1" smtClean="0">
                <a:solidFill>
                  <a:schemeClr val="accent2">
                    <a:lumMod val="50000"/>
                  </a:schemeClr>
                </a:solidFill>
                <a:latin typeface="Arial Narrow" pitchFamily="34" charset="0"/>
              </a:rPr>
              <a:t>mU</a:t>
            </a:r>
            <a:r>
              <a:rPr lang="en-US" sz="4000" b="1" dirty="0" smtClean="0">
                <a:solidFill>
                  <a:schemeClr val="accent2">
                    <a:lumMod val="50000"/>
                  </a:schemeClr>
                </a:solidFill>
                <a:latin typeface="Arial Narrow" pitchFamily="34" charset="0"/>
              </a:rPr>
              <a:t>/L for the remainder of gestation.</a:t>
            </a:r>
            <a:endParaRPr lang="en-US" sz="40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744" y="463992"/>
            <a:ext cx="11672574" cy="6223247"/>
          </a:xfrm>
        </p:spPr>
        <p:txBody>
          <a:bodyPr>
            <a:noAutofit/>
          </a:bodyPr>
          <a:lstStyle/>
          <a:p>
            <a:pPr>
              <a:buNone/>
            </a:pPr>
            <a:r>
              <a:rPr lang="en-US" sz="4000" b="1" dirty="0" smtClean="0">
                <a:solidFill>
                  <a:schemeClr val="accent2">
                    <a:lumMod val="50000"/>
                  </a:schemeClr>
                </a:solidFill>
                <a:latin typeface="Arial Narrow" pitchFamily="34" charset="0"/>
              </a:rPr>
              <a:t>Recommendation 64</a:t>
            </a:r>
          </a:p>
          <a:p>
            <a:pPr>
              <a:buNone/>
            </a:pPr>
            <a:r>
              <a:rPr lang="en-US" sz="4000" b="1" dirty="0" smtClean="0">
                <a:solidFill>
                  <a:schemeClr val="accent2">
                    <a:lumMod val="50000"/>
                  </a:schemeClr>
                </a:solidFill>
                <a:latin typeface="Arial Narrow" pitchFamily="34" charset="0"/>
              </a:rPr>
              <a:t>PTC detected in early pregnancy should be monitored </a:t>
            </a:r>
            <a:r>
              <a:rPr lang="en-US" sz="4000" b="1" dirty="0" err="1" smtClean="0">
                <a:solidFill>
                  <a:schemeClr val="accent2">
                    <a:lumMod val="50000"/>
                  </a:schemeClr>
                </a:solidFill>
                <a:latin typeface="Arial Narrow" pitchFamily="34" charset="0"/>
              </a:rPr>
              <a:t>sonographically</a:t>
            </a:r>
            <a:r>
              <a:rPr lang="en-US" sz="4000" b="1" dirty="0" smtClean="0">
                <a:solidFill>
                  <a:schemeClr val="accent2">
                    <a:lumMod val="50000"/>
                  </a:schemeClr>
                </a:solidFill>
                <a:latin typeface="Arial Narrow" pitchFamily="34" charset="0"/>
              </a:rPr>
              <a:t>. </a:t>
            </a:r>
            <a:r>
              <a:rPr lang="en-US" sz="4000" b="1" dirty="0" smtClean="0">
                <a:solidFill>
                  <a:schemeClr val="tx2">
                    <a:lumMod val="50000"/>
                  </a:schemeClr>
                </a:solidFill>
                <a:latin typeface="Arial Narrow" pitchFamily="34" charset="0"/>
              </a:rPr>
              <a:t>If it grows substantially before 24-26 weeks gestation, or if </a:t>
            </a:r>
            <a:r>
              <a:rPr lang="en-US" sz="4000" b="1" dirty="0" err="1" smtClean="0">
                <a:solidFill>
                  <a:schemeClr val="tx2">
                    <a:lumMod val="50000"/>
                  </a:schemeClr>
                </a:solidFill>
                <a:latin typeface="Arial Narrow" pitchFamily="34" charset="0"/>
              </a:rPr>
              <a:t>cytologically</a:t>
            </a:r>
            <a:r>
              <a:rPr lang="en-US" sz="4000" b="1" dirty="0" smtClean="0">
                <a:solidFill>
                  <a:schemeClr val="tx2">
                    <a:lumMod val="50000"/>
                  </a:schemeClr>
                </a:solidFill>
                <a:latin typeface="Arial Narrow" pitchFamily="34" charset="0"/>
              </a:rPr>
              <a:t> malignant cervical lymph nodes are present, surgery should be considered during pregnancy. </a:t>
            </a:r>
            <a:r>
              <a:rPr lang="en-US" sz="4000" b="1" dirty="0" smtClean="0">
                <a:solidFill>
                  <a:schemeClr val="accent2">
                    <a:lumMod val="50000"/>
                  </a:schemeClr>
                </a:solidFill>
                <a:latin typeface="Arial Narrow" pitchFamily="34" charset="0"/>
              </a:rPr>
              <a:t>However, if the disease remains stable by </a:t>
            </a:r>
            <a:r>
              <a:rPr lang="en-US" sz="4000" b="1" dirty="0" err="1" smtClean="0">
                <a:solidFill>
                  <a:schemeClr val="accent2">
                    <a:lumMod val="50000"/>
                  </a:schemeClr>
                </a:solidFill>
                <a:latin typeface="Arial Narrow" pitchFamily="34" charset="0"/>
              </a:rPr>
              <a:t>midgestation</a:t>
            </a:r>
            <a:r>
              <a:rPr lang="en-US" sz="4000" b="1" dirty="0" smtClean="0">
                <a:solidFill>
                  <a:schemeClr val="accent2">
                    <a:lumMod val="50000"/>
                  </a:schemeClr>
                </a:solidFill>
                <a:latin typeface="Arial Narrow" pitchFamily="34" charset="0"/>
              </a:rPr>
              <a:t>, or if it is diagnosed in the second half of pregnancy, surgery may be deferred until after delivery. </a:t>
            </a:r>
            <a:r>
              <a:rPr lang="en-US" sz="4000" b="1" i="1" dirty="0" smtClean="0">
                <a:solidFill>
                  <a:schemeClr val="accent2">
                    <a:lumMod val="50000"/>
                  </a:schemeClr>
                </a:solidFill>
                <a:latin typeface="Arial Narrow" pitchFamily="34" charset="0"/>
              </a:rPr>
              <a:t>(Weak recommendation, Low quality evidence)</a:t>
            </a:r>
            <a:endParaRPr lang="en-US" sz="40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24" y="254671"/>
            <a:ext cx="12043476" cy="6377483"/>
          </a:xfrm>
        </p:spPr>
        <p:txBody>
          <a:bodyPr>
            <a:noAutofit/>
          </a:bodyPr>
          <a:lstStyle/>
          <a:p>
            <a:pPr>
              <a:buNone/>
            </a:pPr>
            <a:r>
              <a:rPr lang="en-US" sz="4400" b="1" dirty="0" smtClean="0">
                <a:solidFill>
                  <a:schemeClr val="accent2">
                    <a:lumMod val="50000"/>
                  </a:schemeClr>
                </a:solidFill>
                <a:latin typeface="Arial Narrow" pitchFamily="34" charset="0"/>
              </a:rPr>
              <a:t>Recommendation 65</a:t>
            </a:r>
          </a:p>
          <a:p>
            <a:pPr>
              <a:buNone/>
            </a:pPr>
            <a:r>
              <a:rPr lang="en-US" sz="4400" b="1" dirty="0" smtClean="0">
                <a:solidFill>
                  <a:schemeClr val="accent2">
                    <a:lumMod val="50000"/>
                  </a:schemeClr>
                </a:solidFill>
                <a:latin typeface="Arial Narrow" pitchFamily="34" charset="0"/>
              </a:rPr>
              <a:t>The impact of pregnancy on women with newly diagnosed </a:t>
            </a:r>
            <a:r>
              <a:rPr lang="en-US" sz="4400" b="1" dirty="0" err="1" smtClean="0">
                <a:solidFill>
                  <a:schemeClr val="accent2">
                    <a:lumMod val="50000"/>
                  </a:schemeClr>
                </a:solidFill>
                <a:latin typeface="Arial Narrow" pitchFamily="34" charset="0"/>
              </a:rPr>
              <a:t>medullary</a:t>
            </a:r>
            <a:r>
              <a:rPr lang="en-US" sz="4400" b="1" dirty="0" smtClean="0">
                <a:solidFill>
                  <a:schemeClr val="accent2">
                    <a:lumMod val="50000"/>
                  </a:schemeClr>
                </a:solidFill>
                <a:latin typeface="Arial Narrow" pitchFamily="34" charset="0"/>
              </a:rPr>
              <a:t> carcinoma or </a:t>
            </a:r>
            <a:r>
              <a:rPr lang="en-US" sz="4400" b="1" dirty="0" err="1" smtClean="0">
                <a:solidFill>
                  <a:schemeClr val="accent2">
                    <a:lumMod val="50000"/>
                  </a:schemeClr>
                </a:solidFill>
                <a:latin typeface="Arial Narrow" pitchFamily="34" charset="0"/>
              </a:rPr>
              <a:t>anaplastic</a:t>
            </a:r>
            <a:r>
              <a:rPr lang="en-US" sz="4400" b="1" dirty="0" smtClean="0">
                <a:solidFill>
                  <a:schemeClr val="accent2">
                    <a:lumMod val="50000"/>
                  </a:schemeClr>
                </a:solidFill>
                <a:latin typeface="Arial Narrow" pitchFamily="34" charset="0"/>
              </a:rPr>
              <a:t> cancer is unknown. However, a delay in treatment is likely to adversely impact outcome.</a:t>
            </a:r>
            <a:r>
              <a:rPr lang="en-US" sz="4400" b="1" dirty="0" smtClean="0">
                <a:solidFill>
                  <a:schemeClr val="tx2">
                    <a:lumMod val="50000"/>
                  </a:schemeClr>
                </a:solidFill>
                <a:latin typeface="Arial Narrow" pitchFamily="34" charset="0"/>
              </a:rPr>
              <a:t> Therefore, surgery should be strongly considered, following assessment of all clinical factors.</a:t>
            </a:r>
          </a:p>
          <a:p>
            <a:pPr>
              <a:buNone/>
            </a:pPr>
            <a:r>
              <a:rPr lang="en-US" sz="4400" b="1" i="1" dirty="0" smtClean="0">
                <a:solidFill>
                  <a:schemeClr val="accent2">
                    <a:lumMod val="50000"/>
                  </a:schemeClr>
                </a:solidFill>
                <a:latin typeface="Arial Narrow" pitchFamily="34" charset="0"/>
              </a:rPr>
              <a:t>(Strong recommendation, Low quality evidence)</a:t>
            </a:r>
            <a:endParaRPr lang="en-US" sz="44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25" y="717379"/>
            <a:ext cx="11386135" cy="3880773"/>
          </a:xfrm>
        </p:spPr>
        <p:txBody>
          <a:bodyPr>
            <a:noAutofit/>
          </a:bodyPr>
          <a:lstStyle/>
          <a:p>
            <a:pPr>
              <a:buNone/>
            </a:pPr>
            <a:r>
              <a:rPr lang="en-US" sz="4800" b="1" dirty="0" smtClean="0">
                <a:solidFill>
                  <a:schemeClr val="tx2">
                    <a:lumMod val="50000"/>
                  </a:schemeClr>
                </a:solidFill>
                <a:latin typeface="Arial Narrow" pitchFamily="34" charset="0"/>
              </a:rPr>
              <a:t>QUESTION 73 - WHAT ARE THE TSH GOALS FOR PREGNANT WOMEN WITH PREVIOUSLY TREATED THYROID CANCER RECEIVING LEVOTHYROXINE THERAPY?</a:t>
            </a:r>
            <a:endParaRPr lang="en-US" sz="48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557" y="232636"/>
            <a:ext cx="11624835" cy="6476635"/>
          </a:xfrm>
        </p:spPr>
        <p:txBody>
          <a:bodyPr>
            <a:noAutofit/>
          </a:bodyPr>
          <a:lstStyle/>
          <a:p>
            <a:pPr>
              <a:buNone/>
            </a:pPr>
            <a:r>
              <a:rPr lang="en-US" sz="3600" b="1" dirty="0" smtClean="0">
                <a:latin typeface="Arial Narrow" pitchFamily="34" charset="0"/>
              </a:rPr>
              <a:t>Based on studies which have demonstrated a lack of maternal or neonatal complications from subclinical hyperthyroidism, it is reasonable to assume that the pre-conception degree of TSH suppression can be safely maintained throughout pregnancy. The appropriate level of TSH suppression depends upon pre-conception risk of residual or recurrent disease. </a:t>
            </a:r>
            <a:r>
              <a:rPr lang="en-US" sz="3600" b="1" dirty="0" smtClean="0">
                <a:solidFill>
                  <a:schemeClr val="accent2">
                    <a:lumMod val="50000"/>
                  </a:schemeClr>
                </a:solidFill>
                <a:latin typeface="Arial Narrow" pitchFamily="34" charset="0"/>
              </a:rPr>
              <a:t>According to the 2009 and 2015 ATA management guidelines for DTC, and the European Thyroid Association (ETA) consensus, the serum TSH should be maintained indefinitely below 0.1 </a:t>
            </a:r>
            <a:r>
              <a:rPr lang="en-US" sz="3600" b="1" dirty="0" err="1" smtClean="0">
                <a:solidFill>
                  <a:schemeClr val="accent2">
                    <a:lumMod val="50000"/>
                  </a:schemeClr>
                </a:solidFill>
                <a:latin typeface="Arial Narrow" pitchFamily="34" charset="0"/>
              </a:rPr>
              <a:t>mU</a:t>
            </a:r>
            <a:r>
              <a:rPr lang="en-US" sz="3600" b="1" dirty="0" smtClean="0">
                <a:solidFill>
                  <a:schemeClr val="accent2">
                    <a:lumMod val="50000"/>
                  </a:schemeClr>
                </a:solidFill>
                <a:latin typeface="Arial Narrow" pitchFamily="34" charset="0"/>
              </a:rPr>
              <a:t>/L in patients with persistent structural disease</a:t>
            </a:r>
            <a:r>
              <a:rPr lang="en-US" sz="3600" b="1" dirty="0" smtClean="0">
                <a:latin typeface="Arial Narrow" pitchFamily="34" charset="0"/>
              </a:rPr>
              <a:t>.</a:t>
            </a:r>
            <a:endParaRPr lang="en-US" sz="3600" b="1" dirty="0">
              <a:latin typeface="Arial Narrow"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709" y="265688"/>
            <a:ext cx="11782743" cy="6388500"/>
          </a:xfrm>
        </p:spPr>
        <p:txBody>
          <a:bodyPr>
            <a:noAutofit/>
          </a:bodyPr>
          <a:lstStyle/>
          <a:p>
            <a:pPr>
              <a:buNone/>
            </a:pPr>
            <a:r>
              <a:rPr lang="en-US" sz="4800" b="1" dirty="0" smtClean="0">
                <a:solidFill>
                  <a:schemeClr val="tx2">
                    <a:lumMod val="50000"/>
                  </a:schemeClr>
                </a:solidFill>
                <a:latin typeface="Arial Narrow" pitchFamily="34" charset="0"/>
              </a:rPr>
              <a:t>Hence, for a patient at initial high risk for recurrence, TSH suppression at or below 0.1 </a:t>
            </a:r>
            <a:r>
              <a:rPr lang="en-US" sz="4800" b="1" dirty="0" err="1" smtClean="0">
                <a:solidFill>
                  <a:schemeClr val="tx2">
                    <a:lumMod val="50000"/>
                  </a:schemeClr>
                </a:solidFill>
                <a:latin typeface="Arial Narrow" pitchFamily="34" charset="0"/>
              </a:rPr>
              <a:t>mU</a:t>
            </a:r>
            <a:r>
              <a:rPr lang="en-US" sz="4800" b="1" dirty="0" smtClean="0">
                <a:solidFill>
                  <a:schemeClr val="tx2">
                    <a:lumMod val="50000"/>
                  </a:schemeClr>
                </a:solidFill>
                <a:latin typeface="Arial Narrow" pitchFamily="34" charset="0"/>
              </a:rPr>
              <a:t>/L is recommended. If the patient then demonstrates an excellent response to therapy at one year with an undetectable suppressed serum </a:t>
            </a:r>
            <a:r>
              <a:rPr lang="en-US" sz="4800" b="1" dirty="0" err="1" smtClean="0">
                <a:solidFill>
                  <a:schemeClr val="tx2">
                    <a:lumMod val="50000"/>
                  </a:schemeClr>
                </a:solidFill>
                <a:latin typeface="Arial Narrow" pitchFamily="34" charset="0"/>
              </a:rPr>
              <a:t>Tg</a:t>
            </a:r>
            <a:r>
              <a:rPr lang="en-US" sz="4800" b="1" dirty="0" smtClean="0">
                <a:solidFill>
                  <a:schemeClr val="tx2">
                    <a:lumMod val="50000"/>
                  </a:schemeClr>
                </a:solidFill>
                <a:latin typeface="Arial Narrow" pitchFamily="34" charset="0"/>
              </a:rPr>
              <a:t> and negative imaging, the TSH target may rise to the lower half of the reference range.</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5518"/>
            <a:ext cx="11854149" cy="6702482"/>
          </a:xfrm>
        </p:spPr>
        <p:txBody>
          <a:bodyPr>
            <a:noAutofit/>
          </a:bodyPr>
          <a:lstStyle/>
          <a:p>
            <a:pPr>
              <a:buNone/>
            </a:pPr>
            <a:r>
              <a:rPr lang="en-US" sz="5400" b="1" dirty="0" smtClean="0">
                <a:solidFill>
                  <a:schemeClr val="tx2">
                    <a:lumMod val="50000"/>
                  </a:schemeClr>
                </a:solidFill>
                <a:latin typeface="Arial Narrow" pitchFamily="34" charset="0"/>
              </a:rPr>
              <a:t>The main challenge in caring for women with previously treated DTC is maintaining the TSH level within the pre-conception range. Patients require careful monitoring of thyroid function tests in order to avoid hypothyroidism.</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591" y="574160"/>
            <a:ext cx="11727660" cy="5496134"/>
          </a:xfrm>
        </p:spPr>
        <p:txBody>
          <a:bodyPr>
            <a:noAutofit/>
          </a:bodyPr>
          <a:lstStyle/>
          <a:p>
            <a:pPr>
              <a:buNone/>
            </a:pPr>
            <a:r>
              <a:rPr lang="en-US" sz="4800" b="1" dirty="0" smtClean="0">
                <a:solidFill>
                  <a:schemeClr val="accent2">
                    <a:lumMod val="50000"/>
                  </a:schemeClr>
                </a:solidFill>
                <a:latin typeface="Arial Narrow" pitchFamily="34" charset="0"/>
              </a:rPr>
              <a:t>Thyroid function should be evaluated as soon as pregnancy is confirmed. The adequacy of LT4 treatment should be checked four weeks after any LT4 dose change. The same laboratory should be utilized to monitor TSH and </a:t>
            </a:r>
            <a:r>
              <a:rPr lang="en-US" sz="4800" b="1" dirty="0" err="1" smtClean="0">
                <a:solidFill>
                  <a:schemeClr val="accent2">
                    <a:lumMod val="50000"/>
                  </a:schemeClr>
                </a:solidFill>
                <a:latin typeface="Arial Narrow" pitchFamily="34" charset="0"/>
              </a:rPr>
              <a:t>thyroglobulin</a:t>
            </a:r>
            <a:r>
              <a:rPr lang="en-US" sz="4800" b="1" dirty="0" smtClean="0">
                <a:solidFill>
                  <a:schemeClr val="accent2">
                    <a:lumMod val="50000"/>
                  </a:schemeClr>
                </a:solidFill>
                <a:latin typeface="Arial Narrow" pitchFamily="34" charset="0"/>
              </a:rPr>
              <a:t> levels before, during, and after pregnancy.</a:t>
            </a:r>
            <a:endParaRPr lang="en-US" sz="48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0" y="486025"/>
            <a:ext cx="11375119" cy="6035961"/>
          </a:xfrm>
        </p:spPr>
        <p:txBody>
          <a:bodyPr>
            <a:noAutofit/>
          </a:bodyPr>
          <a:lstStyle/>
          <a:p>
            <a:pPr>
              <a:buNone/>
            </a:pPr>
            <a:r>
              <a:rPr lang="en-US" sz="4400" b="1" dirty="0" smtClean="0">
                <a:solidFill>
                  <a:schemeClr val="accent2">
                    <a:lumMod val="50000"/>
                  </a:schemeClr>
                </a:solidFill>
                <a:latin typeface="Arial Narrow" pitchFamily="34" charset="0"/>
              </a:rPr>
              <a:t>Recommendation 66</a:t>
            </a:r>
          </a:p>
          <a:p>
            <a:pPr>
              <a:buNone/>
            </a:pPr>
            <a:r>
              <a:rPr lang="en-US" sz="4400" b="1" dirty="0" smtClean="0">
                <a:solidFill>
                  <a:schemeClr val="accent2">
                    <a:lumMod val="50000"/>
                  </a:schemeClr>
                </a:solidFill>
                <a:latin typeface="Arial Narrow" pitchFamily="34" charset="0"/>
              </a:rPr>
              <a:t>Pregnant women with thyroid cancer should be managed at the same TSH goal as determined pre-conception. </a:t>
            </a:r>
            <a:r>
              <a:rPr lang="en-US" sz="4400" b="1" dirty="0" smtClean="0">
                <a:solidFill>
                  <a:schemeClr val="tx2">
                    <a:lumMod val="50000"/>
                  </a:schemeClr>
                </a:solidFill>
                <a:latin typeface="Arial Narrow" pitchFamily="34" charset="0"/>
              </a:rPr>
              <a:t>TSH should be monitored approximately every 4 weeks until 16-20 weeks of gestation, and at least once between 26-32 weeks of gestation. </a:t>
            </a:r>
            <a:r>
              <a:rPr lang="en-US" sz="4400" b="1" i="1" dirty="0" smtClean="0">
                <a:solidFill>
                  <a:schemeClr val="accent2">
                    <a:lumMod val="50000"/>
                  </a:schemeClr>
                </a:solidFill>
                <a:latin typeface="Arial Narrow" pitchFamily="34" charset="0"/>
              </a:rPr>
              <a:t>(Strong recommendation, Moderate quality evidence)</a:t>
            </a:r>
            <a:endParaRPr lang="en-US" sz="44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147" y="937716"/>
            <a:ext cx="10736141" cy="3880773"/>
          </a:xfrm>
        </p:spPr>
        <p:txBody>
          <a:bodyPr>
            <a:normAutofit/>
          </a:bodyPr>
          <a:lstStyle/>
          <a:p>
            <a:pPr>
              <a:buNone/>
            </a:pPr>
            <a:r>
              <a:rPr lang="en-US" sz="4400" b="1" dirty="0" smtClean="0">
                <a:solidFill>
                  <a:schemeClr val="tx2">
                    <a:lumMod val="50000"/>
                  </a:schemeClr>
                </a:solidFill>
                <a:latin typeface="Arial Narrow" pitchFamily="34" charset="0"/>
              </a:rPr>
              <a:t>QUESTION 74 - WHAT IS THE EFFECT OF THERAPEUTIC RADIOACTIVE IODINE TREATMENT ON SUBSEQUENT PREGNANCIES?</a:t>
            </a:r>
            <a:endParaRPr lang="en-US" sz="44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0" y="408906"/>
            <a:ext cx="11628507" cy="6449093"/>
          </a:xfrm>
        </p:spPr>
        <p:txBody>
          <a:bodyPr>
            <a:noAutofit/>
          </a:bodyPr>
          <a:lstStyle/>
          <a:p>
            <a:pPr>
              <a:buNone/>
            </a:pPr>
            <a:r>
              <a:rPr lang="en-US" sz="4000" b="1" dirty="0" smtClean="0">
                <a:solidFill>
                  <a:schemeClr val="tx2">
                    <a:lumMod val="50000"/>
                  </a:schemeClr>
                </a:solidFill>
                <a:latin typeface="Arial Narrow" pitchFamily="34" charset="0"/>
              </a:rPr>
              <a:t>Increasing age is associated with an increase in the proportion of pregnant women who have thyroid nodules.</a:t>
            </a:r>
          </a:p>
          <a:p>
            <a:pPr>
              <a:buNone/>
            </a:pPr>
            <a:r>
              <a:rPr lang="en-US" sz="4000" b="1" dirty="0" smtClean="0">
                <a:solidFill>
                  <a:schemeClr val="tx2">
                    <a:lumMod val="50000"/>
                  </a:schemeClr>
                </a:solidFill>
                <a:latin typeface="Arial Narrow" pitchFamily="34" charset="0"/>
              </a:rPr>
              <a:t>A prevalence of thyroid cancer in pregnancy of 14.4/100,000 was reported, with papillary cancer being the most frequent pathological type. Timing of diagnosis of the thyroid malignancy was as follows: 3.3/100,000 cases diagnosed before delivery, 0.3/100,000 at delivery, and 10.8/100,000 within one year postpartum.</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0" y="166536"/>
            <a:ext cx="11749693" cy="6691464"/>
          </a:xfrm>
        </p:spPr>
        <p:txBody>
          <a:bodyPr>
            <a:noAutofit/>
          </a:bodyPr>
          <a:lstStyle/>
          <a:p>
            <a:pPr>
              <a:buNone/>
            </a:pPr>
            <a:r>
              <a:rPr lang="en-US" sz="4000" b="1" dirty="0" smtClean="0">
                <a:latin typeface="Arial Narrow" pitchFamily="34" charset="0"/>
              </a:rPr>
              <a:t>Following surgery for DTC, many patients will receive an ablative dose of radioactive iodine. The possible deleterious effect of radiation on </a:t>
            </a:r>
            <a:r>
              <a:rPr lang="en-US" sz="4000" b="1" dirty="0" err="1" smtClean="0">
                <a:latin typeface="Arial Narrow" pitchFamily="34" charset="0"/>
              </a:rPr>
              <a:t>gonadal</a:t>
            </a:r>
            <a:r>
              <a:rPr lang="en-US" sz="4000" b="1" dirty="0" smtClean="0">
                <a:latin typeface="Arial Narrow" pitchFamily="34" charset="0"/>
              </a:rPr>
              <a:t> function and the outcome of subsequent pregnancies has been evaluated by </a:t>
            </a:r>
            <a:r>
              <a:rPr lang="en-US" sz="4000" b="1" dirty="0" err="1" smtClean="0">
                <a:latin typeface="Arial Narrow" pitchFamily="34" charset="0"/>
              </a:rPr>
              <a:t>Sawka</a:t>
            </a:r>
            <a:r>
              <a:rPr lang="en-US" sz="4000" b="1" dirty="0" smtClean="0">
                <a:latin typeface="Arial Narrow" pitchFamily="34" charset="0"/>
              </a:rPr>
              <a:t> et al. and </a:t>
            </a:r>
            <a:r>
              <a:rPr lang="en-US" sz="4000" b="1" dirty="0" err="1" smtClean="0">
                <a:latin typeface="Arial Narrow" pitchFamily="34" charset="0"/>
              </a:rPr>
              <a:t>Garsi</a:t>
            </a:r>
            <a:r>
              <a:rPr lang="en-US" sz="4000" b="1" dirty="0" smtClean="0">
                <a:latin typeface="Arial Narrow" pitchFamily="34" charset="0"/>
              </a:rPr>
              <a:t> et al. (the latter collected 2673 pregnancies, 483 of which occurred after RAI treatment). </a:t>
            </a:r>
            <a:r>
              <a:rPr lang="en-US" sz="4000" b="1" dirty="0" smtClean="0">
                <a:solidFill>
                  <a:schemeClr val="accent2">
                    <a:lumMod val="50000"/>
                  </a:schemeClr>
                </a:solidFill>
                <a:latin typeface="Arial Narrow" pitchFamily="34" charset="0"/>
              </a:rPr>
              <a:t>Neither study found an increased risk of infertility, pregnancy loss, stillbirths, neonatal mortality, congenital malformations, pre-term births, low birth weight, or death during the first year of life, or cancers in offspring</a:t>
            </a:r>
            <a:r>
              <a:rPr lang="en-US" sz="4000" b="1" dirty="0" smtClean="0">
                <a:latin typeface="Arial Narrow" pitchFamily="34" charset="0"/>
              </a:rPr>
              <a:t>.</a:t>
            </a:r>
            <a:endParaRPr lang="en-US" sz="4000" b="1" dirty="0">
              <a:latin typeface="Arial Narrow"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115" y="772463"/>
            <a:ext cx="11011562" cy="5187662"/>
          </a:xfrm>
        </p:spPr>
        <p:txBody>
          <a:bodyPr>
            <a:noAutofit/>
          </a:bodyPr>
          <a:lstStyle/>
          <a:p>
            <a:pPr>
              <a:buNone/>
            </a:pPr>
            <a:r>
              <a:rPr lang="en-US" sz="4800" b="1" dirty="0" smtClean="0">
                <a:solidFill>
                  <a:schemeClr val="accent2">
                    <a:lumMod val="50000"/>
                  </a:schemeClr>
                </a:solidFill>
                <a:latin typeface="Arial Narrow" pitchFamily="34" charset="0"/>
              </a:rPr>
              <a:t>Radioiodine (RAI) treatment may lead to suboptimal thyroid hormonal control during the month following administration. It therefore seems reasonable to wait a minimum of 6 months to ensure that thyroid hormonal control is stable before conceiving following RAI ablative therapy.</a:t>
            </a:r>
            <a:endParaRPr lang="en-US" sz="48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7210"/>
            <a:ext cx="11997368" cy="5595285"/>
          </a:xfrm>
        </p:spPr>
        <p:txBody>
          <a:bodyPr>
            <a:noAutofit/>
          </a:bodyPr>
          <a:lstStyle/>
          <a:p>
            <a:pPr>
              <a:buNone/>
            </a:pPr>
            <a:r>
              <a:rPr lang="en-US" sz="2800" b="1" dirty="0" smtClean="0">
                <a:solidFill>
                  <a:schemeClr val="accent2">
                    <a:lumMod val="50000"/>
                  </a:schemeClr>
                </a:solidFill>
                <a:latin typeface="Arial Narrow" pitchFamily="34" charset="0"/>
              </a:rPr>
              <a:t>131</a:t>
            </a:r>
            <a:r>
              <a:rPr lang="en-US" sz="4400" b="1" dirty="0" smtClean="0">
                <a:solidFill>
                  <a:schemeClr val="accent2">
                    <a:lumMod val="50000"/>
                  </a:schemeClr>
                </a:solidFill>
                <a:latin typeface="Arial Narrow" pitchFamily="34" charset="0"/>
              </a:rPr>
              <a:t>I may affect spermatogenesis. In one study following men after </a:t>
            </a:r>
            <a:r>
              <a:rPr lang="en-US" sz="3200" b="1" dirty="0" smtClean="0">
                <a:solidFill>
                  <a:schemeClr val="accent2">
                    <a:lumMod val="50000"/>
                  </a:schemeClr>
                </a:solidFill>
                <a:latin typeface="Arial Narrow" pitchFamily="34" charset="0"/>
              </a:rPr>
              <a:t>131</a:t>
            </a:r>
            <a:r>
              <a:rPr lang="en-US" sz="4400" b="1" dirty="0" smtClean="0">
                <a:solidFill>
                  <a:schemeClr val="accent2">
                    <a:lumMod val="50000"/>
                  </a:schemeClr>
                </a:solidFill>
                <a:latin typeface="Arial Narrow" pitchFamily="34" charset="0"/>
              </a:rPr>
              <a:t>I therapy, there was a dose-dependent increase in FSH levels and a reduction in </a:t>
            </a:r>
            <a:r>
              <a:rPr lang="en-US" sz="4400" b="1" dirty="0" err="1" smtClean="0">
                <a:solidFill>
                  <a:schemeClr val="accent2">
                    <a:lumMod val="50000"/>
                  </a:schemeClr>
                </a:solidFill>
                <a:latin typeface="Arial Narrow" pitchFamily="34" charset="0"/>
              </a:rPr>
              <a:t>normokinetic</a:t>
            </a:r>
            <a:r>
              <a:rPr lang="en-US" sz="4400" b="1" dirty="0" smtClean="0">
                <a:solidFill>
                  <a:schemeClr val="accent2">
                    <a:lumMod val="50000"/>
                  </a:schemeClr>
                </a:solidFill>
                <a:latin typeface="Arial Narrow" pitchFamily="34" charset="0"/>
              </a:rPr>
              <a:t> sperm.</a:t>
            </a:r>
          </a:p>
          <a:p>
            <a:pPr>
              <a:buNone/>
            </a:pPr>
            <a:r>
              <a:rPr lang="en-US" sz="4400" b="1" dirty="0" smtClean="0">
                <a:solidFill>
                  <a:schemeClr val="accent2">
                    <a:lumMod val="50000"/>
                  </a:schemeClr>
                </a:solidFill>
                <a:latin typeface="Arial Narrow" pitchFamily="34" charset="0"/>
              </a:rPr>
              <a:t>Therefore, it seems prudent for a man who has received </a:t>
            </a:r>
            <a:r>
              <a:rPr lang="en-US" sz="3200" b="1" dirty="0" smtClean="0">
                <a:solidFill>
                  <a:schemeClr val="accent2">
                    <a:lumMod val="50000"/>
                  </a:schemeClr>
                </a:solidFill>
                <a:latin typeface="Arial Narrow" pitchFamily="34" charset="0"/>
              </a:rPr>
              <a:t>131</a:t>
            </a:r>
            <a:r>
              <a:rPr lang="en-US" sz="4400" b="1" dirty="0" smtClean="0">
                <a:solidFill>
                  <a:schemeClr val="accent2">
                    <a:lumMod val="50000"/>
                  </a:schemeClr>
                </a:solidFill>
                <a:latin typeface="Arial Narrow" pitchFamily="34" charset="0"/>
              </a:rPr>
              <a:t>I to wait 120 days (the lifespan of sperm) after </a:t>
            </a:r>
            <a:r>
              <a:rPr lang="en-US" sz="3200" b="1" dirty="0" smtClean="0">
                <a:solidFill>
                  <a:schemeClr val="accent2">
                    <a:lumMod val="50000"/>
                  </a:schemeClr>
                </a:solidFill>
                <a:latin typeface="Arial Narrow" pitchFamily="34" charset="0"/>
              </a:rPr>
              <a:t>131</a:t>
            </a:r>
            <a:r>
              <a:rPr lang="en-US" sz="4400" b="1" dirty="0" smtClean="0">
                <a:solidFill>
                  <a:schemeClr val="accent2">
                    <a:lumMod val="50000"/>
                  </a:schemeClr>
                </a:solidFill>
                <a:latin typeface="Arial Narrow" pitchFamily="34" charset="0"/>
              </a:rPr>
              <a:t>I therapy before attempting to conceive.</a:t>
            </a:r>
            <a:endParaRPr lang="en-US" sz="44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693" y="596193"/>
            <a:ext cx="11463254" cy="5793589"/>
          </a:xfrm>
        </p:spPr>
        <p:txBody>
          <a:bodyPr>
            <a:noAutofit/>
          </a:bodyPr>
          <a:lstStyle/>
          <a:p>
            <a:pPr>
              <a:buNone/>
            </a:pPr>
            <a:r>
              <a:rPr lang="en-US" sz="5400" b="1" dirty="0" smtClean="0">
                <a:latin typeface="Arial Narrow" pitchFamily="34" charset="0"/>
              </a:rPr>
              <a:t>Recommendation 67</a:t>
            </a:r>
          </a:p>
          <a:p>
            <a:pPr>
              <a:buNone/>
            </a:pPr>
            <a:r>
              <a:rPr lang="en-US" sz="5400" b="1" dirty="0" smtClean="0">
                <a:latin typeface="Arial Narrow" pitchFamily="34" charset="0"/>
              </a:rPr>
              <a:t>Pregnancy should be </a:t>
            </a:r>
            <a:r>
              <a:rPr lang="en-US" sz="5400" b="1" dirty="0" smtClean="0">
                <a:solidFill>
                  <a:schemeClr val="accent2">
                    <a:lumMod val="50000"/>
                  </a:schemeClr>
                </a:solidFill>
                <a:latin typeface="Arial Narrow" pitchFamily="34" charset="0"/>
              </a:rPr>
              <a:t>deferred for 6 months after </a:t>
            </a:r>
            <a:r>
              <a:rPr lang="en-US" sz="5400" b="1" dirty="0" smtClean="0">
                <a:latin typeface="Arial Narrow" pitchFamily="34" charset="0"/>
              </a:rPr>
              <a:t>a woman has received therapeutic radioactive iodine </a:t>
            </a:r>
            <a:r>
              <a:rPr lang="en-US" sz="5400" b="1" dirty="0" smtClean="0">
                <a:latin typeface="Arial Narrow" pitchFamily="34" charset="0"/>
              </a:rPr>
              <a:t>(</a:t>
            </a:r>
            <a:r>
              <a:rPr lang="en-US" sz="4000" b="1" dirty="0" smtClean="0">
                <a:latin typeface="Arial Narrow" pitchFamily="34" charset="0"/>
              </a:rPr>
              <a:t>131</a:t>
            </a:r>
            <a:r>
              <a:rPr lang="en-US" sz="5400" b="1" dirty="0" smtClean="0">
                <a:latin typeface="Arial Narrow" pitchFamily="34" charset="0"/>
              </a:rPr>
              <a:t>I</a:t>
            </a:r>
            <a:r>
              <a:rPr lang="en-US" sz="5400" b="1" dirty="0" smtClean="0">
                <a:latin typeface="Arial Narrow" pitchFamily="34" charset="0"/>
              </a:rPr>
              <a:t>) treatment. </a:t>
            </a:r>
            <a:r>
              <a:rPr lang="en-US" sz="5400" b="1" i="1" dirty="0" smtClean="0">
                <a:latin typeface="Arial Narrow" pitchFamily="34" charset="0"/>
              </a:rPr>
              <a:t>(Strong recommendation, Low quality evidence)</a:t>
            </a:r>
            <a:endParaRPr lang="en-US" sz="5400" b="1" dirty="0">
              <a:latin typeface="Arial Narrow"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776" y="882632"/>
            <a:ext cx="11551389" cy="3880773"/>
          </a:xfrm>
        </p:spPr>
        <p:txBody>
          <a:bodyPr>
            <a:normAutofit/>
          </a:bodyPr>
          <a:lstStyle/>
          <a:p>
            <a:pPr>
              <a:buNone/>
            </a:pPr>
            <a:r>
              <a:rPr lang="en-US" sz="6000" b="1" dirty="0" smtClean="0">
                <a:solidFill>
                  <a:schemeClr val="accent2">
                    <a:lumMod val="50000"/>
                  </a:schemeClr>
                </a:solidFill>
                <a:latin typeface="Arial Narrow" pitchFamily="34" charset="0"/>
              </a:rPr>
              <a:t>QUESTION 75 - WHAT IS THE EFFECT OF TYROSINE KINASE INHIBITORS ON PREGNANCY?</a:t>
            </a:r>
            <a:endParaRPr lang="en-US" sz="6000" dirty="0">
              <a:latin typeface="Arial Narrow"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547" y="265688"/>
            <a:ext cx="12052453" cy="6410534"/>
          </a:xfrm>
        </p:spPr>
        <p:txBody>
          <a:bodyPr>
            <a:noAutofit/>
          </a:bodyPr>
          <a:lstStyle/>
          <a:p>
            <a:pPr>
              <a:buNone/>
            </a:pPr>
            <a:r>
              <a:rPr lang="en-US" sz="4000" b="1" dirty="0" smtClean="0">
                <a:latin typeface="Arial Narrow" pitchFamily="34" charset="0"/>
              </a:rPr>
              <a:t>Several tyrosine </a:t>
            </a:r>
            <a:r>
              <a:rPr lang="en-US" sz="4000" b="1" dirty="0" err="1" smtClean="0">
                <a:latin typeface="Arial Narrow" pitchFamily="34" charset="0"/>
              </a:rPr>
              <a:t>kinase</a:t>
            </a:r>
            <a:r>
              <a:rPr lang="en-US" sz="4000" b="1" dirty="0" smtClean="0">
                <a:latin typeface="Arial Narrow" pitchFamily="34" charset="0"/>
              </a:rPr>
              <a:t> inhibitor medications are now FDA-approved for the therapy of metastatic differentiated and </a:t>
            </a:r>
            <a:r>
              <a:rPr lang="en-US" sz="4000" b="1" dirty="0" err="1" smtClean="0">
                <a:latin typeface="Arial Narrow" pitchFamily="34" charset="0"/>
              </a:rPr>
              <a:t>medullary</a:t>
            </a:r>
            <a:r>
              <a:rPr lang="en-US" sz="4000" b="1" dirty="0" smtClean="0">
                <a:latin typeface="Arial Narrow" pitchFamily="34" charset="0"/>
              </a:rPr>
              <a:t> thyroid cancer. </a:t>
            </a:r>
            <a:r>
              <a:rPr lang="en-US" sz="4000" b="1" dirty="0" smtClean="0">
                <a:solidFill>
                  <a:schemeClr val="accent2">
                    <a:lumMod val="50000"/>
                  </a:schemeClr>
                </a:solidFill>
                <a:latin typeface="Arial Narrow" pitchFamily="34" charset="0"/>
              </a:rPr>
              <a:t>These include </a:t>
            </a:r>
            <a:r>
              <a:rPr lang="en-US" sz="4000" b="1" dirty="0" err="1" smtClean="0">
                <a:solidFill>
                  <a:schemeClr val="accent2">
                    <a:lumMod val="50000"/>
                  </a:schemeClr>
                </a:solidFill>
                <a:latin typeface="Arial Narrow" pitchFamily="34" charset="0"/>
              </a:rPr>
              <a:t>sorafenib</a:t>
            </a:r>
            <a:r>
              <a:rPr lang="en-US" sz="4000" b="1" dirty="0" smtClean="0">
                <a:solidFill>
                  <a:schemeClr val="accent2">
                    <a:lumMod val="50000"/>
                  </a:schemeClr>
                </a:solidFill>
                <a:latin typeface="Arial Narrow" pitchFamily="34" charset="0"/>
              </a:rPr>
              <a:t>, </a:t>
            </a:r>
            <a:r>
              <a:rPr lang="en-US" sz="4000" b="1" dirty="0" err="1" smtClean="0">
                <a:solidFill>
                  <a:schemeClr val="accent2">
                    <a:lumMod val="50000"/>
                  </a:schemeClr>
                </a:solidFill>
                <a:latin typeface="Arial Narrow" pitchFamily="34" charset="0"/>
              </a:rPr>
              <a:t>lenvatinib</a:t>
            </a:r>
            <a:r>
              <a:rPr lang="en-US" sz="4000" b="1" dirty="0" smtClean="0">
                <a:solidFill>
                  <a:schemeClr val="accent2">
                    <a:lumMod val="50000"/>
                  </a:schemeClr>
                </a:solidFill>
                <a:latin typeface="Arial Narrow" pitchFamily="34" charset="0"/>
              </a:rPr>
              <a:t>, and </a:t>
            </a:r>
            <a:r>
              <a:rPr lang="en-US" sz="4000" b="1" dirty="0" err="1" smtClean="0">
                <a:solidFill>
                  <a:schemeClr val="accent2">
                    <a:lumMod val="50000"/>
                  </a:schemeClr>
                </a:solidFill>
                <a:latin typeface="Arial Narrow" pitchFamily="34" charset="0"/>
              </a:rPr>
              <a:t>cabozantinib</a:t>
            </a:r>
            <a:r>
              <a:rPr lang="en-US" sz="4000" b="1" dirty="0" smtClean="0">
                <a:solidFill>
                  <a:schemeClr val="accent2">
                    <a:lumMod val="50000"/>
                  </a:schemeClr>
                </a:solidFill>
                <a:latin typeface="Arial Narrow" pitchFamily="34" charset="0"/>
              </a:rPr>
              <a:t>. </a:t>
            </a:r>
            <a:r>
              <a:rPr lang="en-US" sz="4000" b="1" dirty="0" smtClean="0">
                <a:latin typeface="Arial Narrow" pitchFamily="34" charset="0"/>
              </a:rPr>
              <a:t>All three drugs have demonstrated both </a:t>
            </a:r>
            <a:r>
              <a:rPr lang="en-US" sz="4000" b="1" dirty="0" err="1" smtClean="0">
                <a:latin typeface="Arial Narrow" pitchFamily="34" charset="0"/>
              </a:rPr>
              <a:t>teratogenicity</a:t>
            </a:r>
            <a:r>
              <a:rPr lang="en-US" sz="4000" b="1" dirty="0" smtClean="0">
                <a:latin typeface="Arial Narrow" pitchFamily="34" charset="0"/>
              </a:rPr>
              <a:t> and embryo toxicity in animals when administered at doses below the recommended human dose. There are no human studies. The FDA recommends that women be advised of the TKI potential risk to the fetus. However, specific advisories vary by medication.</a:t>
            </a:r>
            <a:endParaRPr lang="en-US" sz="4000" b="1" dirty="0">
              <a:latin typeface="Arial Narrow"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709" y="618227"/>
            <a:ext cx="11474271" cy="5947825"/>
          </a:xfrm>
        </p:spPr>
        <p:txBody>
          <a:bodyPr>
            <a:noAutofit/>
          </a:bodyPr>
          <a:lstStyle/>
          <a:p>
            <a:pPr>
              <a:buNone/>
            </a:pPr>
            <a:r>
              <a:rPr lang="en-US" sz="4400" b="1" dirty="0" smtClean="0">
                <a:latin typeface="Arial Narrow" pitchFamily="34" charset="0"/>
              </a:rPr>
              <a:t>Furthermore, the use of any TKI must</a:t>
            </a:r>
          </a:p>
          <a:p>
            <a:pPr>
              <a:buNone/>
            </a:pPr>
            <a:r>
              <a:rPr lang="en-US" sz="4400" b="1" dirty="0" smtClean="0">
                <a:latin typeface="Arial Narrow" pitchFamily="34" charset="0"/>
              </a:rPr>
              <a:t>be guided by an assessment of risks to benefits that is also impacted by the stage of disease and recommended drug indications. </a:t>
            </a:r>
            <a:r>
              <a:rPr lang="en-US" sz="4400" b="1" dirty="0" smtClean="0">
                <a:solidFill>
                  <a:schemeClr val="accent2">
                    <a:lumMod val="50000"/>
                  </a:schemeClr>
                </a:solidFill>
                <a:latin typeface="Arial Narrow" pitchFamily="34" charset="0"/>
              </a:rPr>
              <a:t>For </a:t>
            </a:r>
            <a:r>
              <a:rPr lang="en-US" sz="4400" b="1" dirty="0" err="1" smtClean="0">
                <a:solidFill>
                  <a:schemeClr val="accent2">
                    <a:lumMod val="50000"/>
                  </a:schemeClr>
                </a:solidFill>
                <a:latin typeface="Arial Narrow" pitchFamily="34" charset="0"/>
              </a:rPr>
              <a:t>sorafenib</a:t>
            </a:r>
            <a:r>
              <a:rPr lang="en-US" sz="4400" b="1" dirty="0" smtClean="0">
                <a:solidFill>
                  <a:schemeClr val="accent2">
                    <a:lumMod val="50000"/>
                  </a:schemeClr>
                </a:solidFill>
                <a:latin typeface="Arial Narrow" pitchFamily="34" charset="0"/>
              </a:rPr>
              <a:t>, the FDA prescribing information counsels to avoid pregnancy while taking the drug</a:t>
            </a:r>
            <a:r>
              <a:rPr lang="en-US" sz="4400" b="1" dirty="0" smtClean="0">
                <a:latin typeface="Arial Narrow" pitchFamily="34" charset="0"/>
              </a:rPr>
              <a:t>.</a:t>
            </a:r>
            <a:r>
              <a:rPr lang="en-US" sz="4400" b="1" dirty="0" smtClean="0">
                <a:solidFill>
                  <a:schemeClr val="accent2">
                    <a:lumMod val="75000"/>
                  </a:schemeClr>
                </a:solidFill>
                <a:latin typeface="Arial Narrow" pitchFamily="34" charset="0"/>
              </a:rPr>
              <a:t> For </a:t>
            </a:r>
            <a:r>
              <a:rPr lang="en-US" sz="4400" b="1" dirty="0" err="1" smtClean="0">
                <a:solidFill>
                  <a:schemeClr val="accent2">
                    <a:lumMod val="75000"/>
                  </a:schemeClr>
                </a:solidFill>
                <a:latin typeface="Arial Narrow" pitchFamily="34" charset="0"/>
              </a:rPr>
              <a:t>lenvatinib</a:t>
            </a:r>
            <a:r>
              <a:rPr lang="en-US" sz="4400" b="1" dirty="0" smtClean="0">
                <a:solidFill>
                  <a:schemeClr val="accent2">
                    <a:lumMod val="75000"/>
                  </a:schemeClr>
                </a:solidFill>
                <a:latin typeface="Arial Narrow" pitchFamily="34" charset="0"/>
              </a:rPr>
              <a:t>, contraception is explicitly recommended.</a:t>
            </a:r>
          </a:p>
          <a:p>
            <a:pPr>
              <a:buNone/>
            </a:pPr>
            <a:r>
              <a:rPr lang="en-US" sz="4400" b="1" dirty="0" smtClean="0">
                <a:solidFill>
                  <a:schemeClr val="accent1">
                    <a:lumMod val="75000"/>
                  </a:schemeClr>
                </a:solidFill>
                <a:latin typeface="Arial Narrow" pitchFamily="34" charset="0"/>
              </a:rPr>
              <a:t>For </a:t>
            </a:r>
            <a:r>
              <a:rPr lang="en-US" sz="4400" b="1" dirty="0" err="1" smtClean="0">
                <a:solidFill>
                  <a:schemeClr val="accent1">
                    <a:lumMod val="75000"/>
                  </a:schemeClr>
                </a:solidFill>
                <a:latin typeface="Arial Narrow" pitchFamily="34" charset="0"/>
              </a:rPr>
              <a:t>cabozantinib</a:t>
            </a:r>
            <a:r>
              <a:rPr lang="en-US" sz="4400" b="1" dirty="0" smtClean="0">
                <a:solidFill>
                  <a:schemeClr val="accent1">
                    <a:lumMod val="75000"/>
                  </a:schemeClr>
                </a:solidFill>
                <a:latin typeface="Arial Narrow" pitchFamily="34" charset="0"/>
              </a:rPr>
              <a:t>, no additional warnings are listed</a:t>
            </a:r>
            <a:r>
              <a:rPr lang="en-US" sz="4400" b="1" dirty="0" smtClean="0">
                <a:latin typeface="Arial Narrow" pitchFamily="34" charset="0"/>
              </a:rPr>
              <a:t>.</a:t>
            </a:r>
            <a:endParaRPr lang="en-US" sz="4400" b="1" dirty="0">
              <a:latin typeface="Arial Narrow"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508" y="1047885"/>
            <a:ext cx="11342068" cy="3880773"/>
          </a:xfrm>
        </p:spPr>
        <p:txBody>
          <a:bodyPr>
            <a:normAutofit/>
          </a:bodyPr>
          <a:lstStyle/>
          <a:p>
            <a:pPr>
              <a:buNone/>
            </a:pPr>
            <a:r>
              <a:rPr lang="en-US" sz="5400" b="1" dirty="0" smtClean="0">
                <a:solidFill>
                  <a:schemeClr val="accent2">
                    <a:lumMod val="50000"/>
                  </a:schemeClr>
                </a:solidFill>
                <a:latin typeface="Arial Narrow" pitchFamily="34" charset="0"/>
              </a:rPr>
              <a:t>QUESTION 76 - DOES PREGNANCY INCREASE THE RISK OF DTC RECURRENCE?</a:t>
            </a:r>
            <a:endParaRPr lang="en-US" sz="5400"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883528" cy="6621137"/>
          </a:xfrm>
        </p:spPr>
        <p:txBody>
          <a:bodyPr>
            <a:noAutofit/>
          </a:bodyPr>
          <a:lstStyle/>
          <a:p>
            <a:pPr>
              <a:buNone/>
            </a:pPr>
            <a:r>
              <a:rPr lang="en-US" sz="3600" b="1" dirty="0" smtClean="0">
                <a:solidFill>
                  <a:schemeClr val="tx2">
                    <a:lumMod val="50000"/>
                  </a:schemeClr>
                </a:solidFill>
                <a:latin typeface="Arial Narrow" pitchFamily="34" charset="0"/>
              </a:rPr>
              <a:t>Thus, pregnancy does not pose a risk for tumor recurrence in women without structural or biochemical disease present prior to the pregnancy. Therefore, women with an excellent response to therapy as defined by the 2015 ATA guidelines do not require additional monitoring during gestation. However, pregnancy may represent a stimulus to thyroid cancer growth in patients with known structural (ATA 2015 structural incomplete response to therapy) or biochemical (ATA 2015 biochemical incomplete response to therapy) disease present at the time of conception, and requires monitoring.</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726" y="408907"/>
            <a:ext cx="11331051" cy="5496134"/>
          </a:xfrm>
        </p:spPr>
        <p:txBody>
          <a:bodyPr>
            <a:noAutofit/>
          </a:bodyPr>
          <a:lstStyle/>
          <a:p>
            <a:pPr>
              <a:buNone/>
            </a:pPr>
            <a:r>
              <a:rPr lang="en-US" sz="5400" b="1" dirty="0" smtClean="0">
                <a:solidFill>
                  <a:schemeClr val="accent2">
                    <a:lumMod val="50000"/>
                  </a:schemeClr>
                </a:solidFill>
                <a:latin typeface="Arial Narrow" pitchFamily="34" charset="0"/>
              </a:rPr>
              <a:t>QUESTION 77 - WHAT TYPE OF MONITORING SHOULD BE PERFORMED DURING PREGNANCY IN A PATIENT WHO HAS ALREADY BEEN TREATED FOR DTC PRIOR TO PREGNANCY?</a:t>
            </a:r>
            <a:endParaRPr 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574" y="1025852"/>
            <a:ext cx="11573423" cy="3880773"/>
          </a:xfrm>
        </p:spPr>
        <p:txBody>
          <a:bodyPr>
            <a:normAutofit/>
          </a:bodyPr>
          <a:lstStyle/>
          <a:p>
            <a:pPr>
              <a:buNone/>
            </a:pPr>
            <a:r>
              <a:rPr lang="en-US" sz="4800" b="1" dirty="0" smtClean="0">
                <a:solidFill>
                  <a:schemeClr val="accent2">
                    <a:lumMod val="50000"/>
                  </a:schemeClr>
                </a:solidFill>
                <a:latin typeface="Arial Narrow" pitchFamily="34" charset="0"/>
                <a:cs typeface="Aban" pitchFamily="2" charset="-78"/>
              </a:rPr>
              <a:t>QUESTION 67 - WHAT IS THE OPTIMAL DIAGNOSTIC STRATEGY FOR THYROID NODULES DETECTED DURING PREGNANY?</a:t>
            </a:r>
            <a:endParaRPr lang="en-US" sz="4800" b="1" dirty="0">
              <a:latin typeface="Arial Narrow" pitchFamily="34" charset="0"/>
              <a:cs typeface="Aban"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3653"/>
            <a:ext cx="11727659" cy="6344433"/>
          </a:xfrm>
        </p:spPr>
        <p:txBody>
          <a:bodyPr>
            <a:noAutofit/>
          </a:bodyPr>
          <a:lstStyle/>
          <a:p>
            <a:pPr>
              <a:buNone/>
            </a:pPr>
            <a:r>
              <a:rPr lang="en-US" sz="4400" b="1" dirty="0" smtClean="0">
                <a:latin typeface="Arial Narrow" pitchFamily="34" charset="0"/>
              </a:rPr>
              <a:t>Recommendation 68</a:t>
            </a:r>
          </a:p>
          <a:p>
            <a:pPr>
              <a:buNone/>
            </a:pPr>
            <a:r>
              <a:rPr lang="en-US" sz="4400" b="1" dirty="0" smtClean="0">
                <a:latin typeface="Arial Narrow" pitchFamily="34" charset="0"/>
              </a:rPr>
              <a:t>Ultrasound and </a:t>
            </a:r>
            <a:r>
              <a:rPr lang="en-US" sz="4400" b="1" dirty="0" err="1" smtClean="0">
                <a:latin typeface="Arial Narrow" pitchFamily="34" charset="0"/>
              </a:rPr>
              <a:t>thyroglobulin</a:t>
            </a:r>
            <a:r>
              <a:rPr lang="en-US" sz="4400" b="1" dirty="0" smtClean="0">
                <a:latin typeface="Arial Narrow" pitchFamily="34" charset="0"/>
              </a:rPr>
              <a:t> monitoring during pregnancy is not required in women with a history of </a:t>
            </a:r>
            <a:r>
              <a:rPr lang="en-US" sz="4400" b="1" dirty="0" smtClean="0">
                <a:solidFill>
                  <a:schemeClr val="accent2">
                    <a:lumMod val="50000"/>
                  </a:schemeClr>
                </a:solidFill>
                <a:latin typeface="Arial Narrow" pitchFamily="34" charset="0"/>
              </a:rPr>
              <a:t>previously treated differentiated thyroid carcinoma with undetectable serum </a:t>
            </a:r>
            <a:r>
              <a:rPr lang="en-US" sz="4400" b="1" dirty="0" err="1" smtClean="0">
                <a:solidFill>
                  <a:schemeClr val="accent2">
                    <a:lumMod val="50000"/>
                  </a:schemeClr>
                </a:solidFill>
                <a:latin typeface="Arial Narrow" pitchFamily="34" charset="0"/>
              </a:rPr>
              <a:t>thyroglobulin</a:t>
            </a:r>
            <a:r>
              <a:rPr lang="en-US" sz="4400" b="1" dirty="0" smtClean="0">
                <a:solidFill>
                  <a:schemeClr val="accent2">
                    <a:lumMod val="50000"/>
                  </a:schemeClr>
                </a:solidFill>
                <a:latin typeface="Arial Narrow" pitchFamily="34" charset="0"/>
              </a:rPr>
              <a:t> levels (in the absence of </a:t>
            </a:r>
            <a:r>
              <a:rPr lang="en-US" sz="4400" b="1" dirty="0" err="1" smtClean="0">
                <a:solidFill>
                  <a:schemeClr val="accent2">
                    <a:lumMod val="50000"/>
                  </a:schemeClr>
                </a:solidFill>
                <a:latin typeface="Arial Narrow" pitchFamily="34" charset="0"/>
              </a:rPr>
              <a:t>Tg</a:t>
            </a:r>
            <a:r>
              <a:rPr lang="en-US" sz="4400" b="1" dirty="0" smtClean="0">
                <a:solidFill>
                  <a:schemeClr val="accent2">
                    <a:lumMod val="50000"/>
                  </a:schemeClr>
                </a:solidFill>
                <a:latin typeface="Arial Narrow" pitchFamily="34" charset="0"/>
              </a:rPr>
              <a:t> </a:t>
            </a:r>
            <a:r>
              <a:rPr lang="en-US" sz="4400" b="1" dirty="0" err="1" smtClean="0">
                <a:solidFill>
                  <a:schemeClr val="accent2">
                    <a:lumMod val="50000"/>
                  </a:schemeClr>
                </a:solidFill>
                <a:latin typeface="Arial Narrow" pitchFamily="34" charset="0"/>
              </a:rPr>
              <a:t>autoantibodies</a:t>
            </a:r>
            <a:r>
              <a:rPr lang="en-US" sz="4400" b="1" dirty="0" smtClean="0">
                <a:solidFill>
                  <a:schemeClr val="accent2">
                    <a:lumMod val="50000"/>
                  </a:schemeClr>
                </a:solidFill>
                <a:latin typeface="Arial Narrow" pitchFamily="34" charset="0"/>
              </a:rPr>
              <a:t>) classified as having no biochemical or structural evidence of disease prior to pregnancy</a:t>
            </a:r>
            <a:r>
              <a:rPr lang="en-US" sz="4400" b="1" dirty="0" smtClean="0">
                <a:latin typeface="Arial Narrow" pitchFamily="34" charset="0"/>
              </a:rPr>
              <a:t>. </a:t>
            </a:r>
            <a:r>
              <a:rPr lang="en-US" sz="4400" b="1" i="1" dirty="0" smtClean="0">
                <a:latin typeface="Arial Narrow" pitchFamily="34" charset="0"/>
              </a:rPr>
              <a:t>(Strong recommendation, Moderate quality evidence)</a:t>
            </a:r>
            <a:endParaRPr lang="en-US" sz="4400" b="1" dirty="0">
              <a:latin typeface="Arial Narrow"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574" y="243654"/>
            <a:ext cx="11562405" cy="6344433"/>
          </a:xfrm>
        </p:spPr>
        <p:txBody>
          <a:bodyPr>
            <a:noAutofit/>
          </a:bodyPr>
          <a:lstStyle/>
          <a:p>
            <a:pPr>
              <a:buNone/>
            </a:pPr>
            <a:r>
              <a:rPr lang="en-US" sz="4400" b="1" dirty="0" smtClean="0">
                <a:latin typeface="Arial Narrow" pitchFamily="34" charset="0"/>
              </a:rPr>
              <a:t>Recommendation 69</a:t>
            </a:r>
          </a:p>
          <a:p>
            <a:pPr>
              <a:buNone/>
            </a:pPr>
            <a:r>
              <a:rPr lang="en-US" sz="4400" b="1" dirty="0" smtClean="0">
                <a:latin typeface="Arial Narrow" pitchFamily="34" charset="0"/>
              </a:rPr>
              <a:t>Ultrasound and </a:t>
            </a:r>
            <a:r>
              <a:rPr lang="en-US" sz="4400" b="1" dirty="0" err="1" smtClean="0">
                <a:latin typeface="Arial Narrow" pitchFamily="34" charset="0"/>
              </a:rPr>
              <a:t>thyroglobulin</a:t>
            </a:r>
            <a:r>
              <a:rPr lang="en-US" sz="4400" b="1" dirty="0" smtClean="0">
                <a:latin typeface="Arial Narrow" pitchFamily="34" charset="0"/>
              </a:rPr>
              <a:t> monitoring should be performed during pregnancy in women diagnosed </a:t>
            </a:r>
            <a:r>
              <a:rPr lang="en-US" sz="4400" b="1" dirty="0" smtClean="0">
                <a:solidFill>
                  <a:schemeClr val="accent2">
                    <a:lumMod val="50000"/>
                  </a:schemeClr>
                </a:solidFill>
                <a:latin typeface="Arial Narrow" pitchFamily="34" charset="0"/>
              </a:rPr>
              <a:t>with well-differentiated thyroid cancer and a biochemically or structurally incomplete response to therapy, or in patients known to have active recurrent or residual disease</a:t>
            </a:r>
            <a:r>
              <a:rPr lang="en-US" sz="4400" b="1" dirty="0" smtClean="0">
                <a:latin typeface="Arial Narrow" pitchFamily="34" charset="0"/>
              </a:rPr>
              <a:t>. </a:t>
            </a:r>
            <a:r>
              <a:rPr lang="en-US" sz="4400" b="1" i="1" dirty="0" smtClean="0">
                <a:latin typeface="Arial Narrow" pitchFamily="34" charset="0"/>
              </a:rPr>
              <a:t>(Strong recommendation, Moderate quality evidence)</a:t>
            </a:r>
            <a:endParaRPr lang="en-US" sz="4400" b="1" dirty="0">
              <a:latin typeface="Arial Narrow"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776" y="640261"/>
            <a:ext cx="11441221" cy="3880773"/>
          </a:xfrm>
        </p:spPr>
        <p:txBody>
          <a:bodyPr>
            <a:normAutofit/>
          </a:bodyPr>
          <a:lstStyle/>
          <a:p>
            <a:pPr>
              <a:buNone/>
            </a:pPr>
            <a:r>
              <a:rPr lang="en-US" sz="4000" b="1" dirty="0" smtClean="0">
                <a:solidFill>
                  <a:schemeClr val="accent2">
                    <a:lumMod val="50000"/>
                  </a:schemeClr>
                </a:solidFill>
                <a:latin typeface="Arial Narrow" pitchFamily="34" charset="0"/>
              </a:rPr>
              <a:t>QUESTION 78 - WHAT TYPE OF MONITORING SHOULD BE PERFORMED DURING PREGNANCY IN A PATIENT WHO IS UNDER ACTIVE SURVEILLANCE FOR PAPILLARY THYROID MICROCARCINOMA?</a:t>
            </a:r>
            <a:endParaRPr lang="en-US" sz="40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7553"/>
            <a:ext cx="11986352" cy="6267314"/>
          </a:xfrm>
        </p:spPr>
        <p:txBody>
          <a:bodyPr>
            <a:noAutofit/>
          </a:bodyPr>
          <a:lstStyle/>
          <a:p>
            <a:pPr>
              <a:buNone/>
            </a:pPr>
            <a:r>
              <a:rPr lang="en-US" sz="5400" b="1" dirty="0" smtClean="0">
                <a:latin typeface="Arial Narrow" pitchFamily="34" charset="0"/>
              </a:rPr>
              <a:t>Recommendation 70</a:t>
            </a:r>
          </a:p>
          <a:p>
            <a:pPr>
              <a:buNone/>
            </a:pPr>
            <a:r>
              <a:rPr lang="en-US" sz="5400" b="1" dirty="0" smtClean="0">
                <a:latin typeface="Arial Narrow" pitchFamily="34" charset="0"/>
              </a:rPr>
              <a:t>Ultrasound monitoring of the maternal thyroid should be performed</a:t>
            </a:r>
            <a:r>
              <a:rPr lang="en-US" sz="5400" b="1" dirty="0" smtClean="0">
                <a:solidFill>
                  <a:schemeClr val="accent2">
                    <a:lumMod val="50000"/>
                  </a:schemeClr>
                </a:solidFill>
                <a:latin typeface="Arial Narrow" pitchFamily="34" charset="0"/>
              </a:rPr>
              <a:t> each trimester </a:t>
            </a:r>
            <a:r>
              <a:rPr lang="en-US" sz="5400" b="1" dirty="0" smtClean="0">
                <a:latin typeface="Arial Narrow" pitchFamily="34" charset="0"/>
              </a:rPr>
              <a:t>during pregnancy in women diagnosed with PTMC who are under active surveillance. </a:t>
            </a:r>
            <a:r>
              <a:rPr lang="en-US" sz="5400" b="1" i="1" dirty="0" smtClean="0">
                <a:latin typeface="Arial Narrow" pitchFamily="34" charset="0"/>
              </a:rPr>
              <a:t>(Weak  recommendation, Low quality evidence)</a:t>
            </a:r>
            <a:endParaRPr lang="en-US" sz="5400" b="1" dirty="0">
              <a:latin typeface="Arial Narrow"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810" y="497042"/>
            <a:ext cx="11275968" cy="3880773"/>
          </a:xfrm>
        </p:spPr>
        <p:txBody>
          <a:bodyPr>
            <a:normAutofit/>
          </a:bodyPr>
          <a:lstStyle/>
          <a:p>
            <a:pPr>
              <a:buNone/>
            </a:pPr>
            <a:r>
              <a:rPr lang="en-US" sz="4800" b="1" dirty="0" smtClean="0">
                <a:solidFill>
                  <a:schemeClr val="tx2">
                    <a:lumMod val="50000"/>
                  </a:schemeClr>
                </a:solidFill>
                <a:latin typeface="Arial Narrow" pitchFamily="34" charset="0"/>
              </a:rPr>
              <a:t>QUESTION 79 - WHAT SPECIAL CONSIDERATIONS SHOULD BE FOLLOWED FOR WOMEN WITH MEDULLARY CANCER DUE TO GERMLINE RET MUTATIONS?</a:t>
            </a:r>
            <a:endParaRPr lang="en-US" sz="48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456" y="265688"/>
            <a:ext cx="11490592" cy="4697411"/>
          </a:xfrm>
        </p:spPr>
        <p:txBody>
          <a:bodyPr>
            <a:noAutofit/>
          </a:bodyPr>
          <a:lstStyle/>
          <a:p>
            <a:pPr>
              <a:buNone/>
            </a:pPr>
            <a:r>
              <a:rPr lang="en-US" sz="4400" b="1" dirty="0" smtClean="0">
                <a:solidFill>
                  <a:schemeClr val="tx2">
                    <a:lumMod val="50000"/>
                  </a:schemeClr>
                </a:solidFill>
                <a:latin typeface="Arial Narrow" pitchFamily="34" charset="0"/>
              </a:rPr>
              <a:t>Hereditary </a:t>
            </a:r>
            <a:r>
              <a:rPr lang="en-US" sz="4400" b="1" dirty="0" err="1" smtClean="0">
                <a:solidFill>
                  <a:schemeClr val="tx2">
                    <a:lumMod val="50000"/>
                  </a:schemeClr>
                </a:solidFill>
                <a:latin typeface="Arial Narrow" pitchFamily="34" charset="0"/>
              </a:rPr>
              <a:t>medullary</a:t>
            </a:r>
            <a:r>
              <a:rPr lang="en-US" sz="4400" b="1" dirty="0" smtClean="0">
                <a:solidFill>
                  <a:schemeClr val="tx2">
                    <a:lumMod val="50000"/>
                  </a:schemeClr>
                </a:solidFill>
                <a:latin typeface="Arial Narrow" pitchFamily="34" charset="0"/>
              </a:rPr>
              <a:t> thyroid cancer (MTC) may occur as a result of activating </a:t>
            </a:r>
            <a:r>
              <a:rPr lang="en-US" sz="4400" b="1" dirty="0" err="1" smtClean="0">
                <a:solidFill>
                  <a:schemeClr val="tx2">
                    <a:lumMod val="50000"/>
                  </a:schemeClr>
                </a:solidFill>
                <a:latin typeface="Arial Narrow" pitchFamily="34" charset="0"/>
              </a:rPr>
              <a:t>germline</a:t>
            </a:r>
            <a:r>
              <a:rPr lang="en-US" sz="4400" b="1" dirty="0" smtClean="0">
                <a:solidFill>
                  <a:schemeClr val="tx2">
                    <a:lumMod val="50000"/>
                  </a:schemeClr>
                </a:solidFill>
                <a:latin typeface="Arial Narrow" pitchFamily="34" charset="0"/>
              </a:rPr>
              <a:t> mutations of the </a:t>
            </a:r>
            <a:r>
              <a:rPr lang="en-US" sz="4400" b="1" i="1" dirty="0" smtClean="0">
                <a:solidFill>
                  <a:schemeClr val="tx2">
                    <a:lumMod val="50000"/>
                  </a:schemeClr>
                </a:solidFill>
                <a:latin typeface="Arial Narrow" pitchFamily="34" charset="0"/>
              </a:rPr>
              <a:t>RET </a:t>
            </a:r>
            <a:r>
              <a:rPr lang="en-US" sz="4400" b="1" i="1" dirty="0" err="1" smtClean="0">
                <a:solidFill>
                  <a:schemeClr val="tx2">
                    <a:lumMod val="50000"/>
                  </a:schemeClr>
                </a:solidFill>
                <a:latin typeface="Arial Narrow" pitchFamily="34" charset="0"/>
              </a:rPr>
              <a:t>oncogene</a:t>
            </a:r>
            <a:r>
              <a:rPr lang="en-US" sz="4400" b="1" i="1" dirty="0" smtClean="0">
                <a:solidFill>
                  <a:schemeClr val="tx2">
                    <a:lumMod val="50000"/>
                  </a:schemeClr>
                </a:solidFill>
                <a:latin typeface="Arial Narrow" pitchFamily="34" charset="0"/>
              </a:rPr>
              <a:t>. Over 100 mutations, duplications, insertions, or deletions </a:t>
            </a:r>
            <a:r>
              <a:rPr lang="en-US" sz="4400" b="1" dirty="0" smtClean="0">
                <a:solidFill>
                  <a:schemeClr val="tx2">
                    <a:lumMod val="50000"/>
                  </a:schemeClr>
                </a:solidFill>
                <a:latin typeface="Arial Narrow" pitchFamily="34" charset="0"/>
              </a:rPr>
              <a:t>involving RET have been identified in patients with hereditary MEN2a (including familial MTC) or MEN2b syndromes. </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1" y="166536"/>
            <a:ext cx="11760710" cy="5782572"/>
          </a:xfrm>
        </p:spPr>
        <p:txBody>
          <a:bodyPr>
            <a:noAutofit/>
          </a:bodyPr>
          <a:lstStyle/>
          <a:p>
            <a:pPr>
              <a:buNone/>
            </a:pPr>
            <a:r>
              <a:rPr lang="en-US" sz="3600" b="1" dirty="0" smtClean="0">
                <a:solidFill>
                  <a:schemeClr val="tx2">
                    <a:lumMod val="50000"/>
                  </a:schemeClr>
                </a:solidFill>
                <a:latin typeface="Arial Narrow" pitchFamily="34" charset="0"/>
              </a:rPr>
              <a:t>For a woman with a given RET mutation with or without clinical</a:t>
            </a:r>
          </a:p>
          <a:p>
            <a:pPr>
              <a:buNone/>
            </a:pPr>
            <a:r>
              <a:rPr lang="en-US" sz="3600" b="1" dirty="0" smtClean="0">
                <a:solidFill>
                  <a:schemeClr val="tx2">
                    <a:lumMod val="50000"/>
                  </a:schemeClr>
                </a:solidFill>
                <a:latin typeface="Arial Narrow" pitchFamily="34" charset="0"/>
              </a:rPr>
              <a:t>MTC, who is either pregnant or contemplating conception, the associated risks of MTC aggressiveness combined with her own history may inform her about whether to seek genetic</a:t>
            </a:r>
          </a:p>
          <a:p>
            <a:pPr>
              <a:buNone/>
            </a:pPr>
            <a:r>
              <a:rPr lang="en-US" sz="3600" b="1" dirty="0" smtClean="0">
                <a:solidFill>
                  <a:schemeClr val="tx2">
                    <a:lumMod val="50000"/>
                  </a:schemeClr>
                </a:solidFill>
                <a:latin typeface="Arial Narrow" pitchFamily="34" charset="0"/>
              </a:rPr>
              <a:t>counseling.</a:t>
            </a:r>
          </a:p>
          <a:p>
            <a:pPr>
              <a:buNone/>
            </a:pPr>
            <a:r>
              <a:rPr lang="en-US" sz="3600" b="1" dirty="0" smtClean="0">
                <a:solidFill>
                  <a:schemeClr val="tx2">
                    <a:lumMod val="50000"/>
                  </a:schemeClr>
                </a:solidFill>
                <a:latin typeface="Arial Narrow" pitchFamily="34" charset="0"/>
              </a:rPr>
              <a:t>In addition, testing to exclude a </a:t>
            </a:r>
            <a:r>
              <a:rPr lang="en-US" sz="3600" b="1" dirty="0" err="1" smtClean="0">
                <a:solidFill>
                  <a:schemeClr val="tx2">
                    <a:lumMod val="50000"/>
                  </a:schemeClr>
                </a:solidFill>
                <a:latin typeface="Arial Narrow" pitchFamily="34" charset="0"/>
              </a:rPr>
              <a:t>pheochromocytoma</a:t>
            </a:r>
            <a:r>
              <a:rPr lang="en-US" sz="3600" b="1" dirty="0" smtClean="0">
                <a:solidFill>
                  <a:schemeClr val="tx2">
                    <a:lumMod val="50000"/>
                  </a:schemeClr>
                </a:solidFill>
                <a:latin typeface="Arial Narrow" pitchFamily="34" charset="0"/>
              </a:rPr>
              <a:t> should be done prior to pregnancy for all women with MEN2. No studies address the effect of pregnancy on MTC progression in patients with biochemical or structural evidence of residual or metastatic disease.</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1" y="243654"/>
            <a:ext cx="11694608" cy="6355450"/>
          </a:xfrm>
        </p:spPr>
        <p:txBody>
          <a:bodyPr>
            <a:noAutofit/>
          </a:bodyPr>
          <a:lstStyle/>
          <a:p>
            <a:pPr>
              <a:buNone/>
            </a:pPr>
            <a:r>
              <a:rPr lang="en-US" sz="4000" b="1" dirty="0" smtClean="0">
                <a:solidFill>
                  <a:schemeClr val="tx2">
                    <a:lumMod val="50000"/>
                  </a:schemeClr>
                </a:solidFill>
                <a:latin typeface="Arial Narrow" pitchFamily="34" charset="0"/>
              </a:rPr>
              <a:t>For a woman with a given RET mutation with or without clinical MTC, who is either pregnant or contemplating conception, the associated risks of MTC aggressiveness combined with her own history may inform her about whether to seek genetic counseling. Both prenatal and pre-implantation genetic testing are available and the reader is referred to the excellent discussion in the 2015 ATA guidelines that culminates in Recommendation 12, “The duty to warn of genetic risk extends to both preconception and prenatal contexts.</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25" y="695345"/>
            <a:ext cx="11661557" cy="5143595"/>
          </a:xfrm>
        </p:spPr>
        <p:txBody>
          <a:bodyPr>
            <a:noAutofit/>
          </a:bodyPr>
          <a:lstStyle/>
          <a:p>
            <a:pPr>
              <a:buNone/>
            </a:pPr>
            <a:r>
              <a:rPr lang="en-US" sz="3600" b="1" dirty="0" smtClean="0">
                <a:solidFill>
                  <a:schemeClr val="tx2">
                    <a:lumMod val="50000"/>
                  </a:schemeClr>
                </a:solidFill>
                <a:latin typeface="Arial Narrow" pitchFamily="34" charset="0"/>
              </a:rPr>
              <a:t>Genetic counseling about the options of pre-implantation or prenatal diagnostic testing should be considered for all RET mutation carriers of childbearing age, particularly those with MEN2B. Parents who do not wish to have prenatal </a:t>
            </a:r>
            <a:r>
              <a:rPr lang="en-US" sz="3600" b="1" i="1" dirty="0" smtClean="0">
                <a:solidFill>
                  <a:schemeClr val="tx2">
                    <a:lumMod val="50000"/>
                  </a:schemeClr>
                </a:solidFill>
                <a:latin typeface="Arial Narrow" pitchFamily="34" charset="0"/>
              </a:rPr>
              <a:t>RET gene mutation </a:t>
            </a:r>
            <a:r>
              <a:rPr lang="en-US" sz="3600" b="1" dirty="0" smtClean="0">
                <a:solidFill>
                  <a:schemeClr val="tx2">
                    <a:lumMod val="50000"/>
                  </a:schemeClr>
                </a:solidFill>
                <a:latin typeface="Arial Narrow" pitchFamily="34" charset="0"/>
              </a:rPr>
              <a:t>testing should be offered genetic counseling and informed of the availability of genetic testing of their child to detect a mutated </a:t>
            </a:r>
            <a:r>
              <a:rPr lang="en-US" sz="3600" b="1" i="1" dirty="0" smtClean="0">
                <a:solidFill>
                  <a:schemeClr val="tx2">
                    <a:lumMod val="50000"/>
                  </a:schemeClr>
                </a:solidFill>
                <a:latin typeface="Arial Narrow" pitchFamily="34" charset="0"/>
              </a:rPr>
              <a:t>RET allele. This is particularly important for mutations associated </a:t>
            </a:r>
            <a:r>
              <a:rPr lang="en-US" sz="3600" b="1" dirty="0" smtClean="0">
                <a:solidFill>
                  <a:schemeClr val="tx2">
                    <a:lumMod val="50000"/>
                  </a:schemeClr>
                </a:solidFill>
                <a:latin typeface="Arial Narrow" pitchFamily="34" charset="0"/>
              </a:rPr>
              <a:t>with the onset of MTC before 5 years of age.”</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709" y="607211"/>
            <a:ext cx="11242917" cy="5253762"/>
          </a:xfrm>
        </p:spPr>
        <p:txBody>
          <a:bodyPr>
            <a:noAutofit/>
          </a:bodyPr>
          <a:lstStyle/>
          <a:p>
            <a:pPr>
              <a:buNone/>
            </a:pPr>
            <a:r>
              <a:rPr lang="en-US" sz="4400" b="1" dirty="0" smtClean="0">
                <a:solidFill>
                  <a:schemeClr val="tx2">
                    <a:lumMod val="50000"/>
                  </a:schemeClr>
                </a:solidFill>
                <a:latin typeface="Arial Narrow" pitchFamily="34" charset="0"/>
              </a:rPr>
              <a:t>In addition, testing to exclude a</a:t>
            </a:r>
          </a:p>
          <a:p>
            <a:pPr>
              <a:buNone/>
            </a:pPr>
            <a:r>
              <a:rPr lang="en-US" sz="4400" b="1" dirty="0" err="1" smtClean="0">
                <a:solidFill>
                  <a:schemeClr val="tx2">
                    <a:lumMod val="50000"/>
                  </a:schemeClr>
                </a:solidFill>
                <a:latin typeface="Arial Narrow" pitchFamily="34" charset="0"/>
              </a:rPr>
              <a:t>pheochromocytoma</a:t>
            </a:r>
            <a:r>
              <a:rPr lang="en-US" sz="4400" b="1" dirty="0" smtClean="0">
                <a:solidFill>
                  <a:schemeClr val="tx2">
                    <a:lumMod val="50000"/>
                  </a:schemeClr>
                </a:solidFill>
                <a:latin typeface="Arial Narrow" pitchFamily="34" charset="0"/>
              </a:rPr>
              <a:t> should be done prior to pregnancy for all women with MEN2. No studies address the effect of pregnancy on MTC progression in patients with biochemical or structural evidence of residual or metastatic disease.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575" y="154236"/>
            <a:ext cx="11738676" cy="6703764"/>
          </a:xfrm>
        </p:spPr>
        <p:txBody>
          <a:bodyPr>
            <a:noAutofit/>
          </a:bodyPr>
          <a:lstStyle/>
          <a:p>
            <a:pPr>
              <a:buNone/>
            </a:pPr>
            <a:r>
              <a:rPr lang="en-US" sz="3200" b="1" i="1" dirty="0" smtClean="0">
                <a:solidFill>
                  <a:schemeClr val="tx2">
                    <a:lumMod val="50000"/>
                  </a:schemeClr>
                </a:solidFill>
                <a:latin typeface="Arial Narrow" pitchFamily="34" charset="0"/>
              </a:rPr>
              <a:t>History and physical examination</a:t>
            </a:r>
          </a:p>
          <a:p>
            <a:pPr>
              <a:buNone/>
            </a:pPr>
            <a:r>
              <a:rPr lang="en-US" sz="3200" b="1" dirty="0" smtClean="0">
                <a:solidFill>
                  <a:schemeClr val="tx2">
                    <a:lumMod val="50000"/>
                  </a:schemeClr>
                </a:solidFill>
                <a:latin typeface="Arial Narrow" pitchFamily="34" charset="0"/>
              </a:rPr>
              <a:t>The patient with a thyroid nodule should be asked about a family history of benign or malignant thyroid disease, familial </a:t>
            </a:r>
            <a:r>
              <a:rPr lang="en-US" sz="3200" b="1" dirty="0" err="1" smtClean="0">
                <a:solidFill>
                  <a:schemeClr val="tx2">
                    <a:lumMod val="50000"/>
                  </a:schemeClr>
                </a:solidFill>
                <a:latin typeface="Arial Narrow" pitchFamily="34" charset="0"/>
              </a:rPr>
              <a:t>medullary</a:t>
            </a:r>
            <a:r>
              <a:rPr lang="en-US" sz="3200" b="1" dirty="0" smtClean="0">
                <a:solidFill>
                  <a:schemeClr val="tx2">
                    <a:lumMod val="50000"/>
                  </a:schemeClr>
                </a:solidFill>
                <a:latin typeface="Arial Narrow" pitchFamily="34" charset="0"/>
              </a:rPr>
              <a:t> thyroid carcinoma, multiple endocrine </a:t>
            </a:r>
            <a:r>
              <a:rPr lang="en-US" sz="3200" b="1" dirty="0" err="1" smtClean="0">
                <a:solidFill>
                  <a:schemeClr val="tx2">
                    <a:lumMod val="50000"/>
                  </a:schemeClr>
                </a:solidFill>
                <a:latin typeface="Arial Narrow" pitchFamily="34" charset="0"/>
              </a:rPr>
              <a:t>neoplasia</a:t>
            </a:r>
            <a:r>
              <a:rPr lang="en-US" sz="3200" b="1" dirty="0" smtClean="0">
                <a:solidFill>
                  <a:schemeClr val="tx2">
                    <a:lumMod val="50000"/>
                  </a:schemeClr>
                </a:solidFill>
                <a:latin typeface="Arial Narrow" pitchFamily="34" charset="0"/>
              </a:rPr>
              <a:t> type 2 (MEN 2), familial papillary thyroid carcinoma, and a familial history of a tumor syndrome predisposing to thyroid cancer syndrome (e.g., </a:t>
            </a:r>
            <a:r>
              <a:rPr lang="en-US" sz="3200" b="1" dirty="0" err="1" smtClean="0">
                <a:solidFill>
                  <a:schemeClr val="tx2">
                    <a:lumMod val="50000"/>
                  </a:schemeClr>
                </a:solidFill>
                <a:latin typeface="Arial Narrow" pitchFamily="34" charset="0"/>
              </a:rPr>
              <a:t>Phosphatase</a:t>
            </a:r>
            <a:r>
              <a:rPr lang="en-US" sz="3200" b="1" dirty="0" smtClean="0">
                <a:solidFill>
                  <a:schemeClr val="tx2">
                    <a:lumMod val="50000"/>
                  </a:schemeClr>
                </a:solidFill>
                <a:latin typeface="Arial Narrow" pitchFamily="34" charset="0"/>
              </a:rPr>
              <a:t> and </a:t>
            </a:r>
            <a:r>
              <a:rPr lang="en-US" sz="3200" b="1" dirty="0" err="1" smtClean="0">
                <a:solidFill>
                  <a:schemeClr val="tx2">
                    <a:lumMod val="50000"/>
                  </a:schemeClr>
                </a:solidFill>
                <a:latin typeface="Arial Narrow" pitchFamily="34" charset="0"/>
              </a:rPr>
              <a:t>tensin</a:t>
            </a:r>
            <a:r>
              <a:rPr lang="en-US" sz="3200" b="1" dirty="0" smtClean="0">
                <a:solidFill>
                  <a:schemeClr val="tx2">
                    <a:lumMod val="50000"/>
                  </a:schemeClr>
                </a:solidFill>
                <a:latin typeface="Arial Narrow" pitchFamily="34" charset="0"/>
              </a:rPr>
              <a:t> homolog (PTEN) </a:t>
            </a:r>
            <a:r>
              <a:rPr lang="en-US" sz="3200" b="1" dirty="0" err="1" smtClean="0">
                <a:solidFill>
                  <a:schemeClr val="tx2">
                    <a:lumMod val="50000"/>
                  </a:schemeClr>
                </a:solidFill>
                <a:latin typeface="Arial Narrow" pitchFamily="34" charset="0"/>
              </a:rPr>
              <a:t>hamartoma</a:t>
            </a:r>
            <a:r>
              <a:rPr lang="en-US" sz="3200" b="1" dirty="0" smtClean="0">
                <a:solidFill>
                  <a:schemeClr val="tx2">
                    <a:lumMod val="50000"/>
                  </a:schemeClr>
                </a:solidFill>
                <a:latin typeface="Arial Narrow" pitchFamily="34" charset="0"/>
              </a:rPr>
              <a:t> tumor syndrome [Cowden’s disease], familial </a:t>
            </a:r>
            <a:r>
              <a:rPr lang="en-US" sz="3200" b="1" dirty="0" err="1" smtClean="0">
                <a:solidFill>
                  <a:schemeClr val="tx2">
                    <a:lumMod val="50000"/>
                  </a:schemeClr>
                </a:solidFill>
                <a:latin typeface="Arial Narrow" pitchFamily="34" charset="0"/>
              </a:rPr>
              <a:t>adenomatous</a:t>
            </a:r>
            <a:r>
              <a:rPr lang="en-US" sz="3200" b="1" dirty="0" smtClean="0">
                <a:solidFill>
                  <a:schemeClr val="tx2">
                    <a:lumMod val="50000"/>
                  </a:schemeClr>
                </a:solidFill>
                <a:latin typeface="Arial Narrow" pitchFamily="34" charset="0"/>
              </a:rPr>
              <a:t> </a:t>
            </a:r>
            <a:r>
              <a:rPr lang="en-US" sz="3200" b="1" dirty="0" err="1" smtClean="0">
                <a:solidFill>
                  <a:schemeClr val="tx2">
                    <a:lumMod val="50000"/>
                  </a:schemeClr>
                </a:solidFill>
                <a:latin typeface="Arial Narrow" pitchFamily="34" charset="0"/>
              </a:rPr>
              <a:t>polyposis</a:t>
            </a:r>
            <a:r>
              <a:rPr lang="en-US" sz="3200" b="1" dirty="0" smtClean="0">
                <a:solidFill>
                  <a:schemeClr val="tx2">
                    <a:lumMod val="50000"/>
                  </a:schemeClr>
                </a:solidFill>
                <a:latin typeface="Arial Narrow" pitchFamily="34" charset="0"/>
              </a:rPr>
              <a:t>, Carney complex, or Werner syndrome). The malignancy risk is higher for nodules detected in both adult survivors of childhood cancers where treatment involved head/neck/cranial radiation and those exposed to ionizing radiation before 18 years of age . Thorough palpation of the thyroid and neck inspection for cervical nodes is essential.</a:t>
            </a:r>
            <a:endParaRPr lang="en-US" sz="32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421" y="499431"/>
            <a:ext cx="11633812" cy="1320800"/>
          </a:xfrm>
        </p:spPr>
        <p:txBody>
          <a:bodyPr>
            <a:normAutofit/>
          </a:bodyPr>
          <a:lstStyle/>
          <a:p>
            <a:r>
              <a:rPr lang="en-US" sz="6000" b="1" dirty="0" smtClean="0">
                <a:solidFill>
                  <a:schemeClr val="accent2">
                    <a:lumMod val="50000"/>
                  </a:schemeClr>
                </a:solidFill>
                <a:latin typeface="Arial Narrow" pitchFamily="34" charset="0"/>
              </a:rPr>
              <a:t>X. Fetal and Neonatal Considerations</a:t>
            </a:r>
            <a:endParaRPr lang="en-US" sz="60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47158" cy="1320800"/>
          </a:xfrm>
        </p:spPr>
        <p:txBody>
          <a:bodyPr>
            <a:normAutofit/>
          </a:bodyPr>
          <a:lstStyle/>
          <a:p>
            <a:r>
              <a:rPr lang="en-US" b="1" dirty="0" smtClean="0">
                <a:solidFill>
                  <a:schemeClr val="accent2">
                    <a:lumMod val="50000"/>
                  </a:schemeClr>
                </a:solidFill>
                <a:latin typeface="Arial Narrow" pitchFamily="34" charset="0"/>
              </a:rPr>
              <a:t>QUESTION 80 - WHAT IS THE RELATIONSHIP BETWEEN MATERNAL AND FETAL THYROID HORMONE STATUS?</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65253" y="1973302"/>
            <a:ext cx="11622795" cy="4669869"/>
          </a:xfrm>
        </p:spPr>
        <p:txBody>
          <a:bodyPr>
            <a:noAutofit/>
          </a:bodyPr>
          <a:lstStyle/>
          <a:p>
            <a:pPr>
              <a:buNone/>
            </a:pPr>
            <a:r>
              <a:rPr lang="en-US" sz="3200" b="1" dirty="0" smtClean="0">
                <a:solidFill>
                  <a:schemeClr val="tx2">
                    <a:lumMod val="50000"/>
                  </a:schemeClr>
                </a:solidFill>
                <a:latin typeface="Arial Narrow" pitchFamily="34" charset="0"/>
              </a:rPr>
              <a:t>Under normal circumstances the fetal hypothalamic-pituitary-thyroid system develops relatively independent of maternal influence because of the presence of the placenta, which regulates the passage of many substances, including T4, to the fetus. Circulating fetal thyroid hormone levels therefore largely reflect the stage of fetal maturation. Thyroid hormone receptors are present in the fetal brain at low concentrations up to week 10 of gestation. Thyroid hormone receptor concentrations then rapidly increase 10-fold through week 16 of pregnancy.</a:t>
            </a:r>
            <a:endParaRPr lang="en-US" sz="32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574" y="706363"/>
            <a:ext cx="10813259" cy="5650370"/>
          </a:xfrm>
        </p:spPr>
        <p:txBody>
          <a:bodyPr>
            <a:noAutofit/>
          </a:bodyPr>
          <a:lstStyle/>
          <a:p>
            <a:pPr>
              <a:buNone/>
            </a:pPr>
            <a:r>
              <a:rPr lang="en-US" sz="3600" b="1" dirty="0" smtClean="0">
                <a:solidFill>
                  <a:schemeClr val="tx2">
                    <a:lumMod val="50000"/>
                  </a:schemeClr>
                </a:solidFill>
                <a:latin typeface="Arial Narrow" pitchFamily="34" charset="0"/>
              </a:rPr>
              <a:t>Serum total T4 and free T4 are first measurable in low levels in fetal serum at 12-14 weeks of </a:t>
            </a:r>
            <a:r>
              <a:rPr lang="en-US" sz="3600" b="1" dirty="0" smtClean="0">
                <a:solidFill>
                  <a:schemeClr val="tx2">
                    <a:lumMod val="50000"/>
                  </a:schemeClr>
                </a:solidFill>
                <a:latin typeface="Arial Narrow" pitchFamily="34" charset="0"/>
              </a:rPr>
              <a:t>development. </a:t>
            </a:r>
            <a:r>
              <a:rPr lang="en-US" sz="3600" b="1" dirty="0" smtClean="0">
                <a:solidFill>
                  <a:schemeClr val="tx2">
                    <a:lumMod val="50000"/>
                  </a:schemeClr>
                </a:solidFill>
                <a:latin typeface="Arial Narrow" pitchFamily="34" charset="0"/>
              </a:rPr>
              <a:t>Based on values obtained by fetal cord sampling in normal pregnant women, it has been estimated that the mean fetal serum total T4 is 2 mcg/</a:t>
            </a:r>
            <a:r>
              <a:rPr lang="en-US" sz="3600" b="1" dirty="0" err="1" smtClean="0">
                <a:solidFill>
                  <a:schemeClr val="tx2">
                    <a:lumMod val="50000"/>
                  </a:schemeClr>
                </a:solidFill>
                <a:latin typeface="Arial Narrow" pitchFamily="34" charset="0"/>
              </a:rPr>
              <a:t>dL</a:t>
            </a:r>
            <a:r>
              <a:rPr lang="en-US" sz="3600" b="1" dirty="0" smtClean="0">
                <a:solidFill>
                  <a:schemeClr val="tx2">
                    <a:lumMod val="50000"/>
                  </a:schemeClr>
                </a:solidFill>
                <a:latin typeface="Arial Narrow" pitchFamily="34" charset="0"/>
              </a:rPr>
              <a:t> (26 </a:t>
            </a:r>
            <a:r>
              <a:rPr lang="en-US" sz="3600" b="1" dirty="0" err="1" smtClean="0">
                <a:solidFill>
                  <a:schemeClr val="tx2">
                    <a:lumMod val="50000"/>
                  </a:schemeClr>
                </a:solidFill>
                <a:latin typeface="Arial Narrow" pitchFamily="34" charset="0"/>
              </a:rPr>
              <a:t>nmol</a:t>
            </a:r>
            <a:r>
              <a:rPr lang="en-US" sz="3600" b="1" dirty="0" smtClean="0">
                <a:solidFill>
                  <a:schemeClr val="tx2">
                    <a:lumMod val="50000"/>
                  </a:schemeClr>
                </a:solidFill>
                <a:latin typeface="Arial Narrow" pitchFamily="34" charset="0"/>
              </a:rPr>
              <a:t>/L) at 12 weeks, and a relatively larger proportion is in the free form. Beginning in </a:t>
            </a:r>
            <a:r>
              <a:rPr lang="en-US" sz="3600" b="1" dirty="0" err="1" smtClean="0">
                <a:solidFill>
                  <a:schemeClr val="tx2">
                    <a:lumMod val="50000"/>
                  </a:schemeClr>
                </a:solidFill>
                <a:latin typeface="Arial Narrow" pitchFamily="34" charset="0"/>
              </a:rPr>
              <a:t>midgestation</a:t>
            </a:r>
            <a:r>
              <a:rPr lang="en-US" sz="3600" b="1" dirty="0" smtClean="0">
                <a:solidFill>
                  <a:schemeClr val="tx2">
                    <a:lumMod val="50000"/>
                  </a:schemeClr>
                </a:solidFill>
                <a:latin typeface="Arial Narrow" pitchFamily="34" charset="0"/>
              </a:rPr>
              <a:t>, the fetal total T4 concentration begins to increase and typically reaches values comparable to non-pregnant females (10 mcg/</a:t>
            </a:r>
            <a:r>
              <a:rPr lang="en-US" sz="3600" b="1" dirty="0" err="1" smtClean="0">
                <a:solidFill>
                  <a:schemeClr val="tx2">
                    <a:lumMod val="50000"/>
                  </a:schemeClr>
                </a:solidFill>
                <a:latin typeface="Arial Narrow" pitchFamily="34" charset="0"/>
              </a:rPr>
              <a:t>dL</a:t>
            </a:r>
            <a:r>
              <a:rPr lang="en-US" sz="3600" b="1" dirty="0" smtClean="0">
                <a:solidFill>
                  <a:schemeClr val="tx2">
                    <a:lumMod val="50000"/>
                  </a:schemeClr>
                </a:solidFill>
                <a:latin typeface="Arial Narrow" pitchFamily="34" charset="0"/>
              </a:rPr>
              <a:t> (138 </a:t>
            </a:r>
            <a:r>
              <a:rPr lang="en-US" sz="3600" b="1" dirty="0" err="1" smtClean="0">
                <a:solidFill>
                  <a:schemeClr val="tx2">
                    <a:lumMod val="50000"/>
                  </a:schemeClr>
                </a:solidFill>
                <a:latin typeface="Arial Narrow" pitchFamily="34" charset="0"/>
              </a:rPr>
              <a:t>nmol</a:t>
            </a:r>
            <a:r>
              <a:rPr lang="en-US" sz="3600" b="1" dirty="0" smtClean="0">
                <a:solidFill>
                  <a:schemeClr val="tx2">
                    <a:lumMod val="50000"/>
                  </a:schemeClr>
                </a:solidFill>
                <a:latin typeface="Arial Narrow" pitchFamily="34" charset="0"/>
              </a:rPr>
              <a:t>/L)) by 36 weeks.</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777" y="397890"/>
            <a:ext cx="10592922" cy="5529185"/>
          </a:xfrm>
        </p:spPr>
        <p:txBody>
          <a:bodyPr>
            <a:noAutofit/>
          </a:bodyPr>
          <a:lstStyle/>
          <a:p>
            <a:pPr>
              <a:buNone/>
            </a:pPr>
            <a:r>
              <a:rPr lang="en-US" sz="4000" b="1" dirty="0" smtClean="0">
                <a:solidFill>
                  <a:schemeClr val="tx2">
                    <a:lumMod val="50000"/>
                  </a:schemeClr>
                </a:solidFill>
                <a:latin typeface="Arial Narrow" pitchFamily="34" charset="0"/>
              </a:rPr>
              <a:t>This rise in total T4 follows an increase in the serum TBG concentration due primarily to the stimulatory effects of maternal estrogen on the fetal liver. In addition, due to </a:t>
            </a:r>
            <a:r>
              <a:rPr lang="en-US" sz="4000" b="1" dirty="0" err="1" smtClean="0">
                <a:solidFill>
                  <a:schemeClr val="tx2">
                    <a:lumMod val="50000"/>
                  </a:schemeClr>
                </a:solidFill>
                <a:latin typeface="Arial Narrow" pitchFamily="34" charset="0"/>
              </a:rPr>
              <a:t>upregulation</a:t>
            </a:r>
            <a:r>
              <a:rPr lang="en-US" sz="4000" b="1" dirty="0" smtClean="0">
                <a:solidFill>
                  <a:schemeClr val="tx2">
                    <a:lumMod val="50000"/>
                  </a:schemeClr>
                </a:solidFill>
                <a:latin typeface="Arial Narrow" pitchFamily="34" charset="0"/>
              </a:rPr>
              <a:t> of the TSH receptor there is an increase in the fetal free T4 concentration from a mean of approximately 0.1 </a:t>
            </a:r>
            <a:r>
              <a:rPr lang="en-US" sz="4000" b="1" dirty="0" err="1" smtClean="0">
                <a:solidFill>
                  <a:schemeClr val="tx2">
                    <a:lumMod val="50000"/>
                  </a:schemeClr>
                </a:solidFill>
                <a:latin typeface="Arial Narrow" pitchFamily="34" charset="0"/>
              </a:rPr>
              <a:t>ng</a:t>
            </a:r>
            <a:r>
              <a:rPr lang="en-US" sz="4000" b="1" dirty="0" smtClean="0">
                <a:solidFill>
                  <a:schemeClr val="tx2">
                    <a:lumMod val="50000"/>
                  </a:schemeClr>
                </a:solidFill>
                <a:latin typeface="Arial Narrow" pitchFamily="34" charset="0"/>
              </a:rPr>
              <a:t>/</a:t>
            </a:r>
            <a:r>
              <a:rPr lang="en-US" sz="4000" b="1" dirty="0" err="1" smtClean="0">
                <a:solidFill>
                  <a:schemeClr val="tx2">
                    <a:lumMod val="50000"/>
                  </a:schemeClr>
                </a:solidFill>
                <a:latin typeface="Arial Narrow" pitchFamily="34" charset="0"/>
              </a:rPr>
              <a:t>dL</a:t>
            </a:r>
            <a:r>
              <a:rPr lang="en-US" sz="4000" b="1" dirty="0" smtClean="0">
                <a:solidFill>
                  <a:schemeClr val="tx2">
                    <a:lumMod val="50000"/>
                  </a:schemeClr>
                </a:solidFill>
                <a:latin typeface="Arial Narrow" pitchFamily="34" charset="0"/>
              </a:rPr>
              <a:t> (1.3 </a:t>
            </a:r>
            <a:r>
              <a:rPr lang="en-US" sz="4000" b="1" dirty="0" err="1" smtClean="0">
                <a:solidFill>
                  <a:schemeClr val="tx2">
                    <a:lumMod val="50000"/>
                  </a:schemeClr>
                </a:solidFill>
                <a:latin typeface="Arial Narrow" pitchFamily="34" charset="0"/>
              </a:rPr>
              <a:t>pmol</a:t>
            </a:r>
            <a:r>
              <a:rPr lang="en-US" sz="4000" b="1" dirty="0" smtClean="0">
                <a:solidFill>
                  <a:schemeClr val="tx2">
                    <a:lumMod val="50000"/>
                  </a:schemeClr>
                </a:solidFill>
                <a:latin typeface="Arial Narrow" pitchFamily="34" charset="0"/>
              </a:rPr>
              <a:t>/L) to 2 </a:t>
            </a:r>
            <a:r>
              <a:rPr lang="en-US" sz="4000" b="1" dirty="0" err="1" smtClean="0">
                <a:solidFill>
                  <a:schemeClr val="tx2">
                    <a:lumMod val="50000"/>
                  </a:schemeClr>
                </a:solidFill>
                <a:latin typeface="Arial Narrow" pitchFamily="34" charset="0"/>
              </a:rPr>
              <a:t>ng</a:t>
            </a:r>
            <a:r>
              <a:rPr lang="en-US" sz="4000" b="1" dirty="0" smtClean="0">
                <a:solidFill>
                  <a:schemeClr val="tx2">
                    <a:lumMod val="50000"/>
                  </a:schemeClr>
                </a:solidFill>
                <a:latin typeface="Arial Narrow" pitchFamily="34" charset="0"/>
              </a:rPr>
              <a:t>/</a:t>
            </a:r>
            <a:r>
              <a:rPr lang="en-US" sz="4000" b="1" dirty="0" err="1" smtClean="0">
                <a:solidFill>
                  <a:schemeClr val="tx2">
                    <a:lumMod val="50000"/>
                  </a:schemeClr>
                </a:solidFill>
                <a:latin typeface="Arial Narrow" pitchFamily="34" charset="0"/>
              </a:rPr>
              <a:t>dL</a:t>
            </a:r>
            <a:r>
              <a:rPr lang="en-US" sz="4000" b="1" dirty="0" smtClean="0">
                <a:solidFill>
                  <a:schemeClr val="tx2">
                    <a:lumMod val="50000"/>
                  </a:schemeClr>
                </a:solidFill>
                <a:latin typeface="Arial Narrow" pitchFamily="34" charset="0"/>
              </a:rPr>
              <a:t> (25.7 </a:t>
            </a:r>
            <a:r>
              <a:rPr lang="en-US" sz="4000" b="1" dirty="0" err="1" smtClean="0">
                <a:solidFill>
                  <a:schemeClr val="tx2">
                    <a:lumMod val="50000"/>
                  </a:schemeClr>
                </a:solidFill>
                <a:latin typeface="Arial Narrow" pitchFamily="34" charset="0"/>
              </a:rPr>
              <a:t>pmol</a:t>
            </a:r>
            <a:r>
              <a:rPr lang="en-US" sz="4000" b="1" dirty="0" smtClean="0">
                <a:solidFill>
                  <a:schemeClr val="tx2">
                    <a:lumMod val="50000"/>
                  </a:schemeClr>
                </a:solidFill>
                <a:latin typeface="Arial Narrow" pitchFamily="34" charset="0"/>
              </a:rPr>
              <a:t>/L), beginning early in the third trimester.</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742" y="530092"/>
            <a:ext cx="11033598" cy="5496135"/>
          </a:xfrm>
        </p:spPr>
        <p:txBody>
          <a:bodyPr>
            <a:noAutofit/>
          </a:bodyPr>
          <a:lstStyle/>
          <a:p>
            <a:pPr>
              <a:buNone/>
            </a:pPr>
            <a:r>
              <a:rPr lang="en-US" sz="3600" b="1" dirty="0" smtClean="0">
                <a:solidFill>
                  <a:schemeClr val="tx2">
                    <a:lumMod val="50000"/>
                  </a:schemeClr>
                </a:solidFill>
                <a:latin typeface="Arial Narrow" pitchFamily="34" charset="0"/>
              </a:rPr>
              <a:t>In contrast to T4, the fetal circulating levels of its active metabolite T3 remain significantly lower in fetal life than </a:t>
            </a:r>
            <a:r>
              <a:rPr lang="en-US" sz="3600" b="1" dirty="0" err="1" smtClean="0">
                <a:solidFill>
                  <a:schemeClr val="tx2">
                    <a:lumMod val="50000"/>
                  </a:schemeClr>
                </a:solidFill>
                <a:latin typeface="Arial Narrow" pitchFamily="34" charset="0"/>
              </a:rPr>
              <a:t>postnatally</a:t>
            </a:r>
            <a:r>
              <a:rPr lang="en-US" sz="3600" b="1" dirty="0" smtClean="0">
                <a:solidFill>
                  <a:schemeClr val="tx2">
                    <a:lumMod val="50000"/>
                  </a:schemeClr>
                </a:solidFill>
                <a:latin typeface="Arial Narrow" pitchFamily="34" charset="0"/>
              </a:rPr>
              <a:t>, whereas the inactive metabolites reverse T3 (rT3) and T3 sulfate are elevated. The fetal serum T3 concentration is approximately 6 </a:t>
            </a:r>
            <a:r>
              <a:rPr lang="en-US" sz="3600" b="1" dirty="0" err="1" smtClean="0">
                <a:solidFill>
                  <a:schemeClr val="tx2">
                    <a:lumMod val="50000"/>
                  </a:schemeClr>
                </a:solidFill>
                <a:latin typeface="Arial Narrow" pitchFamily="34" charset="0"/>
              </a:rPr>
              <a:t>ng</a:t>
            </a:r>
            <a:r>
              <a:rPr lang="en-US" sz="3600" b="1" dirty="0" smtClean="0">
                <a:solidFill>
                  <a:schemeClr val="tx2">
                    <a:lumMod val="50000"/>
                  </a:schemeClr>
                </a:solidFill>
                <a:latin typeface="Arial Narrow" pitchFamily="34" charset="0"/>
              </a:rPr>
              <a:t>/</a:t>
            </a:r>
            <a:r>
              <a:rPr lang="en-US" sz="3600" b="1" dirty="0" err="1" smtClean="0">
                <a:solidFill>
                  <a:schemeClr val="tx2">
                    <a:lumMod val="50000"/>
                  </a:schemeClr>
                </a:solidFill>
                <a:latin typeface="Arial Narrow" pitchFamily="34" charset="0"/>
              </a:rPr>
              <a:t>dL</a:t>
            </a:r>
            <a:r>
              <a:rPr lang="en-US" sz="3600" b="1" dirty="0" smtClean="0">
                <a:solidFill>
                  <a:schemeClr val="tx2">
                    <a:lumMod val="50000"/>
                  </a:schemeClr>
                </a:solidFill>
                <a:latin typeface="Arial Narrow" pitchFamily="34" charset="0"/>
              </a:rPr>
              <a:t> (0.09 </a:t>
            </a:r>
            <a:r>
              <a:rPr lang="en-US" sz="3600" b="1" dirty="0" err="1" smtClean="0">
                <a:solidFill>
                  <a:schemeClr val="tx2">
                    <a:lumMod val="50000"/>
                  </a:schemeClr>
                </a:solidFill>
                <a:latin typeface="Arial Narrow" pitchFamily="34" charset="0"/>
              </a:rPr>
              <a:t>nmol</a:t>
            </a:r>
            <a:r>
              <a:rPr lang="en-US" sz="3600" b="1" dirty="0" smtClean="0">
                <a:solidFill>
                  <a:schemeClr val="tx2">
                    <a:lumMod val="50000"/>
                  </a:schemeClr>
                </a:solidFill>
                <a:latin typeface="Arial Narrow" pitchFamily="34" charset="0"/>
              </a:rPr>
              <a:t>/L) at 12 weeks, rising to 45 </a:t>
            </a:r>
            <a:r>
              <a:rPr lang="en-US" sz="3600" b="1" dirty="0" err="1" smtClean="0">
                <a:solidFill>
                  <a:schemeClr val="tx2">
                    <a:lumMod val="50000"/>
                  </a:schemeClr>
                </a:solidFill>
                <a:latin typeface="Arial Narrow" pitchFamily="34" charset="0"/>
              </a:rPr>
              <a:t>ng</a:t>
            </a:r>
            <a:r>
              <a:rPr lang="en-US" sz="3600" b="1" dirty="0" smtClean="0">
                <a:solidFill>
                  <a:schemeClr val="tx2">
                    <a:lumMod val="50000"/>
                  </a:schemeClr>
                </a:solidFill>
                <a:latin typeface="Arial Narrow" pitchFamily="34" charset="0"/>
              </a:rPr>
              <a:t>/</a:t>
            </a:r>
            <a:r>
              <a:rPr lang="en-US" sz="3600" b="1" dirty="0" err="1" smtClean="0">
                <a:solidFill>
                  <a:schemeClr val="tx2">
                    <a:lumMod val="50000"/>
                  </a:schemeClr>
                </a:solidFill>
                <a:latin typeface="Arial Narrow" pitchFamily="34" charset="0"/>
              </a:rPr>
              <a:t>dL</a:t>
            </a:r>
            <a:r>
              <a:rPr lang="en-US" sz="3600" b="1" dirty="0" smtClean="0">
                <a:solidFill>
                  <a:schemeClr val="tx2">
                    <a:lumMod val="50000"/>
                  </a:schemeClr>
                </a:solidFill>
                <a:latin typeface="Arial Narrow" pitchFamily="34" charset="0"/>
              </a:rPr>
              <a:t> (0.68 </a:t>
            </a:r>
            <a:r>
              <a:rPr lang="en-US" sz="3600" b="1" dirty="0" err="1" smtClean="0">
                <a:solidFill>
                  <a:schemeClr val="tx2">
                    <a:lumMod val="50000"/>
                  </a:schemeClr>
                </a:solidFill>
                <a:latin typeface="Arial Narrow" pitchFamily="34" charset="0"/>
              </a:rPr>
              <a:t>nmol</a:t>
            </a:r>
            <a:r>
              <a:rPr lang="en-US" sz="3600" b="1" dirty="0" smtClean="0">
                <a:solidFill>
                  <a:schemeClr val="tx2">
                    <a:lumMod val="50000"/>
                  </a:schemeClr>
                </a:solidFill>
                <a:latin typeface="Arial Narrow" pitchFamily="34" charset="0"/>
              </a:rPr>
              <a:t>/L) at 36 weeks. Despite the low levels of circulating T3, brain T3 levels are 60-80% those of the adult by fetal age 20-26 weeks (503).</a:t>
            </a:r>
          </a:p>
          <a:p>
            <a:pPr>
              <a:buNone/>
            </a:pPr>
            <a:r>
              <a:rPr lang="en-US" sz="3600" b="1" dirty="0" smtClean="0">
                <a:solidFill>
                  <a:schemeClr val="tx2">
                    <a:lumMod val="50000"/>
                  </a:schemeClr>
                </a:solidFill>
                <a:latin typeface="Arial Narrow" pitchFamily="34" charset="0"/>
              </a:rPr>
              <a:t>This reflects the importance of local conversion of T4 to T3 in the brain itself.</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827" y="497042"/>
            <a:ext cx="10614955" cy="3880773"/>
          </a:xfrm>
        </p:spPr>
        <p:txBody>
          <a:bodyPr>
            <a:normAutofit/>
          </a:bodyPr>
          <a:lstStyle/>
          <a:p>
            <a:pPr>
              <a:buNone/>
            </a:pPr>
            <a:r>
              <a:rPr lang="en-US" sz="4000" b="1" dirty="0" smtClean="0">
                <a:solidFill>
                  <a:schemeClr val="tx2">
                    <a:lumMod val="50000"/>
                  </a:schemeClr>
                </a:solidFill>
                <a:latin typeface="Arial Narrow" pitchFamily="34" charset="0"/>
              </a:rPr>
              <a:t>During the second</a:t>
            </a:r>
          </a:p>
          <a:p>
            <a:pPr>
              <a:buNone/>
            </a:pPr>
            <a:r>
              <a:rPr lang="en-US" sz="4000" b="1" dirty="0" smtClean="0">
                <a:solidFill>
                  <a:schemeClr val="tx2">
                    <a:lumMod val="50000"/>
                  </a:schemeClr>
                </a:solidFill>
                <a:latin typeface="Arial Narrow" pitchFamily="34" charset="0"/>
              </a:rPr>
              <a:t>trimester expression of type 2 </a:t>
            </a:r>
            <a:r>
              <a:rPr lang="en-US" sz="4000" b="1" dirty="0" err="1" smtClean="0">
                <a:solidFill>
                  <a:schemeClr val="tx2">
                    <a:lumMod val="50000"/>
                  </a:schemeClr>
                </a:solidFill>
                <a:latin typeface="Arial Narrow" pitchFamily="34" charset="0"/>
              </a:rPr>
              <a:t>deiodinase</a:t>
            </a:r>
            <a:r>
              <a:rPr lang="en-US" sz="4000" b="1" dirty="0" smtClean="0">
                <a:solidFill>
                  <a:schemeClr val="tx2">
                    <a:lumMod val="50000"/>
                  </a:schemeClr>
                </a:solidFill>
                <a:latin typeface="Arial Narrow" pitchFamily="34" charset="0"/>
              </a:rPr>
              <a:t>, which converts T4 to T3, increases in the fetal cerebral cortex in parallel to the T3 concentrations. T3 sulfate may also serve as an alternate source of T3 for the pituitary.</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592" y="651278"/>
            <a:ext cx="11463254" cy="5275797"/>
          </a:xfrm>
        </p:spPr>
        <p:txBody>
          <a:bodyPr>
            <a:noAutofit/>
          </a:bodyPr>
          <a:lstStyle/>
          <a:p>
            <a:pPr>
              <a:buNone/>
            </a:pPr>
            <a:r>
              <a:rPr lang="en-US" sz="4000" b="1" dirty="0" smtClean="0">
                <a:solidFill>
                  <a:schemeClr val="tx2">
                    <a:lumMod val="50000"/>
                  </a:schemeClr>
                </a:solidFill>
                <a:latin typeface="Arial Narrow" pitchFamily="34" charset="0"/>
              </a:rPr>
              <a:t>The serum concentration of TSH rises modestly from ~ 4 </a:t>
            </a:r>
            <a:r>
              <a:rPr lang="en-US" sz="4000" b="1" dirty="0" err="1" smtClean="0">
                <a:solidFill>
                  <a:schemeClr val="tx2">
                    <a:lumMod val="50000"/>
                  </a:schemeClr>
                </a:solidFill>
                <a:latin typeface="Arial Narrow" pitchFamily="34" charset="0"/>
              </a:rPr>
              <a:t>mU</a:t>
            </a:r>
            <a:r>
              <a:rPr lang="en-US" sz="4000" b="1" dirty="0" smtClean="0">
                <a:solidFill>
                  <a:schemeClr val="tx2">
                    <a:lumMod val="50000"/>
                  </a:schemeClr>
                </a:solidFill>
                <a:latin typeface="Arial Narrow" pitchFamily="34" charset="0"/>
              </a:rPr>
              <a:t>/L at 12 weeks to 8 </a:t>
            </a:r>
            <a:r>
              <a:rPr lang="en-US" sz="4000" b="1" dirty="0" err="1" smtClean="0">
                <a:solidFill>
                  <a:schemeClr val="tx2">
                    <a:lumMod val="50000"/>
                  </a:schemeClr>
                </a:solidFill>
                <a:latin typeface="Arial Narrow" pitchFamily="34" charset="0"/>
              </a:rPr>
              <a:t>mU</a:t>
            </a:r>
            <a:r>
              <a:rPr lang="en-US" sz="4000" b="1" dirty="0" smtClean="0">
                <a:solidFill>
                  <a:schemeClr val="tx2">
                    <a:lumMod val="50000"/>
                  </a:schemeClr>
                </a:solidFill>
                <a:latin typeface="Arial Narrow" pitchFamily="34" charset="0"/>
              </a:rPr>
              <a:t>/L at term, and is always higher than the corresponding maternal levels. The reason for this is not completely understood but may be a consequence of incomplete maturation of the hypothalamic-pituitary-thyroid axis and/or the high TRH levels in the fetus.</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828" y="386873"/>
            <a:ext cx="11342068" cy="6102062"/>
          </a:xfrm>
        </p:spPr>
        <p:txBody>
          <a:bodyPr>
            <a:noAutofit/>
          </a:bodyPr>
          <a:lstStyle/>
          <a:p>
            <a:pPr>
              <a:buNone/>
            </a:pPr>
            <a:r>
              <a:rPr lang="en-US" sz="4000" b="1" dirty="0" smtClean="0">
                <a:solidFill>
                  <a:schemeClr val="accent2">
                    <a:lumMod val="50000"/>
                  </a:schemeClr>
                </a:solidFill>
                <a:latin typeface="Arial Narrow" pitchFamily="34" charset="0"/>
              </a:rPr>
              <a:t>QUESTION 82 - WHEN MATERNAL THYROID ABNORMALITIES ARE DETECTED, HOW AND WHEN SHOULD INFORMATION BE PROVIDED TO THE NEONATOLOGIST OR PEDIATRICIAN?</a:t>
            </a:r>
          </a:p>
          <a:p>
            <a:pPr>
              <a:buNone/>
            </a:pPr>
            <a:endParaRPr lang="en-US" sz="4000" b="1" dirty="0" smtClean="0">
              <a:solidFill>
                <a:schemeClr val="accent2">
                  <a:lumMod val="50000"/>
                </a:schemeClr>
              </a:solidFill>
              <a:latin typeface="Arial Narrow" pitchFamily="34" charset="0"/>
            </a:endParaRPr>
          </a:p>
          <a:p>
            <a:pPr>
              <a:buNone/>
            </a:pPr>
            <a:endParaRPr lang="en-US" sz="4000" b="1" dirty="0" smtClean="0">
              <a:solidFill>
                <a:schemeClr val="accent2">
                  <a:lumMod val="50000"/>
                </a:schemeClr>
              </a:solidFill>
              <a:latin typeface="Arial Narrow" pitchFamily="34" charset="0"/>
            </a:endParaRPr>
          </a:p>
          <a:p>
            <a:pPr>
              <a:buNone/>
            </a:pPr>
            <a:r>
              <a:rPr lang="en-US" sz="4000" b="1" dirty="0" smtClean="0">
                <a:solidFill>
                  <a:schemeClr val="accent2">
                    <a:lumMod val="50000"/>
                  </a:schemeClr>
                </a:solidFill>
                <a:latin typeface="Arial Narrow" pitchFamily="34" charset="0"/>
              </a:rPr>
              <a:t>QUESTION 83 -WHAT INFORMATION SHOULD BE PROVIDED TO THE NEONATOLOGIST OR PEDIATRICIAN?</a:t>
            </a:r>
            <a:endParaRPr lang="en-US" sz="4000"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4405"/>
            <a:ext cx="12008386" cy="5960125"/>
          </a:xfrm>
        </p:spPr>
        <p:txBody>
          <a:bodyPr>
            <a:noAutofit/>
          </a:bodyPr>
          <a:lstStyle/>
          <a:p>
            <a:pPr>
              <a:buNone/>
            </a:pPr>
            <a:r>
              <a:rPr lang="en-US" sz="4400" b="1" dirty="0" smtClean="0">
                <a:solidFill>
                  <a:schemeClr val="tx2">
                    <a:lumMod val="50000"/>
                  </a:schemeClr>
                </a:solidFill>
                <a:latin typeface="Arial Narrow" pitchFamily="34" charset="0"/>
              </a:rPr>
              <a:t>Most infants born to women with known thyroid illness are healthy. Furthermore, all newborn infants in the United States are screened for thyroid dysfunction as part of universal screening mandates. Nonetheless, maternal thyroid illness, abnormal maternal thyroid function, the presence of maternal TSH receptor Abs, and/or the use of </a:t>
            </a:r>
            <a:r>
              <a:rPr lang="en-US" sz="4400" b="1" dirty="0" err="1" smtClean="0">
                <a:solidFill>
                  <a:schemeClr val="tx2">
                    <a:lumMod val="50000"/>
                  </a:schemeClr>
                </a:solidFill>
                <a:latin typeface="Arial Narrow" pitchFamily="34" charset="0"/>
              </a:rPr>
              <a:t>antithyroid</a:t>
            </a:r>
            <a:r>
              <a:rPr lang="en-US" sz="4400" b="1" dirty="0" smtClean="0">
                <a:solidFill>
                  <a:schemeClr val="tx2">
                    <a:lumMod val="50000"/>
                  </a:schemeClr>
                </a:solidFill>
                <a:latin typeface="Arial Narrow" pitchFamily="34" charset="0"/>
              </a:rPr>
              <a:t> medications during gestation can each contribute to adverse effects in the newborn.</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1" y="221620"/>
            <a:ext cx="11617490" cy="6636380"/>
          </a:xfrm>
        </p:spPr>
        <p:txBody>
          <a:bodyPr>
            <a:noAutofit/>
          </a:bodyPr>
          <a:lstStyle/>
          <a:p>
            <a:pPr>
              <a:buNone/>
            </a:pPr>
            <a:r>
              <a:rPr lang="en-US" sz="4400" b="1" dirty="0" smtClean="0">
                <a:solidFill>
                  <a:schemeClr val="tx2">
                    <a:lumMod val="50000"/>
                  </a:schemeClr>
                </a:solidFill>
                <a:latin typeface="Arial Narrow" pitchFamily="34" charset="0"/>
              </a:rPr>
              <a:t>Therefore, knowledge of these facts is important and should be documented in the newborn infant’s medical record. In many cases, direct communication with the neonatologist or pediatrician is recommended, especially in the setting of severe maternal hyperthyroidism or maternal use of </a:t>
            </a:r>
            <a:r>
              <a:rPr lang="en-US" sz="4400" b="1" dirty="0" err="1" smtClean="0">
                <a:solidFill>
                  <a:schemeClr val="tx2">
                    <a:lumMod val="50000"/>
                  </a:schemeClr>
                </a:solidFill>
                <a:latin typeface="Arial Narrow" pitchFamily="34" charset="0"/>
              </a:rPr>
              <a:t>antithyroid</a:t>
            </a:r>
            <a:r>
              <a:rPr lang="en-US" sz="4400" b="1" dirty="0" smtClean="0">
                <a:solidFill>
                  <a:schemeClr val="tx2">
                    <a:lumMod val="50000"/>
                  </a:schemeClr>
                </a:solidFill>
                <a:latin typeface="Arial Narrow" pitchFamily="34" charset="0"/>
              </a:rPr>
              <a:t> drugs at any time throughout pregnancy. The etiology, timing, severity, and treatment of maternal thyroid disease should all be conveyed.</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320" y="0"/>
            <a:ext cx="11446526" cy="6593595"/>
          </a:xfrm>
        </p:spPr>
        <p:txBody>
          <a:bodyPr>
            <a:noAutofit/>
          </a:bodyPr>
          <a:lstStyle/>
          <a:p>
            <a:pPr>
              <a:buNone/>
            </a:pPr>
            <a:r>
              <a:rPr lang="en-US" sz="2400" b="1" i="1" dirty="0" smtClean="0">
                <a:solidFill>
                  <a:schemeClr val="tx2">
                    <a:lumMod val="50000"/>
                  </a:schemeClr>
                </a:solidFill>
                <a:latin typeface="Arial Narrow" pitchFamily="34" charset="0"/>
              </a:rPr>
              <a:t>Ultrasound</a:t>
            </a:r>
          </a:p>
          <a:p>
            <a:pPr>
              <a:buNone/>
            </a:pPr>
            <a:r>
              <a:rPr lang="en-US" sz="2400" b="1" dirty="0" smtClean="0">
                <a:solidFill>
                  <a:schemeClr val="tx2">
                    <a:lumMod val="50000"/>
                  </a:schemeClr>
                </a:solidFill>
                <a:latin typeface="Arial Narrow" pitchFamily="34" charset="0"/>
              </a:rPr>
              <a:t>Thyroid ultrasound is the most accurate tool for detecting thyroid nodules, determining</a:t>
            </a:r>
          </a:p>
          <a:p>
            <a:pPr>
              <a:buNone/>
            </a:pPr>
            <a:r>
              <a:rPr lang="en-US" sz="2400" b="1" dirty="0" smtClean="0">
                <a:solidFill>
                  <a:schemeClr val="tx2">
                    <a:lumMod val="50000"/>
                  </a:schemeClr>
                </a:solidFill>
                <a:latin typeface="Arial Narrow" pitchFamily="34" charset="0"/>
              </a:rPr>
              <a:t>their </a:t>
            </a:r>
            <a:r>
              <a:rPr lang="en-US" sz="2400" b="1" dirty="0" err="1" smtClean="0">
                <a:solidFill>
                  <a:schemeClr val="tx2">
                    <a:lumMod val="50000"/>
                  </a:schemeClr>
                </a:solidFill>
                <a:latin typeface="Arial Narrow" pitchFamily="34" charset="0"/>
              </a:rPr>
              <a:t>sonographic</a:t>
            </a:r>
            <a:r>
              <a:rPr lang="en-US" sz="2400" b="1" dirty="0" smtClean="0">
                <a:solidFill>
                  <a:schemeClr val="tx2">
                    <a:lumMod val="50000"/>
                  </a:schemeClr>
                </a:solidFill>
                <a:latin typeface="Arial Narrow" pitchFamily="34" charset="0"/>
              </a:rPr>
              <a:t> features and pattern, monitoring growth, and evaluating cervical lymph nodes. The recent 2015 American Thyroid Association Management Guidelines for Adult Patients with Thyroid Nodules and Differentiated Thyroid Cancer should be referenced for diagnostic use and performance of thyroid and neck </a:t>
            </a:r>
            <a:r>
              <a:rPr lang="en-US" sz="2400" b="1" dirty="0" err="1" smtClean="0">
                <a:solidFill>
                  <a:schemeClr val="tx2">
                    <a:lumMod val="50000"/>
                  </a:schemeClr>
                </a:solidFill>
                <a:latin typeface="Arial Narrow" pitchFamily="34" charset="0"/>
              </a:rPr>
              <a:t>sonography</a:t>
            </a:r>
            <a:r>
              <a:rPr lang="en-US" sz="2400" b="1" dirty="0" smtClean="0">
                <a:solidFill>
                  <a:schemeClr val="tx2">
                    <a:lumMod val="50000"/>
                  </a:schemeClr>
                </a:solidFill>
                <a:latin typeface="Arial Narrow" pitchFamily="34" charset="0"/>
              </a:rPr>
              <a:t> as well as for decision-making regarding fine needle aspiration (FNA) for thyroid nodules . Recent reports have validated that the identification of defined nodule </a:t>
            </a:r>
            <a:r>
              <a:rPr lang="en-US" sz="2400" b="1" dirty="0" err="1" smtClean="0">
                <a:solidFill>
                  <a:schemeClr val="tx2">
                    <a:lumMod val="50000"/>
                  </a:schemeClr>
                </a:solidFill>
                <a:latin typeface="Arial Narrow" pitchFamily="34" charset="0"/>
              </a:rPr>
              <a:t>sonographic</a:t>
            </a:r>
            <a:r>
              <a:rPr lang="en-US" sz="2400" b="1" dirty="0" smtClean="0">
                <a:solidFill>
                  <a:schemeClr val="tx2">
                    <a:lumMod val="50000"/>
                  </a:schemeClr>
                </a:solidFill>
                <a:latin typeface="Arial Narrow" pitchFamily="34" charset="0"/>
              </a:rPr>
              <a:t> patterns representing constellations of </a:t>
            </a:r>
            <a:r>
              <a:rPr lang="en-US" sz="2400" b="1" dirty="0" err="1" smtClean="0">
                <a:solidFill>
                  <a:schemeClr val="tx2">
                    <a:lumMod val="50000"/>
                  </a:schemeClr>
                </a:solidFill>
                <a:latin typeface="Arial Narrow" pitchFamily="34" charset="0"/>
              </a:rPr>
              <a:t>sonographic</a:t>
            </a:r>
            <a:r>
              <a:rPr lang="en-US" sz="2400" b="1" dirty="0" smtClean="0">
                <a:solidFill>
                  <a:schemeClr val="tx2">
                    <a:lumMod val="50000"/>
                  </a:schemeClr>
                </a:solidFill>
                <a:latin typeface="Arial Narrow" pitchFamily="34" charset="0"/>
              </a:rPr>
              <a:t> features is more robust for malignancy risk correlation than that associated with individual ultrasound characteristics . Hence, a high-suspicion </a:t>
            </a:r>
            <a:r>
              <a:rPr lang="en-US" sz="2400" b="1" dirty="0" err="1" smtClean="0">
                <a:solidFill>
                  <a:schemeClr val="tx2">
                    <a:lumMod val="50000"/>
                  </a:schemeClr>
                </a:solidFill>
                <a:latin typeface="Arial Narrow" pitchFamily="34" charset="0"/>
              </a:rPr>
              <a:t>sonographic</a:t>
            </a:r>
            <a:r>
              <a:rPr lang="en-US" sz="2400" b="1" dirty="0" smtClean="0">
                <a:solidFill>
                  <a:schemeClr val="tx2">
                    <a:lumMod val="50000"/>
                  </a:schemeClr>
                </a:solidFill>
                <a:latin typeface="Arial Narrow" pitchFamily="34" charset="0"/>
              </a:rPr>
              <a:t> pattern that includes solid </a:t>
            </a:r>
            <a:r>
              <a:rPr lang="en-US" sz="2400" b="1" dirty="0" err="1" smtClean="0">
                <a:solidFill>
                  <a:schemeClr val="tx2">
                    <a:lumMod val="50000"/>
                  </a:schemeClr>
                </a:solidFill>
                <a:latin typeface="Arial Narrow" pitchFamily="34" charset="0"/>
              </a:rPr>
              <a:t>hypoechoic</a:t>
            </a:r>
            <a:r>
              <a:rPr lang="en-US" sz="2400" b="1" dirty="0" smtClean="0">
                <a:solidFill>
                  <a:schemeClr val="tx2">
                    <a:lumMod val="50000"/>
                  </a:schemeClr>
                </a:solidFill>
                <a:latin typeface="Arial Narrow" pitchFamily="34" charset="0"/>
              </a:rPr>
              <a:t> nodules with irregular borders and </a:t>
            </a:r>
            <a:r>
              <a:rPr lang="en-US" sz="2400" b="1" dirty="0" err="1" smtClean="0">
                <a:solidFill>
                  <a:schemeClr val="tx2">
                    <a:lumMod val="50000"/>
                  </a:schemeClr>
                </a:solidFill>
                <a:latin typeface="Arial Narrow" pitchFamily="34" charset="0"/>
              </a:rPr>
              <a:t>microcalcifications</a:t>
            </a:r>
            <a:r>
              <a:rPr lang="en-US" sz="2400" b="1" dirty="0" smtClean="0">
                <a:solidFill>
                  <a:schemeClr val="tx2">
                    <a:lumMod val="50000"/>
                  </a:schemeClr>
                </a:solidFill>
                <a:latin typeface="Arial Narrow" pitchFamily="34" charset="0"/>
              </a:rPr>
              <a:t> correlates with a &gt;70% chance of cancer compared to the very low suspicion pattern of a </a:t>
            </a:r>
            <a:r>
              <a:rPr lang="en-US" sz="2400" b="1" dirty="0" err="1" smtClean="0">
                <a:solidFill>
                  <a:schemeClr val="tx2">
                    <a:lumMod val="50000"/>
                  </a:schemeClr>
                </a:solidFill>
                <a:latin typeface="Arial Narrow" pitchFamily="34" charset="0"/>
              </a:rPr>
              <a:t>noncalcified</a:t>
            </a:r>
            <a:r>
              <a:rPr lang="en-US" sz="2400" b="1" dirty="0" smtClean="0">
                <a:solidFill>
                  <a:schemeClr val="tx2">
                    <a:lumMod val="50000"/>
                  </a:schemeClr>
                </a:solidFill>
                <a:latin typeface="Arial Narrow" pitchFamily="34" charset="0"/>
              </a:rPr>
              <a:t> mixed cystic solid or spongiform nodule (&lt;3% cancer risk). The 2015 ATA guidelines (443, Recommendation 9) recommend different FNA size cut-offs based upon 5 defined </a:t>
            </a:r>
            <a:r>
              <a:rPr lang="en-US" sz="2400" b="1" dirty="0" err="1" smtClean="0">
                <a:solidFill>
                  <a:schemeClr val="tx2">
                    <a:lumMod val="50000"/>
                  </a:schemeClr>
                </a:solidFill>
                <a:latin typeface="Arial Narrow" pitchFamily="34" charset="0"/>
              </a:rPr>
              <a:t>sonographic</a:t>
            </a:r>
            <a:r>
              <a:rPr lang="en-US" sz="2400" b="1" dirty="0" smtClean="0">
                <a:solidFill>
                  <a:schemeClr val="tx2">
                    <a:lumMod val="50000"/>
                  </a:schemeClr>
                </a:solidFill>
                <a:latin typeface="Arial Narrow" pitchFamily="34" charset="0"/>
              </a:rPr>
              <a:t> patterns and their associated risk stratification for thyroid cancer (Table 9).</a:t>
            </a:r>
            <a:endParaRPr lang="en-US" sz="2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591" y="154236"/>
            <a:ext cx="11782744" cy="6703763"/>
          </a:xfrm>
        </p:spPr>
        <p:txBody>
          <a:bodyPr>
            <a:noAutofit/>
          </a:bodyPr>
          <a:lstStyle/>
          <a:p>
            <a:pPr>
              <a:buNone/>
            </a:pPr>
            <a:r>
              <a:rPr lang="en-US" sz="4400" b="1" dirty="0" smtClean="0">
                <a:solidFill>
                  <a:schemeClr val="tx2">
                    <a:lumMod val="50000"/>
                  </a:schemeClr>
                </a:solidFill>
                <a:latin typeface="Arial Narrow" pitchFamily="34" charset="0"/>
              </a:rPr>
              <a:t>In women with Graves’ disease (even if previously ablated with 131I or </a:t>
            </a:r>
            <a:r>
              <a:rPr lang="en-US" sz="4400" b="1" dirty="0" err="1" smtClean="0">
                <a:solidFill>
                  <a:schemeClr val="tx2">
                    <a:lumMod val="50000"/>
                  </a:schemeClr>
                </a:solidFill>
                <a:latin typeface="Arial Narrow" pitchFamily="34" charset="0"/>
              </a:rPr>
              <a:t>athyreotic</a:t>
            </a:r>
            <a:r>
              <a:rPr lang="en-US" sz="4400" b="1" dirty="0" smtClean="0">
                <a:solidFill>
                  <a:schemeClr val="tx2">
                    <a:lumMod val="50000"/>
                  </a:schemeClr>
                </a:solidFill>
                <a:latin typeface="Arial Narrow" pitchFamily="34" charset="0"/>
              </a:rPr>
              <a:t> following surgery) concentrations of circulating </a:t>
            </a:r>
            <a:r>
              <a:rPr lang="en-US" sz="4400" b="1" dirty="0" err="1" smtClean="0">
                <a:solidFill>
                  <a:schemeClr val="tx2">
                    <a:lumMod val="50000"/>
                  </a:schemeClr>
                </a:solidFill>
                <a:latin typeface="Arial Narrow" pitchFamily="34" charset="0"/>
              </a:rPr>
              <a:t>TRAb</a:t>
            </a:r>
            <a:r>
              <a:rPr lang="en-US" sz="4400" b="1" dirty="0" smtClean="0">
                <a:solidFill>
                  <a:schemeClr val="tx2">
                    <a:lumMod val="50000"/>
                  </a:schemeClr>
                </a:solidFill>
                <a:latin typeface="Arial Narrow" pitchFamily="34" charset="0"/>
              </a:rPr>
              <a:t> should be assessed at initial thyroid function testing in early pregnancy, and if </a:t>
            </a:r>
            <a:r>
              <a:rPr lang="en-US" sz="4400" b="1" dirty="0" err="1" smtClean="0">
                <a:solidFill>
                  <a:schemeClr val="tx2">
                    <a:lumMod val="50000"/>
                  </a:schemeClr>
                </a:solidFill>
                <a:latin typeface="Arial Narrow" pitchFamily="34" charset="0"/>
              </a:rPr>
              <a:t>TRAb</a:t>
            </a:r>
            <a:r>
              <a:rPr lang="en-US" sz="4400" b="1" dirty="0" smtClean="0">
                <a:solidFill>
                  <a:schemeClr val="tx2">
                    <a:lumMod val="50000"/>
                  </a:schemeClr>
                </a:solidFill>
                <a:latin typeface="Arial Narrow" pitchFamily="34" charset="0"/>
              </a:rPr>
              <a:t> is positive, again at weeks 18-22. Such information should be documented and conveyed to the pediatrician, since maternally-derived thyroid antibodies as well as </a:t>
            </a:r>
            <a:r>
              <a:rPr lang="en-US" sz="4400" b="1" dirty="0" err="1" smtClean="0">
                <a:solidFill>
                  <a:schemeClr val="tx2">
                    <a:lumMod val="50000"/>
                  </a:schemeClr>
                </a:solidFill>
                <a:latin typeface="Arial Narrow" pitchFamily="34" charset="0"/>
              </a:rPr>
              <a:t>antithyroid</a:t>
            </a:r>
            <a:r>
              <a:rPr lang="en-US" sz="4400" b="1" dirty="0" smtClean="0">
                <a:solidFill>
                  <a:schemeClr val="tx2">
                    <a:lumMod val="50000"/>
                  </a:schemeClr>
                </a:solidFill>
                <a:latin typeface="Arial Narrow" pitchFamily="34" charset="0"/>
              </a:rPr>
              <a:t> medication, can transfer to the fetus and affect newborn thyroid health.</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607" y="165253"/>
            <a:ext cx="11826811" cy="6692747"/>
          </a:xfrm>
        </p:spPr>
        <p:txBody>
          <a:bodyPr>
            <a:noAutofit/>
          </a:bodyPr>
          <a:lstStyle/>
          <a:p>
            <a:pPr>
              <a:buNone/>
            </a:pPr>
            <a:r>
              <a:rPr lang="en-US" sz="4800" b="1" dirty="0" smtClean="0">
                <a:solidFill>
                  <a:schemeClr val="tx2">
                    <a:lumMod val="50000"/>
                  </a:schemeClr>
                </a:solidFill>
                <a:latin typeface="Arial Narrow" pitchFamily="34" charset="0"/>
              </a:rPr>
              <a:t>Recommendation 71</a:t>
            </a:r>
          </a:p>
          <a:p>
            <a:pPr>
              <a:buNone/>
            </a:pPr>
            <a:r>
              <a:rPr lang="en-US" sz="4800" b="1" dirty="0" smtClean="0">
                <a:solidFill>
                  <a:schemeClr val="tx2">
                    <a:lumMod val="50000"/>
                  </a:schemeClr>
                </a:solidFill>
                <a:latin typeface="Arial Narrow" pitchFamily="34" charset="0"/>
              </a:rPr>
              <a:t>A history of maternal thyroid illness, use of </a:t>
            </a:r>
            <a:r>
              <a:rPr lang="en-US" sz="4800" b="1" dirty="0" err="1" smtClean="0">
                <a:solidFill>
                  <a:schemeClr val="tx2">
                    <a:lumMod val="50000"/>
                  </a:schemeClr>
                </a:solidFill>
                <a:latin typeface="Arial Narrow" pitchFamily="34" charset="0"/>
              </a:rPr>
              <a:t>antithyroid</a:t>
            </a:r>
            <a:r>
              <a:rPr lang="en-US" sz="4800" b="1" dirty="0" smtClean="0">
                <a:solidFill>
                  <a:schemeClr val="tx2">
                    <a:lumMod val="50000"/>
                  </a:schemeClr>
                </a:solidFill>
                <a:latin typeface="Arial Narrow" pitchFamily="34" charset="0"/>
              </a:rPr>
              <a:t> medications (PTU, MMI) during gestation, or measurements of abnormal maternal thyroid function or </a:t>
            </a:r>
            <a:r>
              <a:rPr lang="en-US" sz="4800" b="1" dirty="0" err="1" smtClean="0">
                <a:solidFill>
                  <a:schemeClr val="tx2">
                    <a:lumMod val="50000"/>
                  </a:schemeClr>
                </a:solidFill>
                <a:latin typeface="Arial Narrow" pitchFamily="34" charset="0"/>
              </a:rPr>
              <a:t>TRAb</a:t>
            </a:r>
            <a:r>
              <a:rPr lang="en-US" sz="4800" b="1" dirty="0" smtClean="0">
                <a:solidFill>
                  <a:schemeClr val="tx2">
                    <a:lumMod val="50000"/>
                  </a:schemeClr>
                </a:solidFill>
                <a:latin typeface="Arial Narrow" pitchFamily="34" charset="0"/>
              </a:rPr>
              <a:t> during gestation should be communicated to the newborn’s neonatologist or pediatrician. </a:t>
            </a:r>
            <a:r>
              <a:rPr lang="en-US" sz="4800" b="1" i="1" dirty="0" smtClean="0">
                <a:solidFill>
                  <a:schemeClr val="tx2">
                    <a:lumMod val="50000"/>
                  </a:schemeClr>
                </a:solidFill>
                <a:latin typeface="Arial Narrow" pitchFamily="34" charset="0"/>
              </a:rPr>
              <a:t>(Strong recommendation, Moderate quality evidence)</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1" y="408907"/>
            <a:ext cx="11870878" cy="5859691"/>
          </a:xfrm>
        </p:spPr>
        <p:txBody>
          <a:bodyPr>
            <a:noAutofit/>
          </a:bodyPr>
          <a:lstStyle/>
          <a:p>
            <a:pPr>
              <a:buNone/>
            </a:pPr>
            <a:r>
              <a:rPr lang="en-US" sz="4000" b="1" dirty="0" smtClean="0">
                <a:solidFill>
                  <a:schemeClr val="tx2">
                    <a:lumMod val="50000"/>
                  </a:schemeClr>
                </a:solidFill>
                <a:latin typeface="Arial Narrow" pitchFamily="34" charset="0"/>
              </a:rPr>
              <a:t>Recommendation 72</a:t>
            </a:r>
          </a:p>
          <a:p>
            <a:pPr>
              <a:buNone/>
            </a:pPr>
            <a:r>
              <a:rPr lang="en-US" sz="4000" b="1" dirty="0" smtClean="0">
                <a:solidFill>
                  <a:schemeClr val="tx2">
                    <a:lumMod val="50000"/>
                  </a:schemeClr>
                </a:solidFill>
                <a:latin typeface="Arial Narrow" pitchFamily="34" charset="0"/>
              </a:rPr>
              <a:t>The severity of maternal and fetal thyroid illness should guide the timing of communication. Severe, progressive, or complex thyroid illness during pregnancy mandates communication with the neonatologist or pediatrician before birth and consideration of consultation with a pediatric endocrinologist. Most other illness is optimally communicated shortly after birth.</a:t>
            </a:r>
          </a:p>
          <a:p>
            <a:pPr>
              <a:buNone/>
            </a:pPr>
            <a:r>
              <a:rPr lang="en-US" sz="4000" b="1" i="1" dirty="0" smtClean="0">
                <a:solidFill>
                  <a:schemeClr val="tx2">
                    <a:lumMod val="50000"/>
                  </a:schemeClr>
                </a:solidFill>
                <a:latin typeface="Arial Narrow" pitchFamily="34" charset="0"/>
              </a:rPr>
              <a:t>(Strong recommendation, Moderate quality evidence)</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962" y="893649"/>
            <a:ext cx="10747157" cy="3880773"/>
          </a:xfrm>
        </p:spPr>
        <p:txBody>
          <a:bodyPr>
            <a:normAutofit/>
          </a:bodyPr>
          <a:lstStyle/>
          <a:p>
            <a:pPr>
              <a:buNone/>
            </a:pPr>
            <a:r>
              <a:rPr lang="en-US" sz="4800" b="1" dirty="0" smtClean="0">
                <a:solidFill>
                  <a:schemeClr val="accent2">
                    <a:lumMod val="50000"/>
                  </a:schemeClr>
                </a:solidFill>
                <a:latin typeface="Arial Narrow" pitchFamily="34" charset="0"/>
              </a:rPr>
              <a:t>QUESTION 84- SHOULD ALL NEONATES BE SCREENED FOR THYROID DYSFUNCTION?</a:t>
            </a:r>
            <a:endParaRPr lang="en-US" sz="48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03" y="0"/>
            <a:ext cx="11854149" cy="6858000"/>
          </a:xfrm>
        </p:spPr>
        <p:txBody>
          <a:bodyPr>
            <a:noAutofit/>
          </a:bodyPr>
          <a:lstStyle/>
          <a:p>
            <a:pPr>
              <a:buNone/>
            </a:pPr>
            <a:r>
              <a:rPr lang="en-US" sz="3200" b="1" dirty="0" smtClean="0">
                <a:solidFill>
                  <a:schemeClr val="accent2">
                    <a:lumMod val="50000"/>
                  </a:schemeClr>
                </a:solidFill>
                <a:latin typeface="Arial Narrow" pitchFamily="34" charset="0"/>
              </a:rPr>
              <a:t>Congenital hypothyroidism is one of the most frequent treatable causes of intellectual impairment, and newborn screening for the detection of congenital hypothyroidism is performed routinely in all 50 states of the United States, as well as in Canada.</a:t>
            </a:r>
          </a:p>
          <a:p>
            <a:pPr>
              <a:buNone/>
            </a:pPr>
            <a:r>
              <a:rPr lang="en-US" sz="3200" b="1" dirty="0" smtClean="0">
                <a:solidFill>
                  <a:schemeClr val="accent2">
                    <a:lumMod val="50000"/>
                  </a:schemeClr>
                </a:solidFill>
                <a:latin typeface="Arial Narrow" pitchFamily="34" charset="0"/>
              </a:rPr>
              <a:t>The optimal timing of measurement is at 2-5 days of age, in order to avoid confounding by the physiologic surge in neonatal TSH, which occurs shortly after birth. Some programs employ primary T4 screening with TSH measurement when specimens demonstrate a value below a specified cut-off. Others use a primary TSH determination with reflex T4 strategy. The introduction of newborn screening for congenital hypothyroidism has led to the virtual elimination of intellectual impairment due to hypothyroidism so long as early and adequate postnatal </a:t>
            </a:r>
            <a:r>
              <a:rPr lang="en-US" sz="3200" b="1" dirty="0" err="1" smtClean="0">
                <a:solidFill>
                  <a:schemeClr val="accent2">
                    <a:lumMod val="50000"/>
                  </a:schemeClr>
                </a:solidFill>
                <a:latin typeface="Arial Narrow" pitchFamily="34" charset="0"/>
              </a:rPr>
              <a:t>levothyroxine</a:t>
            </a:r>
            <a:r>
              <a:rPr lang="en-US" sz="3200" b="1" dirty="0" smtClean="0">
                <a:solidFill>
                  <a:schemeClr val="accent2">
                    <a:lumMod val="50000"/>
                  </a:schemeClr>
                </a:solidFill>
                <a:latin typeface="Arial Narrow" pitchFamily="34" charset="0"/>
              </a:rPr>
              <a:t> treatment is initiated immediately.</a:t>
            </a:r>
            <a:endParaRPr lang="en-US" sz="3200" b="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743" y="651278"/>
            <a:ext cx="10923427" cy="5022409"/>
          </a:xfrm>
        </p:spPr>
        <p:txBody>
          <a:bodyPr>
            <a:noAutofit/>
          </a:bodyPr>
          <a:lstStyle/>
          <a:p>
            <a:pPr>
              <a:buNone/>
            </a:pPr>
            <a:r>
              <a:rPr lang="en-US" sz="5400" b="1" dirty="0" smtClean="0">
                <a:solidFill>
                  <a:schemeClr val="tx2">
                    <a:lumMod val="50000"/>
                  </a:schemeClr>
                </a:solidFill>
                <a:latin typeface="Arial Narrow" pitchFamily="34" charset="0"/>
              </a:rPr>
              <a:t>Recommendation 73</a:t>
            </a:r>
          </a:p>
          <a:p>
            <a:pPr>
              <a:buNone/>
            </a:pPr>
            <a:r>
              <a:rPr lang="en-US" sz="5400" b="1" dirty="0" smtClean="0">
                <a:solidFill>
                  <a:schemeClr val="tx2">
                    <a:lumMod val="50000"/>
                  </a:schemeClr>
                </a:solidFill>
                <a:latin typeface="Arial Narrow" pitchFamily="34" charset="0"/>
              </a:rPr>
              <a:t>All newborns should be screened for hypothyroidism by blood spot analysis typically 2-4 days after birth. </a:t>
            </a:r>
            <a:r>
              <a:rPr lang="en-US" sz="5400" b="1" i="1" dirty="0" smtClean="0">
                <a:solidFill>
                  <a:schemeClr val="tx2">
                    <a:lumMod val="50000"/>
                  </a:schemeClr>
                </a:solidFill>
                <a:latin typeface="Arial Narrow" pitchFamily="34" charset="0"/>
              </a:rPr>
              <a:t>(Strong recommendation, High quality evidence)</a:t>
            </a:r>
            <a:endParaRPr lang="en-US" sz="5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795" y="816531"/>
            <a:ext cx="10978512" cy="3880773"/>
          </a:xfrm>
        </p:spPr>
        <p:txBody>
          <a:bodyPr>
            <a:normAutofit/>
          </a:bodyPr>
          <a:lstStyle/>
          <a:p>
            <a:pPr>
              <a:buNone/>
            </a:pPr>
            <a:r>
              <a:rPr lang="en-US" sz="5400" b="1" dirty="0" smtClean="0">
                <a:solidFill>
                  <a:schemeClr val="accent2">
                    <a:lumMod val="50000"/>
                  </a:schemeClr>
                </a:solidFill>
                <a:latin typeface="Arial Narrow" pitchFamily="34" charset="0"/>
              </a:rPr>
              <a:t>QUESTION 85 -HOW IS NEONATAL HYPOTHYROIDISM TREATED?</a:t>
            </a:r>
            <a:endParaRPr lang="en-US" sz="54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810" y="552127"/>
            <a:ext cx="11452237" cy="5727487"/>
          </a:xfrm>
        </p:spPr>
        <p:txBody>
          <a:bodyPr>
            <a:normAutofit/>
          </a:bodyPr>
          <a:lstStyle/>
          <a:p>
            <a:pPr>
              <a:buNone/>
            </a:pPr>
            <a:r>
              <a:rPr lang="en-US" sz="4400" b="1" dirty="0" smtClean="0">
                <a:solidFill>
                  <a:schemeClr val="tx2">
                    <a:lumMod val="50000"/>
                  </a:schemeClr>
                </a:solidFill>
                <a:latin typeface="Arial Narrow" pitchFamily="34" charset="0"/>
              </a:rPr>
              <a:t>In women receiving </a:t>
            </a:r>
            <a:r>
              <a:rPr lang="en-US" sz="4400" b="1" dirty="0" err="1" smtClean="0">
                <a:solidFill>
                  <a:schemeClr val="tx2">
                    <a:lumMod val="50000"/>
                  </a:schemeClr>
                </a:solidFill>
                <a:latin typeface="Arial Narrow" pitchFamily="34" charset="0"/>
              </a:rPr>
              <a:t>antithyroid</a:t>
            </a:r>
            <a:r>
              <a:rPr lang="en-US" sz="4400" b="1" dirty="0" smtClean="0">
                <a:solidFill>
                  <a:schemeClr val="tx2">
                    <a:lumMod val="50000"/>
                  </a:schemeClr>
                </a:solidFill>
                <a:latin typeface="Arial Narrow" pitchFamily="34" charset="0"/>
              </a:rPr>
              <a:t> drugs at the time of delivery, </a:t>
            </a:r>
            <a:r>
              <a:rPr lang="en-US" sz="4400" b="1" dirty="0" err="1" smtClean="0">
                <a:solidFill>
                  <a:schemeClr val="tx2">
                    <a:lumMod val="50000"/>
                  </a:schemeClr>
                </a:solidFill>
                <a:latin typeface="Arial Narrow" pitchFamily="34" charset="0"/>
              </a:rPr>
              <a:t>transplacental</a:t>
            </a:r>
            <a:r>
              <a:rPr lang="en-US" sz="4400" b="1" dirty="0" smtClean="0">
                <a:solidFill>
                  <a:schemeClr val="tx2">
                    <a:lumMod val="50000"/>
                  </a:schemeClr>
                </a:solidFill>
                <a:latin typeface="Arial Narrow" pitchFamily="34" charset="0"/>
              </a:rPr>
              <a:t> transfer of the medication can potentially induce neonatal hypothyroidism. In such cases, neonatal metabolism removes the remaining MMI or PTU from the newborn circulation. This results in the return of normal thyroid function, typically within 3 to 5 days.</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660" y="298738"/>
            <a:ext cx="11716642" cy="6102061"/>
          </a:xfrm>
        </p:spPr>
        <p:txBody>
          <a:bodyPr>
            <a:noAutofit/>
          </a:bodyPr>
          <a:lstStyle/>
          <a:p>
            <a:pPr>
              <a:buNone/>
            </a:pPr>
            <a:r>
              <a:rPr lang="en-US" sz="4000" b="1" dirty="0" smtClean="0">
                <a:solidFill>
                  <a:schemeClr val="tx2">
                    <a:lumMod val="50000"/>
                  </a:schemeClr>
                </a:solidFill>
                <a:latin typeface="Arial Narrow" pitchFamily="34" charset="0"/>
              </a:rPr>
              <a:t>For neonates with congenital hypothyroidism, </a:t>
            </a:r>
            <a:r>
              <a:rPr lang="en-US" sz="4000" b="1" dirty="0" err="1" smtClean="0">
                <a:solidFill>
                  <a:schemeClr val="tx2">
                    <a:lumMod val="50000"/>
                  </a:schemeClr>
                </a:solidFill>
                <a:latin typeface="Arial Narrow" pitchFamily="34" charset="0"/>
              </a:rPr>
              <a:t>levothyroxine</a:t>
            </a:r>
            <a:r>
              <a:rPr lang="en-US" sz="4000" b="1" dirty="0" smtClean="0">
                <a:solidFill>
                  <a:schemeClr val="tx2">
                    <a:lumMod val="50000"/>
                  </a:schemeClr>
                </a:solidFill>
                <a:latin typeface="Arial Narrow" pitchFamily="34" charset="0"/>
              </a:rPr>
              <a:t> must be administered. The recommended starting dose for </a:t>
            </a:r>
            <a:r>
              <a:rPr lang="en-US" sz="4000" b="1" dirty="0" err="1" smtClean="0">
                <a:solidFill>
                  <a:schemeClr val="tx2">
                    <a:lumMod val="50000"/>
                  </a:schemeClr>
                </a:solidFill>
                <a:latin typeface="Arial Narrow" pitchFamily="34" charset="0"/>
              </a:rPr>
              <a:t>fullterm</a:t>
            </a:r>
            <a:r>
              <a:rPr lang="en-US" sz="4000" b="1" dirty="0" smtClean="0">
                <a:solidFill>
                  <a:schemeClr val="tx2">
                    <a:lumMod val="50000"/>
                  </a:schemeClr>
                </a:solidFill>
                <a:latin typeface="Arial Narrow" pitchFamily="34" charset="0"/>
              </a:rPr>
              <a:t> infants is 10 to 15 mcg/kg/day, and depends on the severity of the initial hypothyroidism. In premature hypothyroid infants a lower dose is generally utilized. For optimal cognitive outcomes, therapy should be initiated within two weeks of life. Both inadequate and excess thyroid hormone replacement may be harmful, so close follow up is important, particularly during the first three years of life.</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692" y="231354"/>
            <a:ext cx="11275967" cy="6411817"/>
          </a:xfrm>
        </p:spPr>
        <p:txBody>
          <a:bodyPr>
            <a:noAutofit/>
          </a:bodyPr>
          <a:lstStyle/>
          <a:p>
            <a:pPr>
              <a:buNone/>
            </a:pPr>
            <a:r>
              <a:rPr lang="en-US" sz="4000" b="1" dirty="0" smtClean="0">
                <a:solidFill>
                  <a:schemeClr val="tx2">
                    <a:lumMod val="50000"/>
                  </a:schemeClr>
                </a:solidFill>
                <a:latin typeface="Arial Narrow" pitchFamily="34" charset="0"/>
              </a:rPr>
              <a:t>During this time, brain development is thyroid</a:t>
            </a:r>
          </a:p>
          <a:p>
            <a:pPr>
              <a:buNone/>
            </a:pPr>
            <a:r>
              <a:rPr lang="en-US" sz="4000" b="1" dirty="0" smtClean="0">
                <a:solidFill>
                  <a:schemeClr val="tx2">
                    <a:lumMod val="50000"/>
                  </a:schemeClr>
                </a:solidFill>
                <a:latin typeface="Arial Narrow" pitchFamily="34" charset="0"/>
              </a:rPr>
              <a:t>hormone-dependent. Age-dependent normative values for TSH and T4 should be used to guide therapy. Until further information becomes available, infants with severe congenital hypothyroidism (i.e. - initial serum TSH concentration &gt;100 </a:t>
            </a:r>
            <a:r>
              <a:rPr lang="en-US" sz="4000" b="1" dirty="0" err="1" smtClean="0">
                <a:solidFill>
                  <a:schemeClr val="tx2">
                    <a:lumMod val="50000"/>
                  </a:schemeClr>
                </a:solidFill>
                <a:latin typeface="Arial Narrow" pitchFamily="34" charset="0"/>
              </a:rPr>
              <a:t>mU</a:t>
            </a:r>
            <a:r>
              <a:rPr lang="en-US" sz="4000" b="1" dirty="0" smtClean="0">
                <a:solidFill>
                  <a:schemeClr val="tx2">
                    <a:lumMod val="50000"/>
                  </a:schemeClr>
                </a:solidFill>
                <a:latin typeface="Arial Narrow" pitchFamily="34" charset="0"/>
              </a:rPr>
              <a:t>/L) should remain on a single formulation of L-</a:t>
            </a:r>
            <a:r>
              <a:rPr lang="en-US" sz="4000" b="1" dirty="0" err="1" smtClean="0">
                <a:solidFill>
                  <a:schemeClr val="tx2">
                    <a:lumMod val="50000"/>
                  </a:schemeClr>
                </a:solidFill>
                <a:latin typeface="Arial Narrow" pitchFamily="34" charset="0"/>
              </a:rPr>
              <a:t>thyroxine</a:t>
            </a:r>
            <a:r>
              <a:rPr lang="en-US" sz="4000" b="1" dirty="0" smtClean="0">
                <a:solidFill>
                  <a:schemeClr val="tx2">
                    <a:lumMod val="50000"/>
                  </a:schemeClr>
                </a:solidFill>
                <a:latin typeface="Arial Narrow" pitchFamily="34" charset="0"/>
              </a:rPr>
              <a:t> without substitution. Treatment should be guided by a pediatric endocrinologist or experienced pediatrician.</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574" y="210602"/>
            <a:ext cx="12010425" cy="6399517"/>
          </a:xfrm>
        </p:spPr>
        <p:txBody>
          <a:bodyPr>
            <a:noAutofit/>
          </a:bodyPr>
          <a:lstStyle/>
          <a:p>
            <a:pPr>
              <a:buNone/>
            </a:pPr>
            <a:r>
              <a:rPr lang="en-US" sz="3200" b="1" i="1" dirty="0" smtClean="0">
                <a:solidFill>
                  <a:schemeClr val="tx2">
                    <a:lumMod val="50000"/>
                  </a:schemeClr>
                </a:solidFill>
                <a:latin typeface="Arial Narrow" pitchFamily="34" charset="0"/>
              </a:rPr>
              <a:t>Thyroid function tests</a:t>
            </a:r>
          </a:p>
          <a:p>
            <a:pPr>
              <a:buNone/>
            </a:pPr>
            <a:r>
              <a:rPr lang="en-US" sz="3200" b="1" dirty="0" smtClean="0">
                <a:solidFill>
                  <a:schemeClr val="tx2">
                    <a:lumMod val="50000"/>
                  </a:schemeClr>
                </a:solidFill>
                <a:latin typeface="Arial Narrow" pitchFamily="34" charset="0"/>
              </a:rPr>
              <a:t>All women with a thyroid nodule should have a TSH performed. Thyroid</a:t>
            </a:r>
          </a:p>
          <a:p>
            <a:pPr>
              <a:buNone/>
            </a:pPr>
            <a:r>
              <a:rPr lang="en-US" sz="3200" b="1" dirty="0" smtClean="0">
                <a:solidFill>
                  <a:schemeClr val="tx2">
                    <a:lumMod val="50000"/>
                  </a:schemeClr>
                </a:solidFill>
                <a:latin typeface="Arial Narrow" pitchFamily="34" charset="0"/>
              </a:rPr>
              <a:t>function tests are usually normal in women with thyroid cancer. In non-pregnant women, a subnormal serum TSH level may indicate a functioning nodule, which is then evaluated with </a:t>
            </a:r>
            <a:r>
              <a:rPr lang="en-US" sz="3200" b="1" dirty="0" err="1" smtClean="0">
                <a:solidFill>
                  <a:schemeClr val="tx2">
                    <a:lumMod val="50000"/>
                  </a:schemeClr>
                </a:solidFill>
                <a:latin typeface="Arial Narrow" pitchFamily="34" charset="0"/>
              </a:rPr>
              <a:t>scintigraphy</a:t>
            </a:r>
            <a:r>
              <a:rPr lang="en-US" sz="3200" b="1" dirty="0" smtClean="0">
                <a:solidFill>
                  <a:schemeClr val="tx2">
                    <a:lumMod val="50000"/>
                  </a:schemeClr>
                </a:solidFill>
                <a:latin typeface="Arial Narrow" pitchFamily="34" charset="0"/>
              </a:rPr>
              <a:t> because functioning nodules are so rarely malignant that </a:t>
            </a:r>
            <a:r>
              <a:rPr lang="en-US" sz="3200" b="1" dirty="0" err="1" smtClean="0">
                <a:solidFill>
                  <a:schemeClr val="tx2">
                    <a:lumMod val="50000"/>
                  </a:schemeClr>
                </a:solidFill>
                <a:latin typeface="Arial Narrow" pitchFamily="34" charset="0"/>
              </a:rPr>
              <a:t>cytologic</a:t>
            </a:r>
            <a:r>
              <a:rPr lang="en-US" sz="3200" b="1" dirty="0" smtClean="0">
                <a:solidFill>
                  <a:schemeClr val="tx2">
                    <a:lumMod val="50000"/>
                  </a:schemeClr>
                </a:solidFill>
                <a:latin typeface="Arial Narrow" pitchFamily="34" charset="0"/>
              </a:rPr>
              <a:t> evaluation is not indicated. However, pregnancy produces two hurdles for following this algorithm. First, the lower limit of the TSH reference range decreases, especially during early gestation, making it difficult to differentiate what is normal for pregnancy from potential nodular autonomous function. Second, </a:t>
            </a:r>
            <a:r>
              <a:rPr lang="en-US" sz="3200" b="1" dirty="0" err="1" smtClean="0">
                <a:solidFill>
                  <a:schemeClr val="tx2">
                    <a:lumMod val="50000"/>
                  </a:schemeClr>
                </a:solidFill>
                <a:latin typeface="Arial Narrow" pitchFamily="34" charset="0"/>
              </a:rPr>
              <a:t>scintigraphy</a:t>
            </a:r>
            <a:r>
              <a:rPr lang="en-US" sz="3200" b="1" dirty="0" smtClean="0">
                <a:solidFill>
                  <a:schemeClr val="tx2">
                    <a:lumMod val="50000"/>
                  </a:schemeClr>
                </a:solidFill>
                <a:latin typeface="Arial Narrow" pitchFamily="34" charset="0"/>
              </a:rPr>
              <a:t> with either technetium </a:t>
            </a:r>
            <a:r>
              <a:rPr lang="en-US" sz="3200" b="1" dirty="0" err="1" smtClean="0">
                <a:solidFill>
                  <a:schemeClr val="tx2">
                    <a:lumMod val="50000"/>
                  </a:schemeClr>
                </a:solidFill>
                <a:latin typeface="Arial Narrow" pitchFamily="34" charset="0"/>
              </a:rPr>
              <a:t>pertechnetate</a:t>
            </a:r>
            <a:r>
              <a:rPr lang="en-US" sz="3200" b="1" dirty="0" smtClean="0">
                <a:solidFill>
                  <a:schemeClr val="tx2">
                    <a:lumMod val="50000"/>
                  </a:schemeClr>
                </a:solidFill>
                <a:latin typeface="Arial Narrow" pitchFamily="34" charset="0"/>
              </a:rPr>
              <a:t> or 123I is contraindicated in pregnancy.</a:t>
            </a:r>
            <a:endParaRPr lang="en-US" sz="32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575" y="309755"/>
            <a:ext cx="11540372" cy="6234264"/>
          </a:xfrm>
        </p:spPr>
        <p:txBody>
          <a:bodyPr>
            <a:noAutofit/>
          </a:bodyPr>
          <a:lstStyle/>
          <a:p>
            <a:pPr>
              <a:buNone/>
            </a:pPr>
            <a:r>
              <a:rPr lang="en-US" sz="4000" b="1" dirty="0" smtClean="0">
                <a:solidFill>
                  <a:schemeClr val="tx2">
                    <a:lumMod val="50000"/>
                  </a:schemeClr>
                </a:solidFill>
                <a:latin typeface="Arial Narrow" pitchFamily="34" charset="0"/>
              </a:rPr>
              <a:t>The presence of a goiter in a newborn should prompt referral to a pediatric endocrinologist. An ultrasound examination should be performed to evaluate the patency of the trachea. A goiter may reflect a hypothyroid or hyperthyroid state in response to maternal thyroid illness, or overtreatment with </a:t>
            </a:r>
            <a:r>
              <a:rPr lang="en-US" sz="4000" b="1" dirty="0" err="1" smtClean="0">
                <a:solidFill>
                  <a:schemeClr val="tx2">
                    <a:lumMod val="50000"/>
                  </a:schemeClr>
                </a:solidFill>
                <a:latin typeface="Arial Narrow" pitchFamily="34" charset="0"/>
              </a:rPr>
              <a:t>antithyroid</a:t>
            </a:r>
            <a:r>
              <a:rPr lang="en-US" sz="4000" b="1" dirty="0" smtClean="0">
                <a:solidFill>
                  <a:schemeClr val="tx2">
                    <a:lumMod val="50000"/>
                  </a:schemeClr>
                </a:solidFill>
                <a:latin typeface="Arial Narrow" pitchFamily="34" charset="0"/>
              </a:rPr>
              <a:t> medications. Regardless, close observation and urgent treatment may be required to achieve a </a:t>
            </a:r>
            <a:r>
              <a:rPr lang="en-US" sz="4000" b="1" dirty="0" err="1" smtClean="0">
                <a:solidFill>
                  <a:schemeClr val="tx2">
                    <a:lumMod val="50000"/>
                  </a:schemeClr>
                </a:solidFill>
                <a:latin typeface="Arial Narrow" pitchFamily="34" charset="0"/>
              </a:rPr>
              <a:t>euthyroid</a:t>
            </a:r>
            <a:r>
              <a:rPr lang="en-US" sz="4000" b="1" dirty="0" smtClean="0">
                <a:solidFill>
                  <a:schemeClr val="tx2">
                    <a:lumMod val="50000"/>
                  </a:schemeClr>
                </a:solidFill>
                <a:latin typeface="Arial Narrow" pitchFamily="34" charset="0"/>
              </a:rPr>
              <a:t> state and avoid airway compromise in the newborn.</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761" y="530093"/>
            <a:ext cx="11320034" cy="3880773"/>
          </a:xfrm>
        </p:spPr>
        <p:txBody>
          <a:bodyPr>
            <a:noAutofit/>
          </a:bodyPr>
          <a:lstStyle/>
          <a:p>
            <a:pPr>
              <a:buNone/>
            </a:pPr>
            <a:r>
              <a:rPr lang="en-US" sz="6000" b="1" dirty="0" smtClean="0">
                <a:solidFill>
                  <a:schemeClr val="accent2">
                    <a:lumMod val="50000"/>
                  </a:schemeClr>
                </a:solidFill>
                <a:latin typeface="Arial Narrow" pitchFamily="34" charset="0"/>
              </a:rPr>
              <a:t>QUESTION 86 - HOW IS NEONATAL HYPERTHYROIDISM TREATED?</a:t>
            </a:r>
            <a:endParaRPr lang="en-US" sz="60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743" y="364839"/>
            <a:ext cx="11705626" cy="6146130"/>
          </a:xfrm>
        </p:spPr>
        <p:txBody>
          <a:bodyPr>
            <a:noAutofit/>
          </a:bodyPr>
          <a:lstStyle/>
          <a:p>
            <a:pPr>
              <a:buNone/>
            </a:pPr>
            <a:r>
              <a:rPr lang="en-US" sz="4000" b="1" dirty="0" smtClean="0">
                <a:solidFill>
                  <a:schemeClr val="tx2">
                    <a:lumMod val="50000"/>
                  </a:schemeClr>
                </a:solidFill>
                <a:latin typeface="Arial Narrow" pitchFamily="34" charset="0"/>
              </a:rPr>
              <a:t>Most neonatal hyperthyroidism is caused by maternal transfer of </a:t>
            </a:r>
            <a:r>
              <a:rPr lang="en-US" sz="4000" b="1" dirty="0" err="1" smtClean="0">
                <a:solidFill>
                  <a:schemeClr val="tx2">
                    <a:lumMod val="50000"/>
                  </a:schemeClr>
                </a:solidFill>
                <a:latin typeface="Arial Narrow" pitchFamily="34" charset="0"/>
              </a:rPr>
              <a:t>TRAb</a:t>
            </a:r>
            <a:r>
              <a:rPr lang="en-US" sz="4000" b="1" dirty="0" smtClean="0">
                <a:solidFill>
                  <a:schemeClr val="tx2">
                    <a:lumMod val="50000"/>
                  </a:schemeClr>
                </a:solidFill>
                <a:latin typeface="Arial Narrow" pitchFamily="34" charset="0"/>
              </a:rPr>
              <a:t> to the fetus. Typically, neonatal Graves’ disease does not present until the end of the first week of life when maternal </a:t>
            </a:r>
            <a:r>
              <a:rPr lang="en-US" sz="4000" b="1" dirty="0" err="1" smtClean="0">
                <a:solidFill>
                  <a:schemeClr val="tx2">
                    <a:lumMod val="50000"/>
                  </a:schemeClr>
                </a:solidFill>
                <a:latin typeface="Arial Narrow" pitchFamily="34" charset="0"/>
              </a:rPr>
              <a:t>antithyroid</a:t>
            </a:r>
            <a:r>
              <a:rPr lang="en-US" sz="4000" b="1" dirty="0" smtClean="0">
                <a:solidFill>
                  <a:schemeClr val="tx2">
                    <a:lumMod val="50000"/>
                  </a:schemeClr>
                </a:solidFill>
                <a:latin typeface="Arial Narrow" pitchFamily="34" charset="0"/>
              </a:rPr>
              <a:t> drug, but not the </a:t>
            </a:r>
            <a:r>
              <a:rPr lang="en-US" sz="4000" b="1" dirty="0" err="1" smtClean="0">
                <a:solidFill>
                  <a:schemeClr val="tx2">
                    <a:lumMod val="50000"/>
                  </a:schemeClr>
                </a:solidFill>
                <a:latin typeface="Arial Narrow" pitchFamily="34" charset="0"/>
              </a:rPr>
              <a:t>TRAb</a:t>
            </a:r>
            <a:r>
              <a:rPr lang="en-US" sz="4000" b="1" dirty="0" smtClean="0">
                <a:solidFill>
                  <a:schemeClr val="tx2">
                    <a:lumMod val="50000"/>
                  </a:schemeClr>
                </a:solidFill>
                <a:latin typeface="Arial Narrow" pitchFamily="34" charset="0"/>
              </a:rPr>
              <a:t>, have been cleared from the neonatal circulation. This may be delayed in babies born to mothers with a mixture of stimulating and blocking antibodies. Thus, results on newborn screening may be paradoxically normal. A high degree of suspicion for infants at risk is important.</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25" y="199586"/>
            <a:ext cx="11760710" cy="6427059"/>
          </a:xfrm>
        </p:spPr>
        <p:txBody>
          <a:bodyPr>
            <a:noAutofit/>
          </a:bodyPr>
          <a:lstStyle/>
          <a:p>
            <a:pPr>
              <a:buNone/>
            </a:pPr>
            <a:r>
              <a:rPr lang="en-US" sz="4000" b="1" dirty="0" smtClean="0">
                <a:solidFill>
                  <a:schemeClr val="tx2">
                    <a:lumMod val="50000"/>
                  </a:schemeClr>
                </a:solidFill>
                <a:latin typeface="Arial Narrow" pitchFamily="34" charset="0"/>
              </a:rPr>
              <a:t>The conventional treatment for neonatal hyperthyroidism is PTU 5 to10 mg/kg administered in divided doses. However recent evidence of rare </a:t>
            </a:r>
            <a:r>
              <a:rPr lang="en-US" sz="4000" b="1" dirty="0" err="1" smtClean="0">
                <a:solidFill>
                  <a:schemeClr val="tx2">
                    <a:lumMod val="50000"/>
                  </a:schemeClr>
                </a:solidFill>
                <a:latin typeface="Arial Narrow" pitchFamily="34" charset="0"/>
              </a:rPr>
              <a:t>hepatotoxicity</a:t>
            </a:r>
            <a:r>
              <a:rPr lang="en-US" sz="4000" b="1" dirty="0" smtClean="0">
                <a:solidFill>
                  <a:schemeClr val="tx2">
                    <a:lumMod val="50000"/>
                  </a:schemeClr>
                </a:solidFill>
                <a:latin typeface="Arial Narrow" pitchFamily="34" charset="0"/>
              </a:rPr>
              <a:t> due to this agent has led to a switch to MMI therapy (0.5 to 1 mg/day) by many pediatric endocrinologists.</a:t>
            </a:r>
          </a:p>
          <a:p>
            <a:pPr>
              <a:buNone/>
            </a:pPr>
            <a:r>
              <a:rPr lang="en-US" sz="4000" b="1" dirty="0" err="1" smtClean="0">
                <a:solidFill>
                  <a:schemeClr val="tx2">
                    <a:lumMod val="50000"/>
                  </a:schemeClr>
                </a:solidFill>
                <a:latin typeface="Arial Narrow" pitchFamily="34" charset="0"/>
              </a:rPr>
              <a:t>Propranolol</a:t>
            </a:r>
            <a:r>
              <a:rPr lang="en-US" sz="4000" b="1" dirty="0" smtClean="0">
                <a:solidFill>
                  <a:schemeClr val="tx2">
                    <a:lumMod val="50000"/>
                  </a:schemeClr>
                </a:solidFill>
                <a:latin typeface="Arial Narrow" pitchFamily="34" charset="0"/>
              </a:rPr>
              <a:t> (2 mg/kg) may be added if the hyperthyroidism is severe. Close follow up of the affected newborn is important, with downward adjustment in the dose of </a:t>
            </a:r>
            <a:r>
              <a:rPr lang="en-US" sz="4000" b="1" dirty="0" err="1" smtClean="0">
                <a:solidFill>
                  <a:schemeClr val="tx2">
                    <a:lumMod val="50000"/>
                  </a:schemeClr>
                </a:solidFill>
                <a:latin typeface="Arial Narrow" pitchFamily="34" charset="0"/>
              </a:rPr>
              <a:t>antithyroid</a:t>
            </a:r>
            <a:r>
              <a:rPr lang="en-US" sz="4000" b="1" dirty="0" smtClean="0">
                <a:solidFill>
                  <a:schemeClr val="tx2">
                    <a:lumMod val="50000"/>
                  </a:schemeClr>
                </a:solidFill>
                <a:latin typeface="Arial Narrow" pitchFamily="34" charset="0"/>
              </a:rPr>
              <a:t> drug required as the hyperthyroidism resolves.</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607" y="155518"/>
            <a:ext cx="11518339" cy="6702482"/>
          </a:xfrm>
        </p:spPr>
        <p:txBody>
          <a:bodyPr>
            <a:noAutofit/>
          </a:bodyPr>
          <a:lstStyle/>
          <a:p>
            <a:pPr>
              <a:buNone/>
            </a:pPr>
            <a:r>
              <a:rPr lang="en-US" sz="4800" b="1" dirty="0" smtClean="0">
                <a:solidFill>
                  <a:schemeClr val="tx2">
                    <a:lumMod val="50000"/>
                  </a:schemeClr>
                </a:solidFill>
                <a:latin typeface="Arial Narrow" pitchFamily="34" charset="0"/>
              </a:rPr>
              <a:t>The usual duration of neonatal Graves’ disease is 1 – 3 months, but depends on antibody potency. Separate from neonatal Graves’ disease (which is </a:t>
            </a:r>
            <a:r>
              <a:rPr lang="en-US" sz="4800" b="1" dirty="0" err="1" smtClean="0">
                <a:solidFill>
                  <a:schemeClr val="tx2">
                    <a:lumMod val="50000"/>
                  </a:schemeClr>
                </a:solidFill>
                <a:latin typeface="Arial Narrow" pitchFamily="34" charset="0"/>
              </a:rPr>
              <a:t>selflimited</a:t>
            </a:r>
            <a:r>
              <a:rPr lang="en-US" sz="4800" b="1" dirty="0" smtClean="0">
                <a:solidFill>
                  <a:schemeClr val="tx2">
                    <a:lumMod val="50000"/>
                  </a:schemeClr>
                </a:solidFill>
                <a:latin typeface="Arial Narrow" pitchFamily="34" charset="0"/>
              </a:rPr>
              <a:t>), neonatal hyperthyroidism may rarely be caused by a gain-of-function mutation in the TSH receptor, or by McCune-Albright syndrome. In such cases, newborn hyperthyroidism may be permanent.</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57326" cy="1320800"/>
          </a:xfrm>
        </p:spPr>
        <p:txBody>
          <a:bodyPr>
            <a:normAutofit fontScale="90000"/>
          </a:bodyPr>
          <a:lstStyle/>
          <a:p>
            <a:r>
              <a:rPr lang="en-US" sz="6600" b="1" dirty="0" smtClean="0">
                <a:solidFill>
                  <a:schemeClr val="accent2">
                    <a:lumMod val="75000"/>
                  </a:schemeClr>
                </a:solidFill>
                <a:latin typeface="Arial Narrow" pitchFamily="34" charset="0"/>
              </a:rPr>
              <a:t>XI. Thyroid Disease and Lactation</a:t>
            </a:r>
            <a:endParaRPr lang="en-US" sz="6600" b="1" dirty="0">
              <a:solidFill>
                <a:schemeClr val="accent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558" y="430940"/>
            <a:ext cx="11198849" cy="6427059"/>
          </a:xfrm>
        </p:spPr>
        <p:txBody>
          <a:bodyPr>
            <a:noAutofit/>
          </a:bodyPr>
          <a:lstStyle/>
          <a:p>
            <a:pPr>
              <a:buNone/>
            </a:pPr>
            <a:r>
              <a:rPr lang="en-US" sz="3600" b="1" dirty="0" smtClean="0">
                <a:latin typeface="Arial Narrow" pitchFamily="34" charset="0"/>
              </a:rPr>
              <a:t>QUESTION 87 - DOES MATERNAL THYROID HORMONE STATUS IMPACT LACTATION?</a:t>
            </a:r>
          </a:p>
          <a:p>
            <a:pPr>
              <a:buNone/>
            </a:pPr>
            <a:r>
              <a:rPr lang="en-US" sz="3600" b="1" dirty="0" smtClean="0">
                <a:solidFill>
                  <a:schemeClr val="accent2">
                    <a:lumMod val="50000"/>
                  </a:schemeClr>
                </a:solidFill>
                <a:latin typeface="Arial Narrow" pitchFamily="34" charset="0"/>
              </a:rPr>
              <a:t>QUESTION 88- IN THE BREASTFEEDING MOTHER, SHOULD MATERNAL HYPOTHYROIDISM BE TREATED TO IMPROVE LACTATION?</a:t>
            </a:r>
          </a:p>
          <a:p>
            <a:pPr>
              <a:buNone/>
            </a:pPr>
            <a:endParaRPr lang="en-US" sz="3600" b="1" dirty="0" smtClean="0">
              <a:latin typeface="Arial Narrow" pitchFamily="34" charset="0"/>
            </a:endParaRPr>
          </a:p>
          <a:p>
            <a:pPr>
              <a:buNone/>
            </a:pPr>
            <a:r>
              <a:rPr lang="en-US" sz="3600" b="1" dirty="0" smtClean="0">
                <a:latin typeface="Arial Narrow" pitchFamily="34" charset="0"/>
              </a:rPr>
              <a:t>QUESTION 89 - IN THE BREASTFEEDING MOTHER, SHOULD MATERNAL HYPERTHYROIDISM BE TREATED TO IMPROVE LACTATION?</a:t>
            </a:r>
            <a:endParaRPr lang="en-US" sz="3600" dirty="0">
              <a:latin typeface="Arial Narrow" pitchFamily="34"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8059"/>
            <a:ext cx="11826811" cy="6179180"/>
          </a:xfrm>
        </p:spPr>
        <p:txBody>
          <a:bodyPr>
            <a:noAutofit/>
          </a:bodyPr>
          <a:lstStyle/>
          <a:p>
            <a:pPr>
              <a:buNone/>
            </a:pPr>
            <a:r>
              <a:rPr lang="en-US" sz="5400" b="1" dirty="0" smtClean="0">
                <a:solidFill>
                  <a:schemeClr val="tx2">
                    <a:lumMod val="50000"/>
                  </a:schemeClr>
                </a:solidFill>
                <a:latin typeface="Arial Narrow" pitchFamily="34" charset="0"/>
              </a:rPr>
              <a:t> Recommendation 74</a:t>
            </a:r>
          </a:p>
          <a:p>
            <a:pPr>
              <a:buNone/>
            </a:pPr>
            <a:r>
              <a:rPr lang="en-US" sz="5400" b="1" dirty="0" smtClean="0">
                <a:solidFill>
                  <a:schemeClr val="tx2">
                    <a:lumMod val="50000"/>
                  </a:schemeClr>
                </a:solidFill>
                <a:latin typeface="Arial Narrow" pitchFamily="34" charset="0"/>
              </a:rPr>
              <a:t>As maternal hypothyroidism can adversely impact lactation, women experiencing poor lactation without other identified causes should have TSH measured to assess for thyroid dysfunction. </a:t>
            </a:r>
            <a:r>
              <a:rPr lang="en-US" sz="5400" b="1" i="1" dirty="0" smtClean="0">
                <a:solidFill>
                  <a:schemeClr val="tx2">
                    <a:lumMod val="50000"/>
                  </a:schemeClr>
                </a:solidFill>
                <a:latin typeface="Arial Narrow" pitchFamily="34" charset="0"/>
              </a:rPr>
              <a:t>(Weak recommendation, Low quality evidence)</a:t>
            </a:r>
            <a:endParaRPr lang="en-US" sz="5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642" y="618227"/>
            <a:ext cx="11309018" cy="5330881"/>
          </a:xfrm>
        </p:spPr>
        <p:txBody>
          <a:bodyPr>
            <a:noAutofit/>
          </a:bodyPr>
          <a:lstStyle/>
          <a:p>
            <a:pPr>
              <a:buNone/>
            </a:pPr>
            <a:r>
              <a:rPr lang="en-US" sz="4800" b="1" dirty="0" smtClean="0">
                <a:solidFill>
                  <a:schemeClr val="tx2">
                    <a:lumMod val="50000"/>
                  </a:schemeClr>
                </a:solidFill>
                <a:latin typeface="Arial Narrow" pitchFamily="34" charset="0"/>
              </a:rPr>
              <a:t>Recommendation 75</a:t>
            </a:r>
          </a:p>
          <a:p>
            <a:pPr>
              <a:buNone/>
            </a:pPr>
            <a:r>
              <a:rPr lang="en-US" sz="4800" b="1" dirty="0" smtClean="0">
                <a:solidFill>
                  <a:schemeClr val="tx2">
                    <a:lumMod val="50000"/>
                  </a:schemeClr>
                </a:solidFill>
                <a:latin typeface="Arial Narrow" pitchFamily="34" charset="0"/>
              </a:rPr>
              <a:t>Given its adverse impact upon milk production and letdown, subclinical and overt hypothyroidism should be treated in lactating women seeking to breastfeed. </a:t>
            </a:r>
            <a:r>
              <a:rPr lang="en-US" sz="4800" b="1" i="1" dirty="0" smtClean="0">
                <a:solidFill>
                  <a:schemeClr val="tx2">
                    <a:lumMod val="50000"/>
                  </a:schemeClr>
                </a:solidFill>
                <a:latin typeface="Arial Narrow" pitchFamily="34" charset="0"/>
              </a:rPr>
              <a:t>(Weak recommendation, Low quality evidence)</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558" y="552126"/>
            <a:ext cx="11033595" cy="5430033"/>
          </a:xfrm>
        </p:spPr>
        <p:txBody>
          <a:bodyPr>
            <a:noAutofit/>
          </a:bodyPr>
          <a:lstStyle/>
          <a:p>
            <a:pPr>
              <a:buNone/>
            </a:pPr>
            <a:r>
              <a:rPr lang="en-US" sz="4400" b="1" dirty="0" smtClean="0">
                <a:solidFill>
                  <a:schemeClr val="tx2">
                    <a:lumMod val="50000"/>
                  </a:schemeClr>
                </a:solidFill>
                <a:latin typeface="Arial Narrow" pitchFamily="34" charset="0"/>
              </a:rPr>
              <a:t>Recommendation 76</a:t>
            </a:r>
          </a:p>
          <a:p>
            <a:pPr>
              <a:buNone/>
            </a:pPr>
            <a:r>
              <a:rPr lang="en-US" sz="4400" b="1" dirty="0" smtClean="0">
                <a:solidFill>
                  <a:schemeClr val="tx2">
                    <a:lumMod val="50000"/>
                  </a:schemeClr>
                </a:solidFill>
                <a:latin typeface="Arial Narrow" pitchFamily="34" charset="0"/>
              </a:rPr>
              <a:t>The impact of maternal hyperthyroidism upon lactation is not well understood.</a:t>
            </a:r>
            <a:r>
              <a:rPr lang="en-US" sz="4400" b="1" dirty="0" smtClean="0">
                <a:solidFill>
                  <a:schemeClr val="accent2">
                    <a:lumMod val="50000"/>
                  </a:schemeClr>
                </a:solidFill>
                <a:latin typeface="Arial Narrow" pitchFamily="34" charset="0"/>
              </a:rPr>
              <a:t> Therefore, no</a:t>
            </a:r>
          </a:p>
          <a:p>
            <a:pPr>
              <a:buNone/>
            </a:pPr>
            <a:r>
              <a:rPr lang="en-US" sz="4400" b="1" dirty="0" smtClean="0">
                <a:solidFill>
                  <a:schemeClr val="accent2">
                    <a:lumMod val="50000"/>
                  </a:schemeClr>
                </a:solidFill>
                <a:latin typeface="Arial Narrow" pitchFamily="34" charset="0"/>
              </a:rPr>
              <a:t>recommendation to treat maternal hyperthyroidism </a:t>
            </a:r>
            <a:r>
              <a:rPr lang="en-US" sz="4400" b="1" dirty="0" smtClean="0">
                <a:solidFill>
                  <a:schemeClr val="tx2">
                    <a:lumMod val="50000"/>
                  </a:schemeClr>
                </a:solidFill>
                <a:latin typeface="Arial Narrow" pitchFamily="34" charset="0"/>
              </a:rPr>
              <a:t>on the grounds of improving lactation can be made at this time. </a:t>
            </a:r>
            <a:r>
              <a:rPr lang="en-US" sz="4400" b="1" i="1" dirty="0" smtClean="0">
                <a:solidFill>
                  <a:schemeClr val="tx2">
                    <a:lumMod val="50000"/>
                  </a:schemeClr>
                </a:solidFill>
                <a:latin typeface="Arial Narrow" pitchFamily="34" charset="0"/>
              </a:rPr>
              <a:t>(No recommendation, Insufficient Evidence)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3822"/>
            <a:ext cx="11826811" cy="6504177"/>
          </a:xfrm>
        </p:spPr>
        <p:txBody>
          <a:bodyPr>
            <a:noAutofit/>
          </a:bodyPr>
          <a:lstStyle/>
          <a:p>
            <a:pPr>
              <a:buNone/>
            </a:pPr>
            <a:r>
              <a:rPr lang="en-US" sz="4000" b="1" i="1" dirty="0" err="1" smtClean="0">
                <a:solidFill>
                  <a:schemeClr val="tx2">
                    <a:lumMod val="50000"/>
                  </a:schemeClr>
                </a:solidFill>
                <a:latin typeface="Arial Narrow" pitchFamily="34" charset="0"/>
              </a:rPr>
              <a:t>Calcitonin</a:t>
            </a:r>
            <a:r>
              <a:rPr lang="en-US" sz="4000" b="1" i="1" dirty="0" smtClean="0">
                <a:solidFill>
                  <a:schemeClr val="tx2">
                    <a:lumMod val="50000"/>
                  </a:schemeClr>
                </a:solidFill>
                <a:latin typeface="Arial Narrow" pitchFamily="34" charset="0"/>
              </a:rPr>
              <a:t> and </a:t>
            </a:r>
            <a:r>
              <a:rPr lang="en-US" sz="4000" b="1" i="1" dirty="0" err="1" smtClean="0">
                <a:solidFill>
                  <a:schemeClr val="tx2">
                    <a:lumMod val="50000"/>
                  </a:schemeClr>
                </a:solidFill>
                <a:latin typeface="Arial Narrow" pitchFamily="34" charset="0"/>
              </a:rPr>
              <a:t>thyroglobulin</a:t>
            </a:r>
            <a:endParaRPr lang="en-US" sz="4000" b="1" i="1" dirty="0" smtClean="0">
              <a:solidFill>
                <a:schemeClr val="tx2">
                  <a:lumMod val="50000"/>
                </a:schemeClr>
              </a:solidFill>
              <a:latin typeface="Arial Narrow" pitchFamily="34" charset="0"/>
            </a:endParaRPr>
          </a:p>
          <a:p>
            <a:pPr>
              <a:buNone/>
            </a:pPr>
            <a:r>
              <a:rPr lang="en-US" sz="4000" b="1" dirty="0" smtClean="0">
                <a:solidFill>
                  <a:schemeClr val="tx2">
                    <a:lumMod val="50000"/>
                  </a:schemeClr>
                </a:solidFill>
                <a:latin typeface="Arial Narrow" pitchFamily="34" charset="0"/>
              </a:rPr>
              <a:t>As within the general population, the routine measurement of </a:t>
            </a:r>
            <a:r>
              <a:rPr lang="en-US" sz="4000" b="1" dirty="0" err="1" smtClean="0">
                <a:solidFill>
                  <a:schemeClr val="tx2">
                    <a:lumMod val="50000"/>
                  </a:schemeClr>
                </a:solidFill>
                <a:latin typeface="Arial Narrow" pitchFamily="34" charset="0"/>
              </a:rPr>
              <a:t>calcitonin</a:t>
            </a:r>
            <a:r>
              <a:rPr lang="en-US" sz="4000" b="1" dirty="0" smtClean="0">
                <a:solidFill>
                  <a:schemeClr val="tx2">
                    <a:lumMod val="50000"/>
                  </a:schemeClr>
                </a:solidFill>
                <a:latin typeface="Arial Narrow" pitchFamily="34" charset="0"/>
              </a:rPr>
              <a:t> </a:t>
            </a:r>
            <a:r>
              <a:rPr lang="en-US" sz="4000" b="1" dirty="0" err="1" smtClean="0">
                <a:solidFill>
                  <a:schemeClr val="tx2">
                    <a:lumMod val="50000"/>
                  </a:schemeClr>
                </a:solidFill>
                <a:latin typeface="Arial Narrow" pitchFamily="34" charset="0"/>
              </a:rPr>
              <a:t>remains,controversial</a:t>
            </a:r>
            <a:r>
              <a:rPr lang="en-US" sz="4000" b="1" dirty="0" smtClean="0">
                <a:solidFill>
                  <a:schemeClr val="tx2">
                    <a:lumMod val="50000"/>
                  </a:schemeClr>
                </a:solidFill>
                <a:latin typeface="Arial Narrow" pitchFamily="34" charset="0"/>
              </a:rPr>
              <a:t> . </a:t>
            </a:r>
            <a:r>
              <a:rPr lang="en-US" sz="4000" b="1" dirty="0" err="1" smtClean="0">
                <a:solidFill>
                  <a:schemeClr val="tx2">
                    <a:lumMod val="50000"/>
                  </a:schemeClr>
                </a:solidFill>
                <a:latin typeface="Arial Narrow" pitchFamily="34" charset="0"/>
              </a:rPr>
              <a:t>Calcitonin</a:t>
            </a:r>
            <a:r>
              <a:rPr lang="en-US" sz="4000" b="1" dirty="0" smtClean="0">
                <a:solidFill>
                  <a:schemeClr val="tx2">
                    <a:lumMod val="50000"/>
                  </a:schemeClr>
                </a:solidFill>
                <a:latin typeface="Arial Narrow" pitchFamily="34" charset="0"/>
              </a:rPr>
              <a:t> measurement may be performed in pregnant women with a family history of </a:t>
            </a:r>
            <a:r>
              <a:rPr lang="en-US" sz="4000" b="1" dirty="0" err="1" smtClean="0">
                <a:solidFill>
                  <a:schemeClr val="tx2">
                    <a:lumMod val="50000"/>
                  </a:schemeClr>
                </a:solidFill>
                <a:latin typeface="Arial Narrow" pitchFamily="34" charset="0"/>
              </a:rPr>
              <a:t>medullary</a:t>
            </a:r>
            <a:r>
              <a:rPr lang="en-US" sz="4000" b="1" dirty="0" smtClean="0">
                <a:solidFill>
                  <a:schemeClr val="tx2">
                    <a:lumMod val="50000"/>
                  </a:schemeClr>
                </a:solidFill>
                <a:latin typeface="Arial Narrow" pitchFamily="34" charset="0"/>
              </a:rPr>
              <a:t> thyroid carcinoma or multiple endocrine </a:t>
            </a:r>
            <a:r>
              <a:rPr lang="en-US" sz="4000" b="1" dirty="0" err="1" smtClean="0">
                <a:solidFill>
                  <a:schemeClr val="tx2">
                    <a:lumMod val="50000"/>
                  </a:schemeClr>
                </a:solidFill>
                <a:latin typeface="Arial Narrow" pitchFamily="34" charset="0"/>
              </a:rPr>
              <a:t>neoplasia</a:t>
            </a:r>
            <a:r>
              <a:rPr lang="en-US" sz="4000" b="1" dirty="0" smtClean="0">
                <a:solidFill>
                  <a:schemeClr val="tx2">
                    <a:lumMod val="50000"/>
                  </a:schemeClr>
                </a:solidFill>
                <a:latin typeface="Arial Narrow" pitchFamily="34" charset="0"/>
              </a:rPr>
              <a:t> 2 or a known </a:t>
            </a:r>
            <a:r>
              <a:rPr lang="en-US" sz="4000" b="1" i="1" dirty="0" smtClean="0">
                <a:solidFill>
                  <a:schemeClr val="tx2">
                    <a:lumMod val="50000"/>
                  </a:schemeClr>
                </a:solidFill>
                <a:latin typeface="Arial Narrow" pitchFamily="34" charset="0"/>
              </a:rPr>
              <a:t>RET </a:t>
            </a:r>
            <a:r>
              <a:rPr lang="en-US" sz="4000" b="1" dirty="0" smtClean="0">
                <a:solidFill>
                  <a:schemeClr val="tx2">
                    <a:lumMod val="50000"/>
                  </a:schemeClr>
                </a:solidFill>
                <a:latin typeface="Arial Narrow" pitchFamily="34" charset="0"/>
              </a:rPr>
              <a:t>gene mutation. However, the utility of measuring </a:t>
            </a:r>
            <a:r>
              <a:rPr lang="en-US" sz="4000" b="1" dirty="0" err="1" smtClean="0">
                <a:solidFill>
                  <a:schemeClr val="tx2">
                    <a:lumMod val="50000"/>
                  </a:schemeClr>
                </a:solidFill>
                <a:latin typeface="Arial Narrow" pitchFamily="34" charset="0"/>
              </a:rPr>
              <a:t>calcitonin</a:t>
            </a:r>
            <a:r>
              <a:rPr lang="en-US" sz="4000" b="1" dirty="0" smtClean="0">
                <a:solidFill>
                  <a:schemeClr val="tx2">
                    <a:lumMod val="50000"/>
                  </a:schemeClr>
                </a:solidFill>
                <a:latin typeface="Arial Narrow" pitchFamily="34" charset="0"/>
              </a:rPr>
              <a:t> in all pregnant women with thyroid nodules has not been evaluated. The </a:t>
            </a:r>
            <a:r>
              <a:rPr lang="en-US" sz="4000" b="1" dirty="0" err="1" smtClean="0">
                <a:solidFill>
                  <a:schemeClr val="tx2">
                    <a:lumMod val="50000"/>
                  </a:schemeClr>
                </a:solidFill>
                <a:latin typeface="Arial Narrow" pitchFamily="34" charset="0"/>
              </a:rPr>
              <a:t>pentagastrin</a:t>
            </a:r>
            <a:r>
              <a:rPr lang="en-US" sz="4000" b="1" dirty="0" smtClean="0">
                <a:solidFill>
                  <a:schemeClr val="tx2">
                    <a:lumMod val="50000"/>
                  </a:schemeClr>
                </a:solidFill>
                <a:latin typeface="Arial Narrow" pitchFamily="34" charset="0"/>
              </a:rPr>
              <a:t> stimulation test is contraindicated in pregnancy.</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541" y="309755"/>
            <a:ext cx="11452237" cy="5584269"/>
          </a:xfrm>
        </p:spPr>
        <p:txBody>
          <a:bodyPr>
            <a:noAutofit/>
          </a:bodyPr>
          <a:lstStyle/>
          <a:p>
            <a:pPr>
              <a:buNone/>
            </a:pPr>
            <a:r>
              <a:rPr lang="en-US" sz="4400" b="1" dirty="0" smtClean="0">
                <a:solidFill>
                  <a:schemeClr val="tx2">
                    <a:lumMod val="50000"/>
                  </a:schemeClr>
                </a:solidFill>
                <a:latin typeface="Arial Narrow" pitchFamily="34" charset="0"/>
              </a:rPr>
              <a:t>Recommendation 77</a:t>
            </a:r>
          </a:p>
          <a:p>
            <a:pPr>
              <a:buNone/>
            </a:pPr>
            <a:r>
              <a:rPr lang="en-US" sz="4400" b="1" dirty="0" smtClean="0">
                <a:solidFill>
                  <a:schemeClr val="tx2">
                    <a:lumMod val="50000"/>
                  </a:schemeClr>
                </a:solidFill>
                <a:latin typeface="Arial Narrow" pitchFamily="34" charset="0"/>
              </a:rPr>
              <a:t>The use of </a:t>
            </a:r>
            <a:r>
              <a:rPr lang="en-US" sz="3200" b="1" dirty="0" smtClean="0">
                <a:solidFill>
                  <a:schemeClr val="tx2">
                    <a:lumMod val="50000"/>
                  </a:schemeClr>
                </a:solidFill>
                <a:latin typeface="Arial Narrow" pitchFamily="34" charset="0"/>
              </a:rPr>
              <a:t>131</a:t>
            </a:r>
            <a:r>
              <a:rPr lang="en-US" sz="4400" b="1" dirty="0" smtClean="0">
                <a:solidFill>
                  <a:schemeClr val="tx2">
                    <a:lumMod val="50000"/>
                  </a:schemeClr>
                </a:solidFill>
                <a:latin typeface="Arial Narrow" pitchFamily="34" charset="0"/>
              </a:rPr>
              <a:t>I is contraindicated during lactation. If required, </a:t>
            </a:r>
            <a:r>
              <a:rPr lang="en-US" sz="2400" b="1" dirty="0" smtClean="0">
                <a:solidFill>
                  <a:schemeClr val="tx2">
                    <a:lumMod val="50000"/>
                  </a:schemeClr>
                </a:solidFill>
                <a:latin typeface="Arial Narrow" pitchFamily="34" charset="0"/>
              </a:rPr>
              <a:t>123</a:t>
            </a:r>
            <a:r>
              <a:rPr lang="en-US" sz="4400" b="1" dirty="0" smtClean="0">
                <a:solidFill>
                  <a:schemeClr val="tx2">
                    <a:lumMod val="50000"/>
                  </a:schemeClr>
                </a:solidFill>
                <a:latin typeface="Arial Narrow" pitchFamily="34" charset="0"/>
              </a:rPr>
              <a:t>I can be used if breast milk is pumped and discarded for 3-4 days before breastfeeding is resumed. Similarly, Tc-99m </a:t>
            </a:r>
            <a:r>
              <a:rPr lang="en-US" sz="4400" b="1" dirty="0" err="1" smtClean="0">
                <a:solidFill>
                  <a:schemeClr val="tx2">
                    <a:lumMod val="50000"/>
                  </a:schemeClr>
                </a:solidFill>
                <a:latin typeface="Arial Narrow" pitchFamily="34" charset="0"/>
              </a:rPr>
              <a:t>pertechnetate</a:t>
            </a:r>
            <a:r>
              <a:rPr lang="en-US" sz="4400" b="1" dirty="0" smtClean="0">
                <a:solidFill>
                  <a:schemeClr val="tx2">
                    <a:lumMod val="50000"/>
                  </a:schemeClr>
                </a:solidFill>
                <a:latin typeface="Arial Narrow" pitchFamily="34" charset="0"/>
              </a:rPr>
              <a:t> administration requires breast milk to be pumped and discarded during the day of testing. </a:t>
            </a:r>
            <a:r>
              <a:rPr lang="en-US" sz="4400" b="1" i="1" dirty="0" smtClean="0">
                <a:solidFill>
                  <a:schemeClr val="tx2">
                    <a:lumMod val="50000"/>
                  </a:schemeClr>
                </a:solidFill>
                <a:latin typeface="Arial Narrow" pitchFamily="34" charset="0"/>
              </a:rPr>
              <a:t>(Strong recommendation, Moderate quality evidence)</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25" y="353822"/>
            <a:ext cx="11077663" cy="3880773"/>
          </a:xfrm>
        </p:spPr>
        <p:txBody>
          <a:bodyPr>
            <a:noAutofit/>
          </a:bodyPr>
          <a:lstStyle/>
          <a:p>
            <a:pPr>
              <a:buNone/>
            </a:pPr>
            <a:r>
              <a:rPr lang="en-US" sz="4400" b="1" dirty="0" smtClean="0">
                <a:solidFill>
                  <a:schemeClr val="tx2">
                    <a:lumMod val="50000"/>
                  </a:schemeClr>
                </a:solidFill>
                <a:latin typeface="Arial Narrow" pitchFamily="34" charset="0"/>
              </a:rPr>
              <a:t>QUESTION 92 - ARE ANTITHYROID MEDICATIONS (PTU, MMI) TRANSFERRED INTO BREAST MILK, AND WHAT ARE THE CLINICAL CONSEQUENCES TO THE BREASTFED INFANT?</a:t>
            </a:r>
            <a:endParaRPr lang="en-US" sz="44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507" y="211994"/>
            <a:ext cx="11771726" cy="5803215"/>
          </a:xfrm>
        </p:spPr>
        <p:txBody>
          <a:bodyPr>
            <a:noAutofit/>
          </a:bodyPr>
          <a:lstStyle/>
          <a:p>
            <a:pPr>
              <a:buNone/>
            </a:pPr>
            <a:r>
              <a:rPr lang="en-US" sz="3600" b="1" dirty="0" smtClean="0">
                <a:solidFill>
                  <a:schemeClr val="tx2">
                    <a:lumMod val="50000"/>
                  </a:schemeClr>
                </a:solidFill>
                <a:latin typeface="Arial Narrow" pitchFamily="34" charset="0"/>
              </a:rPr>
              <a:t>Both PTU and MMI can be detected in the breast milk of treated hyperthyroid women.</a:t>
            </a:r>
          </a:p>
          <a:p>
            <a:pPr>
              <a:buNone/>
            </a:pPr>
            <a:r>
              <a:rPr lang="en-US" sz="3600" b="1" dirty="0" smtClean="0">
                <a:solidFill>
                  <a:schemeClr val="tx2">
                    <a:lumMod val="50000"/>
                  </a:schemeClr>
                </a:solidFill>
                <a:latin typeface="Arial Narrow" pitchFamily="34" charset="0"/>
              </a:rPr>
              <a:t>This finding raised initial concern that consumption of these medications could prove detrimental to the health of the breastfeeding infant. However, studies first performed using PTU confirmed that only a very small amount of the drug is transferred from maternal serum into breast milk. In a study of nine women given 200 mg PTU orally, milk PTU concentration was measured for four hours thereafter and only 0.007-0.077% of the ingested dose was detected.</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845" y="552126"/>
            <a:ext cx="11518338" cy="5363932"/>
          </a:xfrm>
        </p:spPr>
        <p:txBody>
          <a:bodyPr>
            <a:normAutofit/>
          </a:bodyPr>
          <a:lstStyle/>
          <a:p>
            <a:pPr>
              <a:buNone/>
            </a:pPr>
            <a:r>
              <a:rPr lang="en-US" sz="4800" b="1" dirty="0" smtClean="0">
                <a:solidFill>
                  <a:schemeClr val="tx2">
                    <a:lumMod val="50000"/>
                  </a:schemeClr>
                </a:solidFill>
                <a:latin typeface="Arial Narrow" pitchFamily="34" charset="0"/>
              </a:rPr>
              <a:t>The authors calculated that a lactating mother consuming PTU 200 mg three times daily would transmit only m149 mcg (0.149 mg) of PTU daily to her infant. </a:t>
            </a:r>
            <a:r>
              <a:rPr lang="en-US" sz="4800" b="1" dirty="0" smtClean="0">
                <a:solidFill>
                  <a:schemeClr val="accent2">
                    <a:lumMod val="50000"/>
                  </a:schemeClr>
                </a:solidFill>
                <a:latin typeface="Arial Narrow" pitchFamily="34" charset="0"/>
              </a:rPr>
              <a:t>This is well below a therapeutic dose, and deemed to pose no risk to the breastfeeding infant</a:t>
            </a:r>
            <a:r>
              <a:rPr lang="en-US" sz="4800" b="1" dirty="0" smtClean="0">
                <a:solidFill>
                  <a:schemeClr val="tx2">
                    <a:lumMod val="50000"/>
                  </a:schemeClr>
                </a:solidFill>
                <a:latin typeface="Arial Narrow" pitchFamily="34" charset="0"/>
              </a:rPr>
              <a:t>.</a:t>
            </a:r>
            <a:endParaRPr lang="en-US" sz="48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692" y="904666"/>
            <a:ext cx="10967495" cy="4697411"/>
          </a:xfrm>
        </p:spPr>
        <p:txBody>
          <a:bodyPr>
            <a:noAutofit/>
          </a:bodyPr>
          <a:lstStyle/>
          <a:p>
            <a:pPr>
              <a:buNone/>
            </a:pPr>
            <a:r>
              <a:rPr lang="en-US" sz="4400" b="1" dirty="0" smtClean="0">
                <a:solidFill>
                  <a:schemeClr val="tx2">
                    <a:lumMod val="50000"/>
                  </a:schemeClr>
                </a:solidFill>
                <a:latin typeface="Arial Narrow" pitchFamily="34" charset="0"/>
              </a:rPr>
              <a:t>Studies of MMI or CM, confirm a 4-7 fold higher proportion of the medication transferred into maternal milk in comparison to PTU. Approximately 0.1-0.2% of an orally administered MMI/CM dose is excreted into breast milk.</a:t>
            </a:r>
            <a:endParaRPr lang="en-US" sz="4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24" y="497042"/>
            <a:ext cx="11672575" cy="4989358"/>
          </a:xfrm>
        </p:spPr>
        <p:txBody>
          <a:bodyPr>
            <a:noAutofit/>
          </a:bodyPr>
          <a:lstStyle/>
          <a:p>
            <a:pPr>
              <a:buNone/>
            </a:pPr>
            <a:r>
              <a:rPr lang="en-US" sz="6000" b="1" dirty="0" smtClean="0">
                <a:solidFill>
                  <a:schemeClr val="tx2">
                    <a:lumMod val="50000"/>
                  </a:schemeClr>
                </a:solidFill>
                <a:latin typeface="Arial Narrow" pitchFamily="34" charset="0"/>
              </a:rPr>
              <a:t>Johansen and colleagues calculated that a single 40 mg dose of MMI could result in delivery of 70 mcg (0.07 mg) to the breastfeeding infant.</a:t>
            </a:r>
            <a:endParaRPr lang="en-US" sz="6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7721"/>
            <a:ext cx="11595457" cy="6355449"/>
          </a:xfrm>
        </p:spPr>
        <p:txBody>
          <a:bodyPr>
            <a:noAutofit/>
          </a:bodyPr>
          <a:lstStyle/>
          <a:p>
            <a:pPr>
              <a:buNone/>
            </a:pPr>
            <a:r>
              <a:rPr lang="en-US" sz="3600" b="1" dirty="0" smtClean="0">
                <a:solidFill>
                  <a:schemeClr val="tx2">
                    <a:lumMod val="50000"/>
                  </a:schemeClr>
                </a:solidFill>
                <a:latin typeface="Arial Narrow" pitchFamily="34" charset="0"/>
              </a:rPr>
              <a:t>The largest study investigating the effects of maternal MMI consumption during lactation was performed by </a:t>
            </a:r>
            <a:r>
              <a:rPr lang="en-US" sz="3600" b="1" dirty="0" err="1" smtClean="0">
                <a:solidFill>
                  <a:schemeClr val="tx2">
                    <a:lumMod val="50000"/>
                  </a:schemeClr>
                </a:solidFill>
                <a:latin typeface="Arial Narrow" pitchFamily="34" charset="0"/>
              </a:rPr>
              <a:t>Azizi</a:t>
            </a:r>
            <a:r>
              <a:rPr lang="en-US" sz="3600" b="1" dirty="0" smtClean="0">
                <a:solidFill>
                  <a:schemeClr val="tx2">
                    <a:lumMod val="50000"/>
                  </a:schemeClr>
                </a:solidFill>
                <a:latin typeface="Arial Narrow" pitchFamily="34" charset="0"/>
              </a:rPr>
              <a:t> and colleagues . Importantly, this study assessed both neonatal thyroid function in the breastfeeding offspring, but also intellectual development and physical growth in a subset of infants. Verbal and performance IQ scores were measured in 14 children who breastfed from MMI treated mothers, with comparison to 17 control children. Testing was performed between 48-74 months of age. No difference was detected in the IQ or physical development of the breastfeeding children compared to the control children.</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708" y="1"/>
            <a:ext cx="11231901" cy="6621136"/>
          </a:xfrm>
        </p:spPr>
        <p:txBody>
          <a:bodyPr>
            <a:noAutofit/>
          </a:bodyPr>
          <a:lstStyle/>
          <a:p>
            <a:pPr>
              <a:buNone/>
            </a:pPr>
            <a:r>
              <a:rPr lang="en-US" sz="5400" b="1" dirty="0" smtClean="0">
                <a:solidFill>
                  <a:schemeClr val="tx2">
                    <a:lumMod val="50000"/>
                  </a:schemeClr>
                </a:solidFill>
                <a:latin typeface="Arial Narrow" pitchFamily="34" charset="0"/>
              </a:rPr>
              <a:t>Together, these data have led experts to confirm the safety of low to moderate doses of both PTU and MMI/CM in breastfeeding infants. However, given the relatively small size of the studied population, maximal daily doses of 20 mg MMI or 450 mg PTU are advised.</a:t>
            </a:r>
            <a:endParaRPr lang="en-US" sz="54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892"/>
            <a:ext cx="10901394" cy="1450554"/>
          </a:xfrm>
        </p:spPr>
        <p:txBody>
          <a:bodyPr>
            <a:normAutofit fontScale="90000"/>
          </a:bodyPr>
          <a:lstStyle/>
          <a:p>
            <a:r>
              <a:rPr lang="en-US" b="1" dirty="0" smtClean="0">
                <a:solidFill>
                  <a:schemeClr val="accent2">
                    <a:lumMod val="50000"/>
                  </a:schemeClr>
                </a:solidFill>
                <a:latin typeface="Arial Narrow" pitchFamily="34" charset="0"/>
              </a:rPr>
              <a:t>QUESTION 93 - WHAT IS THE APPROACH TO THE MEDICAL TREATMENT OF MATERNAL HYPERTHYROIDISM IN LACTATING WOMEN?</a:t>
            </a:r>
            <a:endParaRPr lang="en-US"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92592" y="1719915"/>
            <a:ext cx="11110714" cy="4697411"/>
          </a:xfrm>
        </p:spPr>
        <p:txBody>
          <a:bodyPr>
            <a:noAutofit/>
          </a:bodyPr>
          <a:lstStyle/>
          <a:p>
            <a:pPr>
              <a:buNone/>
            </a:pPr>
            <a:r>
              <a:rPr lang="en-US" sz="4000" b="1" dirty="0" smtClean="0">
                <a:solidFill>
                  <a:schemeClr val="tx2">
                    <a:lumMod val="50000"/>
                  </a:schemeClr>
                </a:solidFill>
                <a:latin typeface="Arial Narrow" pitchFamily="34" charset="0"/>
              </a:rPr>
              <a:t>Recommendation 78</a:t>
            </a:r>
          </a:p>
          <a:p>
            <a:pPr>
              <a:buNone/>
            </a:pPr>
            <a:r>
              <a:rPr lang="en-US" sz="4000" b="1" dirty="0" smtClean="0">
                <a:solidFill>
                  <a:schemeClr val="tx2">
                    <a:lumMod val="50000"/>
                  </a:schemeClr>
                </a:solidFill>
                <a:latin typeface="Arial Narrow" pitchFamily="34" charset="0"/>
              </a:rPr>
              <a:t>Excepting treatment decisions specifically made on the grounds of improving lactation (discussed above), the decision to treat hyperthyroidism in lactating women should be guided by the same principles applied to non-lactating women. </a:t>
            </a:r>
            <a:r>
              <a:rPr lang="en-US" sz="4000" b="1" i="1" dirty="0" smtClean="0">
                <a:solidFill>
                  <a:schemeClr val="tx2">
                    <a:lumMod val="50000"/>
                  </a:schemeClr>
                </a:solidFill>
                <a:latin typeface="Arial Narrow" pitchFamily="34" charset="0"/>
              </a:rPr>
              <a:t>(Strong recommendation, Low quality evidence)</a:t>
            </a:r>
            <a:endParaRPr lang="en-US" sz="40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8925"/>
            <a:ext cx="10945461" cy="1320800"/>
          </a:xfrm>
        </p:spPr>
        <p:txBody>
          <a:bodyPr>
            <a:noAutofit/>
          </a:bodyPr>
          <a:lstStyle/>
          <a:p>
            <a:r>
              <a:rPr lang="en-US" sz="2800" b="1" dirty="0" smtClean="0">
                <a:solidFill>
                  <a:schemeClr val="accent2">
                    <a:lumMod val="50000"/>
                  </a:schemeClr>
                </a:solidFill>
                <a:latin typeface="Arial Narrow" pitchFamily="34" charset="0"/>
              </a:rPr>
              <a:t>QUESTION 94 - WHEN MEDICAL TREATMENT OF MATERNAL</a:t>
            </a:r>
            <a:br>
              <a:rPr lang="en-US" sz="2800" b="1" dirty="0" smtClean="0">
                <a:solidFill>
                  <a:schemeClr val="accent2">
                    <a:lumMod val="50000"/>
                  </a:schemeClr>
                </a:solidFill>
                <a:latin typeface="Arial Narrow" pitchFamily="34" charset="0"/>
              </a:rPr>
            </a:br>
            <a:r>
              <a:rPr lang="en-US" sz="2800" b="1" dirty="0" smtClean="0">
                <a:solidFill>
                  <a:schemeClr val="accent2">
                    <a:lumMod val="50000"/>
                  </a:schemeClr>
                </a:solidFill>
                <a:latin typeface="Arial Narrow" pitchFamily="34" charset="0"/>
              </a:rPr>
              <a:t>HYPERTHYROIDISM IS INDICATED, WHAT MEDICATIONS SHOULD BE ADMINISTERED?</a:t>
            </a:r>
            <a:endParaRPr lang="en-US" sz="2800"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132202" y="1630496"/>
            <a:ext cx="11920251" cy="5227503"/>
          </a:xfrm>
        </p:spPr>
        <p:txBody>
          <a:bodyPr>
            <a:noAutofit/>
          </a:bodyPr>
          <a:lstStyle/>
          <a:p>
            <a:pPr>
              <a:buNone/>
            </a:pPr>
            <a:r>
              <a:rPr lang="en-US" sz="3600" b="1" dirty="0" smtClean="0">
                <a:solidFill>
                  <a:schemeClr val="tx2">
                    <a:lumMod val="50000"/>
                  </a:schemeClr>
                </a:solidFill>
                <a:latin typeface="Arial Narrow" pitchFamily="34" charset="0"/>
              </a:rPr>
              <a:t>Recommendation 79</a:t>
            </a:r>
          </a:p>
          <a:p>
            <a:pPr>
              <a:buNone/>
            </a:pPr>
            <a:r>
              <a:rPr lang="en-US" sz="3600" b="1" dirty="0" smtClean="0">
                <a:solidFill>
                  <a:schemeClr val="tx2">
                    <a:lumMod val="50000"/>
                  </a:schemeClr>
                </a:solidFill>
                <a:latin typeface="Arial Narrow" pitchFamily="34" charset="0"/>
              </a:rPr>
              <a:t>When </a:t>
            </a:r>
            <a:r>
              <a:rPr lang="en-US" sz="3600" b="1" dirty="0" err="1" smtClean="0">
                <a:solidFill>
                  <a:schemeClr val="tx2">
                    <a:lumMod val="50000"/>
                  </a:schemeClr>
                </a:solidFill>
                <a:latin typeface="Arial Narrow" pitchFamily="34" charset="0"/>
              </a:rPr>
              <a:t>antithyroid</a:t>
            </a:r>
            <a:r>
              <a:rPr lang="en-US" sz="3600" b="1" dirty="0" smtClean="0">
                <a:solidFill>
                  <a:schemeClr val="tx2">
                    <a:lumMod val="50000"/>
                  </a:schemeClr>
                </a:solidFill>
                <a:latin typeface="Arial Narrow" pitchFamily="34" charset="0"/>
              </a:rPr>
              <a:t> medication is indicated for women who are lactating, both MMI (up to maximal dose of 20 mg daily) and PTU (up to maximal dose of 450 mg daily) can be administered. Given a small, but detectable amount of both PTU and MMI transferred into breast milk, the lowest effective does of MMI/CM or PTU should always be administered.</a:t>
            </a:r>
          </a:p>
          <a:p>
            <a:pPr>
              <a:buNone/>
            </a:pPr>
            <a:r>
              <a:rPr lang="en-US" sz="3600" b="1" i="1" dirty="0" smtClean="0">
                <a:solidFill>
                  <a:schemeClr val="tx2">
                    <a:lumMod val="50000"/>
                  </a:schemeClr>
                </a:solidFill>
                <a:latin typeface="Arial Narrow" pitchFamily="34" charset="0"/>
              </a:rPr>
              <a:t>(Strong recommendation, Moderate quality evidence)</a:t>
            </a:r>
            <a:endParaRPr lang="en-US" sz="3600" b="1" dirty="0">
              <a:solidFill>
                <a:schemeClr val="tx2">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1516</TotalTime>
  <Words>7749</Words>
  <Application>Microsoft Office PowerPoint</Application>
  <PresentationFormat>Custom</PresentationFormat>
  <Paragraphs>260</Paragraphs>
  <Slides>130</Slides>
  <Notes>0</Notes>
  <HiddenSlides>0</HiddenSlides>
  <MMClips>0</MMClips>
  <ScaleCrop>false</ScaleCrop>
  <HeadingPairs>
    <vt:vector size="4" baseType="variant">
      <vt:variant>
        <vt:lpstr>Theme</vt:lpstr>
      </vt:variant>
      <vt:variant>
        <vt:i4>1</vt:i4>
      </vt:variant>
      <vt:variant>
        <vt:lpstr>Slide Titles</vt:lpstr>
      </vt:variant>
      <vt:variant>
        <vt:i4>130</vt:i4>
      </vt:variant>
    </vt:vector>
  </HeadingPairs>
  <TitlesOfParts>
    <vt:vector size="131" baseType="lpstr">
      <vt:lpstr>Facet</vt:lpstr>
      <vt:lpstr>Slide 1</vt:lpstr>
      <vt:lpstr>Slide 2</vt:lpstr>
      <vt:lpstr>IX. Thyroid Nodules and Thyroid Cancer during Pregnancy</vt:lpstr>
      <vt:lpstr>Slide 4</vt:lpstr>
      <vt:lpstr>Slide 5</vt:lpstr>
      <vt:lpstr>Slide 6</vt:lpstr>
      <vt:lpstr>Slide 7</vt:lpstr>
      <vt:lpstr>Slide 8</vt:lpstr>
      <vt:lpstr>Slide 9</vt:lpstr>
      <vt:lpstr>Slide 10</vt:lpstr>
      <vt:lpstr>Fine Needle Aspiration</vt:lpstr>
      <vt:lpstr>Radionuclide scanning</vt:lpstr>
      <vt:lpstr>Slide 13</vt:lpstr>
      <vt:lpstr>Slide 14</vt:lpstr>
      <vt:lpstr>Slide 15</vt:lpstr>
      <vt:lpstr>Slide 16</vt:lpstr>
      <vt:lpstr>Slide 17</vt:lpstr>
      <vt:lpstr>Slide 18</vt:lpstr>
      <vt:lpstr>Slide 19</vt:lpstr>
      <vt:lpstr>QUESTION 70 - HOW SHOULD CYTOLOGICALLY BENIGN THYROID NODULES BE MANAGED DURING PREGNANCY?</vt:lpstr>
      <vt:lpstr>Slide 21</vt:lpstr>
      <vt:lpstr>QUESTION 71 - HOW SHOULD CYTOLOGICALLY INTDETERMINATE NODULES BE MANAGED DURING PREGNANCY?</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X. Fetal and Neonatal Considerations</vt:lpstr>
      <vt:lpstr>QUESTION 80 - WHAT IS THE RELATIONSHIP BETWEEN MATERNAL AND FETAL THYROID HORMONE STATUS?</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XI. Thyroid Disease and Lactation</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QUESTION 93 - WHAT IS THE APPROACH TO THE MEDICAL TREATMENT OF MATERNAL HYPERTHYROIDISM IN LACTATING WOMEN?</vt:lpstr>
      <vt:lpstr>QUESTION 94 - WHEN MEDICAL TREATMENT OF MATERNAL HYPERTHYROIDISM IS INDICATED, WHAT MEDICATIONS SHOULD BE ADMINISTERED?</vt:lpstr>
      <vt:lpstr>QUESTION 95 - HOW SHOULD BREASTFEEDING CHILDREN OF MOTHERS WHO ARE TREATED WITH ANTITHYROID MEDICATIONS BE MONITORED?</vt:lpstr>
      <vt:lpstr>QUESTION 96 - WHAT ARE THE IODINE NUTRITIONAL CONSIDERATIONS IN LACTATING WOMEN?</vt:lpstr>
      <vt:lpstr>Slide 102</vt:lpstr>
      <vt:lpstr>Slide 103</vt:lpstr>
      <vt:lpstr>Slide 104</vt:lpstr>
      <vt:lpstr>Slide 105</vt:lpstr>
      <vt:lpstr>XII. Postpartum thyroiditis</vt:lpstr>
      <vt:lpstr>Slide 107</vt:lpstr>
      <vt:lpstr>Slide 108</vt:lpstr>
      <vt:lpstr>QUESTION 98 - WHAT IS THE ETIOLOGY OF POSTPARTUM THYROIDITIS?</vt:lpstr>
      <vt:lpstr>QUESTION 99 - HOW SHOULD THE ETIOLOGY OF NEW THYROTOXICOSIS BE DETERMINED IN THE POSTPARTUM PERIOD?</vt:lpstr>
      <vt:lpstr>Slide 111</vt:lpstr>
      <vt:lpstr>QUESTION 101 - WHAT SYMPTOMS ARE ASSOCIATED WITH POSTPARTUM THYROIDITIS?</vt:lpstr>
      <vt:lpstr>QUESTION 102 - IS POSTPARTUM THYROIDITIS ASSOCIATED WITH DEPRESSION?</vt:lpstr>
      <vt:lpstr>QUESTION 103 - WHAT IS THE TREATMENT FOR THE THYROTOXIC PHASE OF POSTPARTUM THYROIDITIS?</vt:lpstr>
      <vt:lpstr>Slide 115</vt:lpstr>
      <vt:lpstr>QUESTION 104 - ONCE THE THYROTOXIC PHASE OF POSTPARTUM THYROIDITIS RESOLVES, HOW OFTEN SHOULD TSH BE MEASURED TO SCREEN FOR THE HYPOTHYROID PHASE?</vt:lpstr>
      <vt:lpstr>QUESTION 105 - WHAT IS THE TREATMENT FOR THE HYPOTHYROID PHASE OF POSTPARTUM THYROIDITIS?</vt:lpstr>
      <vt:lpstr>QUESTION 106 - HOW LONG SHOULD LEVOTHYROXINE BE CONTINUED ONCE INITIATED?</vt:lpstr>
      <vt:lpstr>QUESTION 107 - HOW OFTEN SHOULD THYROID FUNCTION TESTING BE PERFORMED AFTER THE HYPOTHYROID PHASE OF POSTPARTUM THYROIDITIS RESOLVES?</vt:lpstr>
      <vt:lpstr>QUESTION 108 - DOES TREATMENT OF THYROID ANTIBODY POSITIVE EUTHYROID WOMEN DURING PREGNANCY PREVENT POSTPARTUM THYROIDITIS?</vt:lpstr>
      <vt:lpstr>Slide 121</vt:lpstr>
      <vt:lpstr>QUESTION 111 – SHOULD WOMEN BE UNIVERSALLY TESTED FOR THYROID FUNCTION BEFORE OR DURING PREGNANCY?</vt:lpstr>
      <vt:lpstr>Slide 123</vt:lpstr>
      <vt:lpstr>Slide 124</vt:lpstr>
      <vt:lpstr>Slide 125</vt:lpstr>
      <vt:lpstr>Slide 126</vt:lpstr>
      <vt:lpstr>Slide 127</vt:lpstr>
      <vt:lpstr>XIV. Future Research Directions</vt:lpstr>
      <vt:lpstr>Slide 129</vt:lpstr>
      <vt:lpstr>Slide 130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his1</cp:lastModifiedBy>
  <cp:revision>80</cp:revision>
  <dcterms:created xsi:type="dcterms:W3CDTF">2014-09-12T02:18:09Z</dcterms:created>
  <dcterms:modified xsi:type="dcterms:W3CDTF">2017-02-06T17:40:20Z</dcterms:modified>
</cp:coreProperties>
</file>