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365" r:id="rId2"/>
    <p:sldId id="256" r:id="rId3"/>
    <p:sldId id="257" r:id="rId4"/>
    <p:sldId id="258" r:id="rId5"/>
    <p:sldId id="259" r:id="rId6"/>
    <p:sldId id="260" r:id="rId7"/>
    <p:sldId id="262" r:id="rId8"/>
    <p:sldId id="263" r:id="rId9"/>
    <p:sldId id="264" r:id="rId10"/>
    <p:sldId id="265" r:id="rId11"/>
    <p:sldId id="267" r:id="rId12"/>
    <p:sldId id="268" r:id="rId13"/>
    <p:sldId id="369" r:id="rId14"/>
    <p:sldId id="269" r:id="rId15"/>
    <p:sldId id="272" r:id="rId16"/>
    <p:sldId id="273" r:id="rId17"/>
    <p:sldId id="274" r:id="rId18"/>
    <p:sldId id="275" r:id="rId19"/>
    <p:sldId id="276" r:id="rId20"/>
    <p:sldId id="278" r:id="rId21"/>
    <p:sldId id="279" r:id="rId22"/>
    <p:sldId id="277"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66" r:id="rId42"/>
    <p:sldId id="299" r:id="rId43"/>
    <p:sldId id="300" r:id="rId44"/>
    <p:sldId id="301" r:id="rId45"/>
    <p:sldId id="302" r:id="rId46"/>
    <p:sldId id="303" r:id="rId47"/>
    <p:sldId id="304" r:id="rId48"/>
    <p:sldId id="305" r:id="rId49"/>
    <p:sldId id="306" r:id="rId50"/>
    <p:sldId id="308" r:id="rId51"/>
    <p:sldId id="307" r:id="rId52"/>
    <p:sldId id="309" r:id="rId53"/>
    <p:sldId id="310" r:id="rId54"/>
    <p:sldId id="311" r:id="rId55"/>
    <p:sldId id="312" r:id="rId56"/>
    <p:sldId id="314" r:id="rId57"/>
    <p:sldId id="315" r:id="rId58"/>
    <p:sldId id="316" r:id="rId59"/>
    <p:sldId id="318" r:id="rId60"/>
    <p:sldId id="319" r:id="rId61"/>
    <p:sldId id="367" r:id="rId62"/>
    <p:sldId id="368"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70"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B1BA2DF-1595-4676-A44A-2DCDE397CD49}" type="datetimeFigureOut">
              <a:rPr lang="en-US" smtClean="0"/>
              <a:pPr/>
              <a:t>2/3/2017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D1F5A0-B927-4B34-839C-BB23FFF57E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1BA2DF-1595-4676-A44A-2DCDE397CD49}"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1F5A0-B927-4B34-839C-BB23FFF57E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1BA2DF-1595-4676-A44A-2DCDE397CD49}"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1F5A0-B927-4B34-839C-BB23FFF57E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1BA2DF-1595-4676-A44A-2DCDE397CD49}"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1F5A0-B927-4B34-839C-BB23FFF57E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1BA2DF-1595-4676-A44A-2DCDE397CD49}"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1F5A0-B927-4B34-839C-BB23FFF57E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1BA2DF-1595-4676-A44A-2DCDE397CD49}"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1F5A0-B927-4B34-839C-BB23FFF57E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1BA2DF-1595-4676-A44A-2DCDE397CD49}" type="datetimeFigureOut">
              <a:rPr lang="en-US" smtClean="0"/>
              <a:pPr/>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1F5A0-B927-4B34-839C-BB23FFF57E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1BA2DF-1595-4676-A44A-2DCDE397CD49}" type="datetimeFigureOut">
              <a:rPr lang="en-US" smtClean="0"/>
              <a:pPr/>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1F5A0-B927-4B34-839C-BB23FFF57E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BA2DF-1595-4676-A44A-2DCDE397CD49}" type="datetimeFigureOut">
              <a:rPr lang="en-US" smtClean="0"/>
              <a:pPr/>
              <a:t>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1F5A0-B927-4B34-839C-BB23FFF57E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1BA2DF-1595-4676-A44A-2DCDE397CD49}"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1F5A0-B927-4B34-839C-BB23FFF57E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1BA2DF-1595-4676-A44A-2DCDE397CD49}"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D1F5A0-B927-4B34-839C-BB23FFF57E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1BA2DF-1595-4676-A44A-2DCDE397CD49}" type="datetimeFigureOut">
              <a:rPr lang="en-US" smtClean="0"/>
              <a:pPr/>
              <a:t>2/3/2017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D1F5A0-B927-4B34-839C-BB23FFF57E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M:\sarah jan gols\به نام خدا\hh.jpg"/>
          <p:cNvPicPr>
            <a:picLocks noChangeAspect="1" noChangeArrowheads="1"/>
          </p:cNvPicPr>
          <p:nvPr/>
        </p:nvPicPr>
        <p:blipFill>
          <a:blip r:embed="rId2" cstate="print"/>
          <a:srcRect/>
          <a:stretch>
            <a:fillRect/>
          </a:stretch>
        </p:blipFill>
        <p:spPr bwMode="auto">
          <a:xfrm>
            <a:off x="-324544" y="-243408"/>
            <a:ext cx="9468544" cy="7101408"/>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7858180" cy="5786478"/>
          </a:xfrm>
        </p:spPr>
        <p:txBody>
          <a:bodyPr>
            <a:noAutofit/>
          </a:bodyPr>
          <a:lstStyle/>
          <a:p>
            <a:pPr>
              <a:buNone/>
            </a:pPr>
            <a:r>
              <a:rPr lang="en-US" sz="5400" b="1" dirty="0" smtClean="0">
                <a:solidFill>
                  <a:schemeClr val="tx2">
                    <a:lumMod val="10000"/>
                  </a:schemeClr>
                </a:solidFill>
                <a:latin typeface="Arial Narrow" pitchFamily="34" charset="0"/>
              </a:rPr>
              <a:t>Since </a:t>
            </a:r>
            <a:r>
              <a:rPr lang="en-US" sz="5400" b="1" dirty="0" err="1" smtClean="0">
                <a:solidFill>
                  <a:schemeClr val="tx2">
                    <a:lumMod val="10000"/>
                  </a:schemeClr>
                </a:solidFill>
                <a:latin typeface="Arial Narrow" pitchFamily="34" charset="0"/>
              </a:rPr>
              <a:t>hCG</a:t>
            </a:r>
            <a:r>
              <a:rPr lang="en-US" sz="5400" b="1" dirty="0" smtClean="0">
                <a:solidFill>
                  <a:schemeClr val="tx2">
                    <a:lumMod val="10000"/>
                  </a:schemeClr>
                </a:solidFill>
                <a:latin typeface="Arial Narrow" pitchFamily="34" charset="0"/>
              </a:rPr>
              <a:t> concentrations are higher in multiple pregnancies than in singleton pregnancies, the downward shift in the TSH reference interval is greater in twin pregnancies.</a:t>
            </a:r>
            <a:endParaRPr lang="en-US" sz="5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9001156" cy="6715148"/>
          </a:xfrm>
        </p:spPr>
        <p:txBody>
          <a:bodyPr>
            <a:noAutofit/>
          </a:bodyPr>
          <a:lstStyle/>
          <a:p>
            <a:pPr>
              <a:buNone/>
            </a:pPr>
            <a:r>
              <a:rPr lang="en-US" sz="4400" b="1" dirty="0" smtClean="0">
                <a:solidFill>
                  <a:schemeClr val="tx2">
                    <a:lumMod val="10000"/>
                  </a:schemeClr>
                </a:solidFill>
                <a:latin typeface="Arial Narrow" pitchFamily="34" charset="0"/>
              </a:rPr>
              <a:t>Recommendation 49</a:t>
            </a:r>
          </a:p>
          <a:p>
            <a:pPr>
              <a:buNone/>
            </a:pPr>
            <a:r>
              <a:rPr lang="en-US" sz="4400" b="1" dirty="0" smtClean="0">
                <a:solidFill>
                  <a:schemeClr val="tx2">
                    <a:lumMod val="10000"/>
                  </a:schemeClr>
                </a:solidFill>
                <a:latin typeface="Arial Narrow" pitchFamily="34" charset="0"/>
              </a:rPr>
              <a:t>A combination regimen of </a:t>
            </a:r>
            <a:r>
              <a:rPr lang="en-US" sz="4400" b="1" dirty="0" err="1" smtClean="0">
                <a:solidFill>
                  <a:schemeClr val="tx2">
                    <a:lumMod val="10000"/>
                  </a:schemeClr>
                </a:solidFill>
                <a:latin typeface="Arial Narrow" pitchFamily="34" charset="0"/>
              </a:rPr>
              <a:t>levothyroxine</a:t>
            </a:r>
            <a:r>
              <a:rPr lang="en-US" sz="4400" b="1" dirty="0" smtClean="0">
                <a:solidFill>
                  <a:schemeClr val="tx2">
                    <a:lumMod val="10000"/>
                  </a:schemeClr>
                </a:solidFill>
                <a:latin typeface="Arial Narrow" pitchFamily="34" charset="0"/>
              </a:rPr>
              <a:t> and an </a:t>
            </a:r>
            <a:r>
              <a:rPr lang="en-US" sz="4400" b="1" dirty="0" err="1" smtClean="0">
                <a:solidFill>
                  <a:schemeClr val="tx2">
                    <a:lumMod val="10000"/>
                  </a:schemeClr>
                </a:solidFill>
                <a:latin typeface="Arial Narrow" pitchFamily="34" charset="0"/>
              </a:rPr>
              <a:t>antithyroid</a:t>
            </a:r>
            <a:r>
              <a:rPr lang="en-US" sz="4400" b="1" dirty="0" smtClean="0">
                <a:solidFill>
                  <a:schemeClr val="tx2">
                    <a:lumMod val="10000"/>
                  </a:schemeClr>
                </a:solidFill>
                <a:latin typeface="Arial Narrow" pitchFamily="34" charset="0"/>
              </a:rPr>
              <a:t> drug should not be used in pregnancy, except in the rare situation of isolated fetal hyperthyroidism. </a:t>
            </a:r>
            <a:r>
              <a:rPr lang="en-US" sz="4400" b="1" i="1" dirty="0" smtClean="0">
                <a:solidFill>
                  <a:schemeClr val="tx2">
                    <a:lumMod val="10000"/>
                  </a:schemeClr>
                </a:solidFill>
                <a:latin typeface="Arial Narrow" pitchFamily="34" charset="0"/>
              </a:rPr>
              <a:t>(Strong</a:t>
            </a:r>
          </a:p>
          <a:p>
            <a:pPr>
              <a:buNone/>
            </a:pPr>
            <a:r>
              <a:rPr lang="en-US" sz="4400" b="1" i="1" dirty="0" smtClean="0">
                <a:solidFill>
                  <a:schemeClr val="tx2">
                    <a:lumMod val="10000"/>
                  </a:schemeClr>
                </a:solidFill>
                <a:latin typeface="Arial Narrow" pitchFamily="34" charset="0"/>
              </a:rPr>
              <a:t>recommendation, High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29718" cy="6858000"/>
          </a:xfrm>
        </p:spPr>
        <p:txBody>
          <a:bodyPr>
            <a:noAutofit/>
          </a:bodyPr>
          <a:lstStyle/>
          <a:p>
            <a:pPr>
              <a:buNone/>
            </a:pPr>
            <a:r>
              <a:rPr lang="en-US" sz="3600" b="1" dirty="0" smtClean="0">
                <a:solidFill>
                  <a:schemeClr val="tx2">
                    <a:lumMod val="10000"/>
                  </a:schemeClr>
                </a:solidFill>
                <a:latin typeface="Arial Narrow" pitchFamily="34" charset="0"/>
              </a:rPr>
              <a:t>Recommendation 50</a:t>
            </a:r>
          </a:p>
          <a:p>
            <a:pPr>
              <a:buNone/>
            </a:pPr>
            <a:r>
              <a:rPr lang="en-US" sz="3600" b="1" dirty="0" err="1" smtClean="0">
                <a:solidFill>
                  <a:schemeClr val="tx2">
                    <a:lumMod val="10000"/>
                  </a:schemeClr>
                </a:solidFill>
                <a:latin typeface="Arial Narrow" pitchFamily="34" charset="0"/>
              </a:rPr>
              <a:t>Thyroidectomy</a:t>
            </a:r>
            <a:r>
              <a:rPr lang="en-US" sz="3600" b="1" dirty="0" smtClean="0">
                <a:solidFill>
                  <a:schemeClr val="tx2">
                    <a:lumMod val="10000"/>
                  </a:schemeClr>
                </a:solidFill>
                <a:latin typeface="Arial Narrow" pitchFamily="34" charset="0"/>
              </a:rPr>
              <a:t> in pregnancy may be indicated for unique scenarios. If required, the optimal time for </a:t>
            </a:r>
            <a:r>
              <a:rPr lang="en-US" sz="3600" b="1" dirty="0" err="1" smtClean="0">
                <a:solidFill>
                  <a:schemeClr val="tx2">
                    <a:lumMod val="10000"/>
                  </a:schemeClr>
                </a:solidFill>
                <a:latin typeface="Arial Narrow" pitchFamily="34" charset="0"/>
              </a:rPr>
              <a:t>thyroidectomy</a:t>
            </a:r>
            <a:r>
              <a:rPr lang="en-US" sz="3600" b="1" dirty="0" smtClean="0">
                <a:solidFill>
                  <a:schemeClr val="tx2">
                    <a:lumMod val="10000"/>
                  </a:schemeClr>
                </a:solidFill>
                <a:latin typeface="Arial Narrow" pitchFamily="34" charset="0"/>
              </a:rPr>
              <a:t> is in the second trimester of pregnancy. If maternal </a:t>
            </a:r>
            <a:r>
              <a:rPr lang="en-US" sz="3600" b="1" dirty="0" err="1" smtClean="0">
                <a:solidFill>
                  <a:schemeClr val="tx2">
                    <a:lumMod val="10000"/>
                  </a:schemeClr>
                </a:solidFill>
                <a:latin typeface="Arial Narrow" pitchFamily="34" charset="0"/>
              </a:rPr>
              <a:t>TRAb</a:t>
            </a:r>
            <a:r>
              <a:rPr lang="en-US" sz="3600" b="1" dirty="0" smtClean="0">
                <a:solidFill>
                  <a:schemeClr val="tx2">
                    <a:lumMod val="10000"/>
                  </a:schemeClr>
                </a:solidFill>
                <a:latin typeface="Arial Narrow" pitchFamily="34" charset="0"/>
              </a:rPr>
              <a:t> concentration is high (&gt; 3x upper reference for the assay) the fetus should be carefully monitored for development of fetal hyperthyroidism throughout pregnancy, even if the mother is </a:t>
            </a:r>
            <a:r>
              <a:rPr lang="en-US" sz="3600" b="1" dirty="0" err="1" smtClean="0">
                <a:solidFill>
                  <a:schemeClr val="tx2">
                    <a:lumMod val="10000"/>
                  </a:schemeClr>
                </a:solidFill>
                <a:latin typeface="Arial Narrow" pitchFamily="34" charset="0"/>
              </a:rPr>
              <a:t>euthyroid</a:t>
            </a:r>
            <a:r>
              <a:rPr lang="en-US" sz="3600" b="1" dirty="0" smtClean="0">
                <a:solidFill>
                  <a:schemeClr val="tx2">
                    <a:lumMod val="10000"/>
                  </a:schemeClr>
                </a:solidFill>
                <a:latin typeface="Arial Narrow" pitchFamily="34" charset="0"/>
              </a:rPr>
              <a:t> post-</a:t>
            </a:r>
            <a:r>
              <a:rPr lang="en-US" sz="3600" b="1" dirty="0" err="1" smtClean="0">
                <a:solidFill>
                  <a:schemeClr val="tx2">
                    <a:lumMod val="10000"/>
                  </a:schemeClr>
                </a:solidFill>
                <a:latin typeface="Arial Narrow" pitchFamily="34" charset="0"/>
              </a:rPr>
              <a:t>thyroidectomy</a:t>
            </a:r>
            <a:r>
              <a:rPr lang="en-US" sz="3600" b="1" dirty="0" smtClean="0">
                <a:solidFill>
                  <a:schemeClr val="tx2">
                    <a:lumMod val="10000"/>
                  </a:schemeClr>
                </a:solidFill>
                <a:latin typeface="Arial Narrow" pitchFamily="34" charset="0"/>
              </a:rPr>
              <a:t>. </a:t>
            </a:r>
            <a:r>
              <a:rPr lang="en-US" sz="3600" b="1" i="1" dirty="0" smtClean="0">
                <a:solidFill>
                  <a:schemeClr val="tx2">
                    <a:lumMod val="10000"/>
                  </a:schemeClr>
                </a:solidFill>
                <a:latin typeface="Arial Narrow" pitchFamily="34" charset="0"/>
              </a:rPr>
              <a:t>(Strong recommendation, High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8786874" cy="6715148"/>
          </a:xfrm>
        </p:spPr>
        <p:txBody>
          <a:bodyPr>
            <a:noAutofit/>
          </a:bodyPr>
          <a:lstStyle/>
          <a:p>
            <a:pPr>
              <a:buNone/>
            </a:pPr>
            <a:r>
              <a:rPr lang="en-US" sz="2800" b="1" dirty="0" smtClean="0">
                <a:solidFill>
                  <a:schemeClr val="tx2">
                    <a:lumMod val="10000"/>
                  </a:schemeClr>
                </a:solidFill>
                <a:latin typeface="Arial Narrow" pitchFamily="34" charset="0"/>
              </a:rPr>
              <a:t>Recommendation 51</a:t>
            </a:r>
          </a:p>
          <a:p>
            <a:pPr>
              <a:buNone/>
            </a:pPr>
            <a:r>
              <a:rPr lang="en-US" sz="2800" b="1" dirty="0" smtClean="0">
                <a:solidFill>
                  <a:schemeClr val="tx2">
                    <a:lumMod val="10000"/>
                  </a:schemeClr>
                </a:solidFill>
                <a:latin typeface="Arial Narrow" pitchFamily="34" charset="0"/>
              </a:rPr>
              <a:t>We concur with the American College of Obstetricians and Gynecologists' Committee on Obstetric Practice consensus guidelines (written in 2011 and revised in 2015) (408) which state the following: “1) A pregnant woman should never be denied indicated surgery,</a:t>
            </a:r>
          </a:p>
          <a:p>
            <a:pPr>
              <a:buNone/>
            </a:pPr>
            <a:r>
              <a:rPr lang="en-US" sz="2800" b="1" dirty="0" smtClean="0">
                <a:solidFill>
                  <a:schemeClr val="tx2">
                    <a:lumMod val="10000"/>
                  </a:schemeClr>
                </a:solidFill>
                <a:latin typeface="Arial Narrow" pitchFamily="34" charset="0"/>
              </a:rPr>
              <a:t>regardless of trimester. 2) Elective surgery should be postponed until after delivery. 3) If possible, </a:t>
            </a:r>
            <a:r>
              <a:rPr lang="en-US" sz="2800" b="1" dirty="0" err="1" smtClean="0">
                <a:solidFill>
                  <a:schemeClr val="tx2">
                    <a:lumMod val="10000"/>
                  </a:schemeClr>
                </a:solidFill>
                <a:latin typeface="Arial Narrow" pitchFamily="34" charset="0"/>
              </a:rPr>
              <a:t>nonurgent</a:t>
            </a:r>
            <a:r>
              <a:rPr lang="en-US" sz="2800" b="1" dirty="0" smtClean="0">
                <a:solidFill>
                  <a:schemeClr val="tx2">
                    <a:lumMod val="10000"/>
                  </a:schemeClr>
                </a:solidFill>
                <a:latin typeface="Arial Narrow" pitchFamily="34" charset="0"/>
              </a:rPr>
              <a:t> surgery should be performed in the second trimester when preterm contractions and spontaneous abortion are least likely.” In the setting of a patient with Graves’ Disease undergoing urgent, non-thyroid surgery, if the patient is well controlled on ATD, no other preparation is needed. Beta-blockade should also be utilized if needed. (Strong recommendation, Moderate quality evidence)</a:t>
            </a:r>
            <a:endParaRPr lang="en-US" sz="28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9001156" cy="6858000"/>
          </a:xfrm>
        </p:spPr>
        <p:txBody>
          <a:bodyPr>
            <a:noAutofit/>
          </a:bodyPr>
          <a:lstStyle/>
          <a:p>
            <a:pPr>
              <a:buNone/>
            </a:pPr>
            <a:r>
              <a:rPr lang="en-US" sz="3600" b="1" dirty="0" smtClean="0">
                <a:solidFill>
                  <a:schemeClr val="tx2">
                    <a:lumMod val="10000"/>
                  </a:schemeClr>
                </a:solidFill>
                <a:latin typeface="Arial Narrow" pitchFamily="34" charset="0"/>
              </a:rPr>
              <a:t>Recommendation 52</a:t>
            </a:r>
          </a:p>
          <a:p>
            <a:pPr>
              <a:buNone/>
            </a:pPr>
            <a:r>
              <a:rPr lang="en-US" sz="3600" b="1" dirty="0" smtClean="0">
                <a:solidFill>
                  <a:schemeClr val="tx2">
                    <a:lumMod val="10000"/>
                  </a:schemeClr>
                </a:solidFill>
                <a:latin typeface="Arial Narrow" pitchFamily="34" charset="0"/>
              </a:rPr>
              <a:t>a. If the patient has a past history of Graves’ disease treated with ablation (radioiodine or surgery), a maternal serum determination of </a:t>
            </a:r>
            <a:r>
              <a:rPr lang="en-US" sz="3600" b="1" dirty="0" err="1" smtClean="0">
                <a:solidFill>
                  <a:schemeClr val="tx2">
                    <a:lumMod val="10000"/>
                  </a:schemeClr>
                </a:solidFill>
                <a:latin typeface="Arial Narrow" pitchFamily="34" charset="0"/>
              </a:rPr>
              <a:t>TRAb</a:t>
            </a:r>
            <a:r>
              <a:rPr lang="en-US" sz="3600" b="1" dirty="0" smtClean="0">
                <a:solidFill>
                  <a:schemeClr val="tx2">
                    <a:lumMod val="10000"/>
                  </a:schemeClr>
                </a:solidFill>
                <a:latin typeface="Arial Narrow" pitchFamily="34" charset="0"/>
              </a:rPr>
              <a:t> is recommended at initial thyroid function testing during early pregnancy. </a:t>
            </a:r>
            <a:r>
              <a:rPr lang="en-US" sz="3600" b="1" i="1" dirty="0" smtClean="0">
                <a:solidFill>
                  <a:schemeClr val="tx2">
                    <a:lumMod val="10000"/>
                  </a:schemeClr>
                </a:solidFill>
                <a:latin typeface="Arial Narrow" pitchFamily="34" charset="0"/>
              </a:rPr>
              <a:t>(Strong recommendation, Moderate quality evidence)</a:t>
            </a:r>
          </a:p>
          <a:p>
            <a:pPr>
              <a:buNone/>
            </a:pPr>
            <a:r>
              <a:rPr lang="en-US" sz="3600" b="1" dirty="0" smtClean="0">
                <a:solidFill>
                  <a:schemeClr val="tx2">
                    <a:lumMod val="10000"/>
                  </a:schemeClr>
                </a:solidFill>
                <a:latin typeface="Arial Narrow" pitchFamily="34" charset="0"/>
              </a:rPr>
              <a:t>b. If maternal </a:t>
            </a:r>
            <a:r>
              <a:rPr lang="en-US" sz="3600" b="1" dirty="0" err="1" smtClean="0">
                <a:solidFill>
                  <a:schemeClr val="tx2">
                    <a:lumMod val="10000"/>
                  </a:schemeClr>
                </a:solidFill>
                <a:latin typeface="Arial Narrow" pitchFamily="34" charset="0"/>
              </a:rPr>
              <a:t>TRAb</a:t>
            </a:r>
            <a:r>
              <a:rPr lang="en-US" sz="3600" b="1" dirty="0" smtClean="0">
                <a:solidFill>
                  <a:schemeClr val="tx2">
                    <a:lumMod val="10000"/>
                  </a:schemeClr>
                </a:solidFill>
                <a:latin typeface="Arial Narrow" pitchFamily="34" charset="0"/>
              </a:rPr>
              <a:t> concentration is elevated in early pregnancy, repeat testing should occur at weeks 18-22. </a:t>
            </a:r>
            <a:r>
              <a:rPr lang="en-US" sz="3600" b="1" i="1" dirty="0" smtClean="0">
                <a:solidFill>
                  <a:schemeClr val="tx2">
                    <a:lumMod val="10000"/>
                  </a:schemeClr>
                </a:solidFill>
                <a:latin typeface="Arial Narrow" pitchFamily="34" charset="0"/>
              </a:rPr>
              <a:t>(Strong recommendation, Moderate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8929718" cy="5857916"/>
          </a:xfrm>
        </p:spPr>
        <p:txBody>
          <a:bodyPr>
            <a:noAutofit/>
          </a:bodyPr>
          <a:lstStyle/>
          <a:p>
            <a:pPr>
              <a:buNone/>
            </a:pPr>
            <a:r>
              <a:rPr lang="en-US" sz="3600" b="1" dirty="0" smtClean="0">
                <a:solidFill>
                  <a:schemeClr val="tx2">
                    <a:lumMod val="10000"/>
                  </a:schemeClr>
                </a:solidFill>
                <a:latin typeface="Arial Narrow" pitchFamily="34" charset="0"/>
              </a:rPr>
              <a:t>c. If maternal </a:t>
            </a:r>
            <a:r>
              <a:rPr lang="en-US" sz="3600" b="1" dirty="0" err="1" smtClean="0">
                <a:solidFill>
                  <a:schemeClr val="tx2">
                    <a:lumMod val="10000"/>
                  </a:schemeClr>
                </a:solidFill>
                <a:latin typeface="Arial Narrow" pitchFamily="34" charset="0"/>
              </a:rPr>
              <a:t>TRAb</a:t>
            </a:r>
            <a:r>
              <a:rPr lang="en-US" sz="3600" b="1" dirty="0" smtClean="0">
                <a:solidFill>
                  <a:schemeClr val="tx2">
                    <a:lumMod val="10000"/>
                  </a:schemeClr>
                </a:solidFill>
                <a:latin typeface="Arial Narrow" pitchFamily="34" charset="0"/>
              </a:rPr>
              <a:t> is undetectable or low in early pregnancy, no further </a:t>
            </a:r>
            <a:r>
              <a:rPr lang="en-US" sz="3600" b="1" dirty="0" err="1" smtClean="0">
                <a:solidFill>
                  <a:schemeClr val="tx2">
                    <a:lumMod val="10000"/>
                  </a:schemeClr>
                </a:solidFill>
                <a:latin typeface="Arial Narrow" pitchFamily="34" charset="0"/>
              </a:rPr>
              <a:t>TRAb</a:t>
            </a:r>
            <a:r>
              <a:rPr lang="en-US" sz="3600" b="1" dirty="0" smtClean="0">
                <a:solidFill>
                  <a:schemeClr val="tx2">
                    <a:lumMod val="10000"/>
                  </a:schemeClr>
                </a:solidFill>
                <a:latin typeface="Arial Narrow" pitchFamily="34" charset="0"/>
              </a:rPr>
              <a:t> testing is</a:t>
            </a:r>
          </a:p>
          <a:p>
            <a:pPr>
              <a:buNone/>
            </a:pPr>
            <a:r>
              <a:rPr lang="en-US" sz="3600" b="1" dirty="0" smtClean="0">
                <a:solidFill>
                  <a:schemeClr val="tx2">
                    <a:lumMod val="10000"/>
                  </a:schemeClr>
                </a:solidFill>
                <a:latin typeface="Arial Narrow" pitchFamily="34" charset="0"/>
              </a:rPr>
              <a:t>needed. </a:t>
            </a:r>
            <a:r>
              <a:rPr lang="en-US" sz="3600" b="1" i="1" dirty="0" smtClean="0">
                <a:solidFill>
                  <a:schemeClr val="tx2">
                    <a:lumMod val="10000"/>
                  </a:schemeClr>
                </a:solidFill>
                <a:latin typeface="Arial Narrow" pitchFamily="34" charset="0"/>
              </a:rPr>
              <a:t>(Weak recommendation, Moderate quality evidence)</a:t>
            </a:r>
          </a:p>
          <a:p>
            <a:pPr>
              <a:buNone/>
            </a:pPr>
            <a:r>
              <a:rPr lang="en-US" sz="3600" b="1" dirty="0" smtClean="0">
                <a:solidFill>
                  <a:schemeClr val="tx2">
                    <a:lumMod val="10000"/>
                  </a:schemeClr>
                </a:solidFill>
                <a:latin typeface="Arial Narrow" pitchFamily="34" charset="0"/>
              </a:rPr>
              <a:t>d. If a patient is taking ATDs for treatment of Graves’ hyperthyroidism when pregnancy is</a:t>
            </a:r>
          </a:p>
          <a:p>
            <a:pPr>
              <a:buNone/>
            </a:pPr>
            <a:r>
              <a:rPr lang="en-US" sz="3600" b="1" dirty="0" smtClean="0">
                <a:solidFill>
                  <a:schemeClr val="tx2">
                    <a:lumMod val="10000"/>
                  </a:schemeClr>
                </a:solidFill>
                <a:latin typeface="Arial Narrow" pitchFamily="34" charset="0"/>
              </a:rPr>
              <a:t>confirmed, a maternal serum determination of </a:t>
            </a:r>
            <a:r>
              <a:rPr lang="en-US" sz="3600" b="1" dirty="0" err="1" smtClean="0">
                <a:solidFill>
                  <a:schemeClr val="tx2">
                    <a:lumMod val="10000"/>
                  </a:schemeClr>
                </a:solidFill>
                <a:latin typeface="Arial Narrow" pitchFamily="34" charset="0"/>
              </a:rPr>
              <a:t>TRAb</a:t>
            </a:r>
            <a:r>
              <a:rPr lang="en-US" sz="3600" b="1" dirty="0" smtClean="0">
                <a:solidFill>
                  <a:schemeClr val="tx2">
                    <a:lumMod val="10000"/>
                  </a:schemeClr>
                </a:solidFill>
                <a:latin typeface="Arial Narrow" pitchFamily="34" charset="0"/>
              </a:rPr>
              <a:t> is recommended. (</a:t>
            </a:r>
            <a:r>
              <a:rPr lang="en-US" sz="3600" b="1" i="1" dirty="0" smtClean="0">
                <a:solidFill>
                  <a:schemeClr val="tx2">
                    <a:lumMod val="10000"/>
                  </a:schemeClr>
                </a:solidFill>
                <a:latin typeface="Arial Narrow" pitchFamily="34" charset="0"/>
              </a:rPr>
              <a:t>Weak</a:t>
            </a:r>
          </a:p>
          <a:p>
            <a:pPr>
              <a:buNone/>
            </a:pPr>
            <a:r>
              <a:rPr lang="en-US" sz="3600" b="1" i="1" dirty="0" smtClean="0">
                <a:solidFill>
                  <a:schemeClr val="tx2">
                    <a:lumMod val="10000"/>
                  </a:schemeClr>
                </a:solidFill>
                <a:latin typeface="Arial Narrow" pitchFamily="34" charset="0"/>
              </a:rPr>
              <a:t>recommendation, Moderate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Autofit/>
          </a:bodyPr>
          <a:lstStyle/>
          <a:p>
            <a:pPr>
              <a:buNone/>
            </a:pPr>
            <a:r>
              <a:rPr lang="en-US" sz="3200" b="1" dirty="0" smtClean="0">
                <a:solidFill>
                  <a:schemeClr val="tx2">
                    <a:lumMod val="10000"/>
                  </a:schemeClr>
                </a:solidFill>
                <a:latin typeface="Arial Narrow" pitchFamily="34" charset="0"/>
              </a:rPr>
              <a:t>e. If the patient requires treatment with ATDs for Graves’ disease through mid pregnancy, a</a:t>
            </a:r>
          </a:p>
          <a:p>
            <a:pPr>
              <a:buNone/>
            </a:pPr>
            <a:r>
              <a:rPr lang="en-US" sz="3200" b="1" dirty="0" smtClean="0">
                <a:solidFill>
                  <a:schemeClr val="tx2">
                    <a:lumMod val="10000"/>
                  </a:schemeClr>
                </a:solidFill>
                <a:latin typeface="Arial Narrow" pitchFamily="34" charset="0"/>
              </a:rPr>
              <a:t>repeat determination of </a:t>
            </a:r>
            <a:r>
              <a:rPr lang="en-US" sz="3200" b="1" dirty="0" err="1" smtClean="0">
                <a:solidFill>
                  <a:schemeClr val="tx2">
                    <a:lumMod val="10000"/>
                  </a:schemeClr>
                </a:solidFill>
                <a:latin typeface="Arial Narrow" pitchFamily="34" charset="0"/>
              </a:rPr>
              <a:t>TRAb</a:t>
            </a:r>
            <a:r>
              <a:rPr lang="en-US" sz="3200" b="1" dirty="0" smtClean="0">
                <a:solidFill>
                  <a:schemeClr val="tx2">
                    <a:lumMod val="10000"/>
                  </a:schemeClr>
                </a:solidFill>
                <a:latin typeface="Arial Narrow" pitchFamily="34" charset="0"/>
              </a:rPr>
              <a:t> is again recommended at weeks 18-22. </a:t>
            </a:r>
            <a:r>
              <a:rPr lang="en-US" sz="3200" b="1" i="1" dirty="0" smtClean="0">
                <a:solidFill>
                  <a:schemeClr val="tx2">
                    <a:lumMod val="10000"/>
                  </a:schemeClr>
                </a:solidFill>
                <a:latin typeface="Arial Narrow" pitchFamily="34" charset="0"/>
              </a:rPr>
              <a:t>(Strong recommendation, Moderate quality evidence)</a:t>
            </a:r>
          </a:p>
          <a:p>
            <a:pPr>
              <a:buNone/>
            </a:pPr>
            <a:r>
              <a:rPr lang="en-US" sz="3200" b="1" dirty="0" smtClean="0">
                <a:solidFill>
                  <a:schemeClr val="tx2">
                    <a:lumMod val="10000"/>
                  </a:schemeClr>
                </a:solidFill>
                <a:latin typeface="Arial Narrow" pitchFamily="34" charset="0"/>
              </a:rPr>
              <a:t>f. If elevated </a:t>
            </a:r>
            <a:r>
              <a:rPr lang="en-US" sz="3200" b="1" dirty="0" err="1" smtClean="0">
                <a:solidFill>
                  <a:schemeClr val="tx2">
                    <a:lumMod val="10000"/>
                  </a:schemeClr>
                </a:solidFill>
                <a:latin typeface="Arial Narrow" pitchFamily="34" charset="0"/>
              </a:rPr>
              <a:t>TRAb</a:t>
            </a:r>
            <a:r>
              <a:rPr lang="en-US" sz="3200" b="1" dirty="0" smtClean="0">
                <a:solidFill>
                  <a:schemeClr val="tx2">
                    <a:lumMod val="10000"/>
                  </a:schemeClr>
                </a:solidFill>
                <a:latin typeface="Arial Narrow" pitchFamily="34" charset="0"/>
              </a:rPr>
              <a:t> is detected at weeks 18-22 or the mother is taking ATD in the third trimester, a </a:t>
            </a:r>
            <a:r>
              <a:rPr lang="en-US" sz="3200" b="1" dirty="0" err="1" smtClean="0">
                <a:solidFill>
                  <a:schemeClr val="tx2">
                    <a:lumMod val="10000"/>
                  </a:schemeClr>
                </a:solidFill>
                <a:latin typeface="Arial Narrow" pitchFamily="34" charset="0"/>
              </a:rPr>
              <a:t>TRAb</a:t>
            </a:r>
            <a:r>
              <a:rPr lang="en-US" sz="3200" b="1" dirty="0" smtClean="0">
                <a:solidFill>
                  <a:schemeClr val="tx2">
                    <a:lumMod val="10000"/>
                  </a:schemeClr>
                </a:solidFill>
                <a:latin typeface="Arial Narrow" pitchFamily="34" charset="0"/>
              </a:rPr>
              <a:t> measurement should again be performed in late pregnancy (weeks 30- 34) to evaluate the need for neonatal and postnatal monitoring. </a:t>
            </a:r>
            <a:r>
              <a:rPr lang="en-US" sz="3200" b="1" i="1" dirty="0" smtClean="0">
                <a:solidFill>
                  <a:schemeClr val="tx2">
                    <a:lumMod val="10000"/>
                  </a:schemeClr>
                </a:solidFill>
                <a:latin typeface="Arial Narrow" pitchFamily="34" charset="0"/>
              </a:rPr>
              <a:t>(Strong recommendation, High quality evidence)</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8715436" cy="6143668"/>
          </a:xfrm>
        </p:spPr>
        <p:txBody>
          <a:bodyPr>
            <a:noAutofit/>
          </a:bodyPr>
          <a:lstStyle/>
          <a:p>
            <a:pPr>
              <a:buNone/>
            </a:pPr>
            <a:r>
              <a:rPr lang="en-US" sz="3200" b="1" dirty="0" smtClean="0">
                <a:solidFill>
                  <a:schemeClr val="tx2">
                    <a:lumMod val="10000"/>
                  </a:schemeClr>
                </a:solidFill>
                <a:latin typeface="Arial Narrow" pitchFamily="34" charset="0"/>
              </a:rPr>
              <a:t>Recommendation 53</a:t>
            </a:r>
          </a:p>
          <a:p>
            <a:pPr>
              <a:buNone/>
            </a:pPr>
            <a:r>
              <a:rPr lang="en-US" sz="3200" b="1" dirty="0" smtClean="0">
                <a:solidFill>
                  <a:schemeClr val="tx2">
                    <a:lumMod val="10000"/>
                  </a:schemeClr>
                </a:solidFill>
                <a:latin typeface="Arial Narrow" pitchFamily="34" charset="0"/>
              </a:rPr>
              <a:t>Fetal surveillance should be performed in women who have uncontrolled hyperthyroidism in the second half of pregnancy, and in women with high </a:t>
            </a:r>
            <a:r>
              <a:rPr lang="en-US" sz="3200" b="1" dirty="0" err="1" smtClean="0">
                <a:solidFill>
                  <a:schemeClr val="tx2">
                    <a:lumMod val="10000"/>
                  </a:schemeClr>
                </a:solidFill>
                <a:latin typeface="Arial Narrow" pitchFamily="34" charset="0"/>
              </a:rPr>
              <a:t>TRAb</a:t>
            </a:r>
            <a:r>
              <a:rPr lang="en-US" sz="3200" b="1" dirty="0" smtClean="0">
                <a:solidFill>
                  <a:schemeClr val="tx2">
                    <a:lumMod val="10000"/>
                  </a:schemeClr>
                </a:solidFill>
                <a:latin typeface="Arial Narrow" pitchFamily="34" charset="0"/>
              </a:rPr>
              <a:t> levels detected at any time during pregnancy (greater than 3x the upper limit of normal). A consultation with an experienced obstetrician or maternal-fetal medicine specialist is recommended. Monitoring may include ultrasound to assess heart rate, growth, amniotic fluid volume, and the presence of fetal goiter. </a:t>
            </a:r>
            <a:r>
              <a:rPr lang="en-US" sz="3200" b="1" i="1" dirty="0" smtClean="0">
                <a:solidFill>
                  <a:schemeClr val="tx2">
                    <a:lumMod val="10000"/>
                  </a:schemeClr>
                </a:solidFill>
                <a:latin typeface="Arial Narrow" pitchFamily="34" charset="0"/>
              </a:rPr>
              <a:t>(Strong recommendation, Moderate quality evidence)</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286808" cy="6357958"/>
          </a:xfrm>
        </p:spPr>
        <p:txBody>
          <a:bodyPr>
            <a:noAutofit/>
          </a:bodyPr>
          <a:lstStyle/>
          <a:p>
            <a:pPr>
              <a:buNone/>
            </a:pPr>
            <a:r>
              <a:rPr lang="en-US" sz="3600" b="1" dirty="0" smtClean="0">
                <a:solidFill>
                  <a:schemeClr val="tx2">
                    <a:lumMod val="10000"/>
                  </a:schemeClr>
                </a:solidFill>
                <a:latin typeface="Arial Narrow" pitchFamily="34" charset="0"/>
              </a:rPr>
              <a:t> Recommendation 54</a:t>
            </a:r>
          </a:p>
          <a:p>
            <a:pPr>
              <a:buNone/>
            </a:pPr>
            <a:r>
              <a:rPr lang="en-US" sz="3600" b="1" dirty="0" err="1" smtClean="0">
                <a:solidFill>
                  <a:schemeClr val="tx2">
                    <a:lumMod val="10000"/>
                  </a:schemeClr>
                </a:solidFill>
                <a:latin typeface="Arial Narrow" pitchFamily="34" charset="0"/>
              </a:rPr>
              <a:t>Cordocentesis</a:t>
            </a:r>
            <a:r>
              <a:rPr lang="en-US" sz="3600" b="1" dirty="0" smtClean="0">
                <a:solidFill>
                  <a:schemeClr val="tx2">
                    <a:lumMod val="10000"/>
                  </a:schemeClr>
                </a:solidFill>
                <a:latin typeface="Arial Narrow" pitchFamily="34" charset="0"/>
              </a:rPr>
              <a:t> should be used in rare circumstances and performed in an appropriate setting. It may occasionally be of use when fetal goiter is detected in women taking </a:t>
            </a:r>
            <a:r>
              <a:rPr lang="en-US" sz="3600" b="1" dirty="0" err="1" smtClean="0">
                <a:solidFill>
                  <a:schemeClr val="tx2">
                    <a:lumMod val="10000"/>
                  </a:schemeClr>
                </a:solidFill>
                <a:latin typeface="Arial Narrow" pitchFamily="34" charset="0"/>
              </a:rPr>
              <a:t>antithyroid</a:t>
            </a:r>
            <a:r>
              <a:rPr lang="en-US" sz="3600" b="1" dirty="0" smtClean="0">
                <a:solidFill>
                  <a:schemeClr val="tx2">
                    <a:lumMod val="10000"/>
                  </a:schemeClr>
                </a:solidFill>
                <a:latin typeface="Arial Narrow" pitchFamily="34" charset="0"/>
              </a:rPr>
              <a:t> drugs to</a:t>
            </a:r>
          </a:p>
          <a:p>
            <a:pPr>
              <a:buNone/>
            </a:pPr>
            <a:r>
              <a:rPr lang="en-US" sz="3600" b="1" dirty="0" smtClean="0">
                <a:solidFill>
                  <a:schemeClr val="tx2">
                    <a:lumMod val="10000"/>
                  </a:schemeClr>
                </a:solidFill>
                <a:latin typeface="Arial Narrow" pitchFamily="34" charset="0"/>
              </a:rPr>
              <a:t>help determine whether the fetus is hyperthyroid or hypothyroid.</a:t>
            </a:r>
          </a:p>
          <a:p>
            <a:pPr>
              <a:buNone/>
            </a:pPr>
            <a:r>
              <a:rPr lang="en-US" sz="3600" b="1" i="1" dirty="0" smtClean="0">
                <a:solidFill>
                  <a:schemeClr val="tx2">
                    <a:lumMod val="10000"/>
                  </a:schemeClr>
                </a:solidFill>
                <a:latin typeface="Arial Narrow" pitchFamily="34" charset="0"/>
              </a:rPr>
              <a:t>(Weak recommendation, Low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8643998" cy="5929354"/>
          </a:xfrm>
        </p:spPr>
        <p:txBody>
          <a:bodyPr>
            <a:noAutofit/>
          </a:bodyPr>
          <a:lstStyle/>
          <a:p>
            <a:pPr>
              <a:buNone/>
            </a:pPr>
            <a:r>
              <a:rPr lang="en-US" sz="3600" b="1" dirty="0" smtClean="0">
                <a:solidFill>
                  <a:schemeClr val="tx2">
                    <a:lumMod val="10000"/>
                  </a:schemeClr>
                </a:solidFill>
                <a:latin typeface="Arial Narrow" pitchFamily="34" charset="0"/>
              </a:rPr>
              <a:t>Recommendation 55</a:t>
            </a:r>
          </a:p>
          <a:p>
            <a:pPr>
              <a:buNone/>
            </a:pPr>
            <a:r>
              <a:rPr lang="en-US" sz="3600" b="1" dirty="0" smtClean="0">
                <a:solidFill>
                  <a:schemeClr val="tx2">
                    <a:lumMod val="10000"/>
                  </a:schemeClr>
                </a:solidFill>
                <a:latin typeface="Arial Narrow" pitchFamily="34" charset="0"/>
              </a:rPr>
              <a:t>If ATD therapy is given for hyperthyroidism caused by autonomous nodules, the fetus should be carefully monitored for goiter and signs of hypothyroidism during the 2nd half of pregnancy. A low dose of ATD should be administered with the goal of maternal FT4 or TT4 concentration at or moderately above the reference range. </a:t>
            </a:r>
            <a:r>
              <a:rPr lang="en-US" sz="3600" b="1" i="1" dirty="0" smtClean="0">
                <a:solidFill>
                  <a:schemeClr val="tx2">
                    <a:lumMod val="10000"/>
                  </a:schemeClr>
                </a:solidFill>
                <a:latin typeface="Arial Narrow" pitchFamily="34" charset="0"/>
              </a:rPr>
              <a:t>(Strong recommendation, Low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8429684" cy="6715148"/>
          </a:xfrm>
        </p:spPr>
        <p:txBody>
          <a:bodyPr>
            <a:noAutofit/>
          </a:bodyPr>
          <a:lstStyle/>
          <a:p>
            <a:pPr>
              <a:buNone/>
            </a:pPr>
            <a:r>
              <a:rPr lang="en-US" sz="4000" b="1" dirty="0" smtClean="0">
                <a:solidFill>
                  <a:schemeClr val="tx2">
                    <a:lumMod val="10000"/>
                  </a:schemeClr>
                </a:solidFill>
                <a:latin typeface="Arial Narrow" pitchFamily="34" charset="0"/>
              </a:rPr>
              <a:t>Although the downward shift in TSH reference ranges is seen in essentially all populations, the extent of this reduction varies significantly between different racial and ethnic groups. Initial studies of pregnant women in the United States (U.S.) and Europe first led to recommendations for a TSH upper reference limit of 2.5 </a:t>
            </a:r>
            <a:r>
              <a:rPr lang="en-US" sz="4000" b="1" dirty="0" err="1" smtClean="0">
                <a:solidFill>
                  <a:schemeClr val="tx2">
                    <a:lumMod val="10000"/>
                  </a:schemeClr>
                </a:solidFill>
                <a:latin typeface="Arial Narrow" pitchFamily="34" charset="0"/>
              </a:rPr>
              <a:t>mU</a:t>
            </a:r>
            <a:r>
              <a:rPr lang="en-US" sz="4000" b="1" dirty="0" smtClean="0">
                <a:solidFill>
                  <a:schemeClr val="tx2">
                    <a:lumMod val="10000"/>
                  </a:schemeClr>
                </a:solidFill>
                <a:latin typeface="Arial Narrow" pitchFamily="34" charset="0"/>
              </a:rPr>
              <a:t>/L in the first trimester, and 3.0 </a:t>
            </a:r>
            <a:r>
              <a:rPr lang="en-US" sz="4000" b="1" dirty="0" err="1" smtClean="0">
                <a:solidFill>
                  <a:schemeClr val="tx2">
                    <a:lumMod val="10000"/>
                  </a:schemeClr>
                </a:solidFill>
                <a:latin typeface="Arial Narrow" pitchFamily="34" charset="0"/>
              </a:rPr>
              <a:t>mU</a:t>
            </a:r>
            <a:r>
              <a:rPr lang="en-US" sz="4000" b="1" dirty="0" smtClean="0">
                <a:solidFill>
                  <a:schemeClr val="tx2">
                    <a:lumMod val="10000"/>
                  </a:schemeClr>
                </a:solidFill>
                <a:latin typeface="Arial Narrow" pitchFamily="34" charset="0"/>
              </a:rPr>
              <a:t>/L in the 2nd and 3rd trimesters .</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71480"/>
            <a:ext cx="8429684" cy="5643602"/>
          </a:xfrm>
        </p:spPr>
        <p:txBody>
          <a:bodyPr>
            <a:normAutofit/>
          </a:bodyPr>
          <a:lstStyle/>
          <a:p>
            <a:pPr>
              <a:buNone/>
            </a:pPr>
            <a:r>
              <a:rPr lang="en-US" sz="4800" b="1" dirty="0" smtClean="0">
                <a:solidFill>
                  <a:schemeClr val="tx2">
                    <a:lumMod val="10000"/>
                  </a:schemeClr>
                </a:solidFill>
                <a:latin typeface="Arial Narrow" pitchFamily="34" charset="0"/>
              </a:rPr>
              <a:t>However, more recent studies in pregnant women in Asia, India, and the Netherlands, have demonstrated only a modest reduction in the upper reference limit.</a:t>
            </a:r>
            <a:endParaRPr lang="en-US" sz="48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2800" b="1" dirty="0" smtClean="0">
                <a:solidFill>
                  <a:schemeClr val="tx2">
                    <a:lumMod val="10000"/>
                  </a:schemeClr>
                </a:solidFill>
                <a:latin typeface="Arial Narrow" pitchFamily="34" charset="0"/>
              </a:rPr>
              <a:t>The task force recognizes the limited availability of </a:t>
            </a:r>
            <a:r>
              <a:rPr lang="en-US" sz="2800" b="1" dirty="0" err="1" smtClean="0">
                <a:solidFill>
                  <a:schemeClr val="tx2">
                    <a:lumMod val="10000"/>
                  </a:schemeClr>
                </a:solidFill>
                <a:latin typeface="Arial Narrow" pitchFamily="34" charset="0"/>
              </a:rPr>
              <a:t>trimesterspecific</a:t>
            </a:r>
            <a:r>
              <a:rPr lang="en-US" sz="2800" b="1" dirty="0" smtClean="0">
                <a:solidFill>
                  <a:schemeClr val="tx2">
                    <a:lumMod val="10000"/>
                  </a:schemeClr>
                </a:solidFill>
                <a:latin typeface="Arial Narrow" pitchFamily="34" charset="0"/>
              </a:rPr>
              <a:t> reference ranges calculated for most ethnic and racial populations with adequate iodine intake who are free of thyroid </a:t>
            </a:r>
            <a:r>
              <a:rPr lang="en-US" sz="2800" b="1" dirty="0" err="1" smtClean="0">
                <a:solidFill>
                  <a:schemeClr val="tx2">
                    <a:lumMod val="10000"/>
                  </a:schemeClr>
                </a:solidFill>
                <a:latin typeface="Arial Narrow" pitchFamily="34" charset="0"/>
              </a:rPr>
              <a:t>autoantibodies</a:t>
            </a:r>
            <a:r>
              <a:rPr lang="en-US" sz="2800" b="1" dirty="0" smtClean="0">
                <a:solidFill>
                  <a:schemeClr val="tx2">
                    <a:lumMod val="10000"/>
                  </a:schemeClr>
                </a:solidFill>
                <a:latin typeface="Arial Narrow" pitchFamily="34" charset="0"/>
              </a:rPr>
              <a:t>. Nonetheless, to provide guidance to all patients and clinicians, the panel recommends use of the following trimester-specific ranges and cutoffs when local assessments are not available. In the first trimester, the lower reference range of TSH can be reduced by approximately 0.4 </a:t>
            </a:r>
            <a:r>
              <a:rPr lang="en-US" sz="2800" b="1" dirty="0" err="1" smtClean="0">
                <a:solidFill>
                  <a:schemeClr val="tx2">
                    <a:lumMod val="10000"/>
                  </a:schemeClr>
                </a:solidFill>
                <a:latin typeface="Arial Narrow" pitchFamily="34" charset="0"/>
              </a:rPr>
              <a:t>mU</a:t>
            </a:r>
            <a:r>
              <a:rPr lang="en-US" sz="2800" b="1" dirty="0" smtClean="0">
                <a:solidFill>
                  <a:schemeClr val="tx2">
                    <a:lumMod val="10000"/>
                  </a:schemeClr>
                </a:solidFill>
                <a:latin typeface="Arial Narrow" pitchFamily="34" charset="0"/>
              </a:rPr>
              <a:t>/L, while the upper reference range is reduced by approximately 0.5 </a:t>
            </a:r>
            <a:r>
              <a:rPr lang="en-US" sz="2800" b="1" dirty="0" err="1" smtClean="0">
                <a:solidFill>
                  <a:schemeClr val="tx2">
                    <a:lumMod val="10000"/>
                  </a:schemeClr>
                </a:solidFill>
                <a:latin typeface="Arial Narrow" pitchFamily="34" charset="0"/>
              </a:rPr>
              <a:t>mU</a:t>
            </a:r>
            <a:r>
              <a:rPr lang="en-US" sz="2800" b="1" dirty="0" smtClean="0">
                <a:solidFill>
                  <a:schemeClr val="tx2">
                    <a:lumMod val="10000"/>
                  </a:schemeClr>
                </a:solidFill>
                <a:latin typeface="Arial Narrow" pitchFamily="34" charset="0"/>
              </a:rPr>
              <a:t>/L. For the typical patient in early pregnancy, this corresponds to a TSH upper reference limit of 4.0 </a:t>
            </a:r>
            <a:r>
              <a:rPr lang="en-US" sz="2800" b="1" dirty="0" err="1" smtClean="0">
                <a:solidFill>
                  <a:schemeClr val="tx2">
                    <a:lumMod val="10000"/>
                  </a:schemeClr>
                </a:solidFill>
                <a:latin typeface="Arial Narrow" pitchFamily="34" charset="0"/>
              </a:rPr>
              <a:t>mU</a:t>
            </a:r>
            <a:r>
              <a:rPr lang="en-US" sz="2800" b="1" dirty="0" smtClean="0">
                <a:solidFill>
                  <a:schemeClr val="tx2">
                    <a:lumMod val="10000"/>
                  </a:schemeClr>
                </a:solidFill>
                <a:latin typeface="Arial Narrow" pitchFamily="34" charset="0"/>
              </a:rPr>
              <a:t>/L. This reference limit should generally be applied beginning with the late first trimester, weeks 7-12, with a gradual return towards the non-pregnant range in the 2nd and 3rd trimesters.</a:t>
            </a:r>
            <a:endParaRPr lang="en-US" sz="2800" b="1" dirty="0">
              <a:solidFill>
                <a:schemeClr val="tx2">
                  <a:lumMod val="10000"/>
                </a:schemeClr>
              </a:solidFill>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57158" y="642918"/>
            <a:ext cx="8143932" cy="5929354"/>
          </a:xfrm>
        </p:spPr>
        <p:txBody>
          <a:bodyPr>
            <a:noAutofit/>
          </a:bodyPr>
          <a:lstStyle/>
          <a:p>
            <a:pPr>
              <a:buNone/>
            </a:pPr>
            <a:r>
              <a:rPr lang="en-US" sz="5400" b="1" dirty="0" smtClean="0">
                <a:solidFill>
                  <a:schemeClr val="tx2">
                    <a:lumMod val="10000"/>
                  </a:schemeClr>
                </a:solidFill>
                <a:latin typeface="Arial Narrow" pitchFamily="34" charset="0"/>
              </a:rPr>
              <a:t>There is significant geographic and ethnic diversity in TSH concentrations during pregnancy, as shown in Table 4.</a:t>
            </a:r>
            <a:endParaRPr lang="en-US" sz="5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001156" cy="6643710"/>
          </a:xfrm>
        </p:spPr>
        <p:txBody>
          <a:bodyPr>
            <a:noAutofit/>
          </a:bodyPr>
          <a:lstStyle/>
          <a:p>
            <a:pPr>
              <a:buNone/>
            </a:pPr>
            <a:r>
              <a:rPr lang="en-US" sz="3600" b="1" dirty="0" smtClean="0">
                <a:solidFill>
                  <a:schemeClr val="tx2">
                    <a:lumMod val="10000"/>
                  </a:schemeClr>
                </a:solidFill>
                <a:latin typeface="Arial Narrow" pitchFamily="34" charset="0"/>
              </a:rPr>
              <a:t> Recommendation 1</a:t>
            </a:r>
          </a:p>
          <a:p>
            <a:pPr>
              <a:buNone/>
            </a:pPr>
            <a:r>
              <a:rPr lang="en-US" sz="3600" b="1" dirty="0" smtClean="0">
                <a:solidFill>
                  <a:schemeClr val="tx2">
                    <a:lumMod val="10000"/>
                  </a:schemeClr>
                </a:solidFill>
                <a:latin typeface="Arial Narrow" pitchFamily="34" charset="0"/>
              </a:rPr>
              <a:t>When possible, population-based trimester-specific reference ranges for serum TSH should be defined through assessment of local population data representative of a healthcare provider’s practice. Reference range determinations should only include pregnant women with no known thyroid disease, optimal iodine intake, and negative </a:t>
            </a:r>
            <a:r>
              <a:rPr lang="en-US" sz="3600" b="1" dirty="0" err="1" smtClean="0">
                <a:solidFill>
                  <a:schemeClr val="tx2">
                    <a:lumMod val="10000"/>
                  </a:schemeClr>
                </a:solidFill>
                <a:latin typeface="Arial Narrow" pitchFamily="34" charset="0"/>
              </a:rPr>
              <a:t>TPOAb</a:t>
            </a:r>
            <a:r>
              <a:rPr lang="en-US" sz="3600" b="1" dirty="0" smtClean="0">
                <a:solidFill>
                  <a:schemeClr val="tx2">
                    <a:lumMod val="10000"/>
                  </a:schemeClr>
                </a:solidFill>
                <a:latin typeface="Arial Narrow" pitchFamily="34" charset="0"/>
              </a:rPr>
              <a:t> status. (</a:t>
            </a:r>
            <a:r>
              <a:rPr lang="en-US" sz="3600" b="1" i="1" dirty="0" smtClean="0">
                <a:solidFill>
                  <a:schemeClr val="tx2">
                    <a:lumMod val="10000"/>
                  </a:schemeClr>
                </a:solidFill>
                <a:latin typeface="Arial Narrow" pitchFamily="34" charset="0"/>
              </a:rPr>
              <a:t>Strong recommendation, Moderate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9144000" cy="6715148"/>
          </a:xfrm>
        </p:spPr>
        <p:txBody>
          <a:bodyPr>
            <a:noAutofit/>
          </a:bodyPr>
          <a:lstStyle/>
          <a:p>
            <a:pPr>
              <a:buNone/>
            </a:pPr>
            <a:r>
              <a:rPr lang="en-US" sz="4000" b="1" dirty="0" smtClean="0">
                <a:solidFill>
                  <a:schemeClr val="tx2">
                    <a:lumMod val="10000"/>
                  </a:schemeClr>
                </a:solidFill>
                <a:latin typeface="Arial Narrow" pitchFamily="34" charset="0"/>
              </a:rPr>
              <a:t> Recommendation 2</a:t>
            </a:r>
          </a:p>
          <a:p>
            <a:pPr>
              <a:buNone/>
            </a:pPr>
            <a:r>
              <a:rPr lang="en-US" sz="4000" b="1" dirty="0" smtClean="0">
                <a:solidFill>
                  <a:schemeClr val="tx2">
                    <a:lumMod val="10000"/>
                  </a:schemeClr>
                </a:solidFill>
                <a:latin typeface="Arial Narrow" pitchFamily="34" charset="0"/>
              </a:rPr>
              <a:t>The accuracy of serum Free T4 measurement by the indirect analog immunoassays is influenced by pregnancy and also varies significantly by manufacturer. If measured in pregnant women, assay method-specific and trimester-specific pregnancy reference ranges should be applied. (</a:t>
            </a:r>
            <a:r>
              <a:rPr lang="en-US" sz="4000" b="1" i="1" dirty="0" smtClean="0">
                <a:solidFill>
                  <a:schemeClr val="tx2">
                    <a:lumMod val="10000"/>
                  </a:schemeClr>
                </a:solidFill>
                <a:latin typeface="Arial Narrow" pitchFamily="34" charset="0"/>
              </a:rPr>
              <a:t>Strong recommendation, Moderate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858312" cy="6429420"/>
          </a:xfrm>
        </p:spPr>
        <p:txBody>
          <a:bodyPr>
            <a:noAutofit/>
          </a:bodyPr>
          <a:lstStyle/>
          <a:p>
            <a:pPr>
              <a:buNone/>
            </a:pPr>
            <a:r>
              <a:rPr lang="en-US" sz="4000" b="1" dirty="0" smtClean="0">
                <a:solidFill>
                  <a:schemeClr val="tx2">
                    <a:lumMod val="10000"/>
                  </a:schemeClr>
                </a:solidFill>
                <a:latin typeface="Arial Narrow" pitchFamily="34" charset="0"/>
              </a:rPr>
              <a:t> Recommendation 3</a:t>
            </a:r>
          </a:p>
          <a:p>
            <a:pPr>
              <a:buNone/>
            </a:pPr>
            <a:r>
              <a:rPr lang="en-US" sz="4000" b="1" dirty="0" smtClean="0">
                <a:solidFill>
                  <a:schemeClr val="tx2">
                    <a:lumMod val="10000"/>
                  </a:schemeClr>
                </a:solidFill>
                <a:latin typeface="Arial Narrow" pitchFamily="34" charset="0"/>
              </a:rPr>
              <a:t>In lieu of measuring freeT4, total T4 measurement (with a pregnancy-adjusted reference range), is a highly reliable means of estimating hormone during last part of pregnancy. Accurate estimation of the free T4 concentrations can also be done by calculating a free </a:t>
            </a:r>
            <a:r>
              <a:rPr lang="en-US" sz="4000" b="1" dirty="0" err="1" smtClean="0">
                <a:solidFill>
                  <a:schemeClr val="tx2">
                    <a:lumMod val="10000"/>
                  </a:schemeClr>
                </a:solidFill>
                <a:latin typeface="Arial Narrow" pitchFamily="34" charset="0"/>
              </a:rPr>
              <a:t>thyroxine</a:t>
            </a:r>
            <a:r>
              <a:rPr lang="en-US" sz="4000" b="1" dirty="0" smtClean="0">
                <a:solidFill>
                  <a:schemeClr val="tx2">
                    <a:lumMod val="10000"/>
                  </a:schemeClr>
                </a:solidFill>
                <a:latin typeface="Arial Narrow" pitchFamily="34" charset="0"/>
              </a:rPr>
              <a:t> index. </a:t>
            </a:r>
            <a:r>
              <a:rPr lang="en-US" sz="4000" b="1" i="1" dirty="0" smtClean="0">
                <a:solidFill>
                  <a:schemeClr val="tx2">
                    <a:lumMod val="10000"/>
                  </a:schemeClr>
                </a:solidFill>
                <a:latin typeface="Arial Narrow" pitchFamily="34" charset="0"/>
              </a:rPr>
              <a:t>(Strong recommendation, Moderate quality evidence)</a:t>
            </a:r>
            <a:r>
              <a:rPr lang="en-US" sz="4000" b="1" dirty="0" smtClean="0">
                <a:solidFill>
                  <a:schemeClr val="tx2">
                    <a:lumMod val="10000"/>
                  </a:schemeClr>
                </a:solidFill>
                <a:latin typeface="Arial Narrow" pitchFamily="34"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b="1" dirty="0" smtClean="0">
                <a:solidFill>
                  <a:schemeClr val="tx2">
                    <a:lumMod val="10000"/>
                  </a:schemeClr>
                </a:solidFill>
                <a:latin typeface="Arial Narrow" pitchFamily="34" charset="0"/>
              </a:rPr>
              <a:t>IV. Iodine Status and Nutrition</a:t>
            </a:r>
            <a:endParaRPr lang="en-US" b="1" dirty="0">
              <a:solidFill>
                <a:schemeClr val="tx2">
                  <a:lumMod val="10000"/>
                </a:schemeClr>
              </a:solidFill>
              <a:latin typeface="Arial Narrow" pitchFamily="34" charset="0"/>
            </a:endParaRPr>
          </a:p>
        </p:txBody>
      </p:sp>
      <p:sp>
        <p:nvSpPr>
          <p:cNvPr id="3" name="Content Placeholder 2"/>
          <p:cNvSpPr>
            <a:spLocks noGrp="1"/>
          </p:cNvSpPr>
          <p:nvPr>
            <p:ph idx="1"/>
          </p:nvPr>
        </p:nvSpPr>
        <p:spPr>
          <a:xfrm>
            <a:off x="0" y="1428736"/>
            <a:ext cx="8858312" cy="5214974"/>
          </a:xfrm>
        </p:spPr>
        <p:txBody>
          <a:bodyPr>
            <a:normAutofit/>
          </a:bodyPr>
          <a:lstStyle/>
          <a:p>
            <a:pPr>
              <a:buNone/>
            </a:pPr>
            <a:r>
              <a:rPr lang="en-US" sz="4800" b="1" dirty="0" smtClean="0">
                <a:solidFill>
                  <a:schemeClr val="tx2">
                    <a:lumMod val="10000"/>
                  </a:schemeClr>
                </a:solidFill>
                <a:latin typeface="Arial Narrow" pitchFamily="34" charset="0"/>
              </a:rPr>
              <a:t>Because of increased thyroid hormone production, increased renal iodine excretion, and fetal iodine requirements, dietary iodine requirements are higher in pregnancy than they are for non pregnant adults .</a:t>
            </a:r>
          </a:p>
          <a:p>
            <a:pPr>
              <a:buNone/>
            </a:pPr>
            <a:endParaRPr lang="en-US" sz="48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858312" cy="6215106"/>
          </a:xfrm>
        </p:spPr>
        <p:txBody>
          <a:bodyPr>
            <a:noAutofit/>
          </a:bodyPr>
          <a:lstStyle/>
          <a:p>
            <a:pPr>
              <a:buNone/>
            </a:pPr>
            <a:r>
              <a:rPr lang="en-US" sz="4000" b="1" dirty="0" smtClean="0">
                <a:solidFill>
                  <a:schemeClr val="tx2">
                    <a:lumMod val="10000"/>
                  </a:schemeClr>
                </a:solidFill>
                <a:latin typeface="Arial Narrow" pitchFamily="34" charset="0"/>
              </a:rPr>
              <a:t> Recommendation 4</a:t>
            </a:r>
          </a:p>
          <a:p>
            <a:pPr>
              <a:buNone/>
            </a:pPr>
            <a:r>
              <a:rPr lang="en-US" sz="4000" b="1" dirty="0" smtClean="0">
                <a:solidFill>
                  <a:schemeClr val="tx2">
                    <a:lumMod val="10000"/>
                  </a:schemeClr>
                </a:solidFill>
                <a:latin typeface="Arial Narrow" pitchFamily="34" charset="0"/>
              </a:rPr>
              <a:t>Median urinary iodine concentrations can be used to assess the iodine status of populations, but single spot or 24-hour urine iodine concentrations are not a valid marker for the iodine nutritional status of individual patients. </a:t>
            </a:r>
            <a:r>
              <a:rPr lang="en-US" sz="4000" b="1" i="1" dirty="0" smtClean="0">
                <a:solidFill>
                  <a:schemeClr val="tx2">
                    <a:lumMod val="10000"/>
                  </a:schemeClr>
                </a:solidFill>
                <a:latin typeface="Arial Narrow" pitchFamily="34" charset="0"/>
              </a:rPr>
              <a:t>(Strong recommendation, High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44" y="142852"/>
            <a:ext cx="8358246" cy="6072206"/>
          </a:xfrm>
        </p:spPr>
        <p:txBody>
          <a:bodyPr>
            <a:noAutofit/>
          </a:bodyPr>
          <a:lstStyle/>
          <a:p>
            <a:pPr algn="l"/>
            <a:r>
              <a:rPr lang="en-US" sz="4800" b="1" dirty="0" smtClean="0">
                <a:solidFill>
                  <a:schemeClr val="tx2">
                    <a:lumMod val="10000"/>
                  </a:schemeClr>
                </a:solidFill>
                <a:latin typeface="Arial Narrow" pitchFamily="34" charset="0"/>
              </a:rPr>
              <a:t>2017 Guidelines of the American Thyroid Association</a:t>
            </a:r>
          </a:p>
          <a:p>
            <a:pPr algn="l"/>
            <a:r>
              <a:rPr lang="en-US" sz="4800" b="1" dirty="0" smtClean="0">
                <a:solidFill>
                  <a:schemeClr val="tx2">
                    <a:lumMod val="10000"/>
                  </a:schemeClr>
                </a:solidFill>
                <a:latin typeface="Arial Narrow" pitchFamily="34" charset="0"/>
              </a:rPr>
              <a:t>for the Diagnosis and Management of Thyroid Disease</a:t>
            </a:r>
          </a:p>
          <a:p>
            <a:pPr algn="l"/>
            <a:r>
              <a:rPr lang="en-US" sz="4800" b="1" dirty="0" smtClean="0">
                <a:solidFill>
                  <a:schemeClr val="tx2">
                    <a:lumMod val="10000"/>
                  </a:schemeClr>
                </a:solidFill>
                <a:latin typeface="Arial Narrow" pitchFamily="34" charset="0"/>
              </a:rPr>
              <a:t>during Pregnancy and the Postpartum</a:t>
            </a:r>
            <a:endParaRPr lang="en-US" sz="4800" dirty="0">
              <a:solidFill>
                <a:schemeClr val="tx2">
                  <a:lumMod val="10000"/>
                </a:schemeClr>
              </a:solidFill>
              <a:latin typeface="Arial Narrow" pitchFamily="34" charset="0"/>
              <a:cs typeface="Arabic Transparent"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sz="2400" b="1" dirty="0" smtClean="0">
                <a:latin typeface="Arial Narrow" pitchFamily="34" charset="0"/>
              </a:rPr>
              <a:t>QUESTION 4 - WHAT IS THE IMPACT OF SEVERE IODINE DEFICIENCY ON THE MOTHER, FETUS, AND CHILD?</a:t>
            </a:r>
            <a:endParaRPr lang="en-US" sz="2400" dirty="0">
              <a:latin typeface="Arial Narrow" pitchFamily="34" charset="0"/>
            </a:endParaRPr>
          </a:p>
        </p:txBody>
      </p:sp>
      <p:sp>
        <p:nvSpPr>
          <p:cNvPr id="3" name="Content Placeholder 2"/>
          <p:cNvSpPr>
            <a:spLocks noGrp="1"/>
          </p:cNvSpPr>
          <p:nvPr>
            <p:ph idx="1"/>
          </p:nvPr>
        </p:nvSpPr>
        <p:spPr>
          <a:xfrm>
            <a:off x="0" y="1285860"/>
            <a:ext cx="9144000" cy="5572140"/>
          </a:xfrm>
        </p:spPr>
        <p:txBody>
          <a:bodyPr>
            <a:noAutofit/>
          </a:bodyPr>
          <a:lstStyle/>
          <a:p>
            <a:pPr>
              <a:buNone/>
            </a:pPr>
            <a:r>
              <a:rPr lang="en-US" sz="3600" b="1" dirty="0" smtClean="0">
                <a:solidFill>
                  <a:schemeClr val="tx2">
                    <a:lumMod val="10000"/>
                  </a:schemeClr>
                </a:solidFill>
                <a:latin typeface="Arial Narrow" pitchFamily="34" charset="0"/>
              </a:rPr>
              <a:t>Maternal dietary iodine deficiency results in impaired maternal and fetal thyroid hormone synthesis. Low thyroid hormone values stimulate increased pituitary TSH production, and the increased TSH stimulates thyroid growth, resulting in maternal and fetal goiter.</a:t>
            </a:r>
          </a:p>
          <a:p>
            <a:pPr>
              <a:buNone/>
            </a:pPr>
            <a:r>
              <a:rPr lang="en-US" sz="3600" b="1" dirty="0" smtClean="0">
                <a:solidFill>
                  <a:schemeClr val="tx2">
                    <a:lumMod val="10000"/>
                  </a:schemeClr>
                </a:solidFill>
                <a:latin typeface="Arial Narrow" pitchFamily="34" charset="0"/>
              </a:rPr>
              <a:t>Severe iodine deficiency in pregnant women has been associated with increased rates of pregnancy loss, stillbirth, and increased </a:t>
            </a:r>
            <a:r>
              <a:rPr lang="en-US" sz="3600" b="1" dirty="0" err="1" smtClean="0">
                <a:solidFill>
                  <a:schemeClr val="tx2">
                    <a:lumMod val="10000"/>
                  </a:schemeClr>
                </a:solidFill>
                <a:latin typeface="Arial Narrow" pitchFamily="34" charset="0"/>
              </a:rPr>
              <a:t>perinatal</a:t>
            </a:r>
            <a:r>
              <a:rPr lang="en-US" sz="3600" b="1" dirty="0" smtClean="0">
                <a:solidFill>
                  <a:schemeClr val="tx2">
                    <a:lumMod val="10000"/>
                  </a:schemeClr>
                </a:solidFill>
                <a:latin typeface="Arial Narrow" pitchFamily="34" charset="0"/>
              </a:rPr>
              <a:t> and infant mortality.</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000156"/>
            <a:ext cx="7053542" cy="5619488"/>
          </a:xfrm>
        </p:spPr>
        <p:txBody>
          <a:bodyPr/>
          <a:lstStyle/>
          <a:p>
            <a:r>
              <a:rPr lang="en-US" sz="4400" b="1" dirty="0" smtClean="0">
                <a:solidFill>
                  <a:schemeClr val="tx2">
                    <a:lumMod val="10000"/>
                  </a:schemeClr>
                </a:solidFill>
                <a:latin typeface="Arial Narrow" pitchFamily="34" charset="0"/>
              </a:rPr>
              <a:t>QUESTION 10 - WHAT IS THE RECOMMENDED DAILY IODINE INTAKE IN WOMEN PLANNING PREGNANCY, WOMEN WHO ARE PREGNANT, AND WOMEN WHO ARE BREASTFEEDING?</a:t>
            </a:r>
            <a:endParaRPr lang="en-US" sz="4400"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714356"/>
            <a:ext cx="8643998" cy="6000792"/>
          </a:xfrm>
        </p:spPr>
        <p:txBody>
          <a:bodyPr>
            <a:noAutofit/>
          </a:bodyPr>
          <a:lstStyle/>
          <a:p>
            <a:pPr>
              <a:buNone/>
            </a:pPr>
            <a:r>
              <a:rPr lang="en-US" sz="3200" b="1" dirty="0" smtClean="0">
                <a:solidFill>
                  <a:schemeClr val="tx2">
                    <a:lumMod val="10000"/>
                  </a:schemeClr>
                </a:solidFill>
                <a:latin typeface="Arial Narrow" pitchFamily="34" charset="0"/>
              </a:rPr>
              <a:t>Iodine is an essential nutrient required for thyroid hormone production and is primarily derived from the diet and from vitamin/mineral preparations. The U.S. Institute of Medicine recommended dietary allowances to be used as goals for individual total daily iodine intake (dietary and supplement), are 150 </a:t>
            </a:r>
            <a:r>
              <a:rPr lang="en-US" sz="3200" b="1" dirty="0" err="1" smtClean="0">
                <a:solidFill>
                  <a:schemeClr val="tx2">
                    <a:lumMod val="10000"/>
                  </a:schemeClr>
                </a:solidFill>
                <a:latin typeface="Arial Narrow" pitchFamily="34" charset="0"/>
              </a:rPr>
              <a:t>μg</a:t>
            </a:r>
            <a:r>
              <a:rPr lang="en-US" sz="3200" b="1" dirty="0" smtClean="0">
                <a:solidFill>
                  <a:schemeClr val="tx2">
                    <a:lumMod val="10000"/>
                  </a:schemeClr>
                </a:solidFill>
                <a:latin typeface="Arial Narrow" pitchFamily="34" charset="0"/>
              </a:rPr>
              <a:t>/d for women planning a pregnancy, 220 </a:t>
            </a:r>
            <a:r>
              <a:rPr lang="en-US" sz="3200" b="1" dirty="0" err="1" smtClean="0">
                <a:solidFill>
                  <a:schemeClr val="tx2">
                    <a:lumMod val="10000"/>
                  </a:schemeClr>
                </a:solidFill>
                <a:latin typeface="Arial Narrow" pitchFamily="34" charset="0"/>
              </a:rPr>
              <a:t>μg</a:t>
            </a:r>
            <a:r>
              <a:rPr lang="en-US" sz="3200" b="1" dirty="0" smtClean="0">
                <a:solidFill>
                  <a:schemeClr val="tx2">
                    <a:lumMod val="10000"/>
                  </a:schemeClr>
                </a:solidFill>
                <a:latin typeface="Arial Narrow" pitchFamily="34" charset="0"/>
              </a:rPr>
              <a:t>/d for pregnant women, and 290 </a:t>
            </a:r>
            <a:r>
              <a:rPr lang="en-US" sz="3200" b="1" dirty="0" err="1" smtClean="0">
                <a:solidFill>
                  <a:schemeClr val="tx2">
                    <a:lumMod val="10000"/>
                  </a:schemeClr>
                </a:solidFill>
                <a:latin typeface="Arial Narrow" pitchFamily="34" charset="0"/>
              </a:rPr>
              <a:t>μg</a:t>
            </a:r>
            <a:r>
              <a:rPr lang="en-US" sz="3200" b="1" dirty="0" smtClean="0">
                <a:solidFill>
                  <a:schemeClr val="tx2">
                    <a:lumMod val="10000"/>
                  </a:schemeClr>
                </a:solidFill>
                <a:latin typeface="Arial Narrow" pitchFamily="34" charset="0"/>
              </a:rPr>
              <a:t>/d for women who are breastfeeding . The WHO recommends 250 </a:t>
            </a:r>
            <a:r>
              <a:rPr lang="en-US" sz="3200" b="1" dirty="0" err="1" smtClean="0">
                <a:solidFill>
                  <a:schemeClr val="tx2">
                    <a:lumMod val="10000"/>
                  </a:schemeClr>
                </a:solidFill>
                <a:latin typeface="Arial Narrow" pitchFamily="34" charset="0"/>
              </a:rPr>
              <a:t>μg</a:t>
            </a:r>
            <a:r>
              <a:rPr lang="en-US" sz="3200" b="1" dirty="0" smtClean="0">
                <a:solidFill>
                  <a:schemeClr val="tx2">
                    <a:lumMod val="10000"/>
                  </a:schemeClr>
                </a:solidFill>
                <a:latin typeface="Arial Narrow" pitchFamily="34" charset="0"/>
              </a:rPr>
              <a:t>/d for pregnant and lactating women .</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643998" cy="6000792"/>
          </a:xfrm>
        </p:spPr>
        <p:txBody>
          <a:bodyPr>
            <a:noAutofit/>
          </a:bodyPr>
          <a:lstStyle/>
          <a:p>
            <a:pPr>
              <a:buNone/>
            </a:pPr>
            <a:r>
              <a:rPr lang="en-US" sz="4000" b="1" dirty="0" smtClean="0">
                <a:solidFill>
                  <a:schemeClr val="tx2">
                    <a:lumMod val="10000"/>
                  </a:schemeClr>
                </a:solidFill>
                <a:latin typeface="Arial Narrow" pitchFamily="34" charset="0"/>
              </a:rPr>
              <a:t>Recommendation 5</a:t>
            </a:r>
          </a:p>
          <a:p>
            <a:pPr>
              <a:buNone/>
            </a:pPr>
            <a:r>
              <a:rPr lang="en-US" sz="4000" b="1" dirty="0" smtClean="0">
                <a:solidFill>
                  <a:schemeClr val="tx2">
                    <a:lumMod val="10000"/>
                  </a:schemeClr>
                </a:solidFill>
                <a:latin typeface="Arial Narrow" pitchFamily="34" charset="0"/>
              </a:rPr>
              <a:t>All pregnant women should ingest approximately 250 </a:t>
            </a:r>
            <a:r>
              <a:rPr lang="en-US" sz="4000" b="1" dirty="0" err="1" smtClean="0">
                <a:solidFill>
                  <a:schemeClr val="tx2">
                    <a:lumMod val="10000"/>
                  </a:schemeClr>
                </a:solidFill>
                <a:latin typeface="Arial Narrow" pitchFamily="34" charset="0"/>
              </a:rPr>
              <a:t>μg</a:t>
            </a:r>
            <a:r>
              <a:rPr lang="en-US" sz="4000" b="1" dirty="0" smtClean="0">
                <a:solidFill>
                  <a:schemeClr val="tx2">
                    <a:lumMod val="10000"/>
                  </a:schemeClr>
                </a:solidFill>
                <a:latin typeface="Arial Narrow" pitchFamily="34" charset="0"/>
              </a:rPr>
              <a:t> iodine daily. To achieve a total of 250 </a:t>
            </a:r>
            <a:r>
              <a:rPr lang="en-US" sz="4000" b="1" dirty="0" err="1" smtClean="0">
                <a:solidFill>
                  <a:schemeClr val="tx2">
                    <a:lumMod val="10000"/>
                  </a:schemeClr>
                </a:solidFill>
                <a:latin typeface="Arial Narrow" pitchFamily="34" charset="0"/>
              </a:rPr>
              <a:t>μg</a:t>
            </a:r>
            <a:r>
              <a:rPr lang="en-US" sz="4000" b="1" dirty="0" smtClean="0">
                <a:solidFill>
                  <a:schemeClr val="tx2">
                    <a:lumMod val="10000"/>
                  </a:schemeClr>
                </a:solidFill>
                <a:latin typeface="Arial Narrow" pitchFamily="34" charset="0"/>
              </a:rPr>
              <a:t> iodine ingestion daily, strategies may need to be varied based on country of origin.</a:t>
            </a:r>
          </a:p>
          <a:p>
            <a:pPr>
              <a:buNone/>
            </a:pPr>
            <a:r>
              <a:rPr lang="en-US" sz="4000" b="1" dirty="0" smtClean="0">
                <a:solidFill>
                  <a:schemeClr val="tx2">
                    <a:lumMod val="10000"/>
                  </a:schemeClr>
                </a:solidFill>
                <a:latin typeface="Arial Narrow" pitchFamily="34" charset="0"/>
              </a:rPr>
              <a:t>(Strong recommendation, High-quality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9144000" cy="6286520"/>
          </a:xfrm>
        </p:spPr>
        <p:txBody>
          <a:bodyPr>
            <a:noAutofit/>
          </a:bodyPr>
          <a:lstStyle/>
          <a:p>
            <a:pPr>
              <a:buNone/>
            </a:pPr>
            <a:r>
              <a:rPr lang="en-US" sz="4000" b="1" dirty="0" smtClean="0">
                <a:solidFill>
                  <a:schemeClr val="tx2">
                    <a:lumMod val="10000"/>
                  </a:schemeClr>
                </a:solidFill>
                <a:latin typeface="Arial Narrow" pitchFamily="34" charset="0"/>
              </a:rPr>
              <a:t>Recommendation 6</a:t>
            </a:r>
          </a:p>
          <a:p>
            <a:pPr>
              <a:buNone/>
            </a:pPr>
            <a:r>
              <a:rPr lang="en-US" sz="4000" b="1" dirty="0" smtClean="0">
                <a:solidFill>
                  <a:schemeClr val="tx2">
                    <a:lumMod val="10000"/>
                  </a:schemeClr>
                </a:solidFill>
                <a:latin typeface="Arial Narrow" pitchFamily="34" charset="0"/>
              </a:rPr>
              <a:t>In most regions, including the United States, women who are planning pregnancy or currently pregnant, should supplement their diet with a daily oral supplement that contains 150 </a:t>
            </a:r>
            <a:r>
              <a:rPr lang="en-US" sz="4000" b="1" dirty="0" err="1" smtClean="0">
                <a:solidFill>
                  <a:schemeClr val="tx2">
                    <a:lumMod val="10000"/>
                  </a:schemeClr>
                </a:solidFill>
                <a:latin typeface="Arial Narrow" pitchFamily="34" charset="0"/>
              </a:rPr>
              <a:t>μg</a:t>
            </a:r>
            <a:r>
              <a:rPr lang="en-US" sz="4000" b="1" dirty="0" smtClean="0">
                <a:solidFill>
                  <a:schemeClr val="tx2">
                    <a:lumMod val="10000"/>
                  </a:schemeClr>
                </a:solidFill>
                <a:latin typeface="Arial Narrow" pitchFamily="34" charset="0"/>
              </a:rPr>
              <a:t> of iodine in the form of potassium iodide. This is optimally started 3 months in advance of planned pregnancy</a:t>
            </a:r>
            <a:r>
              <a:rPr lang="en-US" sz="4000" b="1" i="1" dirty="0" smtClean="0">
                <a:solidFill>
                  <a:schemeClr val="tx2">
                    <a:lumMod val="10000"/>
                  </a:schemeClr>
                </a:solidFill>
                <a:latin typeface="Arial Narrow" pitchFamily="34" charset="0"/>
              </a:rPr>
              <a:t>. (Strong recommendation, Moderate-quality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142852"/>
            <a:ext cx="9144000" cy="6715148"/>
          </a:xfrm>
        </p:spPr>
        <p:txBody>
          <a:bodyPr>
            <a:noAutofit/>
          </a:bodyPr>
          <a:lstStyle/>
          <a:p>
            <a:pPr>
              <a:buNone/>
            </a:pPr>
            <a:r>
              <a:rPr lang="en-US" sz="3600" b="1" dirty="0" smtClean="0">
                <a:solidFill>
                  <a:schemeClr val="tx2">
                    <a:lumMod val="10000"/>
                  </a:schemeClr>
                </a:solidFill>
                <a:latin typeface="Arial Narrow" pitchFamily="34" charset="0"/>
              </a:rPr>
              <a:t>Recommendation 7</a:t>
            </a:r>
          </a:p>
          <a:p>
            <a:pPr>
              <a:buNone/>
            </a:pPr>
            <a:r>
              <a:rPr lang="en-US" sz="3600" b="1" dirty="0" smtClean="0">
                <a:solidFill>
                  <a:schemeClr val="tx2">
                    <a:lumMod val="10000"/>
                  </a:schemeClr>
                </a:solidFill>
                <a:latin typeface="Arial Narrow" pitchFamily="34" charset="0"/>
              </a:rPr>
              <a:t>In low-resource countries and regions where neither salt iodization nor daily iodine supplements are feasible, a single annual dose of ~400 mg iodized oil for pregnant women and women of childbearing age can be used as a temporary measure to protect vulnerable populations. This should not be employed as a long-term strategy or in regions where other options are available</a:t>
            </a:r>
            <a:r>
              <a:rPr lang="en-US" sz="3600" b="1" i="1" dirty="0" smtClean="0">
                <a:solidFill>
                  <a:schemeClr val="tx2">
                    <a:lumMod val="10000"/>
                  </a:schemeClr>
                </a:solidFill>
                <a:latin typeface="Arial Narrow" pitchFamily="34" charset="0"/>
              </a:rPr>
              <a:t>. (Weak Recommendation, Moderate-quality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571480"/>
            <a:ext cx="9001156" cy="5429288"/>
          </a:xfrm>
        </p:spPr>
        <p:txBody>
          <a:bodyPr>
            <a:noAutofit/>
          </a:bodyPr>
          <a:lstStyle/>
          <a:p>
            <a:pPr>
              <a:buNone/>
            </a:pPr>
            <a:r>
              <a:rPr lang="en-US" sz="4400" b="1" dirty="0" smtClean="0">
                <a:solidFill>
                  <a:schemeClr val="tx2">
                    <a:lumMod val="10000"/>
                  </a:schemeClr>
                </a:solidFill>
                <a:latin typeface="Arial Narrow" pitchFamily="34" charset="0"/>
              </a:rPr>
              <a:t>Recommendation 8</a:t>
            </a:r>
          </a:p>
          <a:p>
            <a:pPr>
              <a:buNone/>
            </a:pPr>
            <a:r>
              <a:rPr lang="en-US" sz="4400" b="1" dirty="0" smtClean="0">
                <a:solidFill>
                  <a:schemeClr val="tx2">
                    <a:lumMod val="10000"/>
                  </a:schemeClr>
                </a:solidFill>
                <a:latin typeface="Arial Narrow" pitchFamily="34" charset="0"/>
              </a:rPr>
              <a:t>There is no need to initiate iodine supplementation in pregnant women who are being treated for hyperthyroidism or who are taking LT4. </a:t>
            </a:r>
            <a:r>
              <a:rPr lang="en-US" sz="4400" b="1" i="1" dirty="0" smtClean="0">
                <a:solidFill>
                  <a:schemeClr val="tx2">
                    <a:lumMod val="10000"/>
                  </a:schemeClr>
                </a:solidFill>
                <a:latin typeface="Arial Narrow" pitchFamily="34" charset="0"/>
              </a:rPr>
              <a:t>(Weak recommendation, Low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fontScale="90000"/>
          </a:bodyPr>
          <a:lstStyle/>
          <a:p>
            <a:r>
              <a:rPr lang="en-US" sz="2800" b="1" dirty="0" smtClean="0">
                <a:solidFill>
                  <a:schemeClr val="tx2">
                    <a:lumMod val="10000"/>
                  </a:schemeClr>
                </a:solidFill>
                <a:latin typeface="Arial Narrow" pitchFamily="34" charset="0"/>
              </a:rPr>
              <a:t>QUESTION 11 - WHAT IS THE SAFE UPPER LIMIT FOR IODINE CONSUMPTION IN PREGNANT AND BREASTFEEDING WOMEN?</a:t>
            </a:r>
            <a:endParaRPr lang="en-US" sz="2800" b="1" dirty="0">
              <a:solidFill>
                <a:schemeClr val="tx2">
                  <a:lumMod val="10000"/>
                </a:schemeClr>
              </a:solidFill>
              <a:latin typeface="Arial Narrow" pitchFamily="34" charset="0"/>
            </a:endParaRPr>
          </a:p>
        </p:txBody>
      </p:sp>
      <p:sp>
        <p:nvSpPr>
          <p:cNvPr id="3" name="Content Placeholder 2"/>
          <p:cNvSpPr>
            <a:spLocks noGrp="1"/>
          </p:cNvSpPr>
          <p:nvPr>
            <p:ph idx="1"/>
          </p:nvPr>
        </p:nvSpPr>
        <p:spPr>
          <a:xfrm>
            <a:off x="142844" y="1714488"/>
            <a:ext cx="8643998" cy="5000660"/>
          </a:xfrm>
        </p:spPr>
        <p:txBody>
          <a:bodyPr>
            <a:noAutofit/>
          </a:bodyPr>
          <a:lstStyle/>
          <a:p>
            <a:pPr>
              <a:buNone/>
            </a:pPr>
            <a:r>
              <a:rPr lang="en-US" sz="3200" b="1" dirty="0" smtClean="0">
                <a:solidFill>
                  <a:schemeClr val="tx2">
                    <a:lumMod val="10000"/>
                  </a:schemeClr>
                </a:solidFill>
                <a:latin typeface="Arial Narrow" pitchFamily="34" charset="0"/>
              </a:rPr>
              <a:t>Most people are tolerant of chronic excess dietary iodine intake due to a homeostatic mechanism known as the Wolff–</a:t>
            </a:r>
            <a:r>
              <a:rPr lang="en-US" sz="3200" b="1" dirty="0" err="1" smtClean="0">
                <a:solidFill>
                  <a:schemeClr val="tx2">
                    <a:lumMod val="10000"/>
                  </a:schemeClr>
                </a:solidFill>
                <a:latin typeface="Arial Narrow" pitchFamily="34" charset="0"/>
              </a:rPr>
              <a:t>Chaikoff</a:t>
            </a:r>
            <a:r>
              <a:rPr lang="en-US" sz="3200" b="1" dirty="0" smtClean="0">
                <a:solidFill>
                  <a:schemeClr val="tx2">
                    <a:lumMod val="10000"/>
                  </a:schemeClr>
                </a:solidFill>
                <a:latin typeface="Arial Narrow" pitchFamily="34" charset="0"/>
              </a:rPr>
              <a:t> effect . In response to a large iodine load, there is a transient inhibition of thyroid hormone synthesis. Following several days of continued exposure to high iodine levels, escape from the acute Wolff–</a:t>
            </a:r>
            <a:r>
              <a:rPr lang="en-US" sz="3200" b="1" dirty="0" err="1" smtClean="0">
                <a:solidFill>
                  <a:schemeClr val="tx2">
                    <a:lumMod val="10000"/>
                  </a:schemeClr>
                </a:solidFill>
                <a:latin typeface="Arial Narrow" pitchFamily="34" charset="0"/>
              </a:rPr>
              <a:t>Chaikoff</a:t>
            </a:r>
            <a:r>
              <a:rPr lang="en-US" sz="3200" b="1" dirty="0" smtClean="0">
                <a:solidFill>
                  <a:schemeClr val="tx2">
                    <a:lumMod val="10000"/>
                  </a:schemeClr>
                </a:solidFill>
                <a:latin typeface="Arial Narrow" pitchFamily="34" charset="0"/>
              </a:rPr>
              <a:t> effect is mediated by a decrease in the active transport of iodine into the thyroid gland, and thyroid hormone production resumes at normal levels.</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8501122" cy="5786478"/>
          </a:xfrm>
        </p:spPr>
        <p:txBody>
          <a:bodyPr>
            <a:noAutofit/>
          </a:bodyPr>
          <a:lstStyle/>
          <a:p>
            <a:pPr>
              <a:buNone/>
            </a:pPr>
            <a:r>
              <a:rPr lang="en-US" sz="4000" b="1" dirty="0" smtClean="0">
                <a:solidFill>
                  <a:schemeClr val="tx2">
                    <a:lumMod val="10000"/>
                  </a:schemeClr>
                </a:solidFill>
                <a:latin typeface="Arial Narrow" pitchFamily="34" charset="0"/>
              </a:rPr>
              <a:t>Some individuals do not appropriately escape from the acute Wolff–</a:t>
            </a:r>
            <a:r>
              <a:rPr lang="en-US" sz="4000" b="1" dirty="0" err="1" smtClean="0">
                <a:solidFill>
                  <a:schemeClr val="tx2">
                    <a:lumMod val="10000"/>
                  </a:schemeClr>
                </a:solidFill>
                <a:latin typeface="Arial Narrow" pitchFamily="34" charset="0"/>
              </a:rPr>
              <a:t>Chaikoff</a:t>
            </a:r>
            <a:r>
              <a:rPr lang="en-US" sz="4000" b="1" dirty="0" smtClean="0">
                <a:solidFill>
                  <a:schemeClr val="tx2">
                    <a:lumMod val="10000"/>
                  </a:schemeClr>
                </a:solidFill>
                <a:latin typeface="Arial Narrow" pitchFamily="34" charset="0"/>
              </a:rPr>
              <a:t> effect, making them susceptible to hypothyroidism in the setting of high iodine intake. The fetus may be particularly susceptible, since the ability to escape from the acute Wolff–</a:t>
            </a:r>
            <a:r>
              <a:rPr lang="en-US" sz="4000" b="1" dirty="0" err="1" smtClean="0">
                <a:solidFill>
                  <a:schemeClr val="tx2">
                    <a:lumMod val="10000"/>
                  </a:schemeClr>
                </a:solidFill>
                <a:latin typeface="Arial Narrow" pitchFamily="34" charset="0"/>
              </a:rPr>
              <a:t>Chaikoff</a:t>
            </a:r>
            <a:r>
              <a:rPr lang="en-US" sz="4000" b="1" dirty="0" smtClean="0">
                <a:solidFill>
                  <a:schemeClr val="tx2">
                    <a:lumMod val="10000"/>
                  </a:schemeClr>
                </a:solidFill>
                <a:latin typeface="Arial Narrow" pitchFamily="34" charset="0"/>
              </a:rPr>
              <a:t> effect does not fully mature until about week 36 of gestation.</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0"/>
            <a:ext cx="8643998" cy="6858000"/>
          </a:xfrm>
        </p:spPr>
        <p:txBody>
          <a:bodyPr>
            <a:noAutofit/>
          </a:bodyPr>
          <a:lstStyle/>
          <a:p>
            <a:pPr>
              <a:buNone/>
            </a:pPr>
            <a:r>
              <a:rPr lang="en-US" sz="4000" b="1" dirty="0" smtClean="0">
                <a:solidFill>
                  <a:schemeClr val="tx2">
                    <a:lumMod val="10000"/>
                  </a:schemeClr>
                </a:solidFill>
                <a:latin typeface="Arial Narrow" pitchFamily="34" charset="0"/>
              </a:rPr>
              <a:t>Recommendation 9</a:t>
            </a:r>
          </a:p>
          <a:p>
            <a:pPr>
              <a:buNone/>
            </a:pPr>
            <a:r>
              <a:rPr lang="en-US" sz="4000" b="1" dirty="0" smtClean="0">
                <a:solidFill>
                  <a:schemeClr val="tx2">
                    <a:lumMod val="10000"/>
                  </a:schemeClr>
                </a:solidFill>
                <a:latin typeface="Arial Narrow" pitchFamily="34" charset="0"/>
              </a:rPr>
              <a:t>Excessive doses of iodine exposure during pregnancy should be avoided, except in preparation for the surgical treatment of Graves' disease. Clinicians should carefully weigh the risks and benefits when ordering medications or diagnostic tests that will result in high iodine exposure. </a:t>
            </a:r>
            <a:r>
              <a:rPr lang="en-US" sz="4000" b="1" i="1" dirty="0" smtClean="0">
                <a:solidFill>
                  <a:schemeClr val="tx2">
                    <a:lumMod val="10000"/>
                  </a:schemeClr>
                </a:solidFill>
                <a:latin typeface="Arial Narrow" pitchFamily="34" charset="0"/>
              </a:rPr>
              <a:t>(Strong recommendation, Moderate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01122" cy="6858000"/>
          </a:xfrm>
        </p:spPr>
        <p:txBody>
          <a:bodyPr>
            <a:noAutofit/>
          </a:bodyPr>
          <a:lstStyle/>
          <a:p>
            <a:pPr>
              <a:buNone/>
            </a:pPr>
            <a:r>
              <a:rPr lang="en-US" sz="3200" b="1" dirty="0" smtClean="0">
                <a:solidFill>
                  <a:schemeClr val="tx2">
                    <a:lumMod val="10000"/>
                  </a:schemeClr>
                </a:solidFill>
                <a:latin typeface="Arial Narrow" pitchFamily="34" charset="0"/>
              </a:rPr>
              <a:t>I. Introduction</a:t>
            </a:r>
          </a:p>
          <a:p>
            <a:pPr>
              <a:buNone/>
            </a:pPr>
            <a:r>
              <a:rPr lang="en-US" sz="3200" b="1" dirty="0" smtClean="0">
                <a:solidFill>
                  <a:schemeClr val="tx2">
                    <a:lumMod val="10000"/>
                  </a:schemeClr>
                </a:solidFill>
                <a:latin typeface="Arial Narrow" pitchFamily="34" charset="0"/>
              </a:rPr>
              <a:t>Pregnancy has a profound impact on the thyroid gland and its function. During pregnancy, the thyroid gland increases in size by 10% in iodine replete countries, but by 20% to 40% in areas of iodine deficiency. Production of the thyroid hormones, </a:t>
            </a:r>
            <a:r>
              <a:rPr lang="en-US" sz="3200" b="1" dirty="0" err="1" smtClean="0">
                <a:solidFill>
                  <a:schemeClr val="tx2">
                    <a:lumMod val="10000"/>
                  </a:schemeClr>
                </a:solidFill>
                <a:latin typeface="Arial Narrow" pitchFamily="34" charset="0"/>
              </a:rPr>
              <a:t>thyroxine</a:t>
            </a:r>
            <a:r>
              <a:rPr lang="en-US" sz="3200" b="1" dirty="0" smtClean="0">
                <a:solidFill>
                  <a:schemeClr val="tx2">
                    <a:lumMod val="10000"/>
                  </a:schemeClr>
                </a:solidFill>
                <a:latin typeface="Arial Narrow" pitchFamily="34" charset="0"/>
              </a:rPr>
              <a:t> (T4) and </a:t>
            </a:r>
            <a:r>
              <a:rPr lang="en-US" sz="3200" b="1" dirty="0" err="1" smtClean="0">
                <a:solidFill>
                  <a:schemeClr val="tx2">
                    <a:lumMod val="10000"/>
                  </a:schemeClr>
                </a:solidFill>
                <a:latin typeface="Arial Narrow" pitchFamily="34" charset="0"/>
              </a:rPr>
              <a:t>triiodothyronine</a:t>
            </a:r>
            <a:r>
              <a:rPr lang="en-US" sz="3200" b="1" dirty="0" smtClean="0">
                <a:solidFill>
                  <a:schemeClr val="tx2">
                    <a:lumMod val="10000"/>
                  </a:schemeClr>
                </a:solidFill>
                <a:latin typeface="Arial Narrow" pitchFamily="34" charset="0"/>
              </a:rPr>
              <a:t> (T3), increases by nearly 50%, in conjunction with a separate 50% increase in the daily iodine requirement. These physiological changes happen seamlessly in healthy women, but thyroid dysfunction can occur in many pregnant women due to pathologic processes.</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357166"/>
            <a:ext cx="8715436" cy="6286544"/>
          </a:xfrm>
        </p:spPr>
        <p:txBody>
          <a:bodyPr>
            <a:noAutofit/>
          </a:bodyPr>
          <a:lstStyle/>
          <a:p>
            <a:pPr>
              <a:buNone/>
            </a:pPr>
            <a:r>
              <a:rPr lang="en-US" sz="4400" b="1" dirty="0" smtClean="0">
                <a:solidFill>
                  <a:schemeClr val="tx2">
                    <a:lumMod val="10000"/>
                  </a:schemeClr>
                </a:solidFill>
                <a:latin typeface="Arial Narrow" pitchFamily="34" charset="0"/>
              </a:rPr>
              <a:t>Recommendation 10</a:t>
            </a:r>
          </a:p>
          <a:p>
            <a:pPr>
              <a:buNone/>
            </a:pPr>
            <a:r>
              <a:rPr lang="en-US" sz="4400" b="1" dirty="0" smtClean="0">
                <a:solidFill>
                  <a:schemeClr val="tx2">
                    <a:lumMod val="10000"/>
                  </a:schemeClr>
                </a:solidFill>
                <a:latin typeface="Arial Narrow" pitchFamily="34" charset="0"/>
              </a:rPr>
              <a:t>Sustained iodine intake from diet and dietary supplements exceeding 500 </a:t>
            </a:r>
            <a:r>
              <a:rPr lang="en-US" sz="4400" b="1" dirty="0" err="1" smtClean="0">
                <a:solidFill>
                  <a:schemeClr val="tx2">
                    <a:lumMod val="10000"/>
                  </a:schemeClr>
                </a:solidFill>
                <a:latin typeface="Arial Narrow" pitchFamily="34" charset="0"/>
              </a:rPr>
              <a:t>μg</a:t>
            </a:r>
            <a:r>
              <a:rPr lang="en-US" sz="4400" b="1" dirty="0" smtClean="0">
                <a:solidFill>
                  <a:schemeClr val="tx2">
                    <a:lumMod val="10000"/>
                  </a:schemeClr>
                </a:solidFill>
                <a:latin typeface="Arial Narrow" pitchFamily="34" charset="0"/>
              </a:rPr>
              <a:t> daily should be avoided during pregnancy due to concerns about the potential for fetal thyroid dysfunction.</a:t>
            </a:r>
          </a:p>
          <a:p>
            <a:pPr>
              <a:buNone/>
            </a:pPr>
            <a:r>
              <a:rPr lang="en-US" sz="4400" b="1" i="1" dirty="0" smtClean="0">
                <a:solidFill>
                  <a:schemeClr val="tx2">
                    <a:lumMod val="10000"/>
                  </a:schemeClr>
                </a:solidFill>
                <a:latin typeface="Arial Narrow" pitchFamily="34" charset="0"/>
              </a:rPr>
              <a:t>(Strong recommendation, Moderate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7053542" cy="1261770"/>
          </a:xfrm>
        </p:spPr>
        <p:txBody>
          <a:bodyPr>
            <a:noAutofit/>
          </a:bodyPr>
          <a:lstStyle/>
          <a:p>
            <a:r>
              <a:rPr lang="en-US" sz="4000" b="1" i="1" dirty="0" smtClean="0">
                <a:solidFill>
                  <a:schemeClr val="tx2">
                    <a:lumMod val="10000"/>
                  </a:schemeClr>
                </a:solidFill>
                <a:latin typeface="Arial Narrow" pitchFamily="34" charset="0"/>
              </a:rPr>
              <a:t>V. Thyroid Auto-Antibodies &amp; Pregnancy Complications</a:t>
            </a:r>
            <a:endParaRPr lang="en-US" sz="4000" b="1" i="1" dirty="0">
              <a:solidFill>
                <a:schemeClr val="tx2">
                  <a:lumMod val="10000"/>
                </a:schemeClr>
              </a:solidFill>
              <a:latin typeface="Arial Narrow" pitchFamily="34" charset="0"/>
            </a:endParaRPr>
          </a:p>
        </p:txBody>
      </p:sp>
      <p:sp>
        <p:nvSpPr>
          <p:cNvPr id="3" name="Content Placeholder 2"/>
          <p:cNvSpPr>
            <a:spLocks noGrp="1"/>
          </p:cNvSpPr>
          <p:nvPr>
            <p:ph idx="1"/>
          </p:nvPr>
        </p:nvSpPr>
        <p:spPr>
          <a:xfrm>
            <a:off x="142844" y="1785926"/>
            <a:ext cx="9001156" cy="4195481"/>
          </a:xfrm>
        </p:spPr>
        <p:txBody>
          <a:bodyPr>
            <a:normAutofit/>
          </a:bodyPr>
          <a:lstStyle/>
          <a:p>
            <a:pPr>
              <a:buNone/>
            </a:pPr>
            <a:r>
              <a:rPr lang="en-US" sz="3600" b="1" dirty="0" smtClean="0">
                <a:solidFill>
                  <a:schemeClr val="tx2">
                    <a:lumMod val="10000"/>
                  </a:schemeClr>
                </a:solidFill>
                <a:latin typeface="Arial Narrow" pitchFamily="34" charset="0"/>
              </a:rPr>
              <a:t>QUESTION 12 - WHAT IS THE PREVALENCE OF THYROID AUTO-ANTIBODIES IN PREGNANT WOMEN?</a:t>
            </a:r>
          </a:p>
          <a:p>
            <a:pPr>
              <a:buNone/>
            </a:pPr>
            <a:r>
              <a:rPr lang="en-US" sz="3600" b="1" dirty="0" smtClean="0">
                <a:solidFill>
                  <a:schemeClr val="tx2">
                    <a:lumMod val="10000"/>
                  </a:schemeClr>
                </a:solidFill>
                <a:latin typeface="Arial Narrow" pitchFamily="34" charset="0"/>
              </a:rPr>
              <a:t>Anti-</a:t>
            </a:r>
            <a:r>
              <a:rPr lang="en-US" sz="3600" b="1" dirty="0" err="1" smtClean="0">
                <a:solidFill>
                  <a:schemeClr val="tx2">
                    <a:lumMod val="10000"/>
                  </a:schemeClr>
                </a:solidFill>
                <a:latin typeface="Arial Narrow" pitchFamily="34" charset="0"/>
              </a:rPr>
              <a:t>thyroperoxidase</a:t>
            </a:r>
            <a:r>
              <a:rPr lang="en-US" sz="3600" b="1" dirty="0" smtClean="0">
                <a:solidFill>
                  <a:schemeClr val="tx2">
                    <a:lumMod val="10000"/>
                  </a:schemeClr>
                </a:solidFill>
                <a:latin typeface="Arial Narrow" pitchFamily="34" charset="0"/>
              </a:rPr>
              <a:t> or anti-</a:t>
            </a:r>
            <a:r>
              <a:rPr lang="en-US" sz="3600" b="1" dirty="0" err="1" smtClean="0">
                <a:solidFill>
                  <a:schemeClr val="tx2">
                    <a:lumMod val="10000"/>
                  </a:schemeClr>
                </a:solidFill>
                <a:latin typeface="Arial Narrow" pitchFamily="34" charset="0"/>
              </a:rPr>
              <a:t>thyroglobulin</a:t>
            </a:r>
            <a:r>
              <a:rPr lang="en-US" sz="3600" b="1" dirty="0" smtClean="0">
                <a:solidFill>
                  <a:schemeClr val="tx2">
                    <a:lumMod val="10000"/>
                  </a:schemeClr>
                </a:solidFill>
                <a:latin typeface="Arial Narrow" pitchFamily="34" charset="0"/>
              </a:rPr>
              <a:t> thyroid </a:t>
            </a:r>
            <a:r>
              <a:rPr lang="en-US" sz="3600" b="1" dirty="0" err="1" smtClean="0">
                <a:solidFill>
                  <a:schemeClr val="tx2">
                    <a:lumMod val="10000"/>
                  </a:schemeClr>
                </a:solidFill>
                <a:latin typeface="Arial Narrow" pitchFamily="34" charset="0"/>
              </a:rPr>
              <a:t>autoantibodies</a:t>
            </a:r>
            <a:r>
              <a:rPr lang="en-US" sz="3600" b="1" dirty="0" smtClean="0">
                <a:solidFill>
                  <a:schemeClr val="tx2">
                    <a:lumMod val="10000"/>
                  </a:schemeClr>
                </a:solidFill>
                <a:latin typeface="Arial Narrow" pitchFamily="34" charset="0"/>
              </a:rPr>
              <a:t> are present in 2 to 17% of unselected pregnant women. The prevalence of antibodies varies with ethnicity.</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71480"/>
            <a:ext cx="8786874" cy="5929354"/>
          </a:xfrm>
        </p:spPr>
        <p:txBody>
          <a:bodyPr>
            <a:noAutofit/>
          </a:bodyPr>
          <a:lstStyle/>
          <a:p>
            <a:pPr>
              <a:buNone/>
            </a:pPr>
            <a:r>
              <a:rPr lang="en-US" sz="4400" b="1" dirty="0" smtClean="0">
                <a:solidFill>
                  <a:schemeClr val="tx2">
                    <a:lumMod val="10000"/>
                  </a:schemeClr>
                </a:solidFill>
                <a:latin typeface="Arial Narrow" pitchFamily="34" charset="0"/>
              </a:rPr>
              <a:t>TPO antibodies are able to cross the placenta. At the time of delivery, cord blood </a:t>
            </a:r>
            <a:r>
              <a:rPr lang="en-US" sz="4400" b="1" dirty="0" err="1" smtClean="0">
                <a:solidFill>
                  <a:schemeClr val="tx2">
                    <a:lumMod val="10000"/>
                  </a:schemeClr>
                </a:solidFill>
                <a:latin typeface="Arial Narrow" pitchFamily="34" charset="0"/>
              </a:rPr>
              <a:t>TPOAb</a:t>
            </a:r>
            <a:r>
              <a:rPr lang="en-US" sz="4400" b="1" dirty="0" smtClean="0">
                <a:solidFill>
                  <a:schemeClr val="tx2">
                    <a:lumMod val="10000"/>
                  </a:schemeClr>
                </a:solidFill>
                <a:latin typeface="Arial Narrow" pitchFamily="34" charset="0"/>
              </a:rPr>
              <a:t> levels strongly correlate with third-trimester maternal </a:t>
            </a:r>
            <a:r>
              <a:rPr lang="en-US" sz="4400" b="1" dirty="0" err="1" smtClean="0">
                <a:solidFill>
                  <a:schemeClr val="tx2">
                    <a:lumMod val="10000"/>
                  </a:schemeClr>
                </a:solidFill>
                <a:latin typeface="Arial Narrow" pitchFamily="34" charset="0"/>
              </a:rPr>
              <a:t>TPOAb</a:t>
            </a:r>
            <a:r>
              <a:rPr lang="en-US" sz="4400" b="1" dirty="0" smtClean="0">
                <a:solidFill>
                  <a:schemeClr val="tx2">
                    <a:lumMod val="10000"/>
                  </a:schemeClr>
                </a:solidFill>
                <a:latin typeface="Arial Narrow" pitchFamily="34" charset="0"/>
              </a:rPr>
              <a:t> concentrations.</a:t>
            </a:r>
          </a:p>
          <a:p>
            <a:pPr>
              <a:buNone/>
            </a:pPr>
            <a:r>
              <a:rPr lang="en-US" sz="4400" b="1" dirty="0" smtClean="0">
                <a:solidFill>
                  <a:schemeClr val="tx2">
                    <a:lumMod val="10000"/>
                  </a:schemeClr>
                </a:solidFill>
                <a:latin typeface="Arial Narrow" pitchFamily="34" charset="0"/>
              </a:rPr>
              <a:t>However, maternal passage of either </a:t>
            </a:r>
            <a:r>
              <a:rPr lang="en-US" sz="4400" b="1" dirty="0" err="1" smtClean="0">
                <a:solidFill>
                  <a:schemeClr val="tx2">
                    <a:lumMod val="10000"/>
                  </a:schemeClr>
                </a:solidFill>
                <a:latin typeface="Arial Narrow" pitchFamily="34" charset="0"/>
              </a:rPr>
              <a:t>TPOAb</a:t>
            </a:r>
            <a:r>
              <a:rPr lang="en-US" sz="4400" b="1" dirty="0" smtClean="0">
                <a:solidFill>
                  <a:schemeClr val="tx2">
                    <a:lumMod val="10000"/>
                  </a:schemeClr>
                </a:solidFill>
                <a:latin typeface="Arial Narrow" pitchFamily="34" charset="0"/>
              </a:rPr>
              <a:t> or </a:t>
            </a:r>
            <a:r>
              <a:rPr lang="en-US" sz="4400" b="1" dirty="0" err="1" smtClean="0">
                <a:solidFill>
                  <a:schemeClr val="tx2">
                    <a:lumMod val="10000"/>
                  </a:schemeClr>
                </a:solidFill>
                <a:latin typeface="Arial Narrow" pitchFamily="34" charset="0"/>
              </a:rPr>
              <a:t>TgAb</a:t>
            </a:r>
            <a:r>
              <a:rPr lang="en-US" sz="4400" b="1" dirty="0" smtClean="0">
                <a:solidFill>
                  <a:schemeClr val="tx2">
                    <a:lumMod val="10000"/>
                  </a:schemeClr>
                </a:solidFill>
                <a:latin typeface="Arial Narrow" pitchFamily="34" charset="0"/>
              </a:rPr>
              <a:t> is not associated with fetal thyroid dysfunction.</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9001156" cy="6429420"/>
          </a:xfrm>
        </p:spPr>
        <p:txBody>
          <a:bodyPr>
            <a:noAutofit/>
          </a:bodyPr>
          <a:lstStyle/>
          <a:p>
            <a:pPr>
              <a:buNone/>
            </a:pPr>
            <a:r>
              <a:rPr lang="en-US" sz="4400" b="1" dirty="0" smtClean="0">
                <a:solidFill>
                  <a:schemeClr val="tx2">
                    <a:lumMod val="10000"/>
                  </a:schemeClr>
                </a:solidFill>
                <a:latin typeface="Arial Narrow" pitchFamily="34" charset="0"/>
              </a:rPr>
              <a:t>Recommendation 11</a:t>
            </a:r>
          </a:p>
          <a:p>
            <a:pPr>
              <a:buNone/>
            </a:pPr>
            <a:r>
              <a:rPr lang="en-US" sz="4400" b="1" dirty="0" err="1" smtClean="0">
                <a:solidFill>
                  <a:schemeClr val="tx2">
                    <a:lumMod val="10000"/>
                  </a:schemeClr>
                </a:solidFill>
                <a:latin typeface="Arial Narrow" pitchFamily="34" charset="0"/>
              </a:rPr>
              <a:t>Euthyroid</a:t>
            </a:r>
            <a:r>
              <a:rPr lang="en-US" sz="4400" b="1" dirty="0" smtClean="0">
                <a:solidFill>
                  <a:schemeClr val="tx2">
                    <a:lumMod val="10000"/>
                  </a:schemeClr>
                </a:solidFill>
                <a:latin typeface="Arial Narrow" pitchFamily="34" charset="0"/>
              </a:rPr>
              <a:t>, but TPO or </a:t>
            </a:r>
            <a:r>
              <a:rPr lang="en-US" sz="4400" b="1" dirty="0" err="1" smtClean="0">
                <a:solidFill>
                  <a:schemeClr val="tx2">
                    <a:lumMod val="10000"/>
                  </a:schemeClr>
                </a:solidFill>
                <a:latin typeface="Arial Narrow" pitchFamily="34" charset="0"/>
              </a:rPr>
              <a:t>Tg</a:t>
            </a:r>
            <a:r>
              <a:rPr lang="en-US" sz="4400" b="1" dirty="0" smtClean="0">
                <a:solidFill>
                  <a:schemeClr val="tx2">
                    <a:lumMod val="10000"/>
                  </a:schemeClr>
                </a:solidFill>
                <a:latin typeface="Arial Narrow" pitchFamily="34" charset="0"/>
              </a:rPr>
              <a:t> antibody positive pregnant women should have measurement of serum TSH concentration performed at time of pregnancy confirmation, and every 4 weeks through mid-pregnancy. (</a:t>
            </a:r>
            <a:r>
              <a:rPr lang="en-US" sz="4400" b="1" i="1" dirty="0" smtClean="0">
                <a:solidFill>
                  <a:schemeClr val="tx2">
                    <a:lumMod val="10000"/>
                  </a:schemeClr>
                </a:solidFill>
                <a:latin typeface="Arial Narrow" pitchFamily="34" charset="0"/>
              </a:rPr>
              <a:t>Strong recommendation, High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8229600" cy="1143000"/>
          </a:xfrm>
        </p:spPr>
        <p:txBody>
          <a:bodyPr>
            <a:normAutofit/>
          </a:bodyPr>
          <a:lstStyle/>
          <a:p>
            <a:r>
              <a:rPr lang="en-US" sz="2800" b="1" dirty="0" smtClean="0">
                <a:latin typeface="Arial Narrow" pitchFamily="34" charset="0"/>
              </a:rPr>
              <a:t>QUESTION 15 - SHOULD EUTHYROID WOMEN WITH THYROID AUTOIMMUNITY BE TREATED WITH SELENIUM?</a:t>
            </a:r>
            <a:endParaRPr lang="en-US" sz="2800" dirty="0">
              <a:latin typeface="Arial Narrow" pitchFamily="34" charset="0"/>
            </a:endParaRPr>
          </a:p>
        </p:txBody>
      </p:sp>
      <p:sp>
        <p:nvSpPr>
          <p:cNvPr id="3" name="Content Placeholder 2"/>
          <p:cNvSpPr>
            <a:spLocks noGrp="1"/>
          </p:cNvSpPr>
          <p:nvPr>
            <p:ph idx="1"/>
          </p:nvPr>
        </p:nvSpPr>
        <p:spPr>
          <a:xfrm>
            <a:off x="0" y="1785926"/>
            <a:ext cx="8715436" cy="5072074"/>
          </a:xfrm>
        </p:spPr>
        <p:txBody>
          <a:bodyPr>
            <a:noAutofit/>
          </a:bodyPr>
          <a:lstStyle/>
          <a:p>
            <a:pPr>
              <a:buNone/>
            </a:pPr>
            <a:r>
              <a:rPr lang="en-US" sz="4400" b="1" dirty="0" smtClean="0">
                <a:solidFill>
                  <a:schemeClr val="tx2">
                    <a:lumMod val="10000"/>
                  </a:schemeClr>
                </a:solidFill>
                <a:latin typeface="Arial Narrow" pitchFamily="34" charset="0"/>
              </a:rPr>
              <a:t>Recommendation12</a:t>
            </a:r>
          </a:p>
          <a:p>
            <a:pPr>
              <a:buNone/>
            </a:pPr>
            <a:r>
              <a:rPr lang="en-US" sz="4400" b="1" dirty="0" smtClean="0">
                <a:solidFill>
                  <a:schemeClr val="tx2">
                    <a:lumMod val="10000"/>
                  </a:schemeClr>
                </a:solidFill>
                <a:latin typeface="Arial Narrow" pitchFamily="34" charset="0"/>
              </a:rPr>
              <a:t>Selenium supplementation is not recommended for the treatment of </a:t>
            </a:r>
            <a:r>
              <a:rPr lang="en-US" sz="4400" b="1" dirty="0" err="1" smtClean="0">
                <a:solidFill>
                  <a:schemeClr val="tx2">
                    <a:lumMod val="10000"/>
                  </a:schemeClr>
                </a:solidFill>
                <a:latin typeface="Arial Narrow" pitchFamily="34" charset="0"/>
              </a:rPr>
              <a:t>TPOAb</a:t>
            </a:r>
            <a:r>
              <a:rPr lang="en-US" sz="4400" b="1" dirty="0" smtClean="0">
                <a:solidFill>
                  <a:schemeClr val="tx2">
                    <a:lumMod val="10000"/>
                  </a:schemeClr>
                </a:solidFill>
                <a:latin typeface="Arial Narrow" pitchFamily="34" charset="0"/>
              </a:rPr>
              <a:t> positive women during pregnancy. </a:t>
            </a:r>
            <a:r>
              <a:rPr lang="en-US" sz="4400" b="1" i="1" dirty="0" smtClean="0">
                <a:solidFill>
                  <a:schemeClr val="tx2">
                    <a:lumMod val="10000"/>
                  </a:schemeClr>
                </a:solidFill>
                <a:latin typeface="Arial Narrow" pitchFamily="34" charset="0"/>
              </a:rPr>
              <a:t>(Weak recommendation, Moderate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53542" cy="1400530"/>
          </a:xfrm>
        </p:spPr>
        <p:txBody>
          <a:bodyPr/>
          <a:lstStyle/>
          <a:p>
            <a:r>
              <a:rPr lang="en-US" sz="2400" b="1" dirty="0" smtClean="0">
                <a:latin typeface="Arial Narrow" pitchFamily="34" charset="0"/>
              </a:rPr>
              <a:t>QUESTION 16 - IS THERE AN ASSOCIATION BETWEEN THYROID ANTIBODIES AND SPORADIC SPONTANEOUS PREGNANCY LOSS IN EUTHYROID WOMEN?</a:t>
            </a:r>
            <a:endParaRPr lang="en-US" sz="2400" dirty="0">
              <a:latin typeface="Arial Narrow" pitchFamily="34" charset="0"/>
            </a:endParaRPr>
          </a:p>
        </p:txBody>
      </p:sp>
      <p:sp>
        <p:nvSpPr>
          <p:cNvPr id="3" name="Content Placeholder 2"/>
          <p:cNvSpPr>
            <a:spLocks noGrp="1"/>
          </p:cNvSpPr>
          <p:nvPr>
            <p:ph idx="1"/>
          </p:nvPr>
        </p:nvSpPr>
        <p:spPr>
          <a:xfrm>
            <a:off x="0" y="1285860"/>
            <a:ext cx="8929718" cy="5572140"/>
          </a:xfrm>
        </p:spPr>
        <p:txBody>
          <a:bodyPr>
            <a:noAutofit/>
          </a:bodyPr>
          <a:lstStyle/>
          <a:p>
            <a:pPr>
              <a:buNone/>
            </a:pPr>
            <a:r>
              <a:rPr lang="en-US" sz="4000" b="1" dirty="0" smtClean="0">
                <a:solidFill>
                  <a:schemeClr val="tx2">
                    <a:lumMod val="10000"/>
                  </a:schemeClr>
                </a:solidFill>
                <a:latin typeface="Arial Narrow" pitchFamily="34" charset="0"/>
              </a:rPr>
              <a:t>Spontaneous pregnancy loss (miscarriage), occurs in 17-31% of all gestations. A spontaneous pregnancy loss is usually defined as one occurring at less than 20 weeks of gestation. The individual risk varies according to clinical factors including maternal age, family history, environmental exposures, and medical </a:t>
            </a:r>
            <a:r>
              <a:rPr lang="en-US" sz="4000" b="1" dirty="0" err="1" smtClean="0">
                <a:solidFill>
                  <a:schemeClr val="tx2">
                    <a:lumMod val="10000"/>
                  </a:schemeClr>
                </a:solidFill>
                <a:latin typeface="Arial Narrow" pitchFamily="34" charset="0"/>
              </a:rPr>
              <a:t>comorbidities</a:t>
            </a:r>
            <a:r>
              <a:rPr lang="en-US" sz="4000" b="1" dirty="0" smtClean="0">
                <a:solidFill>
                  <a:schemeClr val="tx2">
                    <a:lumMod val="10000"/>
                  </a:schemeClr>
                </a:solidFill>
                <a:latin typeface="Arial Narrow" pitchFamily="34" charset="0"/>
              </a:rPr>
              <a:t> .</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786874" cy="6000792"/>
          </a:xfrm>
        </p:spPr>
        <p:txBody>
          <a:bodyPr>
            <a:noAutofit/>
          </a:bodyPr>
          <a:lstStyle/>
          <a:p>
            <a:pPr>
              <a:buNone/>
            </a:pPr>
            <a:r>
              <a:rPr lang="en-US" sz="4400" b="1" dirty="0" smtClean="0">
                <a:solidFill>
                  <a:schemeClr val="tx2">
                    <a:lumMod val="10000"/>
                  </a:schemeClr>
                </a:solidFill>
                <a:latin typeface="Arial Narrow" pitchFamily="34" charset="0"/>
              </a:rPr>
              <a:t>Endocrine disorders have been previously recognized as risk factors for spontaneous pregnancy loss. Patients with poorly controlled diabetes mellitus may have up to a 50 % risk of loss. Thyroid dysfunction has similarly been associated with increased pregnancy loss.</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53542" cy="1547522"/>
          </a:xfrm>
        </p:spPr>
        <p:txBody>
          <a:bodyPr>
            <a:normAutofit/>
          </a:bodyPr>
          <a:lstStyle/>
          <a:p>
            <a:r>
              <a:rPr lang="en-US" sz="2400" b="1" dirty="0" smtClean="0"/>
              <a:t>QUESTION 17 - IS THERE AN ASSOCIATION BETWEEN THYROID ANTIBODIES AND RECURRENT SPONTANEOUS PREGNANCY LOSS IN EUTHYROID WOMEN?</a:t>
            </a:r>
            <a:endParaRPr lang="en-US" sz="2400" dirty="0"/>
          </a:p>
        </p:txBody>
      </p:sp>
      <p:sp>
        <p:nvSpPr>
          <p:cNvPr id="3" name="Content Placeholder 2"/>
          <p:cNvSpPr>
            <a:spLocks noGrp="1"/>
          </p:cNvSpPr>
          <p:nvPr>
            <p:ph idx="1"/>
          </p:nvPr>
        </p:nvSpPr>
        <p:spPr>
          <a:xfrm>
            <a:off x="142844" y="1714488"/>
            <a:ext cx="8572560" cy="4929222"/>
          </a:xfrm>
        </p:spPr>
        <p:txBody>
          <a:bodyPr>
            <a:noAutofit/>
          </a:bodyPr>
          <a:lstStyle/>
          <a:p>
            <a:pPr>
              <a:buNone/>
            </a:pPr>
            <a:r>
              <a:rPr lang="en-US" sz="3600" b="1" dirty="0" smtClean="0">
                <a:solidFill>
                  <a:schemeClr val="tx2">
                    <a:lumMod val="10000"/>
                  </a:schemeClr>
                </a:solidFill>
                <a:latin typeface="Arial Narrow" pitchFamily="34" charset="0"/>
              </a:rPr>
              <a:t>Recurrent pregnancy loss is defined as either two consecutive spontaneous losses, or three or more spontaneous losses and may occur in up to 1% of all women. Several causes have been reported, including parental chromosomal anomalies, immunologic derangements, uterine pathology, and endocrine dysfunction.</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2">
                    <a:lumMod val="10000"/>
                  </a:schemeClr>
                </a:solidFill>
              </a:rPr>
              <a:t>QUESTION 18 - DOES TREATMENT WITH LT4 OR IVIG DECREASE THE RISK FOR PREGNANCY LOSS IN EUTHYROID WOMEN WITH THYROID AUTOIMMUNITY?</a:t>
            </a:r>
            <a:endParaRPr lang="en-US" sz="2400" dirty="0">
              <a:solidFill>
                <a:schemeClr val="tx2">
                  <a:lumMod val="10000"/>
                </a:schemeClr>
              </a:solidFill>
            </a:endParaRPr>
          </a:p>
        </p:txBody>
      </p:sp>
      <p:sp>
        <p:nvSpPr>
          <p:cNvPr id="3" name="Content Placeholder 2"/>
          <p:cNvSpPr>
            <a:spLocks noGrp="1"/>
          </p:cNvSpPr>
          <p:nvPr>
            <p:ph idx="1"/>
          </p:nvPr>
        </p:nvSpPr>
        <p:spPr>
          <a:xfrm>
            <a:off x="142844" y="2052919"/>
            <a:ext cx="9001156" cy="4195481"/>
          </a:xfrm>
        </p:spPr>
        <p:txBody>
          <a:bodyPr>
            <a:normAutofit/>
          </a:bodyPr>
          <a:lstStyle/>
          <a:p>
            <a:pPr>
              <a:buNone/>
            </a:pPr>
            <a:r>
              <a:rPr lang="en-US" sz="4000" b="1" dirty="0" smtClean="0">
                <a:solidFill>
                  <a:schemeClr val="tx2">
                    <a:lumMod val="10000"/>
                  </a:schemeClr>
                </a:solidFill>
                <a:latin typeface="Arial Narrow" pitchFamily="34" charset="0"/>
              </a:rPr>
              <a:t>Recommendation 13</a:t>
            </a:r>
          </a:p>
          <a:p>
            <a:pPr>
              <a:buNone/>
            </a:pPr>
            <a:r>
              <a:rPr lang="en-US" sz="4000" b="1" dirty="0" smtClean="0">
                <a:solidFill>
                  <a:schemeClr val="tx2">
                    <a:lumMod val="10000"/>
                  </a:schemeClr>
                </a:solidFill>
                <a:latin typeface="Arial Narrow" pitchFamily="34" charset="0"/>
              </a:rPr>
              <a:t>Intravenous immunoglobulin treatment of </a:t>
            </a:r>
            <a:r>
              <a:rPr lang="en-US" sz="4000" b="1" dirty="0" err="1" smtClean="0">
                <a:solidFill>
                  <a:schemeClr val="tx2">
                    <a:lumMod val="10000"/>
                  </a:schemeClr>
                </a:solidFill>
                <a:latin typeface="Arial Narrow" pitchFamily="34" charset="0"/>
              </a:rPr>
              <a:t>euthyroid</a:t>
            </a:r>
            <a:r>
              <a:rPr lang="en-US" sz="4000" b="1" dirty="0" smtClean="0">
                <a:solidFill>
                  <a:schemeClr val="tx2">
                    <a:lumMod val="10000"/>
                  </a:schemeClr>
                </a:solidFill>
                <a:latin typeface="Arial Narrow" pitchFamily="34" charset="0"/>
              </a:rPr>
              <a:t> women with a history of recurrent pregnancy loss is not recommended. </a:t>
            </a:r>
            <a:r>
              <a:rPr lang="en-US" sz="4000" b="1" i="1" dirty="0" smtClean="0">
                <a:solidFill>
                  <a:schemeClr val="tx2">
                    <a:lumMod val="10000"/>
                  </a:schemeClr>
                </a:solidFill>
                <a:latin typeface="Arial Narrow" pitchFamily="34" charset="0"/>
              </a:rPr>
              <a:t>(Weak recommendation, Low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858312" cy="6215106"/>
          </a:xfrm>
        </p:spPr>
        <p:txBody>
          <a:bodyPr>
            <a:noAutofit/>
          </a:bodyPr>
          <a:lstStyle/>
          <a:p>
            <a:pPr>
              <a:buNone/>
            </a:pPr>
            <a:r>
              <a:rPr lang="en-US" sz="3200" b="1" dirty="0" smtClean="0">
                <a:solidFill>
                  <a:schemeClr val="tx2">
                    <a:lumMod val="10000"/>
                  </a:schemeClr>
                </a:solidFill>
                <a:latin typeface="Arial Narrow" pitchFamily="34" charset="0"/>
              </a:rPr>
              <a:t>Recommendation 14</a:t>
            </a:r>
          </a:p>
          <a:p>
            <a:pPr>
              <a:buNone/>
            </a:pPr>
            <a:r>
              <a:rPr lang="en-US" sz="3200" b="1" dirty="0" smtClean="0">
                <a:solidFill>
                  <a:schemeClr val="tx2">
                    <a:lumMod val="10000"/>
                  </a:schemeClr>
                </a:solidFill>
                <a:latin typeface="Arial Narrow" pitchFamily="34" charset="0"/>
              </a:rPr>
              <a:t>There is insufficient evidence to conclusively determine whether </a:t>
            </a:r>
            <a:r>
              <a:rPr lang="en-US" sz="3200" b="1" dirty="0" err="1" smtClean="0">
                <a:solidFill>
                  <a:schemeClr val="tx2">
                    <a:lumMod val="10000"/>
                  </a:schemeClr>
                </a:solidFill>
                <a:latin typeface="Arial Narrow" pitchFamily="34" charset="0"/>
              </a:rPr>
              <a:t>levothyroxine</a:t>
            </a:r>
            <a:r>
              <a:rPr lang="en-US" sz="3200" b="1" dirty="0" smtClean="0">
                <a:solidFill>
                  <a:schemeClr val="tx2">
                    <a:lumMod val="10000"/>
                  </a:schemeClr>
                </a:solidFill>
                <a:latin typeface="Arial Narrow" pitchFamily="34" charset="0"/>
              </a:rPr>
              <a:t> therapy decreases pregnancy loss risk in </a:t>
            </a:r>
            <a:r>
              <a:rPr lang="en-US" sz="3200" b="1" dirty="0" err="1" smtClean="0">
                <a:solidFill>
                  <a:schemeClr val="tx2">
                    <a:lumMod val="10000"/>
                  </a:schemeClr>
                </a:solidFill>
                <a:latin typeface="Arial Narrow" pitchFamily="34" charset="0"/>
              </a:rPr>
              <a:t>TPOAb</a:t>
            </a:r>
            <a:r>
              <a:rPr lang="en-US" sz="3200" b="1" dirty="0" smtClean="0">
                <a:solidFill>
                  <a:schemeClr val="tx2">
                    <a:lumMod val="10000"/>
                  </a:schemeClr>
                </a:solidFill>
                <a:latin typeface="Arial Narrow" pitchFamily="34" charset="0"/>
              </a:rPr>
              <a:t> positive, </a:t>
            </a:r>
            <a:r>
              <a:rPr lang="en-US" sz="3200" b="1" dirty="0" err="1" smtClean="0">
                <a:solidFill>
                  <a:schemeClr val="tx2">
                    <a:lumMod val="10000"/>
                  </a:schemeClr>
                </a:solidFill>
                <a:latin typeface="Arial Narrow" pitchFamily="34" charset="0"/>
              </a:rPr>
              <a:t>euthyroid</a:t>
            </a:r>
            <a:r>
              <a:rPr lang="en-US" sz="3200" b="1" dirty="0" smtClean="0">
                <a:solidFill>
                  <a:schemeClr val="tx2">
                    <a:lumMod val="10000"/>
                  </a:schemeClr>
                </a:solidFill>
                <a:latin typeface="Arial Narrow" pitchFamily="34" charset="0"/>
              </a:rPr>
              <a:t> women who are newly pregnant. However, administration of </a:t>
            </a:r>
            <a:r>
              <a:rPr lang="en-US" sz="3200" b="1" dirty="0" err="1" smtClean="0">
                <a:solidFill>
                  <a:schemeClr val="tx2">
                    <a:lumMod val="10000"/>
                  </a:schemeClr>
                </a:solidFill>
                <a:latin typeface="Arial Narrow" pitchFamily="34" charset="0"/>
              </a:rPr>
              <a:t>levothyroxine</a:t>
            </a:r>
            <a:r>
              <a:rPr lang="en-US" sz="3200" b="1" dirty="0" smtClean="0">
                <a:solidFill>
                  <a:schemeClr val="tx2">
                    <a:lumMod val="10000"/>
                  </a:schemeClr>
                </a:solidFill>
                <a:latin typeface="Arial Narrow" pitchFamily="34" charset="0"/>
              </a:rPr>
              <a:t> to </a:t>
            </a:r>
            <a:r>
              <a:rPr lang="en-US" sz="3200" b="1" dirty="0" err="1" smtClean="0">
                <a:solidFill>
                  <a:schemeClr val="tx2">
                    <a:lumMod val="10000"/>
                  </a:schemeClr>
                </a:solidFill>
                <a:latin typeface="Arial Narrow" pitchFamily="34" charset="0"/>
              </a:rPr>
              <a:t>TPOAb</a:t>
            </a:r>
            <a:r>
              <a:rPr lang="en-US" sz="3200" b="1" dirty="0" smtClean="0">
                <a:solidFill>
                  <a:schemeClr val="tx2">
                    <a:lumMod val="10000"/>
                  </a:schemeClr>
                </a:solidFill>
                <a:latin typeface="Arial Narrow" pitchFamily="34" charset="0"/>
              </a:rPr>
              <a:t> positive, </a:t>
            </a:r>
            <a:r>
              <a:rPr lang="en-US" sz="3200" b="1" dirty="0" err="1" smtClean="0">
                <a:solidFill>
                  <a:schemeClr val="tx2">
                    <a:lumMod val="10000"/>
                  </a:schemeClr>
                </a:solidFill>
                <a:latin typeface="Arial Narrow" pitchFamily="34" charset="0"/>
              </a:rPr>
              <a:t>euthyroid</a:t>
            </a:r>
            <a:r>
              <a:rPr lang="en-US" sz="3200" b="1" dirty="0" smtClean="0">
                <a:solidFill>
                  <a:schemeClr val="tx2">
                    <a:lumMod val="10000"/>
                  </a:schemeClr>
                </a:solidFill>
                <a:latin typeface="Arial Narrow" pitchFamily="34" charset="0"/>
              </a:rPr>
              <a:t> pregnant women</a:t>
            </a:r>
          </a:p>
          <a:p>
            <a:pPr>
              <a:buNone/>
            </a:pPr>
            <a:r>
              <a:rPr lang="en-US" sz="3200" b="1" dirty="0" smtClean="0">
                <a:solidFill>
                  <a:schemeClr val="tx2">
                    <a:lumMod val="10000"/>
                  </a:schemeClr>
                </a:solidFill>
                <a:latin typeface="Arial Narrow" pitchFamily="34" charset="0"/>
              </a:rPr>
              <a:t>with a prior history of loss may be considered given its potential benefits in comparison to its minimal risk. In such cases, 25-50 mcg of </a:t>
            </a:r>
            <a:r>
              <a:rPr lang="en-US" sz="3200" b="1" dirty="0" err="1" smtClean="0">
                <a:solidFill>
                  <a:schemeClr val="tx2">
                    <a:lumMod val="10000"/>
                  </a:schemeClr>
                </a:solidFill>
                <a:latin typeface="Arial Narrow" pitchFamily="34" charset="0"/>
              </a:rPr>
              <a:t>levothyroxine</a:t>
            </a:r>
            <a:r>
              <a:rPr lang="en-US" sz="3200" b="1" dirty="0" smtClean="0">
                <a:solidFill>
                  <a:schemeClr val="tx2">
                    <a:lumMod val="10000"/>
                  </a:schemeClr>
                </a:solidFill>
                <a:latin typeface="Arial Narrow" pitchFamily="34" charset="0"/>
              </a:rPr>
              <a:t> is a typical starting dose. </a:t>
            </a:r>
            <a:r>
              <a:rPr lang="en-US" sz="3200" b="1" i="1" dirty="0" smtClean="0">
                <a:solidFill>
                  <a:schemeClr val="tx2">
                    <a:lumMod val="10000"/>
                  </a:schemeClr>
                </a:solidFill>
                <a:latin typeface="Arial Narrow" pitchFamily="34" charset="0"/>
              </a:rPr>
              <a:t>(Weak</a:t>
            </a:r>
          </a:p>
          <a:p>
            <a:pPr>
              <a:buNone/>
            </a:pPr>
            <a:r>
              <a:rPr lang="en-US" sz="3200" b="1" i="1" dirty="0" smtClean="0">
                <a:solidFill>
                  <a:schemeClr val="tx2">
                    <a:lumMod val="10000"/>
                  </a:schemeClr>
                </a:solidFill>
                <a:latin typeface="Arial Narrow" pitchFamily="34" charset="0"/>
              </a:rPr>
              <a:t>recommendation, Low quality evidence)</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7929618" cy="6357982"/>
          </a:xfrm>
        </p:spPr>
        <p:txBody>
          <a:bodyPr>
            <a:normAutofit/>
          </a:bodyPr>
          <a:lstStyle/>
          <a:p>
            <a:pPr>
              <a:buNone/>
            </a:pPr>
            <a:r>
              <a:rPr lang="en-US" sz="4400" dirty="0" smtClean="0">
                <a:solidFill>
                  <a:schemeClr val="tx2">
                    <a:lumMod val="10000"/>
                  </a:schemeClr>
                </a:solidFill>
                <a:latin typeface="Arial Narrow" pitchFamily="34" charset="0"/>
              </a:rPr>
              <a:t>III. Thyroid Function Testing and Pregnancy</a:t>
            </a:r>
          </a:p>
          <a:p>
            <a:pPr>
              <a:buNone/>
            </a:pPr>
            <a:r>
              <a:rPr lang="en-US" sz="4400" b="1" dirty="0" smtClean="0">
                <a:solidFill>
                  <a:schemeClr val="tx2">
                    <a:lumMod val="10000"/>
                  </a:schemeClr>
                </a:solidFill>
                <a:latin typeface="Arial Narrow" pitchFamily="34" charset="0"/>
              </a:rPr>
              <a:t>QUESTION 1 -HOW DO THYROID FUNCTION TESTS CHANGE DURING PREGNANCY?</a:t>
            </a:r>
            <a:endParaRPr lang="en-US" sz="4400"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2984"/>
            <a:ext cx="9001156" cy="4143404"/>
          </a:xfrm>
        </p:spPr>
        <p:txBody>
          <a:bodyPr>
            <a:normAutofit/>
          </a:bodyPr>
          <a:lstStyle/>
          <a:p>
            <a:pPr>
              <a:buNone/>
            </a:pPr>
            <a:r>
              <a:rPr lang="en-US" sz="4000" b="1" dirty="0" smtClean="0">
                <a:solidFill>
                  <a:schemeClr val="tx2">
                    <a:lumMod val="10000"/>
                  </a:schemeClr>
                </a:solidFill>
                <a:latin typeface="Arial Narrow" pitchFamily="34" charset="0"/>
              </a:rPr>
              <a:t>QUESTION 20 - DOES TREATMENT OF EUTHYROID, THYROID AUTO-ANTIBODY</a:t>
            </a:r>
          </a:p>
          <a:p>
            <a:pPr>
              <a:buNone/>
            </a:pPr>
            <a:r>
              <a:rPr lang="en-US" sz="4000" b="1" dirty="0" smtClean="0">
                <a:solidFill>
                  <a:schemeClr val="tx2">
                    <a:lumMod val="10000"/>
                  </a:schemeClr>
                </a:solidFill>
                <a:latin typeface="Arial Narrow" pitchFamily="34" charset="0"/>
              </a:rPr>
              <a:t>POSITIVE WOMEN WITH LEVOTHYROXINE REDUCE RISK FOR PREMATURE</a:t>
            </a:r>
          </a:p>
          <a:p>
            <a:pPr>
              <a:buNone/>
            </a:pPr>
            <a:r>
              <a:rPr lang="en-US" sz="4000" b="1" dirty="0" smtClean="0">
                <a:solidFill>
                  <a:schemeClr val="tx2">
                    <a:lumMod val="10000"/>
                  </a:schemeClr>
                </a:solidFill>
                <a:latin typeface="Arial Narrow" pitchFamily="34" charset="0"/>
              </a:rPr>
              <a:t>DELIVERY?</a:t>
            </a:r>
            <a:endParaRPr lang="en-US" sz="4000"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785794"/>
            <a:ext cx="8643998" cy="5643602"/>
          </a:xfrm>
        </p:spPr>
        <p:txBody>
          <a:bodyPr>
            <a:noAutofit/>
          </a:bodyPr>
          <a:lstStyle/>
          <a:p>
            <a:pPr>
              <a:buNone/>
            </a:pPr>
            <a:r>
              <a:rPr lang="en-US" sz="4400" b="1" dirty="0" smtClean="0">
                <a:solidFill>
                  <a:schemeClr val="tx2">
                    <a:lumMod val="10000"/>
                  </a:schemeClr>
                </a:solidFill>
                <a:latin typeface="Arial Narrow" pitchFamily="34" charset="0"/>
              </a:rPr>
              <a:t>Recommendation15</a:t>
            </a:r>
          </a:p>
          <a:p>
            <a:pPr>
              <a:buNone/>
            </a:pPr>
            <a:r>
              <a:rPr lang="en-US" sz="4400" b="1" dirty="0" smtClean="0">
                <a:solidFill>
                  <a:schemeClr val="tx2">
                    <a:lumMod val="10000"/>
                  </a:schemeClr>
                </a:solidFill>
                <a:latin typeface="Arial Narrow" pitchFamily="34" charset="0"/>
              </a:rPr>
              <a:t>There is insufficient evidence to recommend for or against treating </a:t>
            </a:r>
            <a:r>
              <a:rPr lang="en-US" sz="4400" b="1" dirty="0" err="1" smtClean="0">
                <a:solidFill>
                  <a:schemeClr val="tx2">
                    <a:lumMod val="10000"/>
                  </a:schemeClr>
                </a:solidFill>
                <a:latin typeface="Arial Narrow" pitchFamily="34" charset="0"/>
              </a:rPr>
              <a:t>euthyroid</a:t>
            </a:r>
            <a:r>
              <a:rPr lang="en-US" sz="4400" b="1" dirty="0" smtClean="0">
                <a:solidFill>
                  <a:schemeClr val="tx2">
                    <a:lumMod val="10000"/>
                  </a:schemeClr>
                </a:solidFill>
                <a:latin typeface="Arial Narrow" pitchFamily="34" charset="0"/>
              </a:rPr>
              <a:t>, thyroid autoantibody positive pregnant women with </a:t>
            </a:r>
            <a:r>
              <a:rPr lang="en-US" sz="4400" b="1" dirty="0" err="1" smtClean="0">
                <a:solidFill>
                  <a:schemeClr val="tx2">
                    <a:lumMod val="10000"/>
                  </a:schemeClr>
                </a:solidFill>
                <a:latin typeface="Arial Narrow" pitchFamily="34" charset="0"/>
              </a:rPr>
              <a:t>levothyroxine</a:t>
            </a:r>
            <a:r>
              <a:rPr lang="en-US" sz="4400" b="1" dirty="0" smtClean="0">
                <a:solidFill>
                  <a:schemeClr val="tx2">
                    <a:lumMod val="10000"/>
                  </a:schemeClr>
                </a:solidFill>
                <a:latin typeface="Arial Narrow" pitchFamily="34" charset="0"/>
              </a:rPr>
              <a:t> to prevent preterm delivery. </a:t>
            </a:r>
            <a:r>
              <a:rPr lang="en-US" sz="4400" b="1" i="1" dirty="0" smtClean="0">
                <a:solidFill>
                  <a:schemeClr val="tx2">
                    <a:lumMod val="10000"/>
                  </a:schemeClr>
                </a:solidFill>
                <a:latin typeface="Arial Narrow" pitchFamily="34" charset="0"/>
              </a:rPr>
              <a:t>(No recommendation, Insufficient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43834" cy="1571612"/>
          </a:xfrm>
        </p:spPr>
        <p:txBody>
          <a:bodyPr/>
          <a:lstStyle/>
          <a:p>
            <a:r>
              <a:rPr lang="en-US" sz="3600" b="1" dirty="0" smtClean="0">
                <a:solidFill>
                  <a:schemeClr val="tx2">
                    <a:lumMod val="10000"/>
                  </a:schemeClr>
                </a:solidFill>
                <a:latin typeface="Arial Narrow" pitchFamily="34" charset="0"/>
              </a:rPr>
              <a:t>VI. The Impact of Thyroid illness upon Infertility and Assisted Reproduction</a:t>
            </a:r>
            <a:endParaRPr lang="en-US" sz="3600" b="1" dirty="0">
              <a:solidFill>
                <a:schemeClr val="tx2">
                  <a:lumMod val="10000"/>
                </a:schemeClr>
              </a:solidFill>
              <a:latin typeface="Arial Narrow" pitchFamily="34" charset="0"/>
            </a:endParaRPr>
          </a:p>
        </p:txBody>
      </p:sp>
      <p:sp>
        <p:nvSpPr>
          <p:cNvPr id="3" name="Content Placeholder 2"/>
          <p:cNvSpPr>
            <a:spLocks noGrp="1"/>
          </p:cNvSpPr>
          <p:nvPr>
            <p:ph idx="1"/>
          </p:nvPr>
        </p:nvSpPr>
        <p:spPr>
          <a:xfrm>
            <a:off x="0" y="1714488"/>
            <a:ext cx="9144000" cy="5143512"/>
          </a:xfrm>
        </p:spPr>
        <p:txBody>
          <a:bodyPr>
            <a:noAutofit/>
          </a:bodyPr>
          <a:lstStyle/>
          <a:p>
            <a:pPr>
              <a:buNone/>
            </a:pPr>
            <a:r>
              <a:rPr lang="en-US" sz="3600" b="1" dirty="0" smtClean="0">
                <a:solidFill>
                  <a:schemeClr val="tx2">
                    <a:lumMod val="10000"/>
                  </a:schemeClr>
                </a:solidFill>
                <a:latin typeface="Arial Narrow" pitchFamily="34" charset="0"/>
              </a:rPr>
              <a:t>Infertility is defined as the failure to achieve a clinical pregnancy after 12 or more months of regular unprotected sexual intercourse. Infertility affects 7.4% of </a:t>
            </a:r>
            <a:r>
              <a:rPr lang="en-US" sz="3600" b="1" dirty="0" err="1" smtClean="0">
                <a:solidFill>
                  <a:schemeClr val="tx2">
                    <a:lumMod val="10000"/>
                  </a:schemeClr>
                </a:solidFill>
                <a:latin typeface="Arial Narrow" pitchFamily="34" charset="0"/>
              </a:rPr>
              <a:t>U.S.women</a:t>
            </a:r>
            <a:r>
              <a:rPr lang="en-US" sz="3600" b="1" dirty="0" smtClean="0">
                <a:solidFill>
                  <a:schemeClr val="tx2">
                    <a:lumMod val="10000"/>
                  </a:schemeClr>
                </a:solidFill>
                <a:latin typeface="Arial Narrow" pitchFamily="34" charset="0"/>
              </a:rPr>
              <a:t> aged 15- 44 years. Infertility is due to female factors in about 35% of cases, due to male factors in 30% of cases, and due to both female and male factors in 20% of cases. In approximately 15% of cases the cause of infertility is unknown.</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516572" cy="1904712"/>
          </a:xfrm>
        </p:spPr>
        <p:txBody>
          <a:bodyPr/>
          <a:lstStyle/>
          <a:p>
            <a:r>
              <a:rPr lang="en-US" sz="3600" b="1" dirty="0" smtClean="0">
                <a:solidFill>
                  <a:schemeClr val="tx2">
                    <a:lumMod val="10000"/>
                  </a:schemeClr>
                </a:solidFill>
                <a:latin typeface="Arial Narrow" pitchFamily="34" charset="0"/>
              </a:rPr>
              <a:t>QUESTION 22- IS OVERT THYROID DYSFUNCTION ASSOCIATED WITH</a:t>
            </a:r>
            <a:br>
              <a:rPr lang="en-US" sz="3600" b="1" dirty="0" smtClean="0">
                <a:solidFill>
                  <a:schemeClr val="tx2">
                    <a:lumMod val="10000"/>
                  </a:schemeClr>
                </a:solidFill>
                <a:latin typeface="Arial Narrow" pitchFamily="34" charset="0"/>
              </a:rPr>
            </a:br>
            <a:r>
              <a:rPr lang="en-US" sz="3600" b="1" dirty="0" smtClean="0">
                <a:solidFill>
                  <a:schemeClr val="tx2">
                    <a:lumMod val="10000"/>
                  </a:schemeClr>
                </a:solidFill>
                <a:latin typeface="Arial Narrow" pitchFamily="34" charset="0"/>
              </a:rPr>
              <a:t>INFERTILITY IN WOMEN?</a:t>
            </a:r>
            <a:endParaRPr lang="en-US" sz="3600" dirty="0">
              <a:solidFill>
                <a:schemeClr val="tx2">
                  <a:lumMod val="10000"/>
                </a:schemeClr>
              </a:solidFill>
              <a:latin typeface="Arial Narrow" pitchFamily="34" charset="0"/>
            </a:endParaRPr>
          </a:p>
        </p:txBody>
      </p:sp>
      <p:sp>
        <p:nvSpPr>
          <p:cNvPr id="3" name="Content Placeholder 2"/>
          <p:cNvSpPr>
            <a:spLocks noGrp="1"/>
          </p:cNvSpPr>
          <p:nvPr>
            <p:ph idx="1"/>
          </p:nvPr>
        </p:nvSpPr>
        <p:spPr>
          <a:xfrm>
            <a:off x="214282" y="2428868"/>
            <a:ext cx="8786874" cy="4195481"/>
          </a:xfrm>
        </p:spPr>
        <p:txBody>
          <a:bodyPr>
            <a:noAutofit/>
          </a:bodyPr>
          <a:lstStyle/>
          <a:p>
            <a:pPr>
              <a:buNone/>
            </a:pPr>
            <a:r>
              <a:rPr lang="en-US" sz="4000" b="1" dirty="0" smtClean="0">
                <a:solidFill>
                  <a:schemeClr val="tx2">
                    <a:lumMod val="10000"/>
                  </a:schemeClr>
                </a:solidFill>
                <a:latin typeface="Arial Narrow" pitchFamily="34" charset="0"/>
              </a:rPr>
              <a:t>QUESTION 23 - IS SUBCLINICAL HYPOTHYROIDISM ASSOCIATED WITH</a:t>
            </a:r>
          </a:p>
          <a:p>
            <a:pPr>
              <a:buNone/>
            </a:pPr>
            <a:r>
              <a:rPr lang="en-US" sz="4000" b="1" dirty="0" smtClean="0">
                <a:solidFill>
                  <a:schemeClr val="tx2">
                    <a:lumMod val="10000"/>
                  </a:schemeClr>
                </a:solidFill>
                <a:latin typeface="Arial Narrow" pitchFamily="34" charset="0"/>
              </a:rPr>
              <a:t>INFERTILITY IN WOMEN?</a:t>
            </a:r>
          </a:p>
          <a:p>
            <a:pPr>
              <a:buNone/>
            </a:pPr>
            <a:r>
              <a:rPr lang="en-US" sz="4000" b="1" dirty="0" smtClean="0">
                <a:solidFill>
                  <a:schemeClr val="tx2">
                    <a:lumMod val="10000"/>
                  </a:schemeClr>
                </a:solidFill>
                <a:latin typeface="Arial Narrow" pitchFamily="34" charset="0"/>
              </a:rPr>
              <a:t>QUESTION 24 - IS THYROID AUTOIMMUNITY LINKED TO INFERTILITY IN WOMEN?</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8786874" cy="3262034"/>
          </a:xfrm>
        </p:spPr>
        <p:txBody>
          <a:bodyPr/>
          <a:lstStyle/>
          <a:p>
            <a:r>
              <a:rPr lang="en-US" sz="4000" b="1" dirty="0" smtClean="0">
                <a:solidFill>
                  <a:schemeClr val="tx2">
                    <a:lumMod val="10000"/>
                  </a:schemeClr>
                </a:solidFill>
                <a:latin typeface="Arial Narrow" pitchFamily="34" charset="0"/>
              </a:rPr>
              <a:t>Recommendation16</a:t>
            </a:r>
            <a:br>
              <a:rPr lang="en-US" sz="4000" b="1" dirty="0" smtClean="0">
                <a:solidFill>
                  <a:schemeClr val="tx2">
                    <a:lumMod val="10000"/>
                  </a:schemeClr>
                </a:solidFill>
                <a:latin typeface="Arial Narrow" pitchFamily="34" charset="0"/>
              </a:rPr>
            </a:br>
            <a:r>
              <a:rPr lang="en-US" sz="4000" b="1" dirty="0" smtClean="0">
                <a:solidFill>
                  <a:schemeClr val="tx2">
                    <a:lumMod val="10000"/>
                  </a:schemeClr>
                </a:solidFill>
                <a:latin typeface="Arial Narrow" pitchFamily="34" charset="0"/>
              </a:rPr>
              <a:t>Evaluation of serum TSH concentration is recommended for all women seeking care for infertility. (</a:t>
            </a:r>
            <a:r>
              <a:rPr lang="en-US" sz="4000" b="1" i="1" dirty="0" smtClean="0">
                <a:solidFill>
                  <a:schemeClr val="tx2">
                    <a:lumMod val="10000"/>
                  </a:schemeClr>
                </a:solidFill>
                <a:latin typeface="Arial Narrow" pitchFamily="34" charset="0"/>
              </a:rPr>
              <a:t>Weak recommendation, Moderate quality evidence)</a:t>
            </a:r>
            <a:endParaRPr lang="en-US" sz="4000" b="1" dirty="0">
              <a:solidFill>
                <a:schemeClr val="tx2">
                  <a:lumMod val="10000"/>
                </a:schemeClr>
              </a:solidFill>
              <a:latin typeface="Arial Narrow" pitchFamily="34" charset="0"/>
            </a:endParaRPr>
          </a:p>
        </p:txBody>
      </p:sp>
      <p:sp>
        <p:nvSpPr>
          <p:cNvPr id="3" name="Content Placeholder 2"/>
          <p:cNvSpPr>
            <a:spLocks noGrp="1"/>
          </p:cNvSpPr>
          <p:nvPr>
            <p:ph idx="1"/>
          </p:nvPr>
        </p:nvSpPr>
        <p:spPr>
          <a:xfrm>
            <a:off x="142844" y="3643315"/>
            <a:ext cx="8715436" cy="3214686"/>
          </a:xfrm>
        </p:spPr>
        <p:txBody>
          <a:bodyPr>
            <a:normAutofit/>
          </a:bodyPr>
          <a:lstStyle/>
          <a:p>
            <a:pPr>
              <a:buNone/>
            </a:pPr>
            <a:r>
              <a:rPr lang="en-US" sz="3600" b="1" dirty="0" smtClean="0">
                <a:solidFill>
                  <a:schemeClr val="tx2">
                    <a:lumMod val="10000"/>
                  </a:schemeClr>
                </a:solidFill>
                <a:latin typeface="Arial Narrow" pitchFamily="34" charset="0"/>
              </a:rPr>
              <a:t>Recommendation 17</a:t>
            </a:r>
          </a:p>
          <a:p>
            <a:pPr>
              <a:buNone/>
            </a:pPr>
            <a:r>
              <a:rPr lang="en-US" sz="3600" b="1" dirty="0" err="1" smtClean="0">
                <a:solidFill>
                  <a:schemeClr val="tx2">
                    <a:lumMod val="10000"/>
                  </a:schemeClr>
                </a:solidFill>
                <a:latin typeface="Arial Narrow" pitchFamily="34" charset="0"/>
              </a:rPr>
              <a:t>Levothyroxine</a:t>
            </a:r>
            <a:r>
              <a:rPr lang="en-US" sz="3600" b="1" dirty="0" smtClean="0">
                <a:solidFill>
                  <a:schemeClr val="tx2">
                    <a:lumMod val="10000"/>
                  </a:schemeClr>
                </a:solidFill>
                <a:latin typeface="Arial Narrow" pitchFamily="34" charset="0"/>
              </a:rPr>
              <a:t> treatment is recommended for infertile women with overt hypothyroidism who desire pregnancy. (</a:t>
            </a:r>
            <a:r>
              <a:rPr lang="en-US" sz="3600" b="1" i="1" dirty="0" smtClean="0">
                <a:solidFill>
                  <a:schemeClr val="tx2">
                    <a:lumMod val="10000"/>
                  </a:schemeClr>
                </a:solidFill>
                <a:latin typeface="Arial Narrow" pitchFamily="34" charset="0"/>
              </a:rPr>
              <a:t>Strong recommendation, Moderate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357982"/>
          </a:xfrm>
        </p:spPr>
        <p:txBody>
          <a:bodyPr>
            <a:noAutofit/>
          </a:bodyPr>
          <a:lstStyle/>
          <a:p>
            <a:pPr>
              <a:buNone/>
            </a:pPr>
            <a:r>
              <a:rPr lang="en-US" sz="3200" b="1" dirty="0" smtClean="0">
                <a:solidFill>
                  <a:schemeClr val="tx2">
                    <a:lumMod val="10000"/>
                  </a:schemeClr>
                </a:solidFill>
                <a:latin typeface="Arial Narrow" pitchFamily="34" charset="0"/>
              </a:rPr>
              <a:t>Recommendation 18</a:t>
            </a:r>
          </a:p>
          <a:p>
            <a:pPr>
              <a:buNone/>
            </a:pPr>
            <a:r>
              <a:rPr lang="en-US" sz="3200" b="1" dirty="0" smtClean="0">
                <a:solidFill>
                  <a:schemeClr val="tx2">
                    <a:lumMod val="10000"/>
                  </a:schemeClr>
                </a:solidFill>
                <a:latin typeface="Arial Narrow" pitchFamily="34" charset="0"/>
              </a:rPr>
              <a:t>There is insufficient evidence to determine if </a:t>
            </a:r>
            <a:r>
              <a:rPr lang="en-US" sz="3200" b="1" dirty="0" err="1" smtClean="0">
                <a:solidFill>
                  <a:schemeClr val="tx2">
                    <a:lumMod val="10000"/>
                  </a:schemeClr>
                </a:solidFill>
                <a:latin typeface="Arial Narrow" pitchFamily="34" charset="0"/>
              </a:rPr>
              <a:t>levothyroxine</a:t>
            </a:r>
            <a:r>
              <a:rPr lang="en-US" sz="3200" b="1" dirty="0" smtClean="0">
                <a:solidFill>
                  <a:schemeClr val="tx2">
                    <a:lumMod val="10000"/>
                  </a:schemeClr>
                </a:solidFill>
                <a:latin typeface="Arial Narrow" pitchFamily="34" charset="0"/>
              </a:rPr>
              <a:t> therapy improves fertility in </a:t>
            </a:r>
            <a:r>
              <a:rPr lang="en-US" sz="3200" b="1" dirty="0" err="1" smtClean="0">
                <a:solidFill>
                  <a:schemeClr val="tx2">
                    <a:lumMod val="10000"/>
                  </a:schemeClr>
                </a:solidFill>
                <a:latin typeface="Arial Narrow" pitchFamily="34" charset="0"/>
              </a:rPr>
              <a:t>subclinically</a:t>
            </a:r>
            <a:r>
              <a:rPr lang="en-US" sz="3200" b="1" dirty="0" smtClean="0">
                <a:solidFill>
                  <a:schemeClr val="tx2">
                    <a:lumMod val="10000"/>
                  </a:schemeClr>
                </a:solidFill>
                <a:latin typeface="Arial Narrow" pitchFamily="34" charset="0"/>
              </a:rPr>
              <a:t> hypothyroid, thyroid auto-antibody negative women who are attempting natural</a:t>
            </a:r>
          </a:p>
          <a:p>
            <a:pPr>
              <a:buNone/>
            </a:pPr>
            <a:r>
              <a:rPr lang="en-US" sz="3200" b="1" dirty="0" smtClean="0">
                <a:solidFill>
                  <a:schemeClr val="tx2">
                    <a:lumMod val="10000"/>
                  </a:schemeClr>
                </a:solidFill>
                <a:latin typeface="Arial Narrow" pitchFamily="34" charset="0"/>
              </a:rPr>
              <a:t>conception (not undergoing ART). However, administration of </a:t>
            </a:r>
            <a:r>
              <a:rPr lang="en-US" sz="3200" b="1" dirty="0" err="1" smtClean="0">
                <a:solidFill>
                  <a:schemeClr val="tx2">
                    <a:lumMod val="10000"/>
                  </a:schemeClr>
                </a:solidFill>
                <a:latin typeface="Arial Narrow" pitchFamily="34" charset="0"/>
              </a:rPr>
              <a:t>levothyroxine</a:t>
            </a:r>
            <a:r>
              <a:rPr lang="en-US" sz="3200" b="1" dirty="0" smtClean="0">
                <a:solidFill>
                  <a:schemeClr val="tx2">
                    <a:lumMod val="10000"/>
                  </a:schemeClr>
                </a:solidFill>
                <a:latin typeface="Arial Narrow" pitchFamily="34" charset="0"/>
              </a:rPr>
              <a:t> may be considered in this setting given its ability to prevent progression to more significant hypothyroidism once pregnancy is achieved. Furthermore, low dose </a:t>
            </a:r>
            <a:r>
              <a:rPr lang="en-US" sz="3200" b="1" dirty="0" err="1" smtClean="0">
                <a:solidFill>
                  <a:schemeClr val="tx2">
                    <a:lumMod val="10000"/>
                  </a:schemeClr>
                </a:solidFill>
                <a:latin typeface="Arial Narrow" pitchFamily="34" charset="0"/>
              </a:rPr>
              <a:t>levothyroxine</a:t>
            </a:r>
            <a:r>
              <a:rPr lang="en-US" sz="3200" b="1" dirty="0" smtClean="0">
                <a:solidFill>
                  <a:schemeClr val="tx2">
                    <a:lumMod val="10000"/>
                  </a:schemeClr>
                </a:solidFill>
                <a:latin typeface="Arial Narrow" pitchFamily="34" charset="0"/>
              </a:rPr>
              <a:t> therapy (25-50 mcg daily) carries minimal risk. </a:t>
            </a:r>
            <a:r>
              <a:rPr lang="en-US" sz="3200" b="1" i="1" dirty="0" smtClean="0">
                <a:solidFill>
                  <a:schemeClr val="tx2">
                    <a:lumMod val="10000"/>
                  </a:schemeClr>
                </a:solidFill>
                <a:latin typeface="Arial Narrow" pitchFamily="34" charset="0"/>
              </a:rPr>
              <a:t>(Weak recommendation, Low quality evidence)</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8786874" cy="6357958"/>
          </a:xfrm>
        </p:spPr>
        <p:txBody>
          <a:bodyPr>
            <a:noAutofit/>
          </a:bodyPr>
          <a:lstStyle/>
          <a:p>
            <a:pPr>
              <a:buNone/>
            </a:pPr>
            <a:r>
              <a:rPr lang="en-US" sz="4000" b="1" dirty="0" smtClean="0">
                <a:solidFill>
                  <a:schemeClr val="tx2">
                    <a:lumMod val="10000"/>
                  </a:schemeClr>
                </a:solidFill>
                <a:latin typeface="Arial Narrow" pitchFamily="34" charset="0"/>
              </a:rPr>
              <a:t>Recommendation 19</a:t>
            </a:r>
          </a:p>
          <a:p>
            <a:pPr>
              <a:buNone/>
            </a:pPr>
            <a:r>
              <a:rPr lang="en-US" sz="4000" b="1" dirty="0" smtClean="0">
                <a:solidFill>
                  <a:schemeClr val="tx2">
                    <a:lumMod val="10000"/>
                  </a:schemeClr>
                </a:solidFill>
                <a:latin typeface="Arial Narrow" pitchFamily="34" charset="0"/>
              </a:rPr>
              <a:t>There is insufficient evidence to determine if </a:t>
            </a:r>
            <a:r>
              <a:rPr lang="en-US" sz="4000" b="1" dirty="0" err="1" smtClean="0">
                <a:solidFill>
                  <a:schemeClr val="tx2">
                    <a:lumMod val="10000"/>
                  </a:schemeClr>
                </a:solidFill>
                <a:latin typeface="Arial Narrow" pitchFamily="34" charset="0"/>
              </a:rPr>
              <a:t>levothyroxine</a:t>
            </a:r>
            <a:r>
              <a:rPr lang="en-US" sz="4000" b="1" dirty="0" smtClean="0">
                <a:solidFill>
                  <a:schemeClr val="tx2">
                    <a:lumMod val="10000"/>
                  </a:schemeClr>
                </a:solidFill>
                <a:latin typeface="Arial Narrow" pitchFamily="34" charset="0"/>
              </a:rPr>
              <a:t> therapy improves fertility in non pregnant, </a:t>
            </a:r>
            <a:r>
              <a:rPr lang="en-US" sz="4000" b="1" dirty="0" err="1" smtClean="0">
                <a:solidFill>
                  <a:schemeClr val="tx2">
                    <a:lumMod val="10000"/>
                  </a:schemeClr>
                </a:solidFill>
                <a:latin typeface="Arial Narrow" pitchFamily="34" charset="0"/>
              </a:rPr>
              <a:t>euthyroid</a:t>
            </a:r>
            <a:r>
              <a:rPr lang="en-US" sz="4000" b="1" dirty="0" smtClean="0">
                <a:solidFill>
                  <a:schemeClr val="tx2">
                    <a:lumMod val="10000"/>
                  </a:schemeClr>
                </a:solidFill>
                <a:latin typeface="Arial Narrow" pitchFamily="34" charset="0"/>
              </a:rPr>
              <a:t>, thyroid autoantibody positive women who are attempting natural conception (not undergoing ART). Therefore, no recommendation can be made for </a:t>
            </a:r>
            <a:r>
              <a:rPr lang="en-US" sz="4000" b="1" dirty="0" err="1" smtClean="0">
                <a:solidFill>
                  <a:schemeClr val="tx2">
                    <a:lumMod val="10000"/>
                  </a:schemeClr>
                </a:solidFill>
                <a:latin typeface="Arial Narrow" pitchFamily="34" charset="0"/>
              </a:rPr>
              <a:t>levothyroxine</a:t>
            </a:r>
            <a:r>
              <a:rPr lang="en-US" sz="4000" b="1" dirty="0" smtClean="0">
                <a:solidFill>
                  <a:schemeClr val="tx2">
                    <a:lumMod val="10000"/>
                  </a:schemeClr>
                </a:solidFill>
                <a:latin typeface="Arial Narrow" pitchFamily="34" charset="0"/>
              </a:rPr>
              <a:t> therapy in this setting. </a:t>
            </a:r>
            <a:r>
              <a:rPr lang="en-US" sz="4000" b="1" i="1" dirty="0" smtClean="0">
                <a:solidFill>
                  <a:schemeClr val="tx2">
                    <a:lumMod val="10000"/>
                  </a:schemeClr>
                </a:solidFill>
                <a:latin typeface="Arial Narrow" pitchFamily="34" charset="0"/>
              </a:rPr>
              <a:t>(No recommendation, Insufficient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501122" cy="5715040"/>
          </a:xfrm>
        </p:spPr>
        <p:txBody>
          <a:bodyPr>
            <a:noAutofit/>
          </a:bodyPr>
          <a:lstStyle/>
          <a:p>
            <a:pPr>
              <a:buNone/>
            </a:pPr>
            <a:r>
              <a:rPr lang="en-US" sz="4400" b="1" dirty="0" smtClean="0">
                <a:solidFill>
                  <a:schemeClr val="tx2">
                    <a:lumMod val="10000"/>
                  </a:schemeClr>
                </a:solidFill>
                <a:latin typeface="Arial Narrow" pitchFamily="34" charset="0"/>
              </a:rPr>
              <a:t>Recommendation 20</a:t>
            </a:r>
          </a:p>
          <a:p>
            <a:pPr>
              <a:buNone/>
            </a:pPr>
            <a:r>
              <a:rPr lang="en-US" sz="4400" b="1" dirty="0" err="1" smtClean="0">
                <a:solidFill>
                  <a:schemeClr val="tx2">
                    <a:lumMod val="10000"/>
                  </a:schemeClr>
                </a:solidFill>
                <a:latin typeface="Arial Narrow" pitchFamily="34" charset="0"/>
              </a:rPr>
              <a:t>Subclinically</a:t>
            </a:r>
            <a:r>
              <a:rPr lang="en-US" sz="4400" b="1" dirty="0" smtClean="0">
                <a:solidFill>
                  <a:schemeClr val="tx2">
                    <a:lumMod val="10000"/>
                  </a:schemeClr>
                </a:solidFill>
                <a:latin typeface="Arial Narrow" pitchFamily="34" charset="0"/>
              </a:rPr>
              <a:t> hypothyroid women undergoing IVF or ICSI should be treated with </a:t>
            </a:r>
            <a:r>
              <a:rPr lang="en-US" sz="4400" b="1" dirty="0" err="1" smtClean="0">
                <a:solidFill>
                  <a:schemeClr val="tx2">
                    <a:lumMod val="10000"/>
                  </a:schemeClr>
                </a:solidFill>
                <a:latin typeface="Arial Narrow" pitchFamily="34" charset="0"/>
              </a:rPr>
              <a:t>levothyroxine</a:t>
            </a:r>
            <a:r>
              <a:rPr lang="en-US" sz="4400" b="1" dirty="0" smtClean="0">
                <a:solidFill>
                  <a:schemeClr val="tx2">
                    <a:lumMod val="10000"/>
                  </a:schemeClr>
                </a:solidFill>
                <a:latin typeface="Arial Narrow" pitchFamily="34" charset="0"/>
              </a:rPr>
              <a:t>. The goal of treatment is to achieve a TSH concentration &lt;2.5 </a:t>
            </a:r>
            <a:r>
              <a:rPr lang="en-US" sz="4400" b="1" dirty="0" err="1" smtClean="0">
                <a:solidFill>
                  <a:schemeClr val="tx2">
                    <a:lumMod val="10000"/>
                  </a:schemeClr>
                </a:solidFill>
                <a:latin typeface="Arial Narrow" pitchFamily="34" charset="0"/>
              </a:rPr>
              <a:t>mU</a:t>
            </a:r>
            <a:r>
              <a:rPr lang="en-US" sz="4400" b="1" dirty="0" smtClean="0">
                <a:solidFill>
                  <a:schemeClr val="tx2">
                    <a:lumMod val="10000"/>
                  </a:schemeClr>
                </a:solidFill>
                <a:latin typeface="Arial Narrow" pitchFamily="34" charset="0"/>
              </a:rPr>
              <a:t>/L. </a:t>
            </a:r>
            <a:r>
              <a:rPr lang="en-US" sz="4400" b="1" i="1" dirty="0" smtClean="0">
                <a:solidFill>
                  <a:schemeClr val="tx2">
                    <a:lumMod val="10000"/>
                  </a:schemeClr>
                </a:solidFill>
                <a:latin typeface="Arial Narrow" pitchFamily="34" charset="0"/>
              </a:rPr>
              <a:t>(Strong recommendation, Moderate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29718" cy="6858000"/>
          </a:xfrm>
        </p:spPr>
        <p:txBody>
          <a:bodyPr>
            <a:noAutofit/>
          </a:bodyPr>
          <a:lstStyle/>
          <a:p>
            <a:pPr>
              <a:buNone/>
            </a:pPr>
            <a:r>
              <a:rPr lang="en-US" sz="3600" b="1" dirty="0" smtClean="0">
                <a:solidFill>
                  <a:schemeClr val="tx2">
                    <a:lumMod val="10000"/>
                  </a:schemeClr>
                </a:solidFill>
                <a:latin typeface="Arial Narrow" pitchFamily="34" charset="0"/>
              </a:rPr>
              <a:t>Recommendation 21</a:t>
            </a:r>
          </a:p>
          <a:p>
            <a:pPr>
              <a:buNone/>
            </a:pPr>
            <a:r>
              <a:rPr lang="en-US" sz="3600" b="1" dirty="0" smtClean="0">
                <a:solidFill>
                  <a:schemeClr val="tx2">
                    <a:lumMod val="10000"/>
                  </a:schemeClr>
                </a:solidFill>
                <a:latin typeface="Arial Narrow" pitchFamily="34" charset="0"/>
              </a:rPr>
              <a:t>There is insufficient evidence to determine whether </a:t>
            </a:r>
            <a:r>
              <a:rPr lang="en-US" sz="3600" b="1" dirty="0" err="1" smtClean="0">
                <a:solidFill>
                  <a:schemeClr val="tx2">
                    <a:lumMod val="10000"/>
                  </a:schemeClr>
                </a:solidFill>
                <a:latin typeface="Arial Narrow" pitchFamily="34" charset="0"/>
              </a:rPr>
              <a:t>levothyroxine</a:t>
            </a:r>
            <a:r>
              <a:rPr lang="en-US" sz="3600" b="1" dirty="0" smtClean="0">
                <a:solidFill>
                  <a:schemeClr val="tx2">
                    <a:lumMod val="10000"/>
                  </a:schemeClr>
                </a:solidFill>
                <a:latin typeface="Arial Narrow" pitchFamily="34" charset="0"/>
              </a:rPr>
              <a:t> therapy improves the success of pregnancy following ART in </a:t>
            </a:r>
            <a:r>
              <a:rPr lang="en-US" sz="3600" b="1" dirty="0" err="1" smtClean="0">
                <a:solidFill>
                  <a:schemeClr val="tx2">
                    <a:lumMod val="10000"/>
                  </a:schemeClr>
                </a:solidFill>
                <a:latin typeface="Arial Narrow" pitchFamily="34" charset="0"/>
              </a:rPr>
              <a:t>TPOAb</a:t>
            </a:r>
            <a:r>
              <a:rPr lang="en-US" sz="3600" b="1" dirty="0" smtClean="0">
                <a:solidFill>
                  <a:schemeClr val="tx2">
                    <a:lumMod val="10000"/>
                  </a:schemeClr>
                </a:solidFill>
                <a:latin typeface="Arial Narrow" pitchFamily="34" charset="0"/>
              </a:rPr>
              <a:t> positive, </a:t>
            </a:r>
            <a:r>
              <a:rPr lang="en-US" sz="3600" b="1" dirty="0" err="1" smtClean="0">
                <a:solidFill>
                  <a:schemeClr val="tx2">
                    <a:lumMod val="10000"/>
                  </a:schemeClr>
                </a:solidFill>
                <a:latin typeface="Arial Narrow" pitchFamily="34" charset="0"/>
              </a:rPr>
              <a:t>euthyroid</a:t>
            </a:r>
            <a:r>
              <a:rPr lang="en-US" sz="3600" b="1" dirty="0" smtClean="0">
                <a:solidFill>
                  <a:schemeClr val="tx2">
                    <a:lumMod val="10000"/>
                  </a:schemeClr>
                </a:solidFill>
                <a:latin typeface="Arial Narrow" pitchFamily="34" charset="0"/>
              </a:rPr>
              <a:t> women. However, administration of </a:t>
            </a:r>
            <a:r>
              <a:rPr lang="en-US" sz="3600" b="1" dirty="0" err="1" smtClean="0">
                <a:solidFill>
                  <a:schemeClr val="tx2">
                    <a:lumMod val="10000"/>
                  </a:schemeClr>
                </a:solidFill>
                <a:latin typeface="Arial Narrow" pitchFamily="34" charset="0"/>
              </a:rPr>
              <a:t>levothyroxine</a:t>
            </a:r>
            <a:r>
              <a:rPr lang="en-US" sz="3600" b="1" dirty="0" smtClean="0">
                <a:solidFill>
                  <a:schemeClr val="tx2">
                    <a:lumMod val="10000"/>
                  </a:schemeClr>
                </a:solidFill>
                <a:latin typeface="Arial Narrow" pitchFamily="34" charset="0"/>
              </a:rPr>
              <a:t> to </a:t>
            </a:r>
            <a:r>
              <a:rPr lang="en-US" sz="3600" b="1" dirty="0" err="1" smtClean="0">
                <a:solidFill>
                  <a:schemeClr val="tx2">
                    <a:lumMod val="10000"/>
                  </a:schemeClr>
                </a:solidFill>
                <a:latin typeface="Arial Narrow" pitchFamily="34" charset="0"/>
              </a:rPr>
              <a:t>TPOAb</a:t>
            </a:r>
            <a:r>
              <a:rPr lang="en-US" sz="3600" b="1" dirty="0" smtClean="0">
                <a:solidFill>
                  <a:schemeClr val="tx2">
                    <a:lumMod val="10000"/>
                  </a:schemeClr>
                </a:solidFill>
                <a:latin typeface="Arial Narrow" pitchFamily="34" charset="0"/>
              </a:rPr>
              <a:t> positive, </a:t>
            </a:r>
            <a:r>
              <a:rPr lang="en-US" sz="3600" b="1" dirty="0" err="1" smtClean="0">
                <a:solidFill>
                  <a:schemeClr val="tx2">
                    <a:lumMod val="10000"/>
                  </a:schemeClr>
                </a:solidFill>
                <a:latin typeface="Arial Narrow" pitchFamily="34" charset="0"/>
              </a:rPr>
              <a:t>euthyroid</a:t>
            </a:r>
            <a:r>
              <a:rPr lang="en-US" sz="3600" b="1" dirty="0" smtClean="0">
                <a:solidFill>
                  <a:schemeClr val="tx2">
                    <a:lumMod val="10000"/>
                  </a:schemeClr>
                </a:solidFill>
                <a:latin typeface="Arial Narrow" pitchFamily="34" charset="0"/>
              </a:rPr>
              <a:t> women undergoing ART may be considered given its potential benefits in comparison to its minimal risk. In such cases, 25- 50 mcg of </a:t>
            </a:r>
            <a:r>
              <a:rPr lang="en-US" sz="3600" b="1" dirty="0" err="1" smtClean="0">
                <a:solidFill>
                  <a:schemeClr val="tx2">
                    <a:lumMod val="10000"/>
                  </a:schemeClr>
                </a:solidFill>
                <a:latin typeface="Arial Narrow" pitchFamily="34" charset="0"/>
              </a:rPr>
              <a:t>levothyroxine</a:t>
            </a:r>
            <a:r>
              <a:rPr lang="en-US" sz="3600" b="1" dirty="0" smtClean="0">
                <a:solidFill>
                  <a:schemeClr val="tx2">
                    <a:lumMod val="10000"/>
                  </a:schemeClr>
                </a:solidFill>
                <a:latin typeface="Arial Narrow" pitchFamily="34" charset="0"/>
              </a:rPr>
              <a:t> is a typical starting dose. </a:t>
            </a:r>
            <a:r>
              <a:rPr lang="en-US" sz="3600" b="1" i="1" dirty="0" smtClean="0">
                <a:solidFill>
                  <a:schemeClr val="tx2">
                    <a:lumMod val="10000"/>
                  </a:schemeClr>
                </a:solidFill>
                <a:latin typeface="Arial Narrow" pitchFamily="34" charset="0"/>
              </a:rPr>
              <a:t>(Weak Recommendation, Low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643998" cy="5929354"/>
          </a:xfrm>
        </p:spPr>
        <p:txBody>
          <a:bodyPr>
            <a:normAutofit/>
          </a:bodyPr>
          <a:lstStyle/>
          <a:p>
            <a:pPr>
              <a:buNone/>
            </a:pPr>
            <a:r>
              <a:rPr lang="en-US" sz="4800" b="1" dirty="0" smtClean="0">
                <a:solidFill>
                  <a:schemeClr val="tx2">
                    <a:lumMod val="10000"/>
                  </a:schemeClr>
                </a:solidFill>
                <a:latin typeface="Arial Narrow" pitchFamily="34" charset="0"/>
              </a:rPr>
              <a:t>Recommendation 22</a:t>
            </a:r>
          </a:p>
          <a:p>
            <a:pPr>
              <a:buNone/>
            </a:pPr>
            <a:r>
              <a:rPr lang="en-US" sz="4800" b="1" dirty="0" err="1" smtClean="0">
                <a:solidFill>
                  <a:schemeClr val="tx2">
                    <a:lumMod val="10000"/>
                  </a:schemeClr>
                </a:solidFill>
                <a:latin typeface="Arial Narrow" pitchFamily="34" charset="0"/>
              </a:rPr>
              <a:t>Glucocorticoid</a:t>
            </a:r>
            <a:r>
              <a:rPr lang="en-US" sz="4800" b="1" dirty="0" smtClean="0">
                <a:solidFill>
                  <a:schemeClr val="tx2">
                    <a:lumMod val="10000"/>
                  </a:schemeClr>
                </a:solidFill>
                <a:latin typeface="Arial Narrow" pitchFamily="34" charset="0"/>
              </a:rPr>
              <a:t> therapy is not recommended for </a:t>
            </a:r>
            <a:r>
              <a:rPr lang="en-US" sz="4800" b="1" dirty="0" err="1" smtClean="0">
                <a:solidFill>
                  <a:schemeClr val="tx2">
                    <a:lumMod val="10000"/>
                  </a:schemeClr>
                </a:solidFill>
                <a:latin typeface="Arial Narrow" pitchFamily="34" charset="0"/>
              </a:rPr>
              <a:t>euthyroid</a:t>
            </a:r>
            <a:r>
              <a:rPr lang="en-US" sz="4800" b="1" dirty="0" smtClean="0">
                <a:solidFill>
                  <a:schemeClr val="tx2">
                    <a:lumMod val="10000"/>
                  </a:schemeClr>
                </a:solidFill>
                <a:latin typeface="Arial Narrow" pitchFamily="34" charset="0"/>
              </a:rPr>
              <a:t>, thyroid auto-antibody positive women undergoing ART. </a:t>
            </a:r>
            <a:r>
              <a:rPr lang="en-US" sz="4800" b="1" i="1" dirty="0" smtClean="0">
                <a:solidFill>
                  <a:schemeClr val="tx2">
                    <a:lumMod val="10000"/>
                  </a:schemeClr>
                </a:solidFill>
                <a:latin typeface="Arial Narrow" pitchFamily="34" charset="0"/>
              </a:rPr>
              <a:t>(Weak recommendation, Moderate quality evidence)</a:t>
            </a:r>
            <a:endParaRPr lang="en-US" sz="48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358246" cy="6572272"/>
          </a:xfrm>
        </p:spPr>
        <p:txBody>
          <a:bodyPr>
            <a:noAutofit/>
          </a:bodyPr>
          <a:lstStyle/>
          <a:p>
            <a:pPr>
              <a:buNone/>
            </a:pPr>
            <a:r>
              <a:rPr lang="en-US" sz="4400" b="1" dirty="0" smtClean="0">
                <a:solidFill>
                  <a:schemeClr val="tx2">
                    <a:lumMod val="10000"/>
                  </a:schemeClr>
                </a:solidFill>
                <a:latin typeface="Arial Narrow" pitchFamily="34" charset="0"/>
              </a:rPr>
              <a:t>Normal pregnancy is associated with an increase in renal iodine excretion, an increase in</a:t>
            </a:r>
          </a:p>
          <a:p>
            <a:pPr>
              <a:buNone/>
            </a:pPr>
            <a:r>
              <a:rPr lang="en-US" sz="4400" b="1" dirty="0" err="1" smtClean="0">
                <a:solidFill>
                  <a:schemeClr val="tx2">
                    <a:lumMod val="10000"/>
                  </a:schemeClr>
                </a:solidFill>
                <a:latin typeface="Arial Narrow" pitchFamily="34" charset="0"/>
              </a:rPr>
              <a:t>thyroxine</a:t>
            </a:r>
            <a:r>
              <a:rPr lang="en-US" sz="4400" b="1" dirty="0" smtClean="0">
                <a:solidFill>
                  <a:schemeClr val="tx2">
                    <a:lumMod val="10000"/>
                  </a:schemeClr>
                </a:solidFill>
                <a:latin typeface="Arial Narrow" pitchFamily="34" charset="0"/>
              </a:rPr>
              <a:t> binding proteins, an increase in thyroid hormone production, and thyroid stimulatory effects of </a:t>
            </a:r>
            <a:r>
              <a:rPr lang="en-US" sz="4400" b="1" dirty="0" err="1" smtClean="0">
                <a:solidFill>
                  <a:schemeClr val="tx2">
                    <a:lumMod val="10000"/>
                  </a:schemeClr>
                </a:solidFill>
                <a:latin typeface="Arial Narrow" pitchFamily="34" charset="0"/>
              </a:rPr>
              <a:t>hCG</a:t>
            </a:r>
            <a:r>
              <a:rPr lang="en-US" sz="4400" b="1" dirty="0" smtClean="0">
                <a:solidFill>
                  <a:schemeClr val="tx2">
                    <a:lumMod val="10000"/>
                  </a:schemeClr>
                </a:solidFill>
                <a:latin typeface="Arial Narrow" pitchFamily="34" charset="0"/>
              </a:rPr>
              <a:t>. All of these factors influence thyroid function tests in the pregnant patient.</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53542" cy="1976150"/>
          </a:xfrm>
        </p:spPr>
        <p:txBody>
          <a:bodyPr/>
          <a:lstStyle/>
          <a:p>
            <a:r>
              <a:rPr lang="en-US" sz="3600" b="1" dirty="0" smtClean="0">
                <a:latin typeface="Arial Narrow" pitchFamily="34" charset="0"/>
              </a:rPr>
              <a:t>QUESTION 30 - DOES OVARIAN HYPERSTIMULATION ALTER THYROID FUNCTION?</a:t>
            </a:r>
            <a:endParaRPr lang="en-US" sz="3600" dirty="0">
              <a:latin typeface="Arial Narrow" pitchFamily="34" charset="0"/>
            </a:endParaRPr>
          </a:p>
        </p:txBody>
      </p:sp>
      <p:sp>
        <p:nvSpPr>
          <p:cNvPr id="3" name="Content Placeholder 2"/>
          <p:cNvSpPr>
            <a:spLocks noGrp="1"/>
          </p:cNvSpPr>
          <p:nvPr>
            <p:ph idx="1"/>
          </p:nvPr>
        </p:nvSpPr>
        <p:spPr>
          <a:xfrm>
            <a:off x="214282" y="2143116"/>
            <a:ext cx="8786874" cy="4195481"/>
          </a:xfrm>
        </p:spPr>
        <p:txBody>
          <a:bodyPr>
            <a:noAutofit/>
          </a:bodyPr>
          <a:lstStyle/>
          <a:p>
            <a:pPr>
              <a:buNone/>
            </a:pPr>
            <a:r>
              <a:rPr lang="en-US" sz="4000" b="1" dirty="0" smtClean="0">
                <a:solidFill>
                  <a:schemeClr val="tx2">
                    <a:lumMod val="10000"/>
                  </a:schemeClr>
                </a:solidFill>
                <a:latin typeface="Arial Narrow" pitchFamily="34" charset="0"/>
              </a:rPr>
              <a:t>ovarian </a:t>
            </a:r>
            <a:r>
              <a:rPr lang="en-US" sz="4000" b="1" dirty="0" err="1" smtClean="0">
                <a:solidFill>
                  <a:schemeClr val="tx2">
                    <a:lumMod val="10000"/>
                  </a:schemeClr>
                </a:solidFill>
                <a:latin typeface="Arial Narrow" pitchFamily="34" charset="0"/>
              </a:rPr>
              <a:t>hyperstimulation</a:t>
            </a:r>
            <a:r>
              <a:rPr lang="en-US" sz="4000" b="1" dirty="0" smtClean="0">
                <a:solidFill>
                  <a:schemeClr val="tx2">
                    <a:lumMod val="10000"/>
                  </a:schemeClr>
                </a:solidFill>
                <a:latin typeface="Arial Narrow" pitchFamily="34" charset="0"/>
              </a:rPr>
              <a:t> syndrome (OHSS) is a complication of controlled ovarian </a:t>
            </a:r>
            <a:r>
              <a:rPr lang="en-US" sz="4000" b="1" dirty="0" err="1" smtClean="0">
                <a:solidFill>
                  <a:schemeClr val="tx2">
                    <a:lumMod val="10000"/>
                  </a:schemeClr>
                </a:solidFill>
                <a:latin typeface="Arial Narrow" pitchFamily="34" charset="0"/>
              </a:rPr>
              <a:t>hyperstimulation</a:t>
            </a:r>
            <a:r>
              <a:rPr lang="en-US" sz="4000" b="1" dirty="0" smtClean="0">
                <a:solidFill>
                  <a:schemeClr val="tx2">
                    <a:lumMod val="10000"/>
                  </a:schemeClr>
                </a:solidFill>
                <a:latin typeface="Arial Narrow" pitchFamily="34" charset="0"/>
              </a:rPr>
              <a:t> in which increased vascular permeability results in fluid shifts from intravascular to third space compartments.</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643998" cy="6286544"/>
          </a:xfrm>
        </p:spPr>
        <p:txBody>
          <a:bodyPr>
            <a:noAutofit/>
          </a:bodyPr>
          <a:lstStyle/>
          <a:p>
            <a:pPr>
              <a:buNone/>
            </a:pPr>
            <a:r>
              <a:rPr lang="en-US" sz="4000" b="1" dirty="0" smtClean="0">
                <a:solidFill>
                  <a:schemeClr val="tx2">
                    <a:lumMod val="10000"/>
                  </a:schemeClr>
                </a:solidFill>
                <a:latin typeface="Arial Narrow" pitchFamily="34" charset="0"/>
              </a:rPr>
              <a:t> Recommendation 23</a:t>
            </a:r>
          </a:p>
          <a:p>
            <a:pPr>
              <a:buNone/>
            </a:pPr>
            <a:r>
              <a:rPr lang="en-US" sz="4000" b="1" dirty="0" smtClean="0">
                <a:solidFill>
                  <a:schemeClr val="tx2">
                    <a:lumMod val="10000"/>
                  </a:schemeClr>
                </a:solidFill>
                <a:latin typeface="Arial Narrow" pitchFamily="34" charset="0"/>
              </a:rPr>
              <a:t>When possible, thyroid function testing should be performed either before or 1-2 weeks after controlled ovarian </a:t>
            </a:r>
            <a:r>
              <a:rPr lang="en-US" sz="4000" b="1" dirty="0" err="1" smtClean="0">
                <a:solidFill>
                  <a:schemeClr val="tx2">
                    <a:lumMod val="10000"/>
                  </a:schemeClr>
                </a:solidFill>
                <a:latin typeface="Arial Narrow" pitchFamily="34" charset="0"/>
              </a:rPr>
              <a:t>hyperstimulation</a:t>
            </a:r>
            <a:r>
              <a:rPr lang="en-US" sz="4000" b="1" dirty="0" smtClean="0">
                <a:solidFill>
                  <a:schemeClr val="tx2">
                    <a:lumMod val="10000"/>
                  </a:schemeClr>
                </a:solidFill>
                <a:latin typeface="Arial Narrow" pitchFamily="34" charset="0"/>
              </a:rPr>
              <a:t>, since results obtained during the course of controlled ovarian stimulation may be difficult to interpret. </a:t>
            </a:r>
            <a:r>
              <a:rPr lang="en-US" sz="4000" b="1" i="1" dirty="0" smtClean="0">
                <a:solidFill>
                  <a:schemeClr val="tx2">
                    <a:lumMod val="10000"/>
                  </a:schemeClr>
                </a:solidFill>
                <a:latin typeface="Arial Narrow" pitchFamily="34" charset="0"/>
              </a:rPr>
              <a:t>(Weak recommendation, Moderate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715436" cy="6286544"/>
          </a:xfrm>
        </p:spPr>
        <p:txBody>
          <a:bodyPr>
            <a:noAutofit/>
          </a:bodyPr>
          <a:lstStyle/>
          <a:p>
            <a:pPr>
              <a:buNone/>
            </a:pPr>
            <a:r>
              <a:rPr lang="en-US" sz="3200" b="1" dirty="0" smtClean="0">
                <a:solidFill>
                  <a:schemeClr val="tx2">
                    <a:lumMod val="10000"/>
                  </a:schemeClr>
                </a:solidFill>
                <a:latin typeface="Arial Narrow" pitchFamily="34" charset="0"/>
              </a:rPr>
              <a:t>Recommendation 24</a:t>
            </a:r>
          </a:p>
          <a:p>
            <a:pPr>
              <a:buNone/>
            </a:pPr>
            <a:r>
              <a:rPr lang="en-US" sz="3200" b="1" dirty="0" smtClean="0">
                <a:solidFill>
                  <a:schemeClr val="tx2">
                    <a:lumMod val="10000"/>
                  </a:schemeClr>
                </a:solidFill>
                <a:latin typeface="Arial Narrow" pitchFamily="34" charset="0"/>
              </a:rPr>
              <a:t>In women who achieve pregnancy following controlled ovarian </a:t>
            </a:r>
            <a:r>
              <a:rPr lang="en-US" sz="3200" b="1" dirty="0" err="1" smtClean="0">
                <a:solidFill>
                  <a:schemeClr val="tx2">
                    <a:lumMod val="10000"/>
                  </a:schemeClr>
                </a:solidFill>
                <a:latin typeface="Arial Narrow" pitchFamily="34" charset="0"/>
              </a:rPr>
              <a:t>hyperstimulation</a:t>
            </a:r>
            <a:r>
              <a:rPr lang="en-US" sz="3200" b="1" dirty="0" smtClean="0">
                <a:solidFill>
                  <a:schemeClr val="tx2">
                    <a:lumMod val="10000"/>
                  </a:schemeClr>
                </a:solidFill>
                <a:latin typeface="Arial Narrow" pitchFamily="34" charset="0"/>
              </a:rPr>
              <a:t>, TSH elevations should be treated according to the recommendations outlined in Section VII. In non-pregnant women with mild TSH elevations following controlled ovarian stimulation,</a:t>
            </a:r>
          </a:p>
          <a:p>
            <a:pPr>
              <a:buNone/>
            </a:pPr>
            <a:r>
              <a:rPr lang="en-US" sz="3200" b="1" dirty="0" smtClean="0">
                <a:solidFill>
                  <a:schemeClr val="tx2">
                    <a:lumMod val="10000"/>
                  </a:schemeClr>
                </a:solidFill>
                <a:latin typeface="Arial Narrow" pitchFamily="34" charset="0"/>
              </a:rPr>
              <a:t>serum TSH measurements should be repeated in 2-4 weeks, since levels may normalize.</a:t>
            </a:r>
          </a:p>
          <a:p>
            <a:pPr>
              <a:buNone/>
            </a:pPr>
            <a:r>
              <a:rPr lang="en-US" sz="3200" b="1" i="1" dirty="0" smtClean="0">
                <a:solidFill>
                  <a:schemeClr val="tx2">
                    <a:lumMod val="10000"/>
                  </a:schemeClr>
                </a:solidFill>
                <a:latin typeface="Arial Narrow" pitchFamily="34" charset="0"/>
              </a:rPr>
              <a:t>(Weak recommendation, Moderate quality evidence)</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736"/>
            <a:ext cx="9001156" cy="5429264"/>
          </a:xfrm>
        </p:spPr>
        <p:txBody>
          <a:bodyPr>
            <a:noAutofit/>
          </a:bodyPr>
          <a:lstStyle/>
          <a:p>
            <a:pPr>
              <a:buNone/>
            </a:pPr>
            <a:r>
              <a:rPr lang="en-US" sz="2400" b="1" dirty="0" smtClean="0">
                <a:solidFill>
                  <a:schemeClr val="tx2">
                    <a:lumMod val="10000"/>
                  </a:schemeClr>
                </a:solidFill>
                <a:latin typeface="Arial Narrow" pitchFamily="34" charset="0"/>
              </a:rPr>
              <a:t>Primary overt maternal hypothyroidism is generally defined as the presence of an elevated TSH and a decreased serum FT4 concentration during gestation, with both concentrations outside the (trimester-specific) reference ranges. In very rare cases, it is</a:t>
            </a:r>
          </a:p>
          <a:p>
            <a:pPr>
              <a:buNone/>
            </a:pPr>
            <a:r>
              <a:rPr lang="en-US" sz="2400" b="1" dirty="0" smtClean="0">
                <a:solidFill>
                  <a:schemeClr val="tx2">
                    <a:lumMod val="10000"/>
                  </a:schemeClr>
                </a:solidFill>
                <a:latin typeface="Arial Narrow" pitchFamily="34" charset="0"/>
              </a:rPr>
              <a:t>important to exclude other causes of abnormal thyroid function such as TSH-secreting pituitary tumors, thyroid hormone resistance, or central hypothyroidism with biologically inactive TSH. Several investigations report that at least 2-3% of healthy, non-pregnant women of childbearing age have an elevated serum TSH . The prevalence may be higher in areas of iodine insufficiency. When iodine nutrition is adequate, the most frequent cause of hypothyroidism is</a:t>
            </a:r>
          </a:p>
          <a:p>
            <a:pPr>
              <a:buNone/>
            </a:pPr>
            <a:r>
              <a:rPr lang="en-US" sz="2400" b="1" dirty="0" smtClean="0">
                <a:solidFill>
                  <a:schemeClr val="tx2">
                    <a:lumMod val="10000"/>
                  </a:schemeClr>
                </a:solidFill>
                <a:latin typeface="Arial Narrow" pitchFamily="34" charset="0"/>
              </a:rPr>
              <a:t>autoimmune thyroid disease (Hashimoto’s </a:t>
            </a:r>
            <a:r>
              <a:rPr lang="en-US" sz="2400" b="1" dirty="0" err="1" smtClean="0">
                <a:solidFill>
                  <a:schemeClr val="tx2">
                    <a:lumMod val="10000"/>
                  </a:schemeClr>
                </a:solidFill>
                <a:latin typeface="Arial Narrow" pitchFamily="34" charset="0"/>
              </a:rPr>
              <a:t>thyroiditis</a:t>
            </a:r>
            <a:r>
              <a:rPr lang="en-US" sz="2400" b="1" dirty="0" smtClean="0">
                <a:solidFill>
                  <a:schemeClr val="tx2">
                    <a:lumMod val="10000"/>
                  </a:schemeClr>
                </a:solidFill>
                <a:latin typeface="Arial Narrow" pitchFamily="34" charset="0"/>
              </a:rPr>
              <a:t>). Therefore, not surprisingly, thyroid </a:t>
            </a:r>
            <a:r>
              <a:rPr lang="en-US" sz="2400" b="1" dirty="0" err="1" smtClean="0">
                <a:solidFill>
                  <a:schemeClr val="tx2">
                    <a:lumMod val="10000"/>
                  </a:schemeClr>
                </a:solidFill>
                <a:latin typeface="Arial Narrow" pitchFamily="34" charset="0"/>
              </a:rPr>
              <a:t>autoantibodies</a:t>
            </a:r>
            <a:r>
              <a:rPr lang="en-US" sz="2400" b="1" dirty="0" smtClean="0">
                <a:solidFill>
                  <a:schemeClr val="tx2">
                    <a:lumMod val="10000"/>
                  </a:schemeClr>
                </a:solidFill>
                <a:latin typeface="Arial Narrow" pitchFamily="34" charset="0"/>
              </a:rPr>
              <a:t> can be detected in ~30-60% of pregnant women with an elevated TSH concentration.</a:t>
            </a:r>
            <a:endParaRPr lang="en-US" sz="2400" b="1" dirty="0">
              <a:solidFill>
                <a:schemeClr val="tx2">
                  <a:lumMod val="10000"/>
                </a:schemeClr>
              </a:solidFill>
              <a:latin typeface="Arial Narrow" pitchFamily="34" charset="0"/>
            </a:endParaRPr>
          </a:p>
        </p:txBody>
      </p:sp>
      <p:sp>
        <p:nvSpPr>
          <p:cNvPr id="4" name="Title 3"/>
          <p:cNvSpPr>
            <a:spLocks noGrp="1"/>
          </p:cNvSpPr>
          <p:nvPr>
            <p:ph type="title"/>
          </p:nvPr>
        </p:nvSpPr>
        <p:spPr>
          <a:xfrm>
            <a:off x="0" y="0"/>
            <a:ext cx="8858312" cy="1143000"/>
          </a:xfrm>
        </p:spPr>
        <p:txBody>
          <a:bodyPr>
            <a:normAutofit fontScale="90000"/>
          </a:bodyPr>
          <a:lstStyle/>
          <a:p>
            <a:r>
              <a:rPr lang="en-US" dirty="0" smtClean="0"/>
              <a:t>VII. Hypothyroidism and Pregnancy</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58280" cy="6858048"/>
          </a:xfrm>
        </p:spPr>
        <p:txBody>
          <a:bodyPr>
            <a:noAutofit/>
          </a:bodyPr>
          <a:lstStyle/>
          <a:p>
            <a:pPr>
              <a:buNone/>
            </a:pPr>
            <a:r>
              <a:rPr lang="en-US" sz="3200" b="1" dirty="0" smtClean="0">
                <a:solidFill>
                  <a:schemeClr val="tx2">
                    <a:lumMod val="10000"/>
                  </a:schemeClr>
                </a:solidFill>
                <a:latin typeface="Arial Narrow" pitchFamily="34" charset="0"/>
              </a:rPr>
              <a:t>In the 2011 ATA guidelines, the upper reference limit for serum TSH concentration during pregnancy was defined as 2.5 </a:t>
            </a:r>
            <a:r>
              <a:rPr lang="en-US" sz="3200" b="1" dirty="0" err="1" smtClean="0">
                <a:solidFill>
                  <a:schemeClr val="tx2">
                    <a:lumMod val="10000"/>
                  </a:schemeClr>
                </a:solidFill>
                <a:latin typeface="Arial Narrow" pitchFamily="34" charset="0"/>
              </a:rPr>
              <a:t>mU</a:t>
            </a:r>
            <a:r>
              <a:rPr lang="en-US" sz="3200" b="1" dirty="0" smtClean="0">
                <a:solidFill>
                  <a:schemeClr val="tx2">
                    <a:lumMod val="10000"/>
                  </a:schemeClr>
                </a:solidFill>
                <a:latin typeface="Arial Narrow" pitchFamily="34" charset="0"/>
              </a:rPr>
              <a:t>/l in the first trimester, and 3.0 </a:t>
            </a:r>
            <a:r>
              <a:rPr lang="en-US" sz="3200" b="1" dirty="0" err="1" smtClean="0">
                <a:solidFill>
                  <a:schemeClr val="tx2">
                    <a:lumMod val="10000"/>
                  </a:schemeClr>
                </a:solidFill>
                <a:latin typeface="Arial Narrow" pitchFamily="34" charset="0"/>
              </a:rPr>
              <a:t>mU</a:t>
            </a:r>
            <a:r>
              <a:rPr lang="en-US" sz="3200" b="1" dirty="0" smtClean="0">
                <a:solidFill>
                  <a:schemeClr val="tx2">
                    <a:lumMod val="10000"/>
                  </a:schemeClr>
                </a:solidFill>
                <a:latin typeface="Arial Narrow" pitchFamily="34" charset="0"/>
              </a:rPr>
              <a:t>/l in the second and third trimesters. These cutoffs were predominantly based on the published reference ranges obtained from six pregnancy studies together comprising a total cohort of approximately 5500 subjects. Since that publication, additional much larger cohorts have published center- and trimester specific pregnancy reference ranges. These analyses combine data from over 60,000 subjects. Importantly, this larger analysis demonstrates substantial population differences in the TSH upper-reference limit (Table 4).</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929718" cy="6572296"/>
          </a:xfrm>
        </p:spPr>
        <p:txBody>
          <a:bodyPr>
            <a:noAutofit/>
          </a:bodyPr>
          <a:lstStyle/>
          <a:p>
            <a:pPr>
              <a:buNone/>
            </a:pPr>
            <a:r>
              <a:rPr lang="en-US" sz="3600" b="1" dirty="0" smtClean="0">
                <a:solidFill>
                  <a:schemeClr val="tx2">
                    <a:lumMod val="10000"/>
                  </a:schemeClr>
                </a:solidFill>
                <a:latin typeface="Arial Narrow" pitchFamily="34" charset="0"/>
              </a:rPr>
              <a:t>These differences may be partly attributable to differences in the iodine status between populations, as well as the TSH assays used for analysis. However, these data also demonstrate important influences of BMI, geography, and ethnicity upon ‘</a:t>
            </a:r>
            <a:r>
              <a:rPr lang="en-US" sz="3600" b="1" dirty="0" err="1" smtClean="0">
                <a:solidFill>
                  <a:schemeClr val="tx2">
                    <a:lumMod val="10000"/>
                  </a:schemeClr>
                </a:solidFill>
                <a:latin typeface="Arial Narrow" pitchFamily="34" charset="0"/>
              </a:rPr>
              <a:t>normalcy’of</a:t>
            </a:r>
            <a:r>
              <a:rPr lang="en-US" sz="3600" b="1" dirty="0" smtClean="0">
                <a:solidFill>
                  <a:schemeClr val="tx2">
                    <a:lumMod val="10000"/>
                  </a:schemeClr>
                </a:solidFill>
                <a:latin typeface="Arial Narrow" pitchFamily="34" charset="0"/>
              </a:rPr>
              <a:t> TSH concentrations in pregnant women. In summary, substantial variation exists between populations, with many recent investigations confirming a more liberal upper TSH reference range in healthy pregnant women with no thyroid disease.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53542" cy="1400530"/>
          </a:xfrm>
        </p:spPr>
        <p:txBody>
          <a:bodyPr/>
          <a:lstStyle/>
          <a:p>
            <a:r>
              <a:rPr lang="en-US" sz="3200" b="1" dirty="0" smtClean="0">
                <a:solidFill>
                  <a:schemeClr val="tx2">
                    <a:lumMod val="10000"/>
                  </a:schemeClr>
                </a:solidFill>
                <a:latin typeface="Arial Narrow" pitchFamily="34" charset="0"/>
              </a:rPr>
              <a:t>QUESTION 31 - WHAT IS THE DEFINITION OF HYPOTHYROIDISM IN PREGNANCY?</a:t>
            </a:r>
            <a:endParaRPr lang="en-US" sz="3200" dirty="0">
              <a:solidFill>
                <a:schemeClr val="tx2">
                  <a:lumMod val="10000"/>
                </a:schemeClr>
              </a:solidFill>
              <a:latin typeface="Arial Narrow" pitchFamily="34" charset="0"/>
            </a:endParaRPr>
          </a:p>
        </p:txBody>
      </p:sp>
      <p:sp>
        <p:nvSpPr>
          <p:cNvPr id="3" name="Content Placeholder 2"/>
          <p:cNvSpPr>
            <a:spLocks noGrp="1"/>
          </p:cNvSpPr>
          <p:nvPr>
            <p:ph idx="1"/>
          </p:nvPr>
        </p:nvSpPr>
        <p:spPr>
          <a:xfrm>
            <a:off x="0" y="1214422"/>
            <a:ext cx="8786874" cy="5500726"/>
          </a:xfrm>
        </p:spPr>
        <p:txBody>
          <a:bodyPr>
            <a:noAutofit/>
          </a:bodyPr>
          <a:lstStyle/>
          <a:p>
            <a:pPr>
              <a:buNone/>
            </a:pPr>
            <a:r>
              <a:rPr lang="en-US" sz="4000" b="1" dirty="0" smtClean="0">
                <a:solidFill>
                  <a:schemeClr val="tx2">
                    <a:lumMod val="10000"/>
                  </a:schemeClr>
                </a:solidFill>
                <a:latin typeface="Arial Narrow" pitchFamily="34" charset="0"/>
              </a:rPr>
              <a:t>Elevations in serum TSH concentrations during pregnancy should ideally be defined using pregnancy- and population-specific reference ranges. It is important to note that detection of an increased TSH concentration is not always synonymous with decreased FT4</a:t>
            </a:r>
          </a:p>
          <a:p>
            <a:pPr>
              <a:buNone/>
            </a:pPr>
            <a:r>
              <a:rPr lang="en-US" sz="4000" b="1" dirty="0" smtClean="0">
                <a:solidFill>
                  <a:schemeClr val="tx2">
                    <a:lumMod val="10000"/>
                  </a:schemeClr>
                </a:solidFill>
                <a:latin typeface="Arial Narrow" pitchFamily="34" charset="0"/>
              </a:rPr>
              <a:t>concentrations.</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71480"/>
            <a:ext cx="8643998" cy="6000792"/>
          </a:xfrm>
        </p:spPr>
        <p:txBody>
          <a:bodyPr>
            <a:noAutofit/>
          </a:bodyPr>
          <a:lstStyle/>
          <a:p>
            <a:pPr>
              <a:buNone/>
            </a:pPr>
            <a:r>
              <a:rPr lang="en-US" sz="4400" b="1" dirty="0" smtClean="0">
                <a:solidFill>
                  <a:schemeClr val="tx2">
                    <a:lumMod val="10000"/>
                  </a:schemeClr>
                </a:solidFill>
                <a:latin typeface="Arial Narrow" pitchFamily="34" charset="0"/>
              </a:rPr>
              <a:t>Frequently, elevated maternal TSH is detected when FT4 concentrations are normal. Conversely, low FT4 concentrations can be detected despite normal TSH</a:t>
            </a:r>
          </a:p>
          <a:p>
            <a:pPr>
              <a:buNone/>
            </a:pPr>
            <a:r>
              <a:rPr lang="en-US" sz="4400" b="1" dirty="0" smtClean="0">
                <a:solidFill>
                  <a:schemeClr val="tx2">
                    <a:lumMod val="10000"/>
                  </a:schemeClr>
                </a:solidFill>
                <a:latin typeface="Arial Narrow" pitchFamily="34" charset="0"/>
              </a:rPr>
              <a:t>concentrations. The latter situation is referred to as isolated </a:t>
            </a:r>
            <a:r>
              <a:rPr lang="en-US" sz="4400" b="1" dirty="0" err="1" smtClean="0">
                <a:solidFill>
                  <a:schemeClr val="tx2">
                    <a:lumMod val="10000"/>
                  </a:schemeClr>
                </a:solidFill>
                <a:latin typeface="Arial Narrow" pitchFamily="34" charset="0"/>
              </a:rPr>
              <a:t>hypothyroxinemia</a:t>
            </a:r>
            <a:r>
              <a:rPr lang="en-US" sz="4400" b="1" dirty="0" smtClean="0">
                <a:solidFill>
                  <a:schemeClr val="tx2">
                    <a:lumMod val="10000"/>
                  </a:schemeClr>
                </a:solidFill>
                <a:latin typeface="Arial Narrow" pitchFamily="34" charset="0"/>
              </a:rPr>
              <a:t>.</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572560" cy="6143644"/>
          </a:xfrm>
        </p:spPr>
        <p:txBody>
          <a:bodyPr>
            <a:noAutofit/>
          </a:bodyPr>
          <a:lstStyle/>
          <a:p>
            <a:pPr>
              <a:buNone/>
            </a:pPr>
            <a:r>
              <a:rPr lang="en-US" sz="4800" b="1" dirty="0" smtClean="0">
                <a:solidFill>
                  <a:schemeClr val="tx2">
                    <a:lumMod val="10000"/>
                  </a:schemeClr>
                </a:solidFill>
                <a:latin typeface="Arial Narrow" pitchFamily="34" charset="0"/>
              </a:rPr>
              <a:t>Excepting the very rare scenarios noted above, serum TSH measurement remains the principal determinant of maternal thyroid status at the present time, and should be used to guide treatment decisions and goals.</a:t>
            </a:r>
            <a:endParaRPr lang="en-US" sz="48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rmAutofit/>
          </a:bodyPr>
          <a:lstStyle/>
          <a:p>
            <a:pPr>
              <a:buNone/>
            </a:pPr>
            <a:r>
              <a:rPr lang="en-US" sz="4400" b="1" dirty="0" smtClean="0">
                <a:solidFill>
                  <a:schemeClr val="tx2">
                    <a:lumMod val="10000"/>
                  </a:schemeClr>
                </a:solidFill>
                <a:latin typeface="Arial Narrow" pitchFamily="34" charset="0"/>
              </a:rPr>
              <a:t>Recommendation 25</a:t>
            </a:r>
          </a:p>
          <a:p>
            <a:pPr>
              <a:buNone/>
            </a:pPr>
            <a:r>
              <a:rPr lang="en-US" sz="4400" b="1" dirty="0" smtClean="0">
                <a:solidFill>
                  <a:schemeClr val="tx2">
                    <a:lumMod val="10000"/>
                  </a:schemeClr>
                </a:solidFill>
                <a:latin typeface="Arial Narrow" pitchFamily="34" charset="0"/>
              </a:rPr>
              <a:t>In the setting of pregnancy, maternal hypothyroidism is defined as a TSH concentration elevated beyond the upper limit of the pregnancy-specific reference range. (</a:t>
            </a:r>
            <a:r>
              <a:rPr lang="en-US" sz="4400" b="1" i="1" dirty="0" smtClean="0">
                <a:solidFill>
                  <a:schemeClr val="tx2">
                    <a:lumMod val="10000"/>
                  </a:schemeClr>
                </a:solidFill>
                <a:latin typeface="Arial Narrow" pitchFamily="34" charset="0"/>
              </a:rPr>
              <a:t>Strong</a:t>
            </a:r>
          </a:p>
          <a:p>
            <a:pPr>
              <a:buNone/>
            </a:pPr>
            <a:r>
              <a:rPr lang="en-US" sz="4400" b="1" i="1" dirty="0" smtClean="0">
                <a:solidFill>
                  <a:schemeClr val="tx2">
                    <a:lumMod val="10000"/>
                  </a:schemeClr>
                </a:solidFill>
                <a:latin typeface="Arial Narrow" pitchFamily="34" charset="0"/>
              </a:rPr>
              <a:t>recommendation, High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215370" cy="6143668"/>
          </a:xfrm>
        </p:spPr>
        <p:txBody>
          <a:bodyPr>
            <a:noAutofit/>
          </a:bodyPr>
          <a:lstStyle/>
          <a:p>
            <a:pPr>
              <a:buNone/>
            </a:pPr>
            <a:r>
              <a:rPr lang="en-US" sz="4400" b="1" dirty="0" smtClean="0">
                <a:solidFill>
                  <a:schemeClr val="tx2">
                    <a:lumMod val="10000"/>
                  </a:schemeClr>
                </a:solidFill>
                <a:latin typeface="Arial Narrow" pitchFamily="34" charset="0"/>
              </a:rPr>
              <a:t>Following conception, circulating </a:t>
            </a:r>
            <a:r>
              <a:rPr lang="en-US" sz="4400" b="1" dirty="0" err="1" smtClean="0">
                <a:solidFill>
                  <a:schemeClr val="tx2">
                    <a:lumMod val="10000"/>
                  </a:schemeClr>
                </a:solidFill>
                <a:latin typeface="Arial Narrow" pitchFamily="34" charset="0"/>
              </a:rPr>
              <a:t>thyroxine</a:t>
            </a:r>
            <a:r>
              <a:rPr lang="en-US" sz="4400" b="1" dirty="0" smtClean="0">
                <a:solidFill>
                  <a:schemeClr val="tx2">
                    <a:lumMod val="10000"/>
                  </a:schemeClr>
                </a:solidFill>
                <a:latin typeface="Arial Narrow" pitchFamily="34" charset="0"/>
              </a:rPr>
              <a:t> binding globulin (TBG) and total T4 (TT4)</a:t>
            </a:r>
          </a:p>
          <a:p>
            <a:pPr>
              <a:buNone/>
            </a:pPr>
            <a:r>
              <a:rPr lang="en-US" sz="4400" b="1" dirty="0" smtClean="0">
                <a:solidFill>
                  <a:schemeClr val="tx2">
                    <a:lumMod val="10000"/>
                  </a:schemeClr>
                </a:solidFill>
                <a:latin typeface="Arial Narrow" pitchFamily="34" charset="0"/>
              </a:rPr>
              <a:t>concentrations increase by week 7 of gestation, and reach a peak by approximately week 16 of gestation. These concentrations then remain high until delivery.</a:t>
            </a:r>
            <a:endParaRPr lang="en-US" sz="4400" b="1" dirty="0" smtClean="0">
              <a:solidFill>
                <a:schemeClr val="tx2">
                  <a:lumMod val="10000"/>
                </a:schemeClr>
              </a:solidFill>
              <a:latin typeface="Arial Narrow" pitchFamily="34" charset="0"/>
              <a:cs typeface="2  Aseman" pitchFamily="2"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8858280" cy="6715147"/>
          </a:xfrm>
        </p:spPr>
        <p:txBody>
          <a:bodyPr>
            <a:noAutofit/>
          </a:bodyPr>
          <a:lstStyle/>
          <a:p>
            <a:pPr>
              <a:buNone/>
            </a:pPr>
            <a:r>
              <a:rPr lang="en-US" sz="3200" b="1" dirty="0" smtClean="0">
                <a:solidFill>
                  <a:schemeClr val="tx2">
                    <a:lumMod val="10000"/>
                  </a:schemeClr>
                </a:solidFill>
                <a:latin typeface="Arial Narrow" pitchFamily="34" charset="0"/>
              </a:rPr>
              <a:t>Recommendation 26</a:t>
            </a:r>
          </a:p>
          <a:p>
            <a:pPr>
              <a:buNone/>
            </a:pPr>
            <a:r>
              <a:rPr lang="en-US" sz="3200" b="1" dirty="0" smtClean="0">
                <a:solidFill>
                  <a:schemeClr val="tx2">
                    <a:lumMod val="10000"/>
                  </a:schemeClr>
                </a:solidFill>
                <a:latin typeface="Arial Narrow" pitchFamily="34" charset="0"/>
              </a:rPr>
              <a:t>The pregnancy-specific TSH reference range should be defined as follows:</a:t>
            </a:r>
          </a:p>
          <a:p>
            <a:pPr>
              <a:buNone/>
            </a:pPr>
            <a:r>
              <a:rPr lang="en-US" sz="3200" b="1" dirty="0" smtClean="0">
                <a:solidFill>
                  <a:schemeClr val="tx2">
                    <a:lumMod val="10000"/>
                  </a:schemeClr>
                </a:solidFill>
                <a:latin typeface="Arial Narrow" pitchFamily="34" charset="0"/>
              </a:rPr>
              <a:t>o When available, population and trimester-specific reference ranges for serum TSH during pregnancy should be defined by a provider’s institute / laboratory, and should represent the typical population for whom care is provided. Reference ranges should be defined in healthy, </a:t>
            </a:r>
            <a:r>
              <a:rPr lang="en-US" sz="3200" b="1" dirty="0" err="1" smtClean="0">
                <a:solidFill>
                  <a:schemeClr val="tx2">
                    <a:lumMod val="10000"/>
                  </a:schemeClr>
                </a:solidFill>
                <a:latin typeface="Arial Narrow" pitchFamily="34" charset="0"/>
              </a:rPr>
              <a:t>TPOAb</a:t>
            </a:r>
            <a:r>
              <a:rPr lang="en-US" sz="3200" b="1" dirty="0" smtClean="0">
                <a:solidFill>
                  <a:schemeClr val="tx2">
                    <a:lumMod val="10000"/>
                  </a:schemeClr>
                </a:solidFill>
                <a:latin typeface="Arial Narrow" pitchFamily="34" charset="0"/>
              </a:rPr>
              <a:t>-negative pregnant women with optimal iodine intake and without thyroid illness. (</a:t>
            </a:r>
            <a:r>
              <a:rPr lang="en-US" sz="3200" b="1" i="1" dirty="0" smtClean="0">
                <a:solidFill>
                  <a:schemeClr val="tx2">
                    <a:lumMod val="10000"/>
                  </a:schemeClr>
                </a:solidFill>
                <a:latin typeface="Arial Narrow" pitchFamily="34" charset="0"/>
              </a:rPr>
              <a:t>Strong recommendation, High quality evidence)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
            <a:ext cx="8501122" cy="6248400"/>
          </a:xfrm>
        </p:spPr>
        <p:txBody>
          <a:bodyPr>
            <a:noAutofit/>
          </a:bodyPr>
          <a:lstStyle/>
          <a:p>
            <a:pPr>
              <a:buNone/>
            </a:pPr>
            <a:r>
              <a:rPr lang="en-US" sz="3200" b="1" dirty="0" smtClean="0">
                <a:solidFill>
                  <a:schemeClr val="tx2">
                    <a:lumMod val="10000"/>
                  </a:schemeClr>
                </a:solidFill>
                <a:latin typeface="Arial Narrow" pitchFamily="34" charset="0"/>
              </a:rPr>
              <a:t>o When this is not feasible, pregnancy-specific TSH reference ranges obtained from similar patient populations, and performed using similar TSH assays should be substituted. (Table 4). </a:t>
            </a:r>
            <a:r>
              <a:rPr lang="en-US" sz="3200" b="1" i="1" dirty="0" smtClean="0">
                <a:solidFill>
                  <a:schemeClr val="tx2">
                    <a:lumMod val="10000"/>
                  </a:schemeClr>
                </a:solidFill>
                <a:latin typeface="Arial Narrow" pitchFamily="34" charset="0"/>
              </a:rPr>
              <a:t>(Strong recommendation, High quality evidence)</a:t>
            </a:r>
          </a:p>
          <a:p>
            <a:pPr>
              <a:buNone/>
            </a:pPr>
            <a:r>
              <a:rPr lang="en-US" sz="3200" b="1" dirty="0" smtClean="0">
                <a:solidFill>
                  <a:schemeClr val="tx2">
                    <a:lumMod val="10000"/>
                  </a:schemeClr>
                </a:solidFill>
                <a:latin typeface="Arial Narrow" pitchFamily="34" charset="0"/>
              </a:rPr>
              <a:t>o If internal or transferable pregnancy-specific TSH reference ranges are not available, an upper reference limit of ~ 4.0mU/l may be used. For most assays, this represents a reduction in the non-pregnant TSH upper reference limit of ~0.5 </a:t>
            </a:r>
            <a:r>
              <a:rPr lang="en-US" sz="3200" b="1" dirty="0" err="1" smtClean="0">
                <a:solidFill>
                  <a:schemeClr val="tx2">
                    <a:lumMod val="10000"/>
                  </a:schemeClr>
                </a:solidFill>
                <a:latin typeface="Arial Narrow" pitchFamily="34" charset="0"/>
              </a:rPr>
              <a:t>mU</a:t>
            </a:r>
            <a:r>
              <a:rPr lang="en-US" sz="3200" b="1" dirty="0" smtClean="0">
                <a:solidFill>
                  <a:schemeClr val="tx2">
                    <a:lumMod val="10000"/>
                  </a:schemeClr>
                </a:solidFill>
                <a:latin typeface="Arial Narrow" pitchFamily="34" charset="0"/>
              </a:rPr>
              <a:t>/L. </a:t>
            </a:r>
            <a:r>
              <a:rPr lang="en-US" sz="3200" b="1" i="1" dirty="0" smtClean="0">
                <a:solidFill>
                  <a:schemeClr val="tx2">
                    <a:lumMod val="10000"/>
                  </a:schemeClr>
                </a:solidFill>
                <a:latin typeface="Arial Narrow" pitchFamily="34" charset="0"/>
              </a:rPr>
              <a:t>(Strong recommendation, Moderate quality evidence)</a:t>
            </a:r>
            <a:endParaRPr lang="en-US" sz="3200" b="1" dirty="0" smtClean="0">
              <a:solidFill>
                <a:schemeClr val="tx2">
                  <a:lumMod val="10000"/>
                </a:schemeClr>
              </a:solidFill>
              <a:latin typeface="Arial Narrow" pitchFamily="34" charset="0"/>
            </a:endParaRPr>
          </a:p>
          <a:p>
            <a:pPr>
              <a:buNone/>
            </a:pPr>
            <a:endParaRPr lang="en-US" sz="3200" dirty="0">
              <a:solidFill>
                <a:schemeClr val="tx2">
                  <a:lumMod val="10000"/>
                </a:schemeClr>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142852"/>
            <a:ext cx="8929717" cy="64294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042"/>
            <a:ext cx="8786842" cy="5214974"/>
          </a:xfrm>
        </p:spPr>
        <p:txBody>
          <a:bodyPr>
            <a:noAutofit/>
          </a:bodyPr>
          <a:lstStyle/>
          <a:p>
            <a:pPr>
              <a:buNone/>
            </a:pPr>
            <a:r>
              <a:rPr lang="en-US" sz="4400" b="1" dirty="0" smtClean="0">
                <a:solidFill>
                  <a:schemeClr val="tx2">
                    <a:lumMod val="10000"/>
                  </a:schemeClr>
                </a:solidFill>
                <a:latin typeface="Arial Narrow" pitchFamily="34" charset="0"/>
              </a:rPr>
              <a:t>Recommendation 27</a:t>
            </a:r>
          </a:p>
          <a:p>
            <a:pPr>
              <a:buNone/>
            </a:pPr>
            <a:r>
              <a:rPr lang="en-US" sz="4400" b="1" dirty="0" smtClean="0">
                <a:solidFill>
                  <a:schemeClr val="tx2">
                    <a:lumMod val="10000"/>
                  </a:schemeClr>
                </a:solidFill>
                <a:latin typeface="Arial Narrow" pitchFamily="34" charset="0"/>
              </a:rPr>
              <a:t>Treatment of overt hypothyroidism is recommended during pregnancy. </a:t>
            </a:r>
            <a:r>
              <a:rPr lang="en-US" sz="4400" b="1" i="1" dirty="0" smtClean="0">
                <a:solidFill>
                  <a:schemeClr val="tx2">
                    <a:lumMod val="10000"/>
                  </a:schemeClr>
                </a:solidFill>
                <a:latin typeface="Arial Narrow" pitchFamily="34" charset="0"/>
              </a:rPr>
              <a:t>(Strong recommendation, Moderate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6"/>
            <a:ext cx="8143932" cy="5000660"/>
          </a:xfrm>
        </p:spPr>
        <p:txBody>
          <a:bodyPr>
            <a:normAutofit/>
          </a:bodyPr>
          <a:lstStyle/>
          <a:p>
            <a:pPr>
              <a:buNone/>
            </a:pPr>
            <a:r>
              <a:rPr lang="en-US" sz="5400" b="1" dirty="0" smtClean="0">
                <a:solidFill>
                  <a:schemeClr val="tx2">
                    <a:lumMod val="10000"/>
                  </a:schemeClr>
                </a:solidFill>
                <a:latin typeface="Arial Narrow" pitchFamily="34" charset="0"/>
              </a:rPr>
              <a:t>Recommendation 28.</a:t>
            </a:r>
          </a:p>
          <a:p>
            <a:pPr>
              <a:buNone/>
            </a:pPr>
            <a:r>
              <a:rPr lang="en-US" sz="5400" b="1" dirty="0" smtClean="0">
                <a:solidFill>
                  <a:schemeClr val="tx2">
                    <a:lumMod val="10000"/>
                  </a:schemeClr>
                </a:solidFill>
                <a:latin typeface="Arial Narrow" pitchFamily="34" charset="0"/>
              </a:rPr>
              <a:t>Pregnant women with TSH concentrations &gt;2.5 </a:t>
            </a:r>
            <a:r>
              <a:rPr lang="en-US" sz="5400" b="1" dirty="0" err="1" smtClean="0">
                <a:solidFill>
                  <a:schemeClr val="tx2">
                    <a:lumMod val="10000"/>
                  </a:schemeClr>
                </a:solidFill>
                <a:latin typeface="Arial Narrow" pitchFamily="34" charset="0"/>
              </a:rPr>
              <a:t>mU</a:t>
            </a:r>
            <a:r>
              <a:rPr lang="en-US" sz="5400" b="1" dirty="0" smtClean="0">
                <a:solidFill>
                  <a:schemeClr val="tx2">
                    <a:lumMod val="10000"/>
                  </a:schemeClr>
                </a:solidFill>
                <a:latin typeface="Arial Narrow" pitchFamily="34" charset="0"/>
              </a:rPr>
              <a:t>/L should be evaluated for TPO antibody status.</a:t>
            </a:r>
            <a:endParaRPr lang="en-US" sz="5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9001156" cy="6715148"/>
          </a:xfrm>
        </p:spPr>
        <p:txBody>
          <a:bodyPr>
            <a:noAutofit/>
          </a:bodyPr>
          <a:lstStyle/>
          <a:p>
            <a:pPr>
              <a:buNone/>
            </a:pPr>
            <a:r>
              <a:rPr lang="en-US" sz="3200" b="1" dirty="0" smtClean="0">
                <a:solidFill>
                  <a:schemeClr val="tx2">
                    <a:lumMod val="10000"/>
                  </a:schemeClr>
                </a:solidFill>
                <a:latin typeface="Arial Narrow" pitchFamily="34" charset="0"/>
              </a:rPr>
              <a:t>Recommendation 29</a:t>
            </a:r>
          </a:p>
          <a:p>
            <a:pPr>
              <a:buNone/>
            </a:pPr>
            <a:r>
              <a:rPr lang="en-US" sz="3200" b="1" dirty="0" smtClean="0">
                <a:solidFill>
                  <a:schemeClr val="tx2">
                    <a:lumMod val="10000"/>
                  </a:schemeClr>
                </a:solidFill>
                <a:latin typeface="Arial Narrow" pitchFamily="34" charset="0"/>
              </a:rPr>
              <a:t>Subclinical hypothyroidism in pregnancy should be approached as follows:</a:t>
            </a:r>
          </a:p>
          <a:p>
            <a:pPr>
              <a:buNone/>
            </a:pPr>
            <a:r>
              <a:rPr lang="en-US" sz="3200" b="1" dirty="0" smtClean="0">
                <a:solidFill>
                  <a:schemeClr val="tx2">
                    <a:lumMod val="10000"/>
                  </a:schemeClr>
                </a:solidFill>
                <a:latin typeface="Arial Narrow" pitchFamily="34" charset="0"/>
              </a:rPr>
              <a:t>a) </a:t>
            </a:r>
            <a:r>
              <a:rPr lang="en-US" sz="3200" b="1" dirty="0" err="1" smtClean="0">
                <a:solidFill>
                  <a:schemeClr val="tx2">
                    <a:lumMod val="10000"/>
                  </a:schemeClr>
                </a:solidFill>
                <a:latin typeface="Arial Narrow" pitchFamily="34" charset="0"/>
              </a:rPr>
              <a:t>Levothyroxine</a:t>
            </a:r>
            <a:r>
              <a:rPr lang="en-US" sz="3200" b="1" dirty="0" smtClean="0">
                <a:solidFill>
                  <a:schemeClr val="tx2">
                    <a:lumMod val="10000"/>
                  </a:schemeClr>
                </a:solidFill>
                <a:latin typeface="Arial Narrow" pitchFamily="34" charset="0"/>
              </a:rPr>
              <a:t> therapy is recommended for:</a:t>
            </a:r>
          </a:p>
          <a:p>
            <a:pPr>
              <a:buNone/>
            </a:pPr>
            <a:r>
              <a:rPr lang="en-US" sz="3200" b="1" dirty="0" smtClean="0">
                <a:solidFill>
                  <a:schemeClr val="tx2">
                    <a:lumMod val="10000"/>
                  </a:schemeClr>
                </a:solidFill>
                <a:latin typeface="Arial Narrow" pitchFamily="34" charset="0"/>
              </a:rPr>
              <a:t>- TPO antibody positive women with a TSH greater than the pregnancy specific reference range (see Recommendation 1)</a:t>
            </a:r>
          </a:p>
          <a:p>
            <a:pPr>
              <a:buNone/>
            </a:pPr>
            <a:r>
              <a:rPr lang="en-US" sz="3200" b="1" i="1" dirty="0" smtClean="0">
                <a:solidFill>
                  <a:schemeClr val="tx2">
                    <a:lumMod val="10000"/>
                  </a:schemeClr>
                </a:solidFill>
                <a:latin typeface="Arial Narrow" pitchFamily="34" charset="0"/>
              </a:rPr>
              <a:t>(Strong recommendation, Moderate quality evidence)</a:t>
            </a:r>
          </a:p>
          <a:p>
            <a:pPr>
              <a:buNone/>
            </a:pPr>
            <a:r>
              <a:rPr lang="en-US" sz="3200" b="1" dirty="0" smtClean="0">
                <a:solidFill>
                  <a:schemeClr val="tx2">
                    <a:lumMod val="10000"/>
                  </a:schemeClr>
                </a:solidFill>
                <a:latin typeface="Arial Narrow" pitchFamily="34" charset="0"/>
              </a:rPr>
              <a:t>- TPO antibody negative women with a TSH greater than 10.0 </a:t>
            </a:r>
            <a:r>
              <a:rPr lang="en-US" sz="3200" b="1" dirty="0" err="1" smtClean="0">
                <a:solidFill>
                  <a:schemeClr val="tx2">
                    <a:lumMod val="10000"/>
                  </a:schemeClr>
                </a:solidFill>
                <a:latin typeface="Arial Narrow" pitchFamily="34" charset="0"/>
              </a:rPr>
              <a:t>mU</a:t>
            </a:r>
            <a:r>
              <a:rPr lang="en-US" sz="3200" b="1" dirty="0" smtClean="0">
                <a:solidFill>
                  <a:schemeClr val="tx2">
                    <a:lumMod val="10000"/>
                  </a:schemeClr>
                </a:solidFill>
                <a:latin typeface="Arial Narrow" pitchFamily="34" charset="0"/>
              </a:rPr>
              <a:t>/L.</a:t>
            </a:r>
          </a:p>
          <a:p>
            <a:pPr>
              <a:buNone/>
            </a:pPr>
            <a:r>
              <a:rPr lang="en-US" sz="3200" b="1" i="1" dirty="0" smtClean="0">
                <a:solidFill>
                  <a:schemeClr val="tx2">
                    <a:lumMod val="10000"/>
                  </a:schemeClr>
                </a:solidFill>
                <a:latin typeface="Arial Narrow" pitchFamily="34" charset="0"/>
              </a:rPr>
              <a:t>(Strong recommendation, Low quality evidence)</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29718" cy="6715148"/>
          </a:xfrm>
        </p:spPr>
        <p:txBody>
          <a:bodyPr>
            <a:noAutofit/>
          </a:bodyPr>
          <a:lstStyle/>
          <a:p>
            <a:pPr>
              <a:buNone/>
            </a:pPr>
            <a:r>
              <a:rPr lang="en-US" sz="3600" b="1" dirty="0" smtClean="0">
                <a:solidFill>
                  <a:schemeClr val="tx2">
                    <a:lumMod val="10000"/>
                  </a:schemeClr>
                </a:solidFill>
                <a:latin typeface="Arial Narrow" pitchFamily="34" charset="0"/>
              </a:rPr>
              <a:t>b) </a:t>
            </a:r>
            <a:r>
              <a:rPr lang="en-US" sz="3600" b="1" dirty="0" err="1" smtClean="0">
                <a:solidFill>
                  <a:schemeClr val="tx2">
                    <a:lumMod val="10000"/>
                  </a:schemeClr>
                </a:solidFill>
                <a:latin typeface="Arial Narrow" pitchFamily="34" charset="0"/>
              </a:rPr>
              <a:t>Levothyroxine</a:t>
            </a:r>
            <a:r>
              <a:rPr lang="en-US" sz="3600" b="1" dirty="0" smtClean="0">
                <a:solidFill>
                  <a:schemeClr val="tx2">
                    <a:lumMod val="10000"/>
                  </a:schemeClr>
                </a:solidFill>
                <a:latin typeface="Arial Narrow" pitchFamily="34" charset="0"/>
              </a:rPr>
              <a:t> therapy may be considered for:</a:t>
            </a:r>
          </a:p>
          <a:p>
            <a:pPr>
              <a:buNone/>
            </a:pPr>
            <a:r>
              <a:rPr lang="en-US" sz="3600" b="1" dirty="0" smtClean="0">
                <a:solidFill>
                  <a:schemeClr val="tx2">
                    <a:lumMod val="10000"/>
                  </a:schemeClr>
                </a:solidFill>
                <a:latin typeface="Arial Narrow" pitchFamily="34" charset="0"/>
              </a:rPr>
              <a:t>- TPO antibody positive women with TSH concentrations &gt; 2.5 </a:t>
            </a:r>
            <a:r>
              <a:rPr lang="en-US" sz="3600" b="1" dirty="0" err="1" smtClean="0">
                <a:solidFill>
                  <a:schemeClr val="tx2">
                    <a:lumMod val="10000"/>
                  </a:schemeClr>
                </a:solidFill>
                <a:latin typeface="Arial Narrow" pitchFamily="34" charset="0"/>
              </a:rPr>
              <a:t>mU</a:t>
            </a:r>
            <a:r>
              <a:rPr lang="en-US" sz="3600" b="1" dirty="0" smtClean="0">
                <a:solidFill>
                  <a:schemeClr val="tx2">
                    <a:lumMod val="10000"/>
                  </a:schemeClr>
                </a:solidFill>
                <a:latin typeface="Arial Narrow" pitchFamily="34" charset="0"/>
              </a:rPr>
              <a:t>/L and below the upper limit of the pregnancy specific reference range. </a:t>
            </a:r>
            <a:r>
              <a:rPr lang="en-US" sz="3600" b="1" i="1" dirty="0" smtClean="0">
                <a:solidFill>
                  <a:schemeClr val="tx2">
                    <a:lumMod val="10000"/>
                  </a:schemeClr>
                </a:solidFill>
                <a:latin typeface="Arial Narrow" pitchFamily="34" charset="0"/>
              </a:rPr>
              <a:t>(Weak recommendation, Moderate quality evidence)</a:t>
            </a:r>
          </a:p>
          <a:p>
            <a:pPr>
              <a:buNone/>
            </a:pPr>
            <a:r>
              <a:rPr lang="en-US" sz="3600" b="1" dirty="0" smtClean="0">
                <a:solidFill>
                  <a:schemeClr val="tx2">
                    <a:lumMod val="10000"/>
                  </a:schemeClr>
                </a:solidFill>
                <a:latin typeface="Arial Narrow" pitchFamily="34" charset="0"/>
              </a:rPr>
              <a:t>- women TPO antibody negative women with TSH concentrations greater than the pregnancy specific reference range and below 10.0 </a:t>
            </a:r>
            <a:r>
              <a:rPr lang="en-US" sz="3600" b="1" dirty="0" err="1" smtClean="0">
                <a:solidFill>
                  <a:schemeClr val="tx2">
                    <a:lumMod val="10000"/>
                  </a:schemeClr>
                </a:solidFill>
                <a:latin typeface="Arial Narrow" pitchFamily="34" charset="0"/>
              </a:rPr>
              <a:t>mU</a:t>
            </a:r>
            <a:r>
              <a:rPr lang="en-US" sz="3600" b="1" dirty="0" smtClean="0">
                <a:solidFill>
                  <a:schemeClr val="tx2">
                    <a:lumMod val="10000"/>
                  </a:schemeClr>
                </a:solidFill>
                <a:latin typeface="Arial Narrow" pitchFamily="34" charset="0"/>
              </a:rPr>
              <a:t>/L. </a:t>
            </a:r>
            <a:r>
              <a:rPr lang="en-US" sz="3600" b="1" i="1" dirty="0" smtClean="0">
                <a:solidFill>
                  <a:schemeClr val="tx2">
                    <a:lumMod val="10000"/>
                  </a:schemeClr>
                </a:solidFill>
                <a:latin typeface="Arial Narrow" pitchFamily="34" charset="0"/>
              </a:rPr>
              <a:t>(Weak recommendation, Low quality evidence)</a:t>
            </a:r>
            <a:endParaRPr lang="en-US" sz="3600" b="1" dirty="0" smtClean="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042"/>
            <a:ext cx="8572560" cy="5715040"/>
          </a:xfrm>
        </p:spPr>
        <p:txBody>
          <a:bodyPr>
            <a:noAutofit/>
          </a:bodyPr>
          <a:lstStyle/>
          <a:p>
            <a:pPr>
              <a:buNone/>
            </a:pPr>
            <a:r>
              <a:rPr lang="en-US" sz="4400" b="1" i="1" dirty="0" smtClean="0">
                <a:solidFill>
                  <a:schemeClr val="tx2">
                    <a:lumMod val="10000"/>
                  </a:schemeClr>
                </a:solidFill>
                <a:latin typeface="Arial Narrow" pitchFamily="34" charset="0"/>
              </a:rPr>
              <a:t>c) </a:t>
            </a:r>
            <a:r>
              <a:rPr lang="en-US" sz="4400" b="1" i="1" dirty="0" err="1" smtClean="0">
                <a:solidFill>
                  <a:schemeClr val="tx2">
                    <a:lumMod val="10000"/>
                  </a:schemeClr>
                </a:solidFill>
                <a:latin typeface="Arial Narrow" pitchFamily="34" charset="0"/>
              </a:rPr>
              <a:t>Levothyroxine</a:t>
            </a:r>
            <a:r>
              <a:rPr lang="en-US" sz="4400" b="1" i="1" dirty="0" smtClean="0">
                <a:solidFill>
                  <a:schemeClr val="tx2">
                    <a:lumMod val="10000"/>
                  </a:schemeClr>
                </a:solidFill>
                <a:latin typeface="Arial Narrow" pitchFamily="34" charset="0"/>
              </a:rPr>
              <a:t> therapy is not recommended for:</a:t>
            </a:r>
          </a:p>
          <a:p>
            <a:pPr>
              <a:buNone/>
            </a:pPr>
            <a:r>
              <a:rPr lang="en-US" sz="4400" b="1" i="1" dirty="0" smtClean="0">
                <a:solidFill>
                  <a:schemeClr val="tx2">
                    <a:lumMod val="10000"/>
                  </a:schemeClr>
                </a:solidFill>
                <a:latin typeface="Arial Narrow" pitchFamily="34" charset="0"/>
              </a:rPr>
              <a:t>- TPO antibody negative women with a normal TSH (TSH within the pregnancy specific </a:t>
            </a:r>
            <a:r>
              <a:rPr lang="en-US" sz="4400" b="1" dirty="0" smtClean="0">
                <a:solidFill>
                  <a:schemeClr val="tx2">
                    <a:lumMod val="10000"/>
                  </a:schemeClr>
                </a:solidFill>
                <a:latin typeface="Arial Narrow" pitchFamily="34" charset="0"/>
              </a:rPr>
              <a:t>reference range, or &lt; 4.0 </a:t>
            </a:r>
            <a:r>
              <a:rPr lang="en-US" sz="4400" b="1" dirty="0" err="1" smtClean="0">
                <a:solidFill>
                  <a:schemeClr val="tx2">
                    <a:lumMod val="10000"/>
                  </a:schemeClr>
                </a:solidFill>
                <a:latin typeface="Arial Narrow" pitchFamily="34" charset="0"/>
              </a:rPr>
              <a:t>mU</a:t>
            </a:r>
            <a:r>
              <a:rPr lang="en-US" sz="4400" b="1" dirty="0" smtClean="0">
                <a:solidFill>
                  <a:schemeClr val="tx2">
                    <a:lumMod val="10000"/>
                  </a:schemeClr>
                </a:solidFill>
                <a:latin typeface="Arial Narrow" pitchFamily="34" charset="0"/>
              </a:rPr>
              <a:t>/L if unavailable). </a:t>
            </a:r>
            <a:r>
              <a:rPr lang="en-US" sz="4400" b="1" i="1" dirty="0" smtClean="0">
                <a:solidFill>
                  <a:schemeClr val="tx2">
                    <a:lumMod val="10000"/>
                  </a:schemeClr>
                </a:solidFill>
                <a:latin typeface="Arial Narrow" pitchFamily="34" charset="0"/>
              </a:rPr>
              <a:t>(Strong recommendation, High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072494" cy="5429288"/>
          </a:xfrm>
        </p:spPr>
        <p:txBody>
          <a:bodyPr>
            <a:normAutofit/>
          </a:bodyPr>
          <a:lstStyle/>
          <a:p>
            <a:pPr>
              <a:buNone/>
            </a:pPr>
            <a:r>
              <a:rPr lang="en-US" sz="4800" b="1" dirty="0" smtClean="0">
                <a:solidFill>
                  <a:schemeClr val="tx2">
                    <a:lumMod val="10000"/>
                  </a:schemeClr>
                </a:solidFill>
                <a:latin typeface="Arial Narrow" pitchFamily="34" charset="0"/>
              </a:rPr>
              <a:t>Recommendation 30</a:t>
            </a:r>
          </a:p>
          <a:p>
            <a:pPr>
              <a:buNone/>
            </a:pPr>
            <a:r>
              <a:rPr lang="en-US" sz="4800" b="1" dirty="0" smtClean="0">
                <a:solidFill>
                  <a:schemeClr val="tx2">
                    <a:lumMod val="10000"/>
                  </a:schemeClr>
                </a:solidFill>
                <a:latin typeface="Arial Narrow" pitchFamily="34" charset="0"/>
              </a:rPr>
              <a:t>Isolated </a:t>
            </a:r>
            <a:r>
              <a:rPr lang="en-US" sz="4800" b="1" dirty="0" err="1" smtClean="0">
                <a:solidFill>
                  <a:schemeClr val="tx2">
                    <a:lumMod val="10000"/>
                  </a:schemeClr>
                </a:solidFill>
                <a:latin typeface="Arial Narrow" pitchFamily="34" charset="0"/>
              </a:rPr>
              <a:t>hypothyroxinemia</a:t>
            </a:r>
            <a:r>
              <a:rPr lang="en-US" sz="4800" b="1" dirty="0" smtClean="0">
                <a:solidFill>
                  <a:schemeClr val="tx2">
                    <a:lumMod val="10000"/>
                  </a:schemeClr>
                </a:solidFill>
                <a:latin typeface="Arial Narrow" pitchFamily="34" charset="0"/>
              </a:rPr>
              <a:t> should not be routinely treated in pregnancy. </a:t>
            </a:r>
            <a:r>
              <a:rPr lang="en-US" sz="4800" b="1" i="1" dirty="0" smtClean="0">
                <a:solidFill>
                  <a:schemeClr val="tx2">
                    <a:lumMod val="10000"/>
                  </a:schemeClr>
                </a:solidFill>
                <a:latin typeface="Arial Narrow" pitchFamily="34" charset="0"/>
              </a:rPr>
              <a:t>(Weak</a:t>
            </a:r>
          </a:p>
          <a:p>
            <a:pPr>
              <a:buNone/>
            </a:pPr>
            <a:r>
              <a:rPr lang="en-US" sz="4800" b="1" i="1" dirty="0" smtClean="0">
                <a:solidFill>
                  <a:schemeClr val="tx2">
                    <a:lumMod val="10000"/>
                  </a:schemeClr>
                </a:solidFill>
                <a:latin typeface="Arial Narrow" pitchFamily="34" charset="0"/>
              </a:rPr>
              <a:t>recommendation, Low quality evidence)</a:t>
            </a:r>
            <a:endParaRPr lang="en-US" sz="48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8929718" cy="6357958"/>
          </a:xfrm>
        </p:spPr>
        <p:txBody>
          <a:bodyPr>
            <a:noAutofit/>
          </a:bodyPr>
          <a:lstStyle/>
          <a:p>
            <a:pPr>
              <a:buNone/>
            </a:pPr>
            <a:r>
              <a:rPr lang="en-US" sz="4400" b="1" dirty="0" smtClean="0">
                <a:solidFill>
                  <a:schemeClr val="tx2">
                    <a:lumMod val="10000"/>
                  </a:schemeClr>
                </a:solidFill>
                <a:latin typeface="Arial Narrow" pitchFamily="34" charset="0"/>
              </a:rPr>
              <a:t>Recommendation 31</a:t>
            </a:r>
          </a:p>
          <a:p>
            <a:pPr>
              <a:buNone/>
            </a:pPr>
            <a:r>
              <a:rPr lang="en-US" sz="4400" b="1" dirty="0" smtClean="0">
                <a:solidFill>
                  <a:schemeClr val="tx2">
                    <a:lumMod val="10000"/>
                  </a:schemeClr>
                </a:solidFill>
                <a:latin typeface="Arial Narrow" pitchFamily="34" charset="0"/>
              </a:rPr>
              <a:t>The recommended treatment of maternal hypothyroidism is administration of oral </a:t>
            </a:r>
            <a:r>
              <a:rPr lang="en-US" sz="4400" b="1" dirty="0" err="1" smtClean="0">
                <a:solidFill>
                  <a:schemeClr val="tx2">
                    <a:lumMod val="10000"/>
                  </a:schemeClr>
                </a:solidFill>
                <a:latin typeface="Arial Narrow" pitchFamily="34" charset="0"/>
              </a:rPr>
              <a:t>levothyroxine</a:t>
            </a:r>
            <a:r>
              <a:rPr lang="en-US" sz="4400" b="1" dirty="0" smtClean="0">
                <a:solidFill>
                  <a:schemeClr val="tx2">
                    <a:lumMod val="10000"/>
                  </a:schemeClr>
                </a:solidFill>
                <a:latin typeface="Arial Narrow" pitchFamily="34" charset="0"/>
              </a:rPr>
              <a:t>. Other thyroid preparations such as </a:t>
            </a:r>
            <a:r>
              <a:rPr lang="en-US" sz="4400" b="1" dirty="0" err="1" smtClean="0">
                <a:solidFill>
                  <a:schemeClr val="tx2">
                    <a:lumMod val="10000"/>
                  </a:schemeClr>
                </a:solidFill>
                <a:latin typeface="Arial Narrow" pitchFamily="34" charset="0"/>
              </a:rPr>
              <a:t>triiodothyronine</a:t>
            </a:r>
            <a:r>
              <a:rPr lang="en-US" sz="4400" b="1" dirty="0" smtClean="0">
                <a:solidFill>
                  <a:schemeClr val="tx2">
                    <a:lumMod val="10000"/>
                  </a:schemeClr>
                </a:solidFill>
                <a:latin typeface="Arial Narrow" pitchFamily="34" charset="0"/>
              </a:rPr>
              <a:t> (T3) or desiccated thyroid should not be used in pregnancy. </a:t>
            </a:r>
            <a:r>
              <a:rPr lang="en-US" sz="4400" b="1" i="1" dirty="0" smtClean="0">
                <a:solidFill>
                  <a:schemeClr val="tx2">
                    <a:lumMod val="10000"/>
                  </a:schemeClr>
                </a:solidFill>
                <a:latin typeface="Arial Narrow" pitchFamily="34" charset="0"/>
              </a:rPr>
              <a:t>(Strong recommendation, Low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572560" cy="4195481"/>
          </a:xfrm>
        </p:spPr>
        <p:txBody>
          <a:bodyPr>
            <a:noAutofit/>
          </a:bodyPr>
          <a:lstStyle/>
          <a:p>
            <a:pPr>
              <a:buNone/>
            </a:pPr>
            <a:r>
              <a:rPr lang="en-US" sz="4800" b="1" dirty="0" smtClean="0">
                <a:solidFill>
                  <a:schemeClr val="tx2">
                    <a:lumMod val="10000"/>
                  </a:schemeClr>
                </a:solidFill>
                <a:latin typeface="Arial Narrow" pitchFamily="34" charset="0"/>
              </a:rPr>
              <a:t>QUESTION 2 - WHAT IS THE NORMAL REFERENCE RANGE FOR SERUM TSH CONCENTRATIONS IN EACH TRIMESTER OF PREGNANCY?</a:t>
            </a:r>
            <a:endParaRPr lang="en-US" sz="4800"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643998" cy="6572272"/>
          </a:xfrm>
        </p:spPr>
        <p:txBody>
          <a:bodyPr>
            <a:noAutofit/>
          </a:bodyPr>
          <a:lstStyle/>
          <a:p>
            <a:pPr>
              <a:buNone/>
            </a:pPr>
            <a:r>
              <a:rPr lang="en-US" sz="4000" b="1" dirty="0" smtClean="0">
                <a:solidFill>
                  <a:schemeClr val="tx2">
                    <a:lumMod val="10000"/>
                  </a:schemeClr>
                </a:solidFill>
                <a:latin typeface="Arial Narrow" pitchFamily="34" charset="0"/>
              </a:rPr>
              <a:t>Recommendation 32</a:t>
            </a:r>
          </a:p>
          <a:p>
            <a:pPr>
              <a:buNone/>
            </a:pPr>
            <a:r>
              <a:rPr lang="en-US" sz="4000" b="1" dirty="0" smtClean="0">
                <a:solidFill>
                  <a:schemeClr val="tx2">
                    <a:lumMod val="10000"/>
                  </a:schemeClr>
                </a:solidFill>
                <a:latin typeface="Arial Narrow" pitchFamily="34" charset="0"/>
              </a:rPr>
              <a:t>In parallel to the treatment of hypothyroidism in a general population, it is reasonable to target a TSH in the lower half of the trimester specific reference range. When this is not available, it is reasonable to target maternal TSH concentrations below 2.5 </a:t>
            </a:r>
            <a:r>
              <a:rPr lang="en-US" sz="4000" b="1" dirty="0" err="1" smtClean="0">
                <a:solidFill>
                  <a:schemeClr val="tx2">
                    <a:lumMod val="10000"/>
                  </a:schemeClr>
                </a:solidFill>
                <a:latin typeface="Arial Narrow" pitchFamily="34" charset="0"/>
              </a:rPr>
              <a:t>mU</a:t>
            </a:r>
            <a:r>
              <a:rPr lang="en-US" sz="4000" b="1" dirty="0" smtClean="0">
                <a:solidFill>
                  <a:schemeClr val="tx2">
                    <a:lumMod val="10000"/>
                  </a:schemeClr>
                </a:solidFill>
                <a:latin typeface="Arial Narrow" pitchFamily="34" charset="0"/>
              </a:rPr>
              <a:t>/L. </a:t>
            </a:r>
            <a:r>
              <a:rPr lang="en-US" sz="4000" b="1" i="1" dirty="0" smtClean="0">
                <a:solidFill>
                  <a:schemeClr val="tx2">
                    <a:lumMod val="10000"/>
                  </a:schemeClr>
                </a:solidFill>
                <a:latin typeface="Arial Narrow" pitchFamily="34" charset="0"/>
              </a:rPr>
              <a:t>(Weak recommendation, Moderate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001156" cy="6500858"/>
          </a:xfrm>
        </p:spPr>
        <p:txBody>
          <a:bodyPr>
            <a:noAutofit/>
          </a:bodyPr>
          <a:lstStyle/>
          <a:p>
            <a:pPr>
              <a:buNone/>
            </a:pPr>
            <a:r>
              <a:rPr lang="en-US" sz="3600" b="1" dirty="0" smtClean="0">
                <a:solidFill>
                  <a:schemeClr val="tx2">
                    <a:lumMod val="10000"/>
                  </a:schemeClr>
                </a:solidFill>
                <a:latin typeface="Arial Narrow" pitchFamily="34" charset="0"/>
              </a:rPr>
              <a:t>Recommendation 33</a:t>
            </a:r>
          </a:p>
          <a:p>
            <a:pPr>
              <a:buNone/>
            </a:pPr>
            <a:r>
              <a:rPr lang="en-US" sz="3600" b="1" dirty="0" smtClean="0">
                <a:solidFill>
                  <a:schemeClr val="tx2">
                    <a:lumMod val="10000"/>
                  </a:schemeClr>
                </a:solidFill>
                <a:latin typeface="Arial Narrow" pitchFamily="34" charset="0"/>
              </a:rPr>
              <a:t>Women with overt and subclinical hypothyroidism (treated or untreated), or those at risk for hypothyroidism (e.g. patients who are </a:t>
            </a:r>
            <a:r>
              <a:rPr lang="en-US" sz="3600" b="1" dirty="0" err="1" smtClean="0">
                <a:solidFill>
                  <a:schemeClr val="tx2">
                    <a:lumMod val="10000"/>
                  </a:schemeClr>
                </a:solidFill>
                <a:latin typeface="Arial Narrow" pitchFamily="34" charset="0"/>
              </a:rPr>
              <a:t>euthyroid</a:t>
            </a:r>
            <a:r>
              <a:rPr lang="en-US" sz="3600" b="1" dirty="0" smtClean="0">
                <a:solidFill>
                  <a:schemeClr val="tx2">
                    <a:lumMod val="10000"/>
                  </a:schemeClr>
                </a:solidFill>
                <a:latin typeface="Arial Narrow" pitchFamily="34" charset="0"/>
              </a:rPr>
              <a:t> but TPO or </a:t>
            </a:r>
            <a:r>
              <a:rPr lang="en-US" sz="3600" b="1" dirty="0" err="1" smtClean="0">
                <a:solidFill>
                  <a:schemeClr val="tx2">
                    <a:lumMod val="10000"/>
                  </a:schemeClr>
                </a:solidFill>
                <a:latin typeface="Arial Narrow" pitchFamily="34" charset="0"/>
              </a:rPr>
              <a:t>TGAb</a:t>
            </a:r>
            <a:r>
              <a:rPr lang="en-US" sz="3600" b="1" dirty="0" smtClean="0">
                <a:solidFill>
                  <a:schemeClr val="tx2">
                    <a:lumMod val="10000"/>
                  </a:schemeClr>
                </a:solidFill>
                <a:latin typeface="Arial Narrow" pitchFamily="34" charset="0"/>
              </a:rPr>
              <a:t> positive, </a:t>
            </a:r>
            <a:r>
              <a:rPr lang="en-US" sz="3600" b="1" dirty="0" err="1" smtClean="0">
                <a:solidFill>
                  <a:schemeClr val="tx2">
                    <a:lumMod val="10000"/>
                  </a:schemeClr>
                </a:solidFill>
                <a:latin typeface="Arial Narrow" pitchFamily="34" charset="0"/>
              </a:rPr>
              <a:t>posthemithyroidectomy</a:t>
            </a:r>
            <a:r>
              <a:rPr lang="en-US" sz="3600" b="1" dirty="0" smtClean="0">
                <a:solidFill>
                  <a:schemeClr val="tx2">
                    <a:lumMod val="10000"/>
                  </a:schemeClr>
                </a:solidFill>
                <a:latin typeface="Arial Narrow" pitchFamily="34" charset="0"/>
              </a:rPr>
              <a:t>, or treated with radioactive iodine) should be monitored with a serum TSH measurement approximately every 4 weeks until mid-gestation, and at least once near 30 weeks gestation. </a:t>
            </a:r>
            <a:r>
              <a:rPr lang="en-US" sz="3600" b="1" i="1" dirty="0" smtClean="0">
                <a:solidFill>
                  <a:schemeClr val="tx2">
                    <a:lumMod val="10000"/>
                  </a:schemeClr>
                </a:solidFill>
                <a:latin typeface="Arial Narrow" pitchFamily="34" charset="0"/>
              </a:rPr>
              <a:t>(Strong recommendation, High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572560" cy="6643710"/>
          </a:xfrm>
        </p:spPr>
        <p:txBody>
          <a:bodyPr>
            <a:noAutofit/>
          </a:bodyPr>
          <a:lstStyle/>
          <a:p>
            <a:pPr>
              <a:buNone/>
            </a:pPr>
            <a:r>
              <a:rPr lang="en-US" sz="4000" b="1" dirty="0" smtClean="0">
                <a:solidFill>
                  <a:schemeClr val="tx2">
                    <a:lumMod val="10000"/>
                  </a:schemeClr>
                </a:solidFill>
                <a:latin typeface="Arial Narrow" pitchFamily="34" charset="0"/>
              </a:rPr>
              <a:t>Recommendation 34</a:t>
            </a:r>
          </a:p>
          <a:p>
            <a:pPr>
              <a:buNone/>
            </a:pPr>
            <a:r>
              <a:rPr lang="en-US" sz="4000" b="1" dirty="0" smtClean="0">
                <a:solidFill>
                  <a:schemeClr val="tx2">
                    <a:lumMod val="10000"/>
                  </a:schemeClr>
                </a:solidFill>
                <a:latin typeface="Arial Narrow" pitchFamily="34" charset="0"/>
              </a:rPr>
              <a:t>Treated hypothyroid women of reproductive age should be counseled regarding the likelihood of increased demand for </a:t>
            </a:r>
            <a:r>
              <a:rPr lang="en-US" sz="4000" b="1" dirty="0" err="1" smtClean="0">
                <a:solidFill>
                  <a:schemeClr val="tx2">
                    <a:lumMod val="10000"/>
                  </a:schemeClr>
                </a:solidFill>
                <a:latin typeface="Arial Narrow" pitchFamily="34" charset="0"/>
              </a:rPr>
              <a:t>levothyroxine</a:t>
            </a:r>
            <a:r>
              <a:rPr lang="en-US" sz="4000" b="1" dirty="0" smtClean="0">
                <a:solidFill>
                  <a:schemeClr val="tx2">
                    <a:lumMod val="10000"/>
                  </a:schemeClr>
                </a:solidFill>
                <a:latin typeface="Arial Narrow" pitchFamily="34" charset="0"/>
              </a:rPr>
              <a:t> during pregnancy. Such women should also be counseled to contact their caregiver immediately upon a confirmed or suspected pregnancy. (</a:t>
            </a:r>
            <a:r>
              <a:rPr lang="en-US" sz="4000" b="1" i="1" dirty="0" smtClean="0">
                <a:solidFill>
                  <a:schemeClr val="tx2">
                    <a:lumMod val="10000"/>
                  </a:schemeClr>
                </a:solidFill>
                <a:latin typeface="Arial Narrow" pitchFamily="34" charset="0"/>
              </a:rPr>
              <a:t>Strong recommendation, High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929486"/>
          </a:xfrm>
        </p:spPr>
        <p:txBody>
          <a:bodyPr>
            <a:noAutofit/>
          </a:bodyPr>
          <a:lstStyle/>
          <a:p>
            <a:pPr>
              <a:buNone/>
            </a:pPr>
            <a:r>
              <a:rPr lang="en-US" sz="4400" b="1" dirty="0" smtClean="0">
                <a:solidFill>
                  <a:schemeClr val="tx2">
                    <a:lumMod val="10000"/>
                  </a:schemeClr>
                </a:solidFill>
                <a:latin typeface="Arial Narrow" pitchFamily="34" charset="0"/>
              </a:rPr>
              <a:t>Recommendation 35</a:t>
            </a:r>
          </a:p>
          <a:p>
            <a:pPr>
              <a:buNone/>
            </a:pPr>
            <a:r>
              <a:rPr lang="en-US" sz="4400" b="1" dirty="0" smtClean="0">
                <a:solidFill>
                  <a:schemeClr val="tx2">
                    <a:lumMod val="10000"/>
                  </a:schemeClr>
                </a:solidFill>
                <a:latin typeface="Arial Narrow" pitchFamily="34" charset="0"/>
              </a:rPr>
              <a:t>In hypothyroid women treated with </a:t>
            </a:r>
            <a:r>
              <a:rPr lang="en-US" sz="4400" b="1" dirty="0" err="1" smtClean="0">
                <a:solidFill>
                  <a:schemeClr val="tx2">
                    <a:lumMod val="10000"/>
                  </a:schemeClr>
                </a:solidFill>
                <a:latin typeface="Arial Narrow" pitchFamily="34" charset="0"/>
              </a:rPr>
              <a:t>levothyroxine</a:t>
            </a:r>
            <a:r>
              <a:rPr lang="en-US" sz="4400" b="1" dirty="0" smtClean="0">
                <a:solidFill>
                  <a:schemeClr val="tx2">
                    <a:lumMod val="10000"/>
                  </a:schemeClr>
                </a:solidFill>
                <a:latin typeface="Arial Narrow" pitchFamily="34" charset="0"/>
              </a:rPr>
              <a:t> who are planning pregnancy, serum TSH should be evaluated preconception, and </a:t>
            </a:r>
            <a:r>
              <a:rPr lang="en-US" sz="4400" b="1" dirty="0" err="1" smtClean="0">
                <a:solidFill>
                  <a:schemeClr val="tx2">
                    <a:lumMod val="10000"/>
                  </a:schemeClr>
                </a:solidFill>
                <a:latin typeface="Arial Narrow" pitchFamily="34" charset="0"/>
              </a:rPr>
              <a:t>levothyroxine</a:t>
            </a:r>
            <a:r>
              <a:rPr lang="en-US" sz="4400" b="1" dirty="0" smtClean="0">
                <a:solidFill>
                  <a:schemeClr val="tx2">
                    <a:lumMod val="10000"/>
                  </a:schemeClr>
                </a:solidFill>
                <a:latin typeface="Arial Narrow" pitchFamily="34" charset="0"/>
              </a:rPr>
              <a:t> dose adjusted to achieve a TSH value between the lower reference limit and 2.5 </a:t>
            </a:r>
            <a:r>
              <a:rPr lang="en-US" sz="4400" b="1" dirty="0" err="1" smtClean="0">
                <a:solidFill>
                  <a:schemeClr val="tx2">
                    <a:lumMod val="10000"/>
                  </a:schemeClr>
                </a:solidFill>
                <a:latin typeface="Arial Narrow" pitchFamily="34" charset="0"/>
              </a:rPr>
              <a:t>mU</a:t>
            </a:r>
            <a:r>
              <a:rPr lang="en-US" sz="4400" b="1" dirty="0" smtClean="0">
                <a:solidFill>
                  <a:schemeClr val="tx2">
                    <a:lumMod val="10000"/>
                  </a:schemeClr>
                </a:solidFill>
                <a:latin typeface="Arial Narrow" pitchFamily="34" charset="0"/>
              </a:rPr>
              <a:t>/L. </a:t>
            </a:r>
            <a:r>
              <a:rPr lang="en-US" sz="4400" b="1" i="1" dirty="0" smtClean="0">
                <a:solidFill>
                  <a:schemeClr val="tx2">
                    <a:lumMod val="10000"/>
                  </a:schemeClr>
                </a:solidFill>
                <a:latin typeface="Arial Narrow" pitchFamily="34" charset="0"/>
              </a:rPr>
              <a:t>(Strong recommendation, Moderate quality</a:t>
            </a:r>
          </a:p>
          <a:p>
            <a:pPr>
              <a:buNone/>
            </a:pPr>
            <a:r>
              <a:rPr lang="en-US" sz="4400" b="1" i="1" dirty="0" smtClean="0">
                <a:solidFill>
                  <a:schemeClr val="tx2">
                    <a:lumMod val="10000"/>
                  </a:schemeClr>
                </a:solidFill>
                <a:latin typeface="Arial Narrow" pitchFamily="34" charset="0"/>
              </a:rPr>
              <a:t>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572560" cy="6715148"/>
          </a:xfrm>
        </p:spPr>
        <p:txBody>
          <a:bodyPr>
            <a:noAutofit/>
          </a:bodyPr>
          <a:lstStyle/>
          <a:p>
            <a:pPr>
              <a:buNone/>
            </a:pPr>
            <a:r>
              <a:rPr lang="en-US" sz="3600" b="1" dirty="0" smtClean="0">
                <a:solidFill>
                  <a:schemeClr val="tx2">
                    <a:lumMod val="10000"/>
                  </a:schemeClr>
                </a:solidFill>
                <a:latin typeface="Arial Narrow" pitchFamily="34" charset="0"/>
              </a:rPr>
              <a:t>Recommendation 36</a:t>
            </a:r>
          </a:p>
          <a:p>
            <a:pPr>
              <a:buNone/>
            </a:pPr>
            <a:r>
              <a:rPr lang="en-US" sz="3600" b="1" dirty="0" smtClean="0">
                <a:solidFill>
                  <a:schemeClr val="tx2">
                    <a:lumMod val="10000"/>
                  </a:schemeClr>
                </a:solidFill>
                <a:latin typeface="Arial Narrow" pitchFamily="34" charset="0"/>
              </a:rPr>
              <a:t>Hypothyroid patients receiving LT4 treatment with a suspected or confirmed pregnancy (e.g. positive home pregnancy test) should independently increase their dose of LT4 by ~20-30% and urgently notify their caregiver for prompt testing and further evaluation. One means of accomplishing this is to administer 2 additional tablets weekly of the patient’s current daily </a:t>
            </a:r>
            <a:r>
              <a:rPr lang="en-US" sz="3600" b="1" dirty="0" err="1" smtClean="0">
                <a:solidFill>
                  <a:schemeClr val="tx2">
                    <a:lumMod val="10000"/>
                  </a:schemeClr>
                </a:solidFill>
                <a:latin typeface="Arial Narrow" pitchFamily="34" charset="0"/>
              </a:rPr>
              <a:t>levothyroxine</a:t>
            </a:r>
            <a:r>
              <a:rPr lang="en-US" sz="3600" b="1" dirty="0" smtClean="0">
                <a:solidFill>
                  <a:schemeClr val="tx2">
                    <a:lumMod val="10000"/>
                  </a:schemeClr>
                </a:solidFill>
                <a:latin typeface="Arial Narrow" pitchFamily="34" charset="0"/>
              </a:rPr>
              <a:t> dosage. </a:t>
            </a:r>
            <a:r>
              <a:rPr lang="en-US" sz="3600" b="1" i="1" dirty="0" smtClean="0">
                <a:solidFill>
                  <a:schemeClr val="tx2">
                    <a:lumMod val="10000"/>
                  </a:schemeClr>
                </a:solidFill>
                <a:latin typeface="Arial Narrow" pitchFamily="34" charset="0"/>
              </a:rPr>
              <a:t>(Strong recommendation, High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42918"/>
            <a:ext cx="8929718" cy="5857916"/>
          </a:xfrm>
        </p:spPr>
        <p:txBody>
          <a:bodyPr>
            <a:noAutofit/>
          </a:bodyPr>
          <a:lstStyle/>
          <a:p>
            <a:pPr>
              <a:buNone/>
            </a:pPr>
            <a:r>
              <a:rPr lang="en-US" sz="4400" b="1" dirty="0" smtClean="0">
                <a:solidFill>
                  <a:schemeClr val="tx2">
                    <a:lumMod val="10000"/>
                  </a:schemeClr>
                </a:solidFill>
                <a:latin typeface="Arial Narrow" pitchFamily="34" charset="0"/>
              </a:rPr>
              <a:t>Recommendation 37</a:t>
            </a:r>
          </a:p>
          <a:p>
            <a:pPr>
              <a:buNone/>
            </a:pPr>
            <a:r>
              <a:rPr lang="en-US" sz="4400" b="1" dirty="0" smtClean="0">
                <a:solidFill>
                  <a:schemeClr val="tx2">
                    <a:lumMod val="10000"/>
                  </a:schemeClr>
                </a:solidFill>
                <a:latin typeface="Arial Narrow" pitchFamily="34" charset="0"/>
              </a:rPr>
              <a:t>Following delivery, LT4 should be reduced to the patient’s preconception dose. Additional thyroid function testing should be performed at approximately 6 weeks postpartum. </a:t>
            </a:r>
            <a:r>
              <a:rPr lang="en-US" sz="4400" b="1" i="1" dirty="0" smtClean="0">
                <a:solidFill>
                  <a:schemeClr val="tx2">
                    <a:lumMod val="10000"/>
                  </a:schemeClr>
                </a:solidFill>
                <a:latin typeface="Arial Narrow" pitchFamily="34" charset="0"/>
              </a:rPr>
              <a:t>(Strong recommendation, Moderate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715436" cy="6500834"/>
          </a:xfrm>
        </p:spPr>
        <p:txBody>
          <a:bodyPr>
            <a:noAutofit/>
          </a:bodyPr>
          <a:lstStyle/>
          <a:p>
            <a:pPr>
              <a:buNone/>
            </a:pPr>
            <a:r>
              <a:rPr lang="en-US" sz="3600" b="1" dirty="0" smtClean="0">
                <a:solidFill>
                  <a:schemeClr val="tx2">
                    <a:lumMod val="10000"/>
                  </a:schemeClr>
                </a:solidFill>
                <a:latin typeface="Arial Narrow" pitchFamily="34" charset="0"/>
              </a:rPr>
              <a:t>Recommendation 38</a:t>
            </a:r>
          </a:p>
          <a:p>
            <a:pPr>
              <a:buNone/>
            </a:pPr>
            <a:r>
              <a:rPr lang="en-US" sz="3600" b="1" dirty="0" smtClean="0">
                <a:solidFill>
                  <a:schemeClr val="tx2">
                    <a:lumMod val="10000"/>
                  </a:schemeClr>
                </a:solidFill>
                <a:latin typeface="Arial Narrow" pitchFamily="34" charset="0"/>
              </a:rPr>
              <a:t>Some women in whom LT4 is initiated during pregnancy may not require LT4 postpartum. Such women are candidates for discontinuing LT4, especially when the LT4 dose is ≤50 mcg daily. The decision to discontinue LT4, if desired, should be made by the patient and their caregiver. If LT4 is discontinued, serum TSH should be evaluated in ~ 6 weeks. </a:t>
            </a:r>
            <a:r>
              <a:rPr lang="en-US" sz="3600" b="1" i="1" dirty="0" smtClean="0">
                <a:solidFill>
                  <a:schemeClr val="tx2">
                    <a:lumMod val="10000"/>
                  </a:schemeClr>
                </a:solidFill>
                <a:latin typeface="Arial Narrow" pitchFamily="34" charset="0"/>
              </a:rPr>
              <a:t>(Weak recommendation, Moderate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358090"/>
          </a:xfrm>
        </p:spPr>
        <p:txBody>
          <a:bodyPr>
            <a:noAutofit/>
          </a:bodyPr>
          <a:lstStyle/>
          <a:p>
            <a:pPr>
              <a:buNone/>
            </a:pPr>
            <a:r>
              <a:rPr lang="en-US" sz="3600" b="1" dirty="0" smtClean="0">
                <a:solidFill>
                  <a:schemeClr val="tx2">
                    <a:lumMod val="10000"/>
                  </a:schemeClr>
                </a:solidFill>
                <a:latin typeface="Arial Narrow" pitchFamily="34" charset="0"/>
              </a:rPr>
              <a:t>Recommendation 39</a:t>
            </a:r>
          </a:p>
          <a:p>
            <a:pPr>
              <a:buNone/>
            </a:pPr>
            <a:r>
              <a:rPr lang="en-US" sz="3600" b="1" dirty="0" smtClean="0">
                <a:solidFill>
                  <a:schemeClr val="tx2">
                    <a:lumMod val="10000"/>
                  </a:schemeClr>
                </a:solidFill>
                <a:latin typeface="Arial Narrow" pitchFamily="34" charset="0"/>
              </a:rPr>
              <a:t>In the care of women with adequately treated hypothyroidism, no other maternal or fetal testing (such as serial fetal ultrasounds, antenatal testing, and/or umbilical blood sampling) is recommended beyond measurement of maternal thyroid function unless needed due to other circumstances of pregnancy. An exception to this is women with Graves’ disease effectively treated with 131I ablation or surgical resection, who require </a:t>
            </a:r>
            <a:r>
              <a:rPr lang="en-US" sz="3600" b="1" dirty="0" err="1" smtClean="0">
                <a:solidFill>
                  <a:schemeClr val="tx2">
                    <a:lumMod val="10000"/>
                  </a:schemeClr>
                </a:solidFill>
                <a:latin typeface="Arial Narrow" pitchFamily="34" charset="0"/>
              </a:rPr>
              <a:t>TRAb</a:t>
            </a:r>
            <a:r>
              <a:rPr lang="en-US" sz="3600" b="1" dirty="0" smtClean="0">
                <a:solidFill>
                  <a:schemeClr val="tx2">
                    <a:lumMod val="10000"/>
                  </a:schemeClr>
                </a:solidFill>
                <a:latin typeface="Arial Narrow" pitchFamily="34" charset="0"/>
              </a:rPr>
              <a:t> monitoring. </a:t>
            </a:r>
            <a:r>
              <a:rPr lang="en-US" sz="3600" b="1" i="1" dirty="0" smtClean="0">
                <a:solidFill>
                  <a:schemeClr val="tx2">
                    <a:lumMod val="10000"/>
                  </a:schemeClr>
                </a:solidFill>
                <a:latin typeface="Arial Narrow" pitchFamily="34" charset="0"/>
              </a:rPr>
              <a:t>(Strong recommendation, Moderate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42844" y="285728"/>
            <a:ext cx="8643998" cy="6429396"/>
          </a:xfrm>
          <a:prstGeom prst="rect">
            <a:avLst/>
          </a:prstGeom>
          <a:noFill/>
          <a:ln w="9525">
            <a:noFill/>
            <a:miter lim="800000"/>
            <a:headEnd/>
            <a:tailEnd/>
          </a:ln>
          <a:effec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53542" cy="857232"/>
          </a:xfrm>
        </p:spPr>
        <p:txBody>
          <a:bodyPr/>
          <a:lstStyle/>
          <a:p>
            <a:r>
              <a:rPr lang="en-US" sz="4400" dirty="0" smtClean="0">
                <a:solidFill>
                  <a:schemeClr val="tx2">
                    <a:lumMod val="10000"/>
                  </a:schemeClr>
                </a:solidFill>
                <a:latin typeface="Arial Narrow" pitchFamily="34" charset="0"/>
              </a:rPr>
              <a:t>VIII. </a:t>
            </a:r>
            <a:r>
              <a:rPr lang="en-US" sz="4400" dirty="0" err="1" smtClean="0">
                <a:solidFill>
                  <a:schemeClr val="tx2">
                    <a:lumMod val="10000"/>
                  </a:schemeClr>
                </a:solidFill>
                <a:latin typeface="Arial Narrow" pitchFamily="34" charset="0"/>
              </a:rPr>
              <a:t>Thyrotoxicosis</a:t>
            </a:r>
            <a:r>
              <a:rPr lang="en-US" sz="4400" dirty="0" smtClean="0">
                <a:solidFill>
                  <a:schemeClr val="tx2">
                    <a:lumMod val="10000"/>
                  </a:schemeClr>
                </a:solidFill>
                <a:latin typeface="Arial Narrow" pitchFamily="34" charset="0"/>
              </a:rPr>
              <a:t> in Pregnancy</a:t>
            </a:r>
            <a:endParaRPr lang="en-US" sz="4400" dirty="0">
              <a:solidFill>
                <a:schemeClr val="tx2">
                  <a:lumMod val="10000"/>
                </a:schemeClr>
              </a:solidFill>
              <a:latin typeface="Arial Narrow" pitchFamily="34" charset="0"/>
            </a:endParaRPr>
          </a:p>
        </p:txBody>
      </p:sp>
      <p:sp>
        <p:nvSpPr>
          <p:cNvPr id="3" name="Content Placeholder 2"/>
          <p:cNvSpPr>
            <a:spLocks noGrp="1"/>
          </p:cNvSpPr>
          <p:nvPr>
            <p:ph idx="1"/>
          </p:nvPr>
        </p:nvSpPr>
        <p:spPr>
          <a:xfrm>
            <a:off x="0" y="928670"/>
            <a:ext cx="9001156" cy="5643602"/>
          </a:xfrm>
        </p:spPr>
        <p:txBody>
          <a:bodyPr>
            <a:noAutofit/>
          </a:bodyPr>
          <a:lstStyle/>
          <a:p>
            <a:pPr>
              <a:buNone/>
            </a:pPr>
            <a:r>
              <a:rPr lang="en-US" sz="3200" b="1" dirty="0" err="1" smtClean="0">
                <a:solidFill>
                  <a:schemeClr val="tx2">
                    <a:lumMod val="10000"/>
                  </a:schemeClr>
                </a:solidFill>
                <a:latin typeface="Arial Narrow" pitchFamily="34" charset="0"/>
              </a:rPr>
              <a:t>Thyrotoxicosis</a:t>
            </a:r>
            <a:r>
              <a:rPr lang="en-US" sz="3200" b="1" dirty="0" smtClean="0">
                <a:solidFill>
                  <a:schemeClr val="tx2">
                    <a:lumMod val="10000"/>
                  </a:schemeClr>
                </a:solidFill>
                <a:latin typeface="Arial Narrow" pitchFamily="34" charset="0"/>
              </a:rPr>
              <a:t> is the clinical syndrome of </a:t>
            </a:r>
            <a:r>
              <a:rPr lang="en-US" sz="3200" b="1" dirty="0" err="1" smtClean="0">
                <a:solidFill>
                  <a:schemeClr val="tx2">
                    <a:lumMod val="10000"/>
                  </a:schemeClr>
                </a:solidFill>
                <a:latin typeface="Arial Narrow" pitchFamily="34" charset="0"/>
              </a:rPr>
              <a:t>hypermetabolism</a:t>
            </a:r>
            <a:r>
              <a:rPr lang="en-US" sz="3200" b="1" dirty="0" smtClean="0">
                <a:solidFill>
                  <a:schemeClr val="tx2">
                    <a:lumMod val="10000"/>
                  </a:schemeClr>
                </a:solidFill>
                <a:latin typeface="Arial Narrow" pitchFamily="34" charset="0"/>
              </a:rPr>
              <a:t> and hyperactivity that results when a person is exposed to </a:t>
            </a:r>
            <a:r>
              <a:rPr lang="en-US" sz="3200" b="1" dirty="0" err="1" smtClean="0">
                <a:solidFill>
                  <a:schemeClr val="tx2">
                    <a:lumMod val="10000"/>
                  </a:schemeClr>
                </a:solidFill>
                <a:latin typeface="Arial Narrow" pitchFamily="34" charset="0"/>
              </a:rPr>
              <a:t>supraphysiological</a:t>
            </a:r>
            <a:r>
              <a:rPr lang="en-US" sz="3200" b="1" dirty="0" smtClean="0">
                <a:solidFill>
                  <a:schemeClr val="tx2">
                    <a:lumMod val="10000"/>
                  </a:schemeClr>
                </a:solidFill>
                <a:latin typeface="Arial Narrow" pitchFamily="34" charset="0"/>
              </a:rPr>
              <a:t> amounts of thyroid hormones. The most common cause of </a:t>
            </a:r>
            <a:r>
              <a:rPr lang="en-US" sz="3200" b="1" dirty="0" err="1" smtClean="0">
                <a:solidFill>
                  <a:schemeClr val="tx2">
                    <a:lumMod val="10000"/>
                  </a:schemeClr>
                </a:solidFill>
                <a:latin typeface="Arial Narrow" pitchFamily="34" charset="0"/>
              </a:rPr>
              <a:t>thyrotoxicosis</a:t>
            </a:r>
            <a:r>
              <a:rPr lang="en-US" sz="3200" b="1" dirty="0" smtClean="0">
                <a:solidFill>
                  <a:schemeClr val="tx2">
                    <a:lumMod val="10000"/>
                  </a:schemeClr>
                </a:solidFill>
                <a:latin typeface="Arial Narrow" pitchFamily="34" charset="0"/>
              </a:rPr>
              <a:t> is </a:t>
            </a:r>
            <a:r>
              <a:rPr lang="en-US" sz="3200" b="1" dirty="0" err="1" smtClean="0">
                <a:solidFill>
                  <a:schemeClr val="tx2">
                    <a:lumMod val="10000"/>
                  </a:schemeClr>
                </a:solidFill>
                <a:latin typeface="Arial Narrow" pitchFamily="34" charset="0"/>
              </a:rPr>
              <a:t>hyperfunction</a:t>
            </a:r>
            <a:r>
              <a:rPr lang="en-US" sz="3200" b="1" dirty="0" smtClean="0">
                <a:solidFill>
                  <a:schemeClr val="tx2">
                    <a:lumMod val="10000"/>
                  </a:schemeClr>
                </a:solidFill>
                <a:latin typeface="Arial Narrow" pitchFamily="34" charset="0"/>
              </a:rPr>
              <a:t> of the thyroid gland (hyperthyroidism), and the most common cause of hyperthyroidism in women of childbearing age is autoimmune Graves’ disease (GD) occurring before pregnancy in 0.4-1.0 % of women and in approximately 0.2 % during pregnancy .</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85720" y="500043"/>
            <a:ext cx="8429684" cy="5748358"/>
          </a:xfrm>
        </p:spPr>
        <p:txBody>
          <a:bodyPr>
            <a:noAutofit/>
          </a:bodyPr>
          <a:lstStyle/>
          <a:p>
            <a:pPr>
              <a:buNone/>
            </a:pPr>
            <a:r>
              <a:rPr lang="en-US" sz="4400" b="1" dirty="0" smtClean="0">
                <a:solidFill>
                  <a:schemeClr val="tx2">
                    <a:lumMod val="10000"/>
                  </a:schemeClr>
                </a:solidFill>
                <a:latin typeface="Arial Narrow" pitchFamily="34" charset="0"/>
              </a:rPr>
              <a:t>There is a downward shift of the TSH reference range during pregnancy, with a reduction in both the lower (decreased by about 0.1-0.2 </a:t>
            </a:r>
            <a:r>
              <a:rPr lang="en-US" sz="4400" b="1" dirty="0" err="1" smtClean="0">
                <a:solidFill>
                  <a:schemeClr val="tx2">
                    <a:lumMod val="10000"/>
                  </a:schemeClr>
                </a:solidFill>
                <a:latin typeface="Arial Narrow" pitchFamily="34" charset="0"/>
              </a:rPr>
              <a:t>mU</a:t>
            </a:r>
            <a:r>
              <a:rPr lang="en-US" sz="4400" b="1" dirty="0" smtClean="0">
                <a:solidFill>
                  <a:schemeClr val="tx2">
                    <a:lumMod val="10000"/>
                  </a:schemeClr>
                </a:solidFill>
                <a:latin typeface="Arial Narrow" pitchFamily="34" charset="0"/>
              </a:rPr>
              <a:t>/L) and the upper limit of maternal TSH (decreased by about 0.5-1.0 </a:t>
            </a:r>
            <a:r>
              <a:rPr lang="en-US" sz="4400" b="1" dirty="0" err="1" smtClean="0">
                <a:solidFill>
                  <a:schemeClr val="tx2">
                    <a:lumMod val="10000"/>
                  </a:schemeClr>
                </a:solidFill>
                <a:latin typeface="Arial Narrow" pitchFamily="34" charset="0"/>
              </a:rPr>
              <a:t>mU</a:t>
            </a:r>
            <a:r>
              <a:rPr lang="en-US" sz="4400" b="1" dirty="0" smtClean="0">
                <a:solidFill>
                  <a:schemeClr val="tx2">
                    <a:lumMod val="10000"/>
                  </a:schemeClr>
                </a:solidFill>
                <a:latin typeface="Arial Narrow" pitchFamily="34" charset="0"/>
              </a:rPr>
              <a:t>/L), relative to the typical non-pregnant TSH reference range.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643998" cy="5929354"/>
          </a:xfrm>
        </p:spPr>
        <p:txBody>
          <a:bodyPr>
            <a:noAutofit/>
          </a:bodyPr>
          <a:lstStyle/>
          <a:p>
            <a:pPr>
              <a:buNone/>
            </a:pPr>
            <a:r>
              <a:rPr lang="en-US" sz="4000" b="1" dirty="0" smtClean="0">
                <a:solidFill>
                  <a:schemeClr val="tx2">
                    <a:lumMod val="10000"/>
                  </a:schemeClr>
                </a:solidFill>
                <a:latin typeface="Arial Narrow" pitchFamily="34" charset="0"/>
              </a:rPr>
              <a:t>More frequent than GD as the cause of thyroid function tests demonstrating</a:t>
            </a:r>
          </a:p>
          <a:p>
            <a:pPr>
              <a:buNone/>
            </a:pPr>
            <a:r>
              <a:rPr lang="en-US" sz="4000" b="1" dirty="0" err="1" smtClean="0">
                <a:solidFill>
                  <a:schemeClr val="tx2">
                    <a:lumMod val="10000"/>
                  </a:schemeClr>
                </a:solidFill>
                <a:latin typeface="Arial Narrow" pitchFamily="34" charset="0"/>
              </a:rPr>
              <a:t>hyperthyroxinemia</a:t>
            </a:r>
            <a:r>
              <a:rPr lang="en-US" sz="4000" b="1" dirty="0" smtClean="0">
                <a:solidFill>
                  <a:schemeClr val="tx2">
                    <a:lumMod val="10000"/>
                  </a:schemeClr>
                </a:solidFill>
                <a:latin typeface="Arial Narrow" pitchFamily="34" charset="0"/>
              </a:rPr>
              <a:t> is ‘gestational transient </a:t>
            </a:r>
            <a:r>
              <a:rPr lang="en-US" sz="4000" b="1" dirty="0" err="1" smtClean="0">
                <a:solidFill>
                  <a:schemeClr val="tx2">
                    <a:lumMod val="10000"/>
                  </a:schemeClr>
                </a:solidFill>
                <a:latin typeface="Arial Narrow" pitchFamily="34" charset="0"/>
              </a:rPr>
              <a:t>thyrotoxicosis</a:t>
            </a:r>
            <a:r>
              <a:rPr lang="en-US" sz="4000" b="1" dirty="0" smtClean="0">
                <a:solidFill>
                  <a:schemeClr val="tx2">
                    <a:lumMod val="10000"/>
                  </a:schemeClr>
                </a:solidFill>
                <a:latin typeface="Arial Narrow" pitchFamily="34" charset="0"/>
              </a:rPr>
              <a:t>’, which is limited to the first half of pregnancy. This condition, characterized by elevated FT4 and suppressed serum TSH, is diagnosed in about 1-3% of pregnancies.</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858312" cy="6286544"/>
          </a:xfrm>
        </p:spPr>
        <p:txBody>
          <a:bodyPr>
            <a:noAutofit/>
          </a:bodyPr>
          <a:lstStyle/>
          <a:p>
            <a:pPr>
              <a:buNone/>
            </a:pPr>
            <a:r>
              <a:rPr lang="en-US" sz="3600" b="1" dirty="0" smtClean="0">
                <a:solidFill>
                  <a:schemeClr val="tx2">
                    <a:lumMod val="10000"/>
                  </a:schemeClr>
                </a:solidFill>
                <a:latin typeface="Arial Narrow" pitchFamily="34" charset="0"/>
              </a:rPr>
              <a:t>This frequency depends on the geographic area and is secondary to elevated </a:t>
            </a:r>
            <a:r>
              <a:rPr lang="en-US" sz="3600" b="1" dirty="0" err="1" smtClean="0">
                <a:solidFill>
                  <a:schemeClr val="tx2">
                    <a:lumMod val="10000"/>
                  </a:schemeClr>
                </a:solidFill>
                <a:latin typeface="Arial Narrow" pitchFamily="34" charset="0"/>
              </a:rPr>
              <a:t>hCG</a:t>
            </a:r>
            <a:r>
              <a:rPr lang="en-US" sz="3600" b="1" dirty="0" smtClean="0">
                <a:solidFill>
                  <a:schemeClr val="tx2">
                    <a:lumMod val="10000"/>
                  </a:schemeClr>
                </a:solidFill>
                <a:latin typeface="Arial Narrow" pitchFamily="34" charset="0"/>
              </a:rPr>
              <a:t> levels. Often it is associated with </a:t>
            </a:r>
            <a:r>
              <a:rPr lang="en-US" sz="3600" b="1" dirty="0" err="1" smtClean="0">
                <a:solidFill>
                  <a:schemeClr val="tx2">
                    <a:lumMod val="10000"/>
                  </a:schemeClr>
                </a:solidFill>
                <a:latin typeface="Arial Narrow" pitchFamily="34" charset="0"/>
              </a:rPr>
              <a:t>hyperemesis</a:t>
            </a:r>
            <a:r>
              <a:rPr lang="en-US" sz="3600" b="1" dirty="0" smtClean="0">
                <a:solidFill>
                  <a:schemeClr val="tx2">
                    <a:lumMod val="10000"/>
                  </a:schemeClr>
                </a:solidFill>
                <a:latin typeface="Arial Narrow" pitchFamily="34" charset="0"/>
              </a:rPr>
              <a:t> </a:t>
            </a:r>
            <a:r>
              <a:rPr lang="en-US" sz="3600" b="1" dirty="0" err="1" smtClean="0">
                <a:solidFill>
                  <a:schemeClr val="tx2">
                    <a:lumMod val="10000"/>
                  </a:schemeClr>
                </a:solidFill>
                <a:latin typeface="Arial Narrow" pitchFamily="34" charset="0"/>
              </a:rPr>
              <a:t>gravidarum</a:t>
            </a:r>
            <a:r>
              <a:rPr lang="en-US" sz="3600" b="1" dirty="0" smtClean="0">
                <a:solidFill>
                  <a:schemeClr val="tx2">
                    <a:lumMod val="10000"/>
                  </a:schemeClr>
                </a:solidFill>
                <a:latin typeface="Arial Narrow" pitchFamily="34" charset="0"/>
              </a:rPr>
              <a:t>, defined as severe nausea and vomiting in early pregnancy with more than 5% weight loss, dehydration, and </a:t>
            </a:r>
            <a:r>
              <a:rPr lang="en-US" sz="3600" b="1" dirty="0" err="1" smtClean="0">
                <a:solidFill>
                  <a:schemeClr val="tx2">
                    <a:lumMod val="10000"/>
                  </a:schemeClr>
                </a:solidFill>
                <a:latin typeface="Arial Narrow" pitchFamily="34" charset="0"/>
              </a:rPr>
              <a:t>ketonuria</a:t>
            </a:r>
            <a:r>
              <a:rPr lang="en-US" sz="3600" b="1" dirty="0" smtClean="0">
                <a:solidFill>
                  <a:schemeClr val="tx2">
                    <a:lumMod val="10000"/>
                  </a:schemeClr>
                </a:solidFill>
                <a:latin typeface="Arial Narrow" pitchFamily="34" charset="0"/>
              </a:rPr>
              <a:t>. </a:t>
            </a:r>
            <a:r>
              <a:rPr lang="en-US" sz="3600" b="1" dirty="0" err="1" smtClean="0">
                <a:solidFill>
                  <a:schemeClr val="tx2">
                    <a:lumMod val="10000"/>
                  </a:schemeClr>
                </a:solidFill>
                <a:latin typeface="Arial Narrow" pitchFamily="34" charset="0"/>
              </a:rPr>
              <a:t>Hyperemesis</a:t>
            </a:r>
            <a:r>
              <a:rPr lang="en-US" sz="3600" b="1" dirty="0" smtClean="0">
                <a:solidFill>
                  <a:schemeClr val="tx2">
                    <a:lumMod val="10000"/>
                  </a:schemeClr>
                </a:solidFill>
                <a:latin typeface="Arial Narrow" pitchFamily="34" charset="0"/>
              </a:rPr>
              <a:t> </a:t>
            </a:r>
            <a:r>
              <a:rPr lang="en-US" sz="3600" b="1" dirty="0" err="1" smtClean="0">
                <a:solidFill>
                  <a:schemeClr val="tx2">
                    <a:lumMod val="10000"/>
                  </a:schemeClr>
                </a:solidFill>
                <a:latin typeface="Arial Narrow" pitchFamily="34" charset="0"/>
              </a:rPr>
              <a:t>gravidarum</a:t>
            </a:r>
            <a:r>
              <a:rPr lang="en-US" sz="3600" b="1" dirty="0" smtClean="0">
                <a:solidFill>
                  <a:schemeClr val="tx2">
                    <a:lumMod val="10000"/>
                  </a:schemeClr>
                </a:solidFill>
                <a:latin typeface="Arial Narrow" pitchFamily="34" charset="0"/>
              </a:rPr>
              <a:t> occurs in 3-10 per 1000 pregnancies. Other conditions associated with </a:t>
            </a:r>
            <a:r>
              <a:rPr lang="en-US" sz="3600" b="1" dirty="0" err="1" smtClean="0">
                <a:solidFill>
                  <a:schemeClr val="tx2">
                    <a:lumMod val="10000"/>
                  </a:schemeClr>
                </a:solidFill>
                <a:latin typeface="Arial Narrow" pitchFamily="34" charset="0"/>
              </a:rPr>
              <a:t>hCG</a:t>
            </a:r>
            <a:r>
              <a:rPr lang="en-US" sz="3600" b="1" dirty="0" smtClean="0">
                <a:solidFill>
                  <a:schemeClr val="tx2">
                    <a:lumMod val="10000"/>
                  </a:schemeClr>
                </a:solidFill>
                <a:latin typeface="Arial Narrow" pitchFamily="34" charset="0"/>
              </a:rPr>
              <a:t>-induced </a:t>
            </a:r>
            <a:r>
              <a:rPr lang="en-US" sz="3600" b="1" dirty="0" err="1" smtClean="0">
                <a:solidFill>
                  <a:schemeClr val="tx2">
                    <a:lumMod val="10000"/>
                  </a:schemeClr>
                </a:solidFill>
                <a:latin typeface="Arial Narrow" pitchFamily="34" charset="0"/>
              </a:rPr>
              <a:t>thyrotoxicosis</a:t>
            </a:r>
            <a:r>
              <a:rPr lang="en-US" sz="3600" b="1" dirty="0" smtClean="0">
                <a:solidFill>
                  <a:schemeClr val="tx2">
                    <a:lumMod val="10000"/>
                  </a:schemeClr>
                </a:solidFill>
                <a:latin typeface="Arial Narrow" pitchFamily="34" charset="0"/>
              </a:rPr>
              <a:t> include multiple gestation, </a:t>
            </a:r>
            <a:r>
              <a:rPr lang="en-US" sz="3600" b="1" dirty="0" err="1" smtClean="0">
                <a:solidFill>
                  <a:schemeClr val="tx2">
                    <a:lumMod val="10000"/>
                  </a:schemeClr>
                </a:solidFill>
                <a:latin typeface="Arial Narrow" pitchFamily="34" charset="0"/>
              </a:rPr>
              <a:t>hydatidiform</a:t>
            </a:r>
            <a:r>
              <a:rPr lang="en-US" sz="3600" b="1" dirty="0" smtClean="0">
                <a:solidFill>
                  <a:schemeClr val="tx2">
                    <a:lumMod val="10000"/>
                  </a:schemeClr>
                </a:solidFill>
                <a:latin typeface="Arial Narrow" pitchFamily="34" charset="0"/>
              </a:rPr>
              <a:t> mole, and </a:t>
            </a:r>
            <a:r>
              <a:rPr lang="en-US" sz="3600" b="1" dirty="0" err="1" smtClean="0">
                <a:solidFill>
                  <a:schemeClr val="tx2">
                    <a:lumMod val="10000"/>
                  </a:schemeClr>
                </a:solidFill>
                <a:latin typeface="Arial Narrow" pitchFamily="34" charset="0"/>
              </a:rPr>
              <a:t>choriocarcinoma</a:t>
            </a:r>
            <a:r>
              <a:rPr lang="en-US" sz="3600" b="1" dirty="0" smtClean="0">
                <a:solidFill>
                  <a:schemeClr val="tx2">
                    <a:lumMod val="10000"/>
                  </a:schemeClr>
                </a:solidFill>
                <a:latin typeface="Arial Narrow" pitchFamily="34" charset="0"/>
              </a:rPr>
              <a:t>.</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643998" cy="1285884"/>
          </a:xfrm>
        </p:spPr>
        <p:txBody>
          <a:bodyPr>
            <a:noAutofit/>
          </a:bodyPr>
          <a:lstStyle/>
          <a:p>
            <a:r>
              <a:rPr lang="en-US" sz="2800" b="1" dirty="0" smtClean="0">
                <a:solidFill>
                  <a:schemeClr val="tx2">
                    <a:lumMod val="10000"/>
                  </a:schemeClr>
                </a:solidFill>
                <a:latin typeface="Arial Narrow" pitchFamily="34" charset="0"/>
              </a:rPr>
              <a:t>QUESTION 51 - HOW CAN GESTATIONAL TRANSIENT THYROTOXICOSIS BE DIFFERENTIATED FROM GRAVES’ HYPERTHYROIDISM IN PREGNANCY?</a:t>
            </a:r>
            <a:endParaRPr lang="en-US" sz="2800" dirty="0">
              <a:solidFill>
                <a:schemeClr val="tx2">
                  <a:lumMod val="10000"/>
                </a:schemeClr>
              </a:solidFill>
              <a:latin typeface="Arial Narrow" pitchFamily="34" charset="0"/>
            </a:endParaRPr>
          </a:p>
        </p:txBody>
      </p:sp>
      <p:sp>
        <p:nvSpPr>
          <p:cNvPr id="3" name="Content Placeholder 2"/>
          <p:cNvSpPr>
            <a:spLocks noGrp="1"/>
          </p:cNvSpPr>
          <p:nvPr>
            <p:ph idx="1"/>
          </p:nvPr>
        </p:nvSpPr>
        <p:spPr>
          <a:xfrm>
            <a:off x="0" y="1428736"/>
            <a:ext cx="8715436" cy="4481233"/>
          </a:xfrm>
        </p:spPr>
        <p:txBody>
          <a:bodyPr>
            <a:noAutofit/>
          </a:bodyPr>
          <a:lstStyle/>
          <a:p>
            <a:pPr>
              <a:buNone/>
            </a:pPr>
            <a:r>
              <a:rPr lang="en-US" sz="3600" b="1" dirty="0" smtClean="0">
                <a:solidFill>
                  <a:schemeClr val="tx2">
                    <a:lumMod val="10000"/>
                  </a:schemeClr>
                </a:solidFill>
                <a:latin typeface="Arial Narrow" pitchFamily="34" charset="0"/>
              </a:rPr>
              <a:t>Diagnosing the cause of the disease is essential in any patient with </a:t>
            </a:r>
            <a:r>
              <a:rPr lang="en-US" sz="3600" b="1" dirty="0" err="1" smtClean="0">
                <a:solidFill>
                  <a:schemeClr val="tx2">
                    <a:lumMod val="10000"/>
                  </a:schemeClr>
                </a:solidFill>
                <a:latin typeface="Arial Narrow" pitchFamily="34" charset="0"/>
              </a:rPr>
              <a:t>thyrotoxicosis</a:t>
            </a:r>
            <a:r>
              <a:rPr lang="en-US" sz="3600" b="1" dirty="0" smtClean="0">
                <a:solidFill>
                  <a:schemeClr val="tx2">
                    <a:lumMod val="10000"/>
                  </a:schemeClr>
                </a:solidFill>
                <a:latin typeface="Arial Narrow" pitchFamily="34" charset="0"/>
              </a:rPr>
              <a:t>. In early pregnancy, the differential diagnosis in the majority of cases is between Graves’ hyperthyroidism and gestational transient </a:t>
            </a:r>
            <a:r>
              <a:rPr lang="en-US" sz="3600" b="1" dirty="0" err="1" smtClean="0">
                <a:solidFill>
                  <a:schemeClr val="tx2">
                    <a:lumMod val="10000"/>
                  </a:schemeClr>
                </a:solidFill>
                <a:latin typeface="Arial Narrow" pitchFamily="34" charset="0"/>
              </a:rPr>
              <a:t>thyrotoxicosis</a:t>
            </a:r>
            <a:r>
              <a:rPr lang="en-US" sz="3600" b="1" dirty="0" smtClean="0">
                <a:solidFill>
                  <a:schemeClr val="tx2">
                    <a:lumMod val="10000"/>
                  </a:schemeClr>
                </a:solidFill>
                <a:latin typeface="Arial Narrow" pitchFamily="34" charset="0"/>
              </a:rPr>
              <a:t>. In both situations, common clinical manifestations include palpitations, anxiety, tremor, and heat intolerance.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001156" cy="6572272"/>
          </a:xfrm>
        </p:spPr>
        <p:txBody>
          <a:bodyPr>
            <a:noAutofit/>
          </a:bodyPr>
          <a:lstStyle/>
          <a:p>
            <a:pPr>
              <a:buNone/>
            </a:pPr>
            <a:r>
              <a:rPr lang="en-US" sz="4400" b="1" dirty="0" smtClean="0">
                <a:solidFill>
                  <a:schemeClr val="tx2">
                    <a:lumMod val="10000"/>
                  </a:schemeClr>
                </a:solidFill>
                <a:latin typeface="Arial Narrow" pitchFamily="34" charset="0"/>
              </a:rPr>
              <a:t>A careful history and physical examination is of utmost importance in establishing the etiology. The findings of no prior history of thyroid disease, no stigmata of Graves’ disease (goiter, </a:t>
            </a:r>
            <a:r>
              <a:rPr lang="en-US" sz="4400" b="1" dirty="0" err="1" smtClean="0">
                <a:solidFill>
                  <a:schemeClr val="tx2">
                    <a:lumMod val="10000"/>
                  </a:schemeClr>
                </a:solidFill>
                <a:latin typeface="Arial Narrow" pitchFamily="34" charset="0"/>
              </a:rPr>
              <a:t>orbitopathy</a:t>
            </a:r>
            <a:r>
              <a:rPr lang="en-US" sz="4400" b="1" dirty="0" smtClean="0">
                <a:solidFill>
                  <a:schemeClr val="tx2">
                    <a:lumMod val="10000"/>
                  </a:schemeClr>
                </a:solidFill>
                <a:latin typeface="Arial Narrow" pitchFamily="34" charset="0"/>
              </a:rPr>
              <a:t>), a self-limited mild disorder, and symptoms of emesis favor the diagnosis of</a:t>
            </a:r>
          </a:p>
          <a:p>
            <a:pPr>
              <a:buNone/>
            </a:pPr>
            <a:r>
              <a:rPr lang="en-US" sz="4400" b="1" dirty="0" smtClean="0">
                <a:solidFill>
                  <a:schemeClr val="tx2">
                    <a:lumMod val="10000"/>
                  </a:schemeClr>
                </a:solidFill>
                <a:latin typeface="Arial Narrow" pitchFamily="34" charset="0"/>
              </a:rPr>
              <a:t>gestational transient </a:t>
            </a:r>
            <a:r>
              <a:rPr lang="en-US" sz="4400" b="1" dirty="0" err="1" smtClean="0">
                <a:solidFill>
                  <a:schemeClr val="tx2">
                    <a:lumMod val="10000"/>
                  </a:schemeClr>
                </a:solidFill>
                <a:latin typeface="Arial Narrow" pitchFamily="34" charset="0"/>
              </a:rPr>
              <a:t>thyrotoxicosis</a:t>
            </a:r>
            <a:r>
              <a:rPr lang="en-US" sz="4400" b="1" dirty="0" smtClean="0">
                <a:solidFill>
                  <a:schemeClr val="tx2">
                    <a:lumMod val="10000"/>
                  </a:schemeClr>
                </a:solidFill>
                <a:latin typeface="Arial Narrow" pitchFamily="34" charset="0"/>
              </a:rPr>
              <a:t>.</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643998" cy="6072230"/>
          </a:xfrm>
        </p:spPr>
        <p:txBody>
          <a:bodyPr>
            <a:noAutofit/>
          </a:bodyPr>
          <a:lstStyle/>
          <a:p>
            <a:pPr>
              <a:buNone/>
            </a:pPr>
            <a:r>
              <a:rPr lang="en-US" sz="4400" b="1" dirty="0" smtClean="0">
                <a:solidFill>
                  <a:schemeClr val="tx2">
                    <a:lumMod val="10000"/>
                  </a:schemeClr>
                </a:solidFill>
                <a:latin typeface="Arial Narrow" pitchFamily="34" charset="0"/>
              </a:rPr>
              <a:t>If other causes for </a:t>
            </a:r>
            <a:r>
              <a:rPr lang="en-US" sz="4400" b="1" dirty="0" err="1" smtClean="0">
                <a:solidFill>
                  <a:schemeClr val="tx2">
                    <a:lumMod val="10000"/>
                  </a:schemeClr>
                </a:solidFill>
                <a:latin typeface="Arial Narrow" pitchFamily="34" charset="0"/>
              </a:rPr>
              <a:t>thyrotoxicosis</a:t>
            </a:r>
            <a:r>
              <a:rPr lang="en-US" sz="4400" b="1" dirty="0" smtClean="0">
                <a:solidFill>
                  <a:schemeClr val="tx2">
                    <a:lumMod val="10000"/>
                  </a:schemeClr>
                </a:solidFill>
                <a:latin typeface="Arial Narrow" pitchFamily="34" charset="0"/>
              </a:rPr>
              <a:t> are suspected, measurement of TSH receptor antibody (</a:t>
            </a:r>
            <a:r>
              <a:rPr lang="en-US" sz="4400" b="1" dirty="0" err="1" smtClean="0">
                <a:solidFill>
                  <a:schemeClr val="tx2">
                    <a:lumMod val="10000"/>
                  </a:schemeClr>
                </a:solidFill>
                <a:latin typeface="Arial Narrow" pitchFamily="34" charset="0"/>
              </a:rPr>
              <a:t>TRAb</a:t>
            </a:r>
            <a:r>
              <a:rPr lang="en-US" sz="4400" b="1" dirty="0" smtClean="0">
                <a:solidFill>
                  <a:schemeClr val="tx2">
                    <a:lumMod val="10000"/>
                  </a:schemeClr>
                </a:solidFill>
                <a:latin typeface="Arial Narrow" pitchFamily="34" charset="0"/>
              </a:rPr>
              <a:t>) is indicated. If this is negative or thyroid nodules are suspected based on clinical examination, a thyroid ultrasound should be performed to evaluate </a:t>
            </a:r>
            <a:r>
              <a:rPr lang="en-US" sz="4400" b="1" dirty="0" err="1" smtClean="0">
                <a:solidFill>
                  <a:schemeClr val="tx2">
                    <a:lumMod val="10000"/>
                  </a:schemeClr>
                </a:solidFill>
                <a:latin typeface="Arial Narrow" pitchFamily="34" charset="0"/>
              </a:rPr>
              <a:t>nodularity</a:t>
            </a:r>
            <a:r>
              <a:rPr lang="en-US" sz="4400" b="1" dirty="0" smtClean="0">
                <a:solidFill>
                  <a:schemeClr val="tx2">
                    <a:lumMod val="10000"/>
                  </a:schemeClr>
                </a:solidFill>
                <a:latin typeface="Arial Narrow" pitchFamily="34" charset="0"/>
              </a:rPr>
              <a:t>.</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001156" cy="6500834"/>
          </a:xfrm>
        </p:spPr>
        <p:txBody>
          <a:bodyPr>
            <a:noAutofit/>
          </a:bodyPr>
          <a:lstStyle/>
          <a:p>
            <a:pPr>
              <a:buNone/>
            </a:pPr>
            <a:r>
              <a:rPr lang="en-US" sz="3600" b="1" dirty="0" smtClean="0">
                <a:solidFill>
                  <a:schemeClr val="tx2">
                    <a:lumMod val="10000"/>
                  </a:schemeClr>
                </a:solidFill>
                <a:latin typeface="Arial Narrow" pitchFamily="34" charset="0"/>
              </a:rPr>
              <a:t>Recommendation 40</a:t>
            </a:r>
          </a:p>
          <a:p>
            <a:pPr>
              <a:buNone/>
            </a:pPr>
            <a:r>
              <a:rPr lang="en-US" sz="3600" b="1" dirty="0" smtClean="0">
                <a:solidFill>
                  <a:schemeClr val="tx2">
                    <a:lumMod val="10000"/>
                  </a:schemeClr>
                </a:solidFill>
                <a:latin typeface="Arial Narrow" pitchFamily="34" charset="0"/>
              </a:rPr>
              <a:t>When a suppressed serum TSH is detected in the first trimester (TSH less than the reference range), a medical history, physical examination, and measurement of maternal serum Free T4 or total T4 concentrations should be performed. Measurement of TSH receptor antibodies (</a:t>
            </a:r>
            <a:r>
              <a:rPr lang="en-US" sz="3600" b="1" dirty="0" err="1" smtClean="0">
                <a:solidFill>
                  <a:schemeClr val="tx2">
                    <a:lumMod val="10000"/>
                  </a:schemeClr>
                </a:solidFill>
                <a:latin typeface="Arial Narrow" pitchFamily="34" charset="0"/>
              </a:rPr>
              <a:t>TRAb</a:t>
            </a:r>
            <a:r>
              <a:rPr lang="en-US" sz="3600" b="1" dirty="0" smtClean="0">
                <a:solidFill>
                  <a:schemeClr val="tx2">
                    <a:lumMod val="10000"/>
                  </a:schemeClr>
                </a:solidFill>
                <a:latin typeface="Arial Narrow" pitchFamily="34" charset="0"/>
              </a:rPr>
              <a:t>), and maternal total T3, may prove helpful in clarifying the etiology of </a:t>
            </a:r>
            <a:r>
              <a:rPr lang="en-US" sz="3600" b="1" dirty="0" err="1" smtClean="0">
                <a:solidFill>
                  <a:schemeClr val="tx2">
                    <a:lumMod val="10000"/>
                  </a:schemeClr>
                </a:solidFill>
                <a:latin typeface="Arial Narrow" pitchFamily="34" charset="0"/>
              </a:rPr>
              <a:t>thyrotoxicosis</a:t>
            </a:r>
            <a:r>
              <a:rPr lang="en-US" sz="3600" b="1" dirty="0" smtClean="0">
                <a:solidFill>
                  <a:schemeClr val="tx2">
                    <a:lumMod val="10000"/>
                  </a:schemeClr>
                </a:solidFill>
                <a:latin typeface="Arial Narrow" pitchFamily="34" charset="0"/>
              </a:rPr>
              <a:t>. </a:t>
            </a:r>
            <a:r>
              <a:rPr lang="en-US" sz="3600" b="1" i="1" dirty="0" smtClean="0">
                <a:solidFill>
                  <a:schemeClr val="tx2">
                    <a:lumMod val="10000"/>
                  </a:schemeClr>
                </a:solidFill>
                <a:latin typeface="Arial Narrow" pitchFamily="34" charset="0"/>
              </a:rPr>
              <a:t>(Strong recommendation, Moderate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71480"/>
            <a:ext cx="8715436" cy="4195481"/>
          </a:xfrm>
        </p:spPr>
        <p:txBody>
          <a:bodyPr>
            <a:noAutofit/>
          </a:bodyPr>
          <a:lstStyle/>
          <a:p>
            <a:pPr>
              <a:buNone/>
            </a:pPr>
            <a:r>
              <a:rPr lang="en-US" sz="4400" b="1" dirty="0" smtClean="0">
                <a:solidFill>
                  <a:schemeClr val="tx2">
                    <a:lumMod val="10000"/>
                  </a:schemeClr>
                </a:solidFill>
                <a:latin typeface="Arial Narrow" pitchFamily="34" charset="0"/>
              </a:rPr>
              <a:t>Recommendation 41</a:t>
            </a:r>
          </a:p>
          <a:p>
            <a:pPr>
              <a:buNone/>
            </a:pPr>
            <a:r>
              <a:rPr lang="en-US" sz="4400" b="1" dirty="0" smtClean="0">
                <a:solidFill>
                  <a:schemeClr val="tx2">
                    <a:lumMod val="10000"/>
                  </a:schemeClr>
                </a:solidFill>
                <a:latin typeface="Arial Narrow" pitchFamily="34" charset="0"/>
              </a:rPr>
              <a:t>Radionuclide </a:t>
            </a:r>
            <a:r>
              <a:rPr lang="en-US" sz="4400" b="1" dirty="0" err="1" smtClean="0">
                <a:solidFill>
                  <a:schemeClr val="tx2">
                    <a:lumMod val="10000"/>
                  </a:schemeClr>
                </a:solidFill>
                <a:latin typeface="Arial Narrow" pitchFamily="34" charset="0"/>
              </a:rPr>
              <a:t>scintigraphy</a:t>
            </a:r>
            <a:r>
              <a:rPr lang="en-US" sz="4400" b="1" dirty="0" smtClean="0">
                <a:solidFill>
                  <a:schemeClr val="tx2">
                    <a:lumMod val="10000"/>
                  </a:schemeClr>
                </a:solidFill>
                <a:latin typeface="Arial Narrow" pitchFamily="34" charset="0"/>
              </a:rPr>
              <a:t> or radioiodine uptake determination should not be performed in pregnancy. </a:t>
            </a:r>
            <a:r>
              <a:rPr lang="en-US" sz="4400" b="1" i="1" dirty="0" smtClean="0">
                <a:solidFill>
                  <a:schemeClr val="tx2">
                    <a:lumMod val="10000"/>
                  </a:schemeClr>
                </a:solidFill>
                <a:latin typeface="Arial Narrow" pitchFamily="34" charset="0"/>
              </a:rPr>
              <a:t>(Strong recommendation, High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01156" cy="6858000"/>
          </a:xfrm>
        </p:spPr>
        <p:txBody>
          <a:bodyPr>
            <a:noAutofit/>
          </a:bodyPr>
          <a:lstStyle/>
          <a:p>
            <a:pPr>
              <a:buNone/>
            </a:pPr>
            <a:r>
              <a:rPr lang="en-US" sz="4000" b="1" dirty="0" smtClean="0">
                <a:solidFill>
                  <a:schemeClr val="tx2">
                    <a:lumMod val="10000"/>
                  </a:schemeClr>
                </a:solidFill>
                <a:latin typeface="Arial Narrow" pitchFamily="34" charset="0"/>
              </a:rPr>
              <a:t>Recommendation 42</a:t>
            </a:r>
          </a:p>
          <a:p>
            <a:pPr>
              <a:buNone/>
            </a:pPr>
            <a:r>
              <a:rPr lang="en-US" sz="4000" b="1" dirty="0" smtClean="0">
                <a:solidFill>
                  <a:schemeClr val="tx2">
                    <a:lumMod val="10000"/>
                  </a:schemeClr>
                </a:solidFill>
                <a:latin typeface="Arial Narrow" pitchFamily="34" charset="0"/>
              </a:rPr>
              <a:t>The appropriate management of abnormal maternal thyroid tests attributable to gestational transient </a:t>
            </a:r>
            <a:r>
              <a:rPr lang="en-US" sz="4000" b="1" dirty="0" err="1" smtClean="0">
                <a:solidFill>
                  <a:schemeClr val="tx2">
                    <a:lumMod val="10000"/>
                  </a:schemeClr>
                </a:solidFill>
                <a:latin typeface="Arial Narrow" pitchFamily="34" charset="0"/>
              </a:rPr>
              <a:t>thyrotoxicosis</a:t>
            </a:r>
            <a:r>
              <a:rPr lang="en-US" sz="4000" b="1" dirty="0" smtClean="0">
                <a:solidFill>
                  <a:schemeClr val="tx2">
                    <a:lumMod val="10000"/>
                  </a:schemeClr>
                </a:solidFill>
                <a:latin typeface="Arial Narrow" pitchFamily="34" charset="0"/>
              </a:rPr>
              <a:t> and/or </a:t>
            </a:r>
            <a:r>
              <a:rPr lang="en-US" sz="4000" b="1" dirty="0" err="1" smtClean="0">
                <a:solidFill>
                  <a:schemeClr val="tx2">
                    <a:lumMod val="10000"/>
                  </a:schemeClr>
                </a:solidFill>
                <a:latin typeface="Arial Narrow" pitchFamily="34" charset="0"/>
              </a:rPr>
              <a:t>hyperemesis</a:t>
            </a:r>
            <a:r>
              <a:rPr lang="en-US" sz="4000" b="1" dirty="0" smtClean="0">
                <a:solidFill>
                  <a:schemeClr val="tx2">
                    <a:lumMod val="10000"/>
                  </a:schemeClr>
                </a:solidFill>
                <a:latin typeface="Arial Narrow" pitchFamily="34" charset="0"/>
              </a:rPr>
              <a:t> </a:t>
            </a:r>
            <a:r>
              <a:rPr lang="en-US" sz="4000" b="1" dirty="0" err="1" smtClean="0">
                <a:solidFill>
                  <a:schemeClr val="tx2">
                    <a:lumMod val="10000"/>
                  </a:schemeClr>
                </a:solidFill>
                <a:latin typeface="Arial Narrow" pitchFamily="34" charset="0"/>
              </a:rPr>
              <a:t>gravidarum</a:t>
            </a:r>
            <a:r>
              <a:rPr lang="en-US" sz="4000" b="1" dirty="0" smtClean="0">
                <a:solidFill>
                  <a:schemeClr val="tx2">
                    <a:lumMod val="10000"/>
                  </a:schemeClr>
                </a:solidFill>
                <a:latin typeface="Arial Narrow" pitchFamily="34" charset="0"/>
              </a:rPr>
              <a:t> includes supportive therapy, management of dehydration, and hospitalization if needed. </a:t>
            </a:r>
            <a:r>
              <a:rPr lang="en-US" sz="4000" b="1" dirty="0" err="1" smtClean="0">
                <a:solidFill>
                  <a:schemeClr val="tx2">
                    <a:lumMod val="10000"/>
                  </a:schemeClr>
                </a:solidFill>
                <a:latin typeface="Arial Narrow" pitchFamily="34" charset="0"/>
              </a:rPr>
              <a:t>Antithyroid</a:t>
            </a:r>
            <a:r>
              <a:rPr lang="en-US" sz="4000" b="1" dirty="0" smtClean="0">
                <a:solidFill>
                  <a:schemeClr val="tx2">
                    <a:lumMod val="10000"/>
                  </a:schemeClr>
                </a:solidFill>
                <a:latin typeface="Arial Narrow" pitchFamily="34" charset="0"/>
              </a:rPr>
              <a:t> drugs are not recommended, though beta-blockers may be considered. </a:t>
            </a:r>
            <a:r>
              <a:rPr lang="en-US" sz="4000" b="1" i="1" dirty="0" smtClean="0">
                <a:solidFill>
                  <a:schemeClr val="tx2">
                    <a:lumMod val="10000"/>
                  </a:schemeClr>
                </a:solidFill>
                <a:latin typeface="Arial Narrow" pitchFamily="34" charset="0"/>
              </a:rPr>
              <a:t>(Strong recommendation, Moderate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15404" cy="1400530"/>
          </a:xfrm>
        </p:spPr>
        <p:txBody>
          <a:bodyPr>
            <a:noAutofit/>
          </a:bodyPr>
          <a:lstStyle/>
          <a:p>
            <a:r>
              <a:rPr lang="en-US" sz="3200" b="1" dirty="0" smtClean="0">
                <a:latin typeface="Arial Narrow" pitchFamily="34" charset="0"/>
              </a:rPr>
              <a:t>QUESTION 53 - HOW SHOULD WOMEN WITH GRAVES’ DISEASE SEEKING FUTURE PREGNANCY BE COUNSELED?</a:t>
            </a:r>
            <a:endParaRPr lang="en-US" sz="3200" dirty="0">
              <a:latin typeface="Arial Narrow" pitchFamily="34" charset="0"/>
            </a:endParaRPr>
          </a:p>
        </p:txBody>
      </p:sp>
      <p:sp>
        <p:nvSpPr>
          <p:cNvPr id="3" name="Content Placeholder 2"/>
          <p:cNvSpPr>
            <a:spLocks noGrp="1"/>
          </p:cNvSpPr>
          <p:nvPr>
            <p:ph idx="1"/>
          </p:nvPr>
        </p:nvSpPr>
        <p:spPr>
          <a:xfrm>
            <a:off x="142844" y="1357298"/>
            <a:ext cx="8715436" cy="5500702"/>
          </a:xfrm>
        </p:spPr>
        <p:txBody>
          <a:bodyPr>
            <a:noAutofit/>
          </a:bodyPr>
          <a:lstStyle/>
          <a:p>
            <a:pPr>
              <a:buNone/>
            </a:pPr>
            <a:r>
              <a:rPr lang="en-US" sz="3200" b="1" dirty="0" smtClean="0">
                <a:solidFill>
                  <a:schemeClr val="tx2">
                    <a:lumMod val="10000"/>
                  </a:schemeClr>
                </a:solidFill>
                <a:latin typeface="Arial Narrow" pitchFamily="34" charset="0"/>
              </a:rPr>
              <a:t>The planning of therapy in relation to possible future pregnancy should be discussed with all women of childbearing age who develop </a:t>
            </a:r>
            <a:r>
              <a:rPr lang="en-US" sz="3200" b="1" dirty="0" err="1" smtClean="0">
                <a:solidFill>
                  <a:schemeClr val="tx2">
                    <a:lumMod val="10000"/>
                  </a:schemeClr>
                </a:solidFill>
                <a:latin typeface="Arial Narrow" pitchFamily="34" charset="0"/>
              </a:rPr>
              <a:t>thyrotoxicosis</a:t>
            </a:r>
            <a:r>
              <a:rPr lang="en-US" sz="3200" b="1" dirty="0" smtClean="0">
                <a:solidFill>
                  <a:schemeClr val="tx2">
                    <a:lumMod val="10000"/>
                  </a:schemeClr>
                </a:solidFill>
                <a:latin typeface="Arial Narrow" pitchFamily="34" charset="0"/>
              </a:rPr>
              <a:t>. In general, pregnancy should be postponed until a stable, </a:t>
            </a:r>
            <a:r>
              <a:rPr lang="en-US" sz="3200" b="1" dirty="0" err="1" smtClean="0">
                <a:solidFill>
                  <a:schemeClr val="tx2">
                    <a:lumMod val="10000"/>
                  </a:schemeClr>
                </a:solidFill>
                <a:latin typeface="Arial Narrow" pitchFamily="34" charset="0"/>
              </a:rPr>
              <a:t>euthyroid</a:t>
            </a:r>
            <a:r>
              <a:rPr lang="en-US" sz="3200" b="1" dirty="0" smtClean="0">
                <a:solidFill>
                  <a:schemeClr val="tx2">
                    <a:lumMod val="10000"/>
                  </a:schemeClr>
                </a:solidFill>
                <a:latin typeface="Arial Narrow" pitchFamily="34" charset="0"/>
              </a:rPr>
              <a:t> state is reached. As a guide, two sets of thyroid function test within the reference range, at least one month apart, and with no change in therapy between tests, can be used to define ‘a stable </a:t>
            </a:r>
            <a:r>
              <a:rPr lang="en-US" sz="3200" b="1" dirty="0" err="1" smtClean="0">
                <a:solidFill>
                  <a:schemeClr val="tx2">
                    <a:lumMod val="10000"/>
                  </a:schemeClr>
                </a:solidFill>
                <a:latin typeface="Arial Narrow" pitchFamily="34" charset="0"/>
              </a:rPr>
              <a:t>euthyroid</a:t>
            </a:r>
            <a:r>
              <a:rPr lang="en-US" sz="3200" b="1" dirty="0" smtClean="0">
                <a:solidFill>
                  <a:schemeClr val="tx2">
                    <a:lumMod val="10000"/>
                  </a:schemeClr>
                </a:solidFill>
                <a:latin typeface="Arial Narrow" pitchFamily="34" charset="0"/>
              </a:rPr>
              <a:t> state’. The use of contraception until the disease is controlled is strongly recommended.</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8858280" cy="6215106"/>
          </a:xfrm>
        </p:spPr>
        <p:txBody>
          <a:bodyPr>
            <a:noAutofit/>
          </a:bodyPr>
          <a:lstStyle/>
          <a:p>
            <a:pPr>
              <a:buNone/>
            </a:pPr>
            <a:r>
              <a:rPr lang="en-US" sz="3200" b="1" dirty="0" smtClean="0">
                <a:solidFill>
                  <a:schemeClr val="tx2">
                    <a:lumMod val="10000"/>
                  </a:schemeClr>
                </a:solidFill>
                <a:latin typeface="Arial Narrow" pitchFamily="34" charset="0"/>
              </a:rPr>
              <a:t>Recommendation 43</a:t>
            </a:r>
          </a:p>
          <a:p>
            <a:pPr>
              <a:buNone/>
            </a:pPr>
            <a:r>
              <a:rPr lang="en-US" sz="3200" b="1" dirty="0" smtClean="0">
                <a:solidFill>
                  <a:schemeClr val="tx2">
                    <a:lumMod val="10000"/>
                  </a:schemeClr>
                </a:solidFill>
                <a:latin typeface="Arial Narrow" pitchFamily="34" charset="0"/>
              </a:rPr>
              <a:t>In all women of childbearing age who are </a:t>
            </a:r>
            <a:r>
              <a:rPr lang="en-US" sz="3200" b="1" dirty="0" err="1" smtClean="0">
                <a:solidFill>
                  <a:schemeClr val="tx2">
                    <a:lumMod val="10000"/>
                  </a:schemeClr>
                </a:solidFill>
                <a:latin typeface="Arial Narrow" pitchFamily="34" charset="0"/>
              </a:rPr>
              <a:t>thyrotoxic</a:t>
            </a:r>
            <a:r>
              <a:rPr lang="en-US" sz="3200" b="1" dirty="0" smtClean="0">
                <a:solidFill>
                  <a:schemeClr val="tx2">
                    <a:lumMod val="10000"/>
                  </a:schemeClr>
                </a:solidFill>
                <a:latin typeface="Arial Narrow" pitchFamily="34" charset="0"/>
              </a:rPr>
              <a:t>, the possibility of future pregnancy should be discussed. Women with Graves’ disease seeking future pregnancy should be counseled regarding the complexity of disease management during future gestation, including the association of birth defects with </a:t>
            </a:r>
            <a:r>
              <a:rPr lang="en-US" sz="3200" b="1" dirty="0" err="1" smtClean="0">
                <a:solidFill>
                  <a:schemeClr val="tx2">
                    <a:lumMod val="10000"/>
                  </a:schemeClr>
                </a:solidFill>
                <a:latin typeface="Arial Narrow" pitchFamily="34" charset="0"/>
              </a:rPr>
              <a:t>antithyroid</a:t>
            </a:r>
            <a:r>
              <a:rPr lang="en-US" sz="3200" b="1" dirty="0" smtClean="0">
                <a:solidFill>
                  <a:schemeClr val="tx2">
                    <a:lumMod val="10000"/>
                  </a:schemeClr>
                </a:solidFill>
                <a:latin typeface="Arial Narrow" pitchFamily="34" charset="0"/>
              </a:rPr>
              <a:t> drug use. Preconception counseling should review the risks and benefits of all treatment options, and the patient’s desired timeline to conception. (</a:t>
            </a:r>
            <a:r>
              <a:rPr lang="en-US" sz="3200" b="1" i="1" dirty="0" smtClean="0">
                <a:solidFill>
                  <a:schemeClr val="tx2">
                    <a:lumMod val="10000"/>
                  </a:schemeClr>
                </a:solidFill>
                <a:latin typeface="Arial Narrow" pitchFamily="34" charset="0"/>
              </a:rPr>
              <a:t>Strong recommendation, High quality evidence)</a:t>
            </a:r>
            <a:endParaRPr lang="en-US" sz="32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358246" cy="6000792"/>
          </a:xfrm>
        </p:spPr>
        <p:txBody>
          <a:bodyPr>
            <a:noAutofit/>
          </a:bodyPr>
          <a:lstStyle/>
          <a:p>
            <a:pPr>
              <a:buNone/>
            </a:pPr>
            <a:r>
              <a:rPr lang="en-US" sz="4000" b="1" dirty="0" smtClean="0">
                <a:solidFill>
                  <a:schemeClr val="tx2">
                    <a:lumMod val="10000"/>
                  </a:schemeClr>
                </a:solidFill>
                <a:latin typeface="Arial Narrow" pitchFamily="34" charset="0"/>
              </a:rPr>
              <a:t>The largest decrease in serum TSH is observed during the first trimester, due to elevated levels of serum </a:t>
            </a:r>
            <a:r>
              <a:rPr lang="en-US" sz="4000" b="1" dirty="0" err="1" smtClean="0">
                <a:solidFill>
                  <a:schemeClr val="tx2">
                    <a:lumMod val="10000"/>
                  </a:schemeClr>
                </a:solidFill>
                <a:latin typeface="Arial Narrow" pitchFamily="34" charset="0"/>
              </a:rPr>
              <a:t>hCG</a:t>
            </a:r>
            <a:r>
              <a:rPr lang="en-US" sz="4000" b="1" dirty="0" smtClean="0">
                <a:solidFill>
                  <a:schemeClr val="tx2">
                    <a:lumMod val="10000"/>
                  </a:schemeClr>
                </a:solidFill>
                <a:latin typeface="Arial Narrow" pitchFamily="34" charset="0"/>
              </a:rPr>
              <a:t> directly stimulating the TSH receptor and thereby increasing thyroid hormone production (Table 4). There after, serum TSH and its reference range gradually rise in the 2</a:t>
            </a:r>
            <a:r>
              <a:rPr lang="en-US" sz="4000" b="1" baseline="30000" dirty="0" smtClean="0">
                <a:solidFill>
                  <a:schemeClr val="tx2">
                    <a:lumMod val="10000"/>
                  </a:schemeClr>
                </a:solidFill>
                <a:latin typeface="Arial Narrow" pitchFamily="34" charset="0"/>
              </a:rPr>
              <a:t>nd</a:t>
            </a:r>
            <a:r>
              <a:rPr lang="en-US" sz="4000" b="1" dirty="0" smtClean="0">
                <a:solidFill>
                  <a:schemeClr val="tx2">
                    <a:lumMod val="10000"/>
                  </a:schemeClr>
                </a:solidFill>
                <a:latin typeface="Arial Narrow" pitchFamily="34" charset="0"/>
              </a:rPr>
              <a:t> and 3rd trimesters, but nonetheless remain lower than in non-pregnant women.</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001156" cy="6143668"/>
          </a:xfrm>
        </p:spPr>
        <p:txBody>
          <a:bodyPr>
            <a:noAutofit/>
          </a:bodyPr>
          <a:lstStyle/>
          <a:p>
            <a:pPr>
              <a:buNone/>
            </a:pPr>
            <a:r>
              <a:rPr lang="en-US" sz="4000" b="1" dirty="0" smtClean="0">
                <a:solidFill>
                  <a:schemeClr val="tx2">
                    <a:lumMod val="10000"/>
                  </a:schemeClr>
                </a:solidFill>
                <a:latin typeface="Arial Narrow" pitchFamily="34" charset="0"/>
              </a:rPr>
              <a:t>Recommendation 44</a:t>
            </a:r>
          </a:p>
          <a:p>
            <a:pPr>
              <a:buNone/>
            </a:pPr>
            <a:r>
              <a:rPr lang="en-US" sz="4000" b="1" dirty="0" err="1" smtClean="0">
                <a:solidFill>
                  <a:schemeClr val="tx2">
                    <a:lumMod val="10000"/>
                  </a:schemeClr>
                </a:solidFill>
                <a:latin typeface="Arial Narrow" pitchFamily="34" charset="0"/>
              </a:rPr>
              <a:t>Thyrotoxic</a:t>
            </a:r>
            <a:r>
              <a:rPr lang="en-US" sz="4000" b="1" dirty="0" smtClean="0">
                <a:solidFill>
                  <a:schemeClr val="tx2">
                    <a:lumMod val="10000"/>
                  </a:schemeClr>
                </a:solidFill>
                <a:latin typeface="Arial Narrow" pitchFamily="34" charset="0"/>
              </a:rPr>
              <a:t> women should be rendered stably </a:t>
            </a:r>
            <a:r>
              <a:rPr lang="en-US" sz="4000" b="1" dirty="0" err="1" smtClean="0">
                <a:solidFill>
                  <a:schemeClr val="tx2">
                    <a:lumMod val="10000"/>
                  </a:schemeClr>
                </a:solidFill>
                <a:latin typeface="Arial Narrow" pitchFamily="34" charset="0"/>
              </a:rPr>
              <a:t>euthyroid</a:t>
            </a:r>
            <a:r>
              <a:rPr lang="en-US" sz="4000" b="1" dirty="0" smtClean="0">
                <a:solidFill>
                  <a:schemeClr val="tx2">
                    <a:lumMod val="10000"/>
                  </a:schemeClr>
                </a:solidFill>
                <a:latin typeface="Arial Narrow" pitchFamily="34" charset="0"/>
              </a:rPr>
              <a:t> before attempting pregnancy. Several treatment options exist, each of which are associated with risks and benefits. These include 131I ablation, surgical </a:t>
            </a:r>
            <a:r>
              <a:rPr lang="en-US" sz="4000" b="1" dirty="0" err="1" smtClean="0">
                <a:solidFill>
                  <a:schemeClr val="tx2">
                    <a:lumMod val="10000"/>
                  </a:schemeClr>
                </a:solidFill>
                <a:latin typeface="Arial Narrow" pitchFamily="34" charset="0"/>
              </a:rPr>
              <a:t>thyroidectomy</a:t>
            </a:r>
            <a:r>
              <a:rPr lang="en-US" sz="4000" b="1" dirty="0" smtClean="0">
                <a:solidFill>
                  <a:schemeClr val="tx2">
                    <a:lumMod val="10000"/>
                  </a:schemeClr>
                </a:solidFill>
                <a:latin typeface="Arial Narrow" pitchFamily="34" charset="0"/>
              </a:rPr>
              <a:t>, or ATD therapy. </a:t>
            </a:r>
            <a:r>
              <a:rPr lang="en-US" sz="4000" b="1" i="1" dirty="0" smtClean="0">
                <a:solidFill>
                  <a:schemeClr val="tx2">
                    <a:lumMod val="10000"/>
                  </a:schemeClr>
                </a:solidFill>
                <a:latin typeface="Arial Narrow" pitchFamily="34" charset="0"/>
              </a:rPr>
              <a:t>(Strong recommendation, Moderate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357166"/>
            <a:ext cx="8715436" cy="6500834"/>
          </a:xfrm>
        </p:spPr>
        <p:txBody>
          <a:bodyPr>
            <a:noAutofit/>
          </a:bodyPr>
          <a:lstStyle/>
          <a:p>
            <a:pPr>
              <a:buNone/>
            </a:pPr>
            <a:r>
              <a:rPr lang="en-US" sz="4400" b="1" dirty="0" smtClean="0">
                <a:solidFill>
                  <a:schemeClr val="tx2">
                    <a:lumMod val="10000"/>
                  </a:schemeClr>
                </a:solidFill>
                <a:latin typeface="Arial Narrow" pitchFamily="34" charset="0"/>
              </a:rPr>
              <a:t>Recommendation 45</a:t>
            </a:r>
          </a:p>
          <a:p>
            <a:pPr>
              <a:buNone/>
            </a:pPr>
            <a:r>
              <a:rPr lang="en-US" sz="4400" b="1" dirty="0" smtClean="0">
                <a:solidFill>
                  <a:schemeClr val="tx2">
                    <a:lumMod val="10000"/>
                  </a:schemeClr>
                </a:solidFill>
                <a:latin typeface="Arial Narrow" pitchFamily="34" charset="0"/>
              </a:rPr>
              <a:t>Women taking MMI or PTU should be instructed to confirm potential pregnancy as soon as possible. If the pregnancy test is positive, pregnant women should contact their caregiver immediately. </a:t>
            </a:r>
            <a:r>
              <a:rPr lang="en-US" sz="4400" b="1" i="1" dirty="0" smtClean="0">
                <a:solidFill>
                  <a:schemeClr val="tx2">
                    <a:lumMod val="10000"/>
                  </a:schemeClr>
                </a:solidFill>
                <a:latin typeface="Arial Narrow" pitchFamily="34" charset="0"/>
              </a:rPr>
              <a:t>(Strong recommendation, High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3600" b="1" dirty="0" smtClean="0">
                <a:solidFill>
                  <a:schemeClr val="tx2">
                    <a:lumMod val="10000"/>
                  </a:schemeClr>
                </a:solidFill>
                <a:latin typeface="Arial Narrow" pitchFamily="34" charset="0"/>
              </a:rPr>
              <a:t>Recommendation 46</a:t>
            </a:r>
          </a:p>
          <a:p>
            <a:pPr>
              <a:buNone/>
            </a:pPr>
            <a:r>
              <a:rPr lang="en-US" sz="3600" b="1" dirty="0" smtClean="0">
                <a:solidFill>
                  <a:schemeClr val="tx2">
                    <a:lumMod val="10000"/>
                  </a:schemeClr>
                </a:solidFill>
                <a:latin typeface="Arial Narrow" pitchFamily="34" charset="0"/>
              </a:rPr>
              <a:t>a. In a newly-pregnant woman with Graves’ disease, who is </a:t>
            </a:r>
            <a:r>
              <a:rPr lang="en-US" sz="3600" b="1" dirty="0" err="1" smtClean="0">
                <a:solidFill>
                  <a:schemeClr val="tx2">
                    <a:lumMod val="10000"/>
                  </a:schemeClr>
                </a:solidFill>
                <a:latin typeface="Arial Narrow" pitchFamily="34" charset="0"/>
              </a:rPr>
              <a:t>euthyroid</a:t>
            </a:r>
            <a:r>
              <a:rPr lang="en-US" sz="3600" b="1" dirty="0" smtClean="0">
                <a:solidFill>
                  <a:schemeClr val="tx2">
                    <a:lumMod val="10000"/>
                  </a:schemeClr>
                </a:solidFill>
                <a:latin typeface="Arial Narrow" pitchFamily="34" charset="0"/>
              </a:rPr>
              <a:t> on a low dose of MMI (≤5-10 mg/day) or PTU (≤ 100-200 mg/day), the physician should consider discontinuing all </a:t>
            </a:r>
            <a:r>
              <a:rPr lang="en-US" sz="3600" b="1" dirty="0" err="1" smtClean="0">
                <a:solidFill>
                  <a:schemeClr val="tx2">
                    <a:lumMod val="10000"/>
                  </a:schemeClr>
                </a:solidFill>
                <a:latin typeface="Arial Narrow" pitchFamily="34" charset="0"/>
              </a:rPr>
              <a:t>antithyroid</a:t>
            </a:r>
            <a:r>
              <a:rPr lang="en-US" sz="3600" b="1" dirty="0" smtClean="0">
                <a:solidFill>
                  <a:schemeClr val="tx2">
                    <a:lumMod val="10000"/>
                  </a:schemeClr>
                </a:solidFill>
                <a:latin typeface="Arial Narrow" pitchFamily="34" charset="0"/>
              </a:rPr>
              <a:t> medication given potential </a:t>
            </a:r>
            <a:r>
              <a:rPr lang="en-US" sz="3600" b="1" dirty="0" err="1" smtClean="0">
                <a:solidFill>
                  <a:schemeClr val="tx2">
                    <a:lumMod val="10000"/>
                  </a:schemeClr>
                </a:solidFill>
                <a:latin typeface="Arial Narrow" pitchFamily="34" charset="0"/>
              </a:rPr>
              <a:t>teratogenic</a:t>
            </a:r>
            <a:r>
              <a:rPr lang="en-US" sz="3600" b="1" dirty="0" smtClean="0">
                <a:solidFill>
                  <a:schemeClr val="tx2">
                    <a:lumMod val="10000"/>
                  </a:schemeClr>
                </a:solidFill>
                <a:latin typeface="Arial Narrow" pitchFamily="34" charset="0"/>
              </a:rPr>
              <a:t> effects. The decision to stop medication should take into account the disease history, goiter size, duration of therapy, results of recent thyroid function tests, </a:t>
            </a:r>
            <a:r>
              <a:rPr lang="en-US" sz="3600" b="1" dirty="0" err="1" smtClean="0">
                <a:solidFill>
                  <a:schemeClr val="tx2">
                    <a:lumMod val="10000"/>
                  </a:schemeClr>
                </a:solidFill>
                <a:latin typeface="Arial Narrow" pitchFamily="34" charset="0"/>
              </a:rPr>
              <a:t>TRAb</a:t>
            </a:r>
            <a:r>
              <a:rPr lang="en-US" sz="3600" b="1" dirty="0" smtClean="0">
                <a:solidFill>
                  <a:schemeClr val="tx2">
                    <a:lumMod val="10000"/>
                  </a:schemeClr>
                </a:solidFill>
                <a:latin typeface="Arial Narrow" pitchFamily="34" charset="0"/>
              </a:rPr>
              <a:t> measurement, and other clinical factors. </a:t>
            </a:r>
            <a:r>
              <a:rPr lang="en-US" sz="3600" b="1" i="1" dirty="0" smtClean="0">
                <a:solidFill>
                  <a:schemeClr val="tx2">
                    <a:lumMod val="10000"/>
                  </a:schemeClr>
                </a:solidFill>
                <a:latin typeface="Arial Narrow" pitchFamily="34" charset="0"/>
              </a:rPr>
              <a:t>(Weak recommendation, Low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43998" cy="6858000"/>
          </a:xfrm>
        </p:spPr>
        <p:txBody>
          <a:bodyPr>
            <a:noAutofit/>
          </a:bodyPr>
          <a:lstStyle/>
          <a:p>
            <a:pPr>
              <a:buNone/>
            </a:pPr>
            <a:r>
              <a:rPr lang="en-US" sz="4000" b="1" i="1" dirty="0" smtClean="0">
                <a:solidFill>
                  <a:schemeClr val="tx2">
                    <a:lumMod val="10000"/>
                  </a:schemeClr>
                </a:solidFill>
                <a:latin typeface="Arial Narrow" pitchFamily="34" charset="0"/>
              </a:rPr>
              <a:t>b. Following cessation of </a:t>
            </a:r>
            <a:r>
              <a:rPr lang="en-US" sz="4000" b="1" i="1" dirty="0" err="1" smtClean="0">
                <a:solidFill>
                  <a:schemeClr val="tx2">
                    <a:lumMod val="10000"/>
                  </a:schemeClr>
                </a:solidFill>
                <a:latin typeface="Arial Narrow" pitchFamily="34" charset="0"/>
              </a:rPr>
              <a:t>antithyroid</a:t>
            </a:r>
            <a:r>
              <a:rPr lang="en-US" sz="4000" b="1" i="1" dirty="0" smtClean="0">
                <a:solidFill>
                  <a:schemeClr val="tx2">
                    <a:lumMod val="10000"/>
                  </a:schemeClr>
                </a:solidFill>
                <a:latin typeface="Arial Narrow" pitchFamily="34" charset="0"/>
              </a:rPr>
              <a:t> medication, maternal thyroid function testing (TSH, and </a:t>
            </a:r>
            <a:r>
              <a:rPr lang="en-US" sz="4000" b="1" dirty="0" smtClean="0">
                <a:solidFill>
                  <a:schemeClr val="tx2">
                    <a:lumMod val="10000"/>
                  </a:schemeClr>
                </a:solidFill>
                <a:latin typeface="Arial Narrow" pitchFamily="34" charset="0"/>
              </a:rPr>
              <a:t>FT4 or TT4) and clinical examination should be performed every 1-2 weeks to assess maternal and fetal thyroid status. If the pregnant woman remains clinically and biochemically </a:t>
            </a:r>
            <a:r>
              <a:rPr lang="en-US" sz="4000" b="1" dirty="0" err="1" smtClean="0">
                <a:solidFill>
                  <a:schemeClr val="tx2">
                    <a:lumMod val="10000"/>
                  </a:schemeClr>
                </a:solidFill>
                <a:latin typeface="Arial Narrow" pitchFamily="34" charset="0"/>
              </a:rPr>
              <a:t>euthyroid</a:t>
            </a:r>
            <a:r>
              <a:rPr lang="en-US" sz="4000" b="1" dirty="0" smtClean="0">
                <a:solidFill>
                  <a:schemeClr val="tx2">
                    <a:lumMod val="10000"/>
                  </a:schemeClr>
                </a:solidFill>
                <a:latin typeface="Arial Narrow" pitchFamily="34" charset="0"/>
              </a:rPr>
              <a:t>, test intervals may be extended to 2-4 weeks during the 2nd and 3rd trimester. </a:t>
            </a:r>
            <a:r>
              <a:rPr lang="en-US" sz="4000" b="1" i="1" dirty="0" smtClean="0">
                <a:solidFill>
                  <a:schemeClr val="tx2">
                    <a:lumMod val="10000"/>
                  </a:schemeClr>
                </a:solidFill>
                <a:latin typeface="Arial Narrow" pitchFamily="34" charset="0"/>
              </a:rPr>
              <a:t>(Weak recommendation, Low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58280" cy="6715148"/>
          </a:xfrm>
        </p:spPr>
        <p:txBody>
          <a:bodyPr>
            <a:noAutofit/>
          </a:bodyPr>
          <a:lstStyle/>
          <a:p>
            <a:pPr>
              <a:buNone/>
            </a:pPr>
            <a:r>
              <a:rPr lang="en-US" sz="4800" b="1" dirty="0" smtClean="0">
                <a:solidFill>
                  <a:schemeClr val="tx2">
                    <a:lumMod val="10000"/>
                  </a:schemeClr>
                </a:solidFill>
                <a:latin typeface="Arial Narrow" pitchFamily="34" charset="0"/>
              </a:rPr>
              <a:t>c. At each assessment, the decision to continue conservative management (withholding </a:t>
            </a:r>
            <a:r>
              <a:rPr lang="en-US" sz="4800" b="1" dirty="0" err="1" smtClean="0">
                <a:solidFill>
                  <a:schemeClr val="tx2">
                    <a:lumMod val="10000"/>
                  </a:schemeClr>
                </a:solidFill>
                <a:latin typeface="Arial Narrow" pitchFamily="34" charset="0"/>
              </a:rPr>
              <a:t>antithyroid</a:t>
            </a:r>
            <a:r>
              <a:rPr lang="en-US" sz="4800" b="1" dirty="0" smtClean="0">
                <a:solidFill>
                  <a:schemeClr val="tx2">
                    <a:lumMod val="10000"/>
                  </a:schemeClr>
                </a:solidFill>
                <a:latin typeface="Arial Narrow" pitchFamily="34" charset="0"/>
              </a:rPr>
              <a:t> medication) should be guided both by the clinical and the biochemical assessment</a:t>
            </a:r>
          </a:p>
          <a:p>
            <a:pPr>
              <a:buNone/>
            </a:pPr>
            <a:r>
              <a:rPr lang="en-US" sz="4800" b="1" dirty="0" smtClean="0">
                <a:solidFill>
                  <a:schemeClr val="tx2">
                    <a:lumMod val="10000"/>
                  </a:schemeClr>
                </a:solidFill>
                <a:latin typeface="Arial Narrow" pitchFamily="34" charset="0"/>
              </a:rPr>
              <a:t>of maternal thyroid status. </a:t>
            </a:r>
            <a:r>
              <a:rPr lang="en-US" sz="4800" b="1" i="1" dirty="0" smtClean="0">
                <a:solidFill>
                  <a:schemeClr val="tx2">
                    <a:lumMod val="10000"/>
                  </a:schemeClr>
                </a:solidFill>
                <a:latin typeface="Arial Narrow" pitchFamily="34" charset="0"/>
              </a:rPr>
              <a:t>(Weak recommendation, Low quality evidence)</a:t>
            </a:r>
            <a:endParaRPr lang="en-US" sz="48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4000" b="1" dirty="0" smtClean="0">
                <a:solidFill>
                  <a:schemeClr val="tx2">
                    <a:lumMod val="10000"/>
                  </a:schemeClr>
                </a:solidFill>
                <a:latin typeface="Arial Narrow" pitchFamily="34" charset="0"/>
              </a:rPr>
              <a:t>Recommendation 47</a:t>
            </a:r>
          </a:p>
          <a:p>
            <a:pPr>
              <a:buNone/>
            </a:pPr>
            <a:r>
              <a:rPr lang="en-US" sz="4000" b="1" dirty="0" smtClean="0">
                <a:solidFill>
                  <a:schemeClr val="tx2">
                    <a:lumMod val="10000"/>
                  </a:schemeClr>
                </a:solidFill>
                <a:latin typeface="Arial Narrow" pitchFamily="34" charset="0"/>
              </a:rPr>
              <a:t>In pregnant women with a high risk of developing </a:t>
            </a:r>
            <a:r>
              <a:rPr lang="en-US" sz="4000" b="1" dirty="0" err="1" smtClean="0">
                <a:solidFill>
                  <a:schemeClr val="tx2">
                    <a:lumMod val="10000"/>
                  </a:schemeClr>
                </a:solidFill>
                <a:latin typeface="Arial Narrow" pitchFamily="34" charset="0"/>
              </a:rPr>
              <a:t>thyrotoxicosis</a:t>
            </a:r>
            <a:r>
              <a:rPr lang="en-US" sz="4000" b="1" dirty="0" smtClean="0">
                <a:solidFill>
                  <a:schemeClr val="tx2">
                    <a:lumMod val="10000"/>
                  </a:schemeClr>
                </a:solidFill>
                <a:latin typeface="Arial Narrow" pitchFamily="34" charset="0"/>
              </a:rPr>
              <a:t> if </a:t>
            </a:r>
            <a:r>
              <a:rPr lang="en-US" sz="4000" b="1" dirty="0" err="1" smtClean="0">
                <a:solidFill>
                  <a:schemeClr val="tx2">
                    <a:lumMod val="10000"/>
                  </a:schemeClr>
                </a:solidFill>
                <a:latin typeface="Arial Narrow" pitchFamily="34" charset="0"/>
              </a:rPr>
              <a:t>antithyroid</a:t>
            </a:r>
            <a:r>
              <a:rPr lang="en-US" sz="4000" b="1" dirty="0" smtClean="0">
                <a:solidFill>
                  <a:schemeClr val="tx2">
                    <a:lumMod val="10000"/>
                  </a:schemeClr>
                </a:solidFill>
                <a:latin typeface="Arial Narrow" pitchFamily="34" charset="0"/>
              </a:rPr>
              <a:t> drugs were to be discontinued, continued </a:t>
            </a:r>
            <a:r>
              <a:rPr lang="en-US" sz="4000" b="1" dirty="0" err="1" smtClean="0">
                <a:solidFill>
                  <a:schemeClr val="tx2">
                    <a:lumMod val="10000"/>
                  </a:schemeClr>
                </a:solidFill>
                <a:latin typeface="Arial Narrow" pitchFamily="34" charset="0"/>
              </a:rPr>
              <a:t>antithyroid</a:t>
            </a:r>
            <a:r>
              <a:rPr lang="en-US" sz="4000" b="1" dirty="0" smtClean="0">
                <a:solidFill>
                  <a:schemeClr val="tx2">
                    <a:lumMod val="10000"/>
                  </a:schemeClr>
                </a:solidFill>
                <a:latin typeface="Arial Narrow" pitchFamily="34" charset="0"/>
              </a:rPr>
              <a:t> medication may be necessary. Factors predicting high clinical risk include being currently hyperthyroid, or requirement of&gt; 5-10 mg/day MMI or &gt; 100-200 mg/day PTU to maintain a </a:t>
            </a:r>
            <a:r>
              <a:rPr lang="en-US" sz="4000" b="1" dirty="0" err="1" smtClean="0">
                <a:solidFill>
                  <a:schemeClr val="tx2">
                    <a:lumMod val="10000"/>
                  </a:schemeClr>
                </a:solidFill>
                <a:latin typeface="Arial Narrow" pitchFamily="34" charset="0"/>
              </a:rPr>
              <a:t>euthyroid</a:t>
            </a:r>
            <a:r>
              <a:rPr lang="en-US" sz="4000" b="1" dirty="0" smtClean="0">
                <a:solidFill>
                  <a:schemeClr val="tx2">
                    <a:lumMod val="10000"/>
                  </a:schemeClr>
                </a:solidFill>
                <a:latin typeface="Arial Narrow" pitchFamily="34" charset="0"/>
              </a:rPr>
              <a:t> state. In such cases:</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500834"/>
          </a:xfrm>
        </p:spPr>
        <p:txBody>
          <a:bodyPr>
            <a:noAutofit/>
          </a:bodyPr>
          <a:lstStyle/>
          <a:p>
            <a:pPr>
              <a:buNone/>
            </a:pPr>
            <a:r>
              <a:rPr lang="en-US" sz="4000" b="1" dirty="0" smtClean="0">
                <a:solidFill>
                  <a:schemeClr val="tx2">
                    <a:lumMod val="10000"/>
                  </a:schemeClr>
                </a:solidFill>
                <a:latin typeface="Arial Narrow" pitchFamily="34" charset="0"/>
              </a:rPr>
              <a:t>a. PTU is recommended for the treatment of maternal hyperthyroidism through 16 weeks of pregnancy. </a:t>
            </a:r>
            <a:r>
              <a:rPr lang="en-US" sz="4000" b="1" i="1" dirty="0" smtClean="0">
                <a:solidFill>
                  <a:schemeClr val="tx2">
                    <a:lumMod val="10000"/>
                  </a:schemeClr>
                </a:solidFill>
                <a:latin typeface="Arial Narrow" pitchFamily="34" charset="0"/>
              </a:rPr>
              <a:t>(Strong recommendation, Moderate quality evidence)</a:t>
            </a:r>
          </a:p>
          <a:p>
            <a:pPr>
              <a:buNone/>
            </a:pPr>
            <a:r>
              <a:rPr lang="en-US" sz="4000" b="1" dirty="0" smtClean="0">
                <a:solidFill>
                  <a:schemeClr val="tx2">
                    <a:lumMod val="10000"/>
                  </a:schemeClr>
                </a:solidFill>
                <a:latin typeface="Arial Narrow" pitchFamily="34" charset="0"/>
              </a:rPr>
              <a:t>b. Pregnant women receiving MMI who are in need of continuing therapy during pregnancy should be switched to PTU as early as possible. </a:t>
            </a:r>
            <a:r>
              <a:rPr lang="en-US" sz="4000" b="1" i="1" dirty="0" smtClean="0">
                <a:solidFill>
                  <a:schemeClr val="tx2">
                    <a:lumMod val="10000"/>
                  </a:schemeClr>
                </a:solidFill>
                <a:latin typeface="Arial Narrow" pitchFamily="34" charset="0"/>
              </a:rPr>
              <a:t>(Weak Recommendation, Low quality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71480"/>
            <a:ext cx="8643998" cy="6072230"/>
          </a:xfrm>
        </p:spPr>
        <p:txBody>
          <a:bodyPr>
            <a:noAutofit/>
          </a:bodyPr>
          <a:lstStyle/>
          <a:p>
            <a:pPr>
              <a:buNone/>
            </a:pPr>
            <a:r>
              <a:rPr lang="en-US" sz="4400" b="1" dirty="0" smtClean="0">
                <a:solidFill>
                  <a:schemeClr val="tx2">
                    <a:lumMod val="10000"/>
                  </a:schemeClr>
                </a:solidFill>
                <a:latin typeface="Arial Narrow" pitchFamily="34" charset="0"/>
              </a:rPr>
              <a:t>c. When shifting from MMI to PTU, a dose ratio of approximately 1:20 should be used (e.g.</a:t>
            </a:r>
          </a:p>
          <a:p>
            <a:pPr>
              <a:buNone/>
            </a:pPr>
            <a:r>
              <a:rPr lang="en-US" sz="4400" b="1" dirty="0" smtClean="0">
                <a:solidFill>
                  <a:schemeClr val="tx2">
                    <a:lumMod val="10000"/>
                  </a:schemeClr>
                </a:solidFill>
                <a:latin typeface="Arial Narrow" pitchFamily="34" charset="0"/>
              </a:rPr>
              <a:t>MMI 5 mg daily = PTU 100 mg twice daily). </a:t>
            </a:r>
            <a:r>
              <a:rPr lang="en-US" sz="4400" b="1" i="1" dirty="0" smtClean="0">
                <a:solidFill>
                  <a:schemeClr val="tx2">
                    <a:lumMod val="10000"/>
                  </a:schemeClr>
                </a:solidFill>
                <a:latin typeface="Arial Narrow" pitchFamily="34" charset="0"/>
              </a:rPr>
              <a:t>(Strong recommendation, Moderate quality evidence)</a:t>
            </a:r>
            <a:endParaRPr lang="en-US" sz="44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858312" cy="6429420"/>
          </a:xfrm>
        </p:spPr>
        <p:txBody>
          <a:bodyPr>
            <a:noAutofit/>
          </a:bodyPr>
          <a:lstStyle/>
          <a:p>
            <a:pPr>
              <a:buNone/>
            </a:pPr>
            <a:r>
              <a:rPr lang="en-US" sz="4000" b="1" dirty="0" smtClean="0">
                <a:solidFill>
                  <a:schemeClr val="tx2">
                    <a:lumMod val="10000"/>
                  </a:schemeClr>
                </a:solidFill>
                <a:latin typeface="Arial Narrow" pitchFamily="34" charset="0"/>
              </a:rPr>
              <a:t>d. If ATD therapy is required after 16 weeks gestation, it remains unclear whether PTU should be continued or therapy changed to MMI. As both medications are associated with potential adverse effects and shifting potentially may lead to a period of less-tight control, no recommendation regarding switching </a:t>
            </a:r>
            <a:r>
              <a:rPr lang="en-US" sz="4000" b="1" dirty="0" err="1" smtClean="0">
                <a:solidFill>
                  <a:schemeClr val="tx2">
                    <a:lumMod val="10000"/>
                  </a:schemeClr>
                </a:solidFill>
                <a:latin typeface="Arial Narrow" pitchFamily="34" charset="0"/>
              </a:rPr>
              <a:t>antithyroid</a:t>
            </a:r>
            <a:r>
              <a:rPr lang="en-US" sz="4000" b="1" dirty="0" smtClean="0">
                <a:solidFill>
                  <a:schemeClr val="tx2">
                    <a:lumMod val="10000"/>
                  </a:schemeClr>
                </a:solidFill>
                <a:latin typeface="Arial Narrow" pitchFamily="34" charset="0"/>
              </a:rPr>
              <a:t> drug medication can be made at this time. </a:t>
            </a:r>
            <a:r>
              <a:rPr lang="en-US" sz="4000" b="1" i="1" dirty="0" smtClean="0">
                <a:solidFill>
                  <a:schemeClr val="tx2">
                    <a:lumMod val="10000"/>
                  </a:schemeClr>
                </a:solidFill>
                <a:latin typeface="Arial Narrow" pitchFamily="34" charset="0"/>
              </a:rPr>
              <a:t>(No recommendation, Insufficient evidence)</a:t>
            </a:r>
            <a:endParaRPr lang="en-US" sz="40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3600" b="1" dirty="0" smtClean="0">
                <a:solidFill>
                  <a:schemeClr val="tx2">
                    <a:lumMod val="10000"/>
                  </a:schemeClr>
                </a:solidFill>
                <a:latin typeface="Arial Narrow" pitchFamily="34" charset="0"/>
              </a:rPr>
              <a:t>Recommendation 48</a:t>
            </a:r>
          </a:p>
          <a:p>
            <a:pPr>
              <a:buNone/>
            </a:pPr>
            <a:r>
              <a:rPr lang="en-US" sz="3600" b="1" dirty="0" smtClean="0">
                <a:solidFill>
                  <a:schemeClr val="tx2">
                    <a:lumMod val="10000"/>
                  </a:schemeClr>
                </a:solidFill>
                <a:latin typeface="Arial Narrow" pitchFamily="34" charset="0"/>
              </a:rPr>
              <a:t>a. In women being treated with </a:t>
            </a:r>
            <a:r>
              <a:rPr lang="en-US" sz="3600" b="1" dirty="0" err="1" smtClean="0">
                <a:solidFill>
                  <a:schemeClr val="tx2">
                    <a:lumMod val="10000"/>
                  </a:schemeClr>
                </a:solidFill>
                <a:latin typeface="Arial Narrow" pitchFamily="34" charset="0"/>
              </a:rPr>
              <a:t>antithyroid</a:t>
            </a:r>
            <a:r>
              <a:rPr lang="en-US" sz="3600" b="1" dirty="0" smtClean="0">
                <a:solidFill>
                  <a:schemeClr val="tx2">
                    <a:lumMod val="10000"/>
                  </a:schemeClr>
                </a:solidFill>
                <a:latin typeface="Arial Narrow" pitchFamily="34" charset="0"/>
              </a:rPr>
              <a:t> drugs in pregnancy, FT4/TT4 and TSH should be monitored approximately every 4 weeks. </a:t>
            </a:r>
            <a:r>
              <a:rPr lang="en-US" sz="3600" b="1" i="1" dirty="0" smtClean="0">
                <a:solidFill>
                  <a:schemeClr val="tx2">
                    <a:lumMod val="10000"/>
                  </a:schemeClr>
                </a:solidFill>
                <a:latin typeface="Arial Narrow" pitchFamily="34" charset="0"/>
              </a:rPr>
              <a:t>(Strong recommendation, Moderate quality evidence)</a:t>
            </a:r>
          </a:p>
          <a:p>
            <a:pPr>
              <a:buNone/>
            </a:pPr>
            <a:r>
              <a:rPr lang="en-US" sz="3600" b="1" dirty="0" smtClean="0">
                <a:solidFill>
                  <a:schemeClr val="tx2">
                    <a:lumMod val="10000"/>
                  </a:schemeClr>
                </a:solidFill>
                <a:latin typeface="Arial Narrow" pitchFamily="34" charset="0"/>
              </a:rPr>
              <a:t>b. </a:t>
            </a:r>
            <a:r>
              <a:rPr lang="en-US" sz="3600" b="1" dirty="0" err="1" smtClean="0">
                <a:solidFill>
                  <a:schemeClr val="tx2">
                    <a:lumMod val="10000"/>
                  </a:schemeClr>
                </a:solidFill>
                <a:latin typeface="Arial Narrow" pitchFamily="34" charset="0"/>
              </a:rPr>
              <a:t>Antithyroid</a:t>
            </a:r>
            <a:r>
              <a:rPr lang="en-US" sz="3600" b="1" dirty="0" smtClean="0">
                <a:solidFill>
                  <a:schemeClr val="tx2">
                    <a:lumMod val="10000"/>
                  </a:schemeClr>
                </a:solidFill>
                <a:latin typeface="Arial Narrow" pitchFamily="34" charset="0"/>
              </a:rPr>
              <a:t> medication during pregnancy should be administered at the lowest effective dose of MMI or PTU, targeting maternal serum FT4/TT4 at or moderately above the reference range. </a:t>
            </a:r>
            <a:r>
              <a:rPr lang="en-US" sz="3600" b="1" i="1" dirty="0" smtClean="0">
                <a:solidFill>
                  <a:schemeClr val="tx2">
                    <a:lumMod val="10000"/>
                  </a:schemeClr>
                </a:solidFill>
                <a:latin typeface="Arial Narrow" pitchFamily="34" charset="0"/>
              </a:rPr>
              <a:t>(Strong recommendation, High quality evidence)</a:t>
            </a:r>
            <a:endParaRPr lang="en-US" sz="3600" b="1" dirty="0">
              <a:solidFill>
                <a:schemeClr val="tx2">
                  <a:lumMod val="10000"/>
                </a:schemeClr>
              </a:solidFill>
              <a:latin typeface="Arial Narrow"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1984</TotalTime>
  <Words>6058</Words>
  <Application>Microsoft Office PowerPoint</Application>
  <PresentationFormat>On-screen Show (4:3)</PresentationFormat>
  <Paragraphs>230</Paragraphs>
  <Slides>108</Slides>
  <Notes>0</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IV. Iodine Status and Nutrition</vt:lpstr>
      <vt:lpstr>PowerPoint Presentation</vt:lpstr>
      <vt:lpstr>QUESTION 4 - WHAT IS THE IMPACT OF SEVERE IODINE DEFICIENCY ON THE MOTHER, FETUS, AND CHILD?</vt:lpstr>
      <vt:lpstr>QUESTION 10 - WHAT IS THE RECOMMENDED DAILY IODINE INTAKE IN WOMEN PLANNING PREGNANCY, WOMEN WHO ARE PREGNANT, AND WOMEN WHO ARE BREASTFEEDING?</vt:lpstr>
      <vt:lpstr>PowerPoint Presentation</vt:lpstr>
      <vt:lpstr>PowerPoint Presentation</vt:lpstr>
      <vt:lpstr>PowerPoint Presentation</vt:lpstr>
      <vt:lpstr>PowerPoint Presentation</vt:lpstr>
      <vt:lpstr>PowerPoint Presentation</vt:lpstr>
      <vt:lpstr>QUESTION 11 - WHAT IS THE SAFE UPPER LIMIT FOR IODINE CONSUMPTION IN PREGNANT AND BREASTFEEDING WOMEN?</vt:lpstr>
      <vt:lpstr>PowerPoint Presentation</vt:lpstr>
      <vt:lpstr>PowerPoint Presentation</vt:lpstr>
      <vt:lpstr>PowerPoint Presentation</vt:lpstr>
      <vt:lpstr>V. Thyroid Auto-Antibodies &amp; Pregnancy Complications</vt:lpstr>
      <vt:lpstr>PowerPoint Presentation</vt:lpstr>
      <vt:lpstr>PowerPoint Presentation</vt:lpstr>
      <vt:lpstr>QUESTION 15 - SHOULD EUTHYROID WOMEN WITH THYROID AUTOIMMUNITY BE TREATED WITH SELENIUM?</vt:lpstr>
      <vt:lpstr>QUESTION 16 - IS THERE AN ASSOCIATION BETWEEN THYROID ANTIBODIES AND SPORADIC SPONTANEOUS PREGNANCY LOSS IN EUTHYROID WOMEN?</vt:lpstr>
      <vt:lpstr>PowerPoint Presentation</vt:lpstr>
      <vt:lpstr>QUESTION 17 - IS THERE AN ASSOCIATION BETWEEN THYROID ANTIBODIES AND RECURRENT SPONTANEOUS PREGNANCY LOSS IN EUTHYROID WOMEN?</vt:lpstr>
      <vt:lpstr>QUESTION 18 - DOES TREATMENT WITH LT4 OR IVIG DECREASE THE RISK FOR PREGNANCY LOSS IN EUTHYROID WOMEN WITH THYROID AUTOIMMUNITY?</vt:lpstr>
      <vt:lpstr>PowerPoint Presentation</vt:lpstr>
      <vt:lpstr>PowerPoint Presentation</vt:lpstr>
      <vt:lpstr>PowerPoint Presentation</vt:lpstr>
      <vt:lpstr>VI. The Impact of Thyroid illness upon Infertility and Assisted Reproduction</vt:lpstr>
      <vt:lpstr>QUESTION 22- IS OVERT THYROID DYSFUNCTION ASSOCIATED WITH INFERTILITY IN WOMEN?</vt:lpstr>
      <vt:lpstr>Recommendation16 Evaluation of serum TSH concentration is recommended for all women seeking care for infertility. (Weak recommendation, Moderate quality evidence)</vt:lpstr>
      <vt:lpstr>PowerPoint Presentation</vt:lpstr>
      <vt:lpstr>PowerPoint Presentation</vt:lpstr>
      <vt:lpstr>PowerPoint Presentation</vt:lpstr>
      <vt:lpstr>PowerPoint Presentation</vt:lpstr>
      <vt:lpstr>PowerPoint Presentation</vt:lpstr>
      <vt:lpstr>QUESTION 30 - DOES OVARIAN HYPERSTIMULATION ALTER THYROID FUNCTION?</vt:lpstr>
      <vt:lpstr>PowerPoint Presentation</vt:lpstr>
      <vt:lpstr>PowerPoint Presentation</vt:lpstr>
      <vt:lpstr>VII. Hypothyroidism and Pregnancy</vt:lpstr>
      <vt:lpstr>PowerPoint Presentation</vt:lpstr>
      <vt:lpstr>PowerPoint Presentation</vt:lpstr>
      <vt:lpstr>QUESTION 31 - WHAT IS THE DEFINITION OF HYPOTHYROIDISM IN PREGNANCY?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VIII. Thyrotoxicosis in Pregnancy</vt:lpstr>
      <vt:lpstr>PowerPoint Presentation</vt:lpstr>
      <vt:lpstr>PowerPoint Presentation</vt:lpstr>
      <vt:lpstr>QUESTION 51 - HOW CAN GESTATIONAL TRANSIENT THYROTOXICOSIS BE DIFFERENTIATED FROM GRAVES’ HYPERTHYROIDISM IN PREGNANCY?</vt:lpstr>
      <vt:lpstr>PowerPoint Presentation</vt:lpstr>
      <vt:lpstr>PowerPoint Presentation</vt:lpstr>
      <vt:lpstr>PowerPoint Presentation</vt:lpstr>
      <vt:lpstr>PowerPoint Presentation</vt:lpstr>
      <vt:lpstr>PowerPoint Presentation</vt:lpstr>
      <vt:lpstr>QUESTION 53 - HOW SHOULD WOMEN WITH GRAVES’ DISEASE SEEKING FUTURE PREGNANCY BE COUNSELED?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his1</dc:creator>
  <cp:lastModifiedBy>tofighi</cp:lastModifiedBy>
  <cp:revision>135</cp:revision>
  <dcterms:created xsi:type="dcterms:W3CDTF">2017-01-28T21:41:24Z</dcterms:created>
  <dcterms:modified xsi:type="dcterms:W3CDTF">2017-02-03T08:53:59Z</dcterms:modified>
</cp:coreProperties>
</file>