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94.xml" ContentType="application/vnd.openxmlformats-officedocument.presentationml.slide+xml"/>
  <Override PartName="/ppt/notesSlides/notesSlide2.xml" ContentType="application/vnd.openxmlformats-officedocument.presentationml.notesSlide+xml"/>
  <Override PartName="/ppt/notesSlides/notesSlide105.xml" ContentType="application/vnd.openxmlformats-officedocument.presentationml.notesSlide+xml"/>
  <Override PartName="/ppt/slides/slide36.xml" ContentType="application/vnd.openxmlformats-officedocument.presentationml.slide+xml"/>
  <Override PartName="/ppt/slides/slide83.xml" ContentType="application/vnd.openxmlformats-officedocument.presentationml.slide+xml"/>
  <Override PartName="/ppt/slides/slide120.xml" ContentType="application/vnd.openxmlformats-officedocument.presentationml.slide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96.xml" ContentType="application/vnd.openxmlformats-officedocument.presentationml.notesSlide+xml"/>
  <Override PartName="/ppt/slides/slide25.xml" ContentType="application/vnd.openxmlformats-officedocument.presentationml.slide+xml"/>
  <Override PartName="/ppt/slides/slide72.xml" ContentType="application/vnd.openxmlformats-officedocument.presentationml.slid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74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63.xml" ContentType="application/vnd.openxmlformats-officedocument.presentationml.notesSlide+xml"/>
  <Override PartName="/ppt/tableStyles.xml" ContentType="application/vnd.openxmlformats-officedocument.presentationml.tableStyles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30.xml" ContentType="application/vnd.openxmlformats-officedocument.presentationml.notesSlide+xml"/>
  <Override PartName="/ppt/slides/slide99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66.xml" ContentType="application/vnd.openxmlformats-officedocument.presentationml.slide+xml"/>
  <Override PartName="/ppt/slides/slide103.xml" ContentType="application/vnd.openxmlformats-officedocument.presentationml.slide+xml"/>
  <Override PartName="/ppt/slides/slide114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6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124.xml" ContentType="application/vnd.openxmlformats-officedocument.presentationml.notesSlide+xml"/>
  <Override PartName="/ppt/slides/slide55.xml" ContentType="application/vnd.openxmlformats-officedocument.presentationml.slide+xml"/>
  <Override PartName="/ppt/theme/theme2.xml" ContentType="application/vnd.openxmlformats-officedocument.theme+xml"/>
  <Override PartName="/ppt/notesSlides/notesSlide57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13.xml" ContentType="application/vnd.openxmlformats-officedocument.presentationml.notes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notesSlides/notesSlide46.xml" ContentType="application/vnd.openxmlformats-officedocument.presentationml.notesSlide+xml"/>
  <Override PartName="/ppt/notesSlides/notesSlide93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82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60.xml" ContentType="application/vnd.openxmlformats-officedocument.presentationml.notesSlide+xml"/>
  <Override PartName="/ppt/slides/slide119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9.xml" ContentType="application/vnd.openxmlformats-officedocument.presentationml.slide+xml"/>
  <Override PartName="/ppt/slides/slide108.xml" ContentType="application/vnd.openxmlformats-officedocument.presentationml.slide+xml"/>
  <Override PartName="/ppt/notesSlides/notesSlide118.xml" ContentType="application/vnd.openxmlformats-officedocument.presentationml.notesSlide+xml"/>
  <Override PartName="/ppt/slides/slide49.xml" ContentType="application/vnd.openxmlformats-officedocument.presentationml.slide+xml"/>
  <Override PartName="/ppt/slides/slide78.xml" ContentType="application/vnd.openxmlformats-officedocument.presentationml.slide+xml"/>
  <Override PartName="/ppt/slides/slide96.xml" ContentType="application/vnd.openxmlformats-officedocument.presentationml.slide+xml"/>
  <Override PartName="/ppt/slides/slide115.xml" ContentType="application/vnd.openxmlformats-officedocument.presentationml.slide+xml"/>
  <Override PartName="/ppt/notesSlides/notesSlide4.xml" ContentType="application/vnd.openxmlformats-officedocument.presentationml.notesSlide+xml"/>
  <Override PartName="/ppt/notesSlides/notesSlide107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s/slide122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69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114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s/slide111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21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110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90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slides/slide79.xml" ContentType="application/vnd.openxmlformats-officedocument.presentationml.slide+xml"/>
  <Override PartName="/ppt/slides/slide109.xml" ContentType="application/vnd.openxmlformats-officedocument.presentationml.slide+xml"/>
  <Override PartName="/ppt/notesSlides/notesSlide10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19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s/slide116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notesSlides/notesSlide99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05.xml" ContentType="application/vnd.openxmlformats-officedocument.presentationml.slide+xml"/>
  <Override PartName="/ppt/slides/slide123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15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s/slide112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122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11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91.xml" ContentType="application/vnd.openxmlformats-officedocument.presentationml.notesSlide+xml"/>
  <Override PartName="/ppt/slides/slide20.xml" ContentType="application/vnd.openxmlformats-officedocument.presentationml.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40.xml" ContentType="application/vnd.openxmlformats-officedocument.presentationml.notesSlide+xml"/>
  <Override PartName="/ppt/slides/slide98.xml" ContentType="application/vnd.openxmlformats-officedocument.presentationml.slide+xml"/>
  <Override PartName="/ppt/slides/slide117.xml" ContentType="application/vnd.openxmlformats-officedocument.presentationml.slide+xml"/>
  <Override PartName="/ppt/notesSlides/notesSlide6.xml" ContentType="application/vnd.openxmlformats-officedocument.presentationml.notesSlide+xml"/>
  <Override PartName="/ppt/notesSlides/notesSlide109.xml" ContentType="application/vnd.openxmlformats-officedocument.presentationml.notesSlide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s/slide87.xml" ContentType="application/vnd.openxmlformats-officedocument.presentationml.slide+xml"/>
  <Override PartName="/ppt/slides/slide106.xml" ContentType="application/vnd.openxmlformats-officedocument.presentationml.slide+xml"/>
  <Override PartName="/ppt/slides/slide124.xml" ContentType="application/vnd.openxmlformats-officedocument.presentationml.slide+xml"/>
  <Override PartName="/ppt/notesSlides/notesSlide89.xml" ContentType="application/vnd.openxmlformats-officedocument.presentationml.notesSlide+xml"/>
  <Override PartName="/ppt/notesSlides/notesSlide116.xml" ContentType="application/vnd.openxmlformats-officedocument.presentationml.notesSlide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slides/slide113.xml" ContentType="application/vnd.openxmlformats-officedocument.presentationml.slide+xml"/>
  <Override PartName="/ppt/notesSlides/notesSlide78.xml" ContentType="application/vnd.openxmlformats-officedocument.presentationml.notesSlide+xml"/>
  <Override PartName="/ppt/notesSlides/notesSlide123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102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67.xml" ContentType="application/vnd.openxmlformats-officedocument.presentationml.notesSlide+xml"/>
  <Override PartName="/ppt/notesSlides/notesSlide112.xml" ContentType="application/vnd.openxmlformats-officedocument.presentationml.notesSlide+xml"/>
  <Override PartName="/ppt/slides/slide43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101.xml" ContentType="application/vnd.openxmlformats-officedocument.presentationml.notesSlide+xml"/>
  <Override PartName="/ppt/slides/slide32.xml" ContentType="application/vnd.openxmlformats-officedocument.presentationml.slide+xml"/>
  <Override PartName="/ppt/notesSlides/notesSlide34.xml" ContentType="application/vnd.openxmlformats-officedocument.presentationml.notesSlide+xml"/>
  <Override PartName="/ppt/notesSlides/notesSlide81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notesSlides/notesSlide23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12.xml" ContentType="application/vnd.openxmlformats-officedocument.presentationml.notesSlide+xml"/>
  <Override PartName="/ppt/slides/slide118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107.xml" ContentType="application/vnd.openxmlformats-officedocument.presentationml.slide+xml"/>
  <Override PartName="/ppt/viewProps.xml" ContentType="application/vnd.openxmlformats-officedocument.presentationml.viewProps+xml"/>
  <Override PartName="/ppt/notesSlides/notesSlide106.xml" ContentType="application/vnd.openxmlformats-officedocument.presentationml.notesSlide+xml"/>
  <Override PartName="/ppt/notesSlides/notesSlide117.xml" ContentType="application/vnd.openxmlformats-officedocument.presentationml.notesSlide+xml"/>
  <Override PartName="/ppt/slides/slide48.xml" ContentType="application/vnd.openxmlformats-officedocument.presentationml.slide+xml"/>
  <Override PartName="/ppt/slides/slide95.xml" ContentType="application/vnd.openxmlformats-officedocument.presentationml.slide+xml"/>
  <Override PartName="/ppt/notesSlides/notesSlide3.xml" ContentType="application/vnd.openxmlformats-officedocument.presentationml.notesSlide+xml"/>
  <Override PartName="/ppt/notesSlides/notesSlide97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121.xml" ContentType="application/vnd.openxmlformats-officedocument.presentationml.slide+xml"/>
  <Override PartName="/ppt/presProps.xml" ContentType="application/vnd.openxmlformats-officedocument.presentationml.presProps+xml"/>
  <Override PartName="/ppt/notesSlides/notesSlide39.xml" ContentType="application/vnd.openxmlformats-officedocument.presentationml.notesSlide+xml"/>
  <Override PartName="/ppt/notesSlides/notesSlide86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62.xml" ContentType="application/vnd.openxmlformats-officedocument.presentationml.slide+xml"/>
  <Override PartName="/ppt/slides/slide110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120.xml" ContentType="application/vnd.openxmlformats-officedocument.presentationml.notesSlide+xml"/>
  <Override PartName="/ppt/slides/slide51.xml" ContentType="application/vnd.openxmlformats-officedocument.presentationml.slide+xml"/>
  <Override PartName="/ppt/notesSlides/notesSlide53.xml" ContentType="application/vnd.openxmlformats-officedocument.presentationml.notesSlide+xml"/>
  <Override PartName="/ppt/slides/slide40.xml" ContentType="application/vnd.openxmlformats-officedocument.presentationml.slide+xml"/>
  <Override PartName="/ppt/notesSlides/notesSlide42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6"/>
  </p:notesMasterIdLst>
  <p:sldIdLst>
    <p:sldId id="546" r:id="rId2"/>
    <p:sldId id="333" r:id="rId3"/>
    <p:sldId id="340" r:id="rId4"/>
    <p:sldId id="337" r:id="rId5"/>
    <p:sldId id="336" r:id="rId6"/>
    <p:sldId id="334" r:id="rId7"/>
    <p:sldId id="343" r:id="rId8"/>
    <p:sldId id="346" r:id="rId9"/>
    <p:sldId id="347" r:id="rId10"/>
    <p:sldId id="382" r:id="rId11"/>
    <p:sldId id="381" r:id="rId12"/>
    <p:sldId id="378" r:id="rId13"/>
    <p:sldId id="376" r:id="rId14"/>
    <p:sldId id="514" r:id="rId15"/>
    <p:sldId id="373" r:id="rId16"/>
    <p:sldId id="370" r:id="rId17"/>
    <p:sldId id="369" r:id="rId18"/>
    <p:sldId id="367" r:id="rId19"/>
    <p:sldId id="366" r:id="rId20"/>
    <p:sldId id="363" r:id="rId21"/>
    <p:sldId id="361" r:id="rId22"/>
    <p:sldId id="362" r:id="rId23"/>
    <p:sldId id="358" r:id="rId24"/>
    <p:sldId id="356" r:id="rId25"/>
    <p:sldId id="354" r:id="rId26"/>
    <p:sldId id="353" r:id="rId27"/>
    <p:sldId id="543" r:id="rId28"/>
    <p:sldId id="544" r:id="rId29"/>
    <p:sldId id="428" r:id="rId30"/>
    <p:sldId id="427" r:id="rId31"/>
    <p:sldId id="426" r:id="rId32"/>
    <p:sldId id="425" r:id="rId33"/>
    <p:sldId id="422" r:id="rId34"/>
    <p:sldId id="421" r:id="rId35"/>
    <p:sldId id="420" r:id="rId36"/>
    <p:sldId id="419" r:id="rId37"/>
    <p:sldId id="415" r:id="rId38"/>
    <p:sldId id="412" r:id="rId39"/>
    <p:sldId id="515" r:id="rId40"/>
    <p:sldId id="411" r:id="rId41"/>
    <p:sldId id="408" r:id="rId42"/>
    <p:sldId id="407" r:id="rId43"/>
    <p:sldId id="405" r:id="rId44"/>
    <p:sldId id="403" r:id="rId45"/>
    <p:sldId id="402" r:id="rId46"/>
    <p:sldId id="400" r:id="rId47"/>
    <p:sldId id="399" r:id="rId48"/>
    <p:sldId id="397" r:id="rId49"/>
    <p:sldId id="394" r:id="rId50"/>
    <p:sldId id="393" r:id="rId51"/>
    <p:sldId id="392" r:id="rId52"/>
    <p:sldId id="390" r:id="rId53"/>
    <p:sldId id="389" r:id="rId54"/>
    <p:sldId id="388" r:id="rId55"/>
    <p:sldId id="384" r:id="rId56"/>
    <p:sldId id="462" r:id="rId57"/>
    <p:sldId id="460" r:id="rId58"/>
    <p:sldId id="453" r:id="rId59"/>
    <p:sldId id="458" r:id="rId60"/>
    <p:sldId id="457" r:id="rId61"/>
    <p:sldId id="456" r:id="rId62"/>
    <p:sldId id="455" r:id="rId63"/>
    <p:sldId id="454" r:id="rId64"/>
    <p:sldId id="452" r:id="rId65"/>
    <p:sldId id="451" r:id="rId66"/>
    <p:sldId id="516" r:id="rId67"/>
    <p:sldId id="450" r:id="rId68"/>
    <p:sldId id="448" r:id="rId69"/>
    <p:sldId id="447" r:id="rId70"/>
    <p:sldId id="446" r:id="rId71"/>
    <p:sldId id="442" r:id="rId72"/>
    <p:sldId id="440" r:id="rId73"/>
    <p:sldId id="439" r:id="rId74"/>
    <p:sldId id="438" r:id="rId75"/>
    <p:sldId id="437" r:id="rId76"/>
    <p:sldId id="436" r:id="rId77"/>
    <p:sldId id="435" r:id="rId78"/>
    <p:sldId id="463" r:id="rId79"/>
    <p:sldId id="540" r:id="rId80"/>
    <p:sldId id="512" r:id="rId81"/>
    <p:sldId id="511" r:id="rId82"/>
    <p:sldId id="510" r:id="rId83"/>
    <p:sldId id="509" r:id="rId84"/>
    <p:sldId id="508" r:id="rId85"/>
    <p:sldId id="507" r:id="rId86"/>
    <p:sldId id="547" r:id="rId87"/>
    <p:sldId id="506" r:id="rId88"/>
    <p:sldId id="503" r:id="rId89"/>
    <p:sldId id="501" r:id="rId90"/>
    <p:sldId id="498" r:id="rId91"/>
    <p:sldId id="497" r:id="rId92"/>
    <p:sldId id="490" r:id="rId93"/>
    <p:sldId id="489" r:id="rId94"/>
    <p:sldId id="539" r:id="rId95"/>
    <p:sldId id="488" r:id="rId96"/>
    <p:sldId id="486" r:id="rId97"/>
    <p:sldId id="484" r:id="rId98"/>
    <p:sldId id="483" r:id="rId99"/>
    <p:sldId id="482" r:id="rId100"/>
    <p:sldId id="481" r:id="rId101"/>
    <p:sldId id="480" r:id="rId102"/>
    <p:sldId id="479" r:id="rId103"/>
    <p:sldId id="478" r:id="rId104"/>
    <p:sldId id="477" r:id="rId105"/>
    <p:sldId id="476" r:id="rId106"/>
    <p:sldId id="475" r:id="rId107"/>
    <p:sldId id="474" r:id="rId108"/>
    <p:sldId id="471" r:id="rId109"/>
    <p:sldId id="470" r:id="rId110"/>
    <p:sldId id="469" r:id="rId111"/>
    <p:sldId id="467" r:id="rId112"/>
    <p:sldId id="465" r:id="rId113"/>
    <p:sldId id="538" r:id="rId114"/>
    <p:sldId id="537" r:id="rId115"/>
    <p:sldId id="536" r:id="rId116"/>
    <p:sldId id="535" r:id="rId117"/>
    <p:sldId id="542" r:id="rId118"/>
    <p:sldId id="534" r:id="rId119"/>
    <p:sldId id="532" r:id="rId120"/>
    <p:sldId id="530" r:id="rId121"/>
    <p:sldId id="529" r:id="rId122"/>
    <p:sldId id="528" r:id="rId123"/>
    <p:sldId id="527" r:id="rId124"/>
    <p:sldId id="328" r:id="rId1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CB4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1935" autoAdjust="0"/>
  </p:normalViewPr>
  <p:slideViewPr>
    <p:cSldViewPr>
      <p:cViewPr>
        <p:scale>
          <a:sx n="70" d="100"/>
          <a:sy n="70" d="100"/>
        </p:scale>
        <p:origin x="-1386" y="-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viewProps" Target="viewProp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2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61" Type="http://schemas.openxmlformats.org/officeDocument/2006/relationships/slide" Target="slides/slide60.xml"/><Relationship Id="rId82" Type="http://schemas.openxmlformats.org/officeDocument/2006/relationships/slide" Target="slides/slide8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1674B2-B9E2-4E9C-BFD5-9270509F80E3}" type="datetimeFigureOut">
              <a:rPr lang="en-US" smtClean="0"/>
              <a:pPr/>
              <a:t>9/12/2015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086C93-DD0F-4197-9E3F-EA67D1CE44F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1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1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1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1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1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1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1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1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086C93-DD0F-4197-9E3F-EA67D1CE44F7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086C93-DD0F-4197-9E3F-EA67D1CE44F7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086C93-DD0F-4197-9E3F-EA67D1CE44F7}" type="slidenum">
              <a:rPr lang="en-US" smtClean="0"/>
              <a:pPr/>
              <a:t>100</a:t>
            </a:fld>
            <a:endParaRPr lang="en-US"/>
          </a:p>
        </p:txBody>
      </p:sp>
    </p:spTree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086C93-DD0F-4197-9E3F-EA67D1CE44F7}" type="slidenum">
              <a:rPr lang="en-US" smtClean="0"/>
              <a:pPr/>
              <a:t>101</a:t>
            </a:fld>
            <a:endParaRPr lang="en-US"/>
          </a:p>
        </p:txBody>
      </p:sp>
    </p:spTree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086C93-DD0F-4197-9E3F-EA67D1CE44F7}" type="slidenum">
              <a:rPr lang="en-US" smtClean="0"/>
              <a:pPr/>
              <a:t>102</a:t>
            </a:fld>
            <a:endParaRPr lang="en-US"/>
          </a:p>
        </p:txBody>
      </p:sp>
    </p:spTree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086C93-DD0F-4197-9E3F-EA67D1CE44F7}" type="slidenum">
              <a:rPr lang="en-US" smtClean="0"/>
              <a:pPr/>
              <a:t>103</a:t>
            </a:fld>
            <a:endParaRPr lang="en-US"/>
          </a:p>
        </p:txBody>
      </p:sp>
    </p:spTree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086C93-DD0F-4197-9E3F-EA67D1CE44F7}" type="slidenum">
              <a:rPr lang="en-US" smtClean="0"/>
              <a:pPr/>
              <a:t>104</a:t>
            </a:fld>
            <a:endParaRPr lang="en-US"/>
          </a:p>
        </p:txBody>
      </p:sp>
    </p:spTree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086C93-DD0F-4197-9E3F-EA67D1CE44F7}" type="slidenum">
              <a:rPr lang="en-US" smtClean="0"/>
              <a:pPr/>
              <a:t>105</a:t>
            </a:fld>
            <a:endParaRPr lang="en-US"/>
          </a:p>
        </p:txBody>
      </p:sp>
    </p:spTree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086C93-DD0F-4197-9E3F-EA67D1CE44F7}" type="slidenum">
              <a:rPr lang="en-US" smtClean="0"/>
              <a:pPr/>
              <a:t>106</a:t>
            </a:fld>
            <a:endParaRPr lang="en-US"/>
          </a:p>
        </p:txBody>
      </p:sp>
    </p:spTree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086C93-DD0F-4197-9E3F-EA67D1CE44F7}" type="slidenum">
              <a:rPr lang="en-US" smtClean="0"/>
              <a:pPr/>
              <a:t>107</a:t>
            </a:fld>
            <a:endParaRPr lang="en-US"/>
          </a:p>
        </p:txBody>
      </p:sp>
    </p:spTree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086C93-DD0F-4197-9E3F-EA67D1CE44F7}" type="slidenum">
              <a:rPr lang="en-US" smtClean="0"/>
              <a:pPr/>
              <a:t>108</a:t>
            </a:fld>
            <a:endParaRPr lang="en-US"/>
          </a:p>
        </p:txBody>
      </p:sp>
    </p:spTree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086C93-DD0F-4197-9E3F-EA67D1CE44F7}" type="slidenum">
              <a:rPr lang="en-US" smtClean="0"/>
              <a:pPr/>
              <a:t>109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086C93-DD0F-4197-9E3F-EA67D1CE44F7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086C93-DD0F-4197-9E3F-EA67D1CE44F7}" type="slidenum">
              <a:rPr lang="en-US" smtClean="0"/>
              <a:pPr/>
              <a:t>110</a:t>
            </a:fld>
            <a:endParaRPr lang="en-US"/>
          </a:p>
        </p:txBody>
      </p:sp>
    </p:spTree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086C93-DD0F-4197-9E3F-EA67D1CE44F7}" type="slidenum">
              <a:rPr lang="en-US" smtClean="0"/>
              <a:pPr/>
              <a:t>111</a:t>
            </a:fld>
            <a:endParaRPr lang="en-US"/>
          </a:p>
        </p:txBody>
      </p:sp>
    </p:spTree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086C93-DD0F-4197-9E3F-EA67D1CE44F7}" type="slidenum">
              <a:rPr lang="en-US" smtClean="0"/>
              <a:pPr/>
              <a:t>112</a:t>
            </a:fld>
            <a:endParaRPr lang="en-US"/>
          </a:p>
        </p:txBody>
      </p:sp>
    </p:spTree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086C93-DD0F-4197-9E3F-EA67D1CE44F7}" type="slidenum">
              <a:rPr lang="en-US" smtClean="0"/>
              <a:pPr/>
              <a:t>113</a:t>
            </a:fld>
            <a:endParaRPr lang="en-US"/>
          </a:p>
        </p:txBody>
      </p:sp>
    </p:spTree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086C93-DD0F-4197-9E3F-EA67D1CE44F7}" type="slidenum">
              <a:rPr lang="en-US" smtClean="0"/>
              <a:pPr/>
              <a:t>114</a:t>
            </a:fld>
            <a:endParaRPr lang="en-US"/>
          </a:p>
        </p:txBody>
      </p:sp>
    </p:spTree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086C93-DD0F-4197-9E3F-EA67D1CE44F7}" type="slidenum">
              <a:rPr lang="en-US" smtClean="0"/>
              <a:pPr/>
              <a:t>115</a:t>
            </a:fld>
            <a:endParaRPr lang="en-US"/>
          </a:p>
        </p:txBody>
      </p:sp>
    </p:spTree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086C93-DD0F-4197-9E3F-EA67D1CE44F7}" type="slidenum">
              <a:rPr lang="en-US" smtClean="0"/>
              <a:pPr/>
              <a:t>116</a:t>
            </a:fld>
            <a:endParaRPr lang="en-US"/>
          </a:p>
        </p:txBody>
      </p:sp>
    </p:spTree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086C93-DD0F-4197-9E3F-EA67D1CE44F7}" type="slidenum">
              <a:rPr lang="en-US" smtClean="0"/>
              <a:pPr/>
              <a:t>117</a:t>
            </a:fld>
            <a:endParaRPr lang="en-US"/>
          </a:p>
        </p:txBody>
      </p:sp>
    </p:spTree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086C93-DD0F-4197-9E3F-EA67D1CE44F7}" type="slidenum">
              <a:rPr lang="en-US" smtClean="0"/>
              <a:pPr/>
              <a:t>118</a:t>
            </a:fld>
            <a:endParaRPr lang="en-US"/>
          </a:p>
        </p:txBody>
      </p:sp>
    </p:spTree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086C93-DD0F-4197-9E3F-EA67D1CE44F7}" type="slidenum">
              <a:rPr lang="en-US" smtClean="0"/>
              <a:pPr/>
              <a:t>119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086C93-DD0F-4197-9E3F-EA67D1CE44F7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086C93-DD0F-4197-9E3F-EA67D1CE44F7}" type="slidenum">
              <a:rPr lang="en-US" smtClean="0"/>
              <a:pPr/>
              <a:t>120</a:t>
            </a:fld>
            <a:endParaRPr lang="en-US"/>
          </a:p>
        </p:txBody>
      </p:sp>
    </p:spTree>
  </p:cSld>
  <p:clrMapOvr>
    <a:masterClrMapping/>
  </p:clrMapOvr>
</p:notes>
</file>

<file path=ppt/notesSlides/notesSlide1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086C93-DD0F-4197-9E3F-EA67D1CE44F7}" type="slidenum">
              <a:rPr lang="en-US" smtClean="0"/>
              <a:pPr/>
              <a:t>121</a:t>
            </a:fld>
            <a:endParaRPr lang="en-US"/>
          </a:p>
        </p:txBody>
      </p:sp>
    </p:spTree>
  </p:cSld>
  <p:clrMapOvr>
    <a:masterClrMapping/>
  </p:clrMapOvr>
</p:notes>
</file>

<file path=ppt/notesSlides/notesSlide1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086C93-DD0F-4197-9E3F-EA67D1CE44F7}" type="slidenum">
              <a:rPr lang="en-US" smtClean="0"/>
              <a:pPr/>
              <a:t>122</a:t>
            </a:fld>
            <a:endParaRPr lang="en-US"/>
          </a:p>
        </p:txBody>
      </p:sp>
    </p:spTree>
  </p:cSld>
  <p:clrMapOvr>
    <a:masterClrMapping/>
  </p:clrMapOvr>
</p:notes>
</file>

<file path=ppt/notesSlides/notesSlide1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086C93-DD0F-4197-9E3F-EA67D1CE44F7}" type="slidenum">
              <a:rPr lang="en-US" smtClean="0"/>
              <a:pPr/>
              <a:t>123</a:t>
            </a:fld>
            <a:endParaRPr lang="en-US"/>
          </a:p>
        </p:txBody>
      </p:sp>
    </p:spTree>
  </p:cSld>
  <p:clrMapOvr>
    <a:masterClrMapping/>
  </p:clrMapOvr>
</p:notes>
</file>

<file path=ppt/notesSlides/notesSlide1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086C93-DD0F-4197-9E3F-EA67D1CE44F7}" type="slidenum">
              <a:rPr lang="en-US" smtClean="0"/>
              <a:pPr/>
              <a:t>124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086C93-DD0F-4197-9E3F-EA67D1CE44F7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086C93-DD0F-4197-9E3F-EA67D1CE44F7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086C93-DD0F-4197-9E3F-EA67D1CE44F7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086C93-DD0F-4197-9E3F-EA67D1CE44F7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086C93-DD0F-4197-9E3F-EA67D1CE44F7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086C93-DD0F-4197-9E3F-EA67D1CE44F7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086C93-DD0F-4197-9E3F-EA67D1CE44F7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086C93-DD0F-4197-9E3F-EA67D1CE44F7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086C93-DD0F-4197-9E3F-EA67D1CE44F7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086C93-DD0F-4197-9E3F-EA67D1CE44F7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086C93-DD0F-4197-9E3F-EA67D1CE44F7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086C93-DD0F-4197-9E3F-EA67D1CE44F7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086C93-DD0F-4197-9E3F-EA67D1CE44F7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086C93-DD0F-4197-9E3F-EA67D1CE44F7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086C93-DD0F-4197-9E3F-EA67D1CE44F7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086C93-DD0F-4197-9E3F-EA67D1CE44F7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086C93-DD0F-4197-9E3F-EA67D1CE44F7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086C93-DD0F-4197-9E3F-EA67D1CE44F7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086C93-DD0F-4197-9E3F-EA67D1CE44F7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086C93-DD0F-4197-9E3F-EA67D1CE44F7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086C93-DD0F-4197-9E3F-EA67D1CE44F7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086C93-DD0F-4197-9E3F-EA67D1CE44F7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086C93-DD0F-4197-9E3F-EA67D1CE44F7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086C93-DD0F-4197-9E3F-EA67D1CE44F7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086C93-DD0F-4197-9E3F-EA67D1CE44F7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086C93-DD0F-4197-9E3F-EA67D1CE44F7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086C93-DD0F-4197-9E3F-EA67D1CE44F7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086C93-DD0F-4197-9E3F-EA67D1CE44F7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086C93-DD0F-4197-9E3F-EA67D1CE44F7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086C93-DD0F-4197-9E3F-EA67D1CE44F7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086C93-DD0F-4197-9E3F-EA67D1CE44F7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086C93-DD0F-4197-9E3F-EA67D1CE44F7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086C93-DD0F-4197-9E3F-EA67D1CE44F7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086C93-DD0F-4197-9E3F-EA67D1CE44F7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086C93-DD0F-4197-9E3F-EA67D1CE44F7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086C93-DD0F-4197-9E3F-EA67D1CE44F7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086C93-DD0F-4197-9E3F-EA67D1CE44F7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086C93-DD0F-4197-9E3F-EA67D1CE44F7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086C93-DD0F-4197-9E3F-EA67D1CE44F7}" type="slidenum">
              <a:rPr lang="en-US" smtClean="0"/>
              <a:pPr/>
              <a:t>48</a:t>
            </a:fld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086C93-DD0F-4197-9E3F-EA67D1CE44F7}" type="slidenum">
              <a:rPr lang="en-US" smtClean="0"/>
              <a:pPr/>
              <a:t>49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086C93-DD0F-4197-9E3F-EA67D1CE44F7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086C93-DD0F-4197-9E3F-EA67D1CE44F7}" type="slidenum">
              <a:rPr lang="en-US" smtClean="0"/>
              <a:pPr/>
              <a:t>50</a:t>
            </a:fld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086C93-DD0F-4197-9E3F-EA67D1CE44F7}" type="slidenum">
              <a:rPr lang="en-US" smtClean="0"/>
              <a:pPr/>
              <a:t>51</a:t>
            </a:fld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086C93-DD0F-4197-9E3F-EA67D1CE44F7}" type="slidenum">
              <a:rPr lang="en-US" smtClean="0"/>
              <a:pPr/>
              <a:t>52</a:t>
            </a:fld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086C93-DD0F-4197-9E3F-EA67D1CE44F7}" type="slidenum">
              <a:rPr lang="en-US" smtClean="0"/>
              <a:pPr/>
              <a:t>53</a:t>
            </a:fld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086C93-DD0F-4197-9E3F-EA67D1CE44F7}" type="slidenum">
              <a:rPr lang="en-US" smtClean="0"/>
              <a:pPr/>
              <a:t>54</a:t>
            </a:fld>
            <a:endParaRPr 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086C93-DD0F-4197-9E3F-EA67D1CE44F7}" type="slidenum">
              <a:rPr lang="en-US" smtClean="0"/>
              <a:pPr/>
              <a:t>55</a:t>
            </a:fld>
            <a:endParaRPr 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086C93-DD0F-4197-9E3F-EA67D1CE44F7}" type="slidenum">
              <a:rPr lang="en-US" smtClean="0"/>
              <a:pPr/>
              <a:t>56</a:t>
            </a:fld>
            <a:endParaRPr 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086C93-DD0F-4197-9E3F-EA67D1CE44F7}" type="slidenum">
              <a:rPr lang="en-US" smtClean="0"/>
              <a:pPr/>
              <a:t>57</a:t>
            </a:fld>
            <a:endParaRPr lang="en-US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086C93-DD0F-4197-9E3F-EA67D1CE44F7}" type="slidenum">
              <a:rPr lang="en-US" smtClean="0"/>
              <a:pPr/>
              <a:t>58</a:t>
            </a:fld>
            <a:endParaRPr lang="en-US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086C93-DD0F-4197-9E3F-EA67D1CE44F7}" type="slidenum">
              <a:rPr lang="en-US" smtClean="0"/>
              <a:pPr/>
              <a:t>59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086C93-DD0F-4197-9E3F-EA67D1CE44F7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086C93-DD0F-4197-9E3F-EA67D1CE44F7}" type="slidenum">
              <a:rPr lang="en-US" smtClean="0"/>
              <a:pPr/>
              <a:t>60</a:t>
            </a:fld>
            <a:endParaRPr lang="en-US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086C93-DD0F-4197-9E3F-EA67D1CE44F7}" type="slidenum">
              <a:rPr lang="en-US" smtClean="0"/>
              <a:pPr/>
              <a:t>61</a:t>
            </a:fld>
            <a:endParaRPr lang="en-US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086C93-DD0F-4197-9E3F-EA67D1CE44F7}" type="slidenum">
              <a:rPr lang="en-US" smtClean="0"/>
              <a:pPr/>
              <a:t>62</a:t>
            </a:fld>
            <a:endParaRPr lang="en-US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086C93-DD0F-4197-9E3F-EA67D1CE44F7}" type="slidenum">
              <a:rPr lang="en-US" smtClean="0"/>
              <a:pPr/>
              <a:t>63</a:t>
            </a:fld>
            <a:endParaRPr lang="en-US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086C93-DD0F-4197-9E3F-EA67D1CE44F7}" type="slidenum">
              <a:rPr lang="en-US" smtClean="0"/>
              <a:pPr/>
              <a:t>64</a:t>
            </a:fld>
            <a:endParaRPr lang="en-US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086C93-DD0F-4197-9E3F-EA67D1CE44F7}" type="slidenum">
              <a:rPr lang="en-US" smtClean="0"/>
              <a:pPr/>
              <a:t>65</a:t>
            </a:fld>
            <a:endParaRPr lang="en-US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086C93-DD0F-4197-9E3F-EA67D1CE44F7}" type="slidenum">
              <a:rPr lang="en-US" smtClean="0"/>
              <a:pPr/>
              <a:t>66</a:t>
            </a:fld>
            <a:endParaRPr lang="en-US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086C93-DD0F-4197-9E3F-EA67D1CE44F7}" type="slidenum">
              <a:rPr lang="en-US" smtClean="0"/>
              <a:pPr/>
              <a:t>67</a:t>
            </a:fld>
            <a:endParaRPr lang="en-US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086C93-DD0F-4197-9E3F-EA67D1CE44F7}" type="slidenum">
              <a:rPr lang="en-US" smtClean="0"/>
              <a:pPr/>
              <a:t>68</a:t>
            </a:fld>
            <a:endParaRPr lang="en-US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086C93-DD0F-4197-9E3F-EA67D1CE44F7}" type="slidenum">
              <a:rPr lang="en-US" smtClean="0"/>
              <a:pPr/>
              <a:t>69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086C93-DD0F-4197-9E3F-EA67D1CE44F7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086C93-DD0F-4197-9E3F-EA67D1CE44F7}" type="slidenum">
              <a:rPr lang="en-US" smtClean="0"/>
              <a:pPr/>
              <a:t>70</a:t>
            </a:fld>
            <a:endParaRPr lang="en-US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086C93-DD0F-4197-9E3F-EA67D1CE44F7}" type="slidenum">
              <a:rPr lang="en-US" smtClean="0"/>
              <a:pPr/>
              <a:t>71</a:t>
            </a:fld>
            <a:endParaRPr lang="en-US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086C93-DD0F-4197-9E3F-EA67D1CE44F7}" type="slidenum">
              <a:rPr lang="en-US" smtClean="0"/>
              <a:pPr/>
              <a:t>72</a:t>
            </a:fld>
            <a:endParaRPr lang="en-US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086C93-DD0F-4197-9E3F-EA67D1CE44F7}" type="slidenum">
              <a:rPr lang="en-US" smtClean="0"/>
              <a:pPr/>
              <a:t>73</a:t>
            </a:fld>
            <a:endParaRPr lang="en-US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086C93-DD0F-4197-9E3F-EA67D1CE44F7}" type="slidenum">
              <a:rPr lang="en-US" smtClean="0"/>
              <a:pPr/>
              <a:t>74</a:t>
            </a:fld>
            <a:endParaRPr lang="en-US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086C93-DD0F-4197-9E3F-EA67D1CE44F7}" type="slidenum">
              <a:rPr lang="en-US" smtClean="0"/>
              <a:pPr/>
              <a:t>75</a:t>
            </a:fld>
            <a:endParaRPr lang="en-US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086C93-DD0F-4197-9E3F-EA67D1CE44F7}" type="slidenum">
              <a:rPr lang="en-US" smtClean="0"/>
              <a:pPr/>
              <a:t>76</a:t>
            </a:fld>
            <a:endParaRPr lang="en-US"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086C93-DD0F-4197-9E3F-EA67D1CE44F7}" type="slidenum">
              <a:rPr lang="en-US" smtClean="0"/>
              <a:pPr/>
              <a:t>77</a:t>
            </a:fld>
            <a:endParaRPr lang="en-US"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086C93-DD0F-4197-9E3F-EA67D1CE44F7}" type="slidenum">
              <a:rPr lang="en-US" smtClean="0"/>
              <a:pPr/>
              <a:t>78</a:t>
            </a:fld>
            <a:endParaRPr lang="en-US"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086C93-DD0F-4197-9E3F-EA67D1CE44F7}" type="slidenum">
              <a:rPr lang="en-US" smtClean="0"/>
              <a:pPr/>
              <a:t>79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086C93-DD0F-4197-9E3F-EA67D1CE44F7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086C93-DD0F-4197-9E3F-EA67D1CE44F7}" type="slidenum">
              <a:rPr lang="en-US" smtClean="0"/>
              <a:pPr/>
              <a:t>80</a:t>
            </a:fld>
            <a:endParaRPr lang="en-US"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086C93-DD0F-4197-9E3F-EA67D1CE44F7}" type="slidenum">
              <a:rPr lang="en-US" smtClean="0"/>
              <a:pPr/>
              <a:t>81</a:t>
            </a:fld>
            <a:endParaRPr lang="en-US"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086C93-DD0F-4197-9E3F-EA67D1CE44F7}" type="slidenum">
              <a:rPr lang="en-US" smtClean="0"/>
              <a:pPr/>
              <a:t>82</a:t>
            </a:fld>
            <a:endParaRPr lang="en-US"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086C93-DD0F-4197-9E3F-EA67D1CE44F7}" type="slidenum">
              <a:rPr lang="en-US" smtClean="0"/>
              <a:pPr/>
              <a:t>83</a:t>
            </a:fld>
            <a:endParaRPr lang="en-US"/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086C93-DD0F-4197-9E3F-EA67D1CE44F7}" type="slidenum">
              <a:rPr lang="en-US" smtClean="0"/>
              <a:pPr/>
              <a:t>84</a:t>
            </a:fld>
            <a:endParaRPr lang="en-US"/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086C93-DD0F-4197-9E3F-EA67D1CE44F7}" type="slidenum">
              <a:rPr lang="en-US" smtClean="0"/>
              <a:pPr/>
              <a:t>85</a:t>
            </a:fld>
            <a:endParaRPr lang="en-US"/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086C93-DD0F-4197-9E3F-EA67D1CE44F7}" type="slidenum">
              <a:rPr lang="en-US" smtClean="0"/>
              <a:pPr/>
              <a:t>86</a:t>
            </a:fld>
            <a:endParaRPr lang="en-US"/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086C93-DD0F-4197-9E3F-EA67D1CE44F7}" type="slidenum">
              <a:rPr lang="en-US" smtClean="0"/>
              <a:pPr/>
              <a:t>87</a:t>
            </a:fld>
            <a:endParaRPr lang="en-US"/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086C93-DD0F-4197-9E3F-EA67D1CE44F7}" type="slidenum">
              <a:rPr lang="en-US" smtClean="0"/>
              <a:pPr/>
              <a:t>88</a:t>
            </a:fld>
            <a:endParaRPr lang="en-US"/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086C93-DD0F-4197-9E3F-EA67D1CE44F7}" type="slidenum">
              <a:rPr lang="en-US" smtClean="0"/>
              <a:pPr/>
              <a:t>89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086C93-DD0F-4197-9E3F-EA67D1CE44F7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086C93-DD0F-4197-9E3F-EA67D1CE44F7}" type="slidenum">
              <a:rPr lang="en-US" smtClean="0"/>
              <a:pPr/>
              <a:t>90</a:t>
            </a:fld>
            <a:endParaRPr lang="en-US"/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086C93-DD0F-4197-9E3F-EA67D1CE44F7}" type="slidenum">
              <a:rPr lang="en-US" smtClean="0"/>
              <a:pPr/>
              <a:t>91</a:t>
            </a:fld>
            <a:endParaRPr lang="en-US"/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086C93-DD0F-4197-9E3F-EA67D1CE44F7}" type="slidenum">
              <a:rPr lang="en-US" smtClean="0"/>
              <a:pPr/>
              <a:t>92</a:t>
            </a:fld>
            <a:endParaRPr lang="en-US"/>
          </a:p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086C93-DD0F-4197-9E3F-EA67D1CE44F7}" type="slidenum">
              <a:rPr lang="en-US" smtClean="0"/>
              <a:pPr/>
              <a:t>93</a:t>
            </a:fld>
            <a:endParaRPr lang="en-US"/>
          </a:p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086C93-DD0F-4197-9E3F-EA67D1CE44F7}" type="slidenum">
              <a:rPr lang="en-US" smtClean="0"/>
              <a:pPr/>
              <a:t>94</a:t>
            </a:fld>
            <a:endParaRPr lang="en-US"/>
          </a:p>
        </p:txBody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086C93-DD0F-4197-9E3F-EA67D1CE44F7}" type="slidenum">
              <a:rPr lang="en-US" smtClean="0"/>
              <a:pPr/>
              <a:t>95</a:t>
            </a:fld>
            <a:endParaRPr lang="en-US"/>
          </a:p>
        </p:txBody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086C93-DD0F-4197-9E3F-EA67D1CE44F7}" type="slidenum">
              <a:rPr lang="en-US" smtClean="0"/>
              <a:pPr/>
              <a:t>96</a:t>
            </a:fld>
            <a:endParaRPr lang="en-US"/>
          </a:p>
        </p:txBody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086C93-DD0F-4197-9E3F-EA67D1CE44F7}" type="slidenum">
              <a:rPr lang="en-US" smtClean="0"/>
              <a:pPr/>
              <a:t>97</a:t>
            </a:fld>
            <a:endParaRPr lang="en-US"/>
          </a:p>
        </p:txBody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086C93-DD0F-4197-9E3F-EA67D1CE44F7}" type="slidenum">
              <a:rPr lang="en-US" smtClean="0"/>
              <a:pPr/>
              <a:t>98</a:t>
            </a:fld>
            <a:endParaRPr lang="en-US"/>
          </a:p>
        </p:txBody>
      </p:sp>
    </p:spTree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086C93-DD0F-4197-9E3F-EA67D1CE44F7}" type="slidenum">
              <a:rPr lang="en-US" smtClean="0"/>
              <a:pPr/>
              <a:t>99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2430124-AC12-412E-8B48-0F8766CD4971}" type="datetime1">
              <a:rPr lang="en-US" smtClean="0"/>
              <a:pPr/>
              <a:t>9/12/2015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BDD0E53-32B1-4078-8275-C69B61E21F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A9105-BD14-4F44-9747-3C48A1457961}" type="datetime1">
              <a:rPr lang="en-US" smtClean="0"/>
              <a:pPr/>
              <a:t>9/12/2015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D0E53-32B1-4078-8275-C69B61E21F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9ACA0-12A5-464C-B647-5D84F1D21B29}" type="datetime1">
              <a:rPr lang="en-US" smtClean="0"/>
              <a:pPr/>
              <a:t>9/12/2015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D0E53-32B1-4078-8275-C69B61E21F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5EA32A0-24B8-4106-B2E1-5EAEB2BE03AD}" type="datetime1">
              <a:rPr lang="en-US" smtClean="0"/>
              <a:pPr/>
              <a:t>9/12/2015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BDD0E53-32B1-4078-8275-C69B61E21F9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D99A601A-F166-4038-A146-417684CF036D}" type="datetime1">
              <a:rPr lang="en-US" smtClean="0"/>
              <a:pPr/>
              <a:t>9/12/2015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BDD0E53-32B1-4078-8275-C69B61E21F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0E710-9DD3-41AC-AFC7-B10F0C2D4624}" type="datetime1">
              <a:rPr lang="en-US" smtClean="0"/>
              <a:pPr/>
              <a:t>9/12/2015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D0E53-32B1-4078-8275-C69B61E21F9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22664-F52E-4FDD-9980-FDF827810DDF}" type="datetime1">
              <a:rPr lang="en-US" smtClean="0"/>
              <a:pPr/>
              <a:t>9/12/2015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D0E53-32B1-4078-8275-C69B61E21F9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CF6B20D-3638-4663-95F1-388E52A6BBDC}" type="datetime1">
              <a:rPr lang="en-US" smtClean="0"/>
              <a:pPr/>
              <a:t>9/12/2015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BDD0E53-32B1-4078-8275-C69B61E21F9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71F52-53D7-4DF5-9CF9-BE455E952D07}" type="datetime1">
              <a:rPr lang="en-US" smtClean="0"/>
              <a:pPr/>
              <a:t>9/12/2015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D0E53-32B1-4078-8275-C69B61E21F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6988F1B-7512-4F53-B826-CD22AC379887}" type="datetime1">
              <a:rPr lang="en-US" smtClean="0"/>
              <a:pPr/>
              <a:t>9/12/2015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BDD0E53-32B1-4078-8275-C69B61E21F9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7829275-560D-48FD-9F98-0E957D9B8ABE}" type="datetime1">
              <a:rPr lang="en-US" smtClean="0"/>
              <a:pPr/>
              <a:t>9/12/2015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BDD0E53-32B1-4078-8275-C69B61E21F9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2B001CAE-BA1E-4DB0-8DE5-94869C1C6833}" type="datetime1">
              <a:rPr lang="en-US" smtClean="0"/>
              <a:pPr/>
              <a:t>9/12/2015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BDD0E53-32B1-4078-8275-C69B61E21F9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0.xml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1.xml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2.xml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3.xml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4.xml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5.xml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6.xml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7.xml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8.xml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0.xml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1.xml"/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2.xml"/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3.xml"/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2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BDD0E53-32B1-4078-8275-C69B61E21F98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42844" y="0"/>
            <a:ext cx="8643998" cy="6643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1428728" y="285728"/>
            <a:ext cx="57150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a-IR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بسم الله الرحمن الرحيم</a:t>
            </a:r>
            <a:endParaRPr lang="en-US" sz="54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285852" y="642918"/>
            <a:ext cx="6638948" cy="5831034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Cardiac evaluation </a:t>
            </a:r>
            <a:r>
              <a:rPr lang="en-US" dirty="0" smtClean="0"/>
              <a:t>may be necessary, especially in the older patient, and may require an </a:t>
            </a:r>
            <a:r>
              <a:rPr lang="en-US" dirty="0" smtClean="0">
                <a:solidFill>
                  <a:srgbClr val="00B0F0"/>
                </a:solidFill>
              </a:rPr>
              <a:t>echocardiogram, electrocardiogram, </a:t>
            </a:r>
            <a:r>
              <a:rPr lang="en-US" dirty="0" err="1" smtClean="0">
                <a:solidFill>
                  <a:srgbClr val="00B0F0"/>
                </a:solidFill>
              </a:rPr>
              <a:t>Holter</a:t>
            </a:r>
            <a:r>
              <a:rPr lang="en-US" dirty="0" smtClean="0">
                <a:solidFill>
                  <a:srgbClr val="00B0F0"/>
                </a:solidFill>
              </a:rPr>
              <a:t> monitor, or myocardial perfusion studies </a:t>
            </a:r>
            <a:r>
              <a:rPr lang="en-US" dirty="0" smtClean="0"/>
              <a:t>. This should not postpone therapy of the </a:t>
            </a:r>
            <a:r>
              <a:rPr lang="en-US" dirty="0" err="1" smtClean="0"/>
              <a:t>thyrotoxicosis</a:t>
            </a:r>
            <a:r>
              <a:rPr lang="en-US" dirty="0" smtClean="0"/>
              <a:t>. </a:t>
            </a:r>
          </a:p>
          <a:p>
            <a:endParaRPr lang="en-US" dirty="0" smtClean="0"/>
          </a:p>
          <a:p>
            <a:r>
              <a:rPr lang="en-US" dirty="0" smtClean="0"/>
              <a:t>In addition to the administration of </a:t>
            </a:r>
            <a:r>
              <a:rPr lang="en-US" dirty="0" smtClean="0">
                <a:solidFill>
                  <a:srgbClr val="00B0F0"/>
                </a:solidFill>
              </a:rPr>
              <a:t>beta-blockers </a:t>
            </a:r>
            <a:r>
              <a:rPr lang="en-US" dirty="0" smtClean="0"/>
              <a:t>, treatment may be needed for </a:t>
            </a:r>
            <a:r>
              <a:rPr lang="en-US" dirty="0" smtClean="0">
                <a:solidFill>
                  <a:srgbClr val="00B0F0"/>
                </a:solidFill>
              </a:rPr>
              <a:t>concomitant</a:t>
            </a:r>
            <a:r>
              <a:rPr lang="en-US" dirty="0" smtClean="0"/>
              <a:t> myocardial ischemia, congestive heart failure, or </a:t>
            </a:r>
            <a:r>
              <a:rPr lang="en-US" dirty="0" err="1" smtClean="0"/>
              <a:t>atrial</a:t>
            </a:r>
            <a:r>
              <a:rPr lang="en-US" dirty="0" smtClean="0"/>
              <a:t> arrhythmias . </a:t>
            </a:r>
          </a:p>
          <a:p>
            <a:r>
              <a:rPr lang="en-US" dirty="0" smtClean="0">
                <a:solidFill>
                  <a:srgbClr val="00B0F0"/>
                </a:solidFill>
              </a:rPr>
              <a:t>Anticoagulation </a:t>
            </a:r>
            <a:r>
              <a:rPr lang="en-US" dirty="0" smtClean="0"/>
              <a:t>may be necessary in patients in </a:t>
            </a:r>
            <a:r>
              <a:rPr lang="en-US" dirty="0" err="1" smtClean="0"/>
              <a:t>atrial</a:t>
            </a:r>
            <a:r>
              <a:rPr lang="en-US" dirty="0" smtClean="0"/>
              <a:t> fibrillation . 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00B0F0"/>
                </a:solidFill>
              </a:rPr>
              <a:t>Goiter size, obstructive symptoms, and the severity of Graves’ </a:t>
            </a:r>
            <a:r>
              <a:rPr lang="en-US" dirty="0" err="1" smtClean="0">
                <a:solidFill>
                  <a:srgbClr val="00B0F0"/>
                </a:solidFill>
              </a:rPr>
              <a:t>orbitopathy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smtClean="0"/>
              <a:t>(GO), the </a:t>
            </a:r>
            <a:r>
              <a:rPr lang="en-US" dirty="0" smtClean="0">
                <a:solidFill>
                  <a:srgbClr val="00B0F0"/>
                </a:solidFill>
              </a:rPr>
              <a:t>inflammatory disease </a:t>
            </a:r>
            <a:r>
              <a:rPr lang="en-US" dirty="0" smtClean="0"/>
              <a:t>that develops in the orbit in association with autoimmune thyroid disorders, can be </a:t>
            </a:r>
            <a:r>
              <a:rPr lang="en-US" dirty="0" smtClean="0">
                <a:solidFill>
                  <a:srgbClr val="00B0F0"/>
                </a:solidFill>
              </a:rPr>
              <a:t>discordant </a:t>
            </a:r>
            <a:r>
              <a:rPr lang="en-US" dirty="0" smtClean="0"/>
              <a:t>with the degree of  </a:t>
            </a:r>
            <a:r>
              <a:rPr lang="en-US" dirty="0" smtClean="0">
                <a:solidFill>
                  <a:srgbClr val="00B0F0"/>
                </a:solidFill>
              </a:rPr>
              <a:t>hyperthyroidism or hyperthyroid symptoms</a:t>
            </a:r>
            <a:endParaRPr lang="fa-IR" dirty="0">
              <a:solidFill>
                <a:srgbClr val="00B0F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BDD0E53-32B1-4078-8275-C69B61E21F98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285852" y="500042"/>
            <a:ext cx="6638948" cy="597391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sz="2600" b="1" i="1" dirty="0" smtClean="0"/>
              <a:t>Technical remarks: </a:t>
            </a:r>
          </a:p>
          <a:p>
            <a:endParaRPr lang="en-US" i="1" dirty="0" smtClean="0"/>
          </a:p>
          <a:p>
            <a:r>
              <a:rPr lang="en-US" i="1" dirty="0" smtClean="0">
                <a:solidFill>
                  <a:srgbClr val="FF0000"/>
                </a:solidFill>
              </a:rPr>
              <a:t>Enlargement of the thyroid </a:t>
            </a:r>
            <a:r>
              <a:rPr lang="en-US" i="1" dirty="0" smtClean="0"/>
              <a:t>is very </a:t>
            </a:r>
            <a:r>
              <a:rPr lang="en-US" i="1" dirty="0" smtClean="0">
                <a:solidFill>
                  <a:srgbClr val="FF0000"/>
                </a:solidFill>
              </a:rPr>
              <a:t>rare </a:t>
            </a:r>
            <a:r>
              <a:rPr lang="en-US" i="1" dirty="0" smtClean="0"/>
              <a:t>after RAI treatment. However, </a:t>
            </a:r>
            <a:r>
              <a:rPr lang="en-US" dirty="0" smtClean="0"/>
              <a:t>patients should be advised to immediately report any </a:t>
            </a:r>
            <a:r>
              <a:rPr lang="en-US" dirty="0" smtClean="0">
                <a:solidFill>
                  <a:srgbClr val="00B0F0"/>
                </a:solidFill>
              </a:rPr>
              <a:t>tightening of the neck, difficulty breathing, </a:t>
            </a:r>
            <a:r>
              <a:rPr lang="en-US" dirty="0" err="1" smtClean="0">
                <a:solidFill>
                  <a:srgbClr val="00B0F0"/>
                </a:solidFill>
              </a:rPr>
              <a:t>orstridor</a:t>
            </a:r>
            <a:r>
              <a:rPr lang="en-US" dirty="0" smtClean="0">
                <a:solidFill>
                  <a:srgbClr val="00B0F0"/>
                </a:solidFill>
              </a:rPr>
              <a:t> following </a:t>
            </a:r>
            <a:r>
              <a:rPr lang="en-US" dirty="0" smtClean="0"/>
              <a:t>the administration of RAI. </a:t>
            </a:r>
          </a:p>
          <a:p>
            <a:endParaRPr lang="en-US" dirty="0" smtClean="0"/>
          </a:p>
          <a:p>
            <a:r>
              <a:rPr lang="en-US" dirty="0" smtClean="0"/>
              <a:t>Any compressive symptoms, such as </a:t>
            </a:r>
            <a:r>
              <a:rPr lang="en-US" dirty="0" smtClean="0">
                <a:solidFill>
                  <a:srgbClr val="00B0F0"/>
                </a:solidFill>
              </a:rPr>
              <a:t>discomfort, swelling, </a:t>
            </a:r>
            <a:r>
              <a:rPr lang="en-US" dirty="0" err="1" smtClean="0">
                <a:solidFill>
                  <a:srgbClr val="00B0F0"/>
                </a:solidFill>
              </a:rPr>
              <a:t>dysphagia</a:t>
            </a:r>
            <a:r>
              <a:rPr lang="en-US" dirty="0" smtClean="0">
                <a:solidFill>
                  <a:srgbClr val="00B0F0"/>
                </a:solidFill>
              </a:rPr>
              <a:t>, or hoarseness</a:t>
            </a:r>
            <a:r>
              <a:rPr lang="en-US" dirty="0" smtClean="0"/>
              <a:t>, which develop following RAI therapy, should be carefully assessed and monitored, and if clinically necessary, </a:t>
            </a:r>
            <a:r>
              <a:rPr lang="en-US" dirty="0" smtClean="0">
                <a:solidFill>
                  <a:srgbClr val="00B0F0"/>
                </a:solidFill>
              </a:rPr>
              <a:t>corticosteroids</a:t>
            </a:r>
            <a:r>
              <a:rPr lang="en-US" dirty="0" smtClean="0"/>
              <a:t> can be administered.</a:t>
            </a:r>
          </a:p>
          <a:p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 smtClean="0">
                <a:solidFill>
                  <a:srgbClr val="00B0F0"/>
                </a:solidFill>
              </a:rPr>
              <a:t>Respiratory compromise </a:t>
            </a:r>
            <a:r>
              <a:rPr lang="en-US" dirty="0" smtClean="0"/>
              <a:t>in this setting is </a:t>
            </a:r>
            <a:r>
              <a:rPr lang="en-US" dirty="0" smtClean="0">
                <a:solidFill>
                  <a:srgbClr val="00B0F0"/>
                </a:solidFill>
              </a:rPr>
              <a:t>extremely rare</a:t>
            </a:r>
            <a:r>
              <a:rPr lang="en-US" dirty="0" smtClean="0"/>
              <a:t> and requires management as any other cause of acute tracheal compression.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BDD0E53-32B1-4078-8275-C69B61E21F98}" type="slidenum">
              <a:rPr lang="en-US" smtClean="0"/>
              <a:pPr/>
              <a:t>100</a:t>
            </a:fld>
            <a:endParaRPr lang="en-US"/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142976" y="928670"/>
            <a:ext cx="6781824" cy="5545282"/>
          </a:xfrm>
        </p:spPr>
        <p:txBody>
          <a:bodyPr/>
          <a:lstStyle/>
          <a:p>
            <a:pPr>
              <a:buNone/>
            </a:pPr>
            <a:r>
              <a:rPr lang="en-US" b="1" dirty="0" smtClean="0"/>
              <a:t>RECOMMENDATION 43</a:t>
            </a:r>
            <a:endParaRPr lang="en-US" dirty="0" smtClean="0">
              <a:solidFill>
                <a:srgbClr val="00B0F0"/>
              </a:solidFill>
            </a:endParaRPr>
          </a:p>
          <a:p>
            <a:endParaRPr lang="en-US" dirty="0" smtClean="0">
              <a:solidFill>
                <a:srgbClr val="00B0F0"/>
              </a:solidFill>
            </a:endParaRPr>
          </a:p>
          <a:p>
            <a:r>
              <a:rPr lang="en-US" dirty="0" smtClean="0">
                <a:solidFill>
                  <a:srgbClr val="00B0F0"/>
                </a:solidFill>
              </a:rPr>
              <a:t>Sufficient activity </a:t>
            </a:r>
            <a:r>
              <a:rPr lang="en-US" dirty="0" smtClean="0"/>
              <a:t>of RAI should be administered in a </a:t>
            </a:r>
            <a:r>
              <a:rPr lang="en-US" dirty="0" smtClean="0">
                <a:solidFill>
                  <a:srgbClr val="FF0000"/>
                </a:solidFill>
              </a:rPr>
              <a:t>single application </a:t>
            </a:r>
            <a:r>
              <a:rPr lang="en-US" dirty="0" smtClean="0"/>
              <a:t>to alleviate </a:t>
            </a:r>
            <a:r>
              <a:rPr lang="en-US" dirty="0" err="1" smtClean="0"/>
              <a:t>hyperthyroidismin</a:t>
            </a:r>
            <a:r>
              <a:rPr lang="en-US" dirty="0" smtClean="0"/>
              <a:t> patients with </a:t>
            </a:r>
            <a:r>
              <a:rPr lang="en-US" dirty="0" smtClean="0">
                <a:solidFill>
                  <a:srgbClr val="00B0F0"/>
                </a:solidFill>
              </a:rPr>
              <a:t>TA</a:t>
            </a:r>
            <a:r>
              <a:rPr lang="en-US" dirty="0" smtClean="0"/>
              <a:t>. </a:t>
            </a:r>
            <a:r>
              <a:rPr lang="en-US" b="1" dirty="0" smtClean="0"/>
              <a:t>Strong recommendation, moderate-quality evidence.</a:t>
            </a:r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BDD0E53-32B1-4078-8275-C69B61E21F98}" type="slidenum">
              <a:rPr lang="en-US" smtClean="0"/>
              <a:pPr/>
              <a:t>101</a:t>
            </a:fld>
            <a:endParaRPr lang="en-US"/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071538" y="1643050"/>
            <a:ext cx="6853262" cy="4830902"/>
          </a:xfrm>
        </p:spPr>
        <p:txBody>
          <a:bodyPr>
            <a:normAutofit/>
          </a:bodyPr>
          <a:lstStyle/>
          <a:p>
            <a:r>
              <a:rPr lang="en-US" dirty="0" smtClean="0"/>
              <a:t>RAI administered to treat TA can be given either as a </a:t>
            </a:r>
            <a:r>
              <a:rPr lang="en-US" dirty="0" smtClean="0">
                <a:solidFill>
                  <a:srgbClr val="FF0000"/>
                </a:solidFill>
              </a:rPr>
              <a:t>fixed </a:t>
            </a:r>
            <a:r>
              <a:rPr lang="en-US" dirty="0" smtClean="0">
                <a:solidFill>
                  <a:srgbClr val="00B0F0"/>
                </a:solidFill>
              </a:rPr>
              <a:t>activity of approximately 10–20 </a:t>
            </a:r>
            <a:r>
              <a:rPr lang="en-US" dirty="0" err="1" smtClean="0">
                <a:solidFill>
                  <a:srgbClr val="00B0F0"/>
                </a:solidFill>
              </a:rPr>
              <a:t>mCi</a:t>
            </a:r>
            <a:r>
              <a:rPr lang="en-US" dirty="0" smtClean="0"/>
              <a:t> (370-740 </a:t>
            </a:r>
            <a:r>
              <a:rPr lang="en-US" dirty="0" err="1" smtClean="0"/>
              <a:t>MBq</a:t>
            </a:r>
            <a:r>
              <a:rPr lang="en-US" dirty="0" smtClean="0"/>
              <a:t>) or an activity calculated on the basis of nodule size using </a:t>
            </a:r>
            <a:r>
              <a:rPr lang="en-US" dirty="0" smtClean="0">
                <a:solidFill>
                  <a:srgbClr val="00B0F0"/>
                </a:solidFill>
              </a:rPr>
              <a:t>150–200 </a:t>
            </a:r>
            <a:r>
              <a:rPr lang="en-US" i="1" dirty="0" err="1" smtClean="0">
                <a:solidFill>
                  <a:srgbClr val="00B0F0"/>
                </a:solidFill>
              </a:rPr>
              <a:t>μCi</a:t>
            </a:r>
            <a:r>
              <a:rPr lang="en-US" i="1" dirty="0" smtClean="0">
                <a:solidFill>
                  <a:srgbClr val="00B0F0"/>
                </a:solidFill>
              </a:rPr>
              <a:t> (5.5-7.4 </a:t>
            </a:r>
            <a:r>
              <a:rPr lang="en-US" i="1" dirty="0" err="1" smtClean="0">
                <a:solidFill>
                  <a:srgbClr val="00B0F0"/>
                </a:solidFill>
              </a:rPr>
              <a:t>MBq</a:t>
            </a:r>
            <a:r>
              <a:rPr lang="en-US" i="1" dirty="0" smtClean="0">
                <a:solidFill>
                  <a:srgbClr val="00B0F0"/>
                </a:solidFill>
              </a:rPr>
              <a:t>) </a:t>
            </a:r>
            <a:r>
              <a:rPr lang="en-US" dirty="0" smtClean="0">
                <a:solidFill>
                  <a:srgbClr val="00B0F0"/>
                </a:solidFill>
              </a:rPr>
              <a:t>RAI per gram </a:t>
            </a:r>
            <a:r>
              <a:rPr lang="en-US" dirty="0" smtClean="0"/>
              <a:t>corrected for 24-hour RAIU . </a:t>
            </a:r>
          </a:p>
          <a:p>
            <a:pPr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BDD0E53-32B1-4078-8275-C69B61E21F98}" type="slidenum">
              <a:rPr lang="en-US" smtClean="0"/>
              <a:pPr/>
              <a:t>102</a:t>
            </a:fld>
            <a:endParaRPr lang="en-US"/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57224" y="571480"/>
            <a:ext cx="7067576" cy="5902472"/>
          </a:xfrm>
        </p:spPr>
        <p:txBody>
          <a:bodyPr>
            <a:normAutofit/>
          </a:bodyPr>
          <a:lstStyle/>
          <a:p>
            <a:r>
              <a:rPr lang="en-US" dirty="0" smtClean="0"/>
              <a:t>Patient follow-up after RAI therapy for TMNG or TA</a:t>
            </a:r>
          </a:p>
          <a:p>
            <a:endParaRPr lang="en-US" b="1" dirty="0" smtClean="0"/>
          </a:p>
          <a:p>
            <a:pPr>
              <a:buNone/>
            </a:pPr>
            <a:r>
              <a:rPr lang="en-US" b="1" dirty="0" smtClean="0"/>
              <a:t>   RECOMMENDATION 44</a:t>
            </a:r>
          </a:p>
          <a:p>
            <a:endParaRPr lang="en-US" dirty="0" smtClean="0"/>
          </a:p>
          <a:p>
            <a:r>
              <a:rPr lang="en-US" dirty="0" smtClean="0"/>
              <a:t>Follow-up within the first 1–2 months after RAI therapy for TMNG or TA should include an assessment of </a:t>
            </a:r>
            <a:r>
              <a:rPr lang="en-US" dirty="0" smtClean="0">
                <a:solidFill>
                  <a:srgbClr val="00B0F0"/>
                </a:solidFill>
              </a:rPr>
              <a:t>free T4, total T3 and TSH</a:t>
            </a:r>
            <a:r>
              <a:rPr lang="en-US" dirty="0" smtClean="0"/>
              <a:t>. Biochemical monitoring should be continued </a:t>
            </a:r>
            <a:r>
              <a:rPr lang="en-US" dirty="0" smtClean="0">
                <a:solidFill>
                  <a:srgbClr val="00B0F0"/>
                </a:solidFill>
              </a:rPr>
              <a:t>at 4–6 week intervals for 6 months</a:t>
            </a:r>
            <a:r>
              <a:rPr lang="en-US" dirty="0" smtClean="0"/>
              <a:t>, or until the patient becomes </a:t>
            </a:r>
            <a:r>
              <a:rPr lang="en-US" dirty="0" smtClean="0">
                <a:solidFill>
                  <a:srgbClr val="00B0F0"/>
                </a:solidFill>
              </a:rPr>
              <a:t>hypothyroid and is stable on thyroid hormone replacement</a:t>
            </a:r>
            <a:r>
              <a:rPr lang="en-US" dirty="0" smtClean="0"/>
              <a:t>. </a:t>
            </a:r>
            <a:r>
              <a:rPr lang="en-US" b="1" dirty="0" smtClean="0"/>
              <a:t>Strong recommendation, low-quality evidence.</a:t>
            </a:r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BDD0E53-32B1-4078-8275-C69B61E21F98}" type="slidenum">
              <a:rPr lang="en-US" smtClean="0"/>
              <a:pPr/>
              <a:t>103</a:t>
            </a:fld>
            <a:endParaRPr lang="en-US"/>
          </a:p>
        </p:txBody>
      </p: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000100" y="357166"/>
            <a:ext cx="6924700" cy="6116786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RAI therapy for TMNG results in </a:t>
            </a:r>
            <a:r>
              <a:rPr lang="en-US" dirty="0" smtClean="0">
                <a:solidFill>
                  <a:srgbClr val="FF0000"/>
                </a:solidFill>
              </a:rPr>
              <a:t>resolution of hyperthyroidism</a:t>
            </a:r>
            <a:r>
              <a:rPr lang="en-US" dirty="0" smtClean="0"/>
              <a:t> in approximately </a:t>
            </a:r>
            <a:r>
              <a:rPr lang="en-US" dirty="0" smtClean="0">
                <a:solidFill>
                  <a:srgbClr val="00B0F0"/>
                </a:solidFill>
              </a:rPr>
              <a:t>55% of patients at 3 months and 80% of patients at 6 months, </a:t>
            </a:r>
            <a:r>
              <a:rPr lang="en-US" dirty="0" smtClean="0"/>
              <a:t>with an average </a:t>
            </a:r>
            <a:r>
              <a:rPr lang="en-US" dirty="0" smtClean="0">
                <a:solidFill>
                  <a:srgbClr val="FF0000"/>
                </a:solidFill>
              </a:rPr>
              <a:t>failure rate </a:t>
            </a:r>
            <a:r>
              <a:rPr lang="en-US" dirty="0" smtClean="0">
                <a:solidFill>
                  <a:srgbClr val="00B0F0"/>
                </a:solidFill>
              </a:rPr>
              <a:t>of 15% </a:t>
            </a:r>
            <a:r>
              <a:rPr lang="en-US" dirty="0" smtClean="0"/>
              <a:t>. </a:t>
            </a:r>
          </a:p>
          <a:p>
            <a:endParaRPr lang="en-US" dirty="0" smtClean="0"/>
          </a:p>
          <a:p>
            <a:r>
              <a:rPr lang="en-US" dirty="0" smtClean="0"/>
              <a:t>Goiter volume is decreased by </a:t>
            </a:r>
            <a:r>
              <a:rPr lang="en-US" u="sng" dirty="0" smtClean="0"/>
              <a:t>3 months</a:t>
            </a:r>
            <a:r>
              <a:rPr lang="en-US" dirty="0" smtClean="0"/>
              <a:t>, with further reduction observed over 24 months, for a </a:t>
            </a:r>
            <a:r>
              <a:rPr lang="en-US" dirty="0" smtClean="0">
                <a:solidFill>
                  <a:srgbClr val="00B0F0"/>
                </a:solidFill>
              </a:rPr>
              <a:t>total size reduction of 40%</a:t>
            </a:r>
            <a:r>
              <a:rPr lang="en-US" dirty="0" smtClean="0"/>
              <a:t> 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 For TA, </a:t>
            </a:r>
            <a:r>
              <a:rPr lang="en-US" dirty="0" smtClean="0">
                <a:solidFill>
                  <a:srgbClr val="00B0F0"/>
                </a:solidFill>
              </a:rPr>
              <a:t>75% of patients were no longer hyperthyroid at 3</a:t>
            </a:r>
            <a:r>
              <a:rPr lang="en-US" dirty="0" smtClean="0"/>
              <a:t> months, with </a:t>
            </a:r>
            <a:r>
              <a:rPr lang="en-US" dirty="0" smtClean="0">
                <a:solidFill>
                  <a:srgbClr val="FF0000"/>
                </a:solidFill>
              </a:rPr>
              <a:t>nodule volume</a:t>
            </a:r>
            <a:r>
              <a:rPr lang="en-US" dirty="0" smtClean="0"/>
              <a:t> decreased by 35% at 3 months and </a:t>
            </a:r>
            <a:r>
              <a:rPr lang="en-US" dirty="0" smtClean="0">
                <a:solidFill>
                  <a:srgbClr val="00B0F0"/>
                </a:solidFill>
              </a:rPr>
              <a:t>by </a:t>
            </a:r>
            <a:r>
              <a:rPr lang="en-US" dirty="0" smtClean="0">
                <a:solidFill>
                  <a:srgbClr val="FF0000"/>
                </a:solidFill>
              </a:rPr>
              <a:t>45% at 2 years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u="sng" dirty="0" smtClean="0"/>
              <a:t>. Risk of persistent or recurrent </a:t>
            </a:r>
            <a:r>
              <a:rPr lang="en-US" dirty="0" smtClean="0"/>
              <a:t>hyperthyroidism ranged from 0% to 30%, depending on the series .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00B0F0"/>
                </a:solidFill>
              </a:rPr>
              <a:t>Graves’ disease </a:t>
            </a:r>
            <a:r>
              <a:rPr lang="en-US" dirty="0" smtClean="0"/>
              <a:t>might develop after </a:t>
            </a:r>
            <a:r>
              <a:rPr lang="en-US" dirty="0" smtClean="0">
                <a:solidFill>
                  <a:srgbClr val="00B0F0"/>
                </a:solidFill>
              </a:rPr>
              <a:t>RAI for TMNG </a:t>
            </a:r>
            <a:r>
              <a:rPr lang="en-US" dirty="0" smtClean="0"/>
              <a:t>in up to </a:t>
            </a:r>
            <a:r>
              <a:rPr lang="en-US" dirty="0" smtClean="0">
                <a:solidFill>
                  <a:srgbClr val="00B0F0"/>
                </a:solidFill>
              </a:rPr>
              <a:t>4%</a:t>
            </a:r>
            <a:r>
              <a:rPr lang="en-US" dirty="0" smtClean="0"/>
              <a:t> of patients . Such patients develop worsening hyperthyroidism within a few months of RAI therapy. </a:t>
            </a:r>
            <a:r>
              <a:rPr lang="en-US" dirty="0" smtClean="0">
                <a:solidFill>
                  <a:srgbClr val="00B0F0"/>
                </a:solidFill>
              </a:rPr>
              <a:t>Treatment with </a:t>
            </a:r>
            <a:r>
              <a:rPr lang="en-US" dirty="0" smtClean="0">
                <a:solidFill>
                  <a:srgbClr val="FF0000"/>
                </a:solidFill>
              </a:rPr>
              <a:t>additional RAI is effective</a:t>
            </a:r>
            <a:r>
              <a:rPr lang="en-US" dirty="0" smtClean="0"/>
              <a:t>.</a:t>
            </a:r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BDD0E53-32B1-4078-8275-C69B61E21F98}" type="slidenum">
              <a:rPr lang="en-US" smtClean="0"/>
              <a:pPr/>
              <a:t>104</a:t>
            </a:fld>
            <a:endParaRPr lang="en-US"/>
          </a:p>
        </p:txBody>
      </p:sp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28662" y="714356"/>
            <a:ext cx="6996138" cy="5759596"/>
          </a:xfrm>
        </p:spPr>
        <p:txBody>
          <a:bodyPr/>
          <a:lstStyle/>
          <a:p>
            <a:r>
              <a:rPr lang="en-US" i="1" dirty="0" smtClean="0"/>
              <a:t>Technical remarks: </a:t>
            </a:r>
          </a:p>
          <a:p>
            <a:endParaRPr lang="en-US" i="1" dirty="0" smtClean="0"/>
          </a:p>
          <a:p>
            <a:r>
              <a:rPr lang="en-US" i="1" dirty="0" smtClean="0"/>
              <a:t>If </a:t>
            </a:r>
            <a:r>
              <a:rPr lang="en-US" i="1" dirty="0" smtClean="0">
                <a:solidFill>
                  <a:srgbClr val="00B0F0"/>
                </a:solidFill>
              </a:rPr>
              <a:t>thyroid hormone therapy </a:t>
            </a:r>
            <a:r>
              <a:rPr lang="en-US" i="1" dirty="0" smtClean="0"/>
              <a:t>is necessary, the dose required may be </a:t>
            </a:r>
            <a:r>
              <a:rPr lang="en-US" i="1" dirty="0" smtClean="0">
                <a:solidFill>
                  <a:srgbClr val="FF0000"/>
                </a:solidFill>
              </a:rPr>
              <a:t>less</a:t>
            </a:r>
            <a:r>
              <a:rPr lang="en-US" i="1" dirty="0" smtClean="0"/>
              <a:t> than </a:t>
            </a:r>
            <a:r>
              <a:rPr lang="en-US" dirty="0" smtClean="0"/>
              <a:t>full replacement due to </a:t>
            </a:r>
            <a:r>
              <a:rPr lang="en-US" dirty="0" smtClean="0">
                <a:solidFill>
                  <a:srgbClr val="00B0F0"/>
                </a:solidFill>
              </a:rPr>
              <a:t>underlying persistent autonomous thyroid function.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BDD0E53-32B1-4078-8275-C69B61E21F98}" type="slidenum">
              <a:rPr lang="en-US" smtClean="0"/>
              <a:pPr/>
              <a:t>105</a:t>
            </a:fld>
            <a:endParaRPr lang="en-US"/>
          </a:p>
        </p:txBody>
      </p:sp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142976" y="214290"/>
            <a:ext cx="6781824" cy="6259662"/>
          </a:xfrm>
        </p:spPr>
        <p:txBody>
          <a:bodyPr>
            <a:normAutofit/>
          </a:bodyPr>
          <a:lstStyle/>
          <a:p>
            <a:pPr>
              <a:buNone/>
            </a:pPr>
            <a:endParaRPr lang="en-US" b="1" dirty="0" smtClean="0"/>
          </a:p>
          <a:p>
            <a:pPr>
              <a:buNone/>
            </a:pPr>
            <a:r>
              <a:rPr lang="en-US" b="1" dirty="0" smtClean="0"/>
              <a:t>RECOMMENDATION 45 </a:t>
            </a:r>
          </a:p>
          <a:p>
            <a:endParaRPr lang="en-US" dirty="0" smtClean="0"/>
          </a:p>
          <a:p>
            <a:r>
              <a:rPr lang="en-US" dirty="0" smtClean="0"/>
              <a:t>If hyperthyroidism persists </a:t>
            </a:r>
            <a:r>
              <a:rPr lang="en-US" dirty="0" smtClean="0">
                <a:solidFill>
                  <a:srgbClr val="00B0F0"/>
                </a:solidFill>
              </a:rPr>
              <a:t>beyond 6 months</a:t>
            </a:r>
            <a:r>
              <a:rPr lang="en-US" dirty="0" smtClean="0"/>
              <a:t> following RAI therapy for TMNG or TA</a:t>
            </a:r>
            <a:r>
              <a:rPr lang="en-US" dirty="0" smtClean="0">
                <a:solidFill>
                  <a:srgbClr val="00B0F0"/>
                </a:solidFill>
              </a:rPr>
              <a:t>, retreatment with RAI </a:t>
            </a:r>
            <a:r>
              <a:rPr lang="en-US" dirty="0" smtClean="0"/>
              <a:t>is suggested. In selected patients with </a:t>
            </a:r>
            <a:r>
              <a:rPr lang="en-US" dirty="0" smtClean="0">
                <a:solidFill>
                  <a:srgbClr val="00B0F0"/>
                </a:solidFill>
              </a:rPr>
              <a:t>minimal response 3 months </a:t>
            </a:r>
            <a:r>
              <a:rPr lang="en-US" dirty="0" smtClean="0"/>
              <a:t>after therapy additional RAI may be considered. </a:t>
            </a:r>
            <a:r>
              <a:rPr lang="en-US" b="1" dirty="0" smtClean="0"/>
              <a:t>Weak </a:t>
            </a:r>
            <a:r>
              <a:rPr lang="en-US" b="1" dirty="0" err="1" smtClean="0"/>
              <a:t>recommandation</a:t>
            </a:r>
            <a:r>
              <a:rPr lang="en-US" b="1" dirty="0" smtClean="0"/>
              <a:t>, low-quality evidence.</a:t>
            </a:r>
          </a:p>
          <a:p>
            <a:endParaRPr lang="en-US" i="1" dirty="0" smtClean="0"/>
          </a:p>
          <a:p>
            <a:endParaRPr lang="en-US" i="1" dirty="0" smtClean="0"/>
          </a:p>
          <a:p>
            <a:pPr>
              <a:buNone/>
            </a:pPr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BDD0E53-32B1-4078-8275-C69B61E21F98}" type="slidenum">
              <a:rPr lang="en-US" smtClean="0"/>
              <a:pPr/>
              <a:t>106</a:t>
            </a:fld>
            <a:endParaRPr lang="en-US"/>
          </a:p>
        </p:txBody>
      </p:sp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14348" y="642918"/>
            <a:ext cx="7210452" cy="583103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i="1" dirty="0" smtClean="0"/>
              <a:t> If surgery is chosen, how should it be accomplished?</a:t>
            </a:r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r>
              <a:rPr lang="en-US" b="1" dirty="0" smtClean="0"/>
              <a:t>  ■ RECOMMENDATION 46</a:t>
            </a:r>
          </a:p>
          <a:p>
            <a:endParaRPr lang="en-US" dirty="0" smtClean="0"/>
          </a:p>
          <a:p>
            <a:r>
              <a:rPr lang="en-US" dirty="0" smtClean="0"/>
              <a:t>If surgery is chosen as treatment for TMNG or TA, patients with overt hyperthyroidism should be rendered </a:t>
            </a:r>
            <a:r>
              <a:rPr lang="en-US" dirty="0" err="1" smtClean="0">
                <a:solidFill>
                  <a:srgbClr val="00B0F0"/>
                </a:solidFill>
              </a:rPr>
              <a:t>euthyroid</a:t>
            </a:r>
            <a:r>
              <a:rPr lang="en-US" dirty="0" smtClean="0">
                <a:solidFill>
                  <a:srgbClr val="00B0F0"/>
                </a:solidFill>
              </a:rPr>
              <a:t> prior to the procedure </a:t>
            </a:r>
            <a:r>
              <a:rPr lang="en-US" dirty="0" smtClean="0"/>
              <a:t>with MMI pretreatment, </a:t>
            </a:r>
            <a:r>
              <a:rPr lang="en-US" dirty="0" smtClean="0">
                <a:solidFill>
                  <a:srgbClr val="00B0F0"/>
                </a:solidFill>
              </a:rPr>
              <a:t>with or without beta-adrenergic blockade</a:t>
            </a:r>
            <a:r>
              <a:rPr lang="en-US" dirty="0" smtClean="0"/>
              <a:t>. Preoperative </a:t>
            </a:r>
            <a:r>
              <a:rPr lang="en-US" dirty="0" smtClean="0">
                <a:solidFill>
                  <a:srgbClr val="FF0000"/>
                </a:solidFill>
              </a:rPr>
              <a:t>iodine should not be used in this setting.</a:t>
            </a:r>
            <a:r>
              <a:rPr lang="en-US" dirty="0" smtClean="0"/>
              <a:t> </a:t>
            </a:r>
            <a:r>
              <a:rPr lang="en-US" b="1" dirty="0" smtClean="0"/>
              <a:t>Strong recommendation, </a:t>
            </a:r>
            <a:r>
              <a:rPr lang="en-US" b="1" dirty="0" err="1" smtClean="0"/>
              <a:t>lowquality</a:t>
            </a:r>
            <a:r>
              <a:rPr lang="en-US" b="1" dirty="0" smtClean="0"/>
              <a:t> evidence.</a:t>
            </a:r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BDD0E53-32B1-4078-8275-C69B61E21F98}" type="slidenum">
              <a:rPr lang="en-US" smtClean="0"/>
              <a:pPr/>
              <a:t>107</a:t>
            </a:fld>
            <a:endParaRPr lang="en-US"/>
          </a:p>
        </p:txBody>
      </p:sp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142976" y="285728"/>
            <a:ext cx="6781824" cy="6188224"/>
          </a:xfrm>
        </p:spPr>
        <p:txBody>
          <a:bodyPr>
            <a:normAutofit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Usually hyperthyroidism is </a:t>
            </a:r>
            <a:r>
              <a:rPr lang="en-US" dirty="0" smtClean="0">
                <a:solidFill>
                  <a:srgbClr val="00B0F0"/>
                </a:solidFill>
              </a:rPr>
              <a:t>less severe in patients with TMNG,</a:t>
            </a:r>
            <a:r>
              <a:rPr lang="en-US" dirty="0" smtClean="0"/>
              <a:t> so that in most cases, patients with </a:t>
            </a:r>
            <a:r>
              <a:rPr lang="en-US" dirty="0" smtClean="0">
                <a:solidFill>
                  <a:srgbClr val="FF0000"/>
                </a:solidFill>
              </a:rPr>
              <a:t>allergy to ATDs </a:t>
            </a:r>
            <a:r>
              <a:rPr lang="en-US" dirty="0" smtClean="0"/>
              <a:t>can be prepared for surgery, when necessary</a:t>
            </a:r>
            <a:r>
              <a:rPr lang="en-US" dirty="0" smtClean="0">
                <a:solidFill>
                  <a:srgbClr val="00B0F0"/>
                </a:solidFill>
              </a:rPr>
              <a:t>, with beta-blockers </a:t>
            </a:r>
            <a:r>
              <a:rPr lang="en-US" dirty="0" smtClean="0"/>
              <a:t>alone.</a:t>
            </a:r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BDD0E53-32B1-4078-8275-C69B61E21F98}" type="slidenum">
              <a:rPr lang="en-US" smtClean="0"/>
              <a:pPr/>
              <a:t>108</a:t>
            </a:fld>
            <a:endParaRPr lang="en-US"/>
          </a:p>
        </p:txBody>
      </p:sp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14348" y="571480"/>
            <a:ext cx="7210452" cy="590247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b="1" dirty="0" smtClean="0"/>
              <a:t>■ RECOMMENDATION 47</a:t>
            </a:r>
          </a:p>
          <a:p>
            <a:r>
              <a:rPr lang="en-US" dirty="0" smtClean="0"/>
              <a:t>If surgery is chosen as treatment for TMNG, </a:t>
            </a:r>
            <a:r>
              <a:rPr lang="en-US" dirty="0" smtClean="0">
                <a:solidFill>
                  <a:srgbClr val="FF0000"/>
                </a:solidFill>
              </a:rPr>
              <a:t>near-total or total </a:t>
            </a:r>
            <a:r>
              <a:rPr lang="en-US" dirty="0" err="1" smtClean="0">
                <a:solidFill>
                  <a:srgbClr val="FF0000"/>
                </a:solidFill>
              </a:rPr>
              <a:t>thyroidect</a:t>
            </a:r>
            <a:r>
              <a:rPr lang="en-US" dirty="0" err="1" smtClean="0">
                <a:solidFill>
                  <a:srgbClr val="00B0F0"/>
                </a:solidFill>
              </a:rPr>
              <a:t>omy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smtClean="0"/>
              <a:t>should be performed. </a:t>
            </a:r>
            <a:r>
              <a:rPr lang="en-US" b="1" dirty="0" smtClean="0"/>
              <a:t>Strong recommendation, moderate-quality evidence.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00B0F0"/>
                </a:solidFill>
              </a:rPr>
              <a:t>Recurrence can be avoided </a:t>
            </a:r>
            <a:r>
              <a:rPr lang="en-US" dirty="0" smtClean="0"/>
              <a:t>in TMNG if a near-total or total </a:t>
            </a:r>
            <a:r>
              <a:rPr lang="en-US" dirty="0" err="1" smtClean="0"/>
              <a:t>thyroidectomy</a:t>
            </a:r>
            <a:r>
              <a:rPr lang="en-US" dirty="0" smtClean="0"/>
              <a:t> is performed initially . This procedure can be performed with the same low rate of complications as a </a:t>
            </a:r>
            <a:r>
              <a:rPr lang="en-US" dirty="0" smtClean="0">
                <a:solidFill>
                  <a:srgbClr val="FF0000"/>
                </a:solidFill>
              </a:rPr>
              <a:t>subtotal </a:t>
            </a:r>
            <a:r>
              <a:rPr lang="en-US" dirty="0" err="1" smtClean="0">
                <a:solidFill>
                  <a:srgbClr val="FF0000"/>
                </a:solidFill>
              </a:rPr>
              <a:t>thyroidectomy</a:t>
            </a:r>
            <a:r>
              <a:rPr lang="en-US" dirty="0" smtClean="0">
                <a:solidFill>
                  <a:srgbClr val="FF0000"/>
                </a:solidFill>
              </a:rPr>
              <a:t> .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00B0F0"/>
                </a:solidFill>
              </a:rPr>
              <a:t> Reoperation </a:t>
            </a:r>
            <a:r>
              <a:rPr lang="en-US" dirty="0" smtClean="0"/>
              <a:t>for recurrent or </a:t>
            </a:r>
            <a:r>
              <a:rPr lang="en-US" dirty="0" err="1" smtClean="0"/>
              <a:t>persistant</a:t>
            </a:r>
            <a:r>
              <a:rPr lang="en-US" dirty="0" smtClean="0"/>
              <a:t> goiter results in a </a:t>
            </a:r>
            <a:r>
              <a:rPr lang="en-US" dirty="0" smtClean="0">
                <a:solidFill>
                  <a:srgbClr val="00B0F0"/>
                </a:solidFill>
              </a:rPr>
              <a:t>3- to 10-fold increase in the risk of </a:t>
            </a:r>
            <a:r>
              <a:rPr lang="en-US" dirty="0" smtClean="0"/>
              <a:t>permanent vocal cord paralysis or </a:t>
            </a:r>
            <a:r>
              <a:rPr lang="en-US" dirty="0" err="1" smtClean="0"/>
              <a:t>hypoparathyroidism</a:t>
            </a:r>
            <a:r>
              <a:rPr lang="en-US" dirty="0" smtClean="0"/>
              <a:t> .</a:t>
            </a:r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BDD0E53-32B1-4078-8275-C69B61E21F98}" type="slidenum">
              <a:rPr lang="en-US" smtClean="0"/>
              <a:pPr/>
              <a:t>109</a:t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071538" y="500042"/>
            <a:ext cx="6853262" cy="5973910"/>
          </a:xfrm>
        </p:spPr>
        <p:txBody>
          <a:bodyPr>
            <a:normAutofit/>
          </a:bodyPr>
          <a:lstStyle/>
          <a:p>
            <a:r>
              <a:rPr lang="en-US" dirty="0" smtClean="0"/>
              <a:t>All patients with known or suspected hyperthyroidism should undergo a </a:t>
            </a:r>
            <a:r>
              <a:rPr lang="en-US" dirty="0" smtClean="0">
                <a:solidFill>
                  <a:srgbClr val="00B0F0"/>
                </a:solidFill>
              </a:rPr>
              <a:t>comprehensive history and physical examination</a:t>
            </a:r>
            <a:r>
              <a:rPr lang="en-US" dirty="0" smtClean="0"/>
              <a:t>, including measurement of pulse rate, blood pressure, respiratory rate, and body weight. </a:t>
            </a:r>
          </a:p>
          <a:p>
            <a:endParaRPr lang="en-US" dirty="0" smtClean="0"/>
          </a:p>
          <a:p>
            <a:r>
              <a:rPr lang="en-US" dirty="0" smtClean="0"/>
              <a:t>assess thyroid</a:t>
            </a:r>
            <a:r>
              <a:rPr lang="en-US" dirty="0" smtClean="0">
                <a:solidFill>
                  <a:srgbClr val="00B0F0"/>
                </a:solidFill>
              </a:rPr>
              <a:t> size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00B0F0"/>
                </a:solidFill>
              </a:rPr>
              <a:t>tenderness, symmetry, and </a:t>
            </a:r>
            <a:r>
              <a:rPr lang="en-US" dirty="0" err="1" smtClean="0">
                <a:solidFill>
                  <a:srgbClr val="00B0F0"/>
                </a:solidFill>
              </a:rPr>
              <a:t>nodularity</a:t>
            </a:r>
            <a:r>
              <a:rPr lang="en-US" dirty="0" smtClean="0">
                <a:solidFill>
                  <a:srgbClr val="00B0F0"/>
                </a:solidFill>
              </a:rPr>
              <a:t>.</a:t>
            </a:r>
          </a:p>
          <a:p>
            <a:r>
              <a:rPr lang="en-US" dirty="0" smtClean="0">
                <a:solidFill>
                  <a:srgbClr val="00B0F0"/>
                </a:solidFill>
              </a:rPr>
              <a:t>pulmonary, cardiac, and neuromuscular </a:t>
            </a:r>
            <a:r>
              <a:rPr lang="en-US" dirty="0" smtClean="0"/>
              <a:t>function.  </a:t>
            </a:r>
          </a:p>
          <a:p>
            <a:endParaRPr lang="en-US" dirty="0" smtClean="0"/>
          </a:p>
          <a:p>
            <a:r>
              <a:rPr lang="en-US" dirty="0" smtClean="0"/>
              <a:t> presence or absence of </a:t>
            </a:r>
            <a:r>
              <a:rPr lang="en-US" dirty="0" smtClean="0">
                <a:solidFill>
                  <a:srgbClr val="00B0F0"/>
                </a:solidFill>
              </a:rPr>
              <a:t>peripheral edema, eye signs, or </a:t>
            </a:r>
            <a:r>
              <a:rPr lang="en-US" dirty="0" err="1" smtClean="0">
                <a:solidFill>
                  <a:srgbClr val="00B0F0"/>
                </a:solidFill>
              </a:rPr>
              <a:t>pretibial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err="1" smtClean="0">
                <a:solidFill>
                  <a:srgbClr val="00B0F0"/>
                </a:solidFill>
              </a:rPr>
              <a:t>myxedema</a:t>
            </a:r>
            <a:r>
              <a:rPr lang="en-US" dirty="0" smtClean="0">
                <a:solidFill>
                  <a:srgbClr val="00B0F0"/>
                </a:solidFill>
              </a:rPr>
              <a:t>.</a:t>
            </a:r>
            <a:endParaRPr lang="fa-IR" dirty="0">
              <a:solidFill>
                <a:srgbClr val="00B0F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BDD0E53-32B1-4078-8275-C69B61E21F98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57224" y="785794"/>
            <a:ext cx="7067576" cy="5688158"/>
          </a:xfrm>
        </p:spPr>
        <p:txBody>
          <a:bodyPr/>
          <a:lstStyle/>
          <a:p>
            <a:pPr>
              <a:buNone/>
            </a:pPr>
            <a:r>
              <a:rPr lang="en-US" b="1" dirty="0" smtClean="0"/>
              <a:t>RECOMMENDATION 48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Surgery for TMNG should be performed by a </a:t>
            </a:r>
            <a:r>
              <a:rPr lang="en-US" dirty="0" smtClean="0">
                <a:solidFill>
                  <a:srgbClr val="00B0F0"/>
                </a:solidFill>
              </a:rPr>
              <a:t>high-volume thyroid surgeon. </a:t>
            </a:r>
            <a:r>
              <a:rPr lang="en-US" b="1" dirty="0" smtClean="0"/>
              <a:t>Strong recommendation,   moderate-quality evidence </a:t>
            </a:r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BDD0E53-32B1-4078-8275-C69B61E21F98}" type="slidenum">
              <a:rPr lang="en-US" smtClean="0"/>
              <a:pPr/>
              <a:t>110</a:t>
            </a:fld>
            <a:endParaRPr lang="en-US"/>
          </a:p>
        </p:txBody>
      </p:sp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071538" y="928670"/>
            <a:ext cx="6853262" cy="5545282"/>
          </a:xfrm>
        </p:spPr>
        <p:txBody>
          <a:bodyPr/>
          <a:lstStyle/>
          <a:p>
            <a:pPr>
              <a:buNone/>
            </a:pPr>
            <a:r>
              <a:rPr lang="en-US" b="1" dirty="0" smtClean="0"/>
              <a:t>   RECOMMENDATION 49</a:t>
            </a:r>
          </a:p>
          <a:p>
            <a:endParaRPr lang="en-US" dirty="0" smtClean="0"/>
          </a:p>
          <a:p>
            <a:r>
              <a:rPr lang="en-US" dirty="0" smtClean="0"/>
              <a:t>If surgery is chosen as the treatment for TA, a </a:t>
            </a:r>
            <a:r>
              <a:rPr lang="en-US" dirty="0" smtClean="0">
                <a:solidFill>
                  <a:srgbClr val="00B0F0"/>
                </a:solidFill>
              </a:rPr>
              <a:t>thyroid ultrasound </a:t>
            </a:r>
            <a:r>
              <a:rPr lang="en-US" dirty="0" smtClean="0"/>
              <a:t>should be done to </a:t>
            </a:r>
            <a:r>
              <a:rPr lang="en-US" dirty="0" err="1" smtClean="0"/>
              <a:t>evalutate</a:t>
            </a:r>
            <a:r>
              <a:rPr lang="en-US" dirty="0" smtClean="0"/>
              <a:t> the entire thyroid gland. An </a:t>
            </a:r>
            <a:r>
              <a:rPr lang="en-US" dirty="0" err="1" smtClean="0">
                <a:solidFill>
                  <a:srgbClr val="00B0F0"/>
                </a:solidFill>
              </a:rPr>
              <a:t>ipsilateral</a:t>
            </a:r>
            <a:r>
              <a:rPr lang="en-US" dirty="0" smtClean="0">
                <a:solidFill>
                  <a:srgbClr val="00B0F0"/>
                </a:solidFill>
              </a:rPr>
              <a:t> thyroid </a:t>
            </a:r>
            <a:r>
              <a:rPr lang="en-US" dirty="0" err="1" smtClean="0">
                <a:solidFill>
                  <a:srgbClr val="00B0F0"/>
                </a:solidFill>
              </a:rPr>
              <a:t>lobectomy</a:t>
            </a:r>
            <a:r>
              <a:rPr lang="en-US" dirty="0" smtClean="0">
                <a:solidFill>
                  <a:srgbClr val="00B0F0"/>
                </a:solidFill>
              </a:rPr>
              <a:t>, or </a:t>
            </a:r>
            <a:r>
              <a:rPr lang="en-US" dirty="0" err="1" smtClean="0">
                <a:solidFill>
                  <a:srgbClr val="00B0F0"/>
                </a:solidFill>
              </a:rPr>
              <a:t>isthmusectomy</a:t>
            </a:r>
            <a:r>
              <a:rPr lang="en-US" dirty="0" smtClean="0"/>
              <a:t> if the adenoma is in the thyroid isthmus, should be performed for </a:t>
            </a:r>
            <a:r>
              <a:rPr lang="en-US" dirty="0" smtClean="0">
                <a:solidFill>
                  <a:srgbClr val="00B0F0"/>
                </a:solidFill>
              </a:rPr>
              <a:t>isolated </a:t>
            </a:r>
            <a:r>
              <a:rPr lang="en-US" dirty="0" err="1" smtClean="0">
                <a:solidFill>
                  <a:srgbClr val="00B0F0"/>
                </a:solidFill>
              </a:rPr>
              <a:t>TAs</a:t>
            </a:r>
            <a:r>
              <a:rPr lang="en-US" dirty="0" err="1" smtClean="0"/>
              <a:t>.</a:t>
            </a:r>
            <a:r>
              <a:rPr lang="en-US" dirty="0" smtClean="0"/>
              <a:t> </a:t>
            </a:r>
            <a:r>
              <a:rPr lang="en-US" b="1" dirty="0" smtClean="0"/>
              <a:t>Strong recommendation, moderate-quality evidence.</a:t>
            </a:r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BDD0E53-32B1-4078-8275-C69B61E21F98}" type="slidenum">
              <a:rPr lang="en-US" smtClean="0"/>
              <a:pPr/>
              <a:t>111</a:t>
            </a:fld>
            <a:endParaRPr lang="en-US"/>
          </a:p>
        </p:txBody>
      </p:sp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285852" y="785794"/>
            <a:ext cx="6638948" cy="5688158"/>
          </a:xfrm>
        </p:spPr>
        <p:txBody>
          <a:bodyPr/>
          <a:lstStyle/>
          <a:p>
            <a:pPr>
              <a:buNone/>
            </a:pPr>
            <a:r>
              <a:rPr lang="en-US" b="1" dirty="0" smtClean="0"/>
              <a:t>RECOMMENDATION 50</a:t>
            </a:r>
          </a:p>
          <a:p>
            <a:endParaRPr lang="en-US" dirty="0" smtClean="0"/>
          </a:p>
          <a:p>
            <a:r>
              <a:rPr lang="en-US" dirty="0" smtClean="0"/>
              <a:t>We suggest that surgery for </a:t>
            </a:r>
            <a:r>
              <a:rPr lang="en-US" dirty="0" smtClean="0">
                <a:solidFill>
                  <a:srgbClr val="00B0F0"/>
                </a:solidFill>
              </a:rPr>
              <a:t>TA </a:t>
            </a:r>
            <a:r>
              <a:rPr lang="en-US" dirty="0" smtClean="0"/>
              <a:t>be performed by a </a:t>
            </a:r>
            <a:r>
              <a:rPr lang="en-US" dirty="0" smtClean="0">
                <a:solidFill>
                  <a:srgbClr val="00B0F0"/>
                </a:solidFill>
              </a:rPr>
              <a:t>high-volume</a:t>
            </a:r>
            <a:r>
              <a:rPr lang="en-US" dirty="0" smtClean="0"/>
              <a:t> surgeon. </a:t>
            </a:r>
            <a:r>
              <a:rPr lang="en-US" b="1" dirty="0" smtClean="0"/>
              <a:t>Weak recommendation, moderate-quality evidence</a:t>
            </a:r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BDD0E53-32B1-4078-8275-C69B61E21F98}" type="slidenum">
              <a:rPr lang="en-US" smtClean="0"/>
              <a:pPr/>
              <a:t>112</a:t>
            </a:fld>
            <a:endParaRPr lang="en-US"/>
          </a:p>
        </p:txBody>
      </p:sp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285852" y="642918"/>
            <a:ext cx="6638948" cy="583103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/>
              <a:t>■ RECOMMENDATION 51</a:t>
            </a:r>
          </a:p>
          <a:p>
            <a:r>
              <a:rPr lang="en-US" dirty="0" smtClean="0"/>
              <a:t>Following </a:t>
            </a:r>
            <a:r>
              <a:rPr lang="en-US" dirty="0" err="1" smtClean="0">
                <a:solidFill>
                  <a:srgbClr val="00B0F0"/>
                </a:solidFill>
              </a:rPr>
              <a:t>thyroidectomy</a:t>
            </a:r>
            <a:r>
              <a:rPr lang="en-US" dirty="0" smtClean="0">
                <a:solidFill>
                  <a:srgbClr val="00B0F0"/>
                </a:solidFill>
              </a:rPr>
              <a:t> for TMNG</a:t>
            </a:r>
            <a:r>
              <a:rPr lang="en-US" dirty="0" smtClean="0"/>
              <a:t>, serum </a:t>
            </a:r>
            <a:r>
              <a:rPr lang="en-US" dirty="0" smtClean="0">
                <a:solidFill>
                  <a:srgbClr val="00B0F0"/>
                </a:solidFill>
              </a:rPr>
              <a:t>calcium ± </a:t>
            </a:r>
            <a:r>
              <a:rPr lang="en-US" dirty="0" err="1" smtClean="0">
                <a:solidFill>
                  <a:srgbClr val="00B0F0"/>
                </a:solidFill>
              </a:rPr>
              <a:t>iPTH</a:t>
            </a:r>
            <a:r>
              <a:rPr lang="en-US" dirty="0" smtClean="0"/>
              <a:t> levels should be measured, and oral calcium and </a:t>
            </a:r>
            <a:r>
              <a:rPr lang="en-US" dirty="0" err="1" smtClean="0"/>
              <a:t>calcitriol</a:t>
            </a:r>
            <a:r>
              <a:rPr lang="en-US" dirty="0" smtClean="0"/>
              <a:t> supplementation administered based on the results. </a:t>
            </a:r>
            <a:r>
              <a:rPr lang="en-US" b="1" dirty="0" smtClean="0"/>
              <a:t>Weak recommendation, low-quality evidence.</a:t>
            </a:r>
          </a:p>
          <a:p>
            <a:endParaRPr lang="en-US" i="1" dirty="0" smtClean="0"/>
          </a:p>
          <a:p>
            <a:endParaRPr lang="en-US" i="1" dirty="0" smtClean="0"/>
          </a:p>
          <a:p>
            <a:r>
              <a:rPr lang="en-US" dirty="0" smtClean="0">
                <a:solidFill>
                  <a:srgbClr val="00B0F0"/>
                </a:solidFill>
              </a:rPr>
              <a:t>Severe or prolonged preoperative </a:t>
            </a:r>
            <a:r>
              <a:rPr lang="en-US" dirty="0" smtClean="0"/>
              <a:t>hyperthyroidism, and </a:t>
            </a:r>
            <a:r>
              <a:rPr lang="en-US" dirty="0" smtClean="0">
                <a:solidFill>
                  <a:srgbClr val="00B0F0"/>
                </a:solidFill>
              </a:rPr>
              <a:t>larger size </a:t>
            </a:r>
            <a:r>
              <a:rPr lang="en-US" dirty="0" smtClean="0"/>
              <a:t>and </a:t>
            </a:r>
            <a:r>
              <a:rPr lang="en-US" dirty="0" smtClean="0">
                <a:solidFill>
                  <a:srgbClr val="00B0F0"/>
                </a:solidFill>
              </a:rPr>
              <a:t>greater </a:t>
            </a:r>
            <a:r>
              <a:rPr lang="en-US" dirty="0" err="1" smtClean="0">
                <a:solidFill>
                  <a:srgbClr val="00B0F0"/>
                </a:solidFill>
              </a:rPr>
              <a:t>vascularity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smtClean="0"/>
              <a:t>of the goiter (more typically seen in GD) </a:t>
            </a:r>
            <a:r>
              <a:rPr lang="en-US" dirty="0" smtClean="0">
                <a:solidFill>
                  <a:srgbClr val="00B0F0"/>
                </a:solidFill>
              </a:rPr>
              <a:t>increases the risk of postoperative </a:t>
            </a:r>
            <a:r>
              <a:rPr lang="en-US" dirty="0" err="1" smtClean="0">
                <a:solidFill>
                  <a:srgbClr val="00B0F0"/>
                </a:solidFill>
              </a:rPr>
              <a:t>hypocalcemia</a:t>
            </a:r>
            <a:endParaRPr lang="fa-IR" dirty="0">
              <a:solidFill>
                <a:srgbClr val="00B0F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BDD0E53-32B1-4078-8275-C69B61E21F98}" type="slidenum">
              <a:rPr lang="en-US" smtClean="0"/>
              <a:pPr/>
              <a:t>113</a:t>
            </a:fld>
            <a:endParaRPr lang="en-US"/>
          </a:p>
        </p:txBody>
      </p:sp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071538" y="714356"/>
            <a:ext cx="6853262" cy="5759596"/>
          </a:xfrm>
        </p:spPr>
        <p:txBody>
          <a:bodyPr>
            <a:normAutofit/>
          </a:bodyPr>
          <a:lstStyle/>
          <a:p>
            <a:r>
              <a:rPr lang="en-US" b="1" dirty="0" smtClean="0"/>
              <a:t>RECOMMENDATION 52</a:t>
            </a:r>
          </a:p>
          <a:p>
            <a:endParaRPr lang="en-US" dirty="0" smtClean="0"/>
          </a:p>
          <a:p>
            <a:r>
              <a:rPr lang="en-US" dirty="0" smtClean="0"/>
              <a:t>MMI should be stopped at the time of surgery for TMNG or TA. </a:t>
            </a:r>
            <a:r>
              <a:rPr lang="en-US" dirty="0" smtClean="0">
                <a:solidFill>
                  <a:srgbClr val="00B0F0"/>
                </a:solidFill>
              </a:rPr>
              <a:t>Beta-adrenergic blockade </a:t>
            </a:r>
            <a:r>
              <a:rPr lang="en-US" dirty="0" smtClean="0"/>
              <a:t>should be </a:t>
            </a:r>
            <a:r>
              <a:rPr lang="en-US" dirty="0" smtClean="0">
                <a:solidFill>
                  <a:srgbClr val="00B0F0"/>
                </a:solidFill>
              </a:rPr>
              <a:t>slowly discontinued </a:t>
            </a:r>
            <a:r>
              <a:rPr lang="en-US" dirty="0" smtClean="0"/>
              <a:t>following surgery. </a:t>
            </a:r>
            <a:r>
              <a:rPr lang="en-US" b="1" dirty="0" smtClean="0"/>
              <a:t>Strong </a:t>
            </a:r>
            <a:r>
              <a:rPr lang="en-US" b="1" dirty="0" err="1" smtClean="0"/>
              <a:t>recomendation</a:t>
            </a:r>
            <a:r>
              <a:rPr lang="en-US" b="1" dirty="0" smtClean="0"/>
              <a:t>, low-quality evidence.</a:t>
            </a:r>
          </a:p>
          <a:p>
            <a:endParaRPr lang="en-US" i="1" dirty="0" smtClean="0"/>
          </a:p>
          <a:p>
            <a:pPr>
              <a:buNone/>
            </a:pPr>
            <a:endParaRPr lang="en-US" i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BDD0E53-32B1-4078-8275-C69B61E21F98}" type="slidenum">
              <a:rPr lang="en-US" smtClean="0"/>
              <a:pPr/>
              <a:t>114</a:t>
            </a:fld>
            <a:endParaRPr lang="en-US"/>
          </a:p>
        </p:txBody>
      </p:sp>
    </p:spTree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071538" y="571480"/>
            <a:ext cx="6853262" cy="5902472"/>
          </a:xfrm>
        </p:spPr>
        <p:txBody>
          <a:bodyPr>
            <a:normAutofit/>
          </a:bodyPr>
          <a:lstStyle/>
          <a:p>
            <a:r>
              <a:rPr lang="en-US" b="1" dirty="0" smtClean="0"/>
              <a:t>RECOMMENDATION 53</a:t>
            </a:r>
          </a:p>
          <a:p>
            <a:endParaRPr lang="en-US" dirty="0" smtClean="0"/>
          </a:p>
          <a:p>
            <a:r>
              <a:rPr lang="en-US" dirty="0" smtClean="0"/>
              <a:t>Following </a:t>
            </a:r>
            <a:r>
              <a:rPr lang="en-US" dirty="0" err="1" smtClean="0"/>
              <a:t>thyroidectomy</a:t>
            </a:r>
            <a:r>
              <a:rPr lang="en-US" dirty="0" smtClean="0"/>
              <a:t> for TMNG, thyroid </a:t>
            </a:r>
            <a:r>
              <a:rPr lang="en-US" dirty="0" smtClean="0">
                <a:solidFill>
                  <a:srgbClr val="00B0F0"/>
                </a:solidFill>
              </a:rPr>
              <a:t>hormone replacement </a:t>
            </a:r>
            <a:r>
              <a:rPr lang="en-US" dirty="0" smtClean="0"/>
              <a:t>should be started at a dose appropriate for the patient’s </a:t>
            </a:r>
            <a:r>
              <a:rPr lang="en-US" dirty="0" smtClean="0">
                <a:solidFill>
                  <a:srgbClr val="00B0F0"/>
                </a:solidFill>
              </a:rPr>
              <a:t>weight</a:t>
            </a:r>
            <a:r>
              <a:rPr lang="en-US" dirty="0" smtClean="0"/>
              <a:t> (0.8 mcg/lb or 1.6 mcg/kg) and </a:t>
            </a:r>
            <a:r>
              <a:rPr lang="en-US" dirty="0" smtClean="0">
                <a:solidFill>
                  <a:srgbClr val="00B0F0"/>
                </a:solidFill>
              </a:rPr>
              <a:t>age</a:t>
            </a:r>
            <a:r>
              <a:rPr lang="en-US" dirty="0" smtClean="0"/>
              <a:t>, with elderly patients needing somewhat less. TSH should be measured </a:t>
            </a:r>
            <a:r>
              <a:rPr lang="en-US" dirty="0" smtClean="0">
                <a:solidFill>
                  <a:srgbClr val="00B0F0"/>
                </a:solidFill>
              </a:rPr>
              <a:t>every 1–2 months </a:t>
            </a:r>
            <a:r>
              <a:rPr lang="en-US" dirty="0" smtClean="0"/>
              <a:t>until stable, and then </a:t>
            </a:r>
            <a:r>
              <a:rPr lang="en-US" dirty="0" smtClean="0">
                <a:solidFill>
                  <a:srgbClr val="00B0F0"/>
                </a:solidFill>
              </a:rPr>
              <a:t>annually</a:t>
            </a:r>
            <a:r>
              <a:rPr lang="en-US" dirty="0" smtClean="0"/>
              <a:t>. </a:t>
            </a:r>
            <a:r>
              <a:rPr lang="en-US" b="1" dirty="0" smtClean="0"/>
              <a:t>Strong recommendation, low-quality evidence.</a:t>
            </a:r>
          </a:p>
          <a:p>
            <a:endParaRPr lang="en-US" i="1" dirty="0" smtClean="0"/>
          </a:p>
          <a:p>
            <a:endParaRPr lang="en-US" i="1" dirty="0" smtClean="0"/>
          </a:p>
          <a:p>
            <a:endParaRPr lang="en-US" i="1" dirty="0" smtClean="0"/>
          </a:p>
          <a:p>
            <a:r>
              <a:rPr lang="en-US" dirty="0" smtClean="0"/>
              <a:t>.</a:t>
            </a:r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BDD0E53-32B1-4078-8275-C69B61E21F98}" type="slidenum">
              <a:rPr lang="en-US" smtClean="0"/>
              <a:pPr/>
              <a:t>115</a:t>
            </a:fld>
            <a:endParaRPr lang="en-US"/>
          </a:p>
        </p:txBody>
      </p:sp>
    </p:spTree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28662" y="428604"/>
            <a:ext cx="6996138" cy="6045348"/>
          </a:xfrm>
        </p:spPr>
        <p:txBody>
          <a:bodyPr>
            <a:normAutofit/>
          </a:bodyPr>
          <a:lstStyle/>
          <a:p>
            <a:r>
              <a:rPr lang="en-US" b="1" dirty="0" smtClean="0"/>
              <a:t>RECOMMENDATION 54</a:t>
            </a:r>
          </a:p>
          <a:p>
            <a:endParaRPr lang="en-US" dirty="0" smtClean="0"/>
          </a:p>
          <a:p>
            <a:r>
              <a:rPr lang="en-US" dirty="0" smtClean="0"/>
              <a:t>Following </a:t>
            </a:r>
            <a:r>
              <a:rPr lang="en-US" dirty="0" err="1" smtClean="0"/>
              <a:t>lobectomy</a:t>
            </a:r>
            <a:r>
              <a:rPr lang="en-US" dirty="0" smtClean="0"/>
              <a:t> for TA, </a:t>
            </a:r>
            <a:r>
              <a:rPr lang="en-US" dirty="0" smtClean="0">
                <a:solidFill>
                  <a:srgbClr val="00B0F0"/>
                </a:solidFill>
              </a:rPr>
              <a:t>TSH and estimated free T4 levels </a:t>
            </a:r>
            <a:r>
              <a:rPr lang="en-US" dirty="0" smtClean="0"/>
              <a:t>should be </a:t>
            </a:r>
            <a:r>
              <a:rPr lang="en-US" dirty="0" smtClean="0">
                <a:solidFill>
                  <a:srgbClr val="00B0F0"/>
                </a:solidFill>
              </a:rPr>
              <a:t>obtained 4–6 weeks</a:t>
            </a:r>
            <a:r>
              <a:rPr lang="en-US" dirty="0" smtClean="0"/>
              <a:t> after surgery, and thyroid hormone supplementation started if there is a </a:t>
            </a:r>
            <a:r>
              <a:rPr lang="en-US" dirty="0" smtClean="0">
                <a:solidFill>
                  <a:srgbClr val="00B0F0"/>
                </a:solidFill>
              </a:rPr>
              <a:t>persistent rise in TSH above </a:t>
            </a:r>
            <a:r>
              <a:rPr lang="en-US" dirty="0" smtClean="0"/>
              <a:t>the reference range. </a:t>
            </a:r>
            <a:r>
              <a:rPr lang="en-US" b="1" dirty="0" smtClean="0"/>
              <a:t>Strong recommendation, low-quality evidence.</a:t>
            </a:r>
          </a:p>
          <a:p>
            <a:endParaRPr lang="en-US" i="1" dirty="0" smtClean="0"/>
          </a:p>
          <a:p>
            <a:endParaRPr lang="en-US" i="1" dirty="0" smtClean="0"/>
          </a:p>
          <a:p>
            <a:endParaRPr lang="en-US" i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BDD0E53-32B1-4078-8275-C69B61E21F98}" type="slidenum">
              <a:rPr lang="en-US" smtClean="0"/>
              <a:pPr/>
              <a:t>116</a:t>
            </a:fld>
            <a:endParaRPr lang="en-US"/>
          </a:p>
        </p:txBody>
      </p:sp>
    </p:spTree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28662" y="357166"/>
            <a:ext cx="6996138" cy="6116786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sz="2600" b="1" i="1" dirty="0" smtClean="0"/>
              <a:t>Technical remarks: </a:t>
            </a:r>
          </a:p>
          <a:p>
            <a:endParaRPr lang="en-US" i="1" dirty="0" smtClean="0"/>
          </a:p>
          <a:p>
            <a:r>
              <a:rPr lang="en-US" i="1" dirty="0" smtClean="0"/>
              <a:t>After </a:t>
            </a:r>
            <a:r>
              <a:rPr lang="en-US" i="1" dirty="0" err="1" smtClean="0">
                <a:solidFill>
                  <a:srgbClr val="00B0F0"/>
                </a:solidFill>
              </a:rPr>
              <a:t>lobectomy</a:t>
            </a:r>
            <a:r>
              <a:rPr lang="en-US" i="1" dirty="0" smtClean="0">
                <a:solidFill>
                  <a:srgbClr val="00B0F0"/>
                </a:solidFill>
              </a:rPr>
              <a:t> for TA</a:t>
            </a:r>
            <a:r>
              <a:rPr lang="en-US" i="1" dirty="0" smtClean="0"/>
              <a:t>, serum calcium levels do </a:t>
            </a:r>
            <a:r>
              <a:rPr lang="en-US" i="1" dirty="0" smtClean="0">
                <a:solidFill>
                  <a:srgbClr val="00B0F0"/>
                </a:solidFill>
              </a:rPr>
              <a:t>not need</a:t>
            </a:r>
            <a:r>
              <a:rPr lang="en-US" i="1" dirty="0" smtClean="0"/>
              <a:t> to be obtained, </a:t>
            </a:r>
            <a:r>
              <a:rPr lang="en-US" dirty="0" smtClean="0"/>
              <a:t>and calcium and </a:t>
            </a:r>
            <a:r>
              <a:rPr lang="en-US" dirty="0" err="1" smtClean="0"/>
              <a:t>calcitriol</a:t>
            </a:r>
            <a:r>
              <a:rPr lang="en-US" dirty="0" smtClean="0"/>
              <a:t> supplements </a:t>
            </a:r>
            <a:r>
              <a:rPr lang="en-US" dirty="0" smtClean="0">
                <a:solidFill>
                  <a:srgbClr val="00B0F0"/>
                </a:solidFill>
              </a:rPr>
              <a:t>do not need to be administered</a:t>
            </a:r>
            <a:r>
              <a:rPr lang="en-US" dirty="0" smtClean="0"/>
              <a:t>. </a:t>
            </a:r>
            <a:r>
              <a:rPr lang="en-US" dirty="0" smtClean="0">
                <a:solidFill>
                  <a:schemeClr val="accent1"/>
                </a:solidFill>
              </a:rPr>
              <a:t>Thyroid hormone replacement </a:t>
            </a:r>
            <a:r>
              <a:rPr lang="en-US" dirty="0" smtClean="0"/>
              <a:t>is required in about </a:t>
            </a:r>
            <a:r>
              <a:rPr lang="en-US" dirty="0" smtClean="0">
                <a:solidFill>
                  <a:srgbClr val="00B0F0"/>
                </a:solidFill>
              </a:rPr>
              <a:t>15-20% </a:t>
            </a:r>
            <a:r>
              <a:rPr lang="en-US" dirty="0" smtClean="0"/>
              <a:t>of patients following thyroid </a:t>
            </a:r>
            <a:r>
              <a:rPr lang="en-US" dirty="0" err="1" smtClean="0"/>
              <a:t>lobectomy</a:t>
            </a:r>
            <a:r>
              <a:rPr lang="en-US" dirty="0" smtClean="0"/>
              <a:t>. 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Serum TSH levels may have been suppressed or normal prior to </a:t>
            </a:r>
            <a:r>
              <a:rPr lang="en-US" dirty="0" err="1" smtClean="0"/>
              <a:t>lobectomy</a:t>
            </a:r>
            <a:r>
              <a:rPr lang="en-US" dirty="0" smtClean="0"/>
              <a:t>, depending on the degree of preoperative preparation with ATDs. </a:t>
            </a:r>
            <a:r>
              <a:rPr lang="en-US" dirty="0" smtClean="0">
                <a:solidFill>
                  <a:schemeClr val="accent1"/>
                </a:solidFill>
              </a:rPr>
              <a:t>TSH levels may remain in the high </a:t>
            </a:r>
            <a:r>
              <a:rPr lang="en-US" dirty="0" smtClean="0">
                <a:solidFill>
                  <a:srgbClr val="00B0F0"/>
                </a:solidFill>
              </a:rPr>
              <a:t>normal range for 3-6 months following </a:t>
            </a:r>
            <a:r>
              <a:rPr lang="en-US" dirty="0" err="1" smtClean="0">
                <a:solidFill>
                  <a:srgbClr val="00B0F0"/>
                </a:solidFill>
              </a:rPr>
              <a:t>lobectomy</a:t>
            </a:r>
            <a:r>
              <a:rPr lang="en-US" dirty="0" smtClean="0">
                <a:solidFill>
                  <a:srgbClr val="00B0F0"/>
                </a:solidFill>
              </a:rPr>
              <a:t>;</a:t>
            </a:r>
            <a:r>
              <a:rPr lang="en-US" dirty="0" smtClean="0"/>
              <a:t> therefore, </a:t>
            </a:r>
            <a:r>
              <a:rPr lang="en-US" dirty="0" smtClean="0">
                <a:solidFill>
                  <a:schemeClr val="accent1"/>
                </a:solidFill>
              </a:rPr>
              <a:t>continued monitoring in an asymptomatic patient </a:t>
            </a:r>
            <a:r>
              <a:rPr lang="en-US" dirty="0" smtClean="0"/>
              <a:t>for 4-6 months postoperatively is reasonable, since there may be </a:t>
            </a:r>
            <a:r>
              <a:rPr lang="en-US" dirty="0" smtClean="0">
                <a:solidFill>
                  <a:schemeClr val="accent1"/>
                </a:solidFill>
              </a:rPr>
              <a:t>eventual recovery </a:t>
            </a:r>
            <a:r>
              <a:rPr lang="en-US" dirty="0" smtClean="0"/>
              <a:t>of normal thyroid function .</a:t>
            </a:r>
          </a:p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BDD0E53-32B1-4078-8275-C69B61E21F98}" type="slidenum">
              <a:rPr lang="en-US" smtClean="0"/>
              <a:pPr/>
              <a:t>117</a:t>
            </a:fld>
            <a:endParaRPr lang="en-US"/>
          </a:p>
        </p:txBody>
      </p:sp>
    </p:spTree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42910" y="785794"/>
            <a:ext cx="7281890" cy="5688158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b="1" dirty="0" smtClean="0"/>
              <a:t>■ RECOMMENDATION 55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RAI</a:t>
            </a:r>
            <a:r>
              <a:rPr lang="en-US" dirty="0" smtClean="0"/>
              <a:t> therapy should be used for </a:t>
            </a:r>
            <a:r>
              <a:rPr lang="en-US" dirty="0" smtClean="0">
                <a:solidFill>
                  <a:srgbClr val="FF0000"/>
                </a:solidFill>
              </a:rPr>
              <a:t>retreatmen</a:t>
            </a:r>
            <a:r>
              <a:rPr lang="en-US" dirty="0" smtClean="0"/>
              <a:t>t of persistent or recurrent hyperthyroidism following </a:t>
            </a:r>
            <a:r>
              <a:rPr lang="en-US" dirty="0" smtClean="0">
                <a:solidFill>
                  <a:srgbClr val="FF0000"/>
                </a:solidFill>
              </a:rPr>
              <a:t>inadequate surgery </a:t>
            </a:r>
            <a:r>
              <a:rPr lang="en-US" dirty="0" smtClean="0"/>
              <a:t>for TMNG or TA. </a:t>
            </a:r>
            <a:r>
              <a:rPr lang="en-US" b="1" dirty="0" smtClean="0"/>
              <a:t>Strong recommendation, low-quality evidence.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Persistent or recurrent hyperthyroidism following surgery is indicative of </a:t>
            </a:r>
            <a:r>
              <a:rPr lang="en-US" dirty="0" smtClean="0">
                <a:solidFill>
                  <a:srgbClr val="00B0F0"/>
                </a:solidFill>
              </a:rPr>
              <a:t>inadequate surgery</a:t>
            </a:r>
            <a:r>
              <a:rPr lang="en-US" dirty="0" smtClean="0"/>
              <a:t>. As remedial thyroid surgery comes at significantly increased </a:t>
            </a:r>
            <a:r>
              <a:rPr lang="en-US" dirty="0" smtClean="0">
                <a:solidFill>
                  <a:srgbClr val="00B0F0"/>
                </a:solidFill>
              </a:rPr>
              <a:t>risk of </a:t>
            </a:r>
            <a:r>
              <a:rPr lang="en-US" dirty="0" err="1" smtClean="0">
                <a:solidFill>
                  <a:srgbClr val="00B0F0"/>
                </a:solidFill>
              </a:rPr>
              <a:t>hypoparathyroidism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smtClean="0"/>
              <a:t>and </a:t>
            </a:r>
            <a:r>
              <a:rPr lang="en-US" dirty="0" smtClean="0">
                <a:solidFill>
                  <a:srgbClr val="00B0F0"/>
                </a:solidFill>
              </a:rPr>
              <a:t>RLN injury</a:t>
            </a:r>
            <a:r>
              <a:rPr lang="en-US" dirty="0" smtClean="0"/>
              <a:t>, it should be avoided, if possible, in favor of </a:t>
            </a:r>
            <a:r>
              <a:rPr lang="en-US" dirty="0" smtClean="0">
                <a:solidFill>
                  <a:srgbClr val="00B0F0"/>
                </a:solidFill>
              </a:rPr>
              <a:t>RAI therapy</a:t>
            </a:r>
            <a:r>
              <a:rPr lang="en-US" dirty="0" smtClean="0"/>
              <a:t>. If this is not an option, it is essential that the surgery be performed by </a:t>
            </a:r>
            <a:r>
              <a:rPr lang="en-US" dirty="0" smtClean="0">
                <a:solidFill>
                  <a:srgbClr val="00B0F0"/>
                </a:solidFill>
              </a:rPr>
              <a:t>a high-volume thyroid surgeon</a:t>
            </a:r>
            <a:endParaRPr lang="fa-IR" dirty="0">
              <a:solidFill>
                <a:srgbClr val="00B0F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BDD0E53-32B1-4078-8275-C69B61E21F98}" type="slidenum">
              <a:rPr lang="en-US" smtClean="0"/>
              <a:pPr/>
              <a:t>118</a:t>
            </a:fld>
            <a:endParaRPr lang="en-US"/>
          </a:p>
        </p:txBody>
      </p:sp>
    </p:spTree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85786" y="500042"/>
            <a:ext cx="7139014" cy="5973910"/>
          </a:xfrm>
        </p:spPr>
        <p:txBody>
          <a:bodyPr/>
          <a:lstStyle/>
          <a:p>
            <a:r>
              <a:rPr lang="en-US" b="1" dirty="0" smtClean="0"/>
              <a:t>RECOMMENDATION 56</a:t>
            </a:r>
          </a:p>
          <a:p>
            <a:endParaRPr lang="en-US" dirty="0" smtClean="0">
              <a:solidFill>
                <a:srgbClr val="00B0F0"/>
              </a:solidFill>
            </a:endParaRPr>
          </a:p>
          <a:p>
            <a:endParaRPr lang="en-US" dirty="0" smtClean="0">
              <a:solidFill>
                <a:srgbClr val="00B0F0"/>
              </a:solidFill>
            </a:endParaRPr>
          </a:p>
          <a:p>
            <a:r>
              <a:rPr lang="en-US" dirty="0" smtClean="0">
                <a:solidFill>
                  <a:srgbClr val="00B0F0"/>
                </a:solidFill>
              </a:rPr>
              <a:t>Long-term MMI </a:t>
            </a:r>
            <a:r>
              <a:rPr lang="en-US" dirty="0" smtClean="0"/>
              <a:t>treatment of TMNG or TA might be indicated in some elderly or otherwise ill patients with </a:t>
            </a:r>
            <a:r>
              <a:rPr lang="en-US" dirty="0" smtClean="0">
                <a:solidFill>
                  <a:srgbClr val="00B0F0"/>
                </a:solidFill>
              </a:rPr>
              <a:t>limited life-expectancy</a:t>
            </a:r>
            <a:r>
              <a:rPr lang="en-US" dirty="0" smtClean="0"/>
              <a:t>, in patients who are not good candidates for surgery or ablative therapy, and in patients who </a:t>
            </a:r>
            <a:r>
              <a:rPr lang="en-US" dirty="0" smtClean="0">
                <a:solidFill>
                  <a:srgbClr val="00B0F0"/>
                </a:solidFill>
              </a:rPr>
              <a:t>prefer this option</a:t>
            </a:r>
            <a:r>
              <a:rPr lang="en-US" dirty="0" smtClean="0"/>
              <a:t>. </a:t>
            </a:r>
            <a:r>
              <a:rPr lang="en-US" b="1" dirty="0" smtClean="0"/>
              <a:t>Weak recommendation, low-quality evidence.</a:t>
            </a:r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BDD0E53-32B1-4078-8275-C69B61E21F98}" type="slidenum">
              <a:rPr lang="en-US" smtClean="0"/>
              <a:pPr/>
              <a:t>119</a:t>
            </a:fld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57224" y="214290"/>
            <a:ext cx="7067576" cy="6259662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In </a:t>
            </a:r>
            <a:r>
              <a:rPr lang="en-US" dirty="0" smtClean="0">
                <a:solidFill>
                  <a:srgbClr val="00B0F0"/>
                </a:solidFill>
              </a:rPr>
              <a:t>overt hyperthyroidism</a:t>
            </a:r>
            <a:r>
              <a:rPr lang="en-US" dirty="0" smtClean="0"/>
              <a:t>, serum free T4 and/or T3 are elevated, and serum TSH is subnormal (</a:t>
            </a:r>
            <a:r>
              <a:rPr lang="en-US" dirty="0" smtClean="0">
                <a:solidFill>
                  <a:srgbClr val="00B0F0"/>
                </a:solidFill>
              </a:rPr>
              <a:t>usually &lt;0.01 </a:t>
            </a:r>
            <a:r>
              <a:rPr lang="en-US" dirty="0" err="1" smtClean="0"/>
              <a:t>mU</a:t>
            </a:r>
            <a:r>
              <a:rPr lang="en-US" dirty="0" smtClean="0"/>
              <a:t>/L in a third generation assay). </a:t>
            </a:r>
          </a:p>
          <a:p>
            <a:endParaRPr lang="en-US" dirty="0" smtClean="0"/>
          </a:p>
          <a:p>
            <a:r>
              <a:rPr lang="en-US" dirty="0" smtClean="0"/>
              <a:t>In </a:t>
            </a:r>
            <a:r>
              <a:rPr lang="en-US" dirty="0" smtClean="0">
                <a:solidFill>
                  <a:srgbClr val="00B0F0"/>
                </a:solidFill>
              </a:rPr>
              <a:t>mild</a:t>
            </a:r>
            <a:r>
              <a:rPr lang="en-US" dirty="0" smtClean="0"/>
              <a:t> hyperthyroidism, serum T4 and free T4 can be normal, only serum T3 may be elevated, and serum TSH will be low or undetectable. These laboratory findings have been called ‘‘</a:t>
            </a:r>
            <a:r>
              <a:rPr lang="en-US" dirty="0" smtClean="0">
                <a:solidFill>
                  <a:srgbClr val="00B0F0"/>
                </a:solidFill>
              </a:rPr>
              <a:t>T3-toxicosis’’</a:t>
            </a:r>
            <a:r>
              <a:rPr lang="en-US" dirty="0" smtClean="0"/>
              <a:t> and may represent the earliest stages of hyperthyroidism caused by GD or an autonomously functioning thyroid nodule.</a:t>
            </a:r>
          </a:p>
          <a:p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 smtClean="0">
                <a:solidFill>
                  <a:srgbClr val="00B0F0"/>
                </a:solidFill>
              </a:rPr>
              <a:t>Sub clinical hyperthyroidism </a:t>
            </a:r>
          </a:p>
          <a:p>
            <a:endParaRPr lang="en-US" dirty="0" smtClean="0"/>
          </a:p>
          <a:p>
            <a:r>
              <a:rPr lang="en-US" dirty="0" smtClean="0"/>
              <a:t>measurement of </a:t>
            </a:r>
            <a:r>
              <a:rPr lang="en-US" dirty="0" smtClean="0">
                <a:solidFill>
                  <a:srgbClr val="00B0F0"/>
                </a:solidFill>
              </a:rPr>
              <a:t>total T3 </a:t>
            </a:r>
            <a:r>
              <a:rPr lang="en-US" dirty="0" smtClean="0"/>
              <a:t>is frequently </a:t>
            </a:r>
            <a:r>
              <a:rPr lang="en-US" dirty="0" smtClean="0">
                <a:solidFill>
                  <a:srgbClr val="00B0F0"/>
                </a:solidFill>
              </a:rPr>
              <a:t>preferred </a:t>
            </a:r>
            <a:r>
              <a:rPr lang="en-US" dirty="0" smtClean="0"/>
              <a:t>over free T3 in clinical practice.</a:t>
            </a:r>
          </a:p>
          <a:p>
            <a:pPr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BDD0E53-32B1-4078-8275-C69B61E21F98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85786" y="642918"/>
            <a:ext cx="7139014" cy="583103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i="1" dirty="0" smtClean="0"/>
              <a:t> Is there a role for ethanol or radiofrequency ablation in the management of TA or TMNG?</a:t>
            </a:r>
          </a:p>
          <a:p>
            <a:endParaRPr lang="en-US" b="1" dirty="0" smtClean="0"/>
          </a:p>
          <a:p>
            <a:pPr>
              <a:buNone/>
            </a:pPr>
            <a:r>
              <a:rPr lang="en-US" b="1" dirty="0" smtClean="0"/>
              <a:t>■ RECOMMENDATION 57</a:t>
            </a:r>
          </a:p>
          <a:p>
            <a:r>
              <a:rPr lang="en-US" dirty="0" smtClean="0"/>
              <a:t>Alternative therapies such as </a:t>
            </a:r>
            <a:r>
              <a:rPr lang="en-US" dirty="0" smtClean="0">
                <a:solidFill>
                  <a:srgbClr val="00B0F0"/>
                </a:solidFill>
              </a:rPr>
              <a:t>ethanol or radiofrequency ablation</a:t>
            </a:r>
            <a:r>
              <a:rPr lang="en-US" dirty="0" smtClean="0"/>
              <a:t> of TA and TMNG can be considered in select patients where RAI, surgery or long-term ATD are inappropriate, contraindicated, or refused, and </a:t>
            </a:r>
            <a:r>
              <a:rPr lang="en-US" dirty="0" smtClean="0">
                <a:solidFill>
                  <a:srgbClr val="FF0000"/>
                </a:solidFill>
              </a:rPr>
              <a:t>expertise in these procedures is available</a:t>
            </a:r>
            <a:r>
              <a:rPr lang="en-US" dirty="0" smtClean="0"/>
              <a:t>. </a:t>
            </a:r>
            <a:r>
              <a:rPr lang="en-US" b="1" dirty="0" smtClean="0"/>
              <a:t>No recommendation, insufficient evidence  to assess benefits and risks</a:t>
            </a:r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BDD0E53-32B1-4078-8275-C69B61E21F98}" type="slidenum">
              <a:rPr lang="en-US" smtClean="0"/>
              <a:pPr/>
              <a:t>120</a:t>
            </a:fld>
            <a:endParaRPr lang="en-US"/>
          </a:p>
        </p:txBody>
      </p:sp>
    </p:spTree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71472" y="571480"/>
            <a:ext cx="7353328" cy="590247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2800" b="1" dirty="0" smtClean="0"/>
              <a:t>Ethanol ablation</a:t>
            </a:r>
          </a:p>
          <a:p>
            <a:endParaRPr lang="en-US" dirty="0" smtClean="0"/>
          </a:p>
          <a:p>
            <a:r>
              <a:rPr lang="en-US" dirty="0" smtClean="0"/>
              <a:t>Reports that support the efficacy of </a:t>
            </a:r>
            <a:r>
              <a:rPr lang="en-US" dirty="0" err="1" smtClean="0"/>
              <a:t>percutaneous</a:t>
            </a:r>
            <a:r>
              <a:rPr lang="en-US" dirty="0" smtClean="0"/>
              <a:t> ethanol injection (PEI) under </a:t>
            </a:r>
            <a:r>
              <a:rPr lang="en-US" dirty="0" err="1" smtClean="0"/>
              <a:t>sonographic</a:t>
            </a:r>
            <a:r>
              <a:rPr lang="en-US" dirty="0" smtClean="0"/>
              <a:t> guidance to treat TA and TMNG come largely from Europe . </a:t>
            </a:r>
            <a:r>
              <a:rPr lang="en-US" dirty="0" smtClean="0">
                <a:solidFill>
                  <a:srgbClr val="00B0F0"/>
                </a:solidFill>
              </a:rPr>
              <a:t>Experience in the United States is limited. </a:t>
            </a:r>
          </a:p>
          <a:p>
            <a:endParaRPr lang="en-US" dirty="0" smtClean="0"/>
          </a:p>
          <a:p>
            <a:r>
              <a:rPr lang="en-US" dirty="0" smtClean="0"/>
              <a:t>A typical protocol involves the injection of ethanol (average </a:t>
            </a:r>
            <a:r>
              <a:rPr lang="en-US" dirty="0" smtClean="0">
                <a:solidFill>
                  <a:srgbClr val="00B0F0"/>
                </a:solidFill>
              </a:rPr>
              <a:t>dose 10 ml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00B0F0"/>
                </a:solidFill>
              </a:rPr>
              <a:t>depending on size of the </a:t>
            </a:r>
            <a:r>
              <a:rPr lang="en-US" dirty="0" smtClean="0"/>
              <a:t>area to be ablated) into the TA or autonomous area of a TMNG.</a:t>
            </a:r>
          </a:p>
          <a:p>
            <a:endParaRPr lang="en-US" dirty="0" smtClean="0"/>
          </a:p>
          <a:p>
            <a:r>
              <a:rPr lang="en-US" dirty="0" smtClean="0"/>
              <a:t> In one study, the average patient required </a:t>
            </a:r>
            <a:r>
              <a:rPr lang="en-US" dirty="0" smtClean="0">
                <a:solidFill>
                  <a:srgbClr val="00B0F0"/>
                </a:solidFill>
              </a:rPr>
              <a:t>4 sessions at 2 week intervals . </a:t>
            </a:r>
            <a:endParaRPr lang="fa-IR" dirty="0">
              <a:solidFill>
                <a:srgbClr val="00B0F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BDD0E53-32B1-4078-8275-C69B61E21F98}" type="slidenum">
              <a:rPr lang="en-US" smtClean="0"/>
              <a:pPr/>
              <a:t>121</a:t>
            </a:fld>
            <a:endParaRPr lang="en-US"/>
          </a:p>
        </p:txBody>
      </p:sp>
    </p:spTree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57224" y="428604"/>
            <a:ext cx="7067576" cy="6045348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One hundred twenty-five patients with TA were followed for an average of 5 years; 2.4% refused further treatment due </a:t>
            </a:r>
            <a:r>
              <a:rPr lang="en-US" dirty="0" smtClean="0">
                <a:solidFill>
                  <a:srgbClr val="00B0F0"/>
                </a:solidFill>
              </a:rPr>
              <a:t>to pain</a:t>
            </a:r>
            <a:r>
              <a:rPr lang="en-US" dirty="0" smtClean="0"/>
              <a:t>, and 3.2% had </a:t>
            </a:r>
            <a:r>
              <a:rPr lang="en-US" dirty="0" smtClean="0">
                <a:solidFill>
                  <a:srgbClr val="00B0F0"/>
                </a:solidFill>
              </a:rPr>
              <a:t>complications </a:t>
            </a:r>
            <a:r>
              <a:rPr lang="en-US" dirty="0" smtClean="0"/>
              <a:t>including </a:t>
            </a:r>
            <a:r>
              <a:rPr lang="en-US" dirty="0" smtClean="0">
                <a:solidFill>
                  <a:srgbClr val="00B0F0"/>
                </a:solidFill>
              </a:rPr>
              <a:t>transient recurrent laryngeal nerve palsy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00B0F0"/>
                </a:solidFill>
              </a:rPr>
              <a:t>abscess or hematoma .</a:t>
            </a:r>
          </a:p>
          <a:p>
            <a:endParaRPr lang="en-US" dirty="0" smtClean="0">
              <a:solidFill>
                <a:srgbClr val="00B0F0"/>
              </a:solidFill>
            </a:endParaRPr>
          </a:p>
          <a:p>
            <a:r>
              <a:rPr lang="en-US" dirty="0" smtClean="0">
                <a:solidFill>
                  <a:srgbClr val="00B0F0"/>
                </a:solidFill>
              </a:rPr>
              <a:t>Ninety-three percent </a:t>
            </a:r>
            <a:r>
              <a:rPr lang="en-US" dirty="0" smtClean="0"/>
              <a:t>of patients achieved a functional </a:t>
            </a:r>
            <a:r>
              <a:rPr lang="en-US" dirty="0" smtClean="0">
                <a:solidFill>
                  <a:srgbClr val="00B0F0"/>
                </a:solidFill>
              </a:rPr>
              <a:t>cure</a:t>
            </a:r>
            <a:r>
              <a:rPr lang="en-US" dirty="0" smtClean="0"/>
              <a:t> (no uptake on RAI </a:t>
            </a:r>
            <a:r>
              <a:rPr lang="en-US" dirty="0" err="1" smtClean="0"/>
              <a:t>scintigraphy</a:t>
            </a:r>
            <a:r>
              <a:rPr lang="en-US" dirty="0" smtClean="0"/>
              <a:t>), and 92% had a &gt; 50% reduction in nodule size . 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However</a:t>
            </a:r>
            <a:r>
              <a:rPr lang="en-US" dirty="0" smtClean="0"/>
              <a:t>, its use has been limited due to pain associated with </a:t>
            </a:r>
            <a:r>
              <a:rPr lang="en-US" dirty="0" err="1" smtClean="0">
                <a:solidFill>
                  <a:srgbClr val="00B0F0"/>
                </a:solidFill>
              </a:rPr>
              <a:t>extravasation</a:t>
            </a:r>
            <a:r>
              <a:rPr lang="en-US" dirty="0" smtClean="0">
                <a:solidFill>
                  <a:srgbClr val="00B0F0"/>
                </a:solidFill>
              </a:rPr>
              <a:t> of the ethanol to </a:t>
            </a:r>
            <a:r>
              <a:rPr lang="en-US" dirty="0" err="1" smtClean="0">
                <a:solidFill>
                  <a:srgbClr val="00B0F0"/>
                </a:solidFill>
              </a:rPr>
              <a:t>extranodular</a:t>
            </a:r>
            <a:r>
              <a:rPr lang="en-US" dirty="0" smtClean="0">
                <a:solidFill>
                  <a:srgbClr val="00B0F0"/>
                </a:solidFill>
              </a:rPr>
              <a:t> locations</a:t>
            </a:r>
            <a:r>
              <a:rPr lang="en-US" dirty="0" smtClean="0"/>
              <a:t>, and other adverse effects, which have included </a:t>
            </a:r>
            <a:r>
              <a:rPr lang="en-US" dirty="0" smtClean="0">
                <a:solidFill>
                  <a:srgbClr val="00B0F0"/>
                </a:solidFill>
              </a:rPr>
              <a:t>transient </a:t>
            </a:r>
            <a:r>
              <a:rPr lang="en-US" dirty="0" err="1" smtClean="0">
                <a:solidFill>
                  <a:srgbClr val="00B0F0"/>
                </a:solidFill>
              </a:rPr>
              <a:t>thyrotoxicosis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00B0F0"/>
                </a:solidFill>
              </a:rPr>
              <a:t>permanent </a:t>
            </a:r>
            <a:r>
              <a:rPr lang="en-US" dirty="0" err="1" smtClean="0">
                <a:solidFill>
                  <a:srgbClr val="00B0F0"/>
                </a:solidFill>
              </a:rPr>
              <a:t>ipsilateral</a:t>
            </a:r>
            <a:r>
              <a:rPr lang="en-US" dirty="0" smtClean="0">
                <a:solidFill>
                  <a:srgbClr val="00B0F0"/>
                </a:solidFill>
              </a:rPr>
              <a:t> facial </a:t>
            </a:r>
            <a:r>
              <a:rPr lang="en-US" dirty="0" err="1" smtClean="0">
                <a:solidFill>
                  <a:srgbClr val="00B0F0"/>
                </a:solidFill>
              </a:rPr>
              <a:t>dysethesia</a:t>
            </a:r>
            <a:r>
              <a:rPr lang="en-US" dirty="0" smtClean="0"/>
              <a:t>, </a:t>
            </a:r>
            <a:r>
              <a:rPr lang="en-US" dirty="0" err="1" smtClean="0">
                <a:solidFill>
                  <a:srgbClr val="00B0F0"/>
                </a:solidFill>
              </a:rPr>
              <a:t>paranodular</a:t>
            </a:r>
            <a:r>
              <a:rPr lang="en-US" dirty="0" smtClean="0">
                <a:solidFill>
                  <a:srgbClr val="FF0000"/>
                </a:solidFill>
              </a:rPr>
              <a:t> fibrosis interfering with subsequent surgery</a:t>
            </a:r>
            <a:r>
              <a:rPr lang="en-US" dirty="0" smtClean="0">
                <a:solidFill>
                  <a:srgbClr val="00B0F0"/>
                </a:solidFill>
              </a:rPr>
              <a:t>, </a:t>
            </a:r>
            <a:r>
              <a:rPr lang="en-US" dirty="0" smtClean="0"/>
              <a:t>and </a:t>
            </a:r>
            <a:r>
              <a:rPr lang="en-US" dirty="0" smtClean="0">
                <a:solidFill>
                  <a:srgbClr val="00B0F0"/>
                </a:solidFill>
              </a:rPr>
              <a:t>toxic necrosis of the larynx and adjacent skin .</a:t>
            </a:r>
            <a:endParaRPr lang="fa-IR" dirty="0">
              <a:solidFill>
                <a:srgbClr val="00B0F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BDD0E53-32B1-4078-8275-C69B61E21F98}" type="slidenum">
              <a:rPr lang="en-US" smtClean="0"/>
              <a:pPr/>
              <a:t>122</a:t>
            </a:fld>
            <a:endParaRPr lang="en-US"/>
          </a:p>
        </p:txBody>
      </p:sp>
    </p:spTree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14348" y="571480"/>
            <a:ext cx="7210452" cy="590247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 </a:t>
            </a:r>
            <a:r>
              <a:rPr lang="en-US" b="1" dirty="0" smtClean="0"/>
              <a:t>Radiofrequency ablation</a:t>
            </a:r>
          </a:p>
          <a:p>
            <a:endParaRPr lang="en-US" dirty="0" smtClean="0"/>
          </a:p>
          <a:p>
            <a:r>
              <a:rPr lang="en-US" dirty="0" smtClean="0"/>
              <a:t>Both radiofrequency ablation (RFA) and laser therapy have been used to treat thyroid nodules. A meta-analysis demonstrated that </a:t>
            </a:r>
            <a:r>
              <a:rPr lang="en-US" dirty="0" smtClean="0">
                <a:solidFill>
                  <a:srgbClr val="00B0F0"/>
                </a:solidFill>
              </a:rPr>
              <a:t>RFA resulted in </a:t>
            </a:r>
            <a:r>
              <a:rPr lang="en-US" dirty="0" smtClean="0">
                <a:solidFill>
                  <a:srgbClr val="FF0000"/>
                </a:solidFill>
              </a:rPr>
              <a:t>larger reductions </a:t>
            </a:r>
            <a:r>
              <a:rPr lang="en-US" dirty="0" smtClean="0">
                <a:solidFill>
                  <a:srgbClr val="00B0F0"/>
                </a:solidFill>
              </a:rPr>
              <a:t>in nodule size with fewer sessions than laser therapy </a:t>
            </a:r>
            <a:r>
              <a:rPr lang="en-US" dirty="0" smtClean="0"/>
              <a:t>. </a:t>
            </a:r>
          </a:p>
          <a:p>
            <a:endParaRPr lang="en-US" dirty="0" smtClean="0"/>
          </a:p>
          <a:p>
            <a:r>
              <a:rPr lang="en-US" dirty="0" smtClean="0"/>
              <a:t>Advocates of RFA argue that it </a:t>
            </a:r>
            <a:r>
              <a:rPr lang="en-US" dirty="0" smtClean="0">
                <a:solidFill>
                  <a:srgbClr val="00B0F0"/>
                </a:solidFill>
              </a:rPr>
              <a:t>preserves normal thyroid function compared to surgery </a:t>
            </a:r>
            <a:r>
              <a:rPr lang="en-US" dirty="0" smtClean="0"/>
              <a:t>or RAI . </a:t>
            </a:r>
          </a:p>
          <a:p>
            <a:pPr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BDD0E53-32B1-4078-8275-C69B61E21F98}" type="slidenum">
              <a:rPr lang="en-US" smtClean="0"/>
              <a:pPr/>
              <a:t>123</a:t>
            </a:fld>
            <a:endParaRPr lang="en-US"/>
          </a:p>
        </p:txBody>
      </p:sp>
    </p:spTree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BDD0E53-32B1-4078-8275-C69B61E21F98}" type="slidenum">
              <a:rPr lang="en-US" smtClean="0"/>
              <a:pPr/>
              <a:t>124</a:t>
            </a:fld>
            <a:endParaRPr lang="en-US"/>
          </a:p>
        </p:txBody>
      </p:sp>
      <p:pic>
        <p:nvPicPr>
          <p:cNvPr id="1026" name="Picture 2" descr="C:\Documents and Settings\Admin\My Documents\My Pictures\zimg_013_62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85786" y="571480"/>
            <a:ext cx="7139014" cy="5902472"/>
          </a:xfrm>
        </p:spPr>
        <p:txBody>
          <a:bodyPr>
            <a:normAutofit/>
          </a:bodyPr>
          <a:lstStyle/>
          <a:p>
            <a:r>
              <a:rPr lang="en-US" dirty="0" smtClean="0"/>
              <a:t>In the </a:t>
            </a:r>
            <a:r>
              <a:rPr lang="en-US" dirty="0" smtClean="0">
                <a:solidFill>
                  <a:srgbClr val="00B0F0"/>
                </a:solidFill>
              </a:rPr>
              <a:t>absence of a TSH-producing pituitary </a:t>
            </a:r>
            <a:r>
              <a:rPr lang="en-US" dirty="0" smtClean="0"/>
              <a:t>adenoma or </a:t>
            </a:r>
            <a:r>
              <a:rPr lang="en-US" dirty="0" smtClean="0">
                <a:solidFill>
                  <a:srgbClr val="00B0F0"/>
                </a:solidFill>
              </a:rPr>
              <a:t>thyroid hormone resistance</a:t>
            </a:r>
            <a:r>
              <a:rPr lang="en-US" dirty="0" smtClean="0"/>
              <a:t>, or </a:t>
            </a:r>
            <a:r>
              <a:rPr lang="en-US" dirty="0" smtClean="0">
                <a:solidFill>
                  <a:srgbClr val="00B0F0"/>
                </a:solidFill>
              </a:rPr>
              <a:t>spurious assay results </a:t>
            </a:r>
            <a:r>
              <a:rPr lang="en-US" dirty="0" smtClean="0"/>
              <a:t>due to interfering antibodies, a normal serum TSH level </a:t>
            </a:r>
            <a:r>
              <a:rPr lang="en-US" dirty="0" smtClean="0">
                <a:solidFill>
                  <a:srgbClr val="00B0F0"/>
                </a:solidFill>
              </a:rPr>
              <a:t>precludes</a:t>
            </a:r>
            <a:r>
              <a:rPr lang="en-US" dirty="0" smtClean="0"/>
              <a:t> the diagnosis of </a:t>
            </a:r>
            <a:r>
              <a:rPr lang="en-US" dirty="0" err="1" smtClean="0"/>
              <a:t>thyrotoxicosis</a:t>
            </a:r>
            <a:r>
              <a:rPr lang="en-US" dirty="0" smtClean="0"/>
              <a:t>. </a:t>
            </a:r>
          </a:p>
          <a:p>
            <a:endParaRPr lang="en-US" dirty="0" smtClean="0"/>
          </a:p>
          <a:p>
            <a:r>
              <a:rPr lang="en-US" dirty="0" smtClean="0"/>
              <a:t>The term </a:t>
            </a:r>
            <a:r>
              <a:rPr lang="en-US" dirty="0" smtClean="0">
                <a:solidFill>
                  <a:srgbClr val="00B0F0"/>
                </a:solidFill>
              </a:rPr>
              <a:t>‘‘</a:t>
            </a:r>
            <a:r>
              <a:rPr lang="en-US" dirty="0" err="1" smtClean="0">
                <a:solidFill>
                  <a:srgbClr val="00B0F0"/>
                </a:solidFill>
              </a:rPr>
              <a:t>euthyroid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err="1" smtClean="0">
                <a:solidFill>
                  <a:srgbClr val="00B0F0"/>
                </a:solidFill>
              </a:rPr>
              <a:t>hyperthyroxinemia</a:t>
            </a:r>
            <a:r>
              <a:rPr lang="en-US" dirty="0" smtClean="0"/>
              <a:t>’’ has been used to describe a number of entities, primarily thyroid hormone-binding protein disorders, which cause </a:t>
            </a:r>
            <a:r>
              <a:rPr lang="en-US" dirty="0" smtClean="0">
                <a:solidFill>
                  <a:srgbClr val="00B0F0"/>
                </a:solidFill>
              </a:rPr>
              <a:t>elevated </a:t>
            </a:r>
            <a:r>
              <a:rPr lang="en-US" i="1" dirty="0" smtClean="0">
                <a:solidFill>
                  <a:srgbClr val="00B0F0"/>
                </a:solidFill>
              </a:rPr>
              <a:t>total serum T4 </a:t>
            </a:r>
            <a:r>
              <a:rPr lang="en-US" dirty="0" smtClean="0"/>
              <a:t>concentrations (and </a:t>
            </a:r>
            <a:r>
              <a:rPr lang="en-US" dirty="0" smtClean="0">
                <a:solidFill>
                  <a:srgbClr val="00B0F0"/>
                </a:solidFill>
              </a:rPr>
              <a:t>frequently elevated total serum T3 concentrations</a:t>
            </a:r>
            <a:r>
              <a:rPr lang="en-US" dirty="0" smtClean="0"/>
              <a:t>) in the absence of hyperthyroidism.</a:t>
            </a:r>
          </a:p>
          <a:p>
            <a:r>
              <a:rPr lang="en-US" dirty="0" smtClean="0"/>
              <a:t> These conditions include elevations in T4 binding globulin (TBG) or </a:t>
            </a:r>
            <a:r>
              <a:rPr lang="en-US" dirty="0" err="1" smtClean="0"/>
              <a:t>transthyretin</a:t>
            </a:r>
            <a:r>
              <a:rPr lang="en-US" dirty="0" smtClean="0"/>
              <a:t> (TTR)</a:t>
            </a:r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BDD0E53-32B1-4078-8275-C69B61E21F98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214414" y="357166"/>
            <a:ext cx="6710386" cy="6116786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Other causes of </a:t>
            </a:r>
            <a:r>
              <a:rPr lang="en-US" dirty="0" err="1" smtClean="0">
                <a:solidFill>
                  <a:srgbClr val="00B0F0"/>
                </a:solidFill>
              </a:rPr>
              <a:t>euthyroid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err="1" smtClean="0">
                <a:solidFill>
                  <a:srgbClr val="00B0F0"/>
                </a:solidFill>
              </a:rPr>
              <a:t>hyperthyroxinemia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smtClean="0"/>
              <a:t>include those drugs that inhibit T4 to T3 conversion, such as </a:t>
            </a:r>
            <a:r>
              <a:rPr lang="en-US" dirty="0" err="1" smtClean="0">
                <a:solidFill>
                  <a:srgbClr val="00B0F0"/>
                </a:solidFill>
              </a:rPr>
              <a:t>amiodarone</a:t>
            </a:r>
            <a:r>
              <a:rPr lang="en-US" dirty="0" smtClean="0">
                <a:solidFill>
                  <a:srgbClr val="00B0F0"/>
                </a:solidFill>
              </a:rPr>
              <a:t>  or high-dose </a:t>
            </a:r>
            <a:r>
              <a:rPr lang="en-US" dirty="0" err="1" smtClean="0">
                <a:solidFill>
                  <a:srgbClr val="00B0F0"/>
                </a:solidFill>
              </a:rPr>
              <a:t>propranolol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00B0F0"/>
                </a:solidFill>
              </a:rPr>
              <a:t>acute psychosis 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00B0F0"/>
                </a:solidFill>
              </a:rPr>
              <a:t>extreme high altitude </a:t>
            </a:r>
            <a:r>
              <a:rPr lang="en-US" dirty="0" smtClean="0"/>
              <a:t>, and </a:t>
            </a:r>
            <a:r>
              <a:rPr lang="en-US" dirty="0" smtClean="0">
                <a:solidFill>
                  <a:srgbClr val="00B0F0"/>
                </a:solidFill>
              </a:rPr>
              <a:t>amphetamine abuse </a:t>
            </a:r>
            <a:r>
              <a:rPr lang="en-US" dirty="0" smtClean="0"/>
              <a:t>. 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00B0F0"/>
                </a:solidFill>
              </a:rPr>
              <a:t> Spurious free T4 elevations </a:t>
            </a:r>
            <a:r>
              <a:rPr lang="en-US" dirty="0" smtClean="0"/>
              <a:t>may occur from </a:t>
            </a:r>
            <a:r>
              <a:rPr lang="en-US" dirty="0" err="1" smtClean="0">
                <a:solidFill>
                  <a:srgbClr val="00B0F0"/>
                </a:solidFill>
              </a:rPr>
              <a:t>heterophilic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smtClean="0"/>
              <a:t>antibodies or in the </a:t>
            </a:r>
            <a:r>
              <a:rPr lang="en-US" dirty="0" smtClean="0">
                <a:solidFill>
                  <a:srgbClr val="00B0F0"/>
                </a:solidFill>
              </a:rPr>
              <a:t>setting of heparin therapy</a:t>
            </a:r>
            <a:r>
              <a:rPr lang="en-US" dirty="0" smtClean="0"/>
              <a:t>, due to </a:t>
            </a:r>
            <a:r>
              <a:rPr lang="en-US" i="1" dirty="0" smtClean="0"/>
              <a:t>in vitro </a:t>
            </a:r>
            <a:r>
              <a:rPr lang="en-US" i="1" dirty="0" smtClean="0">
                <a:solidFill>
                  <a:srgbClr val="00B0F0"/>
                </a:solidFill>
              </a:rPr>
              <a:t>activation of </a:t>
            </a:r>
            <a:r>
              <a:rPr lang="en-US" dirty="0" smtClean="0">
                <a:solidFill>
                  <a:srgbClr val="00B0F0"/>
                </a:solidFill>
              </a:rPr>
              <a:t>lipoprotein lipase </a:t>
            </a:r>
            <a:r>
              <a:rPr lang="en-US" dirty="0" smtClean="0"/>
              <a:t>and release of </a:t>
            </a:r>
            <a:r>
              <a:rPr lang="en-US" dirty="0" smtClean="0">
                <a:solidFill>
                  <a:srgbClr val="00B0F0"/>
                </a:solidFill>
              </a:rPr>
              <a:t>free fatty acids that displace T4 from its binding proteins </a:t>
            </a:r>
          </a:p>
          <a:p>
            <a:endParaRPr lang="en-US" dirty="0" smtClean="0">
              <a:solidFill>
                <a:srgbClr val="00B0F0"/>
              </a:solidFill>
            </a:endParaRPr>
          </a:p>
          <a:p>
            <a:endParaRPr lang="en-US" dirty="0" smtClean="0">
              <a:solidFill>
                <a:srgbClr val="00B0F0"/>
              </a:solidFill>
            </a:endParaRPr>
          </a:p>
          <a:p>
            <a:r>
              <a:rPr lang="en-US" dirty="0" err="1" smtClean="0"/>
              <a:t>Heterophilic</a:t>
            </a:r>
            <a:r>
              <a:rPr lang="en-US" dirty="0" smtClean="0"/>
              <a:t> antibodies can also cause spurious </a:t>
            </a:r>
            <a:r>
              <a:rPr lang="en-US" dirty="0" smtClean="0">
                <a:solidFill>
                  <a:srgbClr val="00B0F0"/>
                </a:solidFill>
              </a:rPr>
              <a:t>high TSH values,</a:t>
            </a:r>
            <a:r>
              <a:rPr lang="en-US" dirty="0" smtClean="0"/>
              <a:t> and this should be ruled out by </a:t>
            </a:r>
            <a:r>
              <a:rPr lang="en-US" u="sng" dirty="0" smtClean="0"/>
              <a:t>repeating</a:t>
            </a:r>
            <a:r>
              <a:rPr lang="en-US" dirty="0" smtClean="0"/>
              <a:t> the TSH in another assay, measurement of TSH in </a:t>
            </a:r>
            <a:r>
              <a:rPr lang="en-US" u="sng" dirty="0" smtClean="0"/>
              <a:t>serial dilution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00B0F0"/>
                </a:solidFill>
              </a:rPr>
              <a:t>or </a:t>
            </a:r>
            <a:r>
              <a:rPr lang="en-US" u="sng" dirty="0" smtClean="0">
                <a:solidFill>
                  <a:srgbClr val="00B0F0"/>
                </a:solidFill>
              </a:rPr>
              <a:t>direct measurement</a:t>
            </a:r>
            <a:r>
              <a:rPr lang="en-US" dirty="0" smtClean="0">
                <a:solidFill>
                  <a:srgbClr val="00B0F0"/>
                </a:solidFill>
              </a:rPr>
              <a:t> of human anti-mouse antibodies (HAMA).</a:t>
            </a:r>
            <a:endParaRPr lang="fa-IR" dirty="0" smtClean="0">
              <a:solidFill>
                <a:srgbClr val="00B0F0"/>
              </a:solidFill>
            </a:endParaRPr>
          </a:p>
          <a:p>
            <a:endParaRPr lang="fa-IR" dirty="0" smtClean="0">
              <a:solidFill>
                <a:srgbClr val="00B0F0"/>
              </a:solidFill>
            </a:endParaRPr>
          </a:p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BDD0E53-32B1-4078-8275-C69B61E21F98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14348" y="571480"/>
            <a:ext cx="7210452" cy="590247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. </a:t>
            </a:r>
          </a:p>
          <a:p>
            <a:endParaRPr lang="en-US" dirty="0" smtClean="0"/>
          </a:p>
          <a:p>
            <a:r>
              <a:rPr lang="en-US" dirty="0" smtClean="0"/>
              <a:t>Patients taking </a:t>
            </a:r>
            <a:r>
              <a:rPr lang="en-US" dirty="0" smtClean="0">
                <a:solidFill>
                  <a:srgbClr val="00B0F0"/>
                </a:solidFill>
              </a:rPr>
              <a:t>high doses of biotin </a:t>
            </a:r>
            <a:r>
              <a:rPr lang="en-US" dirty="0" smtClean="0"/>
              <a:t>or supplements containing biotin, who have </a:t>
            </a:r>
            <a:r>
              <a:rPr lang="en-US" dirty="0" smtClean="0">
                <a:solidFill>
                  <a:srgbClr val="00B0F0"/>
                </a:solidFill>
              </a:rPr>
              <a:t>elevated T4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00B0F0"/>
                </a:solidFill>
              </a:rPr>
              <a:t>suppressed TSH </a:t>
            </a:r>
            <a:r>
              <a:rPr lang="en-US" dirty="0" smtClean="0"/>
              <a:t>should stop taking biotin and have repeat </a:t>
            </a:r>
            <a:r>
              <a:rPr lang="en-US" dirty="0" smtClean="0">
                <a:solidFill>
                  <a:srgbClr val="00B0F0"/>
                </a:solidFill>
              </a:rPr>
              <a:t>measurements at least 2 days </a:t>
            </a:r>
            <a:r>
              <a:rPr lang="en-US" dirty="0" smtClean="0"/>
              <a:t>later.</a:t>
            </a:r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BDD0E53-32B1-4078-8275-C69B61E21F98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14348" y="357166"/>
            <a:ext cx="7210452" cy="6116786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b="1" dirty="0" smtClean="0"/>
              <a:t>■ RECOMMENDATION 1</a:t>
            </a:r>
          </a:p>
          <a:p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 smtClean="0">
                <a:solidFill>
                  <a:srgbClr val="00B0F0"/>
                </a:solidFill>
              </a:rPr>
              <a:t>etiology</a:t>
            </a:r>
            <a:r>
              <a:rPr lang="en-US" dirty="0" smtClean="0"/>
              <a:t> of </a:t>
            </a:r>
            <a:r>
              <a:rPr lang="en-US" dirty="0" err="1" smtClean="0"/>
              <a:t>thyrotoxicosis</a:t>
            </a:r>
            <a:r>
              <a:rPr lang="en-US" dirty="0" smtClean="0"/>
              <a:t> should be determined. If the diagnosis is </a:t>
            </a:r>
            <a:r>
              <a:rPr lang="en-US" dirty="0" smtClean="0">
                <a:solidFill>
                  <a:srgbClr val="00B0F0"/>
                </a:solidFill>
              </a:rPr>
              <a:t>not apparent based on the clinical presentation and initial biochemical </a:t>
            </a:r>
            <a:r>
              <a:rPr lang="en-US" dirty="0" smtClean="0"/>
              <a:t>evaluation, diagnostic testing is indicated and can include, depending on available expertise and resources,</a:t>
            </a:r>
          </a:p>
          <a:p>
            <a:r>
              <a:rPr lang="en-US" dirty="0" smtClean="0"/>
              <a:t> (1) measurement of </a:t>
            </a:r>
            <a:r>
              <a:rPr lang="en-US" dirty="0" err="1" smtClean="0"/>
              <a:t>TRAb</a:t>
            </a:r>
            <a:r>
              <a:rPr lang="en-US" dirty="0" smtClean="0"/>
              <a:t>,</a:t>
            </a:r>
          </a:p>
          <a:p>
            <a:r>
              <a:rPr lang="en-US" dirty="0" smtClean="0"/>
              <a:t> (2) determination of the radioactive iodine uptake (RAIU),</a:t>
            </a:r>
          </a:p>
          <a:p>
            <a:r>
              <a:rPr lang="en-US" dirty="0" smtClean="0"/>
              <a:t> (3) measurement of thyroidal blood flow on </a:t>
            </a:r>
            <a:r>
              <a:rPr lang="en-US" dirty="0" err="1" smtClean="0"/>
              <a:t>ultrasonography</a:t>
            </a:r>
            <a:r>
              <a:rPr lang="en-US" dirty="0" smtClean="0"/>
              <a:t>. </a:t>
            </a:r>
          </a:p>
          <a:p>
            <a:r>
              <a:rPr lang="en-US" dirty="0" smtClean="0"/>
              <a:t>An </a:t>
            </a:r>
            <a:r>
              <a:rPr lang="en-US" dirty="0" smtClean="0">
                <a:solidFill>
                  <a:srgbClr val="00B0F0"/>
                </a:solidFill>
              </a:rPr>
              <a:t>iodine-123 or technetium-99m</a:t>
            </a:r>
            <a:r>
              <a:rPr lang="en-US" dirty="0" smtClean="0"/>
              <a:t>  </a:t>
            </a:r>
            <a:r>
              <a:rPr lang="en-US" dirty="0" err="1" smtClean="0"/>
              <a:t>pertechnetate</a:t>
            </a:r>
            <a:r>
              <a:rPr lang="en-US" dirty="0" smtClean="0"/>
              <a:t> scan should be obtained when the clinical </a:t>
            </a:r>
            <a:r>
              <a:rPr lang="en-US" dirty="0" smtClean="0">
                <a:solidFill>
                  <a:srgbClr val="00B0F0"/>
                </a:solidFill>
              </a:rPr>
              <a:t>presentation suggests a toxic adenoma or toxic </a:t>
            </a:r>
            <a:r>
              <a:rPr lang="en-US" dirty="0" err="1" smtClean="0">
                <a:solidFill>
                  <a:srgbClr val="00B0F0"/>
                </a:solidFill>
              </a:rPr>
              <a:t>multinodular</a:t>
            </a:r>
            <a:r>
              <a:rPr lang="en-US" dirty="0" smtClean="0">
                <a:solidFill>
                  <a:srgbClr val="00B0F0"/>
                </a:solidFill>
              </a:rPr>
              <a:t> goiter</a:t>
            </a:r>
            <a:r>
              <a:rPr lang="en-US" dirty="0" smtClean="0"/>
              <a:t>. </a:t>
            </a:r>
            <a:r>
              <a:rPr lang="en-US" b="1" dirty="0" smtClean="0"/>
              <a:t>Strong recommendation, moderate-quality evidence.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BDD0E53-32B1-4078-8275-C69B61E21F98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071538" y="428604"/>
            <a:ext cx="6853262" cy="6045348"/>
          </a:xfrm>
        </p:spPr>
        <p:txBody>
          <a:bodyPr>
            <a:normAutofit/>
          </a:bodyPr>
          <a:lstStyle/>
          <a:p>
            <a:r>
              <a:rPr lang="en-US" dirty="0" smtClean="0"/>
              <a:t>In a patient with a </a:t>
            </a:r>
            <a:r>
              <a:rPr lang="en-US" dirty="0" smtClean="0">
                <a:solidFill>
                  <a:srgbClr val="00B0F0"/>
                </a:solidFill>
              </a:rPr>
              <a:t>symmetrically enlarged </a:t>
            </a:r>
            <a:r>
              <a:rPr lang="en-US" dirty="0" smtClean="0"/>
              <a:t>thyroid, recent on In a patient with a symmetrically </a:t>
            </a:r>
            <a:r>
              <a:rPr lang="en-US" dirty="0" smtClean="0">
                <a:solidFill>
                  <a:srgbClr val="00B0F0"/>
                </a:solidFill>
              </a:rPr>
              <a:t>enlarged thyroid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00B0F0"/>
                </a:solidFill>
              </a:rPr>
              <a:t>recent onset of </a:t>
            </a:r>
            <a:r>
              <a:rPr lang="en-US" dirty="0" err="1" smtClean="0">
                <a:solidFill>
                  <a:srgbClr val="00B0F0"/>
                </a:solidFill>
              </a:rPr>
              <a:t>orbitopathy</a:t>
            </a:r>
            <a:r>
              <a:rPr lang="en-US" dirty="0" smtClean="0"/>
              <a:t>, and </a:t>
            </a:r>
            <a:r>
              <a:rPr lang="en-US" dirty="0" smtClean="0">
                <a:solidFill>
                  <a:srgbClr val="00B0F0"/>
                </a:solidFill>
              </a:rPr>
              <a:t>moderate to severe hyperthyroidism</a:t>
            </a:r>
            <a:r>
              <a:rPr lang="en-US" dirty="0" smtClean="0"/>
              <a:t>, the diagnosis of GD is likely and further evaluation of hyperthyroidism causation is unnecessary. </a:t>
            </a:r>
          </a:p>
          <a:p>
            <a:endParaRPr lang="en-US" dirty="0" smtClean="0"/>
          </a:p>
          <a:p>
            <a:r>
              <a:rPr lang="en-US" dirty="0" smtClean="0"/>
              <a:t>In a </a:t>
            </a:r>
            <a:r>
              <a:rPr lang="en-US" dirty="0" err="1" smtClean="0"/>
              <a:t>thyrotoxic</a:t>
            </a:r>
            <a:r>
              <a:rPr lang="en-US" dirty="0" smtClean="0"/>
              <a:t> patient with a non-nodular thyroid and </a:t>
            </a:r>
            <a:r>
              <a:rPr lang="en-US" dirty="0" smtClean="0">
                <a:solidFill>
                  <a:srgbClr val="00B0F0"/>
                </a:solidFill>
              </a:rPr>
              <a:t>no definite </a:t>
            </a:r>
            <a:r>
              <a:rPr lang="en-US" dirty="0" err="1" smtClean="0">
                <a:solidFill>
                  <a:srgbClr val="00B0F0"/>
                </a:solidFill>
              </a:rPr>
              <a:t>orbitopathy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00B0F0"/>
                </a:solidFill>
              </a:rPr>
              <a:t>measurement of </a:t>
            </a:r>
            <a:r>
              <a:rPr lang="en-US" dirty="0" err="1" smtClean="0">
                <a:solidFill>
                  <a:srgbClr val="00B0F0"/>
                </a:solidFill>
              </a:rPr>
              <a:t>TRAb</a:t>
            </a:r>
            <a:r>
              <a:rPr lang="en-US" dirty="0" smtClean="0">
                <a:solidFill>
                  <a:srgbClr val="00B0F0"/>
                </a:solidFill>
              </a:rPr>
              <a:t> or a radioactive iodine uptake </a:t>
            </a:r>
            <a:r>
              <a:rPr lang="en-US" dirty="0" smtClean="0"/>
              <a:t>can be used to distinguish GD from other etiologies. </a:t>
            </a:r>
          </a:p>
          <a:p>
            <a:pPr>
              <a:buNone/>
            </a:pPr>
            <a:r>
              <a:rPr lang="en-US" dirty="0" smtClean="0">
                <a:solidFill>
                  <a:srgbClr val="00B0F0"/>
                </a:solidFill>
              </a:rPr>
              <a:t>.</a:t>
            </a:r>
            <a:endParaRPr lang="fa-IR" dirty="0">
              <a:solidFill>
                <a:srgbClr val="00B0F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BDD0E53-32B1-4078-8275-C69B61E21F98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85786" y="214290"/>
            <a:ext cx="7139014" cy="6259662"/>
          </a:xfrm>
        </p:spPr>
        <p:txBody>
          <a:bodyPr>
            <a:normAutofit/>
          </a:bodyPr>
          <a:lstStyle/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Uptake is usually </a:t>
            </a:r>
            <a:r>
              <a:rPr lang="en-US" dirty="0" smtClean="0">
                <a:solidFill>
                  <a:srgbClr val="00B0F0"/>
                </a:solidFill>
              </a:rPr>
              <a:t>elevated</a:t>
            </a:r>
            <a:r>
              <a:rPr lang="en-US" dirty="0" smtClean="0"/>
              <a:t> in patients with GD and normal or high in toxic nodular goiter, </a:t>
            </a:r>
            <a:r>
              <a:rPr lang="en-US" dirty="0" smtClean="0">
                <a:solidFill>
                  <a:srgbClr val="00B0F0"/>
                </a:solidFill>
              </a:rPr>
              <a:t>unless</a:t>
            </a:r>
            <a:r>
              <a:rPr lang="en-US" dirty="0" smtClean="0"/>
              <a:t> there has been a recent exposure to iodine (e.g., </a:t>
            </a:r>
            <a:r>
              <a:rPr lang="en-US" dirty="0" err="1" smtClean="0"/>
              <a:t>radiocontrast</a:t>
            </a:r>
            <a:r>
              <a:rPr lang="en-US" dirty="0" smtClean="0"/>
              <a:t>). </a:t>
            </a:r>
          </a:p>
          <a:p>
            <a:endParaRPr lang="en-US" dirty="0" smtClean="0"/>
          </a:p>
          <a:p>
            <a:r>
              <a:rPr lang="en-US" dirty="0" smtClean="0"/>
              <a:t>The RAIU will be </a:t>
            </a:r>
            <a:r>
              <a:rPr lang="en-US" dirty="0" smtClean="0">
                <a:solidFill>
                  <a:srgbClr val="00B0F0"/>
                </a:solidFill>
              </a:rPr>
              <a:t>near zero </a:t>
            </a:r>
            <a:r>
              <a:rPr lang="en-US" dirty="0" smtClean="0"/>
              <a:t>in patients with </a:t>
            </a:r>
            <a:r>
              <a:rPr lang="en-US" dirty="0" smtClean="0">
                <a:solidFill>
                  <a:srgbClr val="00B0F0"/>
                </a:solidFill>
              </a:rPr>
              <a:t>painless, postpartum, or </a:t>
            </a:r>
            <a:r>
              <a:rPr lang="en-US" dirty="0" err="1" smtClean="0">
                <a:solidFill>
                  <a:srgbClr val="00B0F0"/>
                </a:solidFill>
              </a:rPr>
              <a:t>subacute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err="1" smtClean="0">
                <a:solidFill>
                  <a:srgbClr val="00B0F0"/>
                </a:solidFill>
              </a:rPr>
              <a:t>thyroiditis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00B0F0"/>
                </a:solidFill>
              </a:rPr>
              <a:t>factitious ingestion </a:t>
            </a:r>
            <a:r>
              <a:rPr lang="en-US" dirty="0" smtClean="0"/>
              <a:t>of thyroid </a:t>
            </a:r>
            <a:r>
              <a:rPr lang="en-US" dirty="0" smtClean="0">
                <a:solidFill>
                  <a:srgbClr val="00B0F0"/>
                </a:solidFill>
              </a:rPr>
              <a:t>hormone or recent excess iodine intake</a:t>
            </a:r>
            <a:r>
              <a:rPr lang="en-US" dirty="0" smtClean="0"/>
              <a:t>. The RAIU may be low after </a:t>
            </a:r>
            <a:r>
              <a:rPr lang="en-US" dirty="0" smtClean="0">
                <a:solidFill>
                  <a:srgbClr val="00B0F0"/>
                </a:solidFill>
              </a:rPr>
              <a:t>exposure to iodinated contrast in the preceding </a:t>
            </a:r>
            <a:r>
              <a:rPr lang="en-US" u="sng" dirty="0" smtClean="0">
                <a:solidFill>
                  <a:srgbClr val="00B0F0"/>
                </a:solidFill>
              </a:rPr>
              <a:t>1–2 months </a:t>
            </a:r>
            <a:r>
              <a:rPr lang="en-US" dirty="0" smtClean="0">
                <a:solidFill>
                  <a:srgbClr val="00B0F0"/>
                </a:solidFill>
              </a:rPr>
              <a:t>or with ingestion of a diet</a:t>
            </a:r>
            <a:r>
              <a:rPr lang="en-US" dirty="0" smtClean="0"/>
              <a:t> unusually rich in iodine such as seaweed soup or kelp</a:t>
            </a:r>
          </a:p>
          <a:p>
            <a:pPr>
              <a:buNone/>
            </a:pPr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BDD0E53-32B1-4078-8275-C69B61E21F98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14348" y="714356"/>
            <a:ext cx="7210452" cy="5759596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assessment of </a:t>
            </a:r>
            <a:r>
              <a:rPr lang="en-US" dirty="0" smtClean="0">
                <a:solidFill>
                  <a:srgbClr val="00B0F0"/>
                </a:solidFill>
              </a:rPr>
              <a:t>urinary iodine concentration (spot urine </a:t>
            </a:r>
            <a:r>
              <a:rPr lang="en-US" dirty="0" smtClean="0"/>
              <a:t>iodine adjusted for urine </a:t>
            </a:r>
            <a:r>
              <a:rPr lang="en-US" dirty="0" err="1" smtClean="0"/>
              <a:t>creatinine</a:t>
            </a:r>
            <a:r>
              <a:rPr lang="en-US" dirty="0" smtClean="0"/>
              <a:t> concentration </a:t>
            </a:r>
            <a:r>
              <a:rPr lang="en-US" dirty="0" smtClean="0">
                <a:solidFill>
                  <a:srgbClr val="00B0F0"/>
                </a:solidFill>
              </a:rPr>
              <a:t>or a 24-hour urine </a:t>
            </a:r>
            <a:r>
              <a:rPr lang="en-US" dirty="0" smtClean="0"/>
              <a:t>iodine concentration) may be helpful.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 The uptake over the neck will also be </a:t>
            </a:r>
            <a:r>
              <a:rPr lang="en-US" dirty="0" smtClean="0">
                <a:solidFill>
                  <a:srgbClr val="00B0F0"/>
                </a:solidFill>
              </a:rPr>
              <a:t>absent in a patient with </a:t>
            </a:r>
            <a:r>
              <a:rPr lang="en-US" dirty="0" err="1" smtClean="0">
                <a:solidFill>
                  <a:srgbClr val="00B0F0"/>
                </a:solidFill>
              </a:rPr>
              <a:t>struma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err="1" smtClean="0">
                <a:solidFill>
                  <a:srgbClr val="00B0F0"/>
                </a:solidFill>
              </a:rPr>
              <a:t>ovarii</a:t>
            </a:r>
            <a:r>
              <a:rPr lang="en-US" dirty="0" smtClean="0">
                <a:solidFill>
                  <a:srgbClr val="00B0F0"/>
                </a:solidFill>
              </a:rPr>
              <a:t>,</a:t>
            </a:r>
            <a:r>
              <a:rPr lang="en-US" dirty="0" smtClean="0"/>
              <a:t> </a:t>
            </a:r>
            <a:r>
              <a:rPr lang="en-US" u="sng" dirty="0" smtClean="0"/>
              <a:t>where the abnormal thyroid tissue is located in an ovarian </a:t>
            </a:r>
            <a:r>
              <a:rPr lang="en-US" u="sng" dirty="0" err="1" smtClean="0"/>
              <a:t>teratoma</a:t>
            </a:r>
            <a:r>
              <a:rPr lang="en-US" u="sng" dirty="0" smtClean="0"/>
              <a:t>.</a:t>
            </a:r>
            <a:endParaRPr lang="fa-IR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BDD0E53-32B1-4078-8275-C69B61E21F98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42910" y="714356"/>
            <a:ext cx="7281890" cy="575959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200" b="1" dirty="0" smtClean="0"/>
              <a:t>  2016 American Thyroid Association Guidelines for Diagnosis and Management of Hyperthyroidism and other causes of </a:t>
            </a:r>
            <a:r>
              <a:rPr lang="en-US" sz="3200" b="1" dirty="0" err="1" smtClean="0"/>
              <a:t>Thyrotoxicosis</a:t>
            </a:r>
            <a:endParaRPr lang="fa-IR" sz="3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BDD0E53-32B1-4078-8275-C69B61E21F98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28596" y="642918"/>
            <a:ext cx="7496204" cy="5831034"/>
          </a:xfrm>
        </p:spPr>
        <p:txBody>
          <a:bodyPr>
            <a:normAutofit/>
          </a:bodyPr>
          <a:lstStyle/>
          <a:p>
            <a:r>
              <a:rPr lang="en-US" dirty="0" smtClean="0"/>
              <a:t>Where </a:t>
            </a:r>
            <a:r>
              <a:rPr lang="en-US" dirty="0" smtClean="0">
                <a:solidFill>
                  <a:srgbClr val="00B0F0"/>
                </a:solidFill>
              </a:rPr>
              <a:t>expertise</a:t>
            </a:r>
            <a:r>
              <a:rPr lang="en-US" dirty="0" smtClean="0"/>
              <a:t> is available, </a:t>
            </a:r>
            <a:r>
              <a:rPr lang="en-US" dirty="0" err="1" smtClean="0"/>
              <a:t>ultrasonography</a:t>
            </a:r>
            <a:r>
              <a:rPr lang="en-US" dirty="0" smtClean="0"/>
              <a:t> with color Doppler flow can distinguish thyroid hyperactivity (increased flow) from destructive </a:t>
            </a:r>
            <a:r>
              <a:rPr lang="en-US" dirty="0" err="1" smtClean="0"/>
              <a:t>thyroiditis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B0F0"/>
                </a:solidFill>
              </a:rPr>
              <a:t>. </a:t>
            </a:r>
          </a:p>
          <a:p>
            <a:endParaRPr lang="en-US" dirty="0" smtClean="0"/>
          </a:p>
          <a:p>
            <a:r>
              <a:rPr lang="en-US" dirty="0" smtClean="0"/>
              <a:t>This test may be particularly </a:t>
            </a:r>
            <a:r>
              <a:rPr lang="en-US" dirty="0" smtClean="0">
                <a:solidFill>
                  <a:srgbClr val="00B0F0"/>
                </a:solidFill>
              </a:rPr>
              <a:t>useful </a:t>
            </a:r>
            <a:r>
              <a:rPr lang="en-US" dirty="0" smtClean="0"/>
              <a:t>when radioactive </a:t>
            </a:r>
            <a:r>
              <a:rPr lang="en-US" dirty="0" smtClean="0">
                <a:solidFill>
                  <a:srgbClr val="00B0F0"/>
                </a:solidFill>
              </a:rPr>
              <a:t>iodine is contraindicated</a:t>
            </a:r>
            <a:r>
              <a:rPr lang="en-US" dirty="0" smtClean="0"/>
              <a:t>, such as during pregnancy or breastfeeding.</a:t>
            </a:r>
          </a:p>
          <a:p>
            <a:endParaRPr lang="en-US" dirty="0" smtClean="0"/>
          </a:p>
          <a:p>
            <a:r>
              <a:rPr lang="en-US" dirty="0" smtClean="0"/>
              <a:t> Doppler flow has also been used to </a:t>
            </a:r>
            <a:r>
              <a:rPr lang="en-US" dirty="0" smtClean="0">
                <a:solidFill>
                  <a:srgbClr val="00B0F0"/>
                </a:solidFill>
              </a:rPr>
              <a:t>distinguish between subtypes</a:t>
            </a:r>
            <a:r>
              <a:rPr lang="en-US" dirty="0" smtClean="0"/>
              <a:t> of </a:t>
            </a:r>
            <a:r>
              <a:rPr lang="en-US" dirty="0" err="1" smtClean="0"/>
              <a:t>amiodarone</a:t>
            </a:r>
            <a:r>
              <a:rPr lang="en-US" dirty="0" smtClean="0"/>
              <a:t>-induced </a:t>
            </a:r>
            <a:r>
              <a:rPr lang="en-US" dirty="0" err="1" smtClean="0"/>
              <a:t>thyrotoxicosis</a:t>
            </a:r>
            <a:r>
              <a:rPr lang="en-US" dirty="0" smtClean="0"/>
              <a:t>.</a:t>
            </a:r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BDD0E53-32B1-4078-8275-C69B61E21F98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42910" y="357166"/>
            <a:ext cx="7281890" cy="6116786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The </a:t>
            </a:r>
            <a:r>
              <a:rPr lang="en-US" dirty="0" smtClean="0">
                <a:solidFill>
                  <a:srgbClr val="00B0F0"/>
                </a:solidFill>
              </a:rPr>
              <a:t>ratio of total T3 to total T4 </a:t>
            </a:r>
            <a:r>
              <a:rPr lang="en-US" dirty="0" smtClean="0"/>
              <a:t>can also be useful in assessing the etiology of </a:t>
            </a:r>
            <a:r>
              <a:rPr lang="en-US" dirty="0" err="1" smtClean="0"/>
              <a:t>thyrotoxicosis</a:t>
            </a:r>
            <a:r>
              <a:rPr lang="en-US" dirty="0" smtClean="0"/>
              <a:t> when </a:t>
            </a:r>
            <a:r>
              <a:rPr lang="en-US" dirty="0" err="1" smtClean="0"/>
              <a:t>scintigraphy</a:t>
            </a:r>
            <a:r>
              <a:rPr lang="en-US" dirty="0" smtClean="0"/>
              <a:t> is contraindicated. Because a </a:t>
            </a:r>
            <a:r>
              <a:rPr lang="en-US" dirty="0" smtClean="0">
                <a:solidFill>
                  <a:srgbClr val="00B0F0"/>
                </a:solidFill>
              </a:rPr>
              <a:t>hyperactive gland produces more T3 </a:t>
            </a:r>
            <a:r>
              <a:rPr lang="en-US" dirty="0" smtClean="0"/>
              <a:t>than T4, T3 will be elevated above the upper limit of normal more than T4 in </a:t>
            </a:r>
            <a:r>
              <a:rPr lang="en-US" dirty="0" err="1" smtClean="0"/>
              <a:t>thyrotoxicosis</a:t>
            </a:r>
            <a:r>
              <a:rPr lang="en-US" dirty="0" smtClean="0"/>
              <a:t> caused by hyperthyroidism, </a:t>
            </a:r>
          </a:p>
          <a:p>
            <a:endParaRPr lang="en-US" dirty="0" smtClean="0"/>
          </a:p>
          <a:p>
            <a:r>
              <a:rPr lang="en-US" dirty="0" smtClean="0"/>
              <a:t>whereas </a:t>
            </a:r>
            <a:r>
              <a:rPr lang="en-US" dirty="0" smtClean="0">
                <a:solidFill>
                  <a:srgbClr val="00B0F0"/>
                </a:solidFill>
              </a:rPr>
              <a:t>T4 is elevated more than T3 in </a:t>
            </a:r>
            <a:r>
              <a:rPr lang="en-US" dirty="0" err="1" smtClean="0">
                <a:solidFill>
                  <a:srgbClr val="00B0F0"/>
                </a:solidFill>
              </a:rPr>
              <a:t>thyrotoxicosis</a:t>
            </a:r>
            <a:r>
              <a:rPr lang="en-US" dirty="0" smtClean="0">
                <a:solidFill>
                  <a:srgbClr val="00B0F0"/>
                </a:solidFill>
              </a:rPr>
              <a:t> caused by </a:t>
            </a:r>
            <a:r>
              <a:rPr lang="en-US" dirty="0" err="1" smtClean="0">
                <a:solidFill>
                  <a:srgbClr val="00B0F0"/>
                </a:solidFill>
              </a:rPr>
              <a:t>thyroiditis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smtClean="0"/>
              <a:t>; in one study the ratio of total T3/total T4(</a:t>
            </a:r>
            <a:r>
              <a:rPr lang="en-US" dirty="0" err="1" smtClean="0"/>
              <a:t>ng</a:t>
            </a:r>
            <a:r>
              <a:rPr lang="en-US" dirty="0" smtClean="0"/>
              <a:t>/mcg) was </a:t>
            </a:r>
            <a:r>
              <a:rPr lang="en-US" dirty="0" smtClean="0">
                <a:solidFill>
                  <a:srgbClr val="00B0F0"/>
                </a:solidFill>
              </a:rPr>
              <a:t>&gt;20 in GD</a:t>
            </a:r>
            <a:r>
              <a:rPr lang="en-US" dirty="0" smtClean="0"/>
              <a:t> and toxic nodular goiter, and &lt;20 in painless or postpartum </a:t>
            </a:r>
            <a:r>
              <a:rPr lang="en-US" dirty="0" err="1" smtClean="0"/>
              <a:t>thyroiditis</a:t>
            </a:r>
            <a:r>
              <a:rPr lang="en-US" dirty="0" smtClean="0"/>
              <a:t> . </a:t>
            </a:r>
          </a:p>
          <a:p>
            <a:endParaRPr lang="en-US" dirty="0" smtClean="0"/>
          </a:p>
          <a:p>
            <a:r>
              <a:rPr lang="en-US" dirty="0" smtClean="0"/>
              <a:t>A </a:t>
            </a:r>
            <a:r>
              <a:rPr lang="en-US" dirty="0" smtClean="0">
                <a:solidFill>
                  <a:srgbClr val="00B0F0"/>
                </a:solidFill>
              </a:rPr>
              <a:t>high T4 to T3 ratio </a:t>
            </a:r>
            <a:r>
              <a:rPr lang="en-US" dirty="0" smtClean="0"/>
              <a:t>may be seen in </a:t>
            </a:r>
            <a:r>
              <a:rPr lang="en-US" dirty="0" err="1" smtClean="0">
                <a:solidFill>
                  <a:srgbClr val="00B0F0"/>
                </a:solidFill>
              </a:rPr>
              <a:t>thyrotoxicosis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err="1" smtClean="0">
                <a:solidFill>
                  <a:srgbClr val="00B0F0"/>
                </a:solidFill>
              </a:rPr>
              <a:t>factitia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smtClean="0"/>
              <a:t>(from exogenous </a:t>
            </a:r>
            <a:r>
              <a:rPr lang="en-US" dirty="0" err="1" smtClean="0"/>
              <a:t>levothyroxine</a:t>
            </a:r>
            <a:r>
              <a:rPr lang="en-US" dirty="0" smtClean="0"/>
              <a:t>).</a:t>
            </a:r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BDD0E53-32B1-4078-8275-C69B61E21F98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71472" y="571480"/>
            <a:ext cx="7353328" cy="5902472"/>
          </a:xfrm>
        </p:spPr>
        <p:txBody>
          <a:bodyPr/>
          <a:lstStyle/>
          <a:p>
            <a:r>
              <a:rPr lang="en-US" dirty="0" smtClean="0"/>
              <a:t>The choice of initial diagnostic testing depends </a:t>
            </a:r>
            <a:r>
              <a:rPr lang="en-US" dirty="0" smtClean="0">
                <a:solidFill>
                  <a:srgbClr val="00B0F0"/>
                </a:solidFill>
              </a:rPr>
              <a:t>on cost, availability, and local expertise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 err="1" smtClean="0"/>
              <a:t>TRAb</a:t>
            </a:r>
            <a:r>
              <a:rPr lang="en-US" dirty="0" smtClean="0"/>
              <a:t> is </a:t>
            </a:r>
            <a:r>
              <a:rPr lang="en-US" dirty="0" smtClean="0">
                <a:solidFill>
                  <a:srgbClr val="00B0F0"/>
                </a:solidFill>
              </a:rPr>
              <a:t>cost-effective</a:t>
            </a:r>
            <a:r>
              <a:rPr lang="en-US" dirty="0" smtClean="0"/>
              <a:t> because if it is positive it </a:t>
            </a:r>
            <a:r>
              <a:rPr lang="en-US" dirty="0" smtClean="0">
                <a:solidFill>
                  <a:srgbClr val="00B0F0"/>
                </a:solidFill>
              </a:rPr>
              <a:t>confirms</a:t>
            </a:r>
            <a:r>
              <a:rPr lang="en-US" dirty="0" smtClean="0"/>
              <a:t> the diagnosis of the most common cause of </a:t>
            </a:r>
            <a:r>
              <a:rPr lang="en-US" dirty="0" err="1" smtClean="0"/>
              <a:t>thyrotoxicosis</a:t>
            </a:r>
            <a:r>
              <a:rPr lang="en-US" dirty="0" smtClean="0"/>
              <a:t>, but if </a:t>
            </a:r>
            <a:r>
              <a:rPr lang="en-US" dirty="0" smtClean="0">
                <a:solidFill>
                  <a:srgbClr val="00B0F0"/>
                </a:solidFill>
              </a:rPr>
              <a:t>negative </a:t>
            </a:r>
            <a:r>
              <a:rPr lang="en-US" dirty="0" smtClean="0"/>
              <a:t>it does not distinguish among other etiologies, and it can be </a:t>
            </a:r>
            <a:r>
              <a:rPr lang="en-US" dirty="0" smtClean="0">
                <a:solidFill>
                  <a:srgbClr val="00B0F0"/>
                </a:solidFill>
              </a:rPr>
              <a:t>negative in very mild GD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 If </a:t>
            </a:r>
            <a:r>
              <a:rPr lang="en-US" dirty="0" smtClean="0">
                <a:solidFill>
                  <a:srgbClr val="00B0F0"/>
                </a:solidFill>
              </a:rPr>
              <a:t>third generation </a:t>
            </a:r>
            <a:r>
              <a:rPr lang="en-US" dirty="0" err="1" smtClean="0">
                <a:solidFill>
                  <a:srgbClr val="00B0F0"/>
                </a:solidFill>
              </a:rPr>
              <a:t>TRAb</a:t>
            </a:r>
            <a:r>
              <a:rPr lang="en-US" dirty="0" smtClean="0">
                <a:solidFill>
                  <a:srgbClr val="00B0F0"/>
                </a:solidFill>
              </a:rPr>
              <a:t> assays </a:t>
            </a:r>
            <a:r>
              <a:rPr lang="en-US" dirty="0" smtClean="0"/>
              <a:t>are not readily available, </a:t>
            </a:r>
            <a:r>
              <a:rPr lang="en-US" dirty="0" smtClean="0">
                <a:solidFill>
                  <a:srgbClr val="00B0F0"/>
                </a:solidFill>
              </a:rPr>
              <a:t>RAIU</a:t>
            </a:r>
            <a:r>
              <a:rPr lang="en-US" dirty="0" smtClean="0"/>
              <a:t> is preferred for initial testing. </a:t>
            </a:r>
          </a:p>
          <a:p>
            <a:endParaRPr lang="en-US" dirty="0" smtClean="0"/>
          </a:p>
          <a:p>
            <a:r>
              <a:rPr lang="en-US" dirty="0" smtClean="0"/>
              <a:t>The newer </a:t>
            </a:r>
            <a:r>
              <a:rPr lang="en-US" dirty="0" err="1" smtClean="0"/>
              <a:t>TRAb</a:t>
            </a:r>
            <a:r>
              <a:rPr lang="en-US" dirty="0" smtClean="0"/>
              <a:t> assays are positive in </a:t>
            </a:r>
            <a:r>
              <a:rPr lang="en-US" dirty="0" smtClean="0">
                <a:solidFill>
                  <a:srgbClr val="00B0F0"/>
                </a:solidFill>
              </a:rPr>
              <a:t>96% </a:t>
            </a:r>
            <a:r>
              <a:rPr lang="en-US" dirty="0" smtClean="0"/>
              <a:t>of patients with GD </a:t>
            </a:r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BDD0E53-32B1-4078-8275-C69B61E21F98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14348" y="428604"/>
            <a:ext cx="7210452" cy="6045348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endParaRPr lang="en-US" dirty="0" smtClean="0"/>
          </a:p>
          <a:p>
            <a:r>
              <a:rPr lang="en-US" dirty="0" smtClean="0"/>
              <a:t>If not elucidated by the history, factitious ingestion of thyroid hormone can be distinguished from other causes of </a:t>
            </a:r>
            <a:r>
              <a:rPr lang="en-US" dirty="0" err="1" smtClean="0"/>
              <a:t>thyrotoxicosis</a:t>
            </a:r>
            <a:r>
              <a:rPr lang="en-US" dirty="0" smtClean="0"/>
              <a:t> by a:</a:t>
            </a:r>
          </a:p>
          <a:p>
            <a:endParaRPr lang="en-US" dirty="0" smtClean="0"/>
          </a:p>
          <a:p>
            <a:r>
              <a:rPr lang="en-US" dirty="0" smtClean="0"/>
              <a:t> low serum </a:t>
            </a:r>
            <a:r>
              <a:rPr lang="en-US" dirty="0" err="1" smtClean="0"/>
              <a:t>thyroglobulin</a:t>
            </a:r>
            <a:r>
              <a:rPr lang="en-US" dirty="0" smtClean="0"/>
              <a:t> level,</a:t>
            </a:r>
          </a:p>
          <a:p>
            <a:r>
              <a:rPr lang="en-US" dirty="0" smtClean="0"/>
              <a:t> a near-zero RAIU,</a:t>
            </a:r>
          </a:p>
          <a:p>
            <a:r>
              <a:rPr lang="en-US" dirty="0" smtClean="0"/>
              <a:t> and a T3 to T4 ratio (</a:t>
            </a:r>
            <a:r>
              <a:rPr lang="en-US" dirty="0" err="1" smtClean="0"/>
              <a:t>ng</a:t>
            </a:r>
            <a:r>
              <a:rPr lang="en-US" dirty="0" smtClean="0"/>
              <a:t>/mcg) &lt;20 if due to exogenous  </a:t>
            </a:r>
            <a:r>
              <a:rPr lang="en-US" dirty="0" err="1" smtClean="0"/>
              <a:t>levothyroxine</a:t>
            </a:r>
            <a:r>
              <a:rPr lang="en-US" dirty="0" smtClean="0"/>
              <a:t>.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</a:p>
          <a:p>
            <a:endParaRPr lang="en-US" dirty="0" smtClean="0">
              <a:solidFill>
                <a:srgbClr val="00B0F0"/>
              </a:solidFill>
            </a:endParaRPr>
          </a:p>
          <a:p>
            <a:r>
              <a:rPr lang="en-US" dirty="0" smtClean="0">
                <a:solidFill>
                  <a:srgbClr val="00B0F0"/>
                </a:solidFill>
              </a:rPr>
              <a:t>measurement of fecal T4</a:t>
            </a:r>
            <a:r>
              <a:rPr lang="en-US" dirty="0" smtClean="0"/>
              <a:t> ; mean values were 1.03 </a:t>
            </a:r>
            <a:r>
              <a:rPr lang="en-US" dirty="0" err="1" smtClean="0"/>
              <a:t>nmol</a:t>
            </a:r>
            <a:r>
              <a:rPr lang="en-US" dirty="0" smtClean="0"/>
              <a:t>/g in </a:t>
            </a:r>
            <a:r>
              <a:rPr lang="en-US" dirty="0" err="1" smtClean="0">
                <a:solidFill>
                  <a:srgbClr val="00B0F0"/>
                </a:solidFill>
              </a:rPr>
              <a:t>euthyroid</a:t>
            </a:r>
            <a:r>
              <a:rPr lang="en-US" dirty="0" smtClean="0">
                <a:solidFill>
                  <a:srgbClr val="00B0F0"/>
                </a:solidFill>
              </a:rPr>
              <a:t> patients, </a:t>
            </a:r>
            <a:r>
              <a:rPr lang="en-US" dirty="0" smtClean="0"/>
              <a:t>1.93 </a:t>
            </a:r>
            <a:r>
              <a:rPr lang="en-US" dirty="0" err="1" smtClean="0"/>
              <a:t>nmol</a:t>
            </a:r>
            <a:r>
              <a:rPr lang="en-US" dirty="0" smtClean="0"/>
              <a:t>/g in </a:t>
            </a:r>
            <a:r>
              <a:rPr lang="en-US" dirty="0" smtClean="0">
                <a:solidFill>
                  <a:srgbClr val="00B0F0"/>
                </a:solidFill>
              </a:rPr>
              <a:t>Graves</a:t>
            </a:r>
            <a:r>
              <a:rPr lang="en-US" dirty="0" smtClean="0"/>
              <a:t>’ hyperthyroidism, and 12-24 </a:t>
            </a:r>
            <a:r>
              <a:rPr lang="en-US" dirty="0" err="1" smtClean="0"/>
              <a:t>nmol</a:t>
            </a:r>
            <a:r>
              <a:rPr lang="en-US" dirty="0" smtClean="0"/>
              <a:t>/g in </a:t>
            </a:r>
            <a:r>
              <a:rPr lang="en-US" dirty="0" smtClean="0">
                <a:solidFill>
                  <a:srgbClr val="00B0F0"/>
                </a:solidFill>
              </a:rPr>
              <a:t>factitious </a:t>
            </a:r>
            <a:r>
              <a:rPr lang="en-US" dirty="0" err="1" smtClean="0">
                <a:solidFill>
                  <a:srgbClr val="00B0F0"/>
                </a:solidFill>
              </a:rPr>
              <a:t>throtoxicosis</a:t>
            </a:r>
            <a:r>
              <a:rPr lang="en-US" dirty="0" smtClean="0">
                <a:solidFill>
                  <a:srgbClr val="00B0F0"/>
                </a:solidFill>
              </a:rPr>
              <a:t>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In patients with </a:t>
            </a:r>
            <a:r>
              <a:rPr lang="en-US" dirty="0" err="1" smtClean="0">
                <a:solidFill>
                  <a:srgbClr val="00B0F0"/>
                </a:solidFill>
              </a:rPr>
              <a:t>antithyroglobulin</a:t>
            </a:r>
            <a:r>
              <a:rPr lang="en-US" dirty="0" smtClean="0">
                <a:solidFill>
                  <a:srgbClr val="00B0F0"/>
                </a:solidFill>
              </a:rPr>
              <a:t> antibodies</a:t>
            </a:r>
            <a:r>
              <a:rPr lang="en-US" dirty="0" smtClean="0"/>
              <a:t>, which interfere with </a:t>
            </a:r>
            <a:r>
              <a:rPr lang="en-US" dirty="0" err="1" smtClean="0"/>
              <a:t>thyroglobulin</a:t>
            </a:r>
            <a:r>
              <a:rPr lang="en-US" dirty="0" smtClean="0"/>
              <a:t> measurement.</a:t>
            </a:r>
            <a:endParaRPr lang="fa-IR" dirty="0">
              <a:solidFill>
                <a:srgbClr val="00B0F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BDD0E53-32B1-4078-8275-C69B61E21F98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14348" y="571480"/>
            <a:ext cx="7210452" cy="5902472"/>
          </a:xfrm>
        </p:spPr>
        <p:txBody>
          <a:bodyPr/>
          <a:lstStyle/>
          <a:p>
            <a:pPr>
              <a:buNone/>
            </a:pPr>
            <a:r>
              <a:rPr lang="en-US" b="1" dirty="0" smtClean="0"/>
              <a:t>■ RECOMMENDATION 2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00B0F0"/>
                </a:solidFill>
              </a:rPr>
              <a:t>Beta-adrenergic</a:t>
            </a:r>
            <a:r>
              <a:rPr lang="en-US" dirty="0" smtClean="0"/>
              <a:t> blockade is recommended in all patients with symptomatic </a:t>
            </a:r>
            <a:r>
              <a:rPr lang="en-US" dirty="0" err="1" smtClean="0"/>
              <a:t>thyrotoxicosis</a:t>
            </a:r>
            <a:r>
              <a:rPr lang="en-US" dirty="0" smtClean="0"/>
              <a:t>, especially </a:t>
            </a:r>
            <a:r>
              <a:rPr lang="en-US" dirty="0" smtClean="0">
                <a:solidFill>
                  <a:srgbClr val="00B0F0"/>
                </a:solidFill>
              </a:rPr>
              <a:t>elderly patients </a:t>
            </a:r>
            <a:r>
              <a:rPr lang="en-US" dirty="0" smtClean="0"/>
              <a:t>and </a:t>
            </a:r>
            <a:r>
              <a:rPr lang="en-US" dirty="0" err="1" smtClean="0"/>
              <a:t>thyrotoxic</a:t>
            </a:r>
            <a:r>
              <a:rPr lang="en-US" dirty="0" smtClean="0"/>
              <a:t> patients with resting heart rates in </a:t>
            </a:r>
            <a:r>
              <a:rPr lang="en-US" dirty="0" smtClean="0">
                <a:solidFill>
                  <a:srgbClr val="00B0F0"/>
                </a:solidFill>
              </a:rPr>
              <a:t>excess of 90 </a:t>
            </a:r>
            <a:r>
              <a:rPr lang="en-US" dirty="0" err="1" smtClean="0"/>
              <a:t>bpm</a:t>
            </a:r>
            <a:r>
              <a:rPr lang="en-US" dirty="0" smtClean="0"/>
              <a:t> or </a:t>
            </a:r>
            <a:r>
              <a:rPr lang="en-US" dirty="0" smtClean="0">
                <a:solidFill>
                  <a:srgbClr val="00B0F0"/>
                </a:solidFill>
              </a:rPr>
              <a:t>coexistent cardiovascular disease. </a:t>
            </a:r>
            <a:r>
              <a:rPr lang="en-US" b="1" dirty="0" smtClean="0"/>
              <a:t>Strong recommendation, moderate-quality evidence</a:t>
            </a:r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BDD0E53-32B1-4078-8275-C69B61E21F98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42910" y="214290"/>
            <a:ext cx="7281890" cy="6259662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sz="3000" b="1" i="1" dirty="0" smtClean="0"/>
              <a:t>Technical remarks</a:t>
            </a:r>
            <a:r>
              <a:rPr lang="en-US" i="1" dirty="0" smtClean="0"/>
              <a:t>: </a:t>
            </a:r>
          </a:p>
          <a:p>
            <a:endParaRPr lang="en-US" i="1" dirty="0" smtClean="0"/>
          </a:p>
          <a:p>
            <a:r>
              <a:rPr lang="en-US" i="1" dirty="0" smtClean="0"/>
              <a:t>Since there is not sufficient β-1 selectivity of the available beta-blockers at </a:t>
            </a:r>
            <a:r>
              <a:rPr lang="en-US" dirty="0" smtClean="0"/>
              <a:t>the recommended doses, these drugs are generally </a:t>
            </a:r>
            <a:r>
              <a:rPr lang="en-US" dirty="0" smtClean="0">
                <a:solidFill>
                  <a:srgbClr val="00B0F0"/>
                </a:solidFill>
              </a:rPr>
              <a:t>contraindicated</a:t>
            </a:r>
            <a:r>
              <a:rPr lang="en-US" dirty="0" smtClean="0"/>
              <a:t> in patients with </a:t>
            </a:r>
            <a:r>
              <a:rPr lang="en-US" dirty="0" err="1" smtClean="0"/>
              <a:t>bronchospastic</a:t>
            </a:r>
            <a:r>
              <a:rPr lang="en-US" dirty="0" smtClean="0"/>
              <a:t> asthma. </a:t>
            </a:r>
          </a:p>
          <a:p>
            <a:endParaRPr lang="en-US" dirty="0" smtClean="0"/>
          </a:p>
          <a:p>
            <a:r>
              <a:rPr lang="en-US" dirty="0" smtClean="0"/>
              <a:t>In patients with quiescent </a:t>
            </a:r>
            <a:r>
              <a:rPr lang="en-US" dirty="0" err="1" smtClean="0"/>
              <a:t>bronchospastic</a:t>
            </a:r>
            <a:r>
              <a:rPr lang="en-US" dirty="0" smtClean="0"/>
              <a:t> asthma in whom heart rate control is essential, or in patients with mild obstructive airway disease or symptomatic </a:t>
            </a:r>
            <a:r>
              <a:rPr lang="en-US" dirty="0" err="1" smtClean="0"/>
              <a:t>Raynaud’s</a:t>
            </a:r>
            <a:r>
              <a:rPr lang="en-US" dirty="0" smtClean="0"/>
              <a:t> phenomenon, a </a:t>
            </a:r>
            <a:r>
              <a:rPr lang="en-US" dirty="0" smtClean="0">
                <a:solidFill>
                  <a:srgbClr val="00B0F0"/>
                </a:solidFill>
              </a:rPr>
              <a:t>relative β-1 selective agent</a:t>
            </a:r>
            <a:r>
              <a:rPr lang="en-US" dirty="0" smtClean="0"/>
              <a:t> can be used cautiously, with careful monitoring of pulmonary status 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 Oral administration of calcium channel blockers, both </a:t>
            </a:r>
            <a:r>
              <a:rPr lang="en-US" dirty="0" err="1" smtClean="0">
                <a:solidFill>
                  <a:srgbClr val="00B0F0"/>
                </a:solidFill>
              </a:rPr>
              <a:t>verapamil</a:t>
            </a:r>
            <a:r>
              <a:rPr lang="en-US" dirty="0" smtClean="0">
                <a:solidFill>
                  <a:srgbClr val="00B0F0"/>
                </a:solidFill>
              </a:rPr>
              <a:t> and </a:t>
            </a:r>
            <a:r>
              <a:rPr lang="en-US" dirty="0" err="1" smtClean="0">
                <a:solidFill>
                  <a:srgbClr val="00B0F0"/>
                </a:solidFill>
              </a:rPr>
              <a:t>diltiazem</a:t>
            </a:r>
            <a:r>
              <a:rPr lang="en-US" dirty="0" smtClean="0"/>
              <a:t>, have been shown to affect rate control in patients who do </a:t>
            </a:r>
            <a:r>
              <a:rPr lang="en-US" dirty="0" smtClean="0">
                <a:solidFill>
                  <a:srgbClr val="00B0F0"/>
                </a:solidFill>
              </a:rPr>
              <a:t>not tolerate or are not candidates for β-adrenergic blocking agents</a:t>
            </a:r>
            <a:r>
              <a:rPr lang="en-US" dirty="0" smtClean="0"/>
              <a:t>.</a:t>
            </a:r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BDD0E53-32B1-4078-8275-C69B61E21F98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14348" y="642918"/>
            <a:ext cx="7210452" cy="5831034"/>
          </a:xfrm>
        </p:spPr>
        <p:txBody>
          <a:bodyPr/>
          <a:lstStyle/>
          <a:p>
            <a:pPr>
              <a:buNone/>
            </a:pPr>
            <a:r>
              <a:rPr lang="en-US" b="1" dirty="0" smtClean="0"/>
              <a:t>How should overt hyperthyroidism due to GD be managed?</a:t>
            </a:r>
          </a:p>
          <a:p>
            <a:pPr>
              <a:buNone/>
            </a:pPr>
            <a:r>
              <a:rPr lang="en-US" b="1" dirty="0" smtClean="0"/>
              <a:t>■ RECOMMENDATION 3</a:t>
            </a:r>
          </a:p>
          <a:p>
            <a:endParaRPr lang="en-US" dirty="0" smtClean="0"/>
          </a:p>
          <a:p>
            <a:r>
              <a:rPr lang="en-US" dirty="0" smtClean="0"/>
              <a:t>Patients with </a:t>
            </a:r>
            <a:r>
              <a:rPr lang="en-US" dirty="0" smtClean="0">
                <a:solidFill>
                  <a:srgbClr val="00B0F0"/>
                </a:solidFill>
              </a:rPr>
              <a:t>overt Graves’ hyperthyroidism </a:t>
            </a:r>
            <a:r>
              <a:rPr lang="en-US" dirty="0" smtClean="0"/>
              <a:t>should be treated with any of the following modalities: </a:t>
            </a:r>
            <a:r>
              <a:rPr lang="en-US" dirty="0" smtClean="0">
                <a:solidFill>
                  <a:srgbClr val="00B0F0"/>
                </a:solidFill>
              </a:rPr>
              <a:t>Radioactive iodine </a:t>
            </a:r>
            <a:r>
              <a:rPr lang="en-US" dirty="0" smtClean="0"/>
              <a:t>therapy, </a:t>
            </a:r>
            <a:r>
              <a:rPr lang="en-US" dirty="0" err="1" smtClean="0">
                <a:solidFill>
                  <a:srgbClr val="00B0F0"/>
                </a:solidFill>
              </a:rPr>
              <a:t>antithyroid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smtClean="0"/>
              <a:t>drugs, or </a:t>
            </a:r>
            <a:r>
              <a:rPr lang="en-US" dirty="0" err="1" smtClean="0">
                <a:solidFill>
                  <a:srgbClr val="00B0F0"/>
                </a:solidFill>
              </a:rPr>
              <a:t>thyroidectomy</a:t>
            </a:r>
            <a:r>
              <a:rPr lang="en-US" dirty="0" smtClean="0"/>
              <a:t>. </a:t>
            </a:r>
            <a:r>
              <a:rPr lang="en-US" b="1" dirty="0" smtClean="0"/>
              <a:t>Strong recommendation, moderate-quality evidence.</a:t>
            </a:r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BDD0E53-32B1-4078-8275-C69B61E21F98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BDD0E53-32B1-4078-8275-C69B61E21F98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57158" y="642918"/>
            <a:ext cx="8664426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BDD0E53-32B1-4078-8275-C69B61E21F98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71472" y="285728"/>
            <a:ext cx="8143932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71472" y="357166"/>
            <a:ext cx="7353328" cy="6116786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sz="3300" dirty="0" smtClean="0"/>
              <a:t>ATDs: </a:t>
            </a:r>
          </a:p>
          <a:p>
            <a:endParaRPr lang="en-US" dirty="0" smtClean="0"/>
          </a:p>
          <a:p>
            <a:r>
              <a:rPr lang="en-US" dirty="0" smtClean="0"/>
              <a:t>Patients with </a:t>
            </a:r>
            <a:r>
              <a:rPr lang="en-US" dirty="0" smtClean="0">
                <a:solidFill>
                  <a:srgbClr val="00B0F0"/>
                </a:solidFill>
              </a:rPr>
              <a:t>high likelihood of remission </a:t>
            </a:r>
            <a:r>
              <a:rPr lang="en-US" dirty="0" smtClean="0"/>
              <a:t>especially women, with mild disease</a:t>
            </a:r>
          </a:p>
          <a:p>
            <a:r>
              <a:rPr lang="en-US" dirty="0" smtClean="0">
                <a:solidFill>
                  <a:srgbClr val="00B0F0"/>
                </a:solidFill>
              </a:rPr>
              <a:t>small goiters</a:t>
            </a:r>
            <a:r>
              <a:rPr lang="en-US" dirty="0" smtClean="0"/>
              <a:t>,  </a:t>
            </a:r>
            <a:r>
              <a:rPr lang="en-US" dirty="0" smtClean="0">
                <a:solidFill>
                  <a:srgbClr val="00B0F0"/>
                </a:solidFill>
              </a:rPr>
              <a:t>negative or low-titer </a:t>
            </a:r>
            <a:r>
              <a:rPr lang="en-US" dirty="0" err="1" smtClean="0">
                <a:solidFill>
                  <a:srgbClr val="00B0F0"/>
                </a:solidFill>
              </a:rPr>
              <a:t>TRAb</a:t>
            </a:r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 smtClean="0">
                <a:solidFill>
                  <a:srgbClr val="00B0F0"/>
                </a:solidFill>
              </a:rPr>
              <a:t>pregnancy </a:t>
            </a:r>
          </a:p>
          <a:p>
            <a:r>
              <a:rPr lang="en-US" dirty="0" smtClean="0"/>
              <a:t>the elderly </a:t>
            </a:r>
            <a:r>
              <a:rPr lang="en-US" dirty="0" err="1" smtClean="0">
                <a:solidFill>
                  <a:srgbClr val="00B0F0"/>
                </a:solidFill>
              </a:rPr>
              <a:t>comorbidities</a:t>
            </a:r>
            <a:r>
              <a:rPr lang="en-US" dirty="0" smtClean="0">
                <a:solidFill>
                  <a:srgbClr val="00B0F0"/>
                </a:solidFill>
              </a:rPr>
              <a:t> increasing </a:t>
            </a:r>
            <a:r>
              <a:rPr lang="en-US" dirty="0" smtClean="0"/>
              <a:t>surgical risk or with limited life expectancy </a:t>
            </a:r>
          </a:p>
          <a:p>
            <a:r>
              <a:rPr lang="en-US" dirty="0" smtClean="0"/>
              <a:t>individuals in </a:t>
            </a:r>
            <a:r>
              <a:rPr lang="en-US" dirty="0" smtClean="0">
                <a:solidFill>
                  <a:srgbClr val="00B0F0"/>
                </a:solidFill>
              </a:rPr>
              <a:t>nursing homes </a:t>
            </a:r>
            <a:r>
              <a:rPr lang="en-US" dirty="0" smtClean="0"/>
              <a:t>or other care facilities who may have limited longevity and are unable to follow radiation safety regulations; </a:t>
            </a:r>
          </a:p>
          <a:p>
            <a:r>
              <a:rPr lang="en-US" dirty="0" smtClean="0"/>
              <a:t>patients with </a:t>
            </a:r>
            <a:r>
              <a:rPr lang="en-US" dirty="0" smtClean="0">
                <a:solidFill>
                  <a:srgbClr val="00B0F0"/>
                </a:solidFill>
              </a:rPr>
              <a:t>previously operated or irradiated necks</a:t>
            </a:r>
          </a:p>
          <a:p>
            <a:r>
              <a:rPr lang="en-US" dirty="0" smtClean="0"/>
              <a:t>patients with lack of access to a high-volume thyroid surgeon</a:t>
            </a:r>
          </a:p>
          <a:p>
            <a:r>
              <a:rPr lang="en-US" dirty="0" smtClean="0"/>
              <a:t> patients with </a:t>
            </a:r>
            <a:r>
              <a:rPr lang="en-US" dirty="0" smtClean="0">
                <a:solidFill>
                  <a:srgbClr val="00B0F0"/>
                </a:solidFill>
              </a:rPr>
              <a:t>moderate to severe </a:t>
            </a:r>
            <a:r>
              <a:rPr lang="en-US" u="sng" dirty="0" smtClean="0">
                <a:solidFill>
                  <a:srgbClr val="00B0F0"/>
                </a:solidFill>
              </a:rPr>
              <a:t>active GO</a:t>
            </a:r>
            <a:endParaRPr lang="en-US" u="sng" dirty="0" smtClean="0"/>
          </a:p>
          <a:p>
            <a:r>
              <a:rPr lang="en-US" dirty="0" smtClean="0"/>
              <a:t>patients who need </a:t>
            </a:r>
            <a:r>
              <a:rPr lang="en-US" dirty="0" smtClean="0">
                <a:solidFill>
                  <a:srgbClr val="00B0F0"/>
                </a:solidFill>
              </a:rPr>
              <a:t>more </a:t>
            </a:r>
            <a:r>
              <a:rPr lang="en-US" u="sng" dirty="0" smtClean="0">
                <a:solidFill>
                  <a:srgbClr val="00B0F0"/>
                </a:solidFill>
              </a:rPr>
              <a:t>rapid biochemical </a:t>
            </a:r>
            <a:r>
              <a:rPr lang="en-US" dirty="0" smtClean="0">
                <a:solidFill>
                  <a:srgbClr val="00B0F0"/>
                </a:solidFill>
              </a:rPr>
              <a:t>disease control.</a:t>
            </a:r>
            <a:endParaRPr lang="fa-IR" dirty="0">
              <a:solidFill>
                <a:srgbClr val="00B0F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BDD0E53-32B1-4078-8275-C69B61E21F98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85786" y="357166"/>
            <a:ext cx="7139014" cy="6116786"/>
          </a:xfrm>
        </p:spPr>
        <p:txBody>
          <a:bodyPr>
            <a:normAutofit/>
          </a:bodyPr>
          <a:lstStyle/>
          <a:p>
            <a:pPr>
              <a:buNone/>
            </a:pPr>
            <a:endParaRPr lang="en-US" b="1" i="1" dirty="0" smtClean="0"/>
          </a:p>
          <a:p>
            <a:r>
              <a:rPr lang="en-US" i="1" dirty="0" err="1" smtClean="0"/>
              <a:t>Thyrotoxicosis</a:t>
            </a:r>
            <a:r>
              <a:rPr lang="en-US" i="1" dirty="0" smtClean="0"/>
              <a:t> has multiple etiologies, manifestations, and potential therapies. </a:t>
            </a:r>
          </a:p>
          <a:p>
            <a:endParaRPr lang="en-US" i="1" dirty="0" smtClean="0"/>
          </a:p>
          <a:p>
            <a:r>
              <a:rPr lang="en-US" dirty="0" smtClean="0"/>
              <a:t>Appropriate treatment requires an </a:t>
            </a:r>
            <a:r>
              <a:rPr lang="en-US" dirty="0" smtClean="0">
                <a:solidFill>
                  <a:srgbClr val="00B0F0"/>
                </a:solidFill>
              </a:rPr>
              <a:t>accurate </a:t>
            </a:r>
            <a:r>
              <a:rPr lang="en-US" dirty="0" smtClean="0"/>
              <a:t>diagnosis and is </a:t>
            </a:r>
            <a:r>
              <a:rPr lang="en-US" dirty="0" smtClean="0">
                <a:solidFill>
                  <a:srgbClr val="00B0F0"/>
                </a:solidFill>
              </a:rPr>
              <a:t>influenced</a:t>
            </a:r>
            <a:r>
              <a:rPr lang="en-US" dirty="0" smtClean="0"/>
              <a:t> by </a:t>
            </a:r>
            <a:r>
              <a:rPr lang="en-US" dirty="0" smtClean="0">
                <a:solidFill>
                  <a:srgbClr val="00B0F0"/>
                </a:solidFill>
              </a:rPr>
              <a:t>coexisting medical </a:t>
            </a:r>
            <a:r>
              <a:rPr lang="en-US" dirty="0" smtClean="0"/>
              <a:t>conditions and </a:t>
            </a:r>
            <a:r>
              <a:rPr lang="en-US" dirty="0" smtClean="0">
                <a:solidFill>
                  <a:srgbClr val="00B0F0"/>
                </a:solidFill>
              </a:rPr>
              <a:t>patient preference</a:t>
            </a:r>
            <a:r>
              <a:rPr lang="en-US" dirty="0" smtClean="0"/>
              <a:t>. </a:t>
            </a:r>
          </a:p>
          <a:p>
            <a:pPr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BDD0E53-32B1-4078-8275-C69B61E21F98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85786" y="642918"/>
            <a:ext cx="7139014" cy="5831034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sz="3500" b="1" dirty="0" smtClean="0"/>
              <a:t>Surgery:  </a:t>
            </a:r>
          </a:p>
          <a:p>
            <a:endParaRPr lang="en-US" dirty="0" smtClean="0"/>
          </a:p>
          <a:p>
            <a:r>
              <a:rPr lang="en-US" dirty="0" smtClean="0"/>
              <a:t>Women </a:t>
            </a:r>
            <a:r>
              <a:rPr lang="en-US" dirty="0" smtClean="0">
                <a:solidFill>
                  <a:srgbClr val="00B0F0"/>
                </a:solidFill>
              </a:rPr>
              <a:t>planning a pregnancy in &lt;6 months</a:t>
            </a:r>
            <a:endParaRPr lang="en-US" dirty="0" smtClean="0"/>
          </a:p>
          <a:p>
            <a:r>
              <a:rPr lang="en-US" dirty="0" smtClean="0">
                <a:solidFill>
                  <a:srgbClr val="00B0F0"/>
                </a:solidFill>
              </a:rPr>
              <a:t>symptomatic compression or large goiters </a:t>
            </a:r>
            <a:r>
              <a:rPr lang="en-US" dirty="0" smtClean="0"/>
              <a:t>( ≥ 80 g); </a:t>
            </a:r>
          </a:p>
          <a:p>
            <a:r>
              <a:rPr lang="en-US" dirty="0" smtClean="0"/>
              <a:t>relatively </a:t>
            </a:r>
            <a:r>
              <a:rPr lang="en-US" u="sng" dirty="0" smtClean="0"/>
              <a:t>low uptake </a:t>
            </a:r>
            <a:r>
              <a:rPr lang="en-US" dirty="0" smtClean="0"/>
              <a:t>of radioactive iodine</a:t>
            </a:r>
          </a:p>
          <a:p>
            <a:r>
              <a:rPr lang="en-US" dirty="0" smtClean="0"/>
              <a:t>when </a:t>
            </a:r>
            <a:r>
              <a:rPr lang="en-US" dirty="0" smtClean="0">
                <a:solidFill>
                  <a:srgbClr val="00B0F0"/>
                </a:solidFill>
              </a:rPr>
              <a:t>thyroid malignancy </a:t>
            </a:r>
            <a:r>
              <a:rPr lang="en-US" dirty="0" smtClean="0"/>
              <a:t>is documented or suspected (e.g., suspicious or indeterminate cytology); large thyroid nodules especially if greater than </a:t>
            </a:r>
            <a:r>
              <a:rPr lang="en-US" dirty="0" smtClean="0">
                <a:solidFill>
                  <a:srgbClr val="00B0F0"/>
                </a:solidFill>
              </a:rPr>
              <a:t>4 cm or if nonfunctioning, or </a:t>
            </a:r>
            <a:r>
              <a:rPr lang="en-US" dirty="0" err="1" smtClean="0">
                <a:solidFill>
                  <a:srgbClr val="00B0F0"/>
                </a:solidFill>
              </a:rPr>
              <a:t>hypofunctioning</a:t>
            </a:r>
            <a:r>
              <a:rPr lang="en-US" dirty="0" smtClean="0">
                <a:solidFill>
                  <a:srgbClr val="00B0F0"/>
                </a:solidFill>
              </a:rPr>
              <a:t> on iodine-123 or technetium-99m </a:t>
            </a:r>
            <a:r>
              <a:rPr lang="en-US" dirty="0" err="1" smtClean="0">
                <a:solidFill>
                  <a:srgbClr val="00B0F0"/>
                </a:solidFill>
              </a:rPr>
              <a:t>pertechnetate</a:t>
            </a:r>
            <a:r>
              <a:rPr lang="en-US" dirty="0" smtClean="0">
                <a:solidFill>
                  <a:srgbClr val="00B0F0"/>
                </a:solidFill>
              </a:rPr>
              <a:t> scanning</a:t>
            </a:r>
          </a:p>
          <a:p>
            <a:r>
              <a:rPr lang="en-US" dirty="0" smtClean="0"/>
              <a:t> coexisting </a:t>
            </a:r>
            <a:r>
              <a:rPr lang="en-US" dirty="0" smtClean="0">
                <a:solidFill>
                  <a:srgbClr val="00B0F0"/>
                </a:solidFill>
              </a:rPr>
              <a:t>hyperparathyroidism</a:t>
            </a:r>
            <a:r>
              <a:rPr lang="en-US" dirty="0" smtClean="0"/>
              <a:t> requiring surgery </a:t>
            </a:r>
          </a:p>
          <a:p>
            <a:r>
              <a:rPr lang="en-US" dirty="0" err="1" smtClean="0"/>
              <a:t>TRAb</a:t>
            </a:r>
            <a:r>
              <a:rPr lang="en-US" dirty="0" smtClean="0"/>
              <a:t> levels are particularly high </a:t>
            </a:r>
          </a:p>
          <a:p>
            <a:r>
              <a:rPr lang="en-US" dirty="0" smtClean="0"/>
              <a:t>patients with </a:t>
            </a:r>
            <a:r>
              <a:rPr lang="en-US" u="sng" dirty="0" smtClean="0">
                <a:solidFill>
                  <a:srgbClr val="00B0F0"/>
                </a:solidFill>
              </a:rPr>
              <a:t>moderate to severe active GO</a:t>
            </a:r>
            <a:r>
              <a:rPr lang="en-US" u="sng" dirty="0" smtClean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BDD0E53-32B1-4078-8275-C69B61E21F98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42910" y="500042"/>
            <a:ext cx="7281890" cy="5973910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Contraindications to a particular modality as treatment for Graves’ hyperthyroidism: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a. RAI therapy: </a:t>
            </a:r>
          </a:p>
          <a:p>
            <a:r>
              <a:rPr lang="en-US" u="sng" dirty="0" smtClean="0"/>
              <a:t>Definit</a:t>
            </a:r>
            <a:r>
              <a:rPr lang="en-US" dirty="0" smtClean="0"/>
              <a:t>e contraindications include </a:t>
            </a:r>
            <a:r>
              <a:rPr lang="en-US" dirty="0" smtClean="0">
                <a:solidFill>
                  <a:srgbClr val="00B0F0"/>
                </a:solidFill>
              </a:rPr>
              <a:t>pregnancy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00B0F0"/>
                </a:solidFill>
              </a:rPr>
              <a:t>lactation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00B0F0"/>
                </a:solidFill>
              </a:rPr>
              <a:t>coexisting thyroid cancer, or suspicion of thyroid cancer</a:t>
            </a:r>
            <a:r>
              <a:rPr lang="en-US" dirty="0" smtClean="0"/>
              <a:t>, individuals unable to comply with radiation </a:t>
            </a:r>
            <a:r>
              <a:rPr lang="en-US" dirty="0" smtClean="0">
                <a:solidFill>
                  <a:srgbClr val="00B0F0"/>
                </a:solidFill>
              </a:rPr>
              <a:t>safety guidelines </a:t>
            </a:r>
            <a:r>
              <a:rPr lang="en-US" dirty="0" smtClean="0"/>
              <a:t>and used with informed caution in women </a:t>
            </a:r>
            <a:r>
              <a:rPr lang="en-US" dirty="0" smtClean="0">
                <a:solidFill>
                  <a:srgbClr val="00B0F0"/>
                </a:solidFill>
              </a:rPr>
              <a:t>planning</a:t>
            </a:r>
            <a:r>
              <a:rPr lang="en-US" dirty="0" smtClean="0"/>
              <a:t> a pregnancy within 4–6 months.</a:t>
            </a:r>
          </a:p>
          <a:p>
            <a:endParaRPr lang="en-US" dirty="0" smtClean="0"/>
          </a:p>
          <a:p>
            <a:r>
              <a:rPr lang="en-US" dirty="0" smtClean="0"/>
              <a:t>b. ATDs: </a:t>
            </a:r>
          </a:p>
          <a:p>
            <a:r>
              <a:rPr lang="en-US" u="sng" dirty="0" smtClean="0"/>
              <a:t>Definite</a:t>
            </a:r>
            <a:r>
              <a:rPr lang="en-US" dirty="0" smtClean="0"/>
              <a:t> contraindications to ATD therapy include </a:t>
            </a:r>
            <a:r>
              <a:rPr lang="en-US" dirty="0" smtClean="0">
                <a:solidFill>
                  <a:srgbClr val="00B0F0"/>
                </a:solidFill>
              </a:rPr>
              <a:t>previous known major adverse reactions to ATDs.</a:t>
            </a:r>
          </a:p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BDD0E53-32B1-4078-8275-C69B61E21F98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85786" y="285728"/>
            <a:ext cx="7139014" cy="6572272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sz="4000" b="1" dirty="0" smtClean="0"/>
              <a:t>Surgery</a:t>
            </a:r>
            <a:r>
              <a:rPr lang="en-US" sz="4000" dirty="0" smtClean="0"/>
              <a:t>:</a:t>
            </a:r>
          </a:p>
          <a:p>
            <a:endParaRPr lang="en-US" dirty="0" smtClean="0"/>
          </a:p>
          <a:p>
            <a:r>
              <a:rPr lang="en-US" dirty="0" smtClean="0"/>
              <a:t> Factors that may mitigate against the choice of surgery include </a:t>
            </a:r>
            <a:r>
              <a:rPr lang="en-US" dirty="0" smtClean="0">
                <a:solidFill>
                  <a:srgbClr val="00B0F0"/>
                </a:solidFill>
              </a:rPr>
              <a:t>substantial </a:t>
            </a:r>
            <a:r>
              <a:rPr lang="en-US" dirty="0" err="1" smtClean="0">
                <a:solidFill>
                  <a:srgbClr val="00B0F0"/>
                </a:solidFill>
              </a:rPr>
              <a:t>comorbidity</a:t>
            </a:r>
            <a:r>
              <a:rPr lang="en-US" dirty="0" smtClean="0">
                <a:solidFill>
                  <a:srgbClr val="00B0F0"/>
                </a:solidFill>
              </a:rPr>
              <a:t> such as cardiopulmonary disease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00B0F0"/>
                </a:solidFill>
              </a:rPr>
              <a:t>end-stage cancer</a:t>
            </a:r>
            <a:r>
              <a:rPr lang="en-US" dirty="0" smtClean="0"/>
              <a:t>, or other debilitating disorders, or </a:t>
            </a:r>
            <a:r>
              <a:rPr lang="en-US" dirty="0" smtClean="0">
                <a:solidFill>
                  <a:srgbClr val="00B0F0"/>
                </a:solidFill>
              </a:rPr>
              <a:t>lack of access </a:t>
            </a:r>
            <a:r>
              <a:rPr lang="en-US" dirty="0" smtClean="0"/>
              <a:t>to a high volume thyroid surgeon. </a:t>
            </a:r>
          </a:p>
          <a:p>
            <a:pPr>
              <a:buNone/>
            </a:pPr>
            <a:endParaRPr lang="en-US" dirty="0" smtClean="0">
              <a:solidFill>
                <a:srgbClr val="00B0F0"/>
              </a:solidFill>
            </a:endParaRPr>
          </a:p>
          <a:p>
            <a:r>
              <a:rPr lang="en-US" dirty="0" smtClean="0">
                <a:solidFill>
                  <a:srgbClr val="00B0F0"/>
                </a:solidFill>
              </a:rPr>
              <a:t>Pregnancy is a relative contraindication </a:t>
            </a:r>
            <a:r>
              <a:rPr lang="en-US" dirty="0" smtClean="0"/>
              <a:t>and surgery should only be used in the circumstance when rapid </a:t>
            </a:r>
            <a:r>
              <a:rPr lang="en-US" dirty="0" smtClean="0">
                <a:solidFill>
                  <a:srgbClr val="00B0F0"/>
                </a:solidFill>
              </a:rPr>
              <a:t>control of hyperthyroidism is required and </a:t>
            </a:r>
            <a:r>
              <a:rPr lang="en-US" dirty="0" err="1" smtClean="0">
                <a:solidFill>
                  <a:srgbClr val="00B0F0"/>
                </a:solidFill>
              </a:rPr>
              <a:t>antithyroid</a:t>
            </a:r>
            <a:r>
              <a:rPr lang="en-US" dirty="0" smtClean="0">
                <a:solidFill>
                  <a:srgbClr val="00B0F0"/>
                </a:solidFill>
              </a:rPr>
              <a:t> medications cannot be used. 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>
                <a:solidFill>
                  <a:srgbClr val="00B0F0"/>
                </a:solidFill>
              </a:rPr>
              <a:t>Optimally</a:t>
            </a:r>
            <a:r>
              <a:rPr lang="en-US" dirty="0" smtClean="0"/>
              <a:t>, </a:t>
            </a:r>
            <a:r>
              <a:rPr lang="en-US" dirty="0" err="1" smtClean="0"/>
              <a:t>thyroidectomy</a:t>
            </a:r>
            <a:r>
              <a:rPr lang="en-US" dirty="0" smtClean="0"/>
              <a:t> is performed in the second trimester. Although it is the safest time, it is not without risk (</a:t>
            </a:r>
            <a:r>
              <a:rPr lang="en-US" dirty="0" smtClean="0">
                <a:solidFill>
                  <a:srgbClr val="00B0F0"/>
                </a:solidFill>
              </a:rPr>
              <a:t>4.5%–5.5% risk of preterm labor</a:t>
            </a:r>
            <a:r>
              <a:rPr lang="en-US" dirty="0" smtClean="0"/>
              <a:t>) . Thyroid surgery in pregnancy is also associated with a </a:t>
            </a:r>
            <a:r>
              <a:rPr lang="en-US" dirty="0" smtClean="0">
                <a:solidFill>
                  <a:srgbClr val="00B0F0"/>
                </a:solidFill>
              </a:rPr>
              <a:t>higher rate of complications, including </a:t>
            </a:r>
            <a:r>
              <a:rPr lang="en-US" dirty="0" err="1" smtClean="0">
                <a:solidFill>
                  <a:srgbClr val="00B0F0"/>
                </a:solidFill>
              </a:rPr>
              <a:t>hypoparathyroidism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smtClean="0"/>
              <a:t>and </a:t>
            </a:r>
            <a:r>
              <a:rPr lang="en-US" dirty="0" smtClean="0">
                <a:solidFill>
                  <a:srgbClr val="00B0F0"/>
                </a:solidFill>
              </a:rPr>
              <a:t>recurrent laryngeal nerve injury </a:t>
            </a:r>
            <a:r>
              <a:rPr lang="en-US" dirty="0" smtClean="0"/>
              <a:t>. </a:t>
            </a:r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BDD0E53-32B1-4078-8275-C69B61E21F98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71472" y="428604"/>
            <a:ext cx="7353328" cy="604534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 </a:t>
            </a:r>
            <a:r>
              <a:rPr lang="en-US" b="1" dirty="0" smtClean="0"/>
              <a:t>Preparation of patients with GD for RAI therapy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■ </a:t>
            </a:r>
            <a:r>
              <a:rPr lang="en-US" b="1" dirty="0" smtClean="0"/>
              <a:t>RECOMMENDATION 4</a:t>
            </a:r>
          </a:p>
          <a:p>
            <a:r>
              <a:rPr lang="en-US" dirty="0" smtClean="0"/>
              <a:t>Because RAI treatment of GD can cause a </a:t>
            </a:r>
            <a:r>
              <a:rPr lang="en-US" dirty="0" smtClean="0">
                <a:solidFill>
                  <a:srgbClr val="00B0F0"/>
                </a:solidFill>
              </a:rPr>
              <a:t>transient exacerbation </a:t>
            </a:r>
            <a:r>
              <a:rPr lang="en-US" dirty="0" smtClean="0"/>
              <a:t>of hyperthyroidism, </a:t>
            </a:r>
            <a:r>
              <a:rPr lang="en-US" dirty="0" smtClean="0">
                <a:solidFill>
                  <a:srgbClr val="00B0F0"/>
                </a:solidFill>
              </a:rPr>
              <a:t>beta-adrenergic blockade</a:t>
            </a:r>
            <a:r>
              <a:rPr lang="en-US" dirty="0" smtClean="0"/>
              <a:t> should be considered even in </a:t>
            </a:r>
            <a:r>
              <a:rPr lang="en-US" dirty="0" smtClean="0">
                <a:solidFill>
                  <a:srgbClr val="00B0F0"/>
                </a:solidFill>
              </a:rPr>
              <a:t>asymptomatic patients </a:t>
            </a:r>
            <a:r>
              <a:rPr lang="en-US" dirty="0" smtClean="0"/>
              <a:t>who are at increased risk for complications due to worsening of hyperthyroidism, i.e., </a:t>
            </a:r>
            <a:r>
              <a:rPr lang="en-US" dirty="0" smtClean="0">
                <a:solidFill>
                  <a:srgbClr val="00B0F0"/>
                </a:solidFill>
              </a:rPr>
              <a:t>elderly patients and patients with </a:t>
            </a:r>
            <a:r>
              <a:rPr lang="en-US" dirty="0" err="1" smtClean="0">
                <a:solidFill>
                  <a:srgbClr val="00B0F0"/>
                </a:solidFill>
              </a:rPr>
              <a:t>comorbidities</a:t>
            </a:r>
            <a:r>
              <a:rPr lang="en-US" dirty="0" smtClean="0"/>
              <a:t>. </a:t>
            </a:r>
            <a:r>
              <a:rPr lang="en-US" b="1" dirty="0" smtClean="0"/>
              <a:t>Weak recommendation, low-quality evidence</a:t>
            </a:r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BDD0E53-32B1-4078-8275-C69B61E21F98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71472" y="714356"/>
            <a:ext cx="7353328" cy="575959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/>
              <a:t>RECOMMENDATION 5</a:t>
            </a:r>
          </a:p>
          <a:p>
            <a:endParaRPr lang="en-US" b="1" dirty="0" smtClean="0"/>
          </a:p>
          <a:p>
            <a:r>
              <a:rPr lang="en-US" dirty="0" smtClean="0"/>
              <a:t>In addition to beta-adrenergic blockade pretreatment with MMI prior to RAI therapy for GD should be considered in patients who are at </a:t>
            </a:r>
            <a:r>
              <a:rPr lang="en-US" dirty="0" smtClean="0">
                <a:solidFill>
                  <a:srgbClr val="00B0F0"/>
                </a:solidFill>
              </a:rPr>
              <a:t>increased risk for complications </a:t>
            </a:r>
            <a:r>
              <a:rPr lang="en-US" dirty="0" smtClean="0"/>
              <a:t>due to worsening of hyperthyroidism. MMI should be </a:t>
            </a:r>
            <a:r>
              <a:rPr lang="en-US" dirty="0" smtClean="0">
                <a:solidFill>
                  <a:srgbClr val="00B0F0"/>
                </a:solidFill>
              </a:rPr>
              <a:t>discontinued 2-3 days prior </a:t>
            </a:r>
            <a:r>
              <a:rPr lang="en-US" dirty="0" smtClean="0"/>
              <a:t>to RAI. </a:t>
            </a:r>
            <a:r>
              <a:rPr lang="en-US" b="1" dirty="0" smtClean="0"/>
              <a:t>Weak recommendation, moderate-quality evidence.</a:t>
            </a:r>
          </a:p>
          <a:p>
            <a:endParaRPr lang="en-US" b="1" dirty="0" smtClean="0"/>
          </a:p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BDD0E53-32B1-4078-8275-C69B61E21F98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00034" y="500042"/>
            <a:ext cx="7424766" cy="5973910"/>
          </a:xfrm>
        </p:spPr>
        <p:txBody>
          <a:bodyPr/>
          <a:lstStyle/>
          <a:p>
            <a:pPr>
              <a:buNone/>
            </a:pPr>
            <a:r>
              <a:rPr lang="en-US" b="1" dirty="0" smtClean="0"/>
              <a:t>RECOMMENDATION 6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In patients who are at increased risk for complications due to worsening of hyperthyroidism, </a:t>
            </a:r>
            <a:r>
              <a:rPr lang="en-US" dirty="0" smtClean="0">
                <a:solidFill>
                  <a:srgbClr val="00B0F0"/>
                </a:solidFill>
              </a:rPr>
              <a:t>resuming MMI 3-7 days after RAI </a:t>
            </a:r>
            <a:r>
              <a:rPr lang="en-US" dirty="0" smtClean="0"/>
              <a:t>administration should be considered. </a:t>
            </a:r>
            <a:r>
              <a:rPr lang="en-US" b="1" dirty="0" smtClean="0"/>
              <a:t>Weak recommendation, low-quality evidence.</a:t>
            </a:r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BDD0E53-32B1-4078-8275-C69B61E21F98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42910" y="928670"/>
            <a:ext cx="7281890" cy="5545282"/>
          </a:xfrm>
        </p:spPr>
        <p:txBody>
          <a:bodyPr/>
          <a:lstStyle/>
          <a:p>
            <a:pPr>
              <a:buNone/>
            </a:pPr>
            <a:r>
              <a:rPr lang="en-US" b="1" dirty="0" smtClean="0"/>
              <a:t>RECOMMENDATION 7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00B0F0"/>
                </a:solidFill>
              </a:rPr>
              <a:t>Medical therapy </a:t>
            </a:r>
            <a:r>
              <a:rPr lang="en-US" dirty="0" smtClean="0"/>
              <a:t>of </a:t>
            </a:r>
            <a:r>
              <a:rPr lang="en-US" dirty="0" smtClean="0">
                <a:solidFill>
                  <a:srgbClr val="00B0F0"/>
                </a:solidFill>
              </a:rPr>
              <a:t>any </a:t>
            </a:r>
            <a:r>
              <a:rPr lang="en-US" dirty="0" err="1" smtClean="0">
                <a:solidFill>
                  <a:srgbClr val="00B0F0"/>
                </a:solidFill>
              </a:rPr>
              <a:t>comorbid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smtClean="0"/>
              <a:t>conditions should be optimized </a:t>
            </a:r>
            <a:r>
              <a:rPr lang="en-US" dirty="0" smtClean="0">
                <a:solidFill>
                  <a:srgbClr val="00B0F0"/>
                </a:solidFill>
              </a:rPr>
              <a:t>prior to RAI </a:t>
            </a:r>
            <a:r>
              <a:rPr lang="en-US" dirty="0" smtClean="0"/>
              <a:t>therapy. </a:t>
            </a:r>
            <a:r>
              <a:rPr lang="en-US" b="1" dirty="0" smtClean="0"/>
              <a:t>Strong recommendation, low-quality evidence.</a:t>
            </a:r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BDD0E53-32B1-4078-8275-C69B61E21F98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42910" y="928670"/>
            <a:ext cx="7281890" cy="5545282"/>
          </a:xfrm>
        </p:spPr>
        <p:txBody>
          <a:bodyPr/>
          <a:lstStyle/>
          <a:p>
            <a:r>
              <a:rPr lang="en-US" dirty="0" smtClean="0"/>
              <a:t>A </a:t>
            </a:r>
            <a:r>
              <a:rPr lang="en-US" dirty="0" smtClean="0">
                <a:solidFill>
                  <a:srgbClr val="00B0F0"/>
                </a:solidFill>
              </a:rPr>
              <a:t>special diet is not required before RAI </a:t>
            </a:r>
            <a:r>
              <a:rPr lang="en-US" dirty="0" smtClean="0"/>
              <a:t>therapy, but nutritional supplements that may contain excess iodine and seaweeds should be avoided for </a:t>
            </a:r>
            <a:r>
              <a:rPr lang="en-US" dirty="0" smtClean="0">
                <a:solidFill>
                  <a:srgbClr val="00B0F0"/>
                </a:solidFill>
              </a:rPr>
              <a:t>at least 7 days</a:t>
            </a:r>
            <a:r>
              <a:rPr lang="en-US" dirty="0" smtClean="0"/>
              <a:t>. </a:t>
            </a:r>
          </a:p>
          <a:p>
            <a:endParaRPr lang="en-US" dirty="0" smtClean="0"/>
          </a:p>
          <a:p>
            <a:r>
              <a:rPr lang="en-US" dirty="0" smtClean="0"/>
              <a:t>A </a:t>
            </a:r>
            <a:r>
              <a:rPr lang="en-US" dirty="0" smtClean="0">
                <a:solidFill>
                  <a:srgbClr val="00B0F0"/>
                </a:solidFill>
              </a:rPr>
              <a:t>low-iodine diet </a:t>
            </a:r>
            <a:r>
              <a:rPr lang="en-US" dirty="0" smtClean="0"/>
              <a:t>may be </a:t>
            </a:r>
            <a:r>
              <a:rPr lang="en-US" dirty="0" smtClean="0">
                <a:solidFill>
                  <a:srgbClr val="00B0F0"/>
                </a:solidFill>
              </a:rPr>
              <a:t>useful</a:t>
            </a:r>
            <a:r>
              <a:rPr lang="en-US" dirty="0" smtClean="0"/>
              <a:t> for those with relatively </a:t>
            </a:r>
            <a:r>
              <a:rPr lang="en-US" dirty="0" smtClean="0">
                <a:solidFill>
                  <a:srgbClr val="00B0F0"/>
                </a:solidFill>
              </a:rPr>
              <a:t>low RAIU </a:t>
            </a:r>
            <a:r>
              <a:rPr lang="en-US" dirty="0" smtClean="0"/>
              <a:t>to increase the proportion of RAI trapped</a:t>
            </a:r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BDD0E53-32B1-4078-8275-C69B61E21F98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85786" y="642918"/>
            <a:ext cx="7139014" cy="583103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/>
              <a:t>RECOMMENDATION 8</a:t>
            </a:r>
          </a:p>
          <a:p>
            <a:endParaRPr lang="en-US" dirty="0" smtClean="0"/>
          </a:p>
          <a:p>
            <a:r>
              <a:rPr lang="en-US" dirty="0" smtClean="0"/>
              <a:t>Sufficient activity of RAI should be administered in a single application, typically a mean dose of </a:t>
            </a:r>
            <a:r>
              <a:rPr lang="en-US" dirty="0" smtClean="0">
                <a:solidFill>
                  <a:srgbClr val="00B0F0"/>
                </a:solidFill>
              </a:rPr>
              <a:t>10–15 </a:t>
            </a:r>
            <a:r>
              <a:rPr lang="en-US" dirty="0" err="1" smtClean="0">
                <a:solidFill>
                  <a:srgbClr val="00B0F0"/>
                </a:solidFill>
              </a:rPr>
              <a:t>mCi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smtClean="0"/>
              <a:t>(370-555 </a:t>
            </a:r>
            <a:r>
              <a:rPr lang="en-US" dirty="0" err="1" smtClean="0"/>
              <a:t>MBq</a:t>
            </a:r>
            <a:r>
              <a:rPr lang="en-US" dirty="0" smtClean="0"/>
              <a:t>), to render the patient with GD hypothyroid. </a:t>
            </a:r>
            <a:r>
              <a:rPr lang="en-US" b="1" dirty="0" smtClean="0"/>
              <a:t>Strong recommendation, moderate-quality evidence.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BDD0E53-32B1-4078-8275-C69B61E21F98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42910" y="428604"/>
            <a:ext cx="7281890" cy="6045348"/>
          </a:xfrm>
        </p:spPr>
        <p:txBody>
          <a:bodyPr/>
          <a:lstStyle/>
          <a:p>
            <a:pPr>
              <a:buNone/>
            </a:pPr>
            <a:r>
              <a:rPr lang="en-US" b="1" dirty="0" smtClean="0"/>
              <a:t>■ RECOMMENDATION 9</a:t>
            </a:r>
          </a:p>
          <a:p>
            <a:endParaRPr lang="en-US" dirty="0" smtClean="0"/>
          </a:p>
          <a:p>
            <a:r>
              <a:rPr lang="en-US" dirty="0" smtClean="0"/>
              <a:t>A pregnancy test should be obtained within </a:t>
            </a:r>
            <a:r>
              <a:rPr lang="en-US" dirty="0" smtClean="0">
                <a:solidFill>
                  <a:srgbClr val="00B0F0"/>
                </a:solidFill>
              </a:rPr>
              <a:t>48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B0F0"/>
                </a:solidFill>
              </a:rPr>
              <a:t>hours prior to treatment </a:t>
            </a:r>
            <a:r>
              <a:rPr lang="en-US" dirty="0" smtClean="0"/>
              <a:t>in any woman with child bearing potential who is to be treated with RAI. The treating physician should obtain this test and </a:t>
            </a:r>
            <a:r>
              <a:rPr lang="en-US" dirty="0" smtClean="0">
                <a:solidFill>
                  <a:srgbClr val="00B0F0"/>
                </a:solidFill>
              </a:rPr>
              <a:t>verify a negative result prior </a:t>
            </a:r>
            <a:r>
              <a:rPr lang="en-US" dirty="0" smtClean="0"/>
              <a:t>to administering RAI. </a:t>
            </a:r>
            <a:r>
              <a:rPr lang="en-US" b="1" dirty="0" smtClean="0"/>
              <a:t>Strong recommendation, low-quality evidence</a:t>
            </a:r>
            <a:endParaRPr lang="fa-IR" dirty="0" smtClean="0"/>
          </a:p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BDD0E53-32B1-4078-8275-C69B61E21F98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85786" y="357166"/>
            <a:ext cx="7139014" cy="6116786"/>
          </a:xfrm>
        </p:spPr>
        <p:txBody>
          <a:bodyPr>
            <a:normAutofit/>
          </a:bodyPr>
          <a:lstStyle/>
          <a:p>
            <a:pPr>
              <a:buNone/>
            </a:pPr>
            <a:endParaRPr lang="en-US" dirty="0" smtClean="0"/>
          </a:p>
          <a:p>
            <a:r>
              <a:rPr lang="en-US" dirty="0" smtClean="0"/>
              <a:t>The term ‘‘</a:t>
            </a:r>
            <a:r>
              <a:rPr lang="en-US" dirty="0" err="1" smtClean="0">
                <a:solidFill>
                  <a:srgbClr val="00B0F0"/>
                </a:solidFill>
              </a:rPr>
              <a:t>thyrotoxicosis</a:t>
            </a:r>
            <a:r>
              <a:rPr lang="en-US" dirty="0" smtClean="0"/>
              <a:t>’’ refers to a clinical state that results from inappropriately </a:t>
            </a:r>
            <a:r>
              <a:rPr lang="en-US" dirty="0" smtClean="0">
                <a:solidFill>
                  <a:srgbClr val="00B0F0"/>
                </a:solidFill>
              </a:rPr>
              <a:t>high thyroid hormone action in tissues </a:t>
            </a:r>
            <a:r>
              <a:rPr lang="en-US" dirty="0" smtClean="0"/>
              <a:t>generally due to inappropriately high tissue thyroid hormone levels. </a:t>
            </a:r>
          </a:p>
          <a:p>
            <a:endParaRPr lang="en-US" dirty="0" smtClean="0"/>
          </a:p>
          <a:p>
            <a:r>
              <a:rPr lang="en-US" dirty="0" smtClean="0"/>
              <a:t>The term ‘‘</a:t>
            </a:r>
            <a:r>
              <a:rPr lang="en-US" dirty="0" smtClean="0">
                <a:solidFill>
                  <a:srgbClr val="00B0F0"/>
                </a:solidFill>
              </a:rPr>
              <a:t>hyperthyroidism,</a:t>
            </a:r>
            <a:r>
              <a:rPr lang="en-US" dirty="0" smtClean="0"/>
              <a:t>’’ as used in these guidelines, is a form of </a:t>
            </a:r>
            <a:r>
              <a:rPr lang="en-US" dirty="0" err="1" smtClean="0"/>
              <a:t>thyrotoxicosis</a:t>
            </a:r>
            <a:r>
              <a:rPr lang="en-US" dirty="0" smtClean="0"/>
              <a:t> due to inappropriately </a:t>
            </a:r>
            <a:r>
              <a:rPr lang="en-US" dirty="0" smtClean="0">
                <a:solidFill>
                  <a:srgbClr val="00B0F0"/>
                </a:solidFill>
              </a:rPr>
              <a:t>high synthesis and secretion of thyroid hormone(s) </a:t>
            </a:r>
            <a:r>
              <a:rPr lang="en-US" dirty="0" smtClean="0"/>
              <a:t>by the thyroid.</a:t>
            </a:r>
          </a:p>
          <a:p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 smtClean="0">
                <a:solidFill>
                  <a:srgbClr val="00B0F0"/>
                </a:solidFill>
              </a:rPr>
              <a:t>beta-blockers may be used in almost all forms of </a:t>
            </a:r>
            <a:r>
              <a:rPr lang="en-US" dirty="0" err="1" smtClean="0">
                <a:solidFill>
                  <a:srgbClr val="00B0F0"/>
                </a:solidFill>
              </a:rPr>
              <a:t>thyrotoxicosis</a:t>
            </a:r>
            <a:r>
              <a:rPr lang="en-US" dirty="0" smtClean="0">
                <a:solidFill>
                  <a:srgbClr val="00B0F0"/>
                </a:solidFill>
              </a:rPr>
              <a:t>, </a:t>
            </a:r>
            <a:r>
              <a:rPr lang="en-US" dirty="0" smtClean="0"/>
              <a:t>whereas </a:t>
            </a:r>
            <a:r>
              <a:rPr lang="en-US" dirty="0" err="1" smtClean="0"/>
              <a:t>antithyroid</a:t>
            </a:r>
            <a:r>
              <a:rPr lang="en-US" dirty="0" smtClean="0"/>
              <a:t> drugs (ATDs) are useful in only some.</a:t>
            </a:r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BDD0E53-32B1-4078-8275-C69B61E21F98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14348" y="714356"/>
            <a:ext cx="7210452" cy="5759596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dirty="0" smtClean="0">
                <a:solidFill>
                  <a:srgbClr val="00B0F0"/>
                </a:solidFill>
              </a:rPr>
              <a:t>goal of RAI therapy </a:t>
            </a:r>
            <a:r>
              <a:rPr lang="en-US" dirty="0" smtClean="0"/>
              <a:t>in GD is to control hyperthyroidism by rendering the patient hypothyroid; this treatment is very effective, provided sufficient radiation dose is deposited in the thyroid.</a:t>
            </a:r>
          </a:p>
          <a:p>
            <a:endParaRPr lang="en-US" dirty="0" smtClean="0"/>
          </a:p>
          <a:p>
            <a:r>
              <a:rPr lang="en-US" dirty="0" smtClean="0"/>
              <a:t> This can be accomplished equally well by either administering a fixed activity or by calculating the </a:t>
            </a:r>
            <a:r>
              <a:rPr lang="en-US" dirty="0" smtClean="0">
                <a:solidFill>
                  <a:srgbClr val="00B0F0"/>
                </a:solidFill>
              </a:rPr>
              <a:t>activity based on the size of the thyroid and its ability to trap RAI</a:t>
            </a:r>
            <a:endParaRPr lang="fa-IR" dirty="0">
              <a:solidFill>
                <a:srgbClr val="00B0F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BDD0E53-32B1-4078-8275-C69B61E21F98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71472" y="714356"/>
            <a:ext cx="7353328" cy="5759596"/>
          </a:xfrm>
        </p:spPr>
        <p:txBody>
          <a:bodyPr>
            <a:normAutofit/>
          </a:bodyPr>
          <a:lstStyle/>
          <a:p>
            <a:r>
              <a:rPr lang="en-US" dirty="0" smtClean="0"/>
              <a:t> Evidence shows that to achieve a </a:t>
            </a:r>
            <a:r>
              <a:rPr lang="en-US" dirty="0" smtClean="0">
                <a:solidFill>
                  <a:srgbClr val="00B0F0"/>
                </a:solidFill>
              </a:rPr>
              <a:t>hypothyroid </a:t>
            </a:r>
            <a:r>
              <a:rPr lang="en-US" dirty="0" smtClean="0"/>
              <a:t>state, </a:t>
            </a:r>
            <a:r>
              <a:rPr lang="en-US" dirty="0" smtClean="0">
                <a:solidFill>
                  <a:srgbClr val="00B0F0"/>
                </a:solidFill>
              </a:rPr>
              <a:t>&gt;150 </a:t>
            </a:r>
            <a:r>
              <a:rPr lang="en-US" i="1" dirty="0" err="1" smtClean="0">
                <a:solidFill>
                  <a:srgbClr val="00B0F0"/>
                </a:solidFill>
              </a:rPr>
              <a:t>μCi</a:t>
            </a:r>
            <a:r>
              <a:rPr lang="en-US" i="1" dirty="0" smtClean="0">
                <a:solidFill>
                  <a:srgbClr val="00B0F0"/>
                </a:solidFill>
              </a:rPr>
              <a:t>/g </a:t>
            </a:r>
            <a:r>
              <a:rPr lang="en-US" i="1" dirty="0" smtClean="0"/>
              <a:t>(5.55 </a:t>
            </a:r>
            <a:r>
              <a:rPr lang="en-US" i="1" dirty="0" err="1" smtClean="0"/>
              <a:t>MBq</a:t>
            </a:r>
            <a:r>
              <a:rPr lang="en-US" i="1" dirty="0" smtClean="0"/>
              <a:t>/g) needs to be delivered . </a:t>
            </a:r>
          </a:p>
          <a:p>
            <a:endParaRPr lang="en-US" i="1" dirty="0" smtClean="0"/>
          </a:p>
          <a:p>
            <a:r>
              <a:rPr lang="en-US" i="1" dirty="0" smtClean="0"/>
              <a:t>Patients who are on </a:t>
            </a:r>
            <a:r>
              <a:rPr lang="en-US" i="1" dirty="0" smtClean="0">
                <a:solidFill>
                  <a:srgbClr val="00B0F0"/>
                </a:solidFill>
              </a:rPr>
              <a:t>dialysis </a:t>
            </a:r>
            <a:r>
              <a:rPr lang="en-US" i="1" dirty="0" smtClean="0"/>
              <a:t>or who have </a:t>
            </a:r>
            <a:r>
              <a:rPr lang="en-US" dirty="0" err="1" smtClean="0">
                <a:solidFill>
                  <a:srgbClr val="00B0F0"/>
                </a:solidFill>
              </a:rPr>
              <a:t>jejunostomy</a:t>
            </a:r>
            <a:r>
              <a:rPr lang="en-US" dirty="0" smtClean="0"/>
              <a:t> or </a:t>
            </a:r>
            <a:r>
              <a:rPr lang="en-US" dirty="0" smtClean="0">
                <a:solidFill>
                  <a:srgbClr val="00B0F0"/>
                </a:solidFill>
              </a:rPr>
              <a:t>gastric feeding tubes </a:t>
            </a:r>
            <a:r>
              <a:rPr lang="en-US" dirty="0" smtClean="0"/>
              <a:t>require special care and management when being administered RAI treatment .</a:t>
            </a:r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BDD0E53-32B1-4078-8275-C69B61E21F98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214414" y="785794"/>
            <a:ext cx="6710386" cy="5688158"/>
          </a:xfrm>
        </p:spPr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dirty="0" smtClean="0">
                <a:solidFill>
                  <a:srgbClr val="00B0F0"/>
                </a:solidFill>
              </a:rPr>
              <a:t>success of RAI therapy in GD </a:t>
            </a:r>
            <a:r>
              <a:rPr lang="en-US" dirty="0" smtClean="0"/>
              <a:t>strongly </a:t>
            </a:r>
            <a:r>
              <a:rPr lang="en-US" dirty="0" smtClean="0">
                <a:solidFill>
                  <a:srgbClr val="00B0F0"/>
                </a:solidFill>
              </a:rPr>
              <a:t>depends on the administered activities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 In patients without adjunctive ATD, randomized controlled trials found </a:t>
            </a:r>
            <a:r>
              <a:rPr lang="en-US" dirty="0" smtClean="0">
                <a:solidFill>
                  <a:srgbClr val="00B0F0"/>
                </a:solidFill>
              </a:rPr>
              <a:t>61</a:t>
            </a:r>
            <a:r>
              <a:rPr lang="en-US" dirty="0" smtClean="0"/>
              <a:t>% success with </a:t>
            </a:r>
            <a:r>
              <a:rPr lang="en-US" dirty="0" smtClean="0">
                <a:solidFill>
                  <a:srgbClr val="00B0F0"/>
                </a:solidFill>
              </a:rPr>
              <a:t>5.4</a:t>
            </a:r>
            <a:r>
              <a:rPr lang="en-US" dirty="0" smtClean="0"/>
              <a:t> </a:t>
            </a:r>
            <a:r>
              <a:rPr lang="en-US" dirty="0" err="1" smtClean="0"/>
              <a:t>mCi</a:t>
            </a:r>
            <a:r>
              <a:rPr lang="en-US" dirty="0" smtClean="0"/>
              <a:t> (200 </a:t>
            </a:r>
            <a:r>
              <a:rPr lang="en-US" dirty="0" err="1" smtClean="0"/>
              <a:t>MBq</a:t>
            </a:r>
            <a:r>
              <a:rPr lang="en-US" dirty="0" smtClean="0"/>
              <a:t>) </a:t>
            </a:r>
            <a:r>
              <a:rPr lang="en-US" dirty="0" smtClean="0">
                <a:solidFill>
                  <a:srgbClr val="00B0F0"/>
                </a:solidFill>
              </a:rPr>
              <a:t>69</a:t>
            </a:r>
            <a:r>
              <a:rPr lang="en-US" dirty="0" smtClean="0"/>
              <a:t>% with </a:t>
            </a:r>
            <a:r>
              <a:rPr lang="en-US" dirty="0" smtClean="0">
                <a:solidFill>
                  <a:srgbClr val="00B0F0"/>
                </a:solidFill>
              </a:rPr>
              <a:t>8.2</a:t>
            </a:r>
            <a:r>
              <a:rPr lang="en-US" dirty="0" smtClean="0"/>
              <a:t> </a:t>
            </a:r>
            <a:r>
              <a:rPr lang="en-US" dirty="0" err="1" smtClean="0"/>
              <a:t>mCi</a:t>
            </a:r>
            <a:r>
              <a:rPr lang="en-US" dirty="0" smtClean="0"/>
              <a:t> (302 </a:t>
            </a:r>
            <a:r>
              <a:rPr lang="en-US" dirty="0" err="1" smtClean="0"/>
              <a:t>MBq</a:t>
            </a:r>
            <a:r>
              <a:rPr lang="en-US" dirty="0" smtClean="0"/>
              <a:t>) , </a:t>
            </a:r>
            <a:r>
              <a:rPr lang="en-US" dirty="0" smtClean="0">
                <a:solidFill>
                  <a:srgbClr val="00B0F0"/>
                </a:solidFill>
              </a:rPr>
              <a:t>74</a:t>
            </a:r>
            <a:r>
              <a:rPr lang="en-US" dirty="0" smtClean="0"/>
              <a:t>% with</a:t>
            </a:r>
            <a:r>
              <a:rPr lang="en-US" dirty="0" smtClean="0">
                <a:solidFill>
                  <a:srgbClr val="00B0F0"/>
                </a:solidFill>
              </a:rPr>
              <a:t> 10 </a:t>
            </a:r>
            <a:r>
              <a:rPr lang="en-US" dirty="0" err="1" smtClean="0"/>
              <a:t>mCi</a:t>
            </a:r>
            <a:r>
              <a:rPr lang="en-US" dirty="0" smtClean="0"/>
              <a:t> (370 </a:t>
            </a:r>
            <a:r>
              <a:rPr lang="en-US" dirty="0" err="1" smtClean="0"/>
              <a:t>MBq</a:t>
            </a:r>
            <a:r>
              <a:rPr lang="en-US" dirty="0" smtClean="0"/>
              <a:t>) , </a:t>
            </a:r>
            <a:r>
              <a:rPr lang="en-US" dirty="0" smtClean="0">
                <a:solidFill>
                  <a:srgbClr val="00B0F0"/>
                </a:solidFill>
              </a:rPr>
              <a:t>81</a:t>
            </a:r>
            <a:r>
              <a:rPr lang="en-US" dirty="0" smtClean="0"/>
              <a:t>% with </a:t>
            </a:r>
            <a:r>
              <a:rPr lang="en-US" dirty="0" smtClean="0">
                <a:solidFill>
                  <a:srgbClr val="00B0F0"/>
                </a:solidFill>
              </a:rPr>
              <a:t>15 </a:t>
            </a:r>
            <a:r>
              <a:rPr lang="en-US" dirty="0" err="1" smtClean="0"/>
              <a:t>mCi</a:t>
            </a:r>
            <a:r>
              <a:rPr lang="en-US" dirty="0" smtClean="0"/>
              <a:t> (555 </a:t>
            </a:r>
            <a:r>
              <a:rPr lang="en-US" dirty="0" err="1" smtClean="0"/>
              <a:t>MBq</a:t>
            </a:r>
            <a:r>
              <a:rPr lang="en-US" dirty="0" smtClean="0"/>
              <a:t>) and </a:t>
            </a:r>
            <a:r>
              <a:rPr lang="en-US" dirty="0" smtClean="0">
                <a:solidFill>
                  <a:srgbClr val="00B0F0"/>
                </a:solidFill>
              </a:rPr>
              <a:t>86</a:t>
            </a:r>
            <a:r>
              <a:rPr lang="en-US" dirty="0" smtClean="0"/>
              <a:t>% with </a:t>
            </a:r>
            <a:r>
              <a:rPr lang="en-US" dirty="0" smtClean="0">
                <a:solidFill>
                  <a:srgbClr val="00B0F0"/>
                </a:solidFill>
              </a:rPr>
              <a:t>15.7 </a:t>
            </a:r>
            <a:r>
              <a:rPr lang="en-US" dirty="0" err="1" smtClean="0"/>
              <a:t>mCi</a:t>
            </a:r>
            <a:r>
              <a:rPr lang="en-US" dirty="0" smtClean="0"/>
              <a:t> (580 </a:t>
            </a:r>
            <a:r>
              <a:rPr lang="en-US" dirty="0" err="1" smtClean="0"/>
              <a:t>MBq</a:t>
            </a:r>
            <a:r>
              <a:rPr lang="en-US" dirty="0" smtClean="0"/>
              <a:t>)  RAI.</a:t>
            </a:r>
          </a:p>
          <a:p>
            <a:endParaRPr lang="en-US" dirty="0" smtClean="0"/>
          </a:p>
          <a:p>
            <a:r>
              <a:rPr lang="en-US" dirty="0" smtClean="0"/>
              <a:t> Due to the high rate of patients requiring retreatment</a:t>
            </a:r>
            <a:r>
              <a:rPr lang="en-US" dirty="0" smtClean="0">
                <a:solidFill>
                  <a:srgbClr val="00B0F0"/>
                </a:solidFill>
              </a:rPr>
              <a:t>, RAI therapy with low activities is generally not recommended</a:t>
            </a:r>
            <a:r>
              <a:rPr lang="en-US" dirty="0" smtClean="0"/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BDD0E53-32B1-4078-8275-C69B61E21F98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42910" y="571480"/>
            <a:ext cx="7281890" cy="5902472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A recent meta-analysis found no increase in the overall cancer risk after RAI treatment for hyperthyroidism; however, a trend towards increased risk of </a:t>
            </a:r>
            <a:r>
              <a:rPr lang="en-US" dirty="0" smtClean="0">
                <a:solidFill>
                  <a:srgbClr val="00B0F0"/>
                </a:solidFill>
              </a:rPr>
              <a:t>thyroid, stomach and kidney cancer </a:t>
            </a:r>
            <a:r>
              <a:rPr lang="en-US" dirty="0" smtClean="0"/>
              <a:t>was seen, requiring further research .</a:t>
            </a:r>
          </a:p>
          <a:p>
            <a:endParaRPr lang="en-US" dirty="0" smtClean="0"/>
          </a:p>
          <a:p>
            <a:r>
              <a:rPr lang="en-US" dirty="0" smtClean="0"/>
              <a:t> In some men, there is a </a:t>
            </a:r>
            <a:r>
              <a:rPr lang="en-US" dirty="0" smtClean="0">
                <a:solidFill>
                  <a:srgbClr val="00B0F0"/>
                </a:solidFill>
              </a:rPr>
              <a:t>modest fall in the testosterone to luteinizing hormone (LH) ratio after RAI therapy that is subclinical and reversible </a:t>
            </a:r>
          </a:p>
          <a:p>
            <a:endParaRPr lang="en-US" dirty="0" smtClean="0">
              <a:solidFill>
                <a:srgbClr val="00B0F0"/>
              </a:solidFill>
            </a:endParaRPr>
          </a:p>
          <a:p>
            <a:r>
              <a:rPr lang="en-US" dirty="0" smtClean="0"/>
              <a:t> Conception should be delayed in </a:t>
            </a:r>
            <a:r>
              <a:rPr lang="en-US" dirty="0" smtClean="0">
                <a:solidFill>
                  <a:srgbClr val="00B0F0"/>
                </a:solidFill>
              </a:rPr>
              <a:t>women</a:t>
            </a:r>
            <a:r>
              <a:rPr lang="en-US" dirty="0" smtClean="0"/>
              <a:t> until stable </a:t>
            </a:r>
            <a:r>
              <a:rPr lang="en-US" dirty="0" err="1" smtClean="0"/>
              <a:t>euthyroidism</a:t>
            </a:r>
            <a:r>
              <a:rPr lang="en-US" dirty="0" smtClean="0"/>
              <a:t> is established (on thyroid hormone replacement following successful thyroid ablation). This typically takes </a:t>
            </a:r>
            <a:r>
              <a:rPr lang="en-US" dirty="0" smtClean="0">
                <a:solidFill>
                  <a:srgbClr val="00B0F0"/>
                </a:solidFill>
              </a:rPr>
              <a:t>4-6 </a:t>
            </a:r>
            <a:r>
              <a:rPr lang="en-US" dirty="0" smtClean="0"/>
              <a:t>months or longer.</a:t>
            </a:r>
          </a:p>
          <a:p>
            <a:r>
              <a:rPr lang="en-US" dirty="0" smtClean="0"/>
              <a:t>Conception should be </a:t>
            </a:r>
            <a:r>
              <a:rPr lang="en-US" dirty="0" smtClean="0">
                <a:solidFill>
                  <a:srgbClr val="00B0F0"/>
                </a:solidFill>
              </a:rPr>
              <a:t>delayed 3–4 months in men to allow for turnover of sperm production. </a:t>
            </a:r>
          </a:p>
          <a:p>
            <a:endParaRPr lang="en-US" dirty="0" smtClean="0">
              <a:solidFill>
                <a:srgbClr val="00B0F0"/>
              </a:solidFill>
            </a:endParaRPr>
          </a:p>
          <a:p>
            <a:r>
              <a:rPr lang="en-US" dirty="0" smtClean="0"/>
              <a:t>However, once the patient (both sexes) is </a:t>
            </a:r>
            <a:r>
              <a:rPr lang="en-US" dirty="0" err="1" smtClean="0"/>
              <a:t>euthyroid</a:t>
            </a:r>
            <a:r>
              <a:rPr lang="en-US" dirty="0" smtClean="0"/>
              <a:t>, there is </a:t>
            </a:r>
            <a:r>
              <a:rPr lang="en-US" dirty="0" smtClean="0">
                <a:solidFill>
                  <a:srgbClr val="00B0F0"/>
                </a:solidFill>
              </a:rPr>
              <a:t>no evidence of reduced fertility </a:t>
            </a:r>
            <a:r>
              <a:rPr lang="en-US" dirty="0" smtClean="0"/>
              <a:t>and offspring of treated patients show </a:t>
            </a:r>
            <a:r>
              <a:rPr lang="en-US" dirty="0" smtClean="0">
                <a:solidFill>
                  <a:srgbClr val="00B0F0"/>
                </a:solidFill>
              </a:rPr>
              <a:t>no congenital anomalies </a:t>
            </a:r>
            <a:r>
              <a:rPr lang="en-US" dirty="0" smtClean="0"/>
              <a:t>compared to the population at large</a:t>
            </a:r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BDD0E53-32B1-4078-8275-C69B61E21F98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71472" y="428604"/>
            <a:ext cx="7353328" cy="604534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/>
              <a:t>RECOMMENDATION 10</a:t>
            </a:r>
          </a:p>
          <a:p>
            <a:endParaRPr lang="en-US" dirty="0" smtClean="0"/>
          </a:p>
          <a:p>
            <a:r>
              <a:rPr lang="en-US" dirty="0" smtClean="0"/>
              <a:t>The physician administering RAI should provide </a:t>
            </a:r>
            <a:r>
              <a:rPr lang="en-US" dirty="0" smtClean="0">
                <a:solidFill>
                  <a:srgbClr val="00B0F0"/>
                </a:solidFill>
              </a:rPr>
              <a:t>written advice concerning </a:t>
            </a:r>
            <a:r>
              <a:rPr lang="en-US" dirty="0" smtClean="0"/>
              <a:t>radiation safety precautions following treatment. If the </a:t>
            </a:r>
            <a:r>
              <a:rPr lang="en-US" dirty="0" smtClean="0">
                <a:solidFill>
                  <a:srgbClr val="00B0F0"/>
                </a:solidFill>
              </a:rPr>
              <a:t>precautions cannot be followed, alternative therapy should be selected</a:t>
            </a:r>
            <a:r>
              <a:rPr lang="en-US" dirty="0" smtClean="0"/>
              <a:t>. </a:t>
            </a:r>
            <a:r>
              <a:rPr lang="en-US" b="1" dirty="0" smtClean="0"/>
              <a:t>Strong recommendation, low-quality evidence.</a:t>
            </a:r>
          </a:p>
          <a:p>
            <a:pPr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BDD0E53-32B1-4078-8275-C69B61E21F98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42910" y="571480"/>
            <a:ext cx="7281890" cy="5902472"/>
          </a:xfrm>
        </p:spPr>
        <p:txBody>
          <a:bodyPr/>
          <a:lstStyle/>
          <a:p>
            <a:pPr>
              <a:buNone/>
            </a:pPr>
            <a:r>
              <a:rPr lang="en-US" b="1" dirty="0" smtClean="0"/>
              <a:t>■ RECOMMENDATION 11</a:t>
            </a:r>
          </a:p>
          <a:p>
            <a:endParaRPr lang="en-US" dirty="0" smtClean="0"/>
          </a:p>
          <a:p>
            <a:r>
              <a:rPr lang="en-US" dirty="0" smtClean="0"/>
              <a:t>Follow-up within the first 1–2 months after RAI therapy for GD should include an assessment of free T4, total T3, and TSH. Biochemical monitoring should be continued </a:t>
            </a:r>
            <a:r>
              <a:rPr lang="en-US" dirty="0" smtClean="0">
                <a:solidFill>
                  <a:srgbClr val="00B0F0"/>
                </a:solidFill>
              </a:rPr>
              <a:t>at 4–6 week </a:t>
            </a:r>
            <a:r>
              <a:rPr lang="en-US" dirty="0" smtClean="0"/>
              <a:t>intervals for </a:t>
            </a:r>
            <a:r>
              <a:rPr lang="en-US" dirty="0" smtClean="0">
                <a:solidFill>
                  <a:srgbClr val="00B0F0"/>
                </a:solidFill>
              </a:rPr>
              <a:t>6 months</a:t>
            </a:r>
            <a:r>
              <a:rPr lang="en-US" dirty="0" smtClean="0"/>
              <a:t>, or until the patient becomes hypothyroid and is stable on thyroid hormone replacement. </a:t>
            </a:r>
            <a:r>
              <a:rPr lang="en-US" b="1" dirty="0" smtClean="0"/>
              <a:t>Strong recommendation, low-quality evidence.</a:t>
            </a:r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BDD0E53-32B1-4078-8275-C69B61E21F98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85786" y="500042"/>
            <a:ext cx="7139014" cy="5973910"/>
          </a:xfrm>
        </p:spPr>
        <p:txBody>
          <a:bodyPr/>
          <a:lstStyle/>
          <a:p>
            <a:r>
              <a:rPr lang="en-US" dirty="0" smtClean="0"/>
              <a:t>Beta-blockers that were instituted prior to RAI treatment should be tapered </a:t>
            </a:r>
            <a:r>
              <a:rPr lang="en-US" dirty="0" smtClean="0">
                <a:solidFill>
                  <a:srgbClr val="00B0F0"/>
                </a:solidFill>
              </a:rPr>
              <a:t>when free T4 and total T3 have returned to the reference range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 As free T4 and total T3 improve, </a:t>
            </a:r>
            <a:r>
              <a:rPr lang="en-US" dirty="0" smtClean="0">
                <a:solidFill>
                  <a:srgbClr val="00B0F0"/>
                </a:solidFill>
              </a:rPr>
              <a:t>MMI can usually be tapered</a:t>
            </a:r>
            <a:r>
              <a:rPr lang="en-US" dirty="0" smtClean="0"/>
              <a:t>, which allows an assessment of the response to RAI.</a:t>
            </a:r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BDD0E53-32B1-4078-8275-C69B61E21F98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28662" y="642918"/>
            <a:ext cx="6996138" cy="5831034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Most patients eventually develop </a:t>
            </a:r>
            <a:r>
              <a:rPr lang="en-US" dirty="0" smtClean="0">
                <a:solidFill>
                  <a:srgbClr val="00B0F0"/>
                </a:solidFill>
              </a:rPr>
              <a:t>hypothyroidism</a:t>
            </a:r>
            <a:r>
              <a:rPr lang="en-US" dirty="0" smtClean="0"/>
              <a:t> following RAI, which is indicated by a </a:t>
            </a:r>
            <a:r>
              <a:rPr lang="en-US" dirty="0" smtClean="0">
                <a:solidFill>
                  <a:srgbClr val="FF0000"/>
                </a:solidFill>
              </a:rPr>
              <a:t>free T4 below normal range. </a:t>
            </a:r>
            <a:r>
              <a:rPr lang="en-US" dirty="0" smtClean="0"/>
              <a:t>At this point, </a:t>
            </a:r>
            <a:r>
              <a:rPr lang="en-US" dirty="0" err="1" smtClean="0">
                <a:solidFill>
                  <a:srgbClr val="00B0F0"/>
                </a:solidFill>
              </a:rPr>
              <a:t>levothyroxine</a:t>
            </a:r>
            <a:r>
              <a:rPr lang="en-US" dirty="0" smtClean="0">
                <a:solidFill>
                  <a:srgbClr val="00B0F0"/>
                </a:solidFill>
              </a:rPr>
              <a:t> should be instituted.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TSH levels </a:t>
            </a:r>
            <a:r>
              <a:rPr lang="en-US" dirty="0" smtClean="0"/>
              <a:t>may not rise immediately with the development of hypothyroidism, and </a:t>
            </a:r>
            <a:r>
              <a:rPr lang="en-US" dirty="0" smtClean="0">
                <a:solidFill>
                  <a:srgbClr val="FF0000"/>
                </a:solidFill>
              </a:rPr>
              <a:t>should not</a:t>
            </a:r>
            <a:r>
              <a:rPr lang="en-US" dirty="0" smtClean="0"/>
              <a:t> be used initially to determine the </a:t>
            </a:r>
            <a:r>
              <a:rPr lang="en-US" dirty="0" smtClean="0">
                <a:solidFill>
                  <a:srgbClr val="FF0000"/>
                </a:solidFill>
              </a:rPr>
              <a:t>need for </a:t>
            </a:r>
            <a:r>
              <a:rPr lang="en-US" dirty="0" err="1" smtClean="0">
                <a:solidFill>
                  <a:srgbClr val="FF0000"/>
                </a:solidFill>
              </a:rPr>
              <a:t>levothyroxine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 When thyroid hormone replacement is initiated, the dose should be </a:t>
            </a:r>
            <a:r>
              <a:rPr lang="en-US" dirty="0" smtClean="0">
                <a:solidFill>
                  <a:srgbClr val="FF0000"/>
                </a:solidFill>
              </a:rPr>
              <a:t>adjusted</a:t>
            </a:r>
            <a:r>
              <a:rPr lang="en-US" dirty="0" smtClean="0">
                <a:solidFill>
                  <a:srgbClr val="00B0F0"/>
                </a:solidFill>
              </a:rPr>
              <a:t> based </a:t>
            </a:r>
            <a:r>
              <a:rPr lang="en-US" dirty="0" smtClean="0"/>
              <a:t>on an </a:t>
            </a:r>
            <a:r>
              <a:rPr lang="en-US" dirty="0" smtClean="0">
                <a:solidFill>
                  <a:srgbClr val="00B0F0"/>
                </a:solidFill>
              </a:rPr>
              <a:t>assessment of </a:t>
            </a:r>
            <a:r>
              <a:rPr lang="en-US" dirty="0" smtClean="0">
                <a:solidFill>
                  <a:srgbClr val="FF0000"/>
                </a:solidFill>
              </a:rPr>
              <a:t>free T4.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smtClean="0"/>
              <a:t>The required dose may be </a:t>
            </a:r>
            <a:r>
              <a:rPr lang="en-US" dirty="0" smtClean="0">
                <a:solidFill>
                  <a:srgbClr val="FF0000"/>
                </a:solidFill>
              </a:rPr>
              <a:t>less than </a:t>
            </a:r>
            <a:r>
              <a:rPr lang="en-US" dirty="0" smtClean="0"/>
              <a:t>the typical full replacement, and careful titration is necessary owing to </a:t>
            </a:r>
            <a:r>
              <a:rPr lang="en-US" dirty="0" smtClean="0">
                <a:solidFill>
                  <a:srgbClr val="00B0F0"/>
                </a:solidFill>
              </a:rPr>
              <a:t>non suppressible residual thyroid function.</a:t>
            </a:r>
          </a:p>
          <a:p>
            <a:endParaRPr lang="en-US" dirty="0" smtClean="0"/>
          </a:p>
          <a:p>
            <a:r>
              <a:rPr lang="en-US" dirty="0" smtClean="0"/>
              <a:t> Overt hypothyroidism </a:t>
            </a:r>
            <a:r>
              <a:rPr lang="en-US" dirty="0" smtClean="0">
                <a:solidFill>
                  <a:srgbClr val="00B0F0"/>
                </a:solidFill>
              </a:rPr>
              <a:t>should be avoided, especially in patients with active GO </a:t>
            </a:r>
            <a:r>
              <a:rPr lang="en-US" dirty="0" smtClean="0"/>
              <a:t>. Once </a:t>
            </a:r>
            <a:r>
              <a:rPr lang="en-US" dirty="0" err="1" smtClean="0"/>
              <a:t>euthyroidism</a:t>
            </a:r>
            <a:r>
              <a:rPr lang="en-US" dirty="0" smtClean="0"/>
              <a:t> is achieved, lifelong </a:t>
            </a:r>
            <a:r>
              <a:rPr lang="en-US" dirty="0" smtClean="0">
                <a:solidFill>
                  <a:srgbClr val="00B0F0"/>
                </a:solidFill>
              </a:rPr>
              <a:t>annual thyroid function testing </a:t>
            </a:r>
            <a:r>
              <a:rPr lang="en-US" dirty="0" smtClean="0"/>
              <a:t>is recommended at least </a:t>
            </a:r>
            <a:r>
              <a:rPr lang="en-US" dirty="0" smtClean="0">
                <a:solidFill>
                  <a:srgbClr val="00B0F0"/>
                </a:solidFill>
              </a:rPr>
              <a:t>annually</a:t>
            </a:r>
            <a:r>
              <a:rPr lang="en-US" dirty="0" smtClean="0"/>
              <a:t>, or </a:t>
            </a:r>
            <a:r>
              <a:rPr lang="en-US" dirty="0" smtClean="0">
                <a:solidFill>
                  <a:srgbClr val="00B0F0"/>
                </a:solidFill>
              </a:rPr>
              <a:t>if the patient experiences symptoms of hypothyroidism </a:t>
            </a:r>
            <a:r>
              <a:rPr lang="en-US" dirty="0" smtClean="0"/>
              <a:t>or hyperthyroidism.</a:t>
            </a:r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BDD0E53-32B1-4078-8275-C69B61E21F98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57224" y="571480"/>
            <a:ext cx="7467600" cy="4873752"/>
          </a:xfrm>
        </p:spPr>
        <p:txBody>
          <a:bodyPr/>
          <a:lstStyle/>
          <a:p>
            <a:pPr>
              <a:buNone/>
            </a:pPr>
            <a:r>
              <a:rPr lang="en-US" b="1" dirty="0" smtClean="0"/>
              <a:t>■ RECOMMENDATION 12</a:t>
            </a:r>
          </a:p>
          <a:p>
            <a:endParaRPr lang="en-US" dirty="0" smtClean="0"/>
          </a:p>
          <a:p>
            <a:r>
              <a:rPr lang="en-US" dirty="0" smtClean="0"/>
              <a:t>When hyperthyroidism due to GD persists after 6 months following RAI therapy, </a:t>
            </a:r>
            <a:r>
              <a:rPr lang="en-US" dirty="0" smtClean="0">
                <a:solidFill>
                  <a:srgbClr val="00B0F0"/>
                </a:solidFill>
              </a:rPr>
              <a:t>retreatment</a:t>
            </a:r>
            <a:r>
              <a:rPr lang="en-US" dirty="0" smtClean="0"/>
              <a:t> with RAI is suggested. In selected patients with minimal response </a:t>
            </a:r>
            <a:r>
              <a:rPr lang="en-US" dirty="0" smtClean="0">
                <a:solidFill>
                  <a:srgbClr val="00B0F0"/>
                </a:solidFill>
              </a:rPr>
              <a:t>3 months </a:t>
            </a:r>
            <a:r>
              <a:rPr lang="en-US" dirty="0" smtClean="0"/>
              <a:t>after therapy additional RAI may be considered. </a:t>
            </a:r>
            <a:r>
              <a:rPr lang="en-US" b="1" dirty="0" smtClean="0"/>
              <a:t>Weak recommendation, low-quality evidence.</a:t>
            </a:r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BDD0E53-32B1-4078-8275-C69B61E21F98}" type="slidenum">
              <a:rPr lang="en-US" smtClean="0"/>
              <a:pPr/>
              <a:t>48</a:t>
            </a:fld>
            <a:endParaRPr lang="en-US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71472" y="500042"/>
            <a:ext cx="7353328" cy="597391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/>
              <a:t>Initiation of </a:t>
            </a:r>
            <a:r>
              <a:rPr lang="en-US" b="1" dirty="0" err="1" smtClean="0"/>
              <a:t>antithyroid</a:t>
            </a:r>
            <a:r>
              <a:rPr lang="en-US" b="1" dirty="0" smtClean="0"/>
              <a:t> drug therapy for the treatment of GD</a:t>
            </a:r>
          </a:p>
          <a:p>
            <a:endParaRPr lang="en-US" b="1" dirty="0" smtClean="0"/>
          </a:p>
          <a:p>
            <a:pPr>
              <a:buNone/>
            </a:pPr>
            <a:r>
              <a:rPr lang="en-US" b="1" dirty="0" smtClean="0"/>
              <a:t>■ RECOMMENDATION 13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err="1" smtClean="0"/>
              <a:t>Methimazole</a:t>
            </a:r>
            <a:r>
              <a:rPr lang="en-US" dirty="0" smtClean="0"/>
              <a:t> (MMI) should be used in virtually every patient who chooses ATD therapy for GD, except during the </a:t>
            </a:r>
            <a:r>
              <a:rPr lang="en-US" dirty="0" smtClean="0">
                <a:solidFill>
                  <a:srgbClr val="00B0F0"/>
                </a:solidFill>
              </a:rPr>
              <a:t>first trimester </a:t>
            </a:r>
            <a:r>
              <a:rPr lang="en-US" dirty="0" smtClean="0"/>
              <a:t>of pregnancy when </a:t>
            </a:r>
            <a:r>
              <a:rPr lang="en-US" dirty="0" err="1" smtClean="0"/>
              <a:t>propylthiouracil</a:t>
            </a:r>
            <a:r>
              <a:rPr lang="en-US" dirty="0" smtClean="0"/>
              <a:t> (PTU) is preferred, in the treatment of </a:t>
            </a:r>
            <a:r>
              <a:rPr lang="en-US" dirty="0" smtClean="0">
                <a:solidFill>
                  <a:srgbClr val="00B0F0"/>
                </a:solidFill>
              </a:rPr>
              <a:t>thyroid storm</a:t>
            </a:r>
            <a:r>
              <a:rPr lang="en-US" dirty="0" smtClean="0"/>
              <a:t>, and in patients with </a:t>
            </a:r>
            <a:r>
              <a:rPr lang="en-US" dirty="0" smtClean="0">
                <a:solidFill>
                  <a:srgbClr val="00B0F0"/>
                </a:solidFill>
              </a:rPr>
              <a:t>minor reactions to MMI who refuse radioactive iodine therapy or surgery</a:t>
            </a:r>
            <a:r>
              <a:rPr lang="en-US" dirty="0" smtClean="0"/>
              <a:t>. </a:t>
            </a:r>
            <a:r>
              <a:rPr lang="en-US" b="1" dirty="0" err="1" smtClean="0"/>
              <a:t>Stron</a:t>
            </a:r>
            <a:r>
              <a:rPr lang="en-US" b="1" dirty="0" smtClean="0"/>
              <a:t> recommendation, moderate-quality evidence</a:t>
            </a:r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BDD0E53-32B1-4078-8275-C69B61E21F98}" type="slidenum">
              <a:rPr lang="en-US" smtClean="0"/>
              <a:pPr/>
              <a:t>49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85786" y="1000108"/>
            <a:ext cx="7139014" cy="5473844"/>
          </a:xfrm>
        </p:spPr>
        <p:txBody>
          <a:bodyPr/>
          <a:lstStyle/>
          <a:p>
            <a:r>
              <a:rPr lang="en-US" dirty="0" smtClean="0"/>
              <a:t>In the United States, the prevalence of hyperthyroidism is approximately </a:t>
            </a:r>
            <a:r>
              <a:rPr lang="en-US" dirty="0" smtClean="0">
                <a:solidFill>
                  <a:srgbClr val="00B0F0"/>
                </a:solidFill>
              </a:rPr>
              <a:t>1.2% </a:t>
            </a:r>
            <a:r>
              <a:rPr lang="en-US" dirty="0" smtClean="0"/>
              <a:t>(0.5% overt and </a:t>
            </a:r>
            <a:r>
              <a:rPr lang="en-US" dirty="0" smtClean="0">
                <a:solidFill>
                  <a:srgbClr val="00B0F0"/>
                </a:solidFill>
              </a:rPr>
              <a:t>0.7%</a:t>
            </a:r>
            <a:r>
              <a:rPr lang="en-US" dirty="0" smtClean="0"/>
              <a:t> subclinical); </a:t>
            </a:r>
          </a:p>
          <a:p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 smtClean="0">
                <a:solidFill>
                  <a:srgbClr val="00B0F0"/>
                </a:solidFill>
              </a:rPr>
              <a:t>most common causes </a:t>
            </a:r>
            <a:r>
              <a:rPr lang="en-US" dirty="0" smtClean="0"/>
              <a:t>include Graves’ disease (GD), toxic </a:t>
            </a:r>
            <a:r>
              <a:rPr lang="en-US" dirty="0" err="1" smtClean="0"/>
              <a:t>multinodular</a:t>
            </a:r>
            <a:r>
              <a:rPr lang="en-US" dirty="0" smtClean="0"/>
              <a:t> goiter (TMNG), and toxic adenoma (TA) .</a:t>
            </a:r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BDD0E53-32B1-4078-8275-C69B61E21F98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71472" y="642918"/>
            <a:ext cx="7353328" cy="583103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/>
              <a:t>RECOMMENDATION 14</a:t>
            </a:r>
          </a:p>
          <a:p>
            <a:endParaRPr lang="en-US" dirty="0" smtClean="0"/>
          </a:p>
          <a:p>
            <a:r>
              <a:rPr lang="en-US" dirty="0" smtClean="0"/>
              <a:t>Patients should be informed of side effects of ATDs and the necessity of informing the physician promptly if they should develop </a:t>
            </a:r>
            <a:r>
              <a:rPr lang="en-US" dirty="0" err="1" smtClean="0">
                <a:solidFill>
                  <a:srgbClr val="00B0F0"/>
                </a:solidFill>
              </a:rPr>
              <a:t>pruritic</a:t>
            </a:r>
            <a:r>
              <a:rPr lang="en-US" dirty="0" smtClean="0">
                <a:solidFill>
                  <a:srgbClr val="00B0F0"/>
                </a:solidFill>
              </a:rPr>
              <a:t> rash, jaundice, </a:t>
            </a:r>
            <a:r>
              <a:rPr lang="en-US" dirty="0" err="1" smtClean="0">
                <a:solidFill>
                  <a:srgbClr val="00B0F0"/>
                </a:solidFill>
              </a:rPr>
              <a:t>acolic</a:t>
            </a:r>
            <a:r>
              <a:rPr lang="en-US" dirty="0" smtClean="0">
                <a:solidFill>
                  <a:srgbClr val="00B0F0"/>
                </a:solidFill>
              </a:rPr>
              <a:t> stools or dark urine, </a:t>
            </a:r>
            <a:r>
              <a:rPr lang="en-US" dirty="0" err="1" smtClean="0">
                <a:solidFill>
                  <a:srgbClr val="00B0F0"/>
                </a:solidFill>
              </a:rPr>
              <a:t>arthralgias</a:t>
            </a:r>
            <a:r>
              <a:rPr lang="en-US" dirty="0" smtClean="0">
                <a:solidFill>
                  <a:srgbClr val="00B0F0"/>
                </a:solidFill>
              </a:rPr>
              <a:t>, abdominal pain, nausea, fatigue, fever, or </a:t>
            </a:r>
            <a:r>
              <a:rPr lang="en-US" dirty="0" err="1" smtClean="0">
                <a:solidFill>
                  <a:srgbClr val="00B0F0"/>
                </a:solidFill>
              </a:rPr>
              <a:t>pharyngitis</a:t>
            </a:r>
            <a:r>
              <a:rPr lang="en-US" dirty="0" smtClean="0"/>
              <a:t>. Preferably, this should be in </a:t>
            </a:r>
            <a:r>
              <a:rPr lang="en-US" dirty="0" smtClean="0">
                <a:solidFill>
                  <a:srgbClr val="00B0F0"/>
                </a:solidFill>
              </a:rPr>
              <a:t>writing</a:t>
            </a:r>
            <a:r>
              <a:rPr lang="en-US" dirty="0" smtClean="0"/>
              <a:t>. Before starting ATDs and at each subsequent visit, the patient should be alerted to </a:t>
            </a:r>
            <a:r>
              <a:rPr lang="en-US" dirty="0" smtClean="0">
                <a:solidFill>
                  <a:srgbClr val="FF0000"/>
                </a:solidFill>
              </a:rPr>
              <a:t>stop the medication immediately </a:t>
            </a:r>
            <a:r>
              <a:rPr lang="en-US" dirty="0" smtClean="0"/>
              <a:t>and call their physician when there are symptoms suggestive of </a:t>
            </a:r>
            <a:r>
              <a:rPr lang="en-US" dirty="0" err="1" smtClean="0">
                <a:solidFill>
                  <a:srgbClr val="00B0F0"/>
                </a:solidFill>
              </a:rPr>
              <a:t>agranulocytosis</a:t>
            </a:r>
            <a:r>
              <a:rPr lang="en-US" dirty="0" smtClean="0">
                <a:solidFill>
                  <a:srgbClr val="00B0F0"/>
                </a:solidFill>
              </a:rPr>
              <a:t> or hepatic injury</a:t>
            </a:r>
            <a:r>
              <a:rPr lang="en-US" dirty="0" smtClean="0"/>
              <a:t>. </a:t>
            </a:r>
            <a:r>
              <a:rPr lang="en-US" b="1" dirty="0" smtClean="0"/>
              <a:t>Strong recommendation, low-quality evidence.</a:t>
            </a:r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BDD0E53-32B1-4078-8275-C69B61E21F98}" type="slidenum">
              <a:rPr lang="en-US" smtClean="0"/>
              <a:pPr/>
              <a:t>50</a:t>
            </a:fld>
            <a:endParaRPr lang="en-US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00034" y="642918"/>
            <a:ext cx="7424766" cy="5831034"/>
          </a:xfrm>
        </p:spPr>
        <p:txBody>
          <a:bodyPr/>
          <a:lstStyle/>
          <a:p>
            <a:pPr>
              <a:buNone/>
            </a:pPr>
            <a:r>
              <a:rPr lang="en-US" b="1" dirty="0" smtClean="0"/>
              <a:t>RECOMMENDATION 15</a:t>
            </a:r>
          </a:p>
          <a:p>
            <a:endParaRPr lang="en-US" b="1" dirty="0" smtClean="0"/>
          </a:p>
          <a:p>
            <a:r>
              <a:rPr lang="en-US" dirty="0" smtClean="0"/>
              <a:t>Prior to initiating ATD therapy for GD, we suggest that patients have a </a:t>
            </a:r>
            <a:r>
              <a:rPr lang="en-US" dirty="0" smtClean="0">
                <a:solidFill>
                  <a:srgbClr val="00B0F0"/>
                </a:solidFill>
              </a:rPr>
              <a:t>baseline complete blood count, </a:t>
            </a:r>
            <a:r>
              <a:rPr lang="en-US" dirty="0" smtClean="0"/>
              <a:t>including white count with differential, and a </a:t>
            </a:r>
            <a:r>
              <a:rPr lang="en-US" dirty="0" smtClean="0">
                <a:solidFill>
                  <a:srgbClr val="00B0F0"/>
                </a:solidFill>
              </a:rPr>
              <a:t>liver profile including </a:t>
            </a:r>
            <a:r>
              <a:rPr lang="en-US" dirty="0" err="1" smtClean="0">
                <a:solidFill>
                  <a:srgbClr val="00B0F0"/>
                </a:solidFill>
              </a:rPr>
              <a:t>bilirubin</a:t>
            </a:r>
            <a:r>
              <a:rPr lang="en-US" dirty="0" smtClean="0">
                <a:solidFill>
                  <a:srgbClr val="00B0F0"/>
                </a:solidFill>
              </a:rPr>
              <a:t> and </a:t>
            </a:r>
            <a:r>
              <a:rPr lang="en-US" dirty="0" err="1" smtClean="0">
                <a:solidFill>
                  <a:srgbClr val="00B0F0"/>
                </a:solidFill>
              </a:rPr>
              <a:t>transaminases</a:t>
            </a:r>
            <a:r>
              <a:rPr lang="en-US" dirty="0" smtClean="0">
                <a:solidFill>
                  <a:srgbClr val="00B0F0"/>
                </a:solidFill>
              </a:rPr>
              <a:t>. </a:t>
            </a:r>
            <a:r>
              <a:rPr lang="en-US" b="1" dirty="0" smtClean="0"/>
              <a:t>Weak </a:t>
            </a:r>
            <a:r>
              <a:rPr lang="en-US" b="1" dirty="0" err="1" smtClean="0"/>
              <a:t>recomendation</a:t>
            </a:r>
            <a:r>
              <a:rPr lang="en-US" b="1" dirty="0" smtClean="0"/>
              <a:t>, low-quality evidence.</a:t>
            </a:r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BDD0E53-32B1-4078-8275-C69B61E21F98}" type="slidenum">
              <a:rPr lang="en-US" smtClean="0"/>
              <a:pPr/>
              <a:t>51</a:t>
            </a:fld>
            <a:endParaRPr lang="en-US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57224" y="500042"/>
            <a:ext cx="7067576" cy="5973910"/>
          </a:xfrm>
        </p:spPr>
        <p:txBody>
          <a:bodyPr>
            <a:normAutofit/>
          </a:bodyPr>
          <a:lstStyle/>
          <a:p>
            <a:r>
              <a:rPr lang="en-US" dirty="0" smtClean="0"/>
              <a:t>Both are effective as a single daily dose. At the </a:t>
            </a:r>
            <a:r>
              <a:rPr lang="en-US" dirty="0" smtClean="0">
                <a:solidFill>
                  <a:srgbClr val="FF0000"/>
                </a:solidFill>
              </a:rPr>
              <a:t>start </a:t>
            </a:r>
            <a:r>
              <a:rPr lang="en-US" dirty="0" smtClean="0"/>
              <a:t>of MMI therapy, initial doses of </a:t>
            </a:r>
            <a:r>
              <a:rPr lang="en-US" dirty="0" smtClean="0">
                <a:solidFill>
                  <a:srgbClr val="00B0F0"/>
                </a:solidFill>
              </a:rPr>
              <a:t>10–30 mg </a:t>
            </a:r>
            <a:r>
              <a:rPr lang="en-US" dirty="0" smtClean="0"/>
              <a:t>daily are used to </a:t>
            </a:r>
            <a:r>
              <a:rPr lang="en-US" dirty="0" err="1" smtClean="0"/>
              <a:t>to</a:t>
            </a:r>
            <a:r>
              <a:rPr lang="en-US" dirty="0" smtClean="0"/>
              <a:t> restore </a:t>
            </a:r>
            <a:r>
              <a:rPr lang="en-US" dirty="0" err="1" smtClean="0"/>
              <a:t>euthyroidism</a:t>
            </a:r>
            <a:r>
              <a:rPr lang="en-US" dirty="0" smtClean="0"/>
              <a:t>, and then the dose can be titrated down to a maintenance level (generally </a:t>
            </a:r>
            <a:r>
              <a:rPr lang="en-US" dirty="0" smtClean="0">
                <a:solidFill>
                  <a:srgbClr val="00B0F0"/>
                </a:solidFill>
              </a:rPr>
              <a:t>5–10 mg </a:t>
            </a:r>
            <a:r>
              <a:rPr lang="en-US" dirty="0" smtClean="0"/>
              <a:t>daily) .</a:t>
            </a:r>
          </a:p>
          <a:p>
            <a:endParaRPr lang="en-US" dirty="0" smtClean="0"/>
          </a:p>
          <a:p>
            <a:r>
              <a:rPr lang="en-US" dirty="0" smtClean="0"/>
              <a:t>adverse </a:t>
            </a:r>
            <a:r>
              <a:rPr lang="en-US" dirty="0" smtClean="0">
                <a:solidFill>
                  <a:srgbClr val="00B0F0"/>
                </a:solidFill>
              </a:rPr>
              <a:t>drug reactions are more frequent with higher MMI doses</a:t>
            </a:r>
            <a:r>
              <a:rPr lang="en-US" dirty="0" smtClean="0"/>
              <a:t>. Thus, it is important to use an MMI dose that will achieve the clinical goal of normalization of thyroid function reasonably rapidly, while minimizing adverse drug effects.</a:t>
            </a:r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BDD0E53-32B1-4078-8275-C69B61E21F98}" type="slidenum">
              <a:rPr lang="en-US" smtClean="0"/>
              <a:pPr/>
              <a:t>52</a:t>
            </a:fld>
            <a:endParaRPr lang="en-US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28662" y="357166"/>
            <a:ext cx="6996138" cy="6116786"/>
          </a:xfrm>
        </p:spPr>
        <p:txBody>
          <a:bodyPr>
            <a:normAutofit/>
          </a:bodyPr>
          <a:lstStyle/>
          <a:p>
            <a:r>
              <a:rPr lang="en-US" dirty="0" smtClean="0"/>
              <a:t>The task force suggests the following as a rough guide to initial MMI daily dosing:</a:t>
            </a:r>
          </a:p>
          <a:p>
            <a:endParaRPr lang="en-US" dirty="0" smtClean="0"/>
          </a:p>
          <a:p>
            <a:r>
              <a:rPr lang="en-US" dirty="0" smtClean="0"/>
              <a:t> 5-10 mg if </a:t>
            </a:r>
            <a:r>
              <a:rPr lang="en-US" dirty="0" smtClean="0">
                <a:solidFill>
                  <a:srgbClr val="00B0F0"/>
                </a:solidFill>
              </a:rPr>
              <a:t>free T4 </a:t>
            </a:r>
            <a:r>
              <a:rPr lang="en-US" dirty="0" smtClean="0"/>
              <a:t>is 1-1.5 times the upper limit of normal (ULN); </a:t>
            </a:r>
          </a:p>
          <a:p>
            <a:r>
              <a:rPr lang="en-US" dirty="0" smtClean="0"/>
              <a:t>10-20 mg for </a:t>
            </a:r>
            <a:r>
              <a:rPr lang="en-US" dirty="0" smtClean="0">
                <a:solidFill>
                  <a:srgbClr val="00B0F0"/>
                </a:solidFill>
              </a:rPr>
              <a:t>free T4 </a:t>
            </a:r>
            <a:r>
              <a:rPr lang="en-US" dirty="0" smtClean="0"/>
              <a:t>1.5-2 times the ULN; </a:t>
            </a:r>
          </a:p>
          <a:p>
            <a:r>
              <a:rPr lang="en-US" dirty="0" smtClean="0"/>
              <a:t>30-40 mg for </a:t>
            </a:r>
            <a:r>
              <a:rPr lang="en-US" dirty="0" smtClean="0">
                <a:solidFill>
                  <a:srgbClr val="00B0F0"/>
                </a:solidFill>
              </a:rPr>
              <a:t>free T4 </a:t>
            </a:r>
            <a:r>
              <a:rPr lang="en-US" dirty="0" smtClean="0"/>
              <a:t>2-3 times the ULN. </a:t>
            </a:r>
          </a:p>
          <a:p>
            <a:endParaRPr lang="en-US" dirty="0" smtClean="0"/>
          </a:p>
          <a:p>
            <a:r>
              <a:rPr lang="en-US" dirty="0" smtClean="0"/>
              <a:t>Serum </a:t>
            </a:r>
            <a:r>
              <a:rPr lang="en-US" dirty="0" smtClean="0">
                <a:solidFill>
                  <a:srgbClr val="00B0F0"/>
                </a:solidFill>
              </a:rPr>
              <a:t>T3 levels </a:t>
            </a:r>
            <a:r>
              <a:rPr lang="en-US" dirty="0" smtClean="0"/>
              <a:t>are important to </a:t>
            </a:r>
            <a:r>
              <a:rPr lang="en-US" dirty="0" smtClean="0">
                <a:solidFill>
                  <a:srgbClr val="00B0F0"/>
                </a:solidFill>
              </a:rPr>
              <a:t>monitor initially</a:t>
            </a:r>
            <a:r>
              <a:rPr lang="en-US" dirty="0" smtClean="0"/>
              <a:t>, as some patients normalize their free T4 levels with MMI but have </a:t>
            </a:r>
            <a:r>
              <a:rPr lang="en-US" dirty="0" smtClean="0">
                <a:solidFill>
                  <a:srgbClr val="00B0F0"/>
                </a:solidFill>
              </a:rPr>
              <a:t>persistently elevated serum T3, indicating continuing </a:t>
            </a:r>
            <a:r>
              <a:rPr lang="en-US" dirty="0" err="1" smtClean="0">
                <a:solidFill>
                  <a:srgbClr val="00B0F0"/>
                </a:solidFill>
              </a:rPr>
              <a:t>thyrotoxicosis</a:t>
            </a:r>
            <a:endParaRPr lang="fa-IR" dirty="0">
              <a:solidFill>
                <a:srgbClr val="00B0F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BDD0E53-32B1-4078-8275-C69B61E21F98}" type="slidenum">
              <a:rPr lang="en-US" smtClean="0"/>
              <a:pPr/>
              <a:t>53</a:t>
            </a:fld>
            <a:endParaRPr lang="en-US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71472" y="500042"/>
            <a:ext cx="7353328" cy="597391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MMI has the benefit </a:t>
            </a:r>
            <a:r>
              <a:rPr lang="en-US" dirty="0" smtClean="0">
                <a:solidFill>
                  <a:srgbClr val="00B0F0"/>
                </a:solidFill>
              </a:rPr>
              <a:t>of once-a-day administration </a:t>
            </a:r>
            <a:r>
              <a:rPr lang="en-US" dirty="0" smtClean="0"/>
              <a:t>and a </a:t>
            </a:r>
            <a:r>
              <a:rPr lang="en-US" dirty="0" smtClean="0">
                <a:solidFill>
                  <a:srgbClr val="00B0F0"/>
                </a:solidFill>
              </a:rPr>
              <a:t>reduced risk of major side </a:t>
            </a:r>
            <a:r>
              <a:rPr lang="en-US" dirty="0" smtClean="0"/>
              <a:t>effects compared to PTU. </a:t>
            </a:r>
          </a:p>
          <a:p>
            <a:endParaRPr lang="en-US" dirty="0" smtClean="0"/>
          </a:p>
          <a:p>
            <a:r>
              <a:rPr lang="en-US" dirty="0" smtClean="0"/>
              <a:t>PTU has a shorter duration of action and is usually administered </a:t>
            </a:r>
            <a:r>
              <a:rPr lang="en-US" dirty="0" smtClean="0">
                <a:solidFill>
                  <a:srgbClr val="00B0F0"/>
                </a:solidFill>
              </a:rPr>
              <a:t>two or three times daily, starting with 50–150 mg three times daily</a:t>
            </a:r>
            <a:r>
              <a:rPr lang="en-US" dirty="0" smtClean="0"/>
              <a:t>, depending on the severity of the hyperthyroidism. As the clinical findings and thyroid function tests return to normal, reduction to a </a:t>
            </a:r>
            <a:r>
              <a:rPr lang="en-US" dirty="0" smtClean="0">
                <a:solidFill>
                  <a:srgbClr val="00B0F0"/>
                </a:solidFill>
              </a:rPr>
              <a:t>maintenance PTU dose of 50 mg two or three times daily </a:t>
            </a:r>
            <a:r>
              <a:rPr lang="en-US" dirty="0" smtClean="0"/>
              <a:t>is usually possible. </a:t>
            </a:r>
          </a:p>
          <a:p>
            <a:endParaRPr lang="en-US" dirty="0" smtClean="0"/>
          </a:p>
          <a:p>
            <a:r>
              <a:rPr lang="en-US" dirty="0" smtClean="0"/>
              <a:t>When more </a:t>
            </a:r>
            <a:r>
              <a:rPr lang="en-US" dirty="0" smtClean="0">
                <a:solidFill>
                  <a:srgbClr val="00B0F0"/>
                </a:solidFill>
              </a:rPr>
              <a:t>rapid biochemical control </a:t>
            </a:r>
            <a:r>
              <a:rPr lang="en-US" dirty="0" smtClean="0"/>
              <a:t>is needed in patients with severe </a:t>
            </a:r>
            <a:r>
              <a:rPr lang="en-US" dirty="0" err="1" smtClean="0"/>
              <a:t>thyrotoxicosis</a:t>
            </a:r>
            <a:r>
              <a:rPr lang="en-US" dirty="0" smtClean="0"/>
              <a:t>, an initial split dose of MMI (e.g., 15 or 20 mg twice a day) may be </a:t>
            </a:r>
            <a:r>
              <a:rPr lang="en-US" dirty="0" smtClean="0">
                <a:solidFill>
                  <a:srgbClr val="00B0F0"/>
                </a:solidFill>
              </a:rPr>
              <a:t>more effective than a single daily dose,</a:t>
            </a:r>
            <a:r>
              <a:rPr lang="en-US" dirty="0" smtClean="0"/>
              <a:t> as the </a:t>
            </a:r>
            <a:r>
              <a:rPr lang="en-US" dirty="0" smtClean="0">
                <a:solidFill>
                  <a:srgbClr val="FF0000"/>
                </a:solidFill>
              </a:rPr>
              <a:t>duration of action of MMI may be less than 24 hours </a:t>
            </a:r>
            <a:r>
              <a:rPr lang="en-US" dirty="0" smtClean="0"/>
              <a:t>. 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BDD0E53-32B1-4078-8275-C69B61E21F98}" type="slidenum">
              <a:rPr lang="en-US" smtClean="0"/>
              <a:pPr/>
              <a:t>54</a:t>
            </a:fld>
            <a:endParaRPr lang="en-US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14348" y="428604"/>
            <a:ext cx="7210452" cy="6045348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sz="2800" b="1" dirty="0" err="1" smtClean="0"/>
              <a:t>Agranulocytosis</a:t>
            </a:r>
            <a:endParaRPr lang="en-US" sz="2800" b="1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the opinion of the task force is that </a:t>
            </a:r>
            <a:r>
              <a:rPr lang="en-US" dirty="0" smtClean="0">
                <a:solidFill>
                  <a:srgbClr val="00B0F0"/>
                </a:solidFill>
              </a:rPr>
              <a:t>a baseline absolute </a:t>
            </a:r>
            <a:r>
              <a:rPr lang="en-US" dirty="0" err="1" smtClean="0">
                <a:solidFill>
                  <a:srgbClr val="00B0F0"/>
                </a:solidFill>
              </a:rPr>
              <a:t>neutrophil</a:t>
            </a:r>
            <a:r>
              <a:rPr lang="en-US" dirty="0" smtClean="0">
                <a:solidFill>
                  <a:srgbClr val="00B0F0"/>
                </a:solidFill>
              </a:rPr>
              <a:t> count &lt;1000/mm3 or liver </a:t>
            </a:r>
            <a:r>
              <a:rPr lang="en-US" dirty="0" err="1" smtClean="0">
                <a:solidFill>
                  <a:srgbClr val="00B0F0"/>
                </a:solidFill>
              </a:rPr>
              <a:t>transaminase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smtClean="0"/>
              <a:t>enzyme levels elevated more than fivefold above </a:t>
            </a:r>
            <a:r>
              <a:rPr lang="en-US" dirty="0" smtClean="0">
                <a:solidFill>
                  <a:srgbClr val="00B0F0"/>
                </a:solidFill>
              </a:rPr>
              <a:t>the upper limit of normal </a:t>
            </a:r>
            <a:r>
              <a:rPr lang="en-US" dirty="0" smtClean="0"/>
              <a:t>should prompt serious reconsideration of initiating ATD therapy </a:t>
            </a:r>
          </a:p>
          <a:p>
            <a:endParaRPr lang="en-US" dirty="0" smtClean="0">
              <a:solidFill>
                <a:srgbClr val="00B0F0"/>
              </a:solidFill>
            </a:endParaRPr>
          </a:p>
          <a:p>
            <a:r>
              <a:rPr lang="en-US" dirty="0" smtClean="0"/>
              <a:t>Although ATD associated </a:t>
            </a:r>
            <a:r>
              <a:rPr lang="en-US" dirty="0" err="1" smtClean="0"/>
              <a:t>agranulocytosis</a:t>
            </a:r>
            <a:r>
              <a:rPr lang="en-US" dirty="0" smtClean="0"/>
              <a:t> is uncommon, it is life-threatening. </a:t>
            </a:r>
            <a:r>
              <a:rPr lang="en-US" dirty="0" smtClean="0">
                <a:solidFill>
                  <a:srgbClr val="00B0F0"/>
                </a:solidFill>
              </a:rPr>
              <a:t>PTU </a:t>
            </a:r>
            <a:r>
              <a:rPr lang="en-US" dirty="0" smtClean="0"/>
              <a:t>at any dose appears to be more likely to cause </a:t>
            </a:r>
            <a:r>
              <a:rPr lang="en-US" dirty="0" err="1" smtClean="0"/>
              <a:t>agranulocytosis</a:t>
            </a:r>
            <a:r>
              <a:rPr lang="en-US" dirty="0" smtClean="0"/>
              <a:t>, compared to low doses of MMI </a:t>
            </a:r>
          </a:p>
          <a:p>
            <a:endParaRPr lang="en-US" dirty="0" smtClean="0"/>
          </a:p>
          <a:p>
            <a:r>
              <a:rPr lang="en-US" dirty="0" err="1" smtClean="0"/>
              <a:t>agranulocytosis</a:t>
            </a:r>
            <a:r>
              <a:rPr lang="en-US" dirty="0" smtClean="0"/>
              <a:t> alone were </a:t>
            </a:r>
            <a:r>
              <a:rPr lang="en-US" dirty="0" smtClean="0">
                <a:solidFill>
                  <a:srgbClr val="00B0F0"/>
                </a:solidFill>
              </a:rPr>
              <a:t>successfully treated with granulocyte colony stimulating factor (G- CSF), steroids, or supportive care.</a:t>
            </a:r>
          </a:p>
          <a:p>
            <a:endParaRPr lang="en-US" dirty="0" smtClean="0">
              <a:solidFill>
                <a:srgbClr val="00B0F0"/>
              </a:solidFill>
            </a:endParaRPr>
          </a:p>
          <a:p>
            <a:r>
              <a:rPr lang="en-US" dirty="0" smtClean="0">
                <a:solidFill>
                  <a:srgbClr val="00B0F0"/>
                </a:solidFill>
              </a:rPr>
              <a:t> No </a:t>
            </a:r>
            <a:r>
              <a:rPr lang="en-US" dirty="0" err="1" smtClean="0">
                <a:solidFill>
                  <a:srgbClr val="00B0F0"/>
                </a:solidFill>
              </a:rPr>
              <a:t>predictivem</a:t>
            </a:r>
            <a:r>
              <a:rPr lang="en-US" dirty="0" smtClean="0">
                <a:solidFill>
                  <a:srgbClr val="00B0F0"/>
                </a:solidFill>
              </a:rPr>
              <a:t> risk factors </a:t>
            </a:r>
            <a:r>
              <a:rPr lang="en-US" dirty="0" smtClean="0"/>
              <a:t>for the development of </a:t>
            </a:r>
            <a:r>
              <a:rPr lang="en-US" dirty="0" err="1" smtClean="0"/>
              <a:t>agranulocytosis</a:t>
            </a:r>
            <a:r>
              <a:rPr lang="en-US" dirty="0" smtClean="0"/>
              <a:t> could be identified</a:t>
            </a:r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BDD0E53-32B1-4078-8275-C69B61E21F98}" type="slidenum">
              <a:rPr lang="en-US" smtClean="0"/>
              <a:pPr/>
              <a:t>55</a:t>
            </a:fld>
            <a:endParaRPr lang="en-US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42910" y="857232"/>
            <a:ext cx="7281890" cy="56167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b="1" dirty="0" err="1" smtClean="0"/>
              <a:t>Hepatotoxicity</a:t>
            </a:r>
            <a:endParaRPr lang="en-US" sz="2800" b="1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err="1" smtClean="0"/>
              <a:t>Hepatotoxicity</a:t>
            </a:r>
            <a:r>
              <a:rPr lang="en-US" dirty="0" smtClean="0"/>
              <a:t> is another major adverse effect of ATD therapy. </a:t>
            </a:r>
            <a:r>
              <a:rPr lang="en-US" dirty="0" smtClean="0">
                <a:solidFill>
                  <a:srgbClr val="00B0F0"/>
                </a:solidFill>
              </a:rPr>
              <a:t>MMI</a:t>
            </a:r>
            <a:r>
              <a:rPr lang="en-US" dirty="0" smtClean="0"/>
              <a:t> </a:t>
            </a:r>
            <a:r>
              <a:rPr lang="en-US" dirty="0" err="1" smtClean="0"/>
              <a:t>hepatotoxicity</a:t>
            </a:r>
            <a:r>
              <a:rPr lang="en-US" dirty="0" smtClean="0"/>
              <a:t> has been described as typically </a:t>
            </a:r>
            <a:r>
              <a:rPr lang="en-US" dirty="0" err="1" smtClean="0">
                <a:solidFill>
                  <a:srgbClr val="00B0F0"/>
                </a:solidFill>
              </a:rPr>
              <a:t>cholestatic</a:t>
            </a:r>
            <a:r>
              <a:rPr lang="en-US" dirty="0" smtClean="0"/>
              <a:t>, but </a:t>
            </a:r>
            <a:r>
              <a:rPr lang="en-US" dirty="0" err="1" smtClean="0"/>
              <a:t>hepatocellular</a:t>
            </a:r>
            <a:r>
              <a:rPr lang="en-US" dirty="0" smtClean="0"/>
              <a:t> disease may be seen.</a:t>
            </a:r>
          </a:p>
          <a:p>
            <a:endParaRPr lang="en-US" dirty="0" smtClean="0">
              <a:solidFill>
                <a:srgbClr val="00B0F0"/>
              </a:solidFill>
            </a:endParaRPr>
          </a:p>
          <a:p>
            <a:r>
              <a:rPr lang="en-US" dirty="0" smtClean="0">
                <a:solidFill>
                  <a:srgbClr val="00B0F0"/>
                </a:solidFill>
              </a:rPr>
              <a:t>children are more susceptible to </a:t>
            </a:r>
            <a:r>
              <a:rPr lang="en-US" dirty="0" err="1" smtClean="0">
                <a:solidFill>
                  <a:srgbClr val="00B0F0"/>
                </a:solidFill>
              </a:rPr>
              <a:t>hepatotoxic</a:t>
            </a:r>
            <a:r>
              <a:rPr lang="en-US" dirty="0" smtClean="0">
                <a:solidFill>
                  <a:srgbClr val="00B0F0"/>
                </a:solidFill>
              </a:rPr>
              <a:t> reactions from PTU </a:t>
            </a:r>
            <a:r>
              <a:rPr lang="en-US" dirty="0" smtClean="0"/>
              <a:t>than are adults.</a:t>
            </a:r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BDD0E53-32B1-4078-8275-C69B61E21F98}" type="slidenum">
              <a:rPr lang="en-US" smtClean="0"/>
              <a:pPr/>
              <a:t>56</a:t>
            </a:fld>
            <a:endParaRPr lang="en-US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71472" y="142852"/>
            <a:ext cx="7281890" cy="6215106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sz="3800" b="1" dirty="0" err="1" smtClean="0"/>
              <a:t>Vasculitis</a:t>
            </a:r>
            <a:endParaRPr lang="en-US" sz="3800" b="1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Aside from hematologic and hepatic adverse effects, there are other rare side effects with ATDs. </a:t>
            </a:r>
            <a:r>
              <a:rPr lang="en-US" dirty="0" smtClean="0">
                <a:solidFill>
                  <a:srgbClr val="00B0F0"/>
                </a:solidFill>
              </a:rPr>
              <a:t>PTU, and rarely MMI can cause causes </a:t>
            </a:r>
            <a:r>
              <a:rPr lang="en-US" dirty="0" err="1" smtClean="0">
                <a:solidFill>
                  <a:srgbClr val="00B0F0"/>
                </a:solidFill>
              </a:rPr>
              <a:t>antineutrophil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err="1" smtClean="0">
                <a:solidFill>
                  <a:srgbClr val="00B0F0"/>
                </a:solidFill>
              </a:rPr>
              <a:t>cytoplasmic</a:t>
            </a:r>
            <a:r>
              <a:rPr lang="en-US" dirty="0" smtClean="0">
                <a:solidFill>
                  <a:srgbClr val="00B0F0"/>
                </a:solidFill>
              </a:rPr>
              <a:t> antibody (</a:t>
            </a:r>
            <a:r>
              <a:rPr lang="en-US" dirty="0" err="1" smtClean="0">
                <a:solidFill>
                  <a:srgbClr val="00B0F0"/>
                </a:solidFill>
              </a:rPr>
              <a:t>pANCA</a:t>
            </a:r>
            <a:r>
              <a:rPr lang="en-US" dirty="0" smtClean="0">
                <a:solidFill>
                  <a:srgbClr val="00B0F0"/>
                </a:solidFill>
              </a:rPr>
              <a:t>)-positive small vessel </a:t>
            </a:r>
            <a:r>
              <a:rPr lang="en-US" dirty="0" err="1" smtClean="0">
                <a:solidFill>
                  <a:srgbClr val="00B0F0"/>
                </a:solidFill>
              </a:rPr>
              <a:t>vasculitis</a:t>
            </a:r>
            <a:r>
              <a:rPr lang="en-US" dirty="0" smtClean="0">
                <a:solidFill>
                  <a:srgbClr val="00B0F0"/>
                </a:solidFill>
              </a:rPr>
              <a:t> as well as drug induced lupus </a:t>
            </a:r>
            <a:r>
              <a:rPr lang="en-US" dirty="0" smtClean="0"/>
              <a:t>. The risk appears to </a:t>
            </a:r>
            <a:r>
              <a:rPr lang="en-US" dirty="0" smtClean="0">
                <a:solidFill>
                  <a:srgbClr val="00B0F0"/>
                </a:solidFill>
              </a:rPr>
              <a:t>increase with duration </a:t>
            </a:r>
            <a:r>
              <a:rPr lang="en-US" dirty="0" smtClean="0"/>
              <a:t>of therapy </a:t>
            </a:r>
            <a:r>
              <a:rPr lang="en-US" dirty="0" smtClean="0">
                <a:solidFill>
                  <a:srgbClr val="00B0F0"/>
                </a:solidFill>
              </a:rPr>
              <a:t>as opposed to other adverse effects </a:t>
            </a:r>
            <a:r>
              <a:rPr lang="en-US" dirty="0" smtClean="0"/>
              <a:t>seen with ATDs that typically occur early in the course of treatment . </a:t>
            </a:r>
          </a:p>
          <a:p>
            <a:endParaRPr lang="en-US" dirty="0" smtClean="0"/>
          </a:p>
          <a:p>
            <a:r>
              <a:rPr lang="en-US" dirty="0" smtClean="0"/>
              <a:t>While up to </a:t>
            </a:r>
            <a:r>
              <a:rPr lang="en-US" dirty="0" smtClean="0">
                <a:solidFill>
                  <a:srgbClr val="00B0F0"/>
                </a:solidFill>
              </a:rPr>
              <a:t>40% of patients taking PTU develop ANCA </a:t>
            </a:r>
            <a:r>
              <a:rPr lang="en-US" dirty="0" smtClean="0"/>
              <a:t>positivity, the vast majority of such individuals do not develop clinical </a:t>
            </a:r>
            <a:r>
              <a:rPr lang="en-US" dirty="0" err="1" smtClean="0"/>
              <a:t>vascutitis</a:t>
            </a:r>
            <a:r>
              <a:rPr lang="en-US" dirty="0" smtClean="0"/>
              <a:t> .When the drug is discontinued, the ANCA slowly disappear in most individuals . </a:t>
            </a:r>
            <a:r>
              <a:rPr lang="en-US" dirty="0" smtClean="0">
                <a:solidFill>
                  <a:srgbClr val="00B0F0"/>
                </a:solidFill>
              </a:rPr>
              <a:t>Children</a:t>
            </a:r>
            <a:r>
              <a:rPr lang="en-US" dirty="0" smtClean="0"/>
              <a:t> seem to be more likely to develop </a:t>
            </a:r>
            <a:r>
              <a:rPr lang="en-US" dirty="0" smtClean="0">
                <a:solidFill>
                  <a:srgbClr val="00B0F0"/>
                </a:solidFill>
              </a:rPr>
              <a:t>PTU-related ANCA positive </a:t>
            </a:r>
            <a:r>
              <a:rPr lang="en-US" dirty="0" err="1" smtClean="0">
                <a:solidFill>
                  <a:srgbClr val="00B0F0"/>
                </a:solidFill>
              </a:rPr>
              <a:t>vasculitis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</a:p>
          <a:p>
            <a:endParaRPr lang="en-US" dirty="0" smtClean="0">
              <a:solidFill>
                <a:srgbClr val="00B0F0"/>
              </a:solidFill>
            </a:endParaRPr>
          </a:p>
          <a:p>
            <a:r>
              <a:rPr lang="en-US" dirty="0" smtClean="0"/>
              <a:t> In most cases, the </a:t>
            </a:r>
            <a:r>
              <a:rPr lang="en-US" dirty="0" err="1" smtClean="0"/>
              <a:t>vasculitis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B0F0"/>
                </a:solidFill>
              </a:rPr>
              <a:t>resolves</a:t>
            </a:r>
            <a:r>
              <a:rPr lang="en-US" dirty="0" smtClean="0"/>
              <a:t> with drug </a:t>
            </a:r>
            <a:r>
              <a:rPr lang="en-US" dirty="0" smtClean="0">
                <a:solidFill>
                  <a:srgbClr val="00B0F0"/>
                </a:solidFill>
              </a:rPr>
              <a:t>discontinuation</a:t>
            </a:r>
            <a:r>
              <a:rPr lang="en-US" dirty="0" smtClean="0"/>
              <a:t>, although immunosuppressive therapy may be necessary</a:t>
            </a:r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BDD0E53-32B1-4078-8275-C69B61E21F98}" type="slidenum">
              <a:rPr lang="en-US" smtClean="0"/>
              <a:pPr/>
              <a:t>57</a:t>
            </a:fld>
            <a:endParaRPr lang="en-US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Rare cases of </a:t>
            </a:r>
            <a:r>
              <a:rPr lang="en-US" dirty="0" smtClean="0">
                <a:solidFill>
                  <a:srgbClr val="00B0F0"/>
                </a:solidFill>
              </a:rPr>
              <a:t>insulin autoimmune syndrome </a:t>
            </a:r>
            <a:r>
              <a:rPr lang="en-US" dirty="0" smtClean="0"/>
              <a:t>with symptomatic hypoglycemia have been reported in patients treated with </a:t>
            </a:r>
            <a:r>
              <a:rPr lang="en-US" dirty="0" smtClean="0">
                <a:solidFill>
                  <a:srgbClr val="00B0F0"/>
                </a:solidFill>
              </a:rPr>
              <a:t>MMI</a:t>
            </a:r>
            <a:endParaRPr lang="fa-IR" dirty="0">
              <a:solidFill>
                <a:srgbClr val="00B0F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BDD0E53-32B1-4078-8275-C69B61E21F98}" type="slidenum">
              <a:rPr lang="en-US" smtClean="0"/>
              <a:pPr/>
              <a:t>58</a:t>
            </a:fld>
            <a:endParaRPr lang="en-US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71472" y="428604"/>
            <a:ext cx="7353328" cy="6045348"/>
          </a:xfrm>
        </p:spPr>
        <p:txBody>
          <a:bodyPr>
            <a:normAutofit fontScale="92500"/>
          </a:bodyPr>
          <a:lstStyle/>
          <a:p>
            <a:r>
              <a:rPr lang="en-US" b="1" dirty="0" smtClean="0"/>
              <a:t>Monitoring of patients taking </a:t>
            </a:r>
            <a:r>
              <a:rPr lang="en-US" b="1" dirty="0" err="1" smtClean="0"/>
              <a:t>antithyroid</a:t>
            </a:r>
            <a:r>
              <a:rPr lang="en-US" b="1" dirty="0" smtClean="0"/>
              <a:t> drugs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An assessment of serum free T4 and total T3 should be obtained about </a:t>
            </a:r>
            <a:r>
              <a:rPr lang="en-US" dirty="0" smtClean="0">
                <a:solidFill>
                  <a:srgbClr val="00B0F0"/>
                </a:solidFill>
              </a:rPr>
              <a:t>2 to 6 weeks after initiation of therapy</a:t>
            </a:r>
            <a:r>
              <a:rPr lang="en-US" dirty="0" smtClean="0"/>
              <a:t>, depending </a:t>
            </a:r>
            <a:r>
              <a:rPr lang="en-US" dirty="0" smtClean="0">
                <a:solidFill>
                  <a:srgbClr val="00B0F0"/>
                </a:solidFill>
              </a:rPr>
              <a:t>on the severity of the </a:t>
            </a:r>
            <a:r>
              <a:rPr lang="en-US" dirty="0" err="1" smtClean="0">
                <a:solidFill>
                  <a:srgbClr val="00B0F0"/>
                </a:solidFill>
              </a:rPr>
              <a:t>thyrotoxicosis</a:t>
            </a:r>
            <a:r>
              <a:rPr lang="en-US" dirty="0" smtClean="0"/>
              <a:t>, and the dose of medication adjusted accordingly. </a:t>
            </a:r>
          </a:p>
          <a:p>
            <a:endParaRPr lang="en-US" dirty="0" smtClean="0"/>
          </a:p>
          <a:p>
            <a:r>
              <a:rPr lang="en-US" dirty="0" smtClean="0"/>
              <a:t>Serum T3 should be monitored because the serum free T4 levels may normalize despite persistent elevation of serum total T3. </a:t>
            </a:r>
            <a:r>
              <a:rPr lang="en-US" dirty="0" smtClean="0">
                <a:solidFill>
                  <a:srgbClr val="00B0F0"/>
                </a:solidFill>
              </a:rPr>
              <a:t>Serum TSH </a:t>
            </a:r>
            <a:r>
              <a:rPr lang="en-US" dirty="0" smtClean="0"/>
              <a:t>may remain suppressed for </a:t>
            </a:r>
            <a:r>
              <a:rPr lang="en-US" dirty="0" smtClean="0">
                <a:solidFill>
                  <a:srgbClr val="00B0F0"/>
                </a:solidFill>
              </a:rPr>
              <a:t>several months </a:t>
            </a:r>
            <a:r>
              <a:rPr lang="en-US" dirty="0" smtClean="0"/>
              <a:t>after starting therapy and is therefore not a good parameter for monitoring therapy early in the course.</a:t>
            </a:r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BDD0E53-32B1-4078-8275-C69B61E21F98}" type="slidenum">
              <a:rPr lang="en-US" smtClean="0"/>
              <a:pPr/>
              <a:t>59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57224" y="0"/>
            <a:ext cx="6924700" cy="63311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b="1" dirty="0" smtClean="0"/>
              <a:t> </a:t>
            </a:r>
            <a:r>
              <a:rPr lang="en-US" sz="2600" b="1" dirty="0" smtClean="0"/>
              <a:t>Causes of </a:t>
            </a:r>
            <a:r>
              <a:rPr lang="en-US" sz="2600" b="1" dirty="0" err="1" smtClean="0"/>
              <a:t>thyrotoxicosis</a:t>
            </a:r>
            <a:endParaRPr lang="en-US" b="1" dirty="0" smtClean="0"/>
          </a:p>
          <a:p>
            <a:endParaRPr lang="en-US" dirty="0" smtClean="0"/>
          </a:p>
          <a:p>
            <a:r>
              <a:rPr lang="en-US" dirty="0" smtClean="0"/>
              <a:t> (</a:t>
            </a:r>
            <a:r>
              <a:rPr lang="en-US" dirty="0" err="1" smtClean="0"/>
              <a:t>i</a:t>
            </a:r>
            <a:r>
              <a:rPr lang="en-US" dirty="0" smtClean="0"/>
              <a:t>) the thyroid is </a:t>
            </a:r>
            <a:r>
              <a:rPr lang="en-US" dirty="0" smtClean="0">
                <a:solidFill>
                  <a:srgbClr val="00B0F0"/>
                </a:solidFill>
              </a:rPr>
              <a:t>excessively stimulated </a:t>
            </a:r>
            <a:r>
              <a:rPr lang="en-US" dirty="0" smtClean="0"/>
              <a:t>by </a:t>
            </a:r>
            <a:r>
              <a:rPr lang="en-US" dirty="0" err="1" smtClean="0"/>
              <a:t>trophic</a:t>
            </a:r>
            <a:r>
              <a:rPr lang="en-US" dirty="0" smtClean="0"/>
              <a:t> factors</a:t>
            </a:r>
          </a:p>
          <a:p>
            <a:r>
              <a:rPr lang="en-US" dirty="0" smtClean="0"/>
              <a:t>(ii) there is constitutive activation of thyroid </a:t>
            </a:r>
            <a:r>
              <a:rPr lang="en-US" dirty="0" smtClean="0">
                <a:solidFill>
                  <a:srgbClr val="00B0F0"/>
                </a:solidFill>
              </a:rPr>
              <a:t>hormone synthesis and secretion </a:t>
            </a:r>
            <a:r>
              <a:rPr lang="en-US" dirty="0" smtClean="0"/>
              <a:t>leading to </a:t>
            </a:r>
            <a:r>
              <a:rPr lang="en-US" dirty="0" smtClean="0">
                <a:solidFill>
                  <a:srgbClr val="00B0F0"/>
                </a:solidFill>
              </a:rPr>
              <a:t>autonomous</a:t>
            </a:r>
            <a:r>
              <a:rPr lang="en-US" dirty="0" smtClean="0"/>
              <a:t> release of excess thyroid hormone</a:t>
            </a:r>
          </a:p>
          <a:p>
            <a:r>
              <a:rPr lang="en-US" dirty="0" smtClean="0"/>
              <a:t>(iii) thyroid stores of preformed hormone are passively released in excessive amounts owing to </a:t>
            </a:r>
            <a:r>
              <a:rPr lang="en-US" dirty="0" smtClean="0">
                <a:solidFill>
                  <a:srgbClr val="00B0F0"/>
                </a:solidFill>
              </a:rPr>
              <a:t>autoimmune, infectious, chemical, or mechanical </a:t>
            </a:r>
            <a:r>
              <a:rPr lang="en-US" dirty="0" smtClean="0"/>
              <a:t>insult </a:t>
            </a:r>
          </a:p>
          <a:p>
            <a:r>
              <a:rPr lang="en-US" dirty="0" smtClean="0"/>
              <a:t>(iv) there is </a:t>
            </a:r>
            <a:r>
              <a:rPr lang="en-US" dirty="0" smtClean="0">
                <a:solidFill>
                  <a:srgbClr val="00B0F0"/>
                </a:solidFill>
              </a:rPr>
              <a:t>exposure to extra-thyroidal sources </a:t>
            </a:r>
            <a:r>
              <a:rPr lang="en-US" dirty="0" smtClean="0"/>
              <a:t>of thyroid hormone, which may be either endogenous (</a:t>
            </a:r>
            <a:r>
              <a:rPr lang="en-US" b="1" dirty="0" err="1" smtClean="0"/>
              <a:t>struma</a:t>
            </a:r>
            <a:r>
              <a:rPr lang="en-US" b="1" dirty="0" smtClean="0"/>
              <a:t> </a:t>
            </a:r>
            <a:r>
              <a:rPr lang="en-US" b="1" dirty="0" err="1" smtClean="0"/>
              <a:t>ovarii</a:t>
            </a:r>
            <a:r>
              <a:rPr lang="en-US" b="1" dirty="0" smtClean="0"/>
              <a:t>, metastatic differentiated thyroid cancer) or exogenous (factitious </a:t>
            </a:r>
            <a:r>
              <a:rPr lang="en-US" b="1" dirty="0" err="1" smtClean="0"/>
              <a:t>thyrotoxicosis</a:t>
            </a:r>
            <a:r>
              <a:rPr lang="en-US" b="1" dirty="0" smtClean="0"/>
              <a:t>).</a:t>
            </a:r>
            <a:endParaRPr lang="fa-IR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BDD0E53-32B1-4078-8275-C69B61E21F98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71472" y="857232"/>
            <a:ext cx="7353328" cy="5616720"/>
          </a:xfrm>
        </p:spPr>
        <p:txBody>
          <a:bodyPr/>
          <a:lstStyle/>
          <a:p>
            <a:r>
              <a:rPr lang="en-US" dirty="0" smtClean="0"/>
              <a:t>Once the patient is </a:t>
            </a:r>
            <a:r>
              <a:rPr lang="en-US" dirty="0" err="1" smtClean="0"/>
              <a:t>euthyroid</a:t>
            </a:r>
            <a:r>
              <a:rPr lang="en-US" dirty="0" smtClean="0"/>
              <a:t>, the dose of MMI can usually be </a:t>
            </a:r>
            <a:r>
              <a:rPr lang="en-US" dirty="0" smtClean="0">
                <a:solidFill>
                  <a:srgbClr val="00B0F0"/>
                </a:solidFill>
              </a:rPr>
              <a:t>decreased by 30-50%, </a:t>
            </a:r>
            <a:r>
              <a:rPr lang="en-US" dirty="0" smtClean="0"/>
              <a:t>and biochemical testing repeated in 4-6 weeks.</a:t>
            </a:r>
          </a:p>
          <a:p>
            <a:endParaRPr lang="en-US" dirty="0" smtClean="0"/>
          </a:p>
          <a:p>
            <a:r>
              <a:rPr lang="en-US" dirty="0" smtClean="0"/>
              <a:t> Once </a:t>
            </a:r>
            <a:r>
              <a:rPr lang="en-US" dirty="0" err="1" smtClean="0"/>
              <a:t>euthyroid</a:t>
            </a:r>
            <a:r>
              <a:rPr lang="en-US" dirty="0" smtClean="0"/>
              <a:t> levels are achieved with the minimal dose of medication, clinical and laboratory evaluation can be undertaken at </a:t>
            </a:r>
            <a:r>
              <a:rPr lang="en-US" dirty="0" smtClean="0">
                <a:solidFill>
                  <a:srgbClr val="00B0F0"/>
                </a:solidFill>
              </a:rPr>
              <a:t>intervals of 2–3 months</a:t>
            </a:r>
            <a:r>
              <a:rPr lang="en-US" dirty="0" smtClean="0"/>
              <a:t>. </a:t>
            </a:r>
          </a:p>
          <a:p>
            <a:endParaRPr lang="en-US" dirty="0" smtClean="0"/>
          </a:p>
          <a:p>
            <a:r>
              <a:rPr lang="en-US" dirty="0" smtClean="0"/>
              <a:t>If a patient is receiving </a:t>
            </a:r>
            <a:r>
              <a:rPr lang="en-US" dirty="0" smtClean="0">
                <a:solidFill>
                  <a:srgbClr val="00B0F0"/>
                </a:solidFill>
              </a:rPr>
              <a:t>long-term MMI (&gt; 18 </a:t>
            </a:r>
            <a:r>
              <a:rPr lang="en-US" dirty="0" smtClean="0"/>
              <a:t>months), this interval can be increased </a:t>
            </a:r>
            <a:r>
              <a:rPr lang="en-US" dirty="0" smtClean="0">
                <a:solidFill>
                  <a:srgbClr val="00B0F0"/>
                </a:solidFill>
              </a:rPr>
              <a:t>to 6 months</a:t>
            </a:r>
            <a:endParaRPr lang="fa-IR" dirty="0">
              <a:solidFill>
                <a:srgbClr val="00B0F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BDD0E53-32B1-4078-8275-C69B61E21F98}" type="slidenum">
              <a:rPr lang="en-US" smtClean="0"/>
              <a:pPr/>
              <a:t>60</a:t>
            </a:fld>
            <a:endParaRPr lang="en-US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85786" y="642918"/>
            <a:ext cx="7139014" cy="5831034"/>
          </a:xfrm>
        </p:spPr>
        <p:txBody>
          <a:bodyPr>
            <a:normAutofit/>
          </a:bodyPr>
          <a:lstStyle/>
          <a:p>
            <a:pPr>
              <a:buNone/>
            </a:pPr>
            <a:endParaRPr lang="en-US" dirty="0" smtClean="0"/>
          </a:p>
          <a:p>
            <a:r>
              <a:rPr lang="en-US" dirty="0" smtClean="0"/>
              <a:t> While routine monitoring of white blood cell counts may detect early </a:t>
            </a:r>
            <a:r>
              <a:rPr lang="en-US" dirty="0" err="1" smtClean="0"/>
              <a:t>agranulocytosis</a:t>
            </a:r>
            <a:r>
              <a:rPr lang="en-US" dirty="0" smtClean="0"/>
              <a:t> Because patients are typically symptomatic, </a:t>
            </a:r>
            <a:r>
              <a:rPr lang="en-US" dirty="0" smtClean="0">
                <a:solidFill>
                  <a:srgbClr val="00B0F0"/>
                </a:solidFill>
              </a:rPr>
              <a:t>measuring white blood cell counts during febrile illnesses and at the onset of </a:t>
            </a:r>
            <a:r>
              <a:rPr lang="en-US" dirty="0" err="1" smtClean="0">
                <a:solidFill>
                  <a:srgbClr val="00B0F0"/>
                </a:solidFill>
              </a:rPr>
              <a:t>pharyngitis</a:t>
            </a:r>
            <a:r>
              <a:rPr lang="en-US" dirty="0" smtClean="0"/>
              <a:t> has been the </a:t>
            </a:r>
            <a:r>
              <a:rPr lang="en-US" dirty="0" smtClean="0">
                <a:solidFill>
                  <a:srgbClr val="00B0F0"/>
                </a:solidFill>
              </a:rPr>
              <a:t>standard approach </a:t>
            </a:r>
            <a:r>
              <a:rPr lang="en-US" dirty="0" smtClean="0"/>
              <a:t>to monitoring. </a:t>
            </a:r>
          </a:p>
          <a:p>
            <a:endParaRPr lang="en-US" dirty="0" smtClean="0"/>
          </a:p>
          <a:p>
            <a:r>
              <a:rPr lang="en-US" dirty="0" smtClean="0"/>
              <a:t>If monitoring is employed, the maximum benefit would be for the </a:t>
            </a:r>
            <a:r>
              <a:rPr lang="en-US" dirty="0" smtClean="0">
                <a:solidFill>
                  <a:srgbClr val="00B0F0"/>
                </a:solidFill>
              </a:rPr>
              <a:t>first 90 days </a:t>
            </a:r>
            <a:r>
              <a:rPr lang="en-US" dirty="0" smtClean="0"/>
              <a:t>of therapy, when the vast majority of </a:t>
            </a:r>
            <a:r>
              <a:rPr lang="en-US" dirty="0" err="1" smtClean="0"/>
              <a:t>agranulocytosis</a:t>
            </a:r>
            <a:r>
              <a:rPr lang="en-US" dirty="0" smtClean="0"/>
              <a:t> occurs</a:t>
            </a:r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BDD0E53-32B1-4078-8275-C69B61E21F98}" type="slidenum">
              <a:rPr lang="en-US" smtClean="0"/>
              <a:pPr/>
              <a:t>61</a:t>
            </a:fld>
            <a:endParaRPr lang="en-US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71472" y="857232"/>
            <a:ext cx="7353328" cy="5616720"/>
          </a:xfrm>
        </p:spPr>
        <p:txBody>
          <a:bodyPr/>
          <a:lstStyle/>
          <a:p>
            <a:pPr>
              <a:buNone/>
            </a:pPr>
            <a:r>
              <a:rPr lang="en-US" b="1" dirty="0" smtClean="0"/>
              <a:t>RECOMMENDATION 18</a:t>
            </a:r>
          </a:p>
          <a:p>
            <a:endParaRPr lang="en-US" dirty="0" smtClean="0"/>
          </a:p>
          <a:p>
            <a:r>
              <a:rPr lang="en-US" dirty="0" smtClean="0"/>
              <a:t>Liver function and </a:t>
            </a:r>
            <a:r>
              <a:rPr lang="en-US" dirty="0" err="1" smtClean="0"/>
              <a:t>hepatocellular</a:t>
            </a:r>
            <a:r>
              <a:rPr lang="en-US" dirty="0" smtClean="0"/>
              <a:t> integrity should be assessed in patients taking MMI or PTU who experience </a:t>
            </a:r>
            <a:r>
              <a:rPr lang="en-US" dirty="0" err="1" smtClean="0">
                <a:solidFill>
                  <a:srgbClr val="00B0F0"/>
                </a:solidFill>
              </a:rPr>
              <a:t>pruritic</a:t>
            </a:r>
            <a:r>
              <a:rPr lang="en-US" dirty="0" smtClean="0">
                <a:solidFill>
                  <a:srgbClr val="00B0F0"/>
                </a:solidFill>
              </a:rPr>
              <a:t> rash, jaundice, light-colored stool or dark urine, joint pain, abdominal pain or bloating, anorexia, nausea, or fatigue</a:t>
            </a:r>
            <a:r>
              <a:rPr lang="en-US" dirty="0" smtClean="0"/>
              <a:t>. </a:t>
            </a:r>
            <a:r>
              <a:rPr lang="en-US" b="1" dirty="0" smtClean="0"/>
              <a:t>Strong recommendation, low-quality evidence.</a:t>
            </a:r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BDD0E53-32B1-4078-8275-C69B61E21F98}" type="slidenum">
              <a:rPr lang="en-US" smtClean="0"/>
              <a:pPr/>
              <a:t>62</a:t>
            </a:fld>
            <a:endParaRPr lang="en-US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85786" y="857232"/>
            <a:ext cx="7139014" cy="5616720"/>
          </a:xfrm>
        </p:spPr>
        <p:txBody>
          <a:bodyPr>
            <a:normAutofit/>
          </a:bodyPr>
          <a:lstStyle/>
          <a:p>
            <a:r>
              <a:rPr lang="en-US" dirty="0" smtClean="0"/>
              <a:t>Hyperthyroidism can itself cause </a:t>
            </a:r>
            <a:r>
              <a:rPr lang="en-US" dirty="0" smtClean="0">
                <a:solidFill>
                  <a:srgbClr val="00B0F0"/>
                </a:solidFill>
              </a:rPr>
              <a:t>mildly abnormal </a:t>
            </a:r>
            <a:r>
              <a:rPr lang="en-US" dirty="0" smtClean="0"/>
              <a:t>liver function tests in up to </a:t>
            </a:r>
            <a:r>
              <a:rPr lang="en-US" dirty="0" smtClean="0">
                <a:solidFill>
                  <a:srgbClr val="00B0F0"/>
                </a:solidFill>
              </a:rPr>
              <a:t>30% of patients </a:t>
            </a:r>
            <a:r>
              <a:rPr lang="en-US" dirty="0" smtClean="0"/>
              <a:t>. </a:t>
            </a:r>
          </a:p>
          <a:p>
            <a:endParaRPr lang="en-US" dirty="0" smtClean="0"/>
          </a:p>
          <a:p>
            <a:r>
              <a:rPr lang="en-US" dirty="0" smtClean="0"/>
              <a:t>PTU can also cause fatal hepatic necrosis, leading to the suggestion by some that patients taking this ATD have routine </a:t>
            </a:r>
            <a:r>
              <a:rPr lang="en-US" dirty="0" smtClean="0">
                <a:solidFill>
                  <a:srgbClr val="00B0F0"/>
                </a:solidFill>
              </a:rPr>
              <a:t>monitoring of their liver function, especially during the first 6 months of therapy.</a:t>
            </a:r>
            <a:endParaRPr lang="fa-IR" dirty="0">
              <a:solidFill>
                <a:srgbClr val="00B0F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BDD0E53-32B1-4078-8275-C69B61E21F98}" type="slidenum">
              <a:rPr lang="en-US" smtClean="0"/>
              <a:pPr/>
              <a:t>63</a:t>
            </a:fld>
            <a:endParaRPr lang="en-US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85786" y="428604"/>
            <a:ext cx="7139014" cy="6045348"/>
          </a:xfrm>
        </p:spPr>
        <p:txBody>
          <a:bodyPr>
            <a:normAutofit/>
          </a:bodyPr>
          <a:lstStyle/>
          <a:p>
            <a:pPr>
              <a:buNone/>
            </a:pPr>
            <a:endParaRPr lang="en-US" i="1" dirty="0" smtClean="0"/>
          </a:p>
          <a:p>
            <a:r>
              <a:rPr lang="en-US" i="1" dirty="0" smtClean="0"/>
              <a:t> PTU should be </a:t>
            </a:r>
            <a:r>
              <a:rPr lang="en-US" i="1" dirty="0" smtClean="0">
                <a:solidFill>
                  <a:srgbClr val="00B0F0"/>
                </a:solidFill>
              </a:rPr>
              <a:t>discontinued</a:t>
            </a:r>
            <a:r>
              <a:rPr lang="en-US" i="1" dirty="0" smtClean="0"/>
              <a:t> if </a:t>
            </a:r>
            <a:r>
              <a:rPr lang="en-US" i="1" dirty="0" err="1" smtClean="0"/>
              <a:t>transaminase</a:t>
            </a:r>
            <a:r>
              <a:rPr lang="en-US" i="1" dirty="0" smtClean="0"/>
              <a:t> levels (found incidentally or </a:t>
            </a:r>
            <a:r>
              <a:rPr lang="en-US" dirty="0" smtClean="0"/>
              <a:t>measured as clinically indicated) </a:t>
            </a:r>
            <a:r>
              <a:rPr lang="en-US" dirty="0" smtClean="0">
                <a:solidFill>
                  <a:srgbClr val="00B0F0"/>
                </a:solidFill>
              </a:rPr>
              <a:t>reach &gt;3 times the upper </a:t>
            </a:r>
            <a:r>
              <a:rPr lang="en-US" dirty="0" smtClean="0"/>
              <a:t>limit of normal or if levels elevated at the onset of therapy increase further. </a:t>
            </a:r>
          </a:p>
          <a:p>
            <a:endParaRPr lang="en-US" dirty="0" smtClean="0"/>
          </a:p>
          <a:p>
            <a:r>
              <a:rPr lang="en-US" dirty="0" smtClean="0"/>
              <a:t>After discontinuing the drug, liver function tests should be monitored </a:t>
            </a:r>
            <a:r>
              <a:rPr lang="en-US" dirty="0" smtClean="0">
                <a:solidFill>
                  <a:srgbClr val="00B0F0"/>
                </a:solidFill>
              </a:rPr>
              <a:t>weekly until there is evidence of resolution. </a:t>
            </a:r>
            <a:r>
              <a:rPr lang="en-US" dirty="0" smtClean="0"/>
              <a:t>If resolution is not evident, prompt </a:t>
            </a:r>
            <a:r>
              <a:rPr lang="en-US" dirty="0" smtClean="0">
                <a:solidFill>
                  <a:srgbClr val="00B0F0"/>
                </a:solidFill>
              </a:rPr>
              <a:t>referral to a gastroenterologist </a:t>
            </a:r>
            <a:r>
              <a:rPr lang="en-US" dirty="0" smtClean="0"/>
              <a:t>or </a:t>
            </a:r>
            <a:r>
              <a:rPr lang="en-US" dirty="0" err="1" smtClean="0"/>
              <a:t>hepatologist</a:t>
            </a:r>
            <a:r>
              <a:rPr lang="en-US" dirty="0" smtClean="0"/>
              <a:t> for specialty care is warranted.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BDD0E53-32B1-4078-8275-C69B61E21F98}" type="slidenum">
              <a:rPr lang="en-US" smtClean="0"/>
              <a:pPr/>
              <a:t>64</a:t>
            </a:fld>
            <a:endParaRPr lang="en-US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00034" y="642918"/>
            <a:ext cx="7424766" cy="583103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/>
              <a:t> RECOMMENDATION 19</a:t>
            </a:r>
          </a:p>
          <a:p>
            <a:endParaRPr lang="en-US" dirty="0" smtClean="0"/>
          </a:p>
          <a:p>
            <a:r>
              <a:rPr lang="en-US" dirty="0" smtClean="0"/>
              <a:t>There is </a:t>
            </a:r>
            <a:r>
              <a:rPr lang="en-US" dirty="0" smtClean="0">
                <a:solidFill>
                  <a:srgbClr val="00B0F0"/>
                </a:solidFill>
              </a:rPr>
              <a:t>insufficient</a:t>
            </a:r>
            <a:r>
              <a:rPr lang="en-US" dirty="0" smtClean="0"/>
              <a:t> information to recommend for or against routine </a:t>
            </a:r>
            <a:r>
              <a:rPr lang="en-US" dirty="0" smtClean="0">
                <a:solidFill>
                  <a:srgbClr val="00B0F0"/>
                </a:solidFill>
              </a:rPr>
              <a:t>monitoring of liver function </a:t>
            </a:r>
            <a:r>
              <a:rPr lang="en-US" dirty="0" smtClean="0"/>
              <a:t>tests in patients taking ATD’s</a:t>
            </a:r>
            <a:r>
              <a:rPr lang="en-US" b="1" dirty="0" smtClean="0"/>
              <a:t>. No recommendation, insufficient evidence to assess benefits and risks.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BDD0E53-32B1-4078-8275-C69B61E21F98}" type="slidenum">
              <a:rPr lang="en-US" smtClean="0"/>
              <a:pPr/>
              <a:t>65</a:t>
            </a:fld>
            <a:endParaRPr lang="en-US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71472" y="785794"/>
            <a:ext cx="7353328" cy="5688158"/>
          </a:xfrm>
        </p:spPr>
        <p:txBody>
          <a:bodyPr>
            <a:normAutofit/>
          </a:bodyPr>
          <a:lstStyle/>
          <a:p>
            <a:pPr>
              <a:buNone/>
            </a:pPr>
            <a:endParaRPr lang="en-US" b="1" dirty="0" smtClean="0"/>
          </a:p>
          <a:p>
            <a:pPr>
              <a:buNone/>
            </a:pPr>
            <a:r>
              <a:rPr lang="en-US" b="1" dirty="0" smtClean="0"/>
              <a:t>■ RECOMMENDATION 20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00B0F0"/>
                </a:solidFill>
              </a:rPr>
              <a:t>Minor </a:t>
            </a:r>
            <a:r>
              <a:rPr lang="en-US" dirty="0" err="1" smtClean="0">
                <a:solidFill>
                  <a:srgbClr val="00B0F0"/>
                </a:solidFill>
              </a:rPr>
              <a:t>cutaneous</a:t>
            </a:r>
            <a:r>
              <a:rPr lang="en-US" dirty="0" smtClean="0">
                <a:solidFill>
                  <a:srgbClr val="00B0F0"/>
                </a:solidFill>
              </a:rPr>
              <a:t> reactions </a:t>
            </a:r>
            <a:r>
              <a:rPr lang="en-US" dirty="0" smtClean="0"/>
              <a:t>may be managed with </a:t>
            </a:r>
            <a:r>
              <a:rPr lang="en-US" dirty="0" smtClean="0">
                <a:solidFill>
                  <a:srgbClr val="00B0F0"/>
                </a:solidFill>
              </a:rPr>
              <a:t>concurrent antihistamine </a:t>
            </a:r>
            <a:r>
              <a:rPr lang="en-US" dirty="0" smtClean="0"/>
              <a:t>therapy </a:t>
            </a:r>
            <a:r>
              <a:rPr lang="en-US" dirty="0" smtClean="0">
                <a:solidFill>
                  <a:srgbClr val="00B0F0"/>
                </a:solidFill>
              </a:rPr>
              <a:t>without stopping </a:t>
            </a:r>
            <a:r>
              <a:rPr lang="en-US" dirty="0" smtClean="0"/>
              <a:t>the ATD. </a:t>
            </a:r>
            <a:r>
              <a:rPr lang="en-US" dirty="0" smtClean="0">
                <a:solidFill>
                  <a:srgbClr val="00B0F0"/>
                </a:solidFill>
              </a:rPr>
              <a:t>Persistent symptomatic</a:t>
            </a:r>
            <a:r>
              <a:rPr lang="en-US" dirty="0" smtClean="0"/>
              <a:t> minor side effects of </a:t>
            </a:r>
            <a:r>
              <a:rPr lang="en-US" dirty="0" err="1" smtClean="0"/>
              <a:t>antithyroid</a:t>
            </a:r>
            <a:r>
              <a:rPr lang="en-US" dirty="0" smtClean="0"/>
              <a:t> medication should be managed by </a:t>
            </a:r>
            <a:r>
              <a:rPr lang="en-US" dirty="0" smtClean="0">
                <a:solidFill>
                  <a:srgbClr val="00B0F0"/>
                </a:solidFill>
              </a:rPr>
              <a:t>cessation of the medication and changing to RAI or surgery</a:t>
            </a:r>
            <a:r>
              <a:rPr lang="en-US" dirty="0" smtClean="0"/>
              <a:t>, or </a:t>
            </a:r>
            <a:r>
              <a:rPr lang="en-US" dirty="0" smtClean="0">
                <a:solidFill>
                  <a:srgbClr val="00B0F0"/>
                </a:solidFill>
              </a:rPr>
              <a:t>switching </a:t>
            </a:r>
            <a:r>
              <a:rPr lang="en-US" dirty="0" smtClean="0"/>
              <a:t>to the other ATD when RAI or surgery are not options. In the case of a serious allergic reaction, prescribing the </a:t>
            </a:r>
            <a:r>
              <a:rPr lang="en-US" dirty="0" smtClean="0">
                <a:solidFill>
                  <a:srgbClr val="00B0F0"/>
                </a:solidFill>
              </a:rPr>
              <a:t>alternative drug is not recommended</a:t>
            </a:r>
            <a:r>
              <a:rPr lang="en-US" dirty="0" smtClean="0"/>
              <a:t>. </a:t>
            </a:r>
            <a:r>
              <a:rPr lang="en-US" b="1" dirty="0" smtClean="0"/>
              <a:t>Strong recommendation, low-quality evidence</a:t>
            </a:r>
            <a:endParaRPr lang="fa-IR" dirty="0" smtClean="0"/>
          </a:p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BDD0E53-32B1-4078-8275-C69B61E21F98}" type="slidenum">
              <a:rPr lang="en-US" smtClean="0"/>
              <a:pPr/>
              <a:t>66</a:t>
            </a:fld>
            <a:endParaRPr lang="en-US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00034" y="928670"/>
            <a:ext cx="7424766" cy="5545282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Duration of </a:t>
            </a:r>
            <a:r>
              <a:rPr lang="en-US" dirty="0" err="1" smtClean="0"/>
              <a:t>antithyroid</a:t>
            </a:r>
            <a:r>
              <a:rPr lang="en-US" dirty="0" smtClean="0"/>
              <a:t> drug therapy for GD</a:t>
            </a:r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r>
              <a:rPr lang="en-US" b="1" dirty="0" smtClean="0"/>
              <a:t>   ■ RECOMMENDATION 21</a:t>
            </a:r>
          </a:p>
          <a:p>
            <a:endParaRPr lang="en-US" dirty="0" smtClean="0"/>
          </a:p>
          <a:p>
            <a:r>
              <a:rPr lang="en-US" dirty="0" smtClean="0"/>
              <a:t>Measurement of </a:t>
            </a:r>
            <a:r>
              <a:rPr lang="en-US" dirty="0" err="1" smtClean="0">
                <a:solidFill>
                  <a:srgbClr val="00B0F0"/>
                </a:solidFill>
              </a:rPr>
              <a:t>TRAb</a:t>
            </a:r>
            <a:r>
              <a:rPr lang="en-US" dirty="0" smtClean="0">
                <a:solidFill>
                  <a:srgbClr val="00B0F0"/>
                </a:solidFill>
              </a:rPr>
              <a:t> levels prior to stopping </a:t>
            </a:r>
            <a:r>
              <a:rPr lang="en-US" dirty="0" smtClean="0"/>
              <a:t>ATD therapy is suggested, as it aids in </a:t>
            </a:r>
            <a:r>
              <a:rPr lang="en-US" dirty="0" smtClean="0">
                <a:solidFill>
                  <a:srgbClr val="00B0F0"/>
                </a:solidFill>
              </a:rPr>
              <a:t>predicting</a:t>
            </a:r>
            <a:r>
              <a:rPr lang="en-US" dirty="0" smtClean="0"/>
              <a:t> which patients can be weaned from the medication, with </a:t>
            </a:r>
            <a:r>
              <a:rPr lang="en-US" dirty="0" smtClean="0">
                <a:solidFill>
                  <a:srgbClr val="00B0F0"/>
                </a:solidFill>
              </a:rPr>
              <a:t>normal levels indicating greater chance for remission</a:t>
            </a:r>
            <a:r>
              <a:rPr lang="en-US" dirty="0" smtClean="0"/>
              <a:t>. </a:t>
            </a:r>
            <a:r>
              <a:rPr lang="en-US" b="1" dirty="0" err="1" smtClean="0"/>
              <a:t>Stron</a:t>
            </a:r>
            <a:r>
              <a:rPr lang="en-US" b="1" dirty="0" smtClean="0"/>
              <a:t> recommendation, moderate-quality evidence.</a:t>
            </a:r>
          </a:p>
          <a:p>
            <a:endParaRPr lang="en-US" b="1" dirty="0" smtClean="0"/>
          </a:p>
          <a:p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BDD0E53-32B1-4078-8275-C69B61E21F98}" type="slidenum">
              <a:rPr lang="en-US" smtClean="0"/>
              <a:pPr/>
              <a:t>67</a:t>
            </a:fld>
            <a:endParaRPr lang="en-US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14348" y="1000108"/>
            <a:ext cx="7210452" cy="547384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b="1" dirty="0" smtClean="0"/>
              <a:t>■ RECOMMENDATION 22</a:t>
            </a:r>
            <a:endParaRPr lang="fa-IR" dirty="0" smtClean="0"/>
          </a:p>
          <a:p>
            <a:endParaRPr lang="en-US" dirty="0" smtClean="0"/>
          </a:p>
          <a:p>
            <a:r>
              <a:rPr lang="en-US" dirty="0" smtClean="0"/>
              <a:t>If MMI is chosen as the primary therapy for GD, the medication should be continued for </a:t>
            </a:r>
            <a:r>
              <a:rPr lang="en-US" dirty="0" smtClean="0">
                <a:solidFill>
                  <a:srgbClr val="00B0F0"/>
                </a:solidFill>
              </a:rPr>
              <a:t>approximately 12–18 months</a:t>
            </a:r>
            <a:r>
              <a:rPr lang="en-US" dirty="0" smtClean="0"/>
              <a:t>, then </a:t>
            </a:r>
            <a:r>
              <a:rPr lang="en-US" dirty="0" smtClean="0">
                <a:solidFill>
                  <a:srgbClr val="00B0F0"/>
                </a:solidFill>
              </a:rPr>
              <a:t>discontinued if the TSH and </a:t>
            </a:r>
            <a:r>
              <a:rPr lang="en-US" dirty="0" err="1" smtClean="0">
                <a:solidFill>
                  <a:srgbClr val="00B0F0"/>
                </a:solidFill>
              </a:rPr>
              <a:t>TRAb</a:t>
            </a:r>
            <a:r>
              <a:rPr lang="en-US" dirty="0" smtClean="0">
                <a:solidFill>
                  <a:srgbClr val="00B0F0"/>
                </a:solidFill>
              </a:rPr>
              <a:t> levels are normal at that time</a:t>
            </a:r>
            <a:r>
              <a:rPr lang="en-US" dirty="0" smtClean="0"/>
              <a:t>. </a:t>
            </a:r>
            <a:r>
              <a:rPr lang="en-US" b="1" dirty="0" smtClean="0"/>
              <a:t>Strong recommendation, high-quality evidence.</a:t>
            </a:r>
          </a:p>
          <a:p>
            <a:endParaRPr lang="en-US" b="1" dirty="0" smtClean="0"/>
          </a:p>
          <a:p>
            <a:r>
              <a:rPr lang="en-US" dirty="0" smtClean="0"/>
              <a:t> in this population, thyroid function testing should be monitored at </a:t>
            </a:r>
            <a:r>
              <a:rPr lang="en-US" dirty="0" smtClean="0">
                <a:solidFill>
                  <a:srgbClr val="00B0F0"/>
                </a:solidFill>
              </a:rPr>
              <a:t>2 to 3-month intervals for the first 6 months</a:t>
            </a:r>
            <a:r>
              <a:rPr lang="en-US" dirty="0" smtClean="0"/>
              <a:t>, then at 4 to 6-month intervals for the next 6 months, then </a:t>
            </a:r>
            <a:r>
              <a:rPr lang="en-US" dirty="0" smtClean="0">
                <a:solidFill>
                  <a:srgbClr val="00B0F0"/>
                </a:solidFill>
              </a:rPr>
              <a:t>every 6 to 12 months</a:t>
            </a:r>
            <a:r>
              <a:rPr lang="en-US" dirty="0" smtClean="0"/>
              <a:t>, in order to detect relapses as early as possible. </a:t>
            </a:r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BDD0E53-32B1-4078-8275-C69B61E21F98}" type="slidenum">
              <a:rPr lang="en-US" smtClean="0"/>
              <a:pPr/>
              <a:t>68</a:t>
            </a:fld>
            <a:endParaRPr lang="en-US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00034" y="857232"/>
            <a:ext cx="7424766" cy="5616720"/>
          </a:xfrm>
        </p:spPr>
        <p:txBody>
          <a:bodyPr/>
          <a:lstStyle/>
          <a:p>
            <a:pPr>
              <a:buNone/>
            </a:pPr>
            <a:r>
              <a:rPr lang="en-US" b="1" dirty="0" smtClean="0"/>
              <a:t>RECOMMENDATION 23</a:t>
            </a:r>
          </a:p>
          <a:p>
            <a:endParaRPr lang="en-US" dirty="0" smtClean="0"/>
          </a:p>
          <a:p>
            <a:r>
              <a:rPr lang="en-US" dirty="0" smtClean="0"/>
              <a:t>If a patient with GD </a:t>
            </a:r>
            <a:r>
              <a:rPr lang="en-US" dirty="0" smtClean="0">
                <a:solidFill>
                  <a:srgbClr val="FF0000"/>
                </a:solidFill>
              </a:rPr>
              <a:t>becomes hyperthyroid </a:t>
            </a:r>
            <a:r>
              <a:rPr lang="en-US" dirty="0" smtClean="0"/>
              <a:t>after </a:t>
            </a:r>
            <a:r>
              <a:rPr lang="en-US" dirty="0" smtClean="0">
                <a:solidFill>
                  <a:srgbClr val="00B0F0"/>
                </a:solidFill>
              </a:rPr>
              <a:t>completing a course </a:t>
            </a:r>
            <a:r>
              <a:rPr lang="en-US" dirty="0" smtClean="0"/>
              <a:t>of MMI, consideration should be given to treatment with </a:t>
            </a:r>
            <a:r>
              <a:rPr lang="en-US" dirty="0" smtClean="0">
                <a:solidFill>
                  <a:srgbClr val="00B0F0"/>
                </a:solidFill>
              </a:rPr>
              <a:t>RAI or </a:t>
            </a:r>
            <a:r>
              <a:rPr lang="en-US" dirty="0" err="1" smtClean="0">
                <a:solidFill>
                  <a:srgbClr val="00B0F0"/>
                </a:solidFill>
              </a:rPr>
              <a:t>thyroidectomy</a:t>
            </a:r>
            <a:r>
              <a:rPr lang="en-US" dirty="0" smtClean="0"/>
              <a:t>. </a:t>
            </a:r>
            <a:r>
              <a:rPr lang="en-US" dirty="0" smtClean="0">
                <a:solidFill>
                  <a:srgbClr val="00B0F0"/>
                </a:solidFill>
              </a:rPr>
              <a:t>Continued low-dose MMI </a:t>
            </a:r>
            <a:r>
              <a:rPr lang="en-US" dirty="0" smtClean="0"/>
              <a:t>treatment for longer than 12–18 months may be considered in patients not in remission who prefer this approach. </a:t>
            </a:r>
            <a:r>
              <a:rPr lang="en-US" b="1" dirty="0" smtClean="0"/>
              <a:t>Weak recommendation, low-quality evidence.</a:t>
            </a:r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BDD0E53-32B1-4078-8275-C69B61E21F98}" type="slidenum">
              <a:rPr lang="en-US" smtClean="0"/>
              <a:pPr/>
              <a:t>69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071538" y="285728"/>
            <a:ext cx="6853262" cy="6188224"/>
          </a:xfrm>
        </p:spPr>
        <p:txBody>
          <a:bodyPr>
            <a:normAutofit/>
          </a:bodyPr>
          <a:lstStyle/>
          <a:p>
            <a:r>
              <a:rPr lang="en-US" dirty="0" smtClean="0"/>
              <a:t>Both overt and subclinical disease may lead to characteristic signs and symptoms, although subclinical hyperthyroidism is usually considered </a:t>
            </a:r>
            <a:r>
              <a:rPr lang="en-US" dirty="0" smtClean="0">
                <a:solidFill>
                  <a:srgbClr val="00B0F0"/>
                </a:solidFill>
              </a:rPr>
              <a:t>milder.</a:t>
            </a:r>
          </a:p>
          <a:p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 smtClean="0">
                <a:solidFill>
                  <a:srgbClr val="00B0F0"/>
                </a:solidFill>
              </a:rPr>
              <a:t>Overzealous or suppressive thyroid hormone </a:t>
            </a:r>
            <a:r>
              <a:rPr lang="en-US" dirty="0" smtClean="0"/>
              <a:t>administration may cause either type of </a:t>
            </a:r>
            <a:r>
              <a:rPr lang="en-US" dirty="0" err="1" smtClean="0"/>
              <a:t>thyrotoxicosis</a:t>
            </a:r>
            <a:r>
              <a:rPr lang="en-US" dirty="0" smtClean="0"/>
              <a:t>, particularly subclinical </a:t>
            </a:r>
            <a:r>
              <a:rPr lang="en-US" dirty="0" err="1" smtClean="0"/>
              <a:t>thyrotoxicosis</a:t>
            </a:r>
            <a:r>
              <a:rPr lang="en-US" dirty="0" smtClean="0"/>
              <a:t>. </a:t>
            </a:r>
          </a:p>
          <a:p>
            <a:pPr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BDD0E53-32B1-4078-8275-C69B61E21F98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42910" y="571480"/>
            <a:ext cx="7281890" cy="5902472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b="1" dirty="0" smtClean="0"/>
              <a:t> Persistently elevated </a:t>
            </a:r>
            <a:r>
              <a:rPr lang="en-US" b="1" dirty="0" err="1" smtClean="0"/>
              <a:t>TRAb</a:t>
            </a:r>
            <a:endParaRPr lang="en-US" b="1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Patients with </a:t>
            </a:r>
            <a:r>
              <a:rPr lang="en-US" dirty="0" smtClean="0">
                <a:solidFill>
                  <a:srgbClr val="00B0F0"/>
                </a:solidFill>
              </a:rPr>
              <a:t>persistently high </a:t>
            </a:r>
            <a:r>
              <a:rPr lang="en-US" dirty="0" err="1" smtClean="0">
                <a:solidFill>
                  <a:srgbClr val="00B0F0"/>
                </a:solidFill>
              </a:rPr>
              <a:t>TRAb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smtClean="0"/>
              <a:t>could continue ATD therapy (and repeat </a:t>
            </a:r>
            <a:r>
              <a:rPr lang="en-US" dirty="0" err="1" smtClean="0"/>
              <a:t>TRAb</a:t>
            </a:r>
            <a:r>
              <a:rPr lang="en-US" dirty="0" smtClean="0"/>
              <a:t> after an additional 12-18 months) or opt for alternate definitive therapy with RAI or surgery. In selected patients (i.e., </a:t>
            </a:r>
            <a:r>
              <a:rPr lang="en-US" dirty="0" smtClean="0">
                <a:solidFill>
                  <a:srgbClr val="00B0F0"/>
                </a:solidFill>
              </a:rPr>
              <a:t>younger patients with mild stable disease on a low dose of MMI</a:t>
            </a:r>
            <a:r>
              <a:rPr lang="en-US" dirty="0" smtClean="0"/>
              <a:t>), long-term MMI is a reasonable alternative approach . 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Those patients treated with </a:t>
            </a:r>
            <a:r>
              <a:rPr lang="en-US" dirty="0" smtClean="0">
                <a:solidFill>
                  <a:srgbClr val="FF0000"/>
                </a:solidFill>
              </a:rPr>
              <a:t>RAI </a:t>
            </a:r>
            <a:r>
              <a:rPr lang="en-US" dirty="0" smtClean="0"/>
              <a:t>more often had </a:t>
            </a:r>
            <a:r>
              <a:rPr lang="en-US" dirty="0" smtClean="0">
                <a:solidFill>
                  <a:srgbClr val="00B0F0"/>
                </a:solidFill>
              </a:rPr>
              <a:t>persistent thyroid eye disease, continuing thyroid dysfunction, and experienced more weight </a:t>
            </a:r>
            <a:r>
              <a:rPr lang="en-US" dirty="0" smtClean="0"/>
              <a:t>gain compared to those patients receiving long-term ATD treatment .</a:t>
            </a:r>
            <a:endParaRPr lang="fa-IR" dirty="0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85786" y="571480"/>
            <a:ext cx="7139014" cy="590247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i="1" dirty="0" smtClean="0"/>
              <a:t> If </a:t>
            </a:r>
            <a:r>
              <a:rPr lang="en-US" b="1" i="1" dirty="0" err="1" smtClean="0"/>
              <a:t>thyroidectomy</a:t>
            </a:r>
            <a:r>
              <a:rPr lang="en-US" b="1" i="1" dirty="0" smtClean="0"/>
              <a:t> is chosen for treatment of GD, how should it be accomplished?</a:t>
            </a:r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r>
              <a:rPr lang="en-US" b="1" dirty="0" smtClean="0"/>
              <a:t> ■ RECOMMENDATION 24</a:t>
            </a:r>
          </a:p>
          <a:p>
            <a:endParaRPr lang="en-US" b="1" dirty="0" smtClean="0"/>
          </a:p>
          <a:p>
            <a:r>
              <a:rPr lang="en-US" dirty="0" smtClean="0"/>
              <a:t>If surgery is chosen as treatment for GD, patients should be rendered </a:t>
            </a:r>
            <a:r>
              <a:rPr lang="en-US" dirty="0" err="1" smtClean="0">
                <a:solidFill>
                  <a:srgbClr val="00B0F0"/>
                </a:solidFill>
              </a:rPr>
              <a:t>euthyroid</a:t>
            </a:r>
            <a:r>
              <a:rPr lang="en-US" dirty="0" smtClean="0"/>
              <a:t> prior to the procedure with </a:t>
            </a:r>
            <a:r>
              <a:rPr lang="en-US" dirty="0" smtClean="0">
                <a:solidFill>
                  <a:srgbClr val="FF0000"/>
                </a:solidFill>
              </a:rPr>
              <a:t>ATD</a:t>
            </a:r>
            <a:r>
              <a:rPr lang="en-US" dirty="0" smtClean="0"/>
              <a:t> pretreatment, with or without </a:t>
            </a:r>
            <a:r>
              <a:rPr lang="en-US" dirty="0" smtClean="0">
                <a:solidFill>
                  <a:srgbClr val="FF0000"/>
                </a:solidFill>
              </a:rPr>
              <a:t>beta-adrenergic blockade</a:t>
            </a:r>
            <a:r>
              <a:rPr lang="en-US" dirty="0" smtClean="0"/>
              <a:t>. A </a:t>
            </a:r>
            <a:r>
              <a:rPr lang="en-US" dirty="0" smtClean="0">
                <a:solidFill>
                  <a:srgbClr val="00B0F0"/>
                </a:solidFill>
              </a:rPr>
              <a:t>potassium iodide</a:t>
            </a:r>
            <a:r>
              <a:rPr lang="en-US" dirty="0" smtClean="0"/>
              <a:t> containing preparation should be given in the </a:t>
            </a:r>
            <a:r>
              <a:rPr lang="en-US" dirty="0" smtClean="0">
                <a:solidFill>
                  <a:srgbClr val="00B0F0"/>
                </a:solidFill>
              </a:rPr>
              <a:t>immediate preoperative period</a:t>
            </a:r>
            <a:r>
              <a:rPr lang="en-US" dirty="0" smtClean="0"/>
              <a:t>. </a:t>
            </a:r>
            <a:r>
              <a:rPr lang="en-US" b="1" dirty="0" smtClean="0"/>
              <a:t>Strong recommendation, </a:t>
            </a:r>
            <a:r>
              <a:rPr lang="en-US" b="1" dirty="0" err="1" smtClean="0"/>
              <a:t>lowquality</a:t>
            </a:r>
            <a:r>
              <a:rPr lang="en-US" b="1" dirty="0" smtClean="0"/>
              <a:t> evidence</a:t>
            </a:r>
            <a:endParaRPr lang="fa-IR" dirty="0"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214414" y="642918"/>
            <a:ext cx="6710386" cy="5902472"/>
          </a:xfrm>
        </p:spPr>
        <p:txBody>
          <a:bodyPr>
            <a:normAutofit/>
          </a:bodyPr>
          <a:lstStyle/>
          <a:p>
            <a:pPr>
              <a:buNone/>
            </a:pPr>
            <a:endParaRPr lang="en-US" b="1" dirty="0" smtClean="0"/>
          </a:p>
          <a:p>
            <a:pPr>
              <a:buNone/>
            </a:pPr>
            <a:r>
              <a:rPr lang="en-US" b="1" dirty="0" smtClean="0"/>
              <a:t>■ RECOMMENDATION 25</a:t>
            </a:r>
          </a:p>
          <a:p>
            <a:endParaRPr lang="en-US" dirty="0" smtClean="0"/>
          </a:p>
          <a:p>
            <a:r>
              <a:rPr lang="en-US" dirty="0" smtClean="0"/>
              <a:t>Calcium and 25-OH-vitamin D should be assessed preoperatively and </a:t>
            </a:r>
            <a:r>
              <a:rPr lang="en-US" dirty="0" err="1" smtClean="0"/>
              <a:t>repleted</a:t>
            </a:r>
            <a:r>
              <a:rPr lang="en-US" dirty="0" smtClean="0"/>
              <a:t> if necessary, or given </a:t>
            </a:r>
            <a:r>
              <a:rPr lang="en-US" dirty="0" err="1" smtClean="0"/>
              <a:t>prophylactically</a:t>
            </a:r>
            <a:r>
              <a:rPr lang="en-US" dirty="0" smtClean="0"/>
              <a:t>. </a:t>
            </a:r>
            <a:r>
              <a:rPr lang="en-US" dirty="0" err="1" smtClean="0">
                <a:solidFill>
                  <a:srgbClr val="00B0F0"/>
                </a:solidFill>
              </a:rPr>
              <a:t>Calcitriol</a:t>
            </a:r>
            <a:r>
              <a:rPr lang="en-US" dirty="0" smtClean="0">
                <a:solidFill>
                  <a:srgbClr val="00B0F0"/>
                </a:solidFill>
              </a:rPr>
              <a:t> supplementation </a:t>
            </a:r>
            <a:r>
              <a:rPr lang="en-US" dirty="0" smtClean="0"/>
              <a:t>should be considered preoperatively in patients at increased risk for transient or permanent </a:t>
            </a:r>
            <a:r>
              <a:rPr lang="en-US" dirty="0" err="1" smtClean="0"/>
              <a:t>hypoparathyroidism</a:t>
            </a:r>
            <a:r>
              <a:rPr lang="en-US" dirty="0" smtClean="0"/>
              <a:t>. </a:t>
            </a:r>
            <a:r>
              <a:rPr lang="en-US" b="1" dirty="0" smtClean="0"/>
              <a:t>Strong recommendation, low-quality evidence.</a:t>
            </a:r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BDD0E53-32B1-4078-8275-C69B61E21F98}" type="slidenum">
              <a:rPr lang="en-US" smtClean="0"/>
              <a:pPr/>
              <a:t>72</a:t>
            </a:fld>
            <a:endParaRPr lang="en-US"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71472" y="642918"/>
            <a:ext cx="7353328" cy="583103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/>
              <a:t>RECOMMENDATION 26</a:t>
            </a:r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In exceptional circumstances, when it is not possible to render a patient with GD </a:t>
            </a:r>
            <a:r>
              <a:rPr lang="en-US" dirty="0" err="1" smtClean="0"/>
              <a:t>euthyroid</a:t>
            </a:r>
            <a:r>
              <a:rPr lang="en-US" dirty="0" smtClean="0"/>
              <a:t> prior to </a:t>
            </a:r>
            <a:r>
              <a:rPr lang="en-US" dirty="0" err="1" smtClean="0"/>
              <a:t>thyroidectomy</a:t>
            </a:r>
            <a:r>
              <a:rPr lang="en-US" dirty="0" smtClean="0"/>
              <a:t>, the need for </a:t>
            </a:r>
            <a:r>
              <a:rPr lang="en-US" dirty="0" err="1" smtClean="0">
                <a:solidFill>
                  <a:srgbClr val="00B0F0"/>
                </a:solidFill>
              </a:rPr>
              <a:t>thyroidectomy</a:t>
            </a:r>
            <a:r>
              <a:rPr lang="en-US" dirty="0" smtClean="0">
                <a:solidFill>
                  <a:srgbClr val="00B0F0"/>
                </a:solidFill>
              </a:rPr>
              <a:t> is </a:t>
            </a:r>
            <a:r>
              <a:rPr lang="en-US" dirty="0" smtClean="0">
                <a:solidFill>
                  <a:srgbClr val="FF0000"/>
                </a:solidFill>
              </a:rPr>
              <a:t>urgent</a:t>
            </a:r>
            <a:r>
              <a:rPr lang="en-US" dirty="0" smtClean="0">
                <a:solidFill>
                  <a:srgbClr val="00B0F0"/>
                </a:solidFill>
              </a:rPr>
              <a:t>, or when the patient is </a:t>
            </a:r>
            <a:r>
              <a:rPr lang="en-US" dirty="0" smtClean="0">
                <a:solidFill>
                  <a:srgbClr val="FF0000"/>
                </a:solidFill>
              </a:rPr>
              <a:t>allergic </a:t>
            </a:r>
            <a:r>
              <a:rPr lang="en-US" dirty="0" smtClean="0">
                <a:solidFill>
                  <a:srgbClr val="00B0F0"/>
                </a:solidFill>
              </a:rPr>
              <a:t>to ATDs, </a:t>
            </a:r>
            <a:r>
              <a:rPr lang="en-US" dirty="0" smtClean="0"/>
              <a:t>the patient should be adequately treated with </a:t>
            </a:r>
            <a:r>
              <a:rPr lang="en-US" dirty="0" smtClean="0">
                <a:solidFill>
                  <a:srgbClr val="00B0F0"/>
                </a:solidFill>
              </a:rPr>
              <a:t>beta-blockade, potassium iodide, </a:t>
            </a:r>
            <a:r>
              <a:rPr lang="en-US" dirty="0" err="1" smtClean="0">
                <a:solidFill>
                  <a:srgbClr val="00B0F0"/>
                </a:solidFill>
              </a:rPr>
              <a:t>glucocorticoids</a:t>
            </a:r>
            <a:r>
              <a:rPr lang="en-US" dirty="0" smtClean="0">
                <a:solidFill>
                  <a:srgbClr val="00B0F0"/>
                </a:solidFill>
              </a:rPr>
              <a:t>, and potentially </a:t>
            </a:r>
            <a:r>
              <a:rPr lang="en-US" dirty="0" err="1" smtClean="0">
                <a:solidFill>
                  <a:srgbClr val="00B0F0"/>
                </a:solidFill>
              </a:rPr>
              <a:t>cholestyramine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smtClean="0"/>
              <a:t>in the immediate preoperative period. The surgeon and anesthesiologist should have experience in this situation. </a:t>
            </a:r>
            <a:r>
              <a:rPr lang="en-US" b="1" dirty="0" smtClean="0"/>
              <a:t>Strong recommendation, low-quality evidence.</a:t>
            </a:r>
            <a:endParaRPr lang="fa-IR" dirty="0"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42910" y="285728"/>
            <a:ext cx="7281890" cy="6188224"/>
          </a:xfrm>
        </p:spPr>
        <p:txBody>
          <a:bodyPr/>
          <a:lstStyle/>
          <a:p>
            <a:pPr>
              <a:buNone/>
            </a:pPr>
            <a:r>
              <a:rPr lang="en-US" sz="2800" b="1" i="1" dirty="0" smtClean="0"/>
              <a:t>Technical remarks</a:t>
            </a:r>
            <a:r>
              <a:rPr lang="en-US" i="1" dirty="0" smtClean="0"/>
              <a:t>:</a:t>
            </a:r>
          </a:p>
          <a:p>
            <a:endParaRPr lang="en-US" i="1" dirty="0" smtClean="0"/>
          </a:p>
          <a:p>
            <a:r>
              <a:rPr lang="en-US" i="1" dirty="0" smtClean="0"/>
              <a:t> Potassium iodide can be given as 5–7 drops (0.25–0.35 </a:t>
            </a:r>
            <a:r>
              <a:rPr lang="en-US" i="1" dirty="0" err="1" smtClean="0"/>
              <a:t>mL</a:t>
            </a:r>
            <a:r>
              <a:rPr lang="en-US" i="1" dirty="0" smtClean="0"/>
              <a:t>) of </a:t>
            </a:r>
            <a:r>
              <a:rPr lang="en-US" i="1" dirty="0" err="1" smtClean="0">
                <a:solidFill>
                  <a:srgbClr val="00B0F0"/>
                </a:solidFill>
              </a:rPr>
              <a:t>Lugol’s</a:t>
            </a:r>
            <a:r>
              <a:rPr lang="en-US" i="1" dirty="0" smtClean="0">
                <a:solidFill>
                  <a:srgbClr val="00B0F0"/>
                </a:solidFill>
              </a:rPr>
              <a:t> </a:t>
            </a:r>
            <a:r>
              <a:rPr lang="en-US" dirty="0" smtClean="0">
                <a:solidFill>
                  <a:srgbClr val="00B0F0"/>
                </a:solidFill>
              </a:rPr>
              <a:t>solution </a:t>
            </a:r>
            <a:r>
              <a:rPr lang="en-US" dirty="0" smtClean="0"/>
              <a:t>(8 mg iodide/drop) or 1–2 drops (0.05–0.1 </a:t>
            </a:r>
            <a:r>
              <a:rPr lang="en-US" dirty="0" err="1" smtClean="0"/>
              <a:t>mL</a:t>
            </a:r>
            <a:r>
              <a:rPr lang="en-US" dirty="0" smtClean="0"/>
              <a:t>) of </a:t>
            </a:r>
            <a:r>
              <a:rPr lang="en-US" dirty="0" smtClean="0">
                <a:solidFill>
                  <a:srgbClr val="00B0F0"/>
                </a:solidFill>
              </a:rPr>
              <a:t>SSKI </a:t>
            </a:r>
            <a:r>
              <a:rPr lang="en-US" dirty="0" smtClean="0"/>
              <a:t>(50 mg iodide/drop) three times daily mixed in water or juice for </a:t>
            </a:r>
            <a:r>
              <a:rPr lang="en-US" dirty="0" smtClean="0">
                <a:solidFill>
                  <a:srgbClr val="00B0F0"/>
                </a:solidFill>
              </a:rPr>
              <a:t>10 days before surgery </a:t>
            </a:r>
          </a:p>
          <a:p>
            <a:endParaRPr lang="en-US" dirty="0" smtClean="0">
              <a:solidFill>
                <a:srgbClr val="00B0F0"/>
              </a:solidFill>
            </a:endParaRPr>
          </a:p>
          <a:p>
            <a:r>
              <a:rPr lang="en-US" dirty="0" smtClean="0"/>
              <a:t>Recent data suggest that supplementing oral </a:t>
            </a:r>
            <a:r>
              <a:rPr lang="en-US" dirty="0" smtClean="0">
                <a:solidFill>
                  <a:srgbClr val="00B0F0"/>
                </a:solidFill>
              </a:rPr>
              <a:t>calcium and/or vitamin D </a:t>
            </a:r>
            <a:r>
              <a:rPr lang="en-US" dirty="0" smtClean="0"/>
              <a:t>preoperatively may reduce the risk of postoperative </a:t>
            </a:r>
            <a:r>
              <a:rPr lang="en-US" dirty="0" err="1" smtClean="0"/>
              <a:t>hypocalcemia</a:t>
            </a:r>
            <a:r>
              <a:rPr lang="en-US" dirty="0" smtClean="0"/>
              <a:t> due </a:t>
            </a:r>
            <a:r>
              <a:rPr lang="en-US" dirty="0" smtClean="0">
                <a:solidFill>
                  <a:srgbClr val="00B0F0"/>
                </a:solidFill>
              </a:rPr>
              <a:t>to parathyroid injury or increased bone turnover</a:t>
            </a:r>
            <a:endParaRPr lang="fa-IR" dirty="0">
              <a:solidFill>
                <a:srgbClr val="00B0F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BDD0E53-32B1-4078-8275-C69B61E21F98}" type="slidenum">
              <a:rPr lang="en-US" smtClean="0"/>
              <a:pPr/>
              <a:t>74</a:t>
            </a:fld>
            <a:endParaRPr lang="en-US"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85786" y="571480"/>
            <a:ext cx="7139014" cy="5902472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The surgical procedure and choice of surgeon</a:t>
            </a:r>
          </a:p>
          <a:p>
            <a:endParaRPr lang="en-US" b="1" dirty="0" smtClean="0"/>
          </a:p>
          <a:p>
            <a:pPr>
              <a:buNone/>
            </a:pPr>
            <a:r>
              <a:rPr lang="en-US" b="1" dirty="0" smtClean="0"/>
              <a:t>  ■ RECOMMENDATION 27</a:t>
            </a:r>
          </a:p>
          <a:p>
            <a:endParaRPr lang="en-US" dirty="0" smtClean="0"/>
          </a:p>
          <a:p>
            <a:r>
              <a:rPr lang="en-US" dirty="0" smtClean="0"/>
              <a:t>If surgery is chosen as the primary therapy for GD, </a:t>
            </a:r>
            <a:r>
              <a:rPr lang="en-US" dirty="0" smtClean="0">
                <a:solidFill>
                  <a:srgbClr val="00B0F0"/>
                </a:solidFill>
              </a:rPr>
              <a:t>near-total or total </a:t>
            </a:r>
            <a:r>
              <a:rPr lang="en-US" dirty="0" err="1" smtClean="0">
                <a:solidFill>
                  <a:srgbClr val="00B0F0"/>
                </a:solidFill>
              </a:rPr>
              <a:t>thyroidectomy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smtClean="0"/>
              <a:t>is the procedure of choice. </a:t>
            </a:r>
            <a:r>
              <a:rPr lang="en-US" b="1" dirty="0" err="1" smtClean="0"/>
              <a:t>Stron</a:t>
            </a:r>
            <a:r>
              <a:rPr lang="en-US" b="1" dirty="0" smtClean="0"/>
              <a:t> recommendation, moderate-quality evidence</a:t>
            </a:r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BDD0E53-32B1-4078-8275-C69B61E21F98}" type="slidenum">
              <a:rPr lang="en-US" smtClean="0"/>
              <a:pPr/>
              <a:t>75</a:t>
            </a:fld>
            <a:endParaRPr lang="en-US"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57224" y="571480"/>
            <a:ext cx="7067576" cy="590247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/>
              <a:t>■ RECOMMENDATION 28</a:t>
            </a:r>
          </a:p>
          <a:p>
            <a:endParaRPr lang="en-US" dirty="0" smtClean="0"/>
          </a:p>
          <a:p>
            <a:r>
              <a:rPr lang="en-US" dirty="0" smtClean="0"/>
              <a:t>If surgery is chosen as the primary therapy for GD, the patient should be referred to a </a:t>
            </a:r>
            <a:r>
              <a:rPr lang="en-US" dirty="0" smtClean="0">
                <a:solidFill>
                  <a:srgbClr val="00B0F0"/>
                </a:solidFill>
              </a:rPr>
              <a:t>high-volume thyroid surgeon</a:t>
            </a:r>
            <a:r>
              <a:rPr lang="en-US" dirty="0" smtClean="0"/>
              <a:t>. </a:t>
            </a:r>
            <a:r>
              <a:rPr lang="en-US" b="1" dirty="0" smtClean="0"/>
              <a:t>Strong recommendation, moderate-quality evidence</a:t>
            </a:r>
          </a:p>
          <a:p>
            <a:endParaRPr lang="en-US" b="1" dirty="0" smtClean="0"/>
          </a:p>
          <a:p>
            <a:r>
              <a:rPr lang="en-US" dirty="0" smtClean="0"/>
              <a:t>Data show that surgeons who perform more </a:t>
            </a:r>
            <a:r>
              <a:rPr lang="en-US" dirty="0" smtClean="0">
                <a:solidFill>
                  <a:srgbClr val="00B0F0"/>
                </a:solidFill>
              </a:rPr>
              <a:t>than 25 thyroid surgeries </a:t>
            </a:r>
            <a:r>
              <a:rPr lang="en-US" dirty="0" smtClean="0"/>
              <a:t>per year have superior patient clinical and economic outcomes compared to those who perform fewer ; complication rates are </a:t>
            </a:r>
            <a:r>
              <a:rPr lang="en-US" dirty="0" smtClean="0">
                <a:solidFill>
                  <a:srgbClr val="00B0F0"/>
                </a:solidFill>
              </a:rPr>
              <a:t>51% higher </a:t>
            </a:r>
            <a:r>
              <a:rPr lang="en-US" dirty="0" smtClean="0"/>
              <a:t>on average when surgery is performed by </a:t>
            </a:r>
            <a:r>
              <a:rPr lang="en-US" dirty="0" smtClean="0">
                <a:solidFill>
                  <a:srgbClr val="00B0F0"/>
                </a:solidFill>
              </a:rPr>
              <a:t>low-volume surgeons</a:t>
            </a:r>
            <a:endParaRPr lang="fa-IR" dirty="0">
              <a:solidFill>
                <a:srgbClr val="00B0F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BDD0E53-32B1-4078-8275-C69B61E21F98}" type="slidenum">
              <a:rPr lang="en-US" smtClean="0"/>
              <a:pPr/>
              <a:t>76</a:t>
            </a:fld>
            <a:endParaRPr lang="en-US"/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14348" y="500042"/>
            <a:ext cx="7210452" cy="597391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sz="3000" b="1" dirty="0" smtClean="0"/>
              <a:t>Postoperative care</a:t>
            </a:r>
          </a:p>
          <a:p>
            <a:endParaRPr lang="en-US" b="1" dirty="0" smtClean="0"/>
          </a:p>
          <a:p>
            <a:pPr>
              <a:buNone/>
            </a:pPr>
            <a:r>
              <a:rPr lang="en-US" b="1" dirty="0" smtClean="0"/>
              <a:t>■ RECOMMENDATION 29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Following </a:t>
            </a:r>
            <a:r>
              <a:rPr lang="en-US" dirty="0" err="1" smtClean="0"/>
              <a:t>thyroidectomy</a:t>
            </a:r>
            <a:r>
              <a:rPr lang="en-US" dirty="0" smtClean="0"/>
              <a:t> for GD, alternative </a:t>
            </a:r>
            <a:r>
              <a:rPr lang="en-US" dirty="0" smtClean="0">
                <a:solidFill>
                  <a:srgbClr val="00B0F0"/>
                </a:solidFill>
              </a:rPr>
              <a:t>strategies may be undertaken for management of calcium levels</a:t>
            </a:r>
            <a:r>
              <a:rPr lang="en-US" dirty="0" smtClean="0"/>
              <a:t>: serum calcium ± intact parathyroid hormone levels can be measured, and oral calcium and </a:t>
            </a:r>
            <a:r>
              <a:rPr lang="en-US" dirty="0" err="1" smtClean="0"/>
              <a:t>calcitriol</a:t>
            </a:r>
            <a:r>
              <a:rPr lang="en-US" dirty="0" smtClean="0"/>
              <a:t> supplementation administered based on these results, or </a:t>
            </a:r>
            <a:r>
              <a:rPr lang="en-US" dirty="0" smtClean="0">
                <a:solidFill>
                  <a:srgbClr val="00B0F0"/>
                </a:solidFill>
              </a:rPr>
              <a:t>prophylactic calcium with or without </a:t>
            </a:r>
            <a:r>
              <a:rPr lang="en-US" dirty="0" err="1" smtClean="0">
                <a:solidFill>
                  <a:srgbClr val="00B0F0"/>
                </a:solidFill>
              </a:rPr>
              <a:t>calcitriol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smtClean="0"/>
              <a:t>prescribed </a:t>
            </a:r>
            <a:r>
              <a:rPr lang="en-US" dirty="0" smtClean="0">
                <a:solidFill>
                  <a:srgbClr val="00B0F0"/>
                </a:solidFill>
              </a:rPr>
              <a:t>empirically</a:t>
            </a:r>
            <a:r>
              <a:rPr lang="en-US" dirty="0" smtClean="0"/>
              <a:t>. </a:t>
            </a:r>
            <a:r>
              <a:rPr lang="en-US" b="1" dirty="0" smtClean="0"/>
              <a:t>Weak recommendation, low-quality evidence.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r>
              <a:rPr lang="en-US" dirty="0" smtClean="0"/>
              <a:t>Successful prediction of calcium status after total </a:t>
            </a:r>
            <a:r>
              <a:rPr lang="en-US" dirty="0" err="1" smtClean="0"/>
              <a:t>thyroidectomy</a:t>
            </a:r>
            <a:r>
              <a:rPr lang="en-US" dirty="0" smtClean="0"/>
              <a:t> can be achieved using the slope of </a:t>
            </a:r>
            <a:r>
              <a:rPr lang="en-US" dirty="0" smtClean="0">
                <a:solidFill>
                  <a:srgbClr val="00B0F0"/>
                </a:solidFill>
              </a:rPr>
              <a:t>6- and 12-hour postoperative </a:t>
            </a:r>
            <a:r>
              <a:rPr lang="en-US" dirty="0" smtClean="0"/>
              <a:t>calcium levels . </a:t>
            </a:r>
          </a:p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BDD0E53-32B1-4078-8275-C69B61E21F98}" type="slidenum">
              <a:rPr lang="en-US" smtClean="0"/>
              <a:pPr/>
              <a:t>77</a:t>
            </a:fld>
            <a:endParaRPr lang="en-US"/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071538" y="785794"/>
            <a:ext cx="6853262" cy="568815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/>
              <a:t>■ RECOMMENDATION 30</a:t>
            </a:r>
          </a:p>
          <a:p>
            <a:endParaRPr lang="en-US" dirty="0" smtClean="0"/>
          </a:p>
          <a:p>
            <a:r>
              <a:rPr lang="en-US" dirty="0" smtClean="0"/>
              <a:t>ATD should be </a:t>
            </a:r>
            <a:r>
              <a:rPr lang="en-US" dirty="0" smtClean="0">
                <a:solidFill>
                  <a:srgbClr val="00B0F0"/>
                </a:solidFill>
              </a:rPr>
              <a:t>stopped </a:t>
            </a:r>
            <a:r>
              <a:rPr lang="en-US" dirty="0" smtClean="0"/>
              <a:t>at the time of </a:t>
            </a:r>
            <a:r>
              <a:rPr lang="en-US" dirty="0" err="1" smtClean="0"/>
              <a:t>thyroidectomy</a:t>
            </a:r>
            <a:r>
              <a:rPr lang="en-US" dirty="0" smtClean="0"/>
              <a:t> for GD, and </a:t>
            </a:r>
            <a:r>
              <a:rPr lang="en-US" dirty="0" smtClean="0">
                <a:solidFill>
                  <a:srgbClr val="00B0F0"/>
                </a:solidFill>
              </a:rPr>
              <a:t>beta-adrenergic </a:t>
            </a:r>
            <a:r>
              <a:rPr lang="en-US" dirty="0" smtClean="0"/>
              <a:t>blockers should be </a:t>
            </a:r>
            <a:r>
              <a:rPr lang="en-US" dirty="0" smtClean="0">
                <a:solidFill>
                  <a:srgbClr val="00B0F0"/>
                </a:solidFill>
              </a:rPr>
              <a:t>weaned following surgery</a:t>
            </a:r>
            <a:r>
              <a:rPr lang="en-US" dirty="0" smtClean="0"/>
              <a:t>. </a:t>
            </a:r>
            <a:r>
              <a:rPr lang="en-US" b="1" dirty="0" smtClean="0"/>
              <a:t>Strong recommendation, low-quality evidence.</a:t>
            </a:r>
            <a:endParaRPr lang="en-US" i="1" dirty="0" smtClean="0"/>
          </a:p>
          <a:p>
            <a:endParaRPr lang="en-US" i="1" dirty="0" smtClean="0"/>
          </a:p>
          <a:p>
            <a:endParaRPr lang="en-US" i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pPr>
              <a:buNone/>
            </a:pPr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BDD0E53-32B1-4078-8275-C69B61E21F98}" type="slidenum">
              <a:rPr lang="en-US" smtClean="0"/>
              <a:pPr/>
              <a:t>78</a:t>
            </a:fld>
            <a:endParaRPr lang="en-US"/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85786" y="714356"/>
            <a:ext cx="7139014" cy="575959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/>
              <a:t>  ■ RECOMMENDATION 31</a:t>
            </a:r>
          </a:p>
          <a:p>
            <a:endParaRPr lang="en-US" dirty="0" smtClean="0"/>
          </a:p>
          <a:p>
            <a:r>
              <a:rPr lang="en-US" dirty="0" smtClean="0"/>
              <a:t>Following </a:t>
            </a:r>
            <a:r>
              <a:rPr lang="en-US" dirty="0" err="1" smtClean="0"/>
              <a:t>thyroidectomy</a:t>
            </a:r>
            <a:r>
              <a:rPr lang="en-US" dirty="0" smtClean="0"/>
              <a:t> for GD, </a:t>
            </a:r>
            <a:r>
              <a:rPr lang="en-US" dirty="0" smtClean="0">
                <a:solidFill>
                  <a:srgbClr val="00B0F0"/>
                </a:solidFill>
              </a:rPr>
              <a:t>L-</a:t>
            </a:r>
            <a:r>
              <a:rPr lang="en-US" dirty="0" err="1" smtClean="0">
                <a:solidFill>
                  <a:srgbClr val="00B0F0"/>
                </a:solidFill>
              </a:rPr>
              <a:t>thyroxine</a:t>
            </a:r>
            <a:r>
              <a:rPr lang="en-US" dirty="0" smtClean="0"/>
              <a:t> should be started at a daily dose appropriate for the patient’s weight (0.8 </a:t>
            </a:r>
            <a:r>
              <a:rPr lang="en-US" i="1" dirty="0" err="1" smtClean="0"/>
              <a:t>μg</a:t>
            </a:r>
            <a:r>
              <a:rPr lang="en-US" i="1" dirty="0" smtClean="0"/>
              <a:t>/lb or 1.6 </a:t>
            </a:r>
            <a:r>
              <a:rPr lang="en-US" i="1" dirty="0" err="1" smtClean="0"/>
              <a:t>μg</a:t>
            </a:r>
            <a:r>
              <a:rPr lang="en-US" i="1" dirty="0" smtClean="0"/>
              <a:t>/kg), with elderly patients needing somewhat less, and serum </a:t>
            </a:r>
            <a:r>
              <a:rPr lang="en-US" dirty="0" smtClean="0"/>
              <a:t>TSH measured 6–8 weeks postoperatively. </a:t>
            </a:r>
            <a:r>
              <a:rPr lang="en-US" b="1" dirty="0" smtClean="0"/>
              <a:t>Strong recommendation, low-quality evidence.</a:t>
            </a:r>
          </a:p>
          <a:p>
            <a:endParaRPr lang="en-US" b="1" i="1" dirty="0" smtClean="0"/>
          </a:p>
          <a:p>
            <a:r>
              <a:rPr lang="en-US" i="1" dirty="0" smtClean="0"/>
              <a:t>If TSH was </a:t>
            </a:r>
            <a:r>
              <a:rPr lang="en-US" i="1" dirty="0" smtClean="0">
                <a:solidFill>
                  <a:srgbClr val="00B0F0"/>
                </a:solidFill>
              </a:rPr>
              <a:t>suppressed </a:t>
            </a:r>
            <a:r>
              <a:rPr lang="en-US" i="1" dirty="0" smtClean="0"/>
              <a:t>preoperatively, a </a:t>
            </a:r>
            <a:r>
              <a:rPr lang="en-US" i="1" dirty="0" smtClean="0">
                <a:solidFill>
                  <a:srgbClr val="00B0F0"/>
                </a:solidFill>
              </a:rPr>
              <a:t>free T4 and TSH should be </a:t>
            </a:r>
            <a:r>
              <a:rPr lang="en-US" dirty="0" smtClean="0">
                <a:solidFill>
                  <a:srgbClr val="00B0F0"/>
                </a:solidFill>
              </a:rPr>
              <a:t>measured 6-8 weeks </a:t>
            </a:r>
            <a:r>
              <a:rPr lang="en-US" dirty="0" smtClean="0"/>
              <a:t>postoperatively, since recovery of the pituitary-thyroid axis is occasionally delayed. </a:t>
            </a:r>
          </a:p>
          <a:p>
            <a:endParaRPr lang="en-US" b="1" dirty="0" smtClean="0"/>
          </a:p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BDD0E53-32B1-4078-8275-C69B61E21F98}" type="slidenum">
              <a:rPr lang="en-US" smtClean="0"/>
              <a:pPr/>
              <a:t>79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85786" y="642918"/>
            <a:ext cx="7139014" cy="5831034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GD</a:t>
            </a:r>
            <a:r>
              <a:rPr lang="en-US" dirty="0" smtClean="0"/>
              <a:t> is the most common cause of hyperthyroidism in the United States . Although </a:t>
            </a:r>
            <a:r>
              <a:rPr lang="en-US" dirty="0" smtClean="0">
                <a:solidFill>
                  <a:srgbClr val="00B0F0"/>
                </a:solidFill>
              </a:rPr>
              <a:t>toxic nodular goiter</a:t>
            </a:r>
            <a:r>
              <a:rPr lang="en-US" dirty="0" smtClean="0"/>
              <a:t> is less common than GD, its prevalence </a:t>
            </a:r>
            <a:r>
              <a:rPr lang="en-US" dirty="0" smtClean="0">
                <a:solidFill>
                  <a:srgbClr val="00B0F0"/>
                </a:solidFill>
              </a:rPr>
              <a:t>increases with age </a:t>
            </a:r>
            <a:r>
              <a:rPr lang="en-US" dirty="0" smtClean="0"/>
              <a:t>and in the presence of </a:t>
            </a:r>
            <a:r>
              <a:rPr lang="en-US" dirty="0" smtClean="0">
                <a:solidFill>
                  <a:srgbClr val="00B0F0"/>
                </a:solidFill>
              </a:rPr>
              <a:t>dietary iodine deficiency</a:t>
            </a:r>
            <a:r>
              <a:rPr lang="en-US" dirty="0" smtClean="0"/>
              <a:t>. 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>
                <a:solidFill>
                  <a:srgbClr val="00B0F0"/>
                </a:solidFill>
              </a:rPr>
              <a:t>Unlike</a:t>
            </a:r>
            <a:r>
              <a:rPr lang="en-US" dirty="0" smtClean="0"/>
              <a:t> toxic nodular goiter, which is </a:t>
            </a:r>
            <a:r>
              <a:rPr lang="en-US" dirty="0" smtClean="0">
                <a:solidFill>
                  <a:srgbClr val="00B0F0"/>
                </a:solidFill>
              </a:rPr>
              <a:t>progressive </a:t>
            </a:r>
            <a:r>
              <a:rPr lang="en-US" dirty="0" smtClean="0"/>
              <a:t>(unless triggered by excessive iodine intake), </a:t>
            </a:r>
            <a:r>
              <a:rPr lang="en-US" dirty="0" smtClean="0">
                <a:solidFill>
                  <a:srgbClr val="00B0F0"/>
                </a:solidFill>
              </a:rPr>
              <a:t>remission of mild GD </a:t>
            </a:r>
            <a:r>
              <a:rPr lang="en-US" dirty="0" smtClean="0"/>
              <a:t>has been reported in up to </a:t>
            </a:r>
            <a:r>
              <a:rPr lang="en-US" dirty="0" smtClean="0">
                <a:solidFill>
                  <a:srgbClr val="00B0F0"/>
                </a:solidFill>
              </a:rPr>
              <a:t>30% </a:t>
            </a:r>
            <a:r>
              <a:rPr lang="en-US" dirty="0" smtClean="0"/>
              <a:t>of patients without treatment.</a:t>
            </a:r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BDD0E53-32B1-4078-8275-C69B61E21F98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14348" y="928670"/>
            <a:ext cx="7210452" cy="554528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/>
              <a:t>■ RECOMMENDATION 32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00B0F0"/>
                </a:solidFill>
              </a:rPr>
              <a:t>Communication</a:t>
            </a:r>
            <a:r>
              <a:rPr lang="en-US" dirty="0" smtClean="0"/>
              <a:t> among different members of the multidisciplinary team is essential, particularly during transitions of care in the </a:t>
            </a:r>
            <a:r>
              <a:rPr lang="en-US" dirty="0" smtClean="0">
                <a:solidFill>
                  <a:srgbClr val="00B0F0"/>
                </a:solidFill>
              </a:rPr>
              <a:t>pre- and postoperative </a:t>
            </a:r>
            <a:r>
              <a:rPr lang="en-US" dirty="0" smtClean="0"/>
              <a:t>settings. </a:t>
            </a:r>
            <a:r>
              <a:rPr lang="en-US" b="1" dirty="0" smtClean="0"/>
              <a:t>Strong recommendation, </a:t>
            </a:r>
            <a:r>
              <a:rPr lang="en-US" b="1" dirty="0" err="1" smtClean="0"/>
              <a:t>lowquality</a:t>
            </a:r>
            <a:r>
              <a:rPr lang="en-US" b="1" dirty="0" smtClean="0"/>
              <a:t> evidence.</a:t>
            </a:r>
            <a:r>
              <a:rPr lang="en-US" dirty="0" smtClean="0"/>
              <a:t> </a:t>
            </a:r>
          </a:p>
          <a:p>
            <a:pPr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BDD0E53-32B1-4078-8275-C69B61E21F98}" type="slidenum">
              <a:rPr lang="en-US" smtClean="0"/>
              <a:pPr/>
              <a:t>80</a:t>
            </a:fld>
            <a:endParaRPr lang="en-US"/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42910" y="500042"/>
            <a:ext cx="7281890" cy="5973910"/>
          </a:xfrm>
        </p:spPr>
        <p:txBody>
          <a:bodyPr/>
          <a:lstStyle/>
          <a:p>
            <a:pPr>
              <a:buNone/>
            </a:pPr>
            <a:r>
              <a:rPr lang="en-US" b="1" i="1" dirty="0" smtClean="0"/>
              <a:t>How should thyroid nodules be managed in patients with GD?</a:t>
            </a:r>
          </a:p>
          <a:p>
            <a:endParaRPr lang="en-US" b="1" dirty="0" smtClean="0"/>
          </a:p>
          <a:p>
            <a:pPr>
              <a:buNone/>
            </a:pPr>
            <a:r>
              <a:rPr lang="en-US" b="1" dirty="0" smtClean="0"/>
              <a:t>  ■ RECOMMENDATION 33</a:t>
            </a:r>
          </a:p>
          <a:p>
            <a:endParaRPr lang="en-US" dirty="0" smtClean="0"/>
          </a:p>
          <a:p>
            <a:r>
              <a:rPr lang="en-US" dirty="0" smtClean="0"/>
              <a:t>If a thyroid </a:t>
            </a:r>
            <a:r>
              <a:rPr lang="en-US" dirty="0" smtClean="0">
                <a:solidFill>
                  <a:srgbClr val="00B0F0"/>
                </a:solidFill>
              </a:rPr>
              <a:t>nodule</a:t>
            </a:r>
            <a:r>
              <a:rPr lang="en-US" dirty="0" smtClean="0"/>
              <a:t> is discovered in a patient with GD, the nodule should be </a:t>
            </a:r>
            <a:r>
              <a:rPr lang="en-US" dirty="0" smtClean="0">
                <a:solidFill>
                  <a:srgbClr val="00B0F0"/>
                </a:solidFill>
              </a:rPr>
              <a:t>evaluated and managed </a:t>
            </a:r>
            <a:r>
              <a:rPr lang="en-US" dirty="0" smtClean="0"/>
              <a:t>according to recently published </a:t>
            </a:r>
            <a:r>
              <a:rPr lang="en-US" dirty="0" smtClean="0">
                <a:solidFill>
                  <a:srgbClr val="00B0F0"/>
                </a:solidFill>
              </a:rPr>
              <a:t>guidelines</a:t>
            </a:r>
            <a:r>
              <a:rPr lang="en-US" dirty="0" smtClean="0"/>
              <a:t> regarding thyroid nodules in </a:t>
            </a:r>
            <a:r>
              <a:rPr lang="en-US" dirty="0" err="1" smtClean="0"/>
              <a:t>euthyroid</a:t>
            </a:r>
            <a:r>
              <a:rPr lang="en-US" dirty="0" smtClean="0"/>
              <a:t> individuals. </a:t>
            </a:r>
            <a:r>
              <a:rPr lang="en-US" b="1" dirty="0" smtClean="0"/>
              <a:t>Strong recommendation, moderate-quality evidence.</a:t>
            </a:r>
            <a:endParaRPr lang="fa-IR" dirty="0"/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00034" y="500042"/>
            <a:ext cx="7424766" cy="597391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Thyroid cancer occurs in GD with a frequency of 2% or less . Thyroid nodules </a:t>
            </a:r>
            <a:r>
              <a:rPr lang="en-US" dirty="0" smtClean="0">
                <a:solidFill>
                  <a:srgbClr val="00B0F0"/>
                </a:solidFill>
              </a:rPr>
              <a:t>larger than 1–1.5 cm </a:t>
            </a:r>
            <a:r>
              <a:rPr lang="en-US" dirty="0" smtClean="0"/>
              <a:t>should be evaluated before RAI therapy. If a radioactive </a:t>
            </a:r>
            <a:r>
              <a:rPr lang="en-US" dirty="0" smtClean="0">
                <a:solidFill>
                  <a:srgbClr val="00B0F0"/>
                </a:solidFill>
              </a:rPr>
              <a:t>iodine scan is performed, any nonfunctioning or hypo-functioning nodules</a:t>
            </a:r>
            <a:r>
              <a:rPr lang="en-US" dirty="0" smtClean="0"/>
              <a:t> should be considered for fine needle aspiration (FNA), as these may have a </a:t>
            </a:r>
            <a:r>
              <a:rPr lang="en-US" dirty="0" smtClean="0">
                <a:solidFill>
                  <a:srgbClr val="00B0F0"/>
                </a:solidFill>
              </a:rPr>
              <a:t>higher probability of being malignant 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 If the </a:t>
            </a:r>
            <a:r>
              <a:rPr lang="en-US" dirty="0" err="1" smtClean="0"/>
              <a:t>cytopathology</a:t>
            </a:r>
            <a:r>
              <a:rPr lang="en-US" dirty="0" smtClean="0"/>
              <a:t> is suspicious or diagnostic of malignancy, surgery is </a:t>
            </a:r>
            <a:r>
              <a:rPr lang="en-US" dirty="0" smtClean="0">
                <a:solidFill>
                  <a:srgbClr val="00B0F0"/>
                </a:solidFill>
              </a:rPr>
              <a:t>advised after normalization of thyroid function with </a:t>
            </a:r>
            <a:r>
              <a:rPr lang="en-US" dirty="0" smtClean="0"/>
              <a:t>ATDs. </a:t>
            </a:r>
            <a:r>
              <a:rPr lang="en-US" dirty="0" smtClean="0">
                <a:solidFill>
                  <a:srgbClr val="00B0F0"/>
                </a:solidFill>
              </a:rPr>
              <a:t>Surgery</a:t>
            </a:r>
            <a:r>
              <a:rPr lang="en-US" dirty="0" smtClean="0"/>
              <a:t> should also be considered for </a:t>
            </a:r>
            <a:r>
              <a:rPr lang="en-US" dirty="0" smtClean="0">
                <a:solidFill>
                  <a:srgbClr val="00B0F0"/>
                </a:solidFill>
              </a:rPr>
              <a:t>indeterminate cytology</a:t>
            </a:r>
            <a:r>
              <a:rPr lang="en-US" dirty="0" smtClean="0"/>
              <a:t>. </a:t>
            </a:r>
          </a:p>
          <a:p>
            <a:endParaRPr lang="en-US" dirty="0" smtClean="0"/>
          </a:p>
          <a:p>
            <a:r>
              <a:rPr lang="en-US" dirty="0" smtClean="0"/>
              <a:t>Disease-free </a:t>
            </a:r>
            <a:r>
              <a:rPr lang="en-US" dirty="0" smtClean="0">
                <a:solidFill>
                  <a:srgbClr val="00B0F0"/>
                </a:solidFill>
              </a:rPr>
              <a:t>survival at 20 years </a:t>
            </a:r>
            <a:r>
              <a:rPr lang="en-US" dirty="0" smtClean="0"/>
              <a:t>is reported to be </a:t>
            </a:r>
            <a:r>
              <a:rPr lang="en-US" dirty="0" smtClean="0">
                <a:solidFill>
                  <a:srgbClr val="00B0F0"/>
                </a:solidFill>
              </a:rPr>
              <a:t>99% </a:t>
            </a:r>
            <a:r>
              <a:rPr lang="en-US" dirty="0" smtClean="0"/>
              <a:t>after </a:t>
            </a:r>
            <a:r>
              <a:rPr lang="en-US" dirty="0" err="1" smtClean="0"/>
              <a:t>thyroidectomy</a:t>
            </a:r>
            <a:r>
              <a:rPr lang="en-US" dirty="0" smtClean="0"/>
              <a:t> for GD in patients with </a:t>
            </a:r>
            <a:r>
              <a:rPr lang="en-US" dirty="0" smtClean="0">
                <a:solidFill>
                  <a:srgbClr val="00B0F0"/>
                </a:solidFill>
              </a:rPr>
              <a:t>small (≤1 cm</a:t>
            </a:r>
            <a:r>
              <a:rPr lang="en-US" dirty="0" smtClean="0"/>
              <a:t>) coexisting thyroid cancers</a:t>
            </a:r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BDD0E53-32B1-4078-8275-C69B61E21F98}" type="slidenum">
              <a:rPr lang="en-US" smtClean="0"/>
              <a:pPr/>
              <a:t>82</a:t>
            </a:fld>
            <a:endParaRPr lang="en-US"/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42910" y="642918"/>
            <a:ext cx="7281890" cy="5831034"/>
          </a:xfrm>
        </p:spPr>
        <p:txBody>
          <a:bodyPr>
            <a:normAutofit/>
          </a:bodyPr>
          <a:lstStyle/>
          <a:p>
            <a:r>
              <a:rPr lang="en-US" dirty="0" smtClean="0"/>
              <a:t>The use of thyroid </a:t>
            </a:r>
            <a:r>
              <a:rPr lang="en-US" dirty="0" err="1" smtClean="0">
                <a:solidFill>
                  <a:srgbClr val="00B0F0"/>
                </a:solidFill>
              </a:rPr>
              <a:t>ultrasonography</a:t>
            </a:r>
            <a:r>
              <a:rPr lang="en-US" dirty="0" smtClean="0">
                <a:solidFill>
                  <a:srgbClr val="00B0F0"/>
                </a:solidFill>
              </a:rPr>
              <a:t> in all patients with GD has been shown to identify more nodules and cancer </a:t>
            </a:r>
            <a:r>
              <a:rPr lang="en-US" dirty="0" smtClean="0"/>
              <a:t>than does </a:t>
            </a:r>
            <a:r>
              <a:rPr lang="en-US" u="sng" dirty="0" smtClean="0"/>
              <a:t>palpation and 123I </a:t>
            </a:r>
            <a:r>
              <a:rPr lang="en-US" u="sng" dirty="0" err="1" smtClean="0"/>
              <a:t>scintigraphy</a:t>
            </a:r>
            <a:r>
              <a:rPr lang="en-US" u="sng" dirty="0" smtClean="0"/>
              <a:t>. </a:t>
            </a:r>
          </a:p>
          <a:p>
            <a:endParaRPr lang="en-US" dirty="0" smtClean="0"/>
          </a:p>
          <a:p>
            <a:pPr>
              <a:buNone/>
            </a:pPr>
            <a:endParaRPr lang="en-US" i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BDD0E53-32B1-4078-8275-C69B61E21F98}" type="slidenum">
              <a:rPr lang="en-US" smtClean="0"/>
              <a:pPr/>
              <a:t>83</a:t>
            </a:fld>
            <a:endParaRPr lang="en-US"/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28662" y="785794"/>
            <a:ext cx="6996138" cy="5688158"/>
          </a:xfrm>
        </p:spPr>
        <p:txBody>
          <a:bodyPr>
            <a:normAutofit fontScale="92500" lnSpcReduction="10000"/>
          </a:bodyPr>
          <a:lstStyle/>
          <a:p>
            <a:r>
              <a:rPr lang="en-US" b="1" i="1" dirty="0" smtClean="0"/>
              <a:t>How should thyroid storm be managed?</a:t>
            </a:r>
          </a:p>
          <a:p>
            <a:endParaRPr lang="en-US" b="1" dirty="0" smtClean="0"/>
          </a:p>
          <a:p>
            <a:r>
              <a:rPr lang="en-US" b="1" dirty="0" smtClean="0"/>
              <a:t>■ RECOMMENDATION 34</a:t>
            </a:r>
          </a:p>
          <a:p>
            <a:endParaRPr lang="en-US" dirty="0" smtClean="0"/>
          </a:p>
          <a:p>
            <a:r>
              <a:rPr lang="en-US" dirty="0" smtClean="0"/>
              <a:t>The diagnosis of thyroid storm should be made clinically in a </a:t>
            </a:r>
            <a:r>
              <a:rPr lang="en-US" dirty="0" smtClean="0">
                <a:solidFill>
                  <a:srgbClr val="00B0F0"/>
                </a:solidFill>
              </a:rPr>
              <a:t>severely </a:t>
            </a:r>
            <a:r>
              <a:rPr lang="en-US" dirty="0" err="1" smtClean="0">
                <a:solidFill>
                  <a:srgbClr val="00B0F0"/>
                </a:solidFill>
              </a:rPr>
              <a:t>thyrotoxic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smtClean="0"/>
              <a:t>patient with evidence of </a:t>
            </a:r>
            <a:r>
              <a:rPr lang="en-US" dirty="0" smtClean="0">
                <a:solidFill>
                  <a:srgbClr val="00B0F0"/>
                </a:solidFill>
              </a:rPr>
              <a:t>systemic </a:t>
            </a:r>
            <a:r>
              <a:rPr lang="en-US" dirty="0" err="1" smtClean="0">
                <a:solidFill>
                  <a:srgbClr val="00B0F0"/>
                </a:solidFill>
              </a:rPr>
              <a:t>decompensation</a:t>
            </a:r>
            <a:r>
              <a:rPr lang="en-US" dirty="0" smtClean="0"/>
              <a:t>. Adjunctive use of a sensitive diagnostic system should be considered. Patients with </a:t>
            </a:r>
            <a:r>
              <a:rPr lang="en-US" dirty="0" smtClean="0">
                <a:solidFill>
                  <a:srgbClr val="00B0F0"/>
                </a:solidFill>
              </a:rPr>
              <a:t>a Burch-</a:t>
            </a:r>
            <a:r>
              <a:rPr lang="en-US" dirty="0" err="1" smtClean="0">
                <a:solidFill>
                  <a:srgbClr val="00B0F0"/>
                </a:solidFill>
              </a:rPr>
              <a:t>Wartofsky</a:t>
            </a:r>
            <a:r>
              <a:rPr lang="en-US" dirty="0" smtClean="0">
                <a:solidFill>
                  <a:srgbClr val="00B0F0"/>
                </a:solidFill>
              </a:rPr>
              <a:t> Point Scale </a:t>
            </a:r>
            <a:r>
              <a:rPr lang="en-US" dirty="0" smtClean="0"/>
              <a:t>(BWPS) of </a:t>
            </a:r>
            <a:r>
              <a:rPr lang="en-US" dirty="0" smtClean="0">
                <a:solidFill>
                  <a:srgbClr val="00B0F0"/>
                </a:solidFill>
              </a:rPr>
              <a:t>≥ 45 </a:t>
            </a:r>
            <a:r>
              <a:rPr lang="en-US" dirty="0" smtClean="0"/>
              <a:t>or Japanese Thyroid Association (JTA) categories of </a:t>
            </a:r>
            <a:r>
              <a:rPr lang="en-US" dirty="0" smtClean="0">
                <a:solidFill>
                  <a:srgbClr val="00B0F0"/>
                </a:solidFill>
              </a:rPr>
              <a:t>TS1 or TS2 with evidence of systemic </a:t>
            </a:r>
            <a:r>
              <a:rPr lang="en-US" dirty="0" err="1" smtClean="0">
                <a:solidFill>
                  <a:srgbClr val="00B0F0"/>
                </a:solidFill>
              </a:rPr>
              <a:t>decompensation</a:t>
            </a:r>
            <a:r>
              <a:rPr lang="en-US" dirty="0" smtClean="0">
                <a:solidFill>
                  <a:srgbClr val="00B0F0"/>
                </a:solidFill>
              </a:rPr>
              <a:t> require aggressive therapy</a:t>
            </a:r>
            <a:r>
              <a:rPr lang="en-US" dirty="0" smtClean="0"/>
              <a:t>. The decision to use aggressive therapy in patients with a BWPS of </a:t>
            </a:r>
            <a:r>
              <a:rPr lang="en-US" dirty="0" smtClean="0">
                <a:solidFill>
                  <a:srgbClr val="00B0F0"/>
                </a:solidFill>
              </a:rPr>
              <a:t>25-44</a:t>
            </a:r>
            <a:r>
              <a:rPr lang="en-US" dirty="0" smtClean="0"/>
              <a:t> should be based on </a:t>
            </a:r>
            <a:r>
              <a:rPr lang="en-US" dirty="0" smtClean="0">
                <a:solidFill>
                  <a:srgbClr val="00B0F0"/>
                </a:solidFill>
              </a:rPr>
              <a:t>clinical judgment</a:t>
            </a:r>
            <a:r>
              <a:rPr lang="en-US" dirty="0" smtClean="0"/>
              <a:t>. </a:t>
            </a:r>
            <a:r>
              <a:rPr lang="en-US" b="1" dirty="0" smtClean="0"/>
              <a:t>Strong recommendation, moderate-quality evidence</a:t>
            </a:r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BDD0E53-32B1-4078-8275-C69B61E21F98}" type="slidenum">
              <a:rPr lang="en-US" smtClean="0"/>
              <a:pPr/>
              <a:t>84</a:t>
            </a:fld>
            <a:endParaRPr lang="en-US"/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14348" y="785794"/>
            <a:ext cx="7210452" cy="5688158"/>
          </a:xfrm>
        </p:spPr>
        <p:txBody>
          <a:bodyPr/>
          <a:lstStyle/>
          <a:p>
            <a:pPr>
              <a:buNone/>
            </a:pPr>
            <a:r>
              <a:rPr lang="en-US" b="1" dirty="0" smtClean="0"/>
              <a:t>■ RECOMMENDATION 35</a:t>
            </a:r>
          </a:p>
          <a:p>
            <a:endParaRPr lang="en-US" dirty="0" smtClean="0"/>
          </a:p>
          <a:p>
            <a:r>
              <a:rPr lang="en-US" dirty="0" smtClean="0"/>
              <a:t>A multimodality treatment approach to patients with thyroid storm should be used, including </a:t>
            </a:r>
            <a:r>
              <a:rPr lang="en-US" dirty="0" smtClean="0">
                <a:solidFill>
                  <a:srgbClr val="00B0F0"/>
                </a:solidFill>
              </a:rPr>
              <a:t>beta adrenergic blockade, </a:t>
            </a:r>
            <a:r>
              <a:rPr lang="en-US" dirty="0" err="1" smtClean="0">
                <a:solidFill>
                  <a:srgbClr val="00B0F0"/>
                </a:solidFill>
              </a:rPr>
              <a:t>antithyroid</a:t>
            </a:r>
            <a:r>
              <a:rPr lang="en-US" dirty="0" smtClean="0">
                <a:solidFill>
                  <a:srgbClr val="00B0F0"/>
                </a:solidFill>
              </a:rPr>
              <a:t> drug therapy, inorganic iodide, corticosteroid therapy, cooling with acetaminophen and cooling blankets, volume resuscitation, nutritional support, respiratory care and monitoring in an intensive care unit</a:t>
            </a:r>
            <a:r>
              <a:rPr lang="en-US" dirty="0" smtClean="0"/>
              <a:t>, as appropriate for an individual patient. </a:t>
            </a:r>
            <a:r>
              <a:rPr lang="en-US" b="1" dirty="0" smtClean="0"/>
              <a:t>Strong recommendation, low-quality evidence</a:t>
            </a:r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BDD0E53-32B1-4078-8275-C69B61E21F98}" type="slidenum">
              <a:rPr lang="en-US" smtClean="0"/>
              <a:pPr/>
              <a:t>85</a:t>
            </a:fld>
            <a:endParaRPr lang="en-US"/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BDD0E53-32B1-4078-8275-C69B61E21F98}" type="slidenum">
              <a:rPr lang="en-US" smtClean="0"/>
              <a:pPr/>
              <a:t>86</a:t>
            </a:fld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57158" y="428604"/>
            <a:ext cx="8358246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00034" y="357166"/>
            <a:ext cx="7424766" cy="6116786"/>
          </a:xfrm>
        </p:spPr>
        <p:txBody>
          <a:bodyPr>
            <a:normAutofit/>
          </a:bodyPr>
          <a:lstStyle/>
          <a:p>
            <a:r>
              <a:rPr lang="en-US" dirty="0" smtClean="0"/>
              <a:t>Life-threatening </a:t>
            </a:r>
            <a:r>
              <a:rPr lang="en-US" dirty="0" err="1" smtClean="0"/>
              <a:t>thyrotoxicosis</a:t>
            </a:r>
            <a:r>
              <a:rPr lang="en-US" dirty="0" smtClean="0"/>
              <a:t> or thyroid storm is a rare disorder characterized by multisystem involvement and </a:t>
            </a:r>
            <a:r>
              <a:rPr lang="en-US" dirty="0" smtClean="0">
                <a:solidFill>
                  <a:srgbClr val="00B0F0"/>
                </a:solidFill>
              </a:rPr>
              <a:t>mortality rates in the range of 8-25%</a:t>
            </a:r>
            <a:r>
              <a:rPr lang="en-US" dirty="0" smtClean="0"/>
              <a:t> in modern series 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 criteria 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B0F0"/>
                </a:solidFill>
              </a:rPr>
              <a:t>include hyperpyrexia, tachycardia, arrhythmias, congestive heart failure, agitation, delirium, psychosis, stupor and coma, a well as nausea, vomiting, diarrhea, hepatic failure, and the presence of an identified precipitant </a:t>
            </a:r>
          </a:p>
          <a:p>
            <a:pPr>
              <a:buNone/>
            </a:pPr>
            <a:endParaRPr lang="en-US" dirty="0" smtClean="0">
              <a:solidFill>
                <a:srgbClr val="00B0F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BDD0E53-32B1-4078-8275-C69B61E21F98}" type="slidenum">
              <a:rPr lang="en-US" smtClean="0"/>
              <a:pPr/>
              <a:t>87</a:t>
            </a:fld>
            <a:endParaRPr lang="en-US"/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28662" y="571480"/>
            <a:ext cx="6996138" cy="5902472"/>
          </a:xfrm>
        </p:spPr>
        <p:txBody>
          <a:bodyPr/>
          <a:lstStyle/>
          <a:p>
            <a:r>
              <a:rPr lang="en-US" dirty="0" smtClean="0"/>
              <a:t>Precipitants of thyroid storm in a patient with previously compensated </a:t>
            </a:r>
            <a:r>
              <a:rPr lang="en-US" dirty="0" err="1" smtClean="0"/>
              <a:t>thyrotoxicosis</a:t>
            </a:r>
            <a:r>
              <a:rPr lang="en-US" dirty="0" smtClean="0"/>
              <a:t> include: </a:t>
            </a:r>
          </a:p>
          <a:p>
            <a:endParaRPr lang="en-US" dirty="0" smtClean="0"/>
          </a:p>
          <a:p>
            <a:r>
              <a:rPr lang="en-US" dirty="0" smtClean="0"/>
              <a:t>abrupt cessation of ATDs, </a:t>
            </a:r>
          </a:p>
          <a:p>
            <a:r>
              <a:rPr lang="en-US" dirty="0" err="1" smtClean="0"/>
              <a:t>thyroidectomy</a:t>
            </a:r>
            <a:r>
              <a:rPr lang="en-US" dirty="0" smtClean="0"/>
              <a:t>, </a:t>
            </a:r>
          </a:p>
          <a:p>
            <a:r>
              <a:rPr lang="en-US" dirty="0" err="1" smtClean="0"/>
              <a:t>nonthyroidal</a:t>
            </a:r>
            <a:r>
              <a:rPr lang="en-US" dirty="0" smtClean="0"/>
              <a:t> surgery in a patient with unrecognized or inadequately treated </a:t>
            </a:r>
            <a:r>
              <a:rPr lang="en-US" dirty="0" err="1" smtClean="0"/>
              <a:t>thyrotoxicosis</a:t>
            </a:r>
            <a:r>
              <a:rPr lang="en-US" dirty="0" smtClean="0"/>
              <a:t>,</a:t>
            </a:r>
          </a:p>
          <a:p>
            <a:r>
              <a:rPr lang="en-US" dirty="0" smtClean="0"/>
              <a:t>acute illnesses unrelated to thyroid disease.</a:t>
            </a:r>
          </a:p>
          <a:p>
            <a:r>
              <a:rPr lang="en-US" dirty="0" smtClean="0"/>
              <a:t> Thyroid storm occasionally occurs following RAI therapy.</a:t>
            </a:r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BDD0E53-32B1-4078-8275-C69B61E21F98}" type="slidenum">
              <a:rPr lang="en-US" smtClean="0"/>
              <a:pPr/>
              <a:t>88</a:t>
            </a:fld>
            <a:endParaRPr lang="en-US"/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000100" y="785794"/>
            <a:ext cx="6924700" cy="5688158"/>
          </a:xfrm>
        </p:spPr>
        <p:txBody>
          <a:bodyPr/>
          <a:lstStyle/>
          <a:p>
            <a:r>
              <a:rPr lang="en-US" dirty="0" smtClean="0"/>
              <a:t>Prevention of thyroid storm involves recognition and active avoidance of common precipitants, patient </a:t>
            </a:r>
            <a:r>
              <a:rPr lang="en-US" dirty="0" smtClean="0">
                <a:solidFill>
                  <a:srgbClr val="00B0F0"/>
                </a:solidFill>
              </a:rPr>
              <a:t>education </a:t>
            </a:r>
            <a:r>
              <a:rPr lang="en-US" dirty="0" smtClean="0"/>
              <a:t>to avoid abrupt discontinuation of ATD therapy, and ensuring that patients are </a:t>
            </a:r>
            <a:r>
              <a:rPr lang="en-US" dirty="0" err="1" smtClean="0">
                <a:solidFill>
                  <a:srgbClr val="00B0F0"/>
                </a:solidFill>
              </a:rPr>
              <a:t>euthyroid</a:t>
            </a:r>
            <a:r>
              <a:rPr lang="en-US" dirty="0" smtClean="0">
                <a:solidFill>
                  <a:srgbClr val="00B0F0"/>
                </a:solidFill>
              </a:rPr>
              <a:t> prior </a:t>
            </a:r>
            <a:r>
              <a:rPr lang="en-US" dirty="0" smtClean="0"/>
              <a:t>to </a:t>
            </a:r>
            <a:r>
              <a:rPr lang="en-US" dirty="0" smtClean="0">
                <a:solidFill>
                  <a:srgbClr val="00B0F0"/>
                </a:solidFill>
              </a:rPr>
              <a:t>elective surgery, labor and delivery, or other acute stressors.</a:t>
            </a:r>
            <a:endParaRPr lang="fa-IR" dirty="0">
              <a:solidFill>
                <a:srgbClr val="00B0F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BDD0E53-32B1-4078-8275-C69B61E21F98}" type="slidenum">
              <a:rPr lang="en-US" smtClean="0"/>
              <a:pPr/>
              <a:t>89</a:t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000100" y="714356"/>
            <a:ext cx="6924700" cy="575959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b="1" dirty="0" smtClean="0"/>
              <a:t>Thyroid hormone influences almost every tissue and organ system. </a:t>
            </a:r>
          </a:p>
          <a:p>
            <a:endParaRPr lang="en-US" dirty="0" smtClean="0"/>
          </a:p>
          <a:p>
            <a:r>
              <a:rPr lang="en-US" dirty="0" smtClean="0"/>
              <a:t>It increases tissue </a:t>
            </a:r>
            <a:r>
              <a:rPr lang="en-US" dirty="0" err="1" smtClean="0">
                <a:solidFill>
                  <a:srgbClr val="00B0F0"/>
                </a:solidFill>
              </a:rPr>
              <a:t>thermogenesis</a:t>
            </a:r>
            <a:r>
              <a:rPr lang="en-US" dirty="0" smtClean="0"/>
              <a:t> and basal metabolic rate (</a:t>
            </a:r>
            <a:r>
              <a:rPr lang="en-US" dirty="0" smtClean="0">
                <a:solidFill>
                  <a:srgbClr val="00B0F0"/>
                </a:solidFill>
              </a:rPr>
              <a:t>BMR)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00B0F0"/>
                </a:solidFill>
              </a:rPr>
              <a:t>reduces serum cholesterol </a:t>
            </a:r>
            <a:r>
              <a:rPr lang="en-US" dirty="0" smtClean="0"/>
              <a:t>levels </a:t>
            </a:r>
            <a:r>
              <a:rPr lang="en-US" dirty="0" smtClean="0">
                <a:solidFill>
                  <a:srgbClr val="00B0F0"/>
                </a:solidFill>
              </a:rPr>
              <a:t>and systemic vascular resistance.</a:t>
            </a:r>
            <a:r>
              <a:rPr lang="en-US" dirty="0" smtClean="0"/>
              <a:t> Some of the most profound effects of increased thyroid hormone levels are affecting </a:t>
            </a:r>
            <a:r>
              <a:rPr lang="en-US" b="1" dirty="0" smtClean="0">
                <a:solidFill>
                  <a:srgbClr val="00B0F0"/>
                </a:solidFill>
              </a:rPr>
              <a:t>the cardiovascular system 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 Untreated or partially treated </a:t>
            </a:r>
            <a:r>
              <a:rPr lang="en-US" dirty="0" err="1" smtClean="0"/>
              <a:t>thyrotoxicosis</a:t>
            </a:r>
            <a:r>
              <a:rPr lang="en-US" dirty="0" smtClean="0"/>
              <a:t> is associated with </a:t>
            </a:r>
            <a:r>
              <a:rPr lang="en-US" dirty="0" smtClean="0">
                <a:solidFill>
                  <a:srgbClr val="00B0F0"/>
                </a:solidFill>
              </a:rPr>
              <a:t>loss of weight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00B0F0"/>
                </a:solidFill>
              </a:rPr>
              <a:t>osteoporosis</a:t>
            </a:r>
            <a:r>
              <a:rPr lang="en-US" dirty="0" smtClean="0"/>
              <a:t>, </a:t>
            </a:r>
            <a:r>
              <a:rPr lang="en-US" dirty="0" err="1" smtClean="0">
                <a:solidFill>
                  <a:srgbClr val="00B0F0"/>
                </a:solidFill>
              </a:rPr>
              <a:t>atrial</a:t>
            </a:r>
            <a:r>
              <a:rPr lang="en-US" dirty="0" smtClean="0">
                <a:solidFill>
                  <a:srgbClr val="00B0F0"/>
                </a:solidFill>
              </a:rPr>
              <a:t> fibrillation, embolic events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00B0F0"/>
                </a:solidFill>
              </a:rPr>
              <a:t>muscle weakness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00B0F0"/>
                </a:solidFill>
              </a:rPr>
              <a:t>tremor, neuropsychiatric symptoms</a:t>
            </a:r>
            <a:r>
              <a:rPr lang="en-US" dirty="0" smtClean="0"/>
              <a:t> and rarely </a:t>
            </a:r>
            <a:r>
              <a:rPr lang="en-US" dirty="0" smtClean="0">
                <a:solidFill>
                  <a:srgbClr val="00B0F0"/>
                </a:solidFill>
              </a:rPr>
              <a:t>cardiovascular collapse and death .</a:t>
            </a:r>
            <a:endParaRPr lang="fa-IR" dirty="0">
              <a:solidFill>
                <a:srgbClr val="00B0F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BDD0E53-32B1-4078-8275-C69B61E21F98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785794"/>
            <a:ext cx="7467600" cy="5688158"/>
          </a:xfrm>
        </p:spPr>
        <p:txBody>
          <a:bodyPr>
            <a:normAutofit/>
          </a:bodyPr>
          <a:lstStyle/>
          <a:p>
            <a:r>
              <a:rPr lang="en-US" b="1" dirty="0" smtClean="0"/>
              <a:t>RECOMMENDATION 36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00B0F0"/>
                </a:solidFill>
              </a:rPr>
              <a:t>Potassium iodide </a:t>
            </a:r>
            <a:r>
              <a:rPr lang="en-US" dirty="0" smtClean="0"/>
              <a:t>may be of benefit in select patients with hyperthyroidism due to GD, who have adverse reactions to ATDs, and have a </a:t>
            </a:r>
            <a:r>
              <a:rPr lang="en-US" dirty="0" smtClean="0">
                <a:solidFill>
                  <a:srgbClr val="00B0F0"/>
                </a:solidFill>
              </a:rPr>
              <a:t>contraindication or aversion </a:t>
            </a:r>
            <a:r>
              <a:rPr lang="en-US" dirty="0" smtClean="0"/>
              <a:t>to RAI therapy (or aversion to repeat RAI therapy) or surgery. Treatment may be </a:t>
            </a:r>
            <a:r>
              <a:rPr lang="en-US" dirty="0" smtClean="0">
                <a:solidFill>
                  <a:srgbClr val="00B0F0"/>
                </a:solidFill>
              </a:rPr>
              <a:t>more suitable </a:t>
            </a:r>
            <a:r>
              <a:rPr lang="en-US" dirty="0" smtClean="0"/>
              <a:t>for patients with </a:t>
            </a:r>
            <a:r>
              <a:rPr lang="en-US" u="sng" dirty="0" smtClean="0">
                <a:solidFill>
                  <a:srgbClr val="00B0F0"/>
                </a:solidFill>
              </a:rPr>
              <a:t>mild hyperthyroidism, or a prior hist</a:t>
            </a:r>
            <a:r>
              <a:rPr lang="en-US" dirty="0" smtClean="0">
                <a:solidFill>
                  <a:srgbClr val="00B0F0"/>
                </a:solidFill>
              </a:rPr>
              <a:t>ory of RAI therapy</a:t>
            </a:r>
            <a:r>
              <a:rPr lang="en-US" b="1" dirty="0" smtClean="0"/>
              <a:t>. </a:t>
            </a:r>
            <a:r>
              <a:rPr lang="en-US" b="1" dirty="0" smtClean="0">
                <a:solidFill>
                  <a:srgbClr val="C00000"/>
                </a:solidFill>
              </a:rPr>
              <a:t>No recommendation</a:t>
            </a:r>
            <a:r>
              <a:rPr lang="en-US" b="1" dirty="0" smtClean="0"/>
              <a:t>, insufficient evidence to assess benefits or risks.</a:t>
            </a:r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BDD0E53-32B1-4078-8275-C69B61E21F98}" type="slidenum">
              <a:rPr lang="en-US" smtClean="0"/>
              <a:pPr/>
              <a:t>90</a:t>
            </a:fld>
            <a:endParaRPr lang="en-US"/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14348" y="500042"/>
            <a:ext cx="7210452" cy="604534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b="1" i="1" dirty="0" smtClean="0"/>
              <a:t> How should overt hyperthyroidism due to TMNG or TA be managed?</a:t>
            </a:r>
          </a:p>
          <a:p>
            <a:endParaRPr lang="en-US" b="1" dirty="0" smtClean="0"/>
          </a:p>
          <a:p>
            <a:pPr>
              <a:buNone/>
            </a:pPr>
            <a:r>
              <a:rPr lang="en-US" b="1" dirty="0" smtClean="0"/>
              <a:t>■ RECOMMENDATION 37</a:t>
            </a:r>
          </a:p>
          <a:p>
            <a:r>
              <a:rPr lang="en-US" dirty="0" smtClean="0"/>
              <a:t>We suggest that patients with </a:t>
            </a:r>
            <a:r>
              <a:rPr lang="en-US" dirty="0" smtClean="0">
                <a:solidFill>
                  <a:srgbClr val="00B0F0"/>
                </a:solidFill>
              </a:rPr>
              <a:t>overtly TMNG or TA </a:t>
            </a:r>
            <a:r>
              <a:rPr lang="en-US" dirty="0" smtClean="0"/>
              <a:t>be treated with </a:t>
            </a:r>
            <a:r>
              <a:rPr lang="en-US" dirty="0" smtClean="0">
                <a:solidFill>
                  <a:srgbClr val="00B0F0"/>
                </a:solidFill>
              </a:rPr>
              <a:t>RAI therapy or </a:t>
            </a:r>
            <a:r>
              <a:rPr lang="en-US" dirty="0" err="1" smtClean="0">
                <a:solidFill>
                  <a:srgbClr val="00B0F0"/>
                </a:solidFill>
              </a:rPr>
              <a:t>thyroidectomy</a:t>
            </a:r>
            <a:r>
              <a:rPr lang="en-US" dirty="0" smtClean="0">
                <a:solidFill>
                  <a:srgbClr val="00B0F0"/>
                </a:solidFill>
              </a:rPr>
              <a:t>. </a:t>
            </a:r>
            <a:r>
              <a:rPr lang="en-US" dirty="0" smtClean="0"/>
              <a:t>On occasion, long-term, </a:t>
            </a:r>
            <a:r>
              <a:rPr lang="en-US" dirty="0" smtClean="0">
                <a:solidFill>
                  <a:srgbClr val="00B0F0"/>
                </a:solidFill>
              </a:rPr>
              <a:t>low-dose treatment with MMI</a:t>
            </a:r>
            <a:r>
              <a:rPr lang="en-US" dirty="0" smtClean="0"/>
              <a:t> may be appropriate. </a:t>
            </a:r>
            <a:r>
              <a:rPr lang="en-US" b="1" dirty="0" smtClean="0"/>
              <a:t>Weak recommendation, moderate-quality evidence.</a:t>
            </a:r>
          </a:p>
          <a:p>
            <a:endParaRPr lang="en-US" dirty="0" smtClean="0"/>
          </a:p>
          <a:p>
            <a:r>
              <a:rPr lang="en-US" dirty="0" smtClean="0"/>
              <a:t>The decision regarding treatment should take into consideration a number of clinical and demographic factors, as well as patient preference. The </a:t>
            </a:r>
            <a:r>
              <a:rPr lang="en-US" dirty="0" smtClean="0">
                <a:solidFill>
                  <a:srgbClr val="FF0000"/>
                </a:solidFill>
              </a:rPr>
              <a:t>goal </a:t>
            </a:r>
            <a:r>
              <a:rPr lang="en-US" dirty="0" smtClean="0"/>
              <a:t>of therapy is </a:t>
            </a:r>
            <a:r>
              <a:rPr lang="en-US" dirty="0" smtClean="0">
                <a:solidFill>
                  <a:srgbClr val="00B0F0"/>
                </a:solidFill>
              </a:rPr>
              <a:t>the rapid and durable elimination of the hyperthyroid state</a:t>
            </a:r>
            <a:endParaRPr lang="fa-IR" dirty="0">
              <a:solidFill>
                <a:srgbClr val="00B0F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BDD0E53-32B1-4078-8275-C69B61E21F98}" type="slidenum">
              <a:rPr lang="en-US" smtClean="0"/>
              <a:pPr/>
              <a:t>91</a:t>
            </a:fld>
            <a:endParaRPr lang="en-US"/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14348" y="571480"/>
            <a:ext cx="7210452" cy="590247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i="1" dirty="0" smtClean="0"/>
              <a:t>If RAI therapy is chosen, how should it be accomplished?</a:t>
            </a:r>
            <a:endParaRPr lang="en-US" dirty="0" smtClean="0"/>
          </a:p>
          <a:p>
            <a:endParaRPr lang="en-US" b="1" dirty="0" smtClean="0"/>
          </a:p>
          <a:p>
            <a:pPr>
              <a:buNone/>
            </a:pPr>
            <a:r>
              <a:rPr lang="en-US" b="1" dirty="0" smtClean="0"/>
              <a:t>■ RECOMMENDATION 38</a:t>
            </a:r>
          </a:p>
          <a:p>
            <a:r>
              <a:rPr lang="en-US" dirty="0" smtClean="0"/>
              <a:t>Because </a:t>
            </a:r>
            <a:r>
              <a:rPr lang="en-US" dirty="0" smtClean="0">
                <a:solidFill>
                  <a:srgbClr val="FF0000"/>
                </a:solidFill>
              </a:rPr>
              <a:t>RAI</a:t>
            </a:r>
            <a:r>
              <a:rPr lang="en-US" dirty="0" smtClean="0"/>
              <a:t> treatment of TMNG or TA can cause a transient </a:t>
            </a:r>
            <a:r>
              <a:rPr lang="en-US" dirty="0" smtClean="0">
                <a:solidFill>
                  <a:srgbClr val="FF0000"/>
                </a:solidFill>
              </a:rPr>
              <a:t>exacerbation</a:t>
            </a:r>
            <a:r>
              <a:rPr lang="en-US" dirty="0" smtClean="0"/>
              <a:t> of hyperthyroidism, </a:t>
            </a:r>
            <a:r>
              <a:rPr lang="en-US" dirty="0" smtClean="0">
                <a:solidFill>
                  <a:srgbClr val="00B0F0"/>
                </a:solidFill>
              </a:rPr>
              <a:t>beta adrenergic blockade </a:t>
            </a:r>
            <a:r>
              <a:rPr lang="en-US" dirty="0" smtClean="0"/>
              <a:t>should be considered even in </a:t>
            </a:r>
            <a:r>
              <a:rPr lang="en-US" dirty="0" smtClean="0">
                <a:solidFill>
                  <a:srgbClr val="00B0F0"/>
                </a:solidFill>
              </a:rPr>
              <a:t>asymptomatic </a:t>
            </a:r>
            <a:r>
              <a:rPr lang="en-US" dirty="0" smtClean="0"/>
              <a:t>patients who are at increased risk for complications due to worsening of hyperthyroidism, i.e. </a:t>
            </a:r>
            <a:r>
              <a:rPr lang="en-US" dirty="0" smtClean="0">
                <a:solidFill>
                  <a:srgbClr val="00B0F0"/>
                </a:solidFill>
              </a:rPr>
              <a:t>elderly patients and patients with </a:t>
            </a:r>
            <a:r>
              <a:rPr lang="en-US" dirty="0" err="1" smtClean="0">
                <a:solidFill>
                  <a:srgbClr val="00B0F0"/>
                </a:solidFill>
              </a:rPr>
              <a:t>comorbidities</a:t>
            </a:r>
            <a:r>
              <a:rPr lang="en-US" dirty="0" smtClean="0"/>
              <a:t>. </a:t>
            </a:r>
            <a:r>
              <a:rPr lang="en-US" b="1" dirty="0" smtClean="0"/>
              <a:t>Weak recommendation, low-quality evidence</a:t>
            </a:r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BDD0E53-32B1-4078-8275-C69B61E21F98}" type="slidenum">
              <a:rPr lang="en-US" smtClean="0"/>
              <a:pPr/>
              <a:t>92</a:t>
            </a:fld>
            <a:endParaRPr lang="en-US"/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71472" y="955528"/>
            <a:ext cx="7353328" cy="590247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/>
              <a:t>■ RECOMMENDATION 39</a:t>
            </a:r>
          </a:p>
          <a:p>
            <a:endParaRPr lang="en-US" dirty="0" smtClean="0"/>
          </a:p>
          <a:p>
            <a:r>
              <a:rPr lang="en-US" dirty="0" smtClean="0"/>
              <a:t>In addition to beta-adrenergic blockade pretreatment with </a:t>
            </a:r>
            <a:r>
              <a:rPr lang="en-US" dirty="0" smtClean="0">
                <a:solidFill>
                  <a:srgbClr val="00B0F0"/>
                </a:solidFill>
              </a:rPr>
              <a:t>MMI prior to RAI </a:t>
            </a:r>
            <a:r>
              <a:rPr lang="en-US" dirty="0" smtClean="0"/>
              <a:t>therapy for TMNG or TA should be considered in patients who are at </a:t>
            </a:r>
            <a:r>
              <a:rPr lang="en-US" dirty="0" smtClean="0">
                <a:solidFill>
                  <a:srgbClr val="00B0F0"/>
                </a:solidFill>
              </a:rPr>
              <a:t>increased risk for complications </a:t>
            </a:r>
            <a:r>
              <a:rPr lang="en-US" dirty="0" smtClean="0"/>
              <a:t>due to worsening of hyperthyroidism, including the </a:t>
            </a:r>
            <a:r>
              <a:rPr lang="en-US" dirty="0" smtClean="0">
                <a:solidFill>
                  <a:srgbClr val="00B0F0"/>
                </a:solidFill>
              </a:rPr>
              <a:t>elderly and those with cardiovascular disease or severe hyperthyroidism</a:t>
            </a:r>
            <a:r>
              <a:rPr lang="en-US" dirty="0" smtClean="0"/>
              <a:t>. </a:t>
            </a:r>
            <a:r>
              <a:rPr lang="en-US" b="1" dirty="0" smtClean="0"/>
              <a:t>Weak recommendation, low-quality evidence.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BDD0E53-32B1-4078-8275-C69B61E21F98}" type="slidenum">
              <a:rPr lang="en-US" smtClean="0"/>
              <a:pPr/>
              <a:t>93</a:t>
            </a:fld>
            <a:endParaRPr lang="en-US"/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28596" y="857232"/>
            <a:ext cx="7496204" cy="5616720"/>
          </a:xfrm>
        </p:spPr>
        <p:txBody>
          <a:bodyPr/>
          <a:lstStyle/>
          <a:p>
            <a:pPr>
              <a:buNone/>
            </a:pPr>
            <a:r>
              <a:rPr lang="en-US" b="1" dirty="0" smtClean="0"/>
              <a:t>■ RECOMMENDATION 40</a:t>
            </a:r>
          </a:p>
          <a:p>
            <a:endParaRPr lang="en-US" dirty="0" smtClean="0"/>
          </a:p>
          <a:p>
            <a:r>
              <a:rPr lang="en-US" dirty="0" smtClean="0"/>
              <a:t>In patients who are at increased risk for complications due to worsening of hyperthyroidism, resuming </a:t>
            </a:r>
            <a:r>
              <a:rPr lang="en-US" dirty="0" smtClean="0">
                <a:solidFill>
                  <a:srgbClr val="00B0F0"/>
                </a:solidFill>
              </a:rPr>
              <a:t>ATDs 3-7 days after RAI administration should be considered</a:t>
            </a:r>
            <a:r>
              <a:rPr lang="en-US" dirty="0" smtClean="0"/>
              <a:t>. </a:t>
            </a:r>
            <a:r>
              <a:rPr lang="en-US" b="1" dirty="0" smtClean="0"/>
              <a:t>Weak recommendation, low quality evidence.</a:t>
            </a:r>
            <a:endParaRPr lang="fa-IR" dirty="0" smtClean="0"/>
          </a:p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BDD0E53-32B1-4078-8275-C69B61E21F98}" type="slidenum">
              <a:rPr lang="en-US" smtClean="0"/>
              <a:pPr/>
              <a:t>94</a:t>
            </a:fld>
            <a:endParaRPr lang="en-US"/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071538" y="-214338"/>
            <a:ext cx="6853262" cy="6688290"/>
          </a:xfrm>
        </p:spPr>
        <p:txBody>
          <a:bodyPr>
            <a:normAutofit fontScale="92500"/>
          </a:bodyPr>
          <a:lstStyle/>
          <a:p>
            <a:pPr>
              <a:buNone/>
            </a:pPr>
            <a:endParaRPr lang="en-US" i="1" dirty="0" smtClean="0"/>
          </a:p>
          <a:p>
            <a:endParaRPr lang="en-US" i="1" dirty="0" smtClean="0"/>
          </a:p>
          <a:p>
            <a:pPr>
              <a:buNone/>
            </a:pPr>
            <a:r>
              <a:rPr lang="en-US" sz="2600" b="1" i="1" dirty="0" smtClean="0"/>
              <a:t>Technical remarks</a:t>
            </a:r>
            <a:r>
              <a:rPr lang="en-US" i="1" dirty="0" smtClean="0"/>
              <a:t>:</a:t>
            </a:r>
          </a:p>
          <a:p>
            <a:endParaRPr lang="en-US" i="1" dirty="0" smtClean="0"/>
          </a:p>
          <a:p>
            <a:r>
              <a:rPr lang="en-US" i="1" dirty="0" smtClean="0"/>
              <a:t> If an ATD is used in preparation for RAI therapy in patients with TMNG or </a:t>
            </a:r>
            <a:r>
              <a:rPr lang="en-US" dirty="0" smtClean="0"/>
              <a:t>TA, caution should be taken to avoid RAI therapy when the </a:t>
            </a:r>
            <a:r>
              <a:rPr lang="en-US" dirty="0" smtClean="0">
                <a:solidFill>
                  <a:srgbClr val="00B0F0"/>
                </a:solidFill>
              </a:rPr>
              <a:t>TSH is normal or elevated to prevent direct RAI treatment of </a:t>
            </a:r>
            <a:r>
              <a:rPr lang="en-US" dirty="0" err="1" smtClean="0">
                <a:solidFill>
                  <a:srgbClr val="00B0F0"/>
                </a:solidFill>
              </a:rPr>
              <a:t>perinodular</a:t>
            </a:r>
            <a:r>
              <a:rPr lang="en-US" dirty="0" smtClean="0">
                <a:solidFill>
                  <a:srgbClr val="00B0F0"/>
                </a:solidFill>
              </a:rPr>
              <a:t> and </a:t>
            </a:r>
            <a:r>
              <a:rPr lang="en-US" dirty="0" err="1" smtClean="0">
                <a:solidFill>
                  <a:srgbClr val="00B0F0"/>
                </a:solidFill>
              </a:rPr>
              <a:t>contralateral</a:t>
            </a:r>
            <a:r>
              <a:rPr lang="en-US" dirty="0" smtClean="0">
                <a:solidFill>
                  <a:srgbClr val="00B0F0"/>
                </a:solidFill>
              </a:rPr>
              <a:t> normal thyroid </a:t>
            </a:r>
            <a:r>
              <a:rPr lang="en-US" dirty="0" smtClean="0"/>
              <a:t>tissue, which increases the </a:t>
            </a:r>
            <a:r>
              <a:rPr lang="en-US" dirty="0" smtClean="0">
                <a:solidFill>
                  <a:srgbClr val="00B0F0"/>
                </a:solidFill>
              </a:rPr>
              <a:t>risk of developing hypothyroidism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 However, if </a:t>
            </a:r>
            <a:r>
              <a:rPr lang="en-US" u="sng" dirty="0" smtClean="0"/>
              <a:t>volume reduction is a goal</a:t>
            </a:r>
            <a:r>
              <a:rPr lang="en-US" dirty="0" smtClean="0"/>
              <a:t>, at the expense of an increased risk of hypothyroidism, pretreatment with MMI, allowing the </a:t>
            </a:r>
            <a:r>
              <a:rPr lang="en-US" dirty="0" smtClean="0">
                <a:solidFill>
                  <a:srgbClr val="00B0F0"/>
                </a:solidFill>
              </a:rPr>
              <a:t>TSH to rise </a:t>
            </a:r>
            <a:r>
              <a:rPr lang="en-US" dirty="0" err="1" smtClean="0">
                <a:solidFill>
                  <a:srgbClr val="00B0F0"/>
                </a:solidFill>
              </a:rPr>
              <a:t>slighty</a:t>
            </a:r>
            <a:r>
              <a:rPr lang="en-US" dirty="0" smtClean="0">
                <a:solidFill>
                  <a:srgbClr val="00B0F0"/>
                </a:solidFill>
              </a:rPr>
              <a:t> prior to RAI administration, results in greater volume reduction after fixed doses of RAI. </a:t>
            </a:r>
            <a:endParaRPr lang="fa-IR" dirty="0">
              <a:solidFill>
                <a:srgbClr val="00B0F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BDD0E53-32B1-4078-8275-C69B61E21F98}" type="slidenum">
              <a:rPr lang="en-US" smtClean="0"/>
              <a:pPr/>
              <a:t>95</a:t>
            </a:fld>
            <a:endParaRPr lang="en-US"/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000100" y="642918"/>
            <a:ext cx="6924700" cy="5831034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Evaluation of thyroid nodules before RAI therapy</a:t>
            </a:r>
            <a:endParaRPr lang="fa-IR" dirty="0" smtClean="0"/>
          </a:p>
          <a:p>
            <a:pPr>
              <a:buNone/>
            </a:pPr>
            <a:r>
              <a:rPr lang="en-US" b="1" dirty="0" smtClean="0"/>
              <a:t>   RECOMMENDATION 41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00B0F0"/>
                </a:solidFill>
              </a:rPr>
              <a:t>Nonfunctioning nodules on radionuclide </a:t>
            </a:r>
            <a:r>
              <a:rPr lang="en-US" dirty="0" err="1" smtClean="0">
                <a:solidFill>
                  <a:srgbClr val="00B0F0"/>
                </a:solidFill>
              </a:rPr>
              <a:t>scintigraphy</a:t>
            </a:r>
            <a:r>
              <a:rPr lang="en-US" dirty="0" smtClean="0"/>
              <a:t> or nodules with </a:t>
            </a:r>
            <a:r>
              <a:rPr lang="en-US" dirty="0" smtClean="0">
                <a:solidFill>
                  <a:srgbClr val="00B0F0"/>
                </a:solidFill>
              </a:rPr>
              <a:t>suspicious ultrasound characteristics</a:t>
            </a:r>
            <a:r>
              <a:rPr lang="en-US" dirty="0" smtClean="0"/>
              <a:t> should be managed according to published guidelines regarding thyroid nodules in </a:t>
            </a:r>
            <a:r>
              <a:rPr lang="en-US" dirty="0" err="1" smtClean="0"/>
              <a:t>euthyroid</a:t>
            </a:r>
            <a:r>
              <a:rPr lang="en-US" dirty="0" smtClean="0"/>
              <a:t> individuals. </a:t>
            </a:r>
            <a:r>
              <a:rPr lang="en-US" b="1" dirty="0" smtClean="0"/>
              <a:t>Strong recommendation, moderate-quality evidence.</a:t>
            </a:r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BDD0E53-32B1-4078-8275-C69B61E21F98}" type="slidenum">
              <a:rPr lang="en-US" smtClean="0"/>
              <a:pPr/>
              <a:t>96</a:t>
            </a:fld>
            <a:endParaRPr lang="en-US"/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42910" y="428604"/>
            <a:ext cx="7281890" cy="6045348"/>
          </a:xfrm>
        </p:spPr>
        <p:txBody>
          <a:bodyPr/>
          <a:lstStyle/>
          <a:p>
            <a:r>
              <a:rPr lang="en-US" dirty="0" smtClean="0"/>
              <a:t>Administration of RAI in the treatment of TMNG or TA</a:t>
            </a:r>
          </a:p>
          <a:p>
            <a:endParaRPr lang="en-US" b="1" dirty="0" smtClean="0"/>
          </a:p>
          <a:p>
            <a:pPr>
              <a:buNone/>
            </a:pPr>
            <a:r>
              <a:rPr lang="en-US" b="1" dirty="0" smtClean="0"/>
              <a:t>    ■ RECOMMENDATION 42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00B0F0"/>
                </a:solidFill>
              </a:rPr>
              <a:t>Sufficient activity of RAI </a:t>
            </a:r>
            <a:r>
              <a:rPr lang="en-US" dirty="0" smtClean="0"/>
              <a:t>should be administered in a </a:t>
            </a:r>
            <a:r>
              <a:rPr lang="en-US" dirty="0" smtClean="0">
                <a:solidFill>
                  <a:srgbClr val="FF0000"/>
                </a:solidFill>
              </a:rPr>
              <a:t>single application </a:t>
            </a:r>
            <a:r>
              <a:rPr lang="en-US" dirty="0" smtClean="0"/>
              <a:t>to alleviate hyperthyroidism in patients with TMNG. </a:t>
            </a:r>
            <a:r>
              <a:rPr lang="en-US" b="1" dirty="0" smtClean="0"/>
              <a:t>Strong recommendation, moderate-quality evidence.</a:t>
            </a:r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BDD0E53-32B1-4078-8275-C69B61E21F98}" type="slidenum">
              <a:rPr lang="en-US" smtClean="0"/>
              <a:pPr/>
              <a:t>97</a:t>
            </a:fld>
            <a:endParaRPr lang="en-US"/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071538" y="571480"/>
            <a:ext cx="6853262" cy="5902472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The goal of RAI</a:t>
            </a:r>
            <a:r>
              <a:rPr lang="en-US" dirty="0" smtClean="0"/>
              <a:t> therapy, especially in older patients, is the elimination of the hyperthyroid state. </a:t>
            </a:r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>
                <a:solidFill>
                  <a:srgbClr val="00B0F0"/>
                </a:solidFill>
              </a:rPr>
              <a:t>prevalence of hypothyroidism </a:t>
            </a:r>
            <a:r>
              <a:rPr lang="en-US" dirty="0" smtClean="0"/>
              <a:t>following RAI therapy is increased by </a:t>
            </a:r>
            <a:r>
              <a:rPr lang="en-US" dirty="0" smtClean="0">
                <a:solidFill>
                  <a:srgbClr val="00B0F0"/>
                </a:solidFill>
              </a:rPr>
              <a:t>normalization or elevation of TSH </a:t>
            </a:r>
            <a:r>
              <a:rPr lang="en-US" dirty="0" smtClean="0"/>
              <a:t>at the time of treatment resulting from ATD pretreatment or use of </a:t>
            </a:r>
            <a:r>
              <a:rPr lang="en-US" dirty="0" err="1" smtClean="0"/>
              <a:t>rhTSH</a:t>
            </a:r>
            <a:r>
              <a:rPr lang="en-US" dirty="0" smtClean="0"/>
              <a:t>, and by the presence of </a:t>
            </a:r>
            <a:r>
              <a:rPr lang="en-US" dirty="0" err="1" smtClean="0">
                <a:solidFill>
                  <a:srgbClr val="00B0F0"/>
                </a:solidFill>
              </a:rPr>
              <a:t>antithyroid</a:t>
            </a:r>
            <a:r>
              <a:rPr lang="en-US" dirty="0" smtClean="0">
                <a:solidFill>
                  <a:srgbClr val="00B0F0"/>
                </a:solidFill>
              </a:rPr>
              <a:t> antibodies .</a:t>
            </a:r>
            <a:endParaRPr lang="fa-IR" dirty="0">
              <a:solidFill>
                <a:srgbClr val="00B0F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BDD0E53-32B1-4078-8275-C69B61E21F98}" type="slidenum">
              <a:rPr lang="en-US" smtClean="0"/>
              <a:pPr/>
              <a:t>98</a:t>
            </a:fld>
            <a:endParaRPr lang="en-US"/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214414" y="1000108"/>
            <a:ext cx="6710386" cy="5473844"/>
          </a:xfrm>
        </p:spPr>
        <p:txBody>
          <a:bodyPr>
            <a:normAutofit/>
          </a:bodyPr>
          <a:lstStyle/>
          <a:p>
            <a:r>
              <a:rPr lang="en-US" dirty="0" smtClean="0"/>
              <a:t>The activity of RAI used to treat TMNG, calculated on the basis of goiter size to deliver </a:t>
            </a:r>
            <a:r>
              <a:rPr lang="en-US" dirty="0" smtClean="0">
                <a:solidFill>
                  <a:srgbClr val="00B0F0"/>
                </a:solidFill>
              </a:rPr>
              <a:t>150–200 </a:t>
            </a:r>
            <a:r>
              <a:rPr lang="en-US" i="1" dirty="0" err="1" smtClean="0">
                <a:solidFill>
                  <a:srgbClr val="00B0F0"/>
                </a:solidFill>
              </a:rPr>
              <a:t>μCi</a:t>
            </a:r>
            <a:r>
              <a:rPr lang="en-US" i="1" dirty="0" smtClean="0">
                <a:solidFill>
                  <a:srgbClr val="00B0F0"/>
                </a:solidFill>
              </a:rPr>
              <a:t> (5.55-7.4 </a:t>
            </a:r>
            <a:r>
              <a:rPr lang="en-US" i="1" dirty="0" err="1" smtClean="0">
                <a:solidFill>
                  <a:srgbClr val="00B0F0"/>
                </a:solidFill>
              </a:rPr>
              <a:t>MBq</a:t>
            </a:r>
            <a:r>
              <a:rPr lang="en-US" i="1" dirty="0" smtClean="0">
                <a:solidFill>
                  <a:srgbClr val="00B0F0"/>
                </a:solidFill>
              </a:rPr>
              <a:t>) per gram </a:t>
            </a:r>
            <a:r>
              <a:rPr lang="en-US" i="1" dirty="0" smtClean="0"/>
              <a:t>of tissue corrected for 24-hour RAIU, is usually </a:t>
            </a:r>
            <a:r>
              <a:rPr lang="en-US" i="1" dirty="0" smtClean="0">
                <a:solidFill>
                  <a:srgbClr val="00B0F0"/>
                </a:solidFill>
              </a:rPr>
              <a:t>higher than that needed to </a:t>
            </a:r>
            <a:r>
              <a:rPr lang="en-US" dirty="0" smtClean="0">
                <a:solidFill>
                  <a:srgbClr val="00B0F0"/>
                </a:solidFill>
              </a:rPr>
              <a:t>treat GD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BDD0E53-32B1-4078-8275-C69B61E21F98}" type="slidenum">
              <a:rPr lang="en-US" smtClean="0"/>
              <a:pPr/>
              <a:t>99</a:t>
            </a:fld>
            <a:endParaRPr lang="en-US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4777</TotalTime>
  <Words>8319</Words>
  <Application>Microsoft Office PowerPoint</Application>
  <PresentationFormat>On-screen Show (4:3)</PresentationFormat>
  <Paragraphs>802</Paragraphs>
  <Slides>124</Slides>
  <Notes>124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124</vt:i4>
      </vt:variant>
    </vt:vector>
  </HeadingPairs>
  <TitlesOfParts>
    <vt:vector size="125" baseType="lpstr">
      <vt:lpstr>Oriel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Slide 64</vt:lpstr>
      <vt:lpstr>Slide 65</vt:lpstr>
      <vt:lpstr>Slide 66</vt:lpstr>
      <vt:lpstr>Slide 67</vt:lpstr>
      <vt:lpstr>Slide 68</vt:lpstr>
      <vt:lpstr>Slide 69</vt:lpstr>
      <vt:lpstr>Slide 70</vt:lpstr>
      <vt:lpstr>Slide 71</vt:lpstr>
      <vt:lpstr>Slide 72</vt:lpstr>
      <vt:lpstr>Slide 73</vt:lpstr>
      <vt:lpstr>Slide 74</vt:lpstr>
      <vt:lpstr>Slide 75</vt:lpstr>
      <vt:lpstr>Slide 76</vt:lpstr>
      <vt:lpstr>Slide 77</vt:lpstr>
      <vt:lpstr>Slide 78</vt:lpstr>
      <vt:lpstr>Slide 79</vt:lpstr>
      <vt:lpstr>Slide 80</vt:lpstr>
      <vt:lpstr>Slide 81</vt:lpstr>
      <vt:lpstr>Slide 82</vt:lpstr>
      <vt:lpstr>Slide 83</vt:lpstr>
      <vt:lpstr>Slide 84</vt:lpstr>
      <vt:lpstr>Slide 85</vt:lpstr>
      <vt:lpstr>Slide 86</vt:lpstr>
      <vt:lpstr>Slide 87</vt:lpstr>
      <vt:lpstr>Slide 88</vt:lpstr>
      <vt:lpstr>Slide 89</vt:lpstr>
      <vt:lpstr>Slide 90</vt:lpstr>
      <vt:lpstr>Slide 91</vt:lpstr>
      <vt:lpstr>Slide 92</vt:lpstr>
      <vt:lpstr>Slide 93</vt:lpstr>
      <vt:lpstr>Slide 94</vt:lpstr>
      <vt:lpstr>Slide 95</vt:lpstr>
      <vt:lpstr>Slide 96</vt:lpstr>
      <vt:lpstr>Slide 97</vt:lpstr>
      <vt:lpstr>Slide 98</vt:lpstr>
      <vt:lpstr>Slide 99</vt:lpstr>
      <vt:lpstr>Slide 100</vt:lpstr>
      <vt:lpstr>Slide 101</vt:lpstr>
      <vt:lpstr>Slide 102</vt:lpstr>
      <vt:lpstr>Slide 103</vt:lpstr>
      <vt:lpstr>Slide 104</vt:lpstr>
      <vt:lpstr>Slide 105</vt:lpstr>
      <vt:lpstr>Slide 106</vt:lpstr>
      <vt:lpstr>Slide 107</vt:lpstr>
      <vt:lpstr>Slide 108</vt:lpstr>
      <vt:lpstr>Slide 109</vt:lpstr>
      <vt:lpstr>Slide 110</vt:lpstr>
      <vt:lpstr>Slide 111</vt:lpstr>
      <vt:lpstr>Slide 112</vt:lpstr>
      <vt:lpstr>Slide 113</vt:lpstr>
      <vt:lpstr>Slide 114</vt:lpstr>
      <vt:lpstr>Slide 115</vt:lpstr>
      <vt:lpstr>Slide 116</vt:lpstr>
      <vt:lpstr>Slide 117</vt:lpstr>
      <vt:lpstr>Slide 118</vt:lpstr>
      <vt:lpstr>Slide 119</vt:lpstr>
      <vt:lpstr>Slide 120</vt:lpstr>
      <vt:lpstr>Slide 121</vt:lpstr>
      <vt:lpstr>Slide 122</vt:lpstr>
      <vt:lpstr>Slide 123</vt:lpstr>
      <vt:lpstr>Slide 124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DELL</dc:creator>
  <cp:lastModifiedBy>karimi</cp:lastModifiedBy>
  <cp:revision>669</cp:revision>
  <dcterms:created xsi:type="dcterms:W3CDTF">2014-01-01T11:33:34Z</dcterms:created>
  <dcterms:modified xsi:type="dcterms:W3CDTF">2015-09-12T15:04:33Z</dcterms:modified>
</cp:coreProperties>
</file>