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350" r:id="rId16"/>
    <p:sldId id="273" r:id="rId17"/>
    <p:sldId id="274" r:id="rId18"/>
    <p:sldId id="275" r:id="rId19"/>
    <p:sldId id="276" r:id="rId20"/>
    <p:sldId id="277" r:id="rId21"/>
    <p:sldId id="352" r:id="rId22"/>
    <p:sldId id="368" r:id="rId23"/>
    <p:sldId id="370" r:id="rId24"/>
    <p:sldId id="353" r:id="rId25"/>
    <p:sldId id="278" r:id="rId26"/>
    <p:sldId id="279" r:id="rId27"/>
    <p:sldId id="366" r:id="rId28"/>
    <p:sldId id="359" r:id="rId29"/>
    <p:sldId id="283" r:id="rId30"/>
    <p:sldId id="284" r:id="rId31"/>
    <p:sldId id="290" r:id="rId32"/>
    <p:sldId id="372" r:id="rId33"/>
    <p:sldId id="291" r:id="rId34"/>
    <p:sldId id="292" r:id="rId35"/>
    <p:sldId id="361" r:id="rId36"/>
    <p:sldId id="295" r:id="rId37"/>
    <p:sldId id="362" r:id="rId38"/>
    <p:sldId id="297" r:id="rId39"/>
    <p:sldId id="298" r:id="rId40"/>
    <p:sldId id="300" r:id="rId41"/>
    <p:sldId id="301" r:id="rId42"/>
    <p:sldId id="302" r:id="rId43"/>
    <p:sldId id="303" r:id="rId44"/>
    <p:sldId id="304" r:id="rId45"/>
    <p:sldId id="306" r:id="rId46"/>
    <p:sldId id="307" r:id="rId47"/>
    <p:sldId id="363" r:id="rId48"/>
    <p:sldId id="310" r:id="rId49"/>
    <p:sldId id="311" r:id="rId50"/>
    <p:sldId id="312" r:id="rId51"/>
    <p:sldId id="313" r:id="rId52"/>
    <p:sldId id="314" r:id="rId53"/>
    <p:sldId id="364" r:id="rId54"/>
    <p:sldId id="315" r:id="rId55"/>
    <p:sldId id="365" r:id="rId56"/>
    <p:sldId id="316" r:id="rId57"/>
    <p:sldId id="317" r:id="rId58"/>
    <p:sldId id="318" r:id="rId59"/>
    <p:sldId id="319" r:id="rId60"/>
    <p:sldId id="321" r:id="rId61"/>
    <p:sldId id="323" r:id="rId62"/>
    <p:sldId id="324" r:id="rId63"/>
    <p:sldId id="325" r:id="rId64"/>
    <p:sldId id="327" r:id="rId65"/>
    <p:sldId id="328" r:id="rId66"/>
    <p:sldId id="329" r:id="rId67"/>
    <p:sldId id="330" r:id="rId68"/>
    <p:sldId id="331" r:id="rId69"/>
    <p:sldId id="332" r:id="rId70"/>
    <p:sldId id="333" r:id="rId71"/>
    <p:sldId id="334" r:id="rId72"/>
    <p:sldId id="336" r:id="rId73"/>
    <p:sldId id="337" r:id="rId74"/>
    <p:sldId id="338" r:id="rId75"/>
    <p:sldId id="339" r:id="rId76"/>
    <p:sldId id="340" r:id="rId77"/>
    <p:sldId id="341" r:id="rId78"/>
    <p:sldId id="342" r:id="rId79"/>
    <p:sldId id="343" r:id="rId80"/>
    <p:sldId id="344" r:id="rId81"/>
    <p:sldId id="345" r:id="rId82"/>
    <p:sldId id="346" r:id="rId83"/>
    <p:sldId id="347" r:id="rId84"/>
    <p:sldId id="348" r:id="rId85"/>
    <p:sldId id="349" r:id="rId8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>
        <p:scale>
          <a:sx n="81" d="100"/>
          <a:sy n="81" d="100"/>
        </p:scale>
        <p:origin x="-13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199" y="2157050"/>
            <a:ext cx="8417169" cy="1605358"/>
          </a:xfrm>
          <a:ln w="38100">
            <a:solidFill>
              <a:schemeClr val="accent2">
                <a:lumMod val="75000"/>
              </a:schemeClr>
            </a:solidFill>
          </a:ln>
          <a:effectLst>
            <a:outerShdw blurRad="152400" dist="50800" dir="6840000" sx="112000" sy="112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American Thyroid Association Management Guidelines for Adult Patients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Thyroid Nodules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0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predicting malignancy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History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childhood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and neck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irradiation,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total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irradiation for bone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marrow transplantation 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exposure to ionizing radiation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fallout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childhood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adolescence familial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carcinoma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Thyroid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syndrome (e.g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PTEN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hamartoma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tumor syndrome (Cowden’s disease), familial adenomatous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polyposis, Carney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complex, Werner syndrome/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progeria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DICER1 syndrome, or multiple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endocrine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neoplasia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[MEN] 2 – risk for medullary thyroid cancer) in a first-degree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rapid nodule growth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and/or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hoarseness.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Physical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suggesting possible malignancy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include: vocal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cord paralysis, cervical lymphadenopathy, and fixation of the nodule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surrounding tissues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08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serum TSH is subnormal, a radionuclide thyroid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scan should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obtained to document whether the nodule 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hyperfunctioning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(“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i.e., tracer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uptake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greater than the surrounding normal thyroid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isofunctioning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(“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i.e., tracer uptake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equal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surrounding thyroid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nonfunctioning (“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cold”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i.e., has uptake less than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surrounding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tissue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hyperfunctioning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nodules rarely harbor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malignancy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serum TSH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level, even within the upper part of the reference range, is associated with increased risk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malignancy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thyroid nodule, as well as more advanced stage thyroid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cancer.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2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thyroglobulin measurement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Routine measurement of serum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initial evaluation of thyroid nodules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recommended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Moderate-quality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levels can be elevated in most thyroid diseases and are an insensitive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nonspecific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for thyroid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calcitonin measurement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4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not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 either for or against routine measurement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serum calcitonin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patients with thyroid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nodules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recommendation, Insufficient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6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utility of serum calcitonin has been evaluated in a series of prospective,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nonrandomized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studies. </a:t>
            </a:r>
          </a:p>
          <a:p>
            <a:pPr algn="just">
              <a:buFont typeface="Wingdings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suggest that the use of routine serum calcitonin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screening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detect C-cell hyperplasia and medullary thyroid cancer (MTC) at an earlier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survival consequently may be improved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6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was, however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agreement that serum calcitonin may be considered in the subgroup of patients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an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elevated calcitonin may change the diagnostic or surgical approach (i.e. – patients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 for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than total thyroidectomy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patients with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suspicious cytology not consistent with PTC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unstimulated serum calcitonin determination has been obtained and the level is greater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 50-100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/mL, a diagnosis of MTC 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emerging evidence that a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calcitonin measurement from a thyroid nodule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FNA washout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helpful in the preoperative evaluation of patients with a modestly elevated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basal serum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calcitonin (20-100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/ml)</a:t>
            </a:r>
          </a:p>
        </p:txBody>
      </p:sp>
    </p:spTree>
    <p:extLst>
      <p:ext uri="{BB962C8B-B14F-4D97-AF65-F5344CB8AC3E}">
        <p14:creationId xmlns:p14="http://schemas.microsoft.com/office/powerpoint/2010/main" val="5933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18FDG-PET scan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5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Focal 18FDG-PET uptake within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confirmed thyroid nodule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conveys 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risk of thyroid cancer,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 needle aspiration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recommended for those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nodules &gt;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Moderate-quality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Diffuse 18FDG-PET uptake, in conjunction with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clinical evidence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chronic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lymphocytic thyroiditis,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require further imaging or fine needle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aspiration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Moderate-quality evidence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234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63673"/>
            <a:ext cx="10058400" cy="4449558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Focal 18FDG-PET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uptake increases malignancy risk in an affected nodule, and therefore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evaluation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FNA of nodules &gt; 1 cm is recommended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18FDG-PET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thyroid nodules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that do not meet FNA criteria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monitored similarly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thyroid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nodules with high risk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patterns that do not meet FNA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citeria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contrast, diffuse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thyroid uptake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often represents benign disease corresponding to inflammatory uptake 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Hashimoto’s disease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other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diffuse thyroidal illness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if detected, diffuse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18FDGPET uptake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thyroid should also prompt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examination to ensure there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evidence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clinically relevant nodularity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appropriate to evaluate thyroid function in these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5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sonography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6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survey of the cervical lymph nodes should be performed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patients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known or suspected thyroid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nodules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thyroid/neck US should be performed in all patients with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suspected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thyroid nodule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nodular goiter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radiographic abnormality suggesting a thyroid nodule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incidentally detected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another imaging study (e.g., computed tomography (CT) or magnetic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resonance imaging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(MRI) or thyroidal uptake on 18FDG-PET scan)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73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 US can answer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questions: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truly a nodule that corresponds to an identified abnormality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large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nodule?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nodule’s pattern of ultrasound imaging characteristics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suspicious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cervical lymphadenopathy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nodule greater than 50% cystic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nodule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located posteriorly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thyroid gland?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 two features might decrease the accuracy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FNA biopsy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 with palpation</a:t>
            </a:r>
          </a:p>
        </p:txBody>
      </p:sp>
    </p:spTree>
    <p:extLst>
      <p:ext uri="{BB962C8B-B14F-4D97-AF65-F5344CB8AC3E}">
        <p14:creationId xmlns:p14="http://schemas.microsoft.com/office/powerpoint/2010/main" val="160992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 NODULES are a common clinical problem. Epidemiologic studies have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shown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prevalence of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palpable thyroid nodules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approximately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5% in women and 1% in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iodine-sufficient parts of the world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contrast, high-resolution ultrasound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US) can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 thyroid nodules in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19–68%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randomly selected individuals with higher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frequencies in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elderly.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clinical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thyroid nodules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rests with the need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exclude thyroid cancer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occurs in 7–15% depending on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age, sex, radiation exposure history, family history, and other factors.</a:t>
            </a:r>
          </a:p>
          <a:p>
            <a:pPr marL="0" indent="0" algn="just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5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Ultrasound should evaluate the following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Thyroid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parenchyma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(homogeneous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heterogeneous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gland size; size, location, and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characteristics of any nodule(s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or absence of any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suspicious cervical lymph nodes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central 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lateral compartments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ultrasound report should convey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 size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 3 dimensions) and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description of the nodule’s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features including: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 (solid, cystic proportion, or spongiform), echogenicity, margins, presence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calcifications, and shape if taller than wide,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vascularity.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286603"/>
            <a:ext cx="9962017" cy="601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4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highest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specificities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(median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&gt;90%) for thyroid cancer are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microcalcifications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irregular margins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55% of benign nodules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hypoechoic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thyroid parenchyma, making nodule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hypoechogenicity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less specific.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subcentimeter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benign nodules are more likely to be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hypoechoic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larger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nodules.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26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Macrocalcifications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a nodule, if combined with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microcalcifications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confer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malignancy risk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microcalcifications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alone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presence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intranodular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macrocalcification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alone is not consistently associated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thyroid cancer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exhibits other differences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features compared to PTC. These tumors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more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likely to be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hyperechoic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noncalcified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round (width greater than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anterior posterior dimension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nodules with regular smooth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margins.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8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286603"/>
            <a:ext cx="10058400" cy="592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Ultrasound (US) for FNA decision-making.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7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FNA is the procedure of choice in the evaluation of thyroid nodules, when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clinically indicated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High-quality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29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nodules with a higher likelihood of either 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nondiagnostic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cytology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(&gt;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25–50% cystic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sampling error (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palpate or posteriorly located nodules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US-guided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FNA is preferred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diagnostic US confirms the presence of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predominantly solid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 corresponding to what is palpated, the FNA may be performed using palpation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US-guidance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29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642898"/>
            <a:ext cx="10058400" cy="475435"/>
          </a:xfrm>
        </p:spPr>
        <p:txBody>
          <a:bodyPr>
            <a:noAutofit/>
          </a:bodyPr>
          <a:lstStyle/>
          <a:p>
            <a:pPr algn="ctr"/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Recommendations for diagnostic FNA of a thyroid nodule based on </a:t>
            </a:r>
            <a:r>
              <a:rPr lang="en-US" sz="28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sonographic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pattern</a:t>
            </a:r>
            <a:endParaRPr lang="en-US" sz="2800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86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286603"/>
            <a:ext cx="10058399" cy="558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77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8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 nodule diagnostic FNA is recommended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Nodules &gt; 1cm in greatest dimension with high suspicion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pattern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Moderate-quality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Nodules &gt; 1 cm in greatest dimension with intermediate suspicion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recommendation, Low-quality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Nodules &gt; 1.5cm in greatest dimension with low suspicion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pattern 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 recommendation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Low-quality evidence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43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Nonpalpable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detected on US or other anatomic imaging studies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termed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incidentally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discovered nodules or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incidentalomas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Nonpalpable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nodules have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risk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malignancy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-confirmed palpable nodules of the same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only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nodules &gt;1 cm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evaluated, since they have a greater potential to be clinically significant cancers.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Occasionally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there may be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nodules &lt;1 cm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require evaluation because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suspicious US findings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lymphadenopathy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other high-risk clinical factors such as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childhood head and neck irradiation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history of thyroid cancer in one or more first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05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 nodule diagnostic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FNA may be considered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Nodules &gt; 2cm in greatest dimension with very low suspicion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 (e.g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spongiform). Observation without FNA is also a reasonable option 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 recommendation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Moderate-quality evidence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 nodule diagnostic FNA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required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Nodules that do not meet the above criteria.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Moderate quality Evidence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Nodules that are purely cystic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Moderate-quality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01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although 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sonographically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suspicious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subcentimeter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thyroid nodule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 evidence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extrathyroidal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extension 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suspicious lymph nodes may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observed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close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follow-up of the nodule and cervical lymph nodes, rather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 pursuing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 FNA, patient age and preference may modify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decision-making.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the anterior cervical lymph node compartments (central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lateral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should be performed whenever thyroid nodules are detected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ultrasound detects cervical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 nodes that 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suspicious for thyroid cancer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FNA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suspicious lymph node should be performed for cytology and washout for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thyroglobulin measurement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indicated.</a:t>
            </a:r>
          </a:p>
          <a:p>
            <a:pPr algn="just">
              <a:lnSpc>
                <a:spcPct val="1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5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5079" y="2487105"/>
            <a:ext cx="8542801" cy="274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1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Ultrasound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elastography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(USE) has similarly been investigated for its ability to modify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thyroid cancer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assessment among clinically relevant thyroid nodules.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Elastography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measurement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tissue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stiffness.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be effectively applied to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 nodules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thus excluding its utility for cystic or partially cystic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nodules.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patients, those with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multinodular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goiters 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patients in whom the nodule is posterior or inferior are not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candidates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committee therefore believes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(when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available) may prove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helpful tool for pre-operative risk assessment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those patients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whom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accurate assessment can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7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role of fine-needle aspiration (FNA), cytology interpretation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molecular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in patients with thyroid nodules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9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 nodule FNA cytology should be reported using diagnostic groups outlined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Bethesda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for Reporting Thyroid Cytopathology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recommendation,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Moderatequality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evidence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24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8999" y="286603"/>
            <a:ext cx="10058399" cy="599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0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Nondiagnostic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cytology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10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For a nodule with an initial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nondiagnostic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cytology result, FNA should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repeated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guidance and, if available, on-site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cytologic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evaluation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recommendation, Moderate-quality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Repeatedly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nondiagnostic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nodules without a high suspicion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 require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 observation or surgical excision 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histopathologic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diagnosis 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 recommendation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Low-quality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0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Surgery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considered 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histopathologic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diagnosis if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cytologically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nondiagnostic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 has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suspicion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pattern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growth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nodule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 than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20% in two dimensions) is detected during ultrasound surveillance, 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risk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malignancy are present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recommendation, Low-quality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Nondiagnostic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unsatisfactory FNA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biopsies are those that fail to meet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quantitative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qualitative criteria 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cytologic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adequacy (i.e.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presence of at least six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well-visualized follicular cells, each group containing at least 10 well-preserved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epithelial cells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preferably on a single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slide)</a:t>
            </a:r>
          </a:p>
          <a:p>
            <a:pPr algn="just">
              <a:lnSpc>
                <a:spcPct val="1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been suggested that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 FNA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performed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sooner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3 months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initial FNA to prevent false-positive interpretation due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biopsy induced reactive/reparative changes.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month waiting period after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diagnostic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biopsy is likely not necessary.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clinical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ultrasound features are suspicious for malignancy, a shorter waiting period may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appropriate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FNA with ultrasound guidance will yield a diagnostic cytology specimen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60-80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nodules, particularly when the cystic component is &lt;50%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Nodules with larger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cystic portion have a higher chance to yield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nondiagnostic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samples on the initial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repeated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FNA.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8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Benign cytology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11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nodule is benign on cytology, further immediate diagnostic studies or treatment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not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High-quality evidence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897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role of thyroid cancer screening in people with familial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follicular-cell derived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differentiated thyroid cancer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1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Screening people with familial follicular cell-derived differentiated thyroid cancer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lead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earlier diagnosis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thyroid cancer, but the panel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not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 for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against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ultrasound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screening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since there is no evidence that this would lead to reduced morbidity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mortality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recommendation, Insufficient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9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Malignant Cytology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12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cytology result is diagnostic for primary thyroid malignancy, surgery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recommended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Moderate-quality evidence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8308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cytology diagnostic for a primary thyroid malignancy will almost always lead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thyroid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surveillance management approach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considered 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alternative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immediate surgery 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patients with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low risk tumors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 papillary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microcarcinomas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without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clinically evident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metastases or local invasion, and no convincing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cytologic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molecular (if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performed) evidence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aggressive disease),</a:t>
            </a:r>
          </a:p>
        </p:txBody>
      </p:sp>
    </p:spTree>
    <p:extLst>
      <p:ext uri="{BB962C8B-B14F-4D97-AF65-F5344CB8AC3E}">
        <p14:creationId xmlns:p14="http://schemas.microsoft.com/office/powerpoint/2010/main" val="288756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patients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high surgical risk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because of co-morbid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</a:p>
          <a:p>
            <a:pPr algn="just">
              <a:lnSpc>
                <a:spcPct val="10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patients expected to have a relatively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remaining life span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serious cardiopulmonary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disease, other malignancies, very advanced age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patients with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concurrent medical or surgical issues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need to be addressed prior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thyroid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surgery.</a:t>
            </a:r>
          </a:p>
        </p:txBody>
      </p:sp>
    </p:spTree>
    <p:extLst>
      <p:ext uri="{BB962C8B-B14F-4D97-AF65-F5344CB8AC3E}">
        <p14:creationId xmlns:p14="http://schemas.microsoft.com/office/powerpoint/2010/main" val="5473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Indeterminate cytology (AUS/FLUS, FN, SUSP)</a:t>
            </a:r>
          </a:p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principles of the molecular testing of FNA samples?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11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proposed use of molecular markers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indeterminate thyroid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FNA specimens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diagnostic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ruling out or in the presence of thyroid malignancy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implication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companion use to inform decision-making on primary surgical treatment (i.e.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decision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perform surgery and if so, the extent of surgery).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important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note that long-term outcome data on companion use of molecular marker status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guide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decision-making is currently lacking, and therefore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do not know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implementation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molecular marker use in routine clinical practice would result in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overall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 in health outcomes in patients with thyroid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nodules.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83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RECOMMENATION 13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molecular testing is being considered, patients should be counseled regarding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potential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and limitations of testing, and about the possible uncertainties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therapeutic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long-term clinical implications of results.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(Strong recommendation,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quality evidence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79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largest studies of preoperative molecular markers in patients with indeterminate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FNA cytology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respectively evaluated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7-gene panel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genetic mutations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rearrangements (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BRAF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RAS, RET/PTC, PAX8/PPAR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gene expression classifier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167 GEC;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mRNA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167 genes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galectin-3 immunohistochemistry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(cell blocks)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V600E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mutation testing has been estimated to have a specificity of approximately 99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7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cytology thyroid nodules, the sensitivity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7-gene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mutational panel testing is variable, with reports ranging from 44% to 100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reported variability in sensitivity of mutational analysis with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7-gene panel I indeterminate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nodules suggests that traditional limited mutation panels may not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reliably rule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malignancy with a negative test in this population.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Furthermore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long-term outcome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from a strategy of using molecular markers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indeterminate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FNA specimens to stratify surgical approach are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lacking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currently no single optimal molecular test that can definitively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rule out malignancy in all cases of indeterminate cytology, and long-term outcome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proving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utility are needed.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14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intended for clinical use, molecular testing should be performed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CLIA/CAP (Clinical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Improvement Amendments/College of American Pathologists)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certified molecular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laboratories, or international equivalent, as reported quality assurance practices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be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superior compared to other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Low-quality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AUS/FLUS Cytology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15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For nodules with AUS/FLUS cytology, after consideration of worrisome clinical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features, investigations such as repeat FNA or molecular testing may be used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supplement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malignancy risk assessment in lieu of proceeding directly with a strategy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either surveillance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diagnostic surgery. Informed patient preference and feasibility should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considered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clinical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decision-making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recommendation, Moderate-quality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67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Screening programs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patients at risk of oncological disease are usually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advocated based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following evidence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clear demonstration that the patient is indeed at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demonstration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familial disease is more aggressive than sporadic disease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thus implying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earlier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by screening may be clinically important; 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demonstration that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screening allows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detection of the disease at an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earlier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early diagnosis has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subsequent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both recurrence and survival.</a:t>
            </a:r>
          </a:p>
        </p:txBody>
      </p:sp>
    </p:spTree>
    <p:extLst>
      <p:ext uri="{BB962C8B-B14F-4D97-AF65-F5344CB8AC3E}">
        <p14:creationId xmlns:p14="http://schemas.microsoft.com/office/powerpoint/2010/main" val="12056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If repeat FNA cytology and/or molecular testing are not performed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inconclusive, either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surveillance or diagnostic surgical excision may be performed for an AUS/FLUS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thyroid nodule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depending on clinical risk factors,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pattern, and patient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Low-quality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24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repeat FNA yields a more definitive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cytologic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diagnosis in many cases, whereas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10-30%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nodules are repeatedly AUS/FLUS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of malignancy on surgical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 up has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shown to be similar for patients with a single AUS/FLUS diagnosis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successive AUS/FLUS diagnoses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patients with a benign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cytologic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the initial AUS/FLUS diagnosis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arguing against the role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repeat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FNA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thyroid core-needle biopsy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reported by some to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informative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repeated FNA for sampling nodules that were AUS/FLUS on initial FNA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reasonably well-tolerated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morbidity is higher. Therefore,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routine performance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this approach requires further investigation and is not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justified.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4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Follicular Neoplasm/Suspicious for Follicular Neoplasm (FN/SFN) Cytology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16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Diagnostic surgical excision is the long-established standard of care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management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follicular neoplasm/suspicious for follicular neoplasm (FN/SFN)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cytology nodules.</a:t>
            </a:r>
          </a:p>
          <a:p>
            <a:pPr algn="just"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after consideration of clinical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features, molecular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testing may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used to supplement malignancy risk assessment data, in lieu of proceeding directly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surgery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Informed patient preference and feasibility should be considered in clinical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making.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recommendation, Moderate-quality evidence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5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If molecular testing is either not performed or inconclusive,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excision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considered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removal and definitive diagnosis of an FN/SFN thyroid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Low-quality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2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Suspicious for Malignancy (SUSP) Cytology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17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If the cytology is reported as suspicious for papillary carcinoma (SUSP),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management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similar to that of malignant cytology, depending on clinical risk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features, patient preference, and possibly results of mutational testing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performed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Low-quality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1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After consideration of clinical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features, mutational testing for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7-gene mutation marker panel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BRAF, RAS, RET/PTC, PAX8/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PPARγ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may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nodules with SUSP cytology if such data would be expected to alter surgical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decision-making 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recommendation, Moderate-quality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7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utility of 18FDG-PET scanning to predict malignant or benign</a:t>
            </a:r>
          </a:p>
          <a:p>
            <a:pPr algn="just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when FNA cytology is indeterminate (AUS/FLUS, FN, SUSP)?</a:t>
            </a:r>
          </a:p>
          <a:p>
            <a:pPr algn="just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18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18FDG-PET imaging is not routinely recommended for the evaluation of thyroid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nodules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indeterminate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cytology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recommendation, Moderate-quality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6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appropriate operation for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cytologically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indeterminate thyroid</a:t>
            </a:r>
          </a:p>
          <a:p>
            <a:pPr algn="just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nodules?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19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surgery is considered for patients with a solitary,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cytologically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indeterminate nodule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 lobectomy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recommended initial surgical approach.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 may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modified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or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characteristics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preference and/or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testing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Moderate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2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20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Because of increased risk for malignancy,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thyroidectomy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preferred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 patients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indeterminate nodules which are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cytologically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suspicious for malignancy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for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 mutations specific for carcinoma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sonographically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suspicious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(&gt;4 cm),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patients with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familial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 carcinoma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radiation exposure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completion thyroidectomy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be recommended based on the indeterminate nodule being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malignant following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lobectomy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Moderate-quality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72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Patients with indeterminate nodules who have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bilateral nodular disease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those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comorbidities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those who prefer to undergo bilateral thyroidectomy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avoid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possibility of requiring a future surgery on the contralateral lobe, may undergo total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near-total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thyroidectomy, assuming completion thyroidectomy would be recommended if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indeterminate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 proved malignant following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lobectomy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recommendation,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4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members of patients with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non-medullary differentiated thyroid cancer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considered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risk based on epidemiological evidence showing that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5-10% of DTCs have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familial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occurrence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most of the pedigrees only two members are affected. There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controversy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whether two family members are sufficient to define a real familial disease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rather than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fortuitous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33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risks of total thyroidectomy are significantly greater than that for thyroid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lobectomy,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recent meta-analysis suggesting a pooled relative risk (RR) significantly greater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complications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including: recurrent laryngeal nerve injury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hypocalcemia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hemorrhage/hematoma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thyroidectomy is associated with the rare but potential risk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bilateral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recurrent laryngeal nerve injury necessitating tracheostomy. Surgeon experience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likely influences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risks of thyroidectomy, with higher volume surgeons having lower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 rates 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02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cytologically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indeterminate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 ultimately proves malignant and if completion thyroidectomy would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recommended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Intraoperative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evaluation, with or without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frozen section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occasionally confirm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malignancy at the time of lobectomy allowing for conversion to total thyroidectomy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indicated.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Frozen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is most helpful if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histopathologic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diagnosis is classic PTC,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whereas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impact is low in follicular variant of PTC and FTC.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patient must weigh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and disadvantages of thyroid lobectomy with possible total thyroidectomy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subsequent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completion thyroidectomy vs. initial total thyroidectomy</a:t>
            </a:r>
          </a:p>
        </p:txBody>
      </p:sp>
    </p:spTree>
    <p:extLst>
      <p:ext uri="{BB962C8B-B14F-4D97-AF65-F5344CB8AC3E}">
        <p14:creationId xmlns:p14="http://schemas.microsoft.com/office/powerpoint/2010/main" val="72031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should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multinodular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thyroid glands (i.e. - 2 or more clinically relevant</a:t>
            </a:r>
          </a:p>
          <a:p>
            <a:pPr algn="just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nodules) be evaluated for malignancy?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21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Patients with multiple thyroid nodules &gt;1 cm should be evaluated in the same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fashion 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a solitary nodule &gt;1 cm, excepting that each nodule &gt;1 cm carries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independent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of malignancy and therefore multiple nodules may require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FNA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Moderate-quality evidence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2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When multiple nodules &gt;1 cm are present, those with a suspicious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aspirated preferentially. FNA should be performed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preferentially based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 and respective size cut-off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Moderate-quality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0000"/>
              </a:lnSpc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If none of the nodules has </a:t>
            </a:r>
            <a:r>
              <a:rPr lang="en-US" b="1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high or moderate suspicion </a:t>
            </a:r>
            <a:r>
              <a:rPr lang="en-US" dirty="0" err="1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pattern, and multiple  </a:t>
            </a:r>
            <a:r>
              <a:rPr lang="en-US" dirty="0" err="1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sonographically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similar very low or low suspicion pattern nodules coalesce with no intervening  normal parenchyma, the likelihood of malignancy is low and it is reasonable to aspirate only the  </a:t>
            </a:r>
            <a:r>
              <a:rPr lang="en-US" b="1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largest nodules (&gt; 2 cm)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continue surveillance without FNA while observing the others with  serial US examinations </a:t>
            </a:r>
            <a:r>
              <a:rPr lang="en-US" b="1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(Weak recommendation, Low-quality evidence</a:t>
            </a:r>
            <a:r>
              <a:rPr lang="en-US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99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  <a:p>
            <a:pPr algn="just"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or low-normal serum TSH concentration in patients with multiple nodules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suggest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some nodule(s) may be autonomous. In such cases, a radionuclide (preferably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123I) thyroid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scan should be considered and directly compared to the US images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functionality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each nodule &gt;1 cm. FNA should then be considered only for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isofunctioning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nonfunctioning nodules, among which those with high suspicion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pattern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aspirated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preferentially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(Weak recommendation, Low-quality evidence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7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multiple thyroid nodules have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risk of malignancy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those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solitary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nodules.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study found that a solitary nodule had a higher likelihood of malignancy than did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Non solitary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0.01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risk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malignancy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patient was the same and independent of the number of nodules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recent systematic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and meta-analysis confirmed the slightly higher risk of malignancy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solitary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 compared with an individual nodule in a MNG. However, this appeared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 true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mostly outside of the United States and in iodine-deficient populations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79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best methods for long-term follow-up of patients with thyroid</a:t>
            </a:r>
          </a:p>
          <a:p>
            <a:pPr algn="just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nodules?</a:t>
            </a:r>
          </a:p>
          <a:p>
            <a:pPr marL="0" indent="0" algn="just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for initial follow-up of nodules with benign FNA cytology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23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the low false negative rate of US-guided FNA cytology and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yield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missed malignancies based upon nodule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pattern rather than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growth,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up of thyroid nodules with benign cytology diagnoses should be determined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risk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stratification based upon ultrasound pattern.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Nodules with high suspicion US pattern: repeat US and US-guided FNA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months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Moderate-quality evidence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772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Nodules with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to intermediate suspicion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 pattern: repeat US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12-24 months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evidence of growth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(20% increase in at least two nodule dimensions with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minimal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of 2 mm or more than a 50% change in volume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or development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suspicious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features, the FNA could be repeated or observation continued with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 US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with repeat FNA in case of continued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recommendation,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Low-quality evidence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1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Nodules with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low suspicion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pattern (including spongiform nodules):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the, utility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surveillance US and assessment of nodule growth as an indicator for repeat FNA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Detect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missed malignancy is limited is not known.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US is repeated, it should be done at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&gt;24months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Weak recommendation, Insufficient Low-quality evidence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8642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for follow-up of nodules with two benign FNA cytology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 algn="just">
              <a:lnSpc>
                <a:spcPct val="100000"/>
              </a:lnSpc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If a nodule has undergone repeat US-guided FNA with a second benign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cytology result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ultrasound surveillance for this nodule for continued risk of malignancy is no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longer indicated </a:t>
            </a:r>
            <a:r>
              <a:rPr lang="en-US" dirty="0"/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Strong recommendation, Moderate-quality evidence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0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799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two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members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affected, the disease displays the features of “genetic anticipation” (occurrence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at 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earlier 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with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aggressive presentation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subsequent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 compared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first generation) which is considered good evidence for a distinct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entity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possibly representing true familial disease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familial differentiated thyroid cancer should have a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careful history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directed neck examination as a part of routine health maintenance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consider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 cancer syndromes as noted above (e.g., PTEN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hamartoma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syndrome (Cowden’s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disease), familial adenomatous polyposis, Carney complex,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Werner syndrome/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progeria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DICER1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syndrome.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0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Follow-up for nodules that do not meet FNA criteria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24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Nodules may be detected on US that do not meet criteria for FNA at initial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imaging.The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follow up of these nodules should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upon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nodule’s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pattern.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Nodules with high suspicion US pattern: repeat US in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6-12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 recommendation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Low-quality evidence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Nodules with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features of low to intermediate suspicion US pattern: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repeat US 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12-24 months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(Weak recommendation, Low-quality evidence).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3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Nodules &gt; 1 cm with very low suspicion US pattern (including spongiform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nodules)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pure cyst: the utility and time interval of surveillance US for risk of malignancy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known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US is repeated, it should be at &gt; 24 months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 recommendation,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Insufficient evidence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Nodules &lt; 1 cm with very low suspicion US pattern (including spongiform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nodules)and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pure cysts do not require routine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follow-up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(Weak recommendation,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quality evidence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Nodules &lt; 5 mm without high suspicion US pattern do not require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routine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 and if repeated, the US should be performed at 24 months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 recommendation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Low-quality evidence)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5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role of medical or surgical therapy for benign thyroid nodules?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25</a:t>
            </a:r>
          </a:p>
          <a:p>
            <a:pPr algn="just">
              <a:lnSpc>
                <a:spcPct val="10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Routine TSH suppression therapy for benign thyroid nodules in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iodine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sufficient populations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recommended. Though modest responses to therapy can be detected,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potential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harm outweighs benefit for most patients. (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High-quality evidence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1784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26</a:t>
            </a:r>
          </a:p>
          <a:p>
            <a:pPr algn="just">
              <a:lnSpc>
                <a:spcPct val="10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patients with benign, solid or mostly solid nodules should have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adequate iodine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intake. If inadequate dietary intake is found or suspected, a daily supplement (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containing 150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mcg iodine) 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Moderate-quality evidence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2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27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Surgery may be considered for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growing nodules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benign after repeat FNA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large (&gt;4 cm), causing compressive or structural symptoms, or based upon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concern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recommendation, Low-quality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Patients with growing nodules that are benign after FNA should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regularly monitored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Most asymptomatic nodules demonstrating modest growth should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followed without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intervention.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Low-quality evidence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5803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28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Recurrent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cystic thyroid nodules with benign cytology should be considered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removal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percutaneous ethanol injection (PEI) based 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compressive symptoms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cosmetic concerns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Asymptomatic cystic nodules may be followed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conservatively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 recommendation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Low-quality evidence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545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29</a:t>
            </a:r>
          </a:p>
          <a:p>
            <a:pPr algn="just">
              <a:lnSpc>
                <a:spcPct val="10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no data to guide recommendations on the use of thyroid hormone therapy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patients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growing nodules that are benign 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cytology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recommendation,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Insufficient evidence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9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from multiple prospective, RCTs, and from 3 meta-analyses suggest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hyroid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hormone supplementation in doses that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suppress the serum TSH to subnormal levels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result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decrease in nodule size and may prevent the appearance of new nodules in regions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with borderline low iodine intake 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 is modest,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most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 suggesting an average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5-15% reduction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nodule volume when treated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suppressive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levothyroxine therapy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6-18 months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9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extent of TSH suppression achieved in high-quality studies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variable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though the majority suppressed TSH to &lt;0.2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/L, with many to &lt;0.1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Hyperthyroidism to this degree has been significantly associated with an increased risk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cardiac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arrhythmias and osteoporosis, as well 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adverse symptomatology.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6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Levothyroxine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suppressive therapy demonstrates modest (though usually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clinically insignificant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efficacy in nodule volume reduction, but increases the risk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adverse consequences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iatrogenic thyrotoxicosis.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 of adequate dietary iodine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adults, and is without harm when not excessive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levothyroxine therapy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non-TSH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suppressive doses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prevention of thyroid nodule growth 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incomplete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5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appropriate laboratory and imaging evaluation for patients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clinically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incidentally discovered thyroid nodules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Serum TSH measurement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21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should thyroid nodules in pregnant women be managed?</a:t>
            </a:r>
          </a:p>
          <a:p>
            <a:pPr algn="just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FNA for thyroid nodules discovered during pregnancy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30</a:t>
            </a:r>
          </a:p>
          <a:p>
            <a:pPr algn="just">
              <a:lnSpc>
                <a:spcPct val="10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FNA of clinically relevant thyroid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nodules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performed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euthyroid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hypothyroid pregnant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recommendation, Moderate-quality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96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For women with suppressed serum TSH levels that persist beyond 16 weeks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gestation, FNA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deferred until after pregnancy and cessation of lactation. At that time,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radionuclide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scan can be performed to evaluate nodule function if the serum TSH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remains suppressed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Moderate-quality evidence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1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 evaluation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nodules throughout pregnancy has demonstrated that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 nodules will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enlarge slightly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throughout gestation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though this does not imply malignant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recommended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a clinically relevant nodule in a pregnant patient is thus the same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non-pregnant patient, with the exception that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radionuclide scan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contraindicated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nodules diagnosed as DTC by FNA during pregnancy,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delaying surgery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until after delivery does not affect outcome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Surgery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 during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pregnancy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greater risk of complications, longer hospital stays, and higher costs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51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Approaches to pregnant patients with malignant or indeterminate cytology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31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PTC discovered by cytology in early pregnancy should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monitored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sonographically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it grows substantially (as defined in section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24-26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weeks gestation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if US reveals cervical lymph nodes that are suspicious for metastatic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disease, surgery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considered during pregnancy. However, if the disease remains stable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midgestation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if it is diagnosed in the second half of pregnancy, surgery may be deferred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until after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recommendation, Low-quality evidence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572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In pregnant women with FNA that is suspicious for or diagnostic of PTC,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thyroid hormone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therapy to keep the serum TSH 0.1-1.0mU/L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 recommendation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Low-quality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igher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TSH levels may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correlated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more advanced stage of cancer at surgery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patient’s serum TSH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&gt;2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/L, it may be reasonable to initiate thyroid hormone therapy to maintain the TSH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0.3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2.0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 for the remainder of gestation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data confirm that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prognosis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women with well-differentiated thyroid cancer identified but not treated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pregnancy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similar to that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nonpregnant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3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surgery is advised during pregnancy, it is most often because of high risk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sonographic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findings, nodule growth or change over short duration follow up, or based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upon physician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the risk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miscarriage surgery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pregnancy should be done 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trimester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24 weeks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etrospective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 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delays of less than 1 year from the time of thyroid cancer discovery do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adversely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 patient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5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RECOMMENDATION 2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Serum TSH should be measured during the initial evaluation of a patient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thyroid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nodule.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Moderate-quality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If the serum TSH 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subnormal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radionuclide (preferably 123I) thyroid scan should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performed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Moderate-quality evidence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If the serum TSH 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or elevated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radionuclide scan should not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 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initial imaging evaluation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recommendation, Moderate-quality evidence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71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1782</TotalTime>
  <Words>5925</Words>
  <Application>Microsoft Office PowerPoint</Application>
  <PresentationFormat>Custom</PresentationFormat>
  <Paragraphs>281</Paragraphs>
  <Slides>85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6" baseType="lpstr">
      <vt:lpstr>Retrospect</vt:lpstr>
      <vt:lpstr>2015 American Thyroid Association Management Guidelines for Adult Patients with Thyroid Nodules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American Thyroid Association Management Guidelines for Adult Patients with Thyroid Nodules</dc:title>
  <dc:creator>sony</dc:creator>
  <cp:lastModifiedBy>Novin Pendar</cp:lastModifiedBy>
  <cp:revision>157</cp:revision>
  <dcterms:created xsi:type="dcterms:W3CDTF">2015-12-02T18:16:01Z</dcterms:created>
  <dcterms:modified xsi:type="dcterms:W3CDTF">2015-12-07T19:07:26Z</dcterms:modified>
</cp:coreProperties>
</file>