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88"/>
  </p:notesMasterIdLst>
  <p:sldIdLst>
    <p:sldId id="256" r:id="rId2"/>
    <p:sldId id="294" r:id="rId3"/>
    <p:sldId id="259" r:id="rId4"/>
    <p:sldId id="260" r:id="rId5"/>
    <p:sldId id="261" r:id="rId6"/>
    <p:sldId id="262" r:id="rId7"/>
    <p:sldId id="270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9" r:id="rId28"/>
    <p:sldId id="290" r:id="rId29"/>
    <p:sldId id="287" r:id="rId30"/>
    <p:sldId id="288" r:id="rId31"/>
    <p:sldId id="291" r:id="rId32"/>
    <p:sldId id="292" r:id="rId33"/>
    <p:sldId id="293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8" r:id="rId45"/>
    <p:sldId id="309" r:id="rId46"/>
    <p:sldId id="305" r:id="rId47"/>
    <p:sldId id="310" r:id="rId48"/>
    <p:sldId id="311" r:id="rId49"/>
    <p:sldId id="312" r:id="rId50"/>
    <p:sldId id="314" r:id="rId51"/>
    <p:sldId id="318" r:id="rId52"/>
    <p:sldId id="317" r:id="rId53"/>
    <p:sldId id="307" r:id="rId54"/>
    <p:sldId id="319" r:id="rId55"/>
    <p:sldId id="315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352" r:id="rId89"/>
    <p:sldId id="355" r:id="rId90"/>
    <p:sldId id="353" r:id="rId91"/>
    <p:sldId id="354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9" r:id="rId103"/>
    <p:sldId id="366" r:id="rId104"/>
    <p:sldId id="367" r:id="rId105"/>
    <p:sldId id="368" r:id="rId106"/>
    <p:sldId id="370" r:id="rId107"/>
    <p:sldId id="371" r:id="rId108"/>
    <p:sldId id="372" r:id="rId109"/>
    <p:sldId id="373" r:id="rId110"/>
    <p:sldId id="374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7" r:id="rId119"/>
    <p:sldId id="383" r:id="rId120"/>
    <p:sldId id="384" r:id="rId121"/>
    <p:sldId id="412" r:id="rId122"/>
    <p:sldId id="385" r:id="rId123"/>
    <p:sldId id="386" r:id="rId124"/>
    <p:sldId id="388" r:id="rId125"/>
    <p:sldId id="394" r:id="rId126"/>
    <p:sldId id="396" r:id="rId127"/>
    <p:sldId id="389" r:id="rId128"/>
    <p:sldId id="390" r:id="rId129"/>
    <p:sldId id="391" r:id="rId130"/>
    <p:sldId id="395" r:id="rId131"/>
    <p:sldId id="392" r:id="rId132"/>
    <p:sldId id="393" r:id="rId133"/>
    <p:sldId id="397" r:id="rId134"/>
    <p:sldId id="398" r:id="rId135"/>
    <p:sldId id="399" r:id="rId136"/>
    <p:sldId id="400" r:id="rId137"/>
    <p:sldId id="401" r:id="rId138"/>
    <p:sldId id="402" r:id="rId139"/>
    <p:sldId id="403" r:id="rId140"/>
    <p:sldId id="404" r:id="rId141"/>
    <p:sldId id="405" r:id="rId142"/>
    <p:sldId id="406" r:id="rId143"/>
    <p:sldId id="407" r:id="rId144"/>
    <p:sldId id="408" r:id="rId145"/>
    <p:sldId id="409" r:id="rId146"/>
    <p:sldId id="410" r:id="rId147"/>
    <p:sldId id="411" r:id="rId148"/>
    <p:sldId id="413" r:id="rId149"/>
    <p:sldId id="414" r:id="rId150"/>
    <p:sldId id="415" r:id="rId151"/>
    <p:sldId id="416" r:id="rId152"/>
    <p:sldId id="417" r:id="rId153"/>
    <p:sldId id="418" r:id="rId154"/>
    <p:sldId id="419" r:id="rId155"/>
    <p:sldId id="420" r:id="rId156"/>
    <p:sldId id="421" r:id="rId157"/>
    <p:sldId id="422" r:id="rId158"/>
    <p:sldId id="423" r:id="rId159"/>
    <p:sldId id="424" r:id="rId160"/>
    <p:sldId id="425" r:id="rId161"/>
    <p:sldId id="426" r:id="rId162"/>
    <p:sldId id="427" r:id="rId163"/>
    <p:sldId id="428" r:id="rId164"/>
    <p:sldId id="429" r:id="rId165"/>
    <p:sldId id="430" r:id="rId166"/>
    <p:sldId id="431" r:id="rId167"/>
    <p:sldId id="432" r:id="rId168"/>
    <p:sldId id="433" r:id="rId169"/>
    <p:sldId id="434" r:id="rId170"/>
    <p:sldId id="435" r:id="rId171"/>
    <p:sldId id="439" r:id="rId172"/>
    <p:sldId id="436" r:id="rId173"/>
    <p:sldId id="437" r:id="rId174"/>
    <p:sldId id="438" r:id="rId175"/>
    <p:sldId id="440" r:id="rId176"/>
    <p:sldId id="443" r:id="rId177"/>
    <p:sldId id="444" r:id="rId178"/>
    <p:sldId id="445" r:id="rId179"/>
    <p:sldId id="446" r:id="rId180"/>
    <p:sldId id="447" r:id="rId181"/>
    <p:sldId id="450" r:id="rId182"/>
    <p:sldId id="448" r:id="rId183"/>
    <p:sldId id="451" r:id="rId184"/>
    <p:sldId id="452" r:id="rId185"/>
    <p:sldId id="453" r:id="rId186"/>
    <p:sldId id="454" r:id="rId18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940239-9573-4451-8FCE-66F0E3399EFF}">
          <p14:sldIdLst>
            <p14:sldId id="256"/>
            <p14:sldId id="294"/>
            <p14:sldId id="259"/>
            <p14:sldId id="260"/>
            <p14:sldId id="261"/>
            <p14:sldId id="262"/>
            <p14:sldId id="270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9"/>
            <p14:sldId id="290"/>
            <p14:sldId id="287"/>
            <p14:sldId id="288"/>
            <p14:sldId id="291"/>
            <p14:sldId id="292"/>
            <p14:sldId id="293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8"/>
            <p14:sldId id="309"/>
            <p14:sldId id="305"/>
            <p14:sldId id="310"/>
            <p14:sldId id="311"/>
            <p14:sldId id="312"/>
            <p14:sldId id="314"/>
            <p14:sldId id="318"/>
            <p14:sldId id="317"/>
            <p14:sldId id="307"/>
            <p14:sldId id="319"/>
            <p14:sldId id="315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5"/>
            <p14:sldId id="353"/>
            <p14:sldId id="354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9"/>
            <p14:sldId id="366"/>
            <p14:sldId id="367"/>
            <p14:sldId id="368"/>
            <p14:sldId id="370"/>
            <p14:sldId id="371"/>
            <p14:sldId id="372"/>
            <p14:sldId id="373"/>
            <p14:sldId id="374"/>
            <p14:sldId id="376"/>
            <p14:sldId id="377"/>
            <p14:sldId id="378"/>
            <p14:sldId id="379"/>
            <p14:sldId id="380"/>
            <p14:sldId id="381"/>
            <p14:sldId id="382"/>
            <p14:sldId id="387"/>
            <p14:sldId id="383"/>
            <p14:sldId id="384"/>
            <p14:sldId id="412"/>
            <p14:sldId id="385"/>
            <p14:sldId id="386"/>
            <p14:sldId id="388"/>
            <p14:sldId id="394"/>
            <p14:sldId id="396"/>
            <p14:sldId id="389"/>
            <p14:sldId id="390"/>
            <p14:sldId id="391"/>
            <p14:sldId id="395"/>
            <p14:sldId id="392"/>
            <p14:sldId id="393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9"/>
            <p14:sldId id="436"/>
            <p14:sldId id="437"/>
            <p14:sldId id="438"/>
            <p14:sldId id="440"/>
            <p14:sldId id="443"/>
            <p14:sldId id="444"/>
            <p14:sldId id="445"/>
            <p14:sldId id="446"/>
            <p14:sldId id="447"/>
            <p14:sldId id="450"/>
            <p14:sldId id="448"/>
            <p14:sldId id="451"/>
            <p14:sldId id="452"/>
            <p14:sldId id="453"/>
            <p14:sldId id="45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66"/>
    <a:srgbClr val="6600CC"/>
    <a:srgbClr val="800080"/>
    <a:srgbClr val="008000"/>
    <a:srgbClr val="0000FF"/>
    <a:srgbClr val="A50021"/>
    <a:srgbClr val="2D0104"/>
    <a:srgbClr val="880622"/>
    <a:srgbClr val="682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theme" Target="theme/theme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ableStyles" Target="tableStyle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9554528-A6EF-4340-A0F6-84686A871FEE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5ECD82-9E27-4B5A-AAC4-88DF121EA0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35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ECD82-9E27-4B5A-AAC4-88DF121EA072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634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ECD82-9E27-4B5A-AAC4-88DF121EA072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717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ECD82-9E27-4B5A-AAC4-88DF121EA072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985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689BCA-79DE-4721-8F5A-ECD28FD8BFAB}" type="datetimeFigureOut">
              <a:rPr lang="fa-IR" smtClean="0"/>
              <a:t>03/04/1437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48D097-B21F-4588-B341-004D5366F267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584689"/>
          </a:xfrm>
        </p:spPr>
        <p:txBody>
          <a:bodyPr/>
          <a:lstStyle/>
          <a:p>
            <a:r>
              <a:rPr lang="en-US" sz="3600" dirty="0"/>
              <a:t>2015 American Thyroid Association Management Guidelines for Adult Patients</a:t>
            </a:r>
            <a:br>
              <a:rPr lang="en-US" sz="3600" dirty="0"/>
            </a:br>
            <a:r>
              <a:rPr lang="en-US" sz="3600" dirty="0"/>
              <a:t>with Thyroid Nodules and Differentiated Thyroid Cancer</a:t>
            </a:r>
            <a:endParaRPr lang="fa-I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419060"/>
            <a:ext cx="3528392" cy="1473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ATA 2015</a:t>
            </a:r>
            <a:endParaRPr lang="fa-IR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Vahabi</a:t>
            </a:r>
            <a:endParaRPr lang="fa-I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8975" y="3065759"/>
            <a:ext cx="7408333" cy="3450696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solidFill>
                  <a:srgbClr val="FF0000"/>
                </a:solidFill>
                <a:latin typeface="Times New Roman"/>
              </a:rPr>
              <a:t>3. </a:t>
            </a:r>
            <a:r>
              <a:rPr lang="en-US" sz="3600" dirty="0">
                <a:latin typeface="Times New Roman"/>
              </a:rPr>
              <a:t>Facilitate post-operative treatment with radioactive iodine, where appropriate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965638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i="1" dirty="0">
                <a:solidFill>
                  <a:srgbClr val="FF0066"/>
                </a:solidFill>
                <a:latin typeface="Times New Roman"/>
              </a:rPr>
              <a:t>Early management of DTC after initial therapy</a:t>
            </a:r>
            <a:endParaRPr lang="fa-IR" sz="4800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594892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For high-risk thyroid cancer patients, initial TSH suppression to below 0.1 </a:t>
            </a:r>
            <a:r>
              <a:rPr lang="en-US" sz="3200" dirty="0" err="1"/>
              <a:t>mU</a:t>
            </a:r>
            <a:r>
              <a:rPr lang="en-US" sz="3200" dirty="0"/>
              <a:t>/L </a:t>
            </a:r>
            <a:r>
              <a:rPr lang="en-US" sz="3200" dirty="0" err="1" smtClean="0"/>
              <a:t>isrecommended</a:t>
            </a:r>
            <a:r>
              <a:rPr lang="en-US" sz="3200" dirty="0"/>
              <a:t>. (</a:t>
            </a:r>
            <a:r>
              <a:rPr lang="en-US" sz="3200" dirty="0" smtClean="0"/>
              <a:t>S, 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appropriate degree of initial TSH suppression?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6221969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/>
              <a:t>For intermediate-risk thyroid cancer patients, initial TSH suppression to </a:t>
            </a:r>
            <a:r>
              <a:rPr lang="en-US" sz="3600" dirty="0" smtClean="0"/>
              <a:t>0.1-0.5 </a:t>
            </a:r>
            <a:r>
              <a:rPr lang="en-US" sz="3600" dirty="0" err="1"/>
              <a:t>mU</a:t>
            </a:r>
            <a:r>
              <a:rPr lang="en-US" sz="3600" dirty="0"/>
              <a:t>/L is recommended. (</a:t>
            </a:r>
            <a:r>
              <a:rPr lang="en-US" sz="3600" dirty="0" smtClean="0"/>
              <a:t>W, L)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appropriate degree of initial TSH suppression?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0761175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564904"/>
            <a:ext cx="7848872" cy="3450696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For low risk patients who have undergone remnant ablation and have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undetectable serum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levels, TSH may be maintained at the lower end of the reference range (0.5–2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mU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/L) while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continuing surveillance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for recurrence.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Similar recommendations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hold for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low-risk patients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who have not undergone remnant ablation and have undetectable serum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levels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.(W, L)</a:t>
            </a:r>
            <a:endParaRPr lang="fa-I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appropriate degree of initial TSH suppression?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5355311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low risk patients who have undergone remnant ablation and have low level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serum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levels, TSH may be maintained at or slightly below the lower limit of normal (0.1–0.5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/L)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while continuing surveillance for recurrence. Similar recommendations hold for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low-risk patients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who have not undergone remnant ablation, although serum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levels may be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measurably higher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and continued surveillance for recurrence applies.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W,L)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appropriate degree of initial TSH suppression?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080364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For low risk patients who have undergone lobectomy, TSH may be maintained in </a:t>
            </a:r>
            <a:r>
              <a:rPr lang="en-US" dirty="0" smtClean="0"/>
              <a:t>the mid </a:t>
            </a:r>
            <a:r>
              <a:rPr lang="en-US" dirty="0"/>
              <a:t>to lower reference range (0.5 – 2 </a:t>
            </a:r>
            <a:r>
              <a:rPr lang="en-US" dirty="0" err="1"/>
              <a:t>mU</a:t>
            </a:r>
            <a:r>
              <a:rPr lang="en-US" dirty="0"/>
              <a:t>/L) while continuing surveillance for recurrence.</a:t>
            </a:r>
          </a:p>
          <a:p>
            <a:pPr marL="0" indent="0" algn="l" rtl="0">
              <a:buNone/>
            </a:pPr>
            <a:r>
              <a:rPr lang="en-US" dirty="0"/>
              <a:t>Thyroid hormone therapy may not be needed if patients can maintain their serum TSH in </a:t>
            </a:r>
            <a:r>
              <a:rPr lang="en-US" dirty="0" smtClean="0"/>
              <a:t>this target </a:t>
            </a:r>
            <a:r>
              <a:rPr lang="en-US" dirty="0"/>
              <a:t>range. (</a:t>
            </a:r>
            <a:r>
              <a:rPr lang="en-US" dirty="0" smtClean="0"/>
              <a:t>W, 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appropriate degree of initial TSH suppression?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6219483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b="1" i="1" dirty="0">
                <a:solidFill>
                  <a:srgbClr val="7030A0"/>
                </a:solidFill>
                <a:latin typeface="Times New Roman"/>
              </a:rPr>
              <a:t>Is there a role for adjunctive external beam irradiation or chemotherapy?</a:t>
            </a:r>
            <a:endParaRPr lang="fa-IR" sz="40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07911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44349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There is no role for routine adjuvant external beam radiation therapy to the neck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in patients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with DTC after initial complete surgical removal of the tumor (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S, L).</a:t>
            </a:r>
            <a:endParaRPr lang="fa-I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7867112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 application of adjuvant neck/thyroid bed/loco-regional radiation therapy in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DTC patients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remains controversial. In particular, the use of radiation therapy within the context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of initial/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primarysurgery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/thyroidectomy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has no meaningful literature support</a:t>
            </a:r>
            <a:endParaRPr lang="fa-I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067278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There are reports of responses </a:t>
            </a:r>
            <a:r>
              <a:rPr lang="en-US" dirty="0"/>
              <a:t>among patients with locally advanced disease </a:t>
            </a:r>
            <a:r>
              <a:rPr lang="en-US" dirty="0" smtClean="0"/>
              <a:t> </a:t>
            </a:r>
            <a:r>
              <a:rPr lang="en-US" dirty="0"/>
              <a:t>and improved relapse-free</a:t>
            </a:r>
          </a:p>
          <a:p>
            <a:pPr marL="0" indent="0" algn="l" rtl="0">
              <a:buNone/>
            </a:pPr>
            <a:r>
              <a:rPr lang="en-US" dirty="0"/>
              <a:t>and cause-specific survival in patients </a:t>
            </a:r>
            <a:r>
              <a:rPr lang="en-US" dirty="0">
                <a:solidFill>
                  <a:srgbClr val="FF0000"/>
                </a:solidFill>
              </a:rPr>
              <a:t>over age 60 </a:t>
            </a:r>
            <a:r>
              <a:rPr lang="en-US" dirty="0"/>
              <a:t>with </a:t>
            </a:r>
            <a:r>
              <a:rPr lang="en-US" dirty="0" err="1"/>
              <a:t>extrathyroidal</a:t>
            </a:r>
            <a:r>
              <a:rPr lang="en-US" dirty="0"/>
              <a:t> extension but no </a:t>
            </a:r>
            <a:r>
              <a:rPr lang="en-US" dirty="0" smtClean="0"/>
              <a:t>gross residual </a:t>
            </a:r>
            <a:r>
              <a:rPr lang="en-US" dirty="0"/>
              <a:t>disease </a:t>
            </a:r>
            <a:r>
              <a:rPr lang="en-US" dirty="0" smtClean="0"/>
              <a:t>, </a:t>
            </a:r>
            <a:r>
              <a:rPr lang="en-US" dirty="0"/>
              <a:t>and selective use can be considered in these patients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0837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>
                <a:solidFill>
                  <a:srgbClr val="FF0000"/>
                </a:solidFill>
                <a:latin typeface="Times New Roman"/>
              </a:rPr>
              <a:t>4. </a:t>
            </a:r>
            <a:r>
              <a:rPr lang="en-US" sz="4000" dirty="0">
                <a:latin typeface="Times New Roman"/>
              </a:rPr>
              <a:t>Permit accurate staging and risk stratification of the disease</a:t>
            </a:r>
            <a:endParaRPr lang="fa-I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02707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780928"/>
            <a:ext cx="8164429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in the context of certain individual patients undergoing multiple and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frequent serial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neck re-operations for palliation of loco-regionally recurrent disease, adjuvant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beam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radiation therapy may be considered sometimes be of consideration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adjunctive external beam irradiation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44824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636912"/>
            <a:ext cx="7408333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There is no role for routine systemic adjuvant therapy in patients with DTC (beyond </a:t>
            </a:r>
            <a:r>
              <a:rPr lang="en-US" sz="3200" dirty="0" smtClean="0"/>
              <a:t>RAI and/or </a:t>
            </a:r>
            <a:r>
              <a:rPr lang="en-US" sz="3200" dirty="0"/>
              <a:t>TSH suppressive therapy using levothyroxine). (</a:t>
            </a:r>
            <a:r>
              <a:rPr lang="en-US" sz="3200" dirty="0" smtClean="0"/>
              <a:t>S,L)</a:t>
            </a:r>
            <a:endParaRPr lang="fa-IR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Systemic adjuvant therapy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1632731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Whether populations of DTC patients might be identifiable who have sufficiently great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future risks from recurrent disease to justify the corresponding risks attendant to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 of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adjuvant systemic therapy (beyond RAI and/or TSH suppressive therapy using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levothyroxine) remains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uncertain.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Systemic adjuvant therapy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6074137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Doxorubicin may act as a radiation sensitizer in some tumors of </a:t>
            </a:r>
            <a:r>
              <a:rPr lang="en-US" sz="2800" dirty="0" smtClean="0"/>
              <a:t>thyroid origin </a:t>
            </a:r>
            <a:r>
              <a:rPr lang="en-US" sz="2800" dirty="0"/>
              <a:t>(760), and could be considered for patients with locally advanced disease </a:t>
            </a:r>
            <a:r>
              <a:rPr lang="en-US" sz="2800" dirty="0" smtClean="0"/>
              <a:t>undergoing external </a:t>
            </a:r>
            <a:r>
              <a:rPr lang="en-US" sz="2800" dirty="0"/>
              <a:t>beam radiation.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633"/>
            <a:ext cx="8229600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79087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LONG-TERM MANAGEMENT AND ADVANCED CANCER</a:t>
            </a:r>
          </a:p>
          <a:p>
            <a:pPr marL="0" indent="0" algn="ctr" rtl="0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MANAGEMENT GUIDELINES</a:t>
            </a:r>
            <a:endParaRPr lang="fa-I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00820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636912"/>
            <a:ext cx="8136904" cy="3705275"/>
          </a:xfrm>
        </p:spPr>
        <p:txBody>
          <a:bodyPr/>
          <a:lstStyle/>
          <a:p>
            <a:pPr algn="l" rtl="0"/>
            <a:r>
              <a:rPr lang="en-US" dirty="0"/>
              <a:t>Accurate surveillance for possible recurrence in patients thought to be free of disease is </a:t>
            </a:r>
            <a:r>
              <a:rPr lang="en-US" dirty="0" smtClean="0"/>
              <a:t>a major </a:t>
            </a:r>
            <a:r>
              <a:rPr lang="en-US" dirty="0"/>
              <a:t>goal of long-term </a:t>
            </a:r>
            <a:r>
              <a:rPr lang="en-US" dirty="0" smtClean="0"/>
              <a:t>follow-up</a:t>
            </a:r>
          </a:p>
          <a:p>
            <a:pPr algn="l" rtl="0"/>
            <a:r>
              <a:rPr lang="en-US" dirty="0" smtClean="0"/>
              <a:t>A </a:t>
            </a:r>
            <a:r>
              <a:rPr lang="en-US" dirty="0"/>
              <a:t>second goal of long-term follow-up is to monitor </a:t>
            </a:r>
            <a:r>
              <a:rPr lang="en-US" dirty="0" err="1"/>
              <a:t>thyroxine</a:t>
            </a:r>
            <a:r>
              <a:rPr lang="en-US" dirty="0"/>
              <a:t> suppression or </a:t>
            </a:r>
            <a:r>
              <a:rPr lang="en-US" dirty="0" smtClean="0"/>
              <a:t>replacement therapy</a:t>
            </a:r>
            <a:r>
              <a:rPr lang="en-US" dirty="0"/>
              <a:t>, to avoid under-replacement or overly aggressive therapy .</a:t>
            </a:r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long term management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315269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1) no clinical evidence of </a:t>
            </a:r>
            <a:r>
              <a:rPr lang="en-US" dirty="0" smtClean="0"/>
              <a:t>tumor</a:t>
            </a:r>
          </a:p>
          <a:p>
            <a:pPr algn="l" rtl="0"/>
            <a:r>
              <a:rPr lang="en-US" dirty="0" smtClean="0">
                <a:solidFill>
                  <a:srgbClr val="6600CC"/>
                </a:solidFill>
              </a:rPr>
              <a:t>no </a:t>
            </a:r>
            <a:r>
              <a:rPr lang="en-US" dirty="0">
                <a:solidFill>
                  <a:srgbClr val="6600CC"/>
                </a:solidFill>
              </a:rPr>
              <a:t>imaging evidence of tumor by radioiodine imaging (no uptake outside the </a:t>
            </a:r>
            <a:r>
              <a:rPr lang="en-US" dirty="0" smtClean="0">
                <a:solidFill>
                  <a:srgbClr val="6600CC"/>
                </a:solidFill>
              </a:rPr>
              <a:t>thyroid bed </a:t>
            </a:r>
            <a:r>
              <a:rPr lang="en-US" dirty="0">
                <a:solidFill>
                  <a:srgbClr val="6600CC"/>
                </a:solidFill>
              </a:rPr>
              <a:t>on the initial </a:t>
            </a:r>
            <a:r>
              <a:rPr lang="en-US" dirty="0" err="1">
                <a:solidFill>
                  <a:srgbClr val="6600CC"/>
                </a:solidFill>
              </a:rPr>
              <a:t>posttreatment</a:t>
            </a:r>
            <a:r>
              <a:rPr lang="en-US" dirty="0">
                <a:solidFill>
                  <a:srgbClr val="6600CC"/>
                </a:solidFill>
              </a:rPr>
              <a:t> whole body scan (WBS) if performed, or, if uptake outside </a:t>
            </a:r>
            <a:r>
              <a:rPr lang="en-US" dirty="0" smtClean="0">
                <a:solidFill>
                  <a:srgbClr val="6600CC"/>
                </a:solidFill>
              </a:rPr>
              <a:t>the thyroid </a:t>
            </a:r>
            <a:r>
              <a:rPr lang="en-US" dirty="0">
                <a:solidFill>
                  <a:srgbClr val="6600CC"/>
                </a:solidFill>
              </a:rPr>
              <a:t>bed had been present, no imaging evidence of tumor on a recent diagnostic or </a:t>
            </a:r>
            <a:r>
              <a:rPr lang="en-US" dirty="0" err="1" smtClean="0">
                <a:solidFill>
                  <a:srgbClr val="6600CC"/>
                </a:solidFill>
              </a:rPr>
              <a:t>posttherapy</a:t>
            </a:r>
            <a:r>
              <a:rPr lang="en-US" dirty="0" smtClean="0">
                <a:solidFill>
                  <a:srgbClr val="6600CC"/>
                </a:solidFill>
              </a:rPr>
              <a:t> WBS</a:t>
            </a:r>
            <a:r>
              <a:rPr lang="en-US" dirty="0">
                <a:solidFill>
                  <a:srgbClr val="6600CC"/>
                </a:solidFill>
              </a:rPr>
              <a:t>) and/or neck US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low serum </a:t>
            </a:r>
            <a:r>
              <a:rPr lang="en-US" dirty="0" err="1">
                <a:solidFill>
                  <a:srgbClr val="FF0066"/>
                </a:solidFill>
              </a:rPr>
              <a:t>Tg</a:t>
            </a:r>
            <a:r>
              <a:rPr lang="en-US" dirty="0">
                <a:solidFill>
                  <a:srgbClr val="FF0066"/>
                </a:solidFill>
              </a:rPr>
              <a:t> levels during TSH suppression (</a:t>
            </a:r>
            <a:r>
              <a:rPr lang="en-US" dirty="0" err="1">
                <a:solidFill>
                  <a:srgbClr val="FF0066"/>
                </a:solidFill>
              </a:rPr>
              <a:t>Tg</a:t>
            </a:r>
            <a:r>
              <a:rPr lang="en-US" dirty="0">
                <a:solidFill>
                  <a:srgbClr val="FF0066"/>
                </a:solidFill>
              </a:rPr>
              <a:t> &lt;0.2 </a:t>
            </a:r>
            <a:r>
              <a:rPr lang="en-US" dirty="0" err="1">
                <a:solidFill>
                  <a:srgbClr val="FF0066"/>
                </a:solidFill>
              </a:rPr>
              <a:t>ng</a:t>
            </a:r>
            <a:r>
              <a:rPr lang="en-US" dirty="0">
                <a:solidFill>
                  <a:srgbClr val="FF0066"/>
                </a:solidFill>
              </a:rPr>
              <a:t>/mL) or after stimulation (</a:t>
            </a:r>
            <a:r>
              <a:rPr lang="en-US" dirty="0" err="1" smtClean="0">
                <a:solidFill>
                  <a:srgbClr val="FF0066"/>
                </a:solidFill>
              </a:rPr>
              <a:t>Tg</a:t>
            </a:r>
            <a:r>
              <a:rPr lang="en-US" dirty="0" smtClean="0">
                <a:solidFill>
                  <a:srgbClr val="FF0066"/>
                </a:solidFill>
              </a:rPr>
              <a:t> &lt;1 </a:t>
            </a:r>
            <a:r>
              <a:rPr lang="en-US" dirty="0" err="1">
                <a:solidFill>
                  <a:srgbClr val="FF0066"/>
                </a:solidFill>
              </a:rPr>
              <a:t>ng</a:t>
            </a:r>
            <a:r>
              <a:rPr lang="en-US" dirty="0">
                <a:solidFill>
                  <a:srgbClr val="FF0066"/>
                </a:solidFill>
              </a:rPr>
              <a:t>/mL) in the absence of interfering antibodies</a:t>
            </a:r>
            <a:endParaRPr lang="fa-IR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/>
              </a:rPr>
              <a:t>What are the criteria for absence of persistent tumor (excellent response)?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10334459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564904"/>
            <a:ext cx="8136904" cy="3777283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6600CC"/>
                </a:solidFill>
                <a:latin typeface="Times New Roman"/>
              </a:rPr>
              <a:t>What are the appropriate methods for following patients after initial therapy?</a:t>
            </a:r>
            <a:endParaRPr lang="fa-IR" sz="4400" dirty="0">
              <a:solidFill>
                <a:srgbClr val="66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670218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/>
              <a:t>Serum TSH should be measured at least every 12 months in all patients on </a:t>
            </a:r>
            <a:r>
              <a:rPr lang="en-US" sz="3600" dirty="0" smtClean="0"/>
              <a:t>thyroid hormone </a:t>
            </a:r>
            <a:r>
              <a:rPr lang="en-US" sz="3600" dirty="0"/>
              <a:t>therapy (</a:t>
            </a:r>
            <a:r>
              <a:rPr lang="en-US" sz="3600" dirty="0" smtClean="0"/>
              <a:t>S,M)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TSH </a:t>
            </a:r>
            <a:r>
              <a:rPr lang="en-US" dirty="0"/>
              <a:t>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7779651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Serum thyroglobulin should be measured by an assay that is calibrated against the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CRM457 standard. Thyroglobulin antibodies should be quantitatively assessed with every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measurement of serum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Ideally, serum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antibodies should be assessed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longitudinally in the same laboratory and using the same assay for a given patient. 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S,H)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1714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8"/>
            <a:ext cx="7408333" cy="3450696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solidFill>
                  <a:srgbClr val="FF0000"/>
                </a:solidFill>
                <a:latin typeface="Times New Roman"/>
              </a:rPr>
              <a:t>5. </a:t>
            </a:r>
            <a:r>
              <a:rPr lang="en-US" sz="3600" dirty="0">
                <a:latin typeface="Times New Roman"/>
              </a:rPr>
              <a:t>Permit accurate long-term surveillance for disease recurrence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721118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During initial follow-up, serum </a:t>
            </a:r>
            <a:r>
              <a:rPr lang="en-US" sz="3200" dirty="0" err="1"/>
              <a:t>Tg</a:t>
            </a:r>
            <a:r>
              <a:rPr lang="en-US" sz="3200" dirty="0"/>
              <a:t> on </a:t>
            </a:r>
            <a:r>
              <a:rPr lang="en-US" sz="3200" dirty="0" err="1"/>
              <a:t>thyroxine</a:t>
            </a:r>
            <a:r>
              <a:rPr lang="en-US" sz="3200" dirty="0"/>
              <a:t> therapy should be measured every </a:t>
            </a:r>
            <a:r>
              <a:rPr lang="en-US" sz="3200" dirty="0" smtClean="0"/>
              <a:t>6-12 </a:t>
            </a:r>
            <a:r>
              <a:rPr lang="en-US" sz="3200" dirty="0"/>
              <a:t>months. More frequent </a:t>
            </a:r>
            <a:r>
              <a:rPr lang="en-US" sz="3200" dirty="0" err="1"/>
              <a:t>Tg</a:t>
            </a:r>
            <a:r>
              <a:rPr lang="en-US" sz="3200" dirty="0"/>
              <a:t> measurements may be appropriate for ATA high risk </a:t>
            </a:r>
            <a:r>
              <a:rPr lang="en-US" sz="3200" dirty="0" smtClean="0"/>
              <a:t>patients(S,M)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3028858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In fact, 1 g of neoplastic thyroid tissue will increase the serum </a:t>
            </a:r>
            <a:r>
              <a:rPr lang="en-US" sz="3200" dirty="0" err="1"/>
              <a:t>Tg</a:t>
            </a:r>
            <a:r>
              <a:rPr lang="en-US" sz="3200" dirty="0"/>
              <a:t> by ~1 </a:t>
            </a:r>
            <a:r>
              <a:rPr lang="en-US" sz="3200" dirty="0" err="1"/>
              <a:t>ng</a:t>
            </a:r>
            <a:r>
              <a:rPr lang="en-US" sz="3200" dirty="0"/>
              <a:t>/ml during</a:t>
            </a:r>
          </a:p>
          <a:p>
            <a:pPr marL="0" indent="0" algn="ctr" rtl="0">
              <a:buNone/>
            </a:pPr>
            <a:r>
              <a:rPr lang="en-US" sz="3200" dirty="0"/>
              <a:t>LT4 treatment and by ~2-10 </a:t>
            </a:r>
            <a:r>
              <a:rPr lang="en-US" sz="3200" dirty="0" err="1"/>
              <a:t>ng</a:t>
            </a:r>
            <a:r>
              <a:rPr lang="en-US" sz="3200" dirty="0"/>
              <a:t>/ml following TSH stimulation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8320282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420888"/>
            <a:ext cx="7848872" cy="345069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ATA low and intermediate risk patients that achieve an excellent response to</a:t>
            </a:r>
          </a:p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therapy, the utility of subsequent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testing is not established. The time interval between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serum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measurements can be lengthened to at least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12-24 months(W,L)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7918521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636912"/>
            <a:ext cx="8136904" cy="345069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ATA high risk patients (regardless of response to therapy) and all patients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biochemical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incomplete,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structural incomplete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 indeterminate response should continue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have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measured at least every 6-12 months for several years. (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W, L)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579302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ATA low-risk and intermediate-risk patients who have had remnant ablation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 adjuvant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and negative cervical US, serum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should be measured at 6-18 months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thyroxine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with a sensitive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assay (&lt;0.2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/ml) or after TSH stimulation 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verify absence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disease (excellent response).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480940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800" dirty="0"/>
              <a:t>TSH stimulation generally increases basal serum </a:t>
            </a:r>
            <a:r>
              <a:rPr lang="en-US" sz="4800" dirty="0" err="1"/>
              <a:t>Tg</a:t>
            </a:r>
            <a:r>
              <a:rPr lang="en-US" sz="4800" dirty="0"/>
              <a:t> by </a:t>
            </a:r>
            <a:r>
              <a:rPr lang="en-US" sz="4800" dirty="0" smtClean="0"/>
              <a:t>5-10 fold</a:t>
            </a:r>
            <a:r>
              <a:rPr lang="en-US" sz="4800" dirty="0"/>
              <a:t>,</a:t>
            </a:r>
            <a:endParaRPr lang="fa-IR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339168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may be a low likelihood of a rise in serum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to &gt;2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/ml when the basal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serum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&lt;0.1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/ml if a second generation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ICMA with a functional sensitivity of 0.05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/ml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employed 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There is good evidence that 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cutoff level above 2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/mL following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rhTSH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stimulation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highly sensitive in identifying patients with persistent tumor</a:t>
            </a:r>
            <a:endParaRPr lang="fa-I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levels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2055982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/>
              <a:t>Repeat TSH stimulated </a:t>
            </a:r>
            <a:r>
              <a:rPr lang="en-US" sz="3600" dirty="0" err="1"/>
              <a:t>Tg</a:t>
            </a:r>
            <a:r>
              <a:rPr lang="en-US" sz="3600" dirty="0"/>
              <a:t> testing is not recommended for low and intermediate </a:t>
            </a:r>
            <a:r>
              <a:rPr lang="en-US" sz="3600" dirty="0" smtClean="0"/>
              <a:t>risk patients </a:t>
            </a:r>
            <a:r>
              <a:rPr lang="en-US" sz="3600" dirty="0"/>
              <a:t>with an excellent response to therapy. (</a:t>
            </a:r>
            <a:r>
              <a:rPr lang="en-US" sz="3600" dirty="0" smtClean="0"/>
              <a:t>W,L)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470687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420888"/>
            <a:ext cx="7776864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Subsequent TSH stimulated </a:t>
            </a:r>
            <a:r>
              <a:rPr lang="en-US" sz="2800" dirty="0" err="1"/>
              <a:t>Tg</a:t>
            </a:r>
            <a:r>
              <a:rPr lang="en-US" sz="2800" dirty="0"/>
              <a:t> testing may be considered in patients with </a:t>
            </a:r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FF0000"/>
                </a:solidFill>
              </a:rPr>
              <a:t>indeterminate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6600CC"/>
                </a:solidFill>
              </a:rPr>
              <a:t>biochemical incomplete </a:t>
            </a:r>
            <a:r>
              <a:rPr lang="en-US" sz="2800" dirty="0"/>
              <a:t>or </a:t>
            </a:r>
            <a:r>
              <a:rPr lang="en-US" sz="2800" dirty="0">
                <a:solidFill>
                  <a:srgbClr val="00B050"/>
                </a:solidFill>
              </a:rPr>
              <a:t>structural incomplete </a:t>
            </a:r>
            <a:r>
              <a:rPr lang="en-US" sz="2800" dirty="0"/>
              <a:t>response following </a:t>
            </a:r>
            <a:r>
              <a:rPr lang="en-US" sz="2800" dirty="0" smtClean="0"/>
              <a:t>either additional </a:t>
            </a:r>
            <a:r>
              <a:rPr lang="en-US" sz="2800" dirty="0"/>
              <a:t>therapies or a spontaneous decline in </a:t>
            </a:r>
            <a:r>
              <a:rPr lang="en-US" sz="2800" dirty="0" err="1"/>
              <a:t>Tg</a:t>
            </a:r>
            <a:r>
              <a:rPr lang="en-US" sz="2800" dirty="0"/>
              <a:t> values on thyroid hormone therapy over </a:t>
            </a:r>
            <a:r>
              <a:rPr lang="en-US" sz="2800" dirty="0" smtClean="0"/>
              <a:t>time in </a:t>
            </a:r>
            <a:r>
              <a:rPr lang="en-US" sz="2800" dirty="0"/>
              <a:t>order to reassess response to therapy. (</a:t>
            </a:r>
            <a:r>
              <a:rPr lang="en-US" sz="2800" dirty="0" smtClean="0"/>
              <a:t>W,L)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MEASUREMENT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518001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 err="1"/>
              <a:t>Immunometric</a:t>
            </a:r>
            <a:r>
              <a:rPr lang="en-US" sz="3200" dirty="0"/>
              <a:t> assays are prone</a:t>
            </a:r>
          </a:p>
          <a:p>
            <a:pPr marL="0" indent="0" algn="ctr" rtl="0">
              <a:buNone/>
            </a:pPr>
            <a:r>
              <a:rPr lang="en-US" sz="3200" dirty="0"/>
              <a:t>to interference from </a:t>
            </a:r>
            <a:r>
              <a:rPr lang="en-US" sz="3200" dirty="0" err="1"/>
              <a:t>Tg</a:t>
            </a:r>
            <a:r>
              <a:rPr lang="en-US" sz="3200" dirty="0"/>
              <a:t> autoantibodies, which commonly cause falsely low serum </a:t>
            </a:r>
            <a:r>
              <a:rPr lang="en-US" sz="3200" dirty="0" err="1" smtClean="0"/>
              <a:t>Tg</a:t>
            </a:r>
            <a:r>
              <a:rPr lang="en-US" sz="3200" dirty="0" smtClean="0"/>
              <a:t> measurements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assay problems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135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8"/>
            <a:ext cx="7408333" cy="3450696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>
                <a:solidFill>
                  <a:srgbClr val="FF0000"/>
                </a:solidFill>
                <a:latin typeface="Times New Roman"/>
              </a:rPr>
              <a:t>6. </a:t>
            </a:r>
            <a:r>
              <a:rPr lang="en-US" sz="4000" dirty="0">
                <a:latin typeface="Times New Roman"/>
              </a:rPr>
              <a:t>Minimize treatment-related morbidity</a:t>
            </a:r>
            <a:endParaRPr lang="fa-I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13658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relatively small amounts of residual tumor 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anti-</a:t>
            </a:r>
            <a:r>
              <a:rPr lang="en-US" sz="2800" dirty="0" err="1">
                <a:solidFill>
                  <a:srgbClr val="FF0000"/>
                </a:solidFill>
              </a:rPr>
              <a:t>Tg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antibodies</a:t>
            </a:r>
          </a:p>
          <a:p>
            <a:pPr algn="l" rtl="0"/>
            <a:r>
              <a:rPr lang="en-US" sz="2800" dirty="0" smtClean="0">
                <a:solidFill>
                  <a:srgbClr val="6600CC"/>
                </a:solidFill>
              </a:rPr>
              <a:t> </a:t>
            </a:r>
            <a:r>
              <a:rPr lang="en-US" sz="2800" dirty="0">
                <a:solidFill>
                  <a:srgbClr val="6600CC"/>
                </a:solidFill>
              </a:rPr>
              <a:t>or </a:t>
            </a:r>
            <a:r>
              <a:rPr lang="en-US" sz="2800" dirty="0" smtClean="0">
                <a:solidFill>
                  <a:srgbClr val="6600CC"/>
                </a:solidFill>
              </a:rPr>
              <a:t>less commonly </a:t>
            </a:r>
            <a:r>
              <a:rPr lang="en-US" sz="2800" dirty="0">
                <a:solidFill>
                  <a:srgbClr val="6600CC"/>
                </a:solidFill>
              </a:rPr>
              <a:t>to defective or absent production and secretion of </a:t>
            </a:r>
            <a:r>
              <a:rPr lang="en-US" sz="2800" dirty="0" err="1">
                <a:solidFill>
                  <a:srgbClr val="6600CC"/>
                </a:solidFill>
              </a:rPr>
              <a:t>immunoreactive</a:t>
            </a:r>
            <a:r>
              <a:rPr lang="en-US" sz="2800" dirty="0">
                <a:solidFill>
                  <a:srgbClr val="6600CC"/>
                </a:solidFill>
              </a:rPr>
              <a:t> </a:t>
            </a:r>
            <a:r>
              <a:rPr lang="en-US" sz="2800" dirty="0" err="1">
                <a:solidFill>
                  <a:srgbClr val="6600CC"/>
                </a:solidFill>
              </a:rPr>
              <a:t>Tg</a:t>
            </a:r>
            <a:r>
              <a:rPr lang="en-US" sz="2800" dirty="0">
                <a:solidFill>
                  <a:srgbClr val="6600CC"/>
                </a:solidFill>
              </a:rPr>
              <a:t> by tumor cells</a:t>
            </a:r>
            <a:endParaRPr lang="fa-IR" sz="2800" dirty="0">
              <a:solidFill>
                <a:srgbClr val="66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negative </a:t>
            </a:r>
            <a:r>
              <a:rPr lang="en-US" dirty="0" err="1" smtClean="0"/>
              <a:t>Tg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499092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Moreover, variability in </a:t>
            </a:r>
            <a:r>
              <a:rPr lang="en-US" dirty="0" err="1"/>
              <a:t>Tg</a:t>
            </a:r>
            <a:r>
              <a:rPr lang="en-US" dirty="0"/>
              <a:t> autoantibody assays may result </a:t>
            </a:r>
            <a:r>
              <a:rPr lang="en-US" dirty="0">
                <a:solidFill>
                  <a:srgbClr val="880622"/>
                </a:solidFill>
              </a:rPr>
              <a:t>in falsely </a:t>
            </a:r>
            <a:r>
              <a:rPr lang="en-US" dirty="0" smtClean="0">
                <a:solidFill>
                  <a:srgbClr val="880622"/>
                </a:solidFill>
              </a:rPr>
              <a:t>negative </a:t>
            </a:r>
            <a:r>
              <a:rPr lang="en-US" dirty="0" smtClean="0"/>
              <a:t>antibody </a:t>
            </a:r>
            <a:r>
              <a:rPr lang="en-US" dirty="0"/>
              <a:t>levels associated with a misleadingly undetectable serum </a:t>
            </a:r>
            <a:r>
              <a:rPr lang="en-US" dirty="0" err="1"/>
              <a:t>Tg</a:t>
            </a:r>
            <a:r>
              <a:rPr lang="en-US" dirty="0"/>
              <a:t> due to the antibodies </a:t>
            </a:r>
            <a:r>
              <a:rPr lang="en-US" dirty="0" smtClean="0"/>
              <a:t>that are </a:t>
            </a:r>
            <a:r>
              <a:rPr lang="en-US" dirty="0"/>
              <a:t>present but not detected  </a:t>
            </a:r>
            <a:r>
              <a:rPr lang="en-US" dirty="0" smtClean="0"/>
              <a:t>. </a:t>
            </a:r>
          </a:p>
          <a:p>
            <a:pPr marL="0" indent="0" algn="l" rtl="0">
              <a:buNone/>
            </a:pPr>
            <a:r>
              <a:rPr lang="en-US" dirty="0" smtClean="0"/>
              <a:t>Assays </a:t>
            </a:r>
            <a:r>
              <a:rPr lang="en-US" dirty="0"/>
              <a:t>for </a:t>
            </a:r>
            <a:r>
              <a:rPr lang="en-US" dirty="0" err="1"/>
              <a:t>Tg</a:t>
            </a:r>
            <a:r>
              <a:rPr lang="en-US" dirty="0"/>
              <a:t> autoantibodies suffer from a similar </a:t>
            </a:r>
            <a:r>
              <a:rPr lang="en-US" dirty="0" smtClean="0">
                <a:solidFill>
                  <a:srgbClr val="880622"/>
                </a:solidFill>
              </a:rPr>
              <a:t>variance and </a:t>
            </a:r>
            <a:r>
              <a:rPr lang="en-US" dirty="0">
                <a:solidFill>
                  <a:srgbClr val="880622"/>
                </a:solidFill>
              </a:rPr>
              <a:t>lack of concordance </a:t>
            </a:r>
            <a:r>
              <a:rPr lang="en-US" dirty="0"/>
              <a:t>as do </a:t>
            </a:r>
            <a:r>
              <a:rPr lang="en-US" dirty="0" err="1"/>
              <a:t>Tg</a:t>
            </a:r>
            <a:r>
              <a:rPr lang="en-US" dirty="0"/>
              <a:t> assays </a:t>
            </a:r>
            <a:r>
              <a:rPr lang="en-US" dirty="0" smtClean="0"/>
              <a:t>, </a:t>
            </a:r>
            <a:r>
              <a:rPr lang="en-US" dirty="0"/>
              <a:t>and both </a:t>
            </a:r>
            <a:r>
              <a:rPr lang="en-US" dirty="0" err="1"/>
              <a:t>Tg</a:t>
            </a:r>
            <a:r>
              <a:rPr lang="en-US" dirty="0"/>
              <a:t> and </a:t>
            </a:r>
            <a:r>
              <a:rPr lang="en-US" dirty="0" err="1"/>
              <a:t>Tg</a:t>
            </a:r>
            <a:r>
              <a:rPr lang="en-US" dirty="0"/>
              <a:t> autoantibody </a:t>
            </a:r>
            <a:r>
              <a:rPr lang="en-US" dirty="0" smtClean="0"/>
              <a:t>assays may </a:t>
            </a:r>
            <a:r>
              <a:rPr lang="en-US" dirty="0"/>
              <a:t>be affected by </a:t>
            </a:r>
            <a:r>
              <a:rPr lang="en-US" dirty="0" err="1">
                <a:solidFill>
                  <a:srgbClr val="880622"/>
                </a:solidFill>
              </a:rPr>
              <a:t>heterophilic</a:t>
            </a:r>
            <a:r>
              <a:rPr lang="en-US" dirty="0">
                <a:solidFill>
                  <a:srgbClr val="880622"/>
                </a:solidFill>
              </a:rPr>
              <a:t> antibodies</a:t>
            </a:r>
            <a:endParaRPr lang="fa-IR" dirty="0">
              <a:solidFill>
                <a:srgbClr val="88062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 antibody assay problems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9086676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633267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While there is no method that reliably eliminates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antibody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interference,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radioimmunoassays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may be less prone to antibody interference, which can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occasionaly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result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falsely elevated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levels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However,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radioimmunoassays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are not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 widely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available, may be less sensitive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thanimmunometric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assays in detecting small amounts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residual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tumor, and their role in the clinical care of patients is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uncertain.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overcome </a:t>
            </a:r>
            <a:r>
              <a:rPr lang="en-US" dirty="0" err="1" smtClean="0"/>
              <a:t>Tg</a:t>
            </a:r>
            <a:r>
              <a:rPr lang="en-US" dirty="0" smtClean="0"/>
              <a:t> antibody problem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518535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presence of anti-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antibodies, which occur in approximately 25% of thyroid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cancer patients and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10% of the general population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will falsely lower serum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determinations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immunometric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assays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use of recovery assays in this setting to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detect significant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interference is controversial</a:t>
            </a:r>
            <a:endParaRPr lang="fa-I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latin typeface="Times New Roman"/>
              </a:rPr>
              <a:t>Antithyrogloublin</a:t>
            </a:r>
            <a:r>
              <a:rPr lang="en-US" i="1" dirty="0">
                <a:latin typeface="Times New Roman"/>
              </a:rPr>
              <a:t> antibodies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498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It may be useful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measure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anti-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antibodies shortly after thyroidectomy and prior to ablation as high levels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may herald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likelihood of recurrence in patients without Hashimoto thyroiditis 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Similarly,recurrent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or progressive disease is suggested in those patients initially positive for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anti-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antibodies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who then become negative but subsequently have rising levels of anti-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antibodies</a:t>
            </a:r>
            <a:endParaRPr lang="fa-I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latin typeface="Times New Roman"/>
              </a:rPr>
              <a:t>Antithyrogloublin</a:t>
            </a:r>
            <a:r>
              <a:rPr lang="en-US" i="1" dirty="0">
                <a:latin typeface="Times New Roman"/>
              </a:rPr>
              <a:t> antibodies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718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Thus,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serial serum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anti-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antibody quantification using the same methodology may serve as an imprecise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surrogate marker of residual normal thyroid tissue, Hashimoto thyroiditis, or tumor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Following total thyroidectomy and radioactive iodine remnant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ablation,thyroglobulin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antibodies usually disappear over a median of about 3 years in patients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without evidence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of persistent disease</a:t>
            </a:r>
            <a:endParaRPr lang="fa-I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latin typeface="Times New Roman"/>
              </a:rPr>
              <a:t>Antithyrogloublin</a:t>
            </a:r>
            <a:r>
              <a:rPr lang="en-US" i="1" dirty="0">
                <a:latin typeface="Times New Roman"/>
              </a:rPr>
              <a:t> antibodies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159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From a clinical perspective, anti-thyroglobulin antibody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levels that are declining over time are considered a good prognostic sign while rising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antibody levels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, in the absence of an acute injury to the thyroid (</a:t>
            </a:r>
            <a:r>
              <a:rPr lang="en-US" dirty="0">
                <a:solidFill>
                  <a:srgbClr val="CC0066"/>
                </a:solidFill>
              </a:rPr>
              <a:t>release of antigen by surgery </a:t>
            </a:r>
            <a:r>
              <a:rPr lang="en-US" dirty="0" smtClean="0">
                <a:solidFill>
                  <a:srgbClr val="CC0066"/>
                </a:solidFill>
              </a:rPr>
              <a:t>or radioiodine </a:t>
            </a:r>
            <a:r>
              <a:rPr lang="en-US" dirty="0">
                <a:solidFill>
                  <a:srgbClr val="CC0066"/>
                </a:solidFill>
              </a:rPr>
              <a:t>treatment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), significantly increases the risk that the patient will subsequently be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diagnosed with persistent or recurrent thyroid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cancer.</a:t>
            </a:r>
            <a:endParaRPr lang="fa-I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Antithyroglobulin</a:t>
            </a:r>
            <a:r>
              <a:rPr lang="en-US" dirty="0" smtClean="0"/>
              <a:t> antibodies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150019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recent development of liquid chromatography-tandem mass spectrometry assay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thyroglobulin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holds promise for accurate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measurement in the presence of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autoantibodies,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but further studies will be required to validate the assays in terms of functional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sensitivity, correlations with immunoassay results, and patient outcomes, reflecting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either excellent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response or persistent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diseas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err="1" smtClean="0"/>
              <a:t>Tg</a:t>
            </a:r>
            <a:r>
              <a:rPr lang="en-US" dirty="0" smtClean="0"/>
              <a:t> assay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518226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b="1" i="1" dirty="0">
                <a:solidFill>
                  <a:srgbClr val="CC0066"/>
                </a:solidFill>
                <a:latin typeface="Times New Roman"/>
              </a:rPr>
              <a:t>What is the role of serum </a:t>
            </a:r>
            <a:r>
              <a:rPr lang="en-US" sz="3600" b="1" i="1" dirty="0" err="1">
                <a:solidFill>
                  <a:srgbClr val="CC0066"/>
                </a:solidFill>
                <a:latin typeface="Times New Roman"/>
              </a:rPr>
              <a:t>Tg</a:t>
            </a:r>
            <a:r>
              <a:rPr lang="en-US" sz="3600" b="1" i="1" dirty="0">
                <a:solidFill>
                  <a:srgbClr val="CC0066"/>
                </a:solidFill>
                <a:latin typeface="Times New Roman"/>
              </a:rPr>
              <a:t> measurement in patients who have not </a:t>
            </a:r>
            <a:r>
              <a:rPr lang="en-US" sz="3600" b="1" i="1" dirty="0" smtClean="0">
                <a:solidFill>
                  <a:srgbClr val="CC0066"/>
                </a:solidFill>
                <a:latin typeface="Times New Roman"/>
              </a:rPr>
              <a:t>undergone radioiodine </a:t>
            </a:r>
            <a:r>
              <a:rPr lang="en-US" sz="3600" b="1" i="1" dirty="0">
                <a:solidFill>
                  <a:srgbClr val="CC0066"/>
                </a:solidFill>
                <a:latin typeface="Times New Roman"/>
              </a:rPr>
              <a:t>remnant ablation?</a:t>
            </a:r>
            <a:endParaRPr lang="fa-IR" sz="3600" dirty="0">
              <a:solidFill>
                <a:srgbClr val="CC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232718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2276872"/>
            <a:ext cx="8064896" cy="384929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Periodic serum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measurements on thyroid hormone therapy and neck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ultrasonography should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be considered during follow-up of patients with DTC who have undergone less than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total thyroidectomy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and in patients who have had a total thyroidectomy but not RAI ablation.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While specific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cutoff levels of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that optimally distinguish normal residual thyroid tissue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from persistent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thyroid cancer are unknown, rising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values over time are suspicious for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growing thyroid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tissue or cancer.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 L)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7102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algn="ctr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Preoperative neck US for cervical (central and especially lateral neck compartments)</a:t>
            </a:r>
          </a:p>
          <a:p>
            <a:pPr algn="ctr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lymph nodes is recommended for all patients undergoing thyroidectomy for malignant or</a:t>
            </a:r>
          </a:p>
          <a:p>
            <a:pPr algn="ctr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suspicious for malignancy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cytologic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molecular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findings(S.M)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ultrasound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158345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There is no need for routine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rhTSH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stimulation,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because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will increase to a value above 1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/mL in 50% of the cases, even in those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without residual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cancer and the magnitude of increase being related to the size of normal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thyroid remnants 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These patients are followed on an annual basis with serum TSH and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determination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243371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the few patients with a serum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that remains elevated over time, especially for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those with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 rising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remnant ablation or adjuvant therapy with 131I may be considered with 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posttherapy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WBS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if neck US is negative. There is no evidence in these low risk patients, that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delayed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treatment over the post-operative treatment may adversely affect the outcome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745897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7"/>
            <a:ext cx="7704856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Following surgery, cervical US to evaluate the thyroid bed and central and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lateral cervical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nodal compartments should be performed at 6–12 months and then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periodically,depending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on the patient’s risk for recurrent disease and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status. (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S,M)</a:t>
            </a:r>
            <a:endParaRPr lang="fa-I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Cervical ultrasonography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6844915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7"/>
            <a:ext cx="7848872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If a positive result would change management,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ultrasonographically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suspicious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lymph nodes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&gt; 8-10 mm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in the smallest diameter should be biopsied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forcytology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with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measurement in the needle washout fluid. (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S,L)</a:t>
            </a:r>
            <a:endParaRPr lang="fa-I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Cervical ultrasonography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7500147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sz="3600" dirty="0">
                <a:latin typeface="Times New Roman"/>
              </a:rPr>
              <a:t>Suspicious lymph nodes less than 8-10 mm in smallest diameter may be </a:t>
            </a:r>
            <a:r>
              <a:rPr lang="en-US" sz="3600" dirty="0" smtClean="0">
                <a:latin typeface="Times New Roman"/>
              </a:rPr>
              <a:t>followed</a:t>
            </a:r>
            <a:endParaRPr lang="fa-IR" sz="3600" dirty="0">
              <a:latin typeface="Times New Roman"/>
            </a:endParaRPr>
          </a:p>
          <a:p>
            <a:pPr marL="0" indent="0" algn="ctr" rtl="0">
              <a:buNone/>
            </a:pPr>
            <a:r>
              <a:rPr lang="en-US" sz="3600" dirty="0">
                <a:latin typeface="Times New Roman"/>
              </a:rPr>
              <a:t>without biopsy with consideration for FNA or intervention if there is growth or if the </a:t>
            </a:r>
            <a:r>
              <a:rPr lang="en-US" sz="3600" dirty="0" err="1" smtClean="0">
                <a:latin typeface="Times New Roman"/>
              </a:rPr>
              <a:t>nodethreatens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en-US" sz="3600" dirty="0">
                <a:latin typeface="Times New Roman"/>
              </a:rPr>
              <a:t>vital structures. (</a:t>
            </a:r>
            <a:r>
              <a:rPr lang="en-US" sz="3600" b="1" dirty="0" smtClean="0">
                <a:latin typeface="Times New Roman"/>
              </a:rPr>
              <a:t>W, L</a:t>
            </a:r>
            <a:r>
              <a:rPr lang="en-US" sz="3600" dirty="0" smtClean="0">
                <a:latin typeface="Times New Roman"/>
              </a:rPr>
              <a:t>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Cervical ultrasonography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0026572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Low-risk patients who have had remnant ablation, negative cervical US, and a </a:t>
            </a:r>
            <a:r>
              <a:rPr lang="en-US" dirty="0" smtClean="0"/>
              <a:t>low serum </a:t>
            </a:r>
            <a:r>
              <a:rPr lang="en-US" dirty="0" err="1"/>
              <a:t>Tg</a:t>
            </a:r>
            <a:r>
              <a:rPr lang="en-US" dirty="0"/>
              <a:t> on thyroid hormone therapy in a sensitive assay (&lt;0.2 </a:t>
            </a:r>
            <a:r>
              <a:rPr lang="en-US" dirty="0" err="1"/>
              <a:t>ng</a:t>
            </a:r>
            <a:r>
              <a:rPr lang="en-US" dirty="0"/>
              <a:t>/ml) or after </a:t>
            </a:r>
            <a:r>
              <a:rPr lang="en-US" dirty="0" smtClean="0"/>
              <a:t>TSH-stimulation(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&lt;1 </a:t>
            </a:r>
            <a:r>
              <a:rPr lang="en-US" dirty="0" err="1"/>
              <a:t>ng</a:t>
            </a:r>
            <a:r>
              <a:rPr lang="en-US" dirty="0"/>
              <a:t>/ml) can be followed primarily with clinical examination and </a:t>
            </a:r>
            <a:r>
              <a:rPr lang="en-US" dirty="0" err="1"/>
              <a:t>Tg</a:t>
            </a:r>
            <a:r>
              <a:rPr lang="en-US" dirty="0"/>
              <a:t> measurements </a:t>
            </a:r>
            <a:r>
              <a:rPr lang="en-US" dirty="0" smtClean="0"/>
              <a:t>on thyroid </a:t>
            </a:r>
            <a:r>
              <a:rPr lang="en-US" dirty="0"/>
              <a:t>hormone replacement. </a:t>
            </a:r>
            <a:r>
              <a:rPr lang="en-US"/>
              <a:t>(</a:t>
            </a:r>
            <a:r>
              <a:rPr lang="en-US" smtClean="0"/>
              <a:t>W,L)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Cervical ultrasonography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91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81073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cystic appearance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 </a:t>
            </a:r>
            <a:r>
              <a:rPr lang="en-US" dirty="0" err="1" smtClean="0">
                <a:solidFill>
                  <a:srgbClr val="FF0000"/>
                </a:solidFill>
              </a:rPr>
              <a:t>hyperechoic</a:t>
            </a:r>
            <a:r>
              <a:rPr lang="en-US" dirty="0" smtClean="0">
                <a:solidFill>
                  <a:srgbClr val="FF0000"/>
                </a:solidFill>
              </a:rPr>
              <a:t> punctuation</a:t>
            </a:r>
            <a:r>
              <a:rPr lang="en-US" dirty="0" smtClean="0"/>
              <a:t>s </a:t>
            </a:r>
            <a:r>
              <a:rPr lang="en-US" dirty="0"/>
              <a:t>in a context of thyroid cancer should be considered as malignant</a:t>
            </a:r>
            <a:r>
              <a:rPr lang="en-US" dirty="0" smtClean="0"/>
              <a:t>;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3-Peripheral vascularization(concerning)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lymph nodes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8000"/>
                </a:solidFill>
              </a:rPr>
              <a:t>a </a:t>
            </a:r>
            <a:r>
              <a:rPr lang="en-US" dirty="0" err="1">
                <a:solidFill>
                  <a:srgbClr val="008000"/>
                </a:solidFill>
              </a:rPr>
              <a:t>hyperechoic</a:t>
            </a:r>
            <a:r>
              <a:rPr lang="en-US" dirty="0">
                <a:solidFill>
                  <a:srgbClr val="008000"/>
                </a:solidFill>
              </a:rPr>
              <a:t> hilum</a:t>
            </a:r>
            <a:r>
              <a:rPr lang="en-US" dirty="0"/>
              <a:t> are reassuring; the type of vascularization (</a:t>
            </a:r>
            <a:r>
              <a:rPr lang="en-US" dirty="0">
                <a:solidFill>
                  <a:srgbClr val="008000"/>
                </a:solidFill>
              </a:rPr>
              <a:t>central: </a:t>
            </a:r>
            <a:r>
              <a:rPr lang="en-US" dirty="0" smtClean="0">
                <a:solidFill>
                  <a:srgbClr val="008000"/>
                </a:solidFill>
              </a:rPr>
              <a:t>reassuring)</a:t>
            </a:r>
            <a:r>
              <a:rPr lang="en-US" dirty="0" smtClean="0"/>
              <a:t>; has </a:t>
            </a:r>
            <a:r>
              <a:rPr lang="en-US" dirty="0"/>
              <a:t>a high sensitivity/ specificity</a:t>
            </a:r>
            <a:r>
              <a:rPr lang="en-US" dirty="0" smtClean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round shape, a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hypoechoic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appearance or the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loss of the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hyperechoic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hilum by themselves does not justify a FNAB.</a:t>
            </a:r>
            <a:endParaRPr lang="fa-I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US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186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After the first post-treatment WBS performed following RAI remnant ablation </a:t>
            </a:r>
            <a:r>
              <a:rPr lang="en-US" dirty="0" smtClean="0"/>
              <a:t>or adjuvant </a:t>
            </a:r>
            <a:r>
              <a:rPr lang="en-US" dirty="0"/>
              <a:t>therapy, low-risk and intermediate-risk patients (lower risk features) with an</a:t>
            </a:r>
          </a:p>
          <a:p>
            <a:pPr marL="0" indent="0" algn="l" rtl="0">
              <a:buNone/>
            </a:pPr>
            <a:r>
              <a:rPr lang="en-US" dirty="0"/>
              <a:t>undetectable </a:t>
            </a:r>
            <a:r>
              <a:rPr lang="en-US" dirty="0" err="1"/>
              <a:t>Tg</a:t>
            </a:r>
            <a:r>
              <a:rPr lang="en-US" dirty="0"/>
              <a:t> on thyroid hormone with negative </a:t>
            </a:r>
            <a:r>
              <a:rPr lang="en-US" dirty="0" err="1"/>
              <a:t>antithyroglobulin</a:t>
            </a:r>
            <a:r>
              <a:rPr lang="en-US" dirty="0"/>
              <a:t> antibodies and a </a:t>
            </a:r>
            <a:r>
              <a:rPr lang="en-US" dirty="0" smtClean="0"/>
              <a:t>negative US </a:t>
            </a:r>
            <a:r>
              <a:rPr lang="en-US" dirty="0"/>
              <a:t>(excellent response to therapy) do not require routine diagnostic WBS during follow-up</a:t>
            </a:r>
            <a:r>
              <a:rPr lang="en-US" dirty="0" smtClean="0"/>
              <a:t>.(S, 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whole-body RAI scans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337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Diagnostic WBS, either following thyroid hormone withdrawal or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rhTSH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6–12 months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after remnant ablation adjuvant RAI therapy can be useful in the follow-up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patients with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high or intermediate risk (higher risk features) of persistent disease (see risk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stratification system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section [B19]) and should be done with 123I or low activity 131I.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 L)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Diagnostic whole-body RAI scans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2902501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SPECT-CT radioiodine imaging is preferred over planar imaging in patients </a:t>
            </a:r>
            <a:r>
              <a:rPr lang="en-US" sz="3200" dirty="0" smtClean="0"/>
              <a:t>with uptake </a:t>
            </a:r>
            <a:r>
              <a:rPr lang="en-US" sz="3200" dirty="0"/>
              <a:t>on planar imaging to better anatomically localize the radioiodine uptake and </a:t>
            </a:r>
            <a:r>
              <a:rPr lang="en-US" sz="3200" dirty="0" smtClean="0"/>
              <a:t>distinguish between </a:t>
            </a:r>
            <a:r>
              <a:rPr lang="en-US" sz="3200" dirty="0"/>
              <a:t>likely tumors and nonspecific uptake (</a:t>
            </a:r>
            <a:r>
              <a:rPr lang="en-US" sz="3200" dirty="0" smtClean="0"/>
              <a:t>W,M)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Diagnostic whole-body RAI scans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604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US-guided FNA of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sonographically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suspicious lymph nodes &gt; 8-10 mm in the</a:t>
            </a:r>
          </a:p>
          <a:p>
            <a:pPr algn="ctr" rtl="0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smallest diameter should be performed to confirm malignancy if this would change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management(S.M)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540602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420888"/>
            <a:ext cx="8424935" cy="3633267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 diagnostic WBS is may be indicated in three primary clinical settings: 1) patients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with abnormal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uptake outside the thyroid bed on post-therapy WBS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2) patients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poorly informative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post-ablation WBS because of large thyroid remnants with high uptake of 131I (&gt;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2%of the administered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activity at the time of WBS) that may hamper the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visualisation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lower uptake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neck lymph nodes,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3) patients with thyroglobulin antibodies, at risk of false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negative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measurement, even when neck US does not show any suspicious findings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Diagnostic whole-body RAI scans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5352513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124I-PET/CT has not yet been compared with 131I SPECT-CT in large series of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patients with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DTC. Furthermore, 124I is not yet widely available for clinical use and is primarily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 research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tool at this time.</a:t>
            </a:r>
            <a:endParaRPr lang="fa-I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Diagnostic whole-body RAI scans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3318060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18</a:t>
            </a:r>
          </a:p>
          <a:p>
            <a:pPr marL="0" indent="0" algn="l" rtl="0">
              <a:buNone/>
            </a:pPr>
            <a:r>
              <a:rPr lang="en-US" sz="3200" dirty="0"/>
              <a:t>FDG-PET scanning should be considered in high risk DTC patients with </a:t>
            </a:r>
            <a:r>
              <a:rPr lang="en-US" sz="3200" dirty="0" smtClean="0"/>
              <a:t>elevated serum </a:t>
            </a:r>
            <a:r>
              <a:rPr lang="en-US" sz="3200" dirty="0" err="1"/>
              <a:t>Tg</a:t>
            </a:r>
            <a:r>
              <a:rPr lang="en-US" sz="3200" dirty="0"/>
              <a:t> (generally &gt; 10 </a:t>
            </a:r>
            <a:r>
              <a:rPr lang="en-US" sz="3200" dirty="0" err="1"/>
              <a:t>ng</a:t>
            </a:r>
            <a:r>
              <a:rPr lang="en-US" sz="3200" dirty="0"/>
              <a:t>/ml) with negative radioiodine imaging (</a:t>
            </a:r>
            <a:r>
              <a:rPr lang="en-US" sz="3200" dirty="0" smtClean="0"/>
              <a:t>S,M)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>
                <a:latin typeface="Times New Roman"/>
              </a:rPr>
              <a:t>18</a:t>
            </a:r>
            <a:r>
              <a:rPr lang="en-US" i="1" dirty="0">
                <a:latin typeface="Times New Roman"/>
              </a:rPr>
              <a:t>FDG-PET scanning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3224525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18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FDG-PET scanning may also be considered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l" rtl="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part of initial staging in </a:t>
            </a:r>
            <a:r>
              <a:rPr lang="en-US" dirty="0" smtClean="0">
                <a:solidFill>
                  <a:srgbClr val="FF0000"/>
                </a:solidFill>
              </a:rPr>
              <a:t>poorly differentiated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thyroid cancers and invasive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Hürthle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cell carcinomas, especially those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other evidence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of disease on imaging or because of elevated serum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levels,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l" rtl="0">
              <a:buAutoNum type="arabicParenR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as a prognostic tool </a:t>
            </a:r>
            <a:r>
              <a:rPr lang="en-US" dirty="0" smtClean="0">
                <a:solidFill>
                  <a:srgbClr val="FF0000"/>
                </a:solidFill>
              </a:rPr>
              <a:t>in patients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with metastatic disease to identify lesions and patients at highest risk for rapid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diseaseprogression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and disease-specific mortality,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</a:p>
          <a:p>
            <a:pPr marL="457200" indent="-457200" algn="l" rtl="0">
              <a:buAutoNum type="arabicParenR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3) as an evaluation of </a:t>
            </a:r>
            <a:r>
              <a:rPr lang="en-US" dirty="0" err="1">
                <a:solidFill>
                  <a:srgbClr val="FF0000"/>
                </a:solidFill>
              </a:rPr>
              <a:t>posttreatment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response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following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systemic or local therapy of metastatic or locally invasive disease.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W,L)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>
                <a:latin typeface="Times New Roman"/>
              </a:rPr>
              <a:t>18</a:t>
            </a:r>
            <a:r>
              <a:rPr lang="en-US" i="1" dirty="0">
                <a:latin typeface="Times New Roman"/>
              </a:rPr>
              <a:t>FDG-PET scanning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722069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3200" dirty="0"/>
              <a:t>It </a:t>
            </a:r>
            <a:r>
              <a:rPr lang="en-US" sz="3200" dirty="0" smtClean="0"/>
              <a:t>is </a:t>
            </a:r>
            <a:r>
              <a:rPr lang="en-US" sz="3200" dirty="0"/>
              <a:t>recommended to consider 18FDG-PET only in </a:t>
            </a:r>
            <a:r>
              <a:rPr lang="en-US" sz="3200" dirty="0" smtClean="0"/>
              <a:t>DTC patients </a:t>
            </a:r>
            <a:r>
              <a:rPr lang="en-US" sz="3200" dirty="0"/>
              <a:t>with a stimulated </a:t>
            </a:r>
            <a:r>
              <a:rPr lang="en-US" sz="3200" dirty="0" err="1"/>
              <a:t>Tg</a:t>
            </a:r>
            <a:r>
              <a:rPr lang="en-US" sz="3200" dirty="0"/>
              <a:t> level equal to or above 10ng/</a:t>
            </a:r>
            <a:r>
              <a:rPr lang="en-US" sz="3200" dirty="0" err="1"/>
              <a:t>mL.</a:t>
            </a:r>
            <a:r>
              <a:rPr lang="en-US" sz="3200" dirty="0"/>
              <a:t> Of course, this level needs to </a:t>
            </a:r>
            <a:r>
              <a:rPr lang="en-US" sz="3200" dirty="0" smtClean="0"/>
              <a:t>be adapted </a:t>
            </a:r>
            <a:r>
              <a:rPr lang="en-US" sz="3200" dirty="0"/>
              <a:t>and lowered in case of aggressive pathological variant of thyroid cancer that </a:t>
            </a:r>
            <a:r>
              <a:rPr lang="en-US" sz="3200" dirty="0" smtClean="0"/>
              <a:t>may produce </a:t>
            </a:r>
            <a:r>
              <a:rPr lang="en-US" sz="3200" dirty="0"/>
              <a:t>low amounts of serum </a:t>
            </a:r>
            <a:r>
              <a:rPr lang="en-US" sz="3200" dirty="0" err="1"/>
              <a:t>Tg</a:t>
            </a:r>
            <a:r>
              <a:rPr lang="en-US" sz="3200" dirty="0"/>
              <a:t>.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>
                <a:latin typeface="Times New Roman"/>
              </a:rPr>
              <a:t>18</a:t>
            </a:r>
            <a:r>
              <a:rPr lang="en-US" i="1" dirty="0">
                <a:latin typeface="Times New Roman"/>
              </a:rPr>
              <a:t>FDG-PET scanning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0466520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en-US" sz="3600" dirty="0"/>
              <a:t>The sensitivity of 18FDG-PET scanning may be slightly increased with TSH </a:t>
            </a:r>
            <a:r>
              <a:rPr lang="en-US" sz="3600" dirty="0" err="1"/>
              <a:t>stimulationTo</a:t>
            </a:r>
            <a:r>
              <a:rPr lang="en-US" sz="3600" dirty="0"/>
              <a:t> date, </a:t>
            </a:r>
            <a:endParaRPr lang="en-US" sz="3600" dirty="0" smtClean="0"/>
          </a:p>
          <a:p>
            <a:pPr marL="0" indent="0" algn="ctr" rtl="0">
              <a:buNone/>
            </a:pPr>
            <a:r>
              <a:rPr lang="en-US" sz="3600" dirty="0"/>
              <a:t>T</a:t>
            </a:r>
            <a:r>
              <a:rPr lang="en-US" sz="3600" dirty="0" smtClean="0"/>
              <a:t>here </a:t>
            </a:r>
            <a:r>
              <a:rPr lang="en-US" sz="3600" dirty="0"/>
              <a:t>is no evidence that TSH-stimulation improves the prognostic value </a:t>
            </a:r>
            <a:r>
              <a:rPr lang="en-US" sz="3600" dirty="0" smtClean="0"/>
              <a:t>of 18FDG-PET </a:t>
            </a:r>
            <a:r>
              <a:rPr lang="en-US" sz="3600" dirty="0"/>
              <a:t>imaging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>
                <a:latin typeface="Times New Roman"/>
              </a:rPr>
              <a:t>18</a:t>
            </a:r>
            <a:r>
              <a:rPr lang="en-US" i="1" dirty="0">
                <a:latin typeface="Times New Roman"/>
              </a:rPr>
              <a:t>FDG-PET scanning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9390145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Cross-sectional imaging of the neck and upper chest (CT, MRI)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intravenous contrast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should be considered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in the setting of </a:t>
            </a:r>
            <a:r>
              <a:rPr lang="en-US" dirty="0">
                <a:solidFill>
                  <a:srgbClr val="800080"/>
                </a:solidFill>
              </a:rPr>
              <a:t>bulky and widely distributed recurrent </a:t>
            </a:r>
            <a:r>
              <a:rPr lang="en-US" dirty="0" smtClean="0">
                <a:solidFill>
                  <a:srgbClr val="800080"/>
                </a:solidFill>
              </a:rPr>
              <a:t>nodal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disease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where ultrasound may not completely delineate disease,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in the assessment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invasive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recurrent disease </a:t>
            </a:r>
            <a:r>
              <a:rPr lang="en-US" dirty="0">
                <a:solidFill>
                  <a:srgbClr val="800080"/>
                </a:solidFill>
              </a:rPr>
              <a:t>where potential </a:t>
            </a:r>
            <a:r>
              <a:rPr lang="en-US" dirty="0" err="1">
                <a:solidFill>
                  <a:srgbClr val="800080"/>
                </a:solidFill>
              </a:rPr>
              <a:t>aerodigestive</a:t>
            </a:r>
            <a:r>
              <a:rPr lang="en-US" dirty="0">
                <a:solidFill>
                  <a:srgbClr val="800080"/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tract invasion requires complete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assessment or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when neck ultrasound is felt to be inadequately visualizing possible neck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nodal disease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rgbClr val="800080"/>
                </a:solidFill>
              </a:rPr>
              <a:t>high </a:t>
            </a:r>
            <a:r>
              <a:rPr lang="en-US" dirty="0" err="1">
                <a:solidFill>
                  <a:srgbClr val="800080"/>
                </a:solidFill>
              </a:rPr>
              <a:t>Tg</a:t>
            </a:r>
            <a:r>
              <a:rPr lang="en-US" dirty="0">
                <a:solidFill>
                  <a:srgbClr val="800080"/>
                </a:solidFill>
              </a:rPr>
              <a:t>, negative neck US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S,M)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recom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CT and MRI 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8403070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CT imaging of the chest without intravenous contrast (imaging </a:t>
            </a:r>
            <a:r>
              <a:rPr lang="en-US" dirty="0" smtClean="0"/>
              <a:t>pulmonary parenchyma</a:t>
            </a:r>
            <a:r>
              <a:rPr lang="en-US" dirty="0"/>
              <a:t>) or with intravenous contrast (to include the mediastinum) should be considered </a:t>
            </a:r>
            <a:r>
              <a:rPr lang="en-US" dirty="0" smtClean="0"/>
              <a:t>in high </a:t>
            </a:r>
            <a:r>
              <a:rPr lang="en-US" dirty="0"/>
              <a:t>risk DTC patients with elevated serum </a:t>
            </a:r>
            <a:r>
              <a:rPr lang="en-US" dirty="0" err="1"/>
              <a:t>Tg</a:t>
            </a:r>
            <a:r>
              <a:rPr lang="en-US" dirty="0"/>
              <a:t> (generally &gt; 10 </a:t>
            </a:r>
            <a:r>
              <a:rPr lang="en-US" dirty="0" err="1"/>
              <a:t>ng</a:t>
            </a:r>
            <a:r>
              <a:rPr lang="en-US" dirty="0"/>
              <a:t>/ml) or rising </a:t>
            </a:r>
            <a:r>
              <a:rPr lang="en-US" dirty="0" err="1"/>
              <a:t>Tg</a:t>
            </a:r>
            <a:r>
              <a:rPr lang="en-US" dirty="0"/>
              <a:t> antibodies</a:t>
            </a:r>
          </a:p>
          <a:p>
            <a:pPr marL="0" indent="0" algn="l" rtl="0">
              <a:buNone/>
            </a:pPr>
            <a:r>
              <a:rPr lang="en-US" dirty="0"/>
              <a:t>with or without negative radioiodine imaging (</a:t>
            </a:r>
            <a:r>
              <a:rPr lang="en-US" dirty="0" smtClean="0"/>
              <a:t>S,M)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CT and MRI 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769157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Imaging of other organs including MRI brain, MR skeletal survey, and/or CT or </a:t>
            </a:r>
            <a:r>
              <a:rPr lang="en-US" dirty="0" smtClean="0"/>
              <a:t>MRI of </a:t>
            </a:r>
            <a:r>
              <a:rPr lang="en-US" dirty="0"/>
              <a:t>the abdomen should be considered in high risk DTC patients with </a:t>
            </a:r>
            <a:r>
              <a:rPr lang="en-US" dirty="0">
                <a:solidFill>
                  <a:srgbClr val="800080"/>
                </a:solidFill>
              </a:rPr>
              <a:t>elevated serum </a:t>
            </a:r>
            <a:r>
              <a:rPr lang="en-US" dirty="0" err="1" smtClean="0">
                <a:solidFill>
                  <a:srgbClr val="800080"/>
                </a:solidFill>
              </a:rPr>
              <a:t>Tg</a:t>
            </a:r>
            <a:r>
              <a:rPr lang="en-US" dirty="0" smtClean="0">
                <a:solidFill>
                  <a:srgbClr val="800080"/>
                </a:solidFill>
              </a:rPr>
              <a:t> (generally </a:t>
            </a:r>
            <a:r>
              <a:rPr lang="en-US" dirty="0">
                <a:solidFill>
                  <a:srgbClr val="800080"/>
                </a:solidFill>
              </a:rPr>
              <a:t>&gt; 10 </a:t>
            </a:r>
            <a:r>
              <a:rPr lang="en-US" dirty="0" err="1">
                <a:solidFill>
                  <a:srgbClr val="800080"/>
                </a:solidFill>
              </a:rPr>
              <a:t>ng</a:t>
            </a:r>
            <a:r>
              <a:rPr lang="en-US" dirty="0">
                <a:solidFill>
                  <a:srgbClr val="800080"/>
                </a:solidFill>
              </a:rPr>
              <a:t>/ml) and negative neck and chest imaging</a:t>
            </a:r>
            <a:r>
              <a:rPr lang="en-US" dirty="0">
                <a:solidFill>
                  <a:srgbClr val="FF0066"/>
                </a:solidFill>
              </a:rPr>
              <a:t>, who have symptoms referable </a:t>
            </a:r>
            <a:r>
              <a:rPr lang="en-US" dirty="0" smtClean="0">
                <a:solidFill>
                  <a:srgbClr val="FF0066"/>
                </a:solidFill>
              </a:rPr>
              <a:t>to those </a:t>
            </a:r>
            <a:r>
              <a:rPr lang="en-US" dirty="0">
                <a:solidFill>
                  <a:srgbClr val="FF0066"/>
                </a:solidFill>
              </a:rPr>
              <a:t>organs</a:t>
            </a:r>
            <a:r>
              <a:rPr lang="en-US" dirty="0"/>
              <a:t>, or </a:t>
            </a:r>
            <a:r>
              <a:rPr lang="en-US" dirty="0">
                <a:solidFill>
                  <a:srgbClr val="6600CC"/>
                </a:solidFill>
              </a:rPr>
              <a:t>who are being prepared for TSH-stimulated RAI therapy (withdrawal or </a:t>
            </a:r>
            <a:r>
              <a:rPr lang="en-US" dirty="0" err="1" smtClean="0">
                <a:solidFill>
                  <a:srgbClr val="6600CC"/>
                </a:solidFill>
              </a:rPr>
              <a:t>rhTSH</a:t>
            </a:r>
            <a:r>
              <a:rPr lang="en-US" dirty="0" smtClean="0">
                <a:solidFill>
                  <a:srgbClr val="6600CC"/>
                </a:solidFill>
              </a:rPr>
              <a:t>)and </a:t>
            </a:r>
            <a:r>
              <a:rPr lang="en-US" dirty="0">
                <a:solidFill>
                  <a:srgbClr val="6600CC"/>
                </a:solidFill>
              </a:rPr>
              <a:t>may be at risk for complications of tumor swelling</a:t>
            </a:r>
            <a:r>
              <a:rPr lang="en-US" dirty="0"/>
              <a:t> (</a:t>
            </a:r>
            <a:r>
              <a:rPr lang="en-US" dirty="0" smtClean="0"/>
              <a:t>S,M)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CT and MRI 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473250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rgbClr val="FF0066"/>
                </a:solidFill>
              </a:rPr>
              <a:t>Before revision surgery </a:t>
            </a:r>
            <a:r>
              <a:rPr lang="en-US" dirty="0" smtClean="0">
                <a:solidFill>
                  <a:srgbClr val="FF0066"/>
                </a:solidFill>
              </a:rPr>
              <a:t>is contemplated</a:t>
            </a:r>
            <a:r>
              <a:rPr lang="en-US" dirty="0"/>
              <a:t>, presumptive recurrent neck targets must be defined by high-resolution</a:t>
            </a:r>
          </a:p>
          <a:p>
            <a:pPr marL="0" indent="0" algn="l" rtl="0">
              <a:buNone/>
            </a:pPr>
            <a:r>
              <a:rPr lang="en-US" dirty="0"/>
              <a:t>radiographic anatomic studies such as ultrasound or spiral axial CT scan </a:t>
            </a:r>
            <a:r>
              <a:rPr lang="en-US" dirty="0">
                <a:solidFill>
                  <a:srgbClr val="FF0066"/>
                </a:solidFill>
              </a:rPr>
              <a:t>to complement </a:t>
            </a:r>
            <a:r>
              <a:rPr lang="en-US" dirty="0" smtClean="0">
                <a:solidFill>
                  <a:srgbClr val="FF0066"/>
                </a:solidFill>
              </a:rPr>
              <a:t>18FDGPET/CT </a:t>
            </a:r>
            <a:r>
              <a:rPr lang="en-US" dirty="0">
                <a:solidFill>
                  <a:srgbClr val="FF0066"/>
                </a:solidFill>
              </a:rPr>
              <a:t>or RAI imaging</a:t>
            </a:r>
            <a:r>
              <a:rPr lang="en-US" dirty="0"/>
              <a:t>, and must be carefully defined to allow for adequate </a:t>
            </a:r>
            <a:r>
              <a:rPr lang="en-US" dirty="0" smtClean="0"/>
              <a:t>preoperative mapping </a:t>
            </a:r>
            <a:r>
              <a:rPr lang="en-US" dirty="0"/>
              <a:t>and definitive surgical localization. In addition to nodal assessment axial </a:t>
            </a:r>
            <a:r>
              <a:rPr lang="en-US" dirty="0" smtClean="0"/>
              <a:t>scanning including </a:t>
            </a:r>
            <a:r>
              <a:rPr lang="en-US" dirty="0"/>
              <a:t>CT scan with contrast has utility in the evaluation of locally recurrent invasive </a:t>
            </a:r>
            <a:r>
              <a:rPr lang="en-US" dirty="0" smtClean="0"/>
              <a:t>disease and </a:t>
            </a:r>
            <a:r>
              <a:rPr lang="en-US" dirty="0"/>
              <a:t>relationships with vessels.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CT and MRI 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467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849291"/>
          </a:xfrm>
        </p:spPr>
        <p:txBody>
          <a:bodyPr>
            <a:normAutofit/>
          </a:bodyPr>
          <a:lstStyle/>
          <a:p>
            <a:pPr algn="ctr" rtl="0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addition of FNA-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washout in the evaluation of suspicious cervical lymph</a:t>
            </a:r>
          </a:p>
          <a:p>
            <a:pPr marL="0" indent="0" algn="ctr" rtl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nodes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appropriate in select patients, but interpretation may be difficult in patients with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intact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thyroid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gland(W.L)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WASHOUT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2162858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MRI is </a:t>
            </a:r>
            <a:r>
              <a:rPr lang="en-US" dirty="0"/>
              <a:t>often used as second-line imaging technique in patients </a:t>
            </a:r>
            <a:r>
              <a:rPr lang="en-US" dirty="0" smtClean="0"/>
              <a:t>with demonstrated </a:t>
            </a:r>
            <a:r>
              <a:rPr lang="en-US" dirty="0"/>
              <a:t>or suspicious lesions in the supra-hyoid region on CT scan in order to better</a:t>
            </a:r>
          </a:p>
          <a:p>
            <a:pPr marL="0" indent="0" algn="l" rtl="0">
              <a:buNone/>
            </a:pPr>
            <a:r>
              <a:rPr lang="en-US" dirty="0"/>
              <a:t>delineate these lesions from soft tissues. In the lower part of the neck, movements of </a:t>
            </a:r>
            <a:r>
              <a:rPr lang="en-US" dirty="0" smtClean="0"/>
              <a:t>the </a:t>
            </a:r>
            <a:r>
              <a:rPr lang="en-US" dirty="0" err="1" smtClean="0"/>
              <a:t>aerodigestive</a:t>
            </a:r>
            <a:r>
              <a:rPr lang="en-US" dirty="0" smtClean="0"/>
              <a:t> </a:t>
            </a:r>
            <a:r>
              <a:rPr lang="en-US" dirty="0"/>
              <a:t>axis during the procedure that may last several minutes will decrease the quality </a:t>
            </a:r>
            <a:r>
              <a:rPr lang="en-US" dirty="0" smtClean="0"/>
              <a:t>of images.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</a:rPr>
              <a:t>CT and MRI 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4993590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 smtClean="0"/>
              <a:t>Most </a:t>
            </a:r>
            <a:r>
              <a:rPr lang="en-US" sz="3200" dirty="0"/>
              <a:t>patients with extensive disease should be considered for 18FDG-PET/CT and </a:t>
            </a:r>
            <a:r>
              <a:rPr lang="en-US" sz="3200" dirty="0" smtClean="0"/>
              <a:t>CT imaging </a:t>
            </a:r>
            <a:r>
              <a:rPr lang="en-US" sz="3200" dirty="0"/>
              <a:t>with contrast and some patients will also be considered for MRI </a:t>
            </a:r>
            <a:r>
              <a:rPr lang="en-US" sz="3200" dirty="0" smtClean="0"/>
              <a:t>imaging.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2941399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348880"/>
            <a:ext cx="7848872" cy="377728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This imaging strategy is applied in patients with elevated serum </a:t>
            </a:r>
            <a:r>
              <a:rPr lang="en-US" dirty="0" err="1"/>
              <a:t>Tg</a:t>
            </a:r>
            <a:r>
              <a:rPr lang="en-US" dirty="0"/>
              <a:t> (&gt; 5-10 </a:t>
            </a:r>
            <a:r>
              <a:rPr lang="en-US" dirty="0" err="1"/>
              <a:t>ng</a:t>
            </a:r>
            <a:r>
              <a:rPr lang="en-US" dirty="0"/>
              <a:t>/ml) and </a:t>
            </a:r>
            <a:r>
              <a:rPr lang="en-US" dirty="0" smtClean="0"/>
              <a:t>no other </a:t>
            </a:r>
            <a:r>
              <a:rPr lang="en-US" dirty="0"/>
              <a:t>evidence of disease (neck and chest imaging), starting with a 18FDG-PET/CT </a:t>
            </a:r>
            <a:r>
              <a:rPr lang="en-US" dirty="0" smtClean="0"/>
              <a:t>.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In the </a:t>
            </a:r>
            <a:r>
              <a:rPr lang="en-US" dirty="0"/>
              <a:t>past an empiric treatment was used in such patients, but recent studies have shown </a:t>
            </a:r>
            <a:r>
              <a:rPr lang="en-US" dirty="0" smtClean="0"/>
              <a:t>that 18FDG-PET/CT </a:t>
            </a:r>
            <a:r>
              <a:rPr lang="en-US" dirty="0"/>
              <a:t>imaging is more sensitive and should be performed as first-line, with </a:t>
            </a:r>
            <a:r>
              <a:rPr lang="en-US" dirty="0" smtClean="0"/>
              <a:t>empiric RAI </a:t>
            </a:r>
            <a:r>
              <a:rPr lang="en-US" dirty="0"/>
              <a:t>treatment being considered only for those patients with no detectable 18FDG uptake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4632415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dirty="0">
                <a:solidFill>
                  <a:srgbClr val="FF0066"/>
                </a:solidFill>
              </a:rPr>
              <a:t>Using ongoing risk stratification (response to therapy) to guide disease </a:t>
            </a:r>
            <a:r>
              <a:rPr lang="en-US" sz="4000" dirty="0" smtClean="0">
                <a:solidFill>
                  <a:srgbClr val="FF0066"/>
                </a:solidFill>
              </a:rPr>
              <a:t>long-term surveillance </a:t>
            </a:r>
            <a:r>
              <a:rPr lang="en-US" sz="4000" dirty="0">
                <a:solidFill>
                  <a:srgbClr val="FF0066"/>
                </a:solidFill>
              </a:rPr>
              <a:t>and therapeutic management decisions</a:t>
            </a:r>
            <a:endParaRPr lang="fa-IR" sz="4000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909505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7"/>
            <a:ext cx="7848872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An excellent response to therapy should lead to a decrease in </a:t>
            </a:r>
            <a:r>
              <a:rPr lang="en-US" sz="2800" b="1" dirty="0" smtClean="0">
                <a:solidFill>
                  <a:srgbClr val="FF0000"/>
                </a:solidFill>
              </a:rPr>
              <a:t>the intensity </a:t>
            </a:r>
            <a:r>
              <a:rPr lang="en-US" sz="2800" b="1" dirty="0">
                <a:solidFill>
                  <a:srgbClr val="FF0000"/>
                </a:solidFill>
              </a:rPr>
              <a:t>and frequency of follow up and the degree of TSH suppression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(this change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in management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will be most apparent in ATA intermediate and high risk patients)</a:t>
            </a:r>
            <a:endParaRPr lang="fa-I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Response</a:t>
            </a:r>
            <a:endParaRPr lang="fa-I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59724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420888"/>
            <a:ext cx="7992888" cy="370527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If associated with </a:t>
            </a:r>
            <a:r>
              <a:rPr lang="en-US" sz="3200" b="1" dirty="0">
                <a:solidFill>
                  <a:srgbClr val="C00000"/>
                </a:solidFill>
              </a:rPr>
              <a:t>stable or declining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serum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Tg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values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, a biochemical incomplete response should lead </a:t>
            </a:r>
            <a:r>
              <a:rPr lang="en-US" sz="3200" b="1" dirty="0">
                <a:solidFill>
                  <a:srgbClr val="C00000"/>
                </a:solidFill>
              </a:rPr>
              <a:t>to continued observation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with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ongoing TSH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suppression in most patients. </a:t>
            </a:r>
            <a:r>
              <a:rPr lang="en-US" sz="3200" b="1" dirty="0">
                <a:solidFill>
                  <a:srgbClr val="6600CC"/>
                </a:solidFill>
              </a:rPr>
              <a:t>Rising </a:t>
            </a:r>
            <a:r>
              <a:rPr lang="en-US" sz="3200" b="1" dirty="0" err="1">
                <a:solidFill>
                  <a:srgbClr val="6600CC"/>
                </a:solidFill>
              </a:rPr>
              <a:t>Tg</a:t>
            </a:r>
            <a:r>
              <a:rPr lang="en-US" sz="3200" b="1" dirty="0">
                <a:solidFill>
                  <a:srgbClr val="6600CC"/>
                </a:solidFill>
              </a:rPr>
              <a:t> or </a:t>
            </a:r>
            <a:r>
              <a:rPr lang="en-US" sz="3200" b="1" dirty="0" err="1">
                <a:solidFill>
                  <a:srgbClr val="6600CC"/>
                </a:solidFill>
              </a:rPr>
              <a:t>Tg</a:t>
            </a:r>
            <a:r>
              <a:rPr lang="en-US" sz="3200" b="1" dirty="0">
                <a:solidFill>
                  <a:srgbClr val="6600CC"/>
                </a:solidFill>
              </a:rPr>
              <a:t> antibody values should prompt </a:t>
            </a:r>
            <a:r>
              <a:rPr lang="en-US" sz="3200" b="1" dirty="0" smtClean="0">
                <a:solidFill>
                  <a:srgbClr val="6600CC"/>
                </a:solidFill>
              </a:rPr>
              <a:t>additional imaging </a:t>
            </a:r>
            <a:r>
              <a:rPr lang="en-US" sz="3200" b="1" dirty="0">
                <a:solidFill>
                  <a:srgbClr val="6600CC"/>
                </a:solidFill>
              </a:rPr>
              <a:t>and potentially additional therapies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fa-IR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Incomplete Response</a:t>
            </a:r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01027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/>
              <a:t>A structural incomplete response may lead to</a:t>
            </a:r>
          </a:p>
          <a:p>
            <a:pPr marL="0" indent="0" algn="l" rtl="0">
              <a:buNone/>
            </a:pPr>
            <a:r>
              <a:rPr lang="en-US" sz="2800" b="1" dirty="0"/>
              <a:t>additional treatments or ongoing observation depending on multiple </a:t>
            </a:r>
            <a:r>
              <a:rPr lang="en-US" sz="2800" b="1" dirty="0" err="1"/>
              <a:t>clinico</a:t>
            </a:r>
            <a:r>
              <a:rPr lang="en-US" sz="2800" b="1" dirty="0"/>
              <a:t>-pathologic </a:t>
            </a:r>
            <a:r>
              <a:rPr lang="en-US" sz="2800" b="1" dirty="0" smtClean="0"/>
              <a:t>factors including </a:t>
            </a:r>
            <a:r>
              <a:rPr lang="en-US" sz="2800" b="1" dirty="0"/>
              <a:t>the size, location, rate of growth, RAI avidity, 18FDG avidity, and specific </a:t>
            </a:r>
            <a:r>
              <a:rPr lang="en-US" sz="2800" b="1" dirty="0" smtClean="0"/>
              <a:t>pathology of                                                                           the </a:t>
            </a:r>
            <a:r>
              <a:rPr lang="en-US" sz="2800" b="1" dirty="0"/>
              <a:t>structural </a:t>
            </a:r>
            <a:r>
              <a:rPr lang="en-US" sz="2800" b="1" dirty="0" smtClean="0"/>
              <a:t>lesions.</a:t>
            </a:r>
            <a:endParaRPr lang="fa-I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Structural Incomplete Response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33446928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b="1" dirty="0"/>
              <a:t>An indeterminate response should lead to </a:t>
            </a:r>
            <a:r>
              <a:rPr lang="en-US" sz="2800" b="1" dirty="0" smtClean="0"/>
              <a:t>continued observation </a:t>
            </a:r>
            <a:r>
              <a:rPr lang="en-US" sz="2800" b="1" dirty="0"/>
              <a:t>with appropriate serial imaging of the non-specific lesions and serum </a:t>
            </a:r>
            <a:r>
              <a:rPr lang="en-US" sz="2800" b="1" dirty="0" err="1"/>
              <a:t>Tg</a:t>
            </a:r>
            <a:r>
              <a:rPr lang="en-US" sz="2800" b="1" dirty="0"/>
              <a:t> monitoring.</a:t>
            </a:r>
          </a:p>
          <a:p>
            <a:pPr marL="0" indent="0" algn="l" rtl="0">
              <a:buNone/>
            </a:pPr>
            <a:r>
              <a:rPr lang="en-US" sz="2800" b="1" dirty="0"/>
              <a:t>Non-specific findings that become suspicious over time or rising </a:t>
            </a:r>
            <a:r>
              <a:rPr lang="en-US" sz="2800" b="1" dirty="0" err="1"/>
              <a:t>Tg</a:t>
            </a:r>
            <a:r>
              <a:rPr lang="en-US" sz="2800" b="1" dirty="0"/>
              <a:t> or </a:t>
            </a:r>
            <a:r>
              <a:rPr lang="en-US" sz="2800" b="1" dirty="0" err="1"/>
              <a:t>Tg</a:t>
            </a:r>
            <a:r>
              <a:rPr lang="en-US" sz="2800" b="1" dirty="0"/>
              <a:t> antibodies levels can</a:t>
            </a:r>
          </a:p>
          <a:p>
            <a:pPr marL="0" indent="0" algn="l" rtl="0">
              <a:buNone/>
            </a:pPr>
            <a:r>
              <a:rPr lang="en-US" sz="2800" b="1" dirty="0"/>
              <a:t>be further evaluated with additional imaging or biopsy.</a:t>
            </a:r>
            <a:endParaRPr lang="fa-I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</a:rPr>
              <a:t>Indeterminate Response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5555557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708920"/>
            <a:ext cx="8056405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What is the role of TSH suppression during thyroid hormone therapy in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the long-term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follow-up of DTC?</a:t>
            </a:r>
            <a:endParaRPr lang="fa-IR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117211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636912"/>
            <a:ext cx="8064896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In patients with a </a:t>
            </a:r>
            <a:r>
              <a:rPr lang="en-US" sz="2800" dirty="0">
                <a:solidFill>
                  <a:srgbClr val="FF0000"/>
                </a:solidFill>
              </a:rPr>
              <a:t>structural or biochemical </a:t>
            </a:r>
            <a:r>
              <a:rPr lang="en-US" sz="2800" dirty="0"/>
              <a:t>incomplete response to therapy, the </a:t>
            </a:r>
            <a:r>
              <a:rPr lang="en-US" sz="2800" dirty="0" smtClean="0"/>
              <a:t>serum TSH </a:t>
            </a:r>
            <a:r>
              <a:rPr lang="en-US" sz="2800" dirty="0"/>
              <a:t>should be </a:t>
            </a:r>
            <a:r>
              <a:rPr lang="en-US" sz="2800" dirty="0">
                <a:solidFill>
                  <a:srgbClr val="FF0000"/>
                </a:solidFill>
              </a:rPr>
              <a:t>maintained below 0.1 </a:t>
            </a:r>
            <a:r>
              <a:rPr lang="en-US" sz="2800" dirty="0" err="1">
                <a:solidFill>
                  <a:srgbClr val="FF0000"/>
                </a:solidFill>
              </a:rPr>
              <a:t>mU</a:t>
            </a:r>
            <a:r>
              <a:rPr lang="en-US" sz="2800" dirty="0">
                <a:solidFill>
                  <a:srgbClr val="FF0000"/>
                </a:solidFill>
              </a:rPr>
              <a:t>/L indefinitely </a:t>
            </a:r>
            <a:r>
              <a:rPr lang="en-US" sz="2800" dirty="0"/>
              <a:t>in the absence of </a:t>
            </a:r>
            <a:r>
              <a:rPr lang="en-US" sz="2800" dirty="0" smtClean="0"/>
              <a:t>specific </a:t>
            </a:r>
            <a:r>
              <a:rPr lang="en-US" sz="2800" dirty="0" smtClean="0">
                <a:solidFill>
                  <a:srgbClr val="FF0000"/>
                </a:solidFill>
              </a:rPr>
              <a:t>contraindications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 (</a:t>
            </a:r>
            <a:r>
              <a:rPr lang="en-US" sz="2800" dirty="0" smtClean="0"/>
              <a:t>S, M)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97810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/>
          </a:bodyPr>
          <a:lstStyle/>
          <a:p>
            <a:pPr algn="ctr" rtl="0"/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Sonographic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features suggestive of abnormal metastatic lymph nodes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include </a:t>
            </a:r>
            <a:r>
              <a:rPr lang="en-US" sz="3200" dirty="0" smtClean="0">
                <a:solidFill>
                  <a:srgbClr val="FF0000"/>
                </a:solidFill>
              </a:rPr>
              <a:t>enlargement</a:t>
            </a:r>
            <a:r>
              <a:rPr lang="en-US" sz="3200" dirty="0">
                <a:solidFill>
                  <a:srgbClr val="7030A0"/>
                </a:solidFill>
              </a:rPr>
              <a:t>, loss of the fatty hilum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rounded rather than oval shape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hyperechogenicity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smtClean="0">
                <a:solidFill>
                  <a:srgbClr val="00B050"/>
                </a:solidFill>
              </a:rPr>
              <a:t>cystic change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>
                <a:solidFill>
                  <a:srgbClr val="880622"/>
                </a:solidFill>
              </a:rPr>
              <a:t>calcifications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peripheral vascularity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LN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6849987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>
                <a:latin typeface="Times New Roman"/>
              </a:rPr>
              <a:t>In patients with a biochemical incomplete response to therapy, the serum TSH should</a:t>
            </a:r>
          </a:p>
          <a:p>
            <a:pPr algn="l"/>
            <a:r>
              <a:rPr lang="en-US" sz="2800" dirty="0">
                <a:latin typeface="Times New Roman"/>
              </a:rPr>
              <a:t>be maintained between 0.1-0.5 </a:t>
            </a:r>
            <a:r>
              <a:rPr lang="en-US" sz="2800" dirty="0" err="1">
                <a:latin typeface="Times New Roman"/>
              </a:rPr>
              <a:t>mU</a:t>
            </a:r>
            <a:r>
              <a:rPr lang="en-US" sz="2800" dirty="0">
                <a:latin typeface="Times New Roman"/>
              </a:rPr>
              <a:t>/L, taking into account the initial ATA risk classification, </a:t>
            </a:r>
            <a:r>
              <a:rPr lang="en-US" sz="2800" dirty="0" err="1" smtClean="0">
                <a:latin typeface="Times New Roman"/>
              </a:rPr>
              <a:t>Tg</a:t>
            </a:r>
            <a:r>
              <a:rPr lang="en-US" sz="2800" dirty="0" smtClean="0">
                <a:latin typeface="Times New Roman"/>
              </a:rPr>
              <a:t> level</a:t>
            </a:r>
            <a:r>
              <a:rPr lang="en-US" sz="2800" dirty="0">
                <a:latin typeface="Times New Roman"/>
              </a:rPr>
              <a:t>, </a:t>
            </a:r>
            <a:r>
              <a:rPr lang="en-US" sz="2800" dirty="0" err="1">
                <a:latin typeface="Times New Roman"/>
              </a:rPr>
              <a:t>Tg</a:t>
            </a:r>
            <a:r>
              <a:rPr lang="en-US" sz="2800" dirty="0">
                <a:latin typeface="Times New Roman"/>
              </a:rPr>
              <a:t> trend over time and risk of TSH suppression (</a:t>
            </a:r>
            <a:r>
              <a:rPr lang="en-US" sz="2800" b="1" dirty="0" smtClean="0">
                <a:latin typeface="Times New Roman"/>
              </a:rPr>
              <a:t>W,L)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873998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Based on weak data 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expert opinion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we recommend a goal TSH of 0.1 – 0.5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/L for the majority of patients with a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biochemical incomplete response recognizing that less intense TSH suppression (0.5-2.0) may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 appropriate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for ATA low risk patients with stable non-stimulated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values near the threshold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excellent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response (e.g., non-stimulated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values in the 1-2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/mL range) while more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intense TSH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suppression (&lt;0.1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/L) may be desired in the setting of more elevated or rapidly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rising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values</a:t>
            </a:r>
            <a:endParaRPr lang="fa-I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036690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564904"/>
            <a:ext cx="7804389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patients with an excellent (clinically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biochemically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free of disease)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indeterminate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response to therapy, but who presented with high risk disease,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consideration should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be given to maintaining thyroid hormone therapy to achieve serum TSH levels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0.1–0.5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/L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for up to 5 years after which the degree of TSH suppression can by reduced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with continued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surveillance for recurrence.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L)</a:t>
            </a:r>
            <a:endParaRPr lang="fa-I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015347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In patients with an excellent (clinically and biochemically free of disease) </a:t>
            </a:r>
            <a:r>
              <a:rPr lang="en-US" sz="2800" dirty="0" smtClean="0"/>
              <a:t>or indeterminate </a:t>
            </a:r>
            <a:r>
              <a:rPr lang="en-US" sz="2800" dirty="0"/>
              <a:t>response to therapy, especially those at low risk for recurrence, the serum </a:t>
            </a:r>
            <a:r>
              <a:rPr lang="en-US" sz="2800" dirty="0" smtClean="0"/>
              <a:t>TSH may </a:t>
            </a:r>
            <a:r>
              <a:rPr lang="en-US" sz="2800" dirty="0"/>
              <a:t>be kept within the low reference range (0.5–2 </a:t>
            </a:r>
            <a:r>
              <a:rPr lang="en-US" sz="2800" dirty="0" err="1"/>
              <a:t>mU</a:t>
            </a:r>
            <a:r>
              <a:rPr lang="en-US" sz="2800" dirty="0"/>
              <a:t>/L). (</a:t>
            </a:r>
            <a:r>
              <a:rPr lang="en-US" sz="2800" dirty="0" smtClean="0"/>
              <a:t>S,M)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50898754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In patients who have not undergone remnant ablation or adjuvant therapy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who demonstrate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an excellent or indeterminate response to therapy with a normal neck US, and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low or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undetectable suppressed serum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and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Tg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or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TgAb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that are not rising, the serum TSH can be</a:t>
            </a:r>
          </a:p>
          <a:p>
            <a:pPr marL="0" indent="0" algn="l" rtl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allowed to rise to the low reference range (0.5–2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mU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/L). (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W,L)</a:t>
            </a:r>
            <a:endParaRPr lang="fa-I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/>
              </a:rPr>
              <a:t>TSH 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62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745618"/>
            <a:ext cx="6736624" cy="527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9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16357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The preferred hierarchy of treatment </a:t>
            </a:r>
            <a:r>
              <a:rPr lang="en-US" dirty="0" smtClean="0"/>
              <a:t>for metastatic </a:t>
            </a:r>
            <a:r>
              <a:rPr lang="en-US" dirty="0"/>
              <a:t>disease (in order) is </a:t>
            </a:r>
            <a:r>
              <a:rPr lang="en-US" dirty="0">
                <a:solidFill>
                  <a:srgbClr val="FF0066"/>
                </a:solidFill>
              </a:rPr>
              <a:t>surgical excision of loco-regional disease in potentially </a:t>
            </a:r>
            <a:r>
              <a:rPr lang="en-US" dirty="0" smtClean="0">
                <a:solidFill>
                  <a:srgbClr val="FF0066"/>
                </a:solidFill>
              </a:rPr>
              <a:t>curable </a:t>
            </a:r>
            <a:r>
              <a:rPr lang="en-US" dirty="0" smtClean="0">
                <a:solidFill>
                  <a:srgbClr val="7030A0"/>
                </a:solidFill>
              </a:rPr>
              <a:t>patients,131 I </a:t>
            </a:r>
            <a:r>
              <a:rPr lang="en-US" dirty="0">
                <a:solidFill>
                  <a:srgbClr val="7030A0"/>
                </a:solidFill>
              </a:rPr>
              <a:t>therapy for RAI-responsive disease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external beam radiation or other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directed treatment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modalities such as thermal ablation</a:t>
            </a:r>
            <a:r>
              <a:rPr lang="en-US" dirty="0"/>
              <a:t>, </a:t>
            </a:r>
            <a:r>
              <a:rPr lang="en-US" dirty="0">
                <a:solidFill>
                  <a:srgbClr val="CC0066"/>
                </a:solidFill>
              </a:rPr>
              <a:t>TSH-suppressive thyroid hormone therapy </a:t>
            </a:r>
            <a:r>
              <a:rPr lang="en-US" dirty="0" smtClean="0">
                <a:solidFill>
                  <a:srgbClr val="CC0066"/>
                </a:solidFill>
              </a:rPr>
              <a:t>for patients </a:t>
            </a:r>
            <a:r>
              <a:rPr lang="en-US" dirty="0">
                <a:solidFill>
                  <a:srgbClr val="CC0066"/>
                </a:solidFill>
              </a:rPr>
              <a:t>with stable or slowly </a:t>
            </a:r>
            <a:r>
              <a:rPr lang="en-US" dirty="0" smtClean="0">
                <a:solidFill>
                  <a:srgbClr val="CC0066"/>
                </a:solidFill>
              </a:rPr>
              <a:t>progressive asymptomatic </a:t>
            </a:r>
            <a:r>
              <a:rPr lang="en-US" dirty="0">
                <a:solidFill>
                  <a:srgbClr val="CC0066"/>
                </a:solidFill>
              </a:rPr>
              <a:t>disease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and systemic therapy </a:t>
            </a:r>
            <a:r>
              <a:rPr lang="en-US" dirty="0" smtClean="0">
                <a:solidFill>
                  <a:srgbClr val="00B0F0"/>
                </a:solidFill>
              </a:rPr>
              <a:t>with kinase </a:t>
            </a:r>
            <a:r>
              <a:rPr lang="en-US" dirty="0">
                <a:solidFill>
                  <a:srgbClr val="00B0F0"/>
                </a:solidFill>
              </a:rPr>
              <a:t>inhibitors </a:t>
            </a:r>
            <a:r>
              <a:rPr lang="en-US" dirty="0" smtClean="0">
                <a:solidFill>
                  <a:srgbClr val="00B0F0"/>
                </a:solidFill>
              </a:rPr>
              <a:t>,especially </a:t>
            </a:r>
            <a:r>
              <a:rPr lang="en-US" dirty="0">
                <a:solidFill>
                  <a:srgbClr val="00B0F0"/>
                </a:solidFill>
              </a:rPr>
              <a:t>for patients with significantly progressive macroscopic refractory disease</a:t>
            </a:r>
            <a:endParaRPr lang="fa-IR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of DTC patients with </a:t>
            </a:r>
            <a:r>
              <a:rPr lang="en-US" dirty="0" smtClean="0"/>
              <a:t>metastatic disease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3143142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16357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/>
              <a:t>However, localized treatments with thermal (radiofrequency or </a:t>
            </a:r>
            <a:r>
              <a:rPr lang="en-US" dirty="0" err="1"/>
              <a:t>cryo</a:t>
            </a:r>
            <a:r>
              <a:rPr lang="en-US" dirty="0"/>
              <a:t>-) ablation </a:t>
            </a:r>
            <a:r>
              <a:rPr lang="en-US" dirty="0" smtClean="0"/>
              <a:t>,ethanol </a:t>
            </a:r>
            <a:r>
              <a:rPr lang="en-US" dirty="0"/>
              <a:t>ablation </a:t>
            </a:r>
            <a:r>
              <a:rPr lang="en-US" dirty="0" smtClean="0"/>
              <a:t>, </a:t>
            </a:r>
            <a:r>
              <a:rPr lang="en-US" dirty="0"/>
              <a:t>or </a:t>
            </a:r>
            <a:r>
              <a:rPr lang="en-US" dirty="0" smtClean="0"/>
              <a:t>chemo-embolization, </a:t>
            </a:r>
            <a:r>
              <a:rPr lang="en-US" dirty="0"/>
              <a:t>may be beneficial in patients with a </a:t>
            </a:r>
            <a:r>
              <a:rPr lang="en-US" dirty="0" smtClean="0"/>
              <a:t>single or </a:t>
            </a:r>
            <a:r>
              <a:rPr lang="en-US" dirty="0"/>
              <a:t>a few metastases, in those with metastases at high risk of local complications, and should </a:t>
            </a:r>
            <a:r>
              <a:rPr lang="en-US" dirty="0" smtClean="0"/>
              <a:t>be performed </a:t>
            </a:r>
            <a:r>
              <a:rPr lang="en-US" dirty="0"/>
              <a:t>in such patients before the initiation of any systemic treatment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6817746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564904"/>
            <a:ext cx="7920879" cy="345069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/>
              <a:t>Conversely, conservative intervention with TSH-suppressive thyroid </a:t>
            </a:r>
            <a:r>
              <a:rPr lang="en-US" sz="2800" dirty="0" smtClean="0"/>
              <a:t>hormone therapy </a:t>
            </a:r>
            <a:r>
              <a:rPr lang="en-US" sz="2800" dirty="0"/>
              <a:t>may be appropriate for selected patients with stable asymptomatic local </a:t>
            </a:r>
            <a:r>
              <a:rPr lang="en-US" sz="2800" dirty="0" smtClean="0"/>
              <a:t>metastatic disease</a:t>
            </a:r>
            <a:r>
              <a:rPr lang="en-US" sz="2800" dirty="0"/>
              <a:t>, and most patients with stable asymptomatic non-CNS distant metastatic disease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8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Therapeutic compartmental central and/or lateral neck dissection in a previously </a:t>
            </a:r>
            <a:r>
              <a:rPr lang="en-US" dirty="0" smtClean="0"/>
              <a:t>operated compartment</a:t>
            </a:r>
            <a:r>
              <a:rPr lang="en-US" dirty="0"/>
              <a:t>, sparing uninvolved vital structures, should be performed for patients with </a:t>
            </a:r>
            <a:r>
              <a:rPr lang="en-US" dirty="0" smtClean="0"/>
              <a:t>biopsy proven persistent </a:t>
            </a:r>
            <a:r>
              <a:rPr lang="en-US" dirty="0"/>
              <a:t>or recurrent disease </a:t>
            </a:r>
            <a:r>
              <a:rPr lang="en-US" dirty="0">
                <a:solidFill>
                  <a:srgbClr val="FF0000"/>
                </a:solidFill>
              </a:rPr>
              <a:t>for central neck nodes </a:t>
            </a:r>
            <a:r>
              <a:rPr lang="en-US" dirty="0"/>
              <a:t>greater than or equal to </a:t>
            </a:r>
            <a:r>
              <a:rPr lang="en-US" dirty="0">
                <a:solidFill>
                  <a:srgbClr val="FF0000"/>
                </a:solidFill>
              </a:rPr>
              <a:t>8 mm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lateral </a:t>
            </a:r>
            <a:r>
              <a:rPr lang="en-US" dirty="0">
                <a:solidFill>
                  <a:srgbClr val="FF0000"/>
                </a:solidFill>
              </a:rPr>
              <a:t>neck nodes greater than or equal to 10 mm in the smallest dimension </a:t>
            </a:r>
            <a:r>
              <a:rPr lang="en-US" dirty="0"/>
              <a:t>which can </a:t>
            </a:r>
            <a:r>
              <a:rPr lang="en-US" dirty="0" smtClean="0"/>
              <a:t>be localized </a:t>
            </a:r>
            <a:r>
              <a:rPr lang="en-US" dirty="0"/>
              <a:t>on anatomic imaging. (</a:t>
            </a:r>
            <a:r>
              <a:rPr lang="en-US" dirty="0" smtClean="0"/>
              <a:t>S, 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is the optimal directed approach to patients with suspected structural neck</a:t>
            </a:r>
            <a:br>
              <a:rPr lang="en-US" sz="3200" dirty="0"/>
            </a:br>
            <a:r>
              <a:rPr lang="en-US" sz="3200" dirty="0"/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4316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439248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 of the most specific criteria were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 axis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&gt;5 mm (96%),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presence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cystic areas (100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%), </a:t>
            </a:r>
          </a:p>
          <a:p>
            <a:pPr algn="l" rt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presence of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hyperechogenic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punctuations representing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either colloid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microcalcifications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(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100%),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peripheral vascularity (82%).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LN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64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When recommend surgery consider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</a:t>
            </a:r>
            <a:r>
              <a:rPr lang="en-US" dirty="0" smtClean="0"/>
              <a:t>the </a:t>
            </a:r>
            <a:r>
              <a:rPr lang="en-US" dirty="0"/>
              <a:t>risks of revision </a:t>
            </a:r>
            <a:r>
              <a:rPr lang="en-US" dirty="0" smtClean="0"/>
              <a:t>surgery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2) </a:t>
            </a:r>
            <a:r>
              <a:rPr lang="en-US" dirty="0" smtClean="0"/>
              <a:t>the fact </a:t>
            </a:r>
            <a:r>
              <a:rPr lang="en-US" dirty="0"/>
              <a:t>that surgical resection generally represents the optimal treatment of macroscopic gross </a:t>
            </a:r>
            <a:r>
              <a:rPr lang="en-US" dirty="0" smtClean="0"/>
              <a:t>nodal disease </a:t>
            </a:r>
            <a:r>
              <a:rPr lang="en-US" dirty="0"/>
              <a:t>over other treatment options</a:t>
            </a:r>
            <a:r>
              <a:rPr lang="en-US" dirty="0" smtClean="0"/>
              <a:t>.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3)</a:t>
            </a:r>
            <a:r>
              <a:rPr lang="en-US" dirty="0" smtClean="0"/>
              <a:t> </a:t>
            </a:r>
            <a:r>
              <a:rPr lang="en-US" dirty="0"/>
              <a:t>surgical skill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27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However, multiple factors in addition to size should</a:t>
            </a:r>
          </a:p>
          <a:p>
            <a:pPr marL="0" indent="0" algn="l" rtl="0">
              <a:buNone/>
            </a:pPr>
            <a:r>
              <a:rPr lang="en-US" dirty="0"/>
              <a:t>be taken into account when considering surgical </a:t>
            </a:r>
            <a:r>
              <a:rPr lang="en-US" dirty="0" smtClean="0"/>
              <a:t>options: </a:t>
            </a:r>
            <a:r>
              <a:rPr lang="en-US" dirty="0" smtClean="0">
                <a:solidFill>
                  <a:srgbClr val="FF0066"/>
                </a:solidFill>
              </a:rPr>
              <a:t>1)</a:t>
            </a:r>
            <a:r>
              <a:rPr lang="en-US" dirty="0" smtClean="0"/>
              <a:t>proximity </a:t>
            </a:r>
            <a:r>
              <a:rPr lang="en-US" dirty="0"/>
              <a:t>of given </a:t>
            </a:r>
            <a:r>
              <a:rPr lang="en-US" dirty="0" smtClean="0"/>
              <a:t>malignant nodes </a:t>
            </a:r>
            <a:r>
              <a:rPr lang="en-US" dirty="0"/>
              <a:t>to adjacent vital structures and the functional status of the vocal cords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66"/>
                </a:solidFill>
              </a:rPr>
              <a:t>2)</a:t>
            </a:r>
            <a:r>
              <a:rPr lang="en-US" dirty="0" smtClean="0"/>
              <a:t> </a:t>
            </a:r>
            <a:r>
              <a:rPr lang="en-US" dirty="0"/>
              <a:t>Patient </a:t>
            </a:r>
            <a:r>
              <a:rPr lang="en-US" dirty="0" err="1" smtClean="0"/>
              <a:t>comorbidities,patient</a:t>
            </a:r>
            <a:r>
              <a:rPr lang="en-US" dirty="0" smtClean="0"/>
              <a:t> </a:t>
            </a:r>
            <a:r>
              <a:rPr lang="en-US" dirty="0"/>
              <a:t>motivation and emotional concerns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66"/>
                </a:solidFill>
              </a:rPr>
              <a:t>3)</a:t>
            </a:r>
            <a:r>
              <a:rPr lang="en-US" dirty="0" smtClean="0"/>
              <a:t>tumor </a:t>
            </a:r>
            <a:r>
              <a:rPr lang="en-US" dirty="0"/>
              <a:t>factors (high-grade histology, </a:t>
            </a:r>
            <a:r>
              <a:rPr lang="en-US" dirty="0" err="1"/>
              <a:t>Tg</a:t>
            </a:r>
            <a:r>
              <a:rPr lang="en-US" dirty="0"/>
              <a:t> doubling time, radioactive iodine </a:t>
            </a:r>
            <a:r>
              <a:rPr lang="en-US" dirty="0" smtClean="0"/>
              <a:t>avidity,18FDG-PET </a:t>
            </a:r>
            <a:r>
              <a:rPr lang="en-US" dirty="0"/>
              <a:t>avidity, and presence of molecular markers associated with aggressive behavior).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95415268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While we generally recommend </a:t>
            </a:r>
            <a:r>
              <a:rPr lang="en-US" dirty="0" err="1"/>
              <a:t>cytologic</a:t>
            </a:r>
            <a:r>
              <a:rPr lang="en-US" dirty="0"/>
              <a:t> confirmation of abnormal </a:t>
            </a:r>
            <a:r>
              <a:rPr lang="en-US" dirty="0" smtClean="0"/>
              <a:t>radiographic findings </a:t>
            </a:r>
            <a:r>
              <a:rPr lang="en-US" dirty="0"/>
              <a:t>prior to surgical resection, we recognize that this may not be necessary (or possible) </a:t>
            </a:r>
            <a:r>
              <a:rPr lang="en-US" dirty="0" smtClean="0"/>
              <a:t>in every </a:t>
            </a:r>
            <a:r>
              <a:rPr lang="en-US" dirty="0"/>
              <a:t>case (e.g. radiographic findings with </a:t>
            </a:r>
            <a:r>
              <a:rPr lang="en-US" dirty="0">
                <a:solidFill>
                  <a:srgbClr val="CC0066"/>
                </a:solidFill>
              </a:rPr>
              <a:t>a very high likelihood </a:t>
            </a:r>
            <a:r>
              <a:rPr lang="en-US" dirty="0"/>
              <a:t>of malignancy, or </a:t>
            </a:r>
            <a:r>
              <a:rPr lang="en-US" dirty="0">
                <a:solidFill>
                  <a:srgbClr val="CC0066"/>
                </a:solidFill>
              </a:rPr>
              <a:t>the specific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CC0066"/>
                </a:solidFill>
              </a:rPr>
              <a:t>location </a:t>
            </a:r>
            <a:r>
              <a:rPr lang="en-US" dirty="0"/>
              <a:t>of the lymph node makes it difficult/impossible to biopsy).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298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Basal </a:t>
            </a:r>
            <a:r>
              <a:rPr lang="en-US" dirty="0" err="1"/>
              <a:t>Tg</a:t>
            </a:r>
            <a:r>
              <a:rPr lang="en-US" dirty="0"/>
              <a:t> decreases by 60 to 90% after compartmental dissection for recurrent </a:t>
            </a:r>
            <a:r>
              <a:rPr lang="en-US" dirty="0" smtClean="0"/>
              <a:t>nodal disease </a:t>
            </a:r>
            <a:r>
              <a:rPr lang="en-US" dirty="0"/>
              <a:t>in modern series but only 30 to 50% of patients have </a:t>
            </a:r>
            <a:r>
              <a:rPr lang="en-US" dirty="0" err="1"/>
              <a:t>unmeasurable</a:t>
            </a:r>
            <a:r>
              <a:rPr lang="en-US" dirty="0"/>
              <a:t> basal </a:t>
            </a:r>
            <a:r>
              <a:rPr lang="en-US" dirty="0" err="1"/>
              <a:t>Tg</a:t>
            </a:r>
            <a:r>
              <a:rPr lang="en-US" dirty="0"/>
              <a:t> after </a:t>
            </a:r>
            <a:r>
              <a:rPr lang="en-US" dirty="0" smtClean="0"/>
              <a:t>such surgery</a:t>
            </a:r>
            <a:r>
              <a:rPr lang="en-US" dirty="0"/>
              <a:t>, and it is difficult to predict who will respond to surgery with </a:t>
            </a:r>
            <a:r>
              <a:rPr lang="en-US" dirty="0" err="1"/>
              <a:t>Tg</a:t>
            </a:r>
            <a:r>
              <a:rPr lang="en-US" dirty="0"/>
              <a:t> </a:t>
            </a:r>
            <a:r>
              <a:rPr lang="en-US" dirty="0" smtClean="0"/>
              <a:t>reduction.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However most series suggest surgery results in high </a:t>
            </a:r>
            <a:r>
              <a:rPr lang="en-US"/>
              <a:t>clearance </a:t>
            </a:r>
            <a:r>
              <a:rPr lang="en-US" smtClean="0"/>
              <a:t>rate of </a:t>
            </a:r>
            <a:r>
              <a:rPr lang="en-US" dirty="0"/>
              <a:t>structural disease in over 80% of patients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is the optimal directed approach to patients with suspected structural neck</a:t>
            </a:r>
            <a:br>
              <a:rPr lang="en-US" sz="3200" dirty="0"/>
            </a:br>
            <a:r>
              <a:rPr lang="en-US" sz="3200" dirty="0"/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56235311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24016470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4919379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>
                <a:latin typeface="Times New Roman"/>
              </a:rPr>
              <a:t>What is the optimal directed approach to patients with suspected structural neck</a:t>
            </a:r>
            <a:br>
              <a:rPr lang="en-US" sz="3200" b="1" i="1" dirty="0">
                <a:latin typeface="Times New Roman"/>
              </a:rPr>
            </a:br>
            <a:r>
              <a:rPr lang="en-US" sz="3200" b="1" i="1" dirty="0">
                <a:latin typeface="Times New Roman"/>
              </a:rPr>
              <a:t>recurrence?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84207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16832"/>
            <a:ext cx="7992888" cy="3921299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concentration &lt;1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/mL is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reassuring</a:t>
            </a:r>
          </a:p>
          <a:p>
            <a:pPr algn="l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FNA-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cutoff of 32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/ml has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best sensitivity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specificity in patients with an intact thyroid gland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</a:t>
            </a:r>
          </a:p>
          <a:p>
            <a:pPr algn="l" rt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Must interpreting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FNA-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context of the serum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TSH in these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patients</a:t>
            </a:r>
          </a:p>
          <a:p>
            <a:pPr algn="l" rt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FNA measurement of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likely valid even in patients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circulating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autoantibodies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Tg</a:t>
            </a:r>
            <a:r>
              <a:rPr lang="en-US" dirty="0"/>
              <a:t> in the needle</a:t>
            </a:r>
            <a:br>
              <a:rPr lang="en-US" dirty="0"/>
            </a:br>
            <a:r>
              <a:rPr lang="en-US" dirty="0"/>
              <a:t>washout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507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LN=LYMPH NODE</a:t>
            </a:r>
          </a:p>
          <a:p>
            <a:pPr marL="0" indent="0" algn="l" rtl="0">
              <a:buNone/>
            </a:pPr>
            <a:r>
              <a:rPr lang="en-US" dirty="0" smtClean="0"/>
              <a:t>S=STRONG RECOMMENDATION</a:t>
            </a:r>
          </a:p>
          <a:p>
            <a:pPr marL="0" indent="0" algn="l" rtl="0">
              <a:buNone/>
            </a:pPr>
            <a:r>
              <a:rPr lang="en-US" dirty="0" smtClean="0"/>
              <a:t>W=WEAK RECOMMENDATION</a:t>
            </a:r>
          </a:p>
          <a:p>
            <a:pPr marL="0" indent="0" algn="l" rtl="0">
              <a:buNone/>
            </a:pPr>
            <a:r>
              <a:rPr lang="en-US" dirty="0" smtClean="0"/>
              <a:t>H=HIGH QUALITY</a:t>
            </a:r>
          </a:p>
          <a:p>
            <a:pPr marL="0" indent="0" algn="l" rtl="0">
              <a:buNone/>
            </a:pPr>
            <a:r>
              <a:rPr lang="en-US" dirty="0" smtClean="0"/>
              <a:t>M=MODERATE QUALITY</a:t>
            </a:r>
          </a:p>
          <a:p>
            <a:pPr marL="0" indent="0" algn="l" rtl="0">
              <a:buNone/>
            </a:pPr>
            <a:r>
              <a:rPr lang="en-US" dirty="0" smtClean="0"/>
              <a:t>L=LOW QUALITY</a:t>
            </a:r>
          </a:p>
          <a:p>
            <a:pPr marL="0" indent="0" algn="l" rtl="0">
              <a:buNone/>
            </a:pPr>
            <a:r>
              <a:rPr lang="en-US" dirty="0" err="1" smtClean="0"/>
              <a:t>Tg</a:t>
            </a:r>
            <a:r>
              <a:rPr lang="en-US" dirty="0" smtClean="0"/>
              <a:t>=thyroglobulin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ABREVIATIONS</a:t>
            </a:r>
          </a:p>
        </p:txBody>
      </p:sp>
    </p:spTree>
    <p:extLst>
      <p:ext uri="{BB962C8B-B14F-4D97-AF65-F5344CB8AC3E}">
        <p14:creationId xmlns:p14="http://schemas.microsoft.com/office/powerpoint/2010/main" val="1773411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washout may be helpful, particularly</a:t>
            </a:r>
          </a:p>
          <a:p>
            <a:pPr algn="ctr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cases where the lymph nodes are cystic,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cytologic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evaluation of the lymph node is inadequate,</a:t>
            </a:r>
          </a:p>
          <a:p>
            <a:pPr algn="ctr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cytologic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sonographic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evaluations are divergent (i.e. normal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cytologic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biopsy of a</a:t>
            </a:r>
          </a:p>
          <a:p>
            <a:pPr algn="ctr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large lymph node with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microcalcifications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DO TG WASHOUT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889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algn="ctr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Preoperative use of cross-sectional imaging studies (CT, MRI) with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intravenous contrast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recommended as an adjunct to ultrasound for patients with clinical suspicion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advanced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disease including invasive primary tumor, or clinically apparent multiple or bulky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lymph node involvement.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(S.L)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 rtl="0">
              <a:buNone/>
            </a:pP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Neck imaging - CT/MRI/PET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7001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588365" cy="3993307"/>
          </a:xfrm>
        </p:spPr>
        <p:txBody>
          <a:bodyPr>
            <a:noAutofit/>
          </a:bodyPr>
          <a:lstStyle/>
          <a:p>
            <a:pPr algn="ctr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cross-sectional imaging is performed, use of intravenous (IV) contrast is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important adjunct.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Iodine is generally cleared within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4-8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weeks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most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patients, so concern about iodine burden from IV contrast causing a clinically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significant delay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subsequent whole body scans or radioactive iodine treatment after the imaging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followed by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surgery is generally unfounded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(S.L)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545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2492896"/>
            <a:ext cx="7408333" cy="4065315"/>
          </a:xfrm>
        </p:spPr>
        <p:txBody>
          <a:bodyPr>
            <a:normAutofit/>
          </a:bodyPr>
          <a:lstStyle/>
          <a:p>
            <a:pPr algn="ctr" rtl="0"/>
            <a:r>
              <a:rPr lang="en-US" sz="4400" dirty="0" smtClean="0"/>
              <a:t>When there </a:t>
            </a:r>
            <a:r>
              <a:rPr lang="en-US" sz="4400" dirty="0"/>
              <a:t>is concern, a urinary iodine to </a:t>
            </a:r>
            <a:r>
              <a:rPr lang="en-US" sz="4400" dirty="0" err="1"/>
              <a:t>creatinine</a:t>
            </a:r>
            <a:r>
              <a:rPr lang="en-US" sz="4400" dirty="0"/>
              <a:t> ratio can be measured</a:t>
            </a:r>
            <a:endParaRPr lang="fa-IR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0723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200" dirty="0"/>
              <a:t>Evidence that </a:t>
            </a:r>
            <a:r>
              <a:rPr lang="en-US" sz="3200" dirty="0" smtClean="0"/>
              <a:t>preoperative measurement </a:t>
            </a:r>
            <a:r>
              <a:rPr lang="en-US" sz="3200" dirty="0"/>
              <a:t>of serum </a:t>
            </a:r>
            <a:r>
              <a:rPr lang="en-US" sz="3200" dirty="0" err="1"/>
              <a:t>Tg</a:t>
            </a:r>
            <a:r>
              <a:rPr lang="en-US" sz="3200" dirty="0"/>
              <a:t> impacts patient management or outcomes is not yet </a:t>
            </a:r>
            <a:r>
              <a:rPr lang="en-US" sz="3200" dirty="0" smtClean="0"/>
              <a:t>available(W.L)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 of serum </a:t>
            </a:r>
            <a:r>
              <a:rPr lang="en-US" dirty="0" err="1"/>
              <a:t>Tg</a:t>
            </a:r>
            <a:r>
              <a:rPr lang="en-US" dirty="0"/>
              <a:t> and </a:t>
            </a:r>
            <a:r>
              <a:rPr lang="en-US" dirty="0" err="1"/>
              <a:t>Tg</a:t>
            </a:r>
            <a:r>
              <a:rPr lang="en-US" dirty="0"/>
              <a:t> antibodies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85451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2204864"/>
            <a:ext cx="8136904" cy="392129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patients with thyroid cancer &gt;4 cm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0" indent="0" algn="l" rtl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gross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extrathyroidal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extension(clinical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T4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</a:t>
            </a:r>
          </a:p>
          <a:p>
            <a:pPr marL="0" indent="0" algn="l" rtl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clinically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apparent metastatic disease to nodes (clinical N1)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distant sites (clinical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M1),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(S.M)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near-total or total thyroidectomy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8057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04864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patients with thyroid cancer &gt;1 cm and &lt;4 cm without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extrathyroidal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extension, and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without clinical evidence of any lymph node metastases (cN0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).(S.M)</a:t>
            </a:r>
            <a:endParaRPr lang="fa-I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Bilateral or unilateral procedure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00850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45069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/>
              <a:t>Finally, a more selective use of RAI coupled with a greater reliance </a:t>
            </a:r>
            <a:r>
              <a:rPr lang="en-US" sz="2800" dirty="0" smtClean="0"/>
              <a:t>on neck </a:t>
            </a:r>
            <a:r>
              <a:rPr lang="en-US" sz="2800" dirty="0"/>
              <a:t>US and serial serum </a:t>
            </a:r>
            <a:r>
              <a:rPr lang="en-US" sz="2800" dirty="0" err="1"/>
              <a:t>Tg</a:t>
            </a:r>
            <a:r>
              <a:rPr lang="en-US" sz="2800" dirty="0"/>
              <a:t> measurements for detection of recurrent disease is likely </a:t>
            </a:r>
            <a:r>
              <a:rPr lang="en-US" sz="2800" dirty="0" smtClean="0"/>
              <a:t>to significantly </a:t>
            </a:r>
            <a:r>
              <a:rPr lang="en-US" sz="2800" dirty="0"/>
              <a:t>decrease the mandate for total thyroidectomies in low and intermediate risk </a:t>
            </a:r>
            <a:r>
              <a:rPr lang="en-US" sz="2800" dirty="0" smtClean="0"/>
              <a:t>patients done </a:t>
            </a:r>
            <a:r>
              <a:rPr lang="en-US" sz="2800" dirty="0"/>
              <a:t>solely to facilitate RAI remnant ablation and follow-up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lobectomy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38668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348880"/>
            <a:ext cx="8136904" cy="345069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Older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age(&gt;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45 years), contralateral thyroid nodules, a personal history of radiation therapy to the head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neck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 familial DTC may be criteria for recommending a bilateral procedure either because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plans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RAI therapy, to facilitate follow-up strategies, or to address suspicions of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disease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l" rtl="0">
              <a:buNone/>
            </a:pP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174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Thyroid lobectomy alone is sufficient</a:t>
            </a:r>
          </a:p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 for small,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unifocal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intrathyroidal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carcinomas in the absence of prior head and neck</a:t>
            </a:r>
          </a:p>
          <a:p>
            <a:pPr marL="0" indent="0" algn="ctr" rtl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irradiation, familial thyroid carcinoma, or clinically detectable cervical nodal metastases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.(S.M)</a:t>
            </a:r>
            <a:endParaRPr lang="fa-I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cancer&lt;1 cm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2581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The yearly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incidence of DTC has nearly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tripled from 4.9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per </a:t>
            </a: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100,000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in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1975 to 14.3 per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  <a:p>
            <a:pPr marL="0" indent="0" algn="ctr" rtl="0">
              <a:buNone/>
            </a:pPr>
            <a:r>
              <a:rPr lang="it-IT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</a:t>
            </a:r>
            <a:r>
              <a:rPr lang="it-IT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       100,000 </a:t>
            </a:r>
            <a:r>
              <a:rPr lang="it-IT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in </a:t>
            </a:r>
            <a:r>
              <a:rPr lang="it-IT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2009     ..  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78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600" dirty="0"/>
              <a:t>P</a:t>
            </a:r>
            <a:r>
              <a:rPr lang="en-US" sz="3600" dirty="0" smtClean="0"/>
              <a:t>atients </a:t>
            </a:r>
            <a:r>
              <a:rPr lang="en-US" sz="3600" dirty="0"/>
              <a:t>should carefully weigh the relative benefits and risks of total thyroidectomy vs. thyroid</a:t>
            </a:r>
          </a:p>
          <a:p>
            <a:pPr marL="0" indent="0" algn="ctr" rtl="0">
              <a:buNone/>
            </a:pPr>
            <a:r>
              <a:rPr lang="en-US" sz="3600" dirty="0"/>
              <a:t>lobectomy, even when surgery is performed by high-volume surgeons.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8291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Therapeutic central-compartment (level VI) neck dissection for patients with clinically</a:t>
            </a:r>
          </a:p>
          <a:p>
            <a:pPr marL="0" indent="0" algn="ctr" rtl="0">
              <a:buNone/>
            </a:pPr>
            <a:r>
              <a:rPr lang="en-US" sz="2800" dirty="0"/>
              <a:t>involved central nodes should accompany total thyroidectomy to provide clearance of disease</a:t>
            </a:r>
          </a:p>
          <a:p>
            <a:pPr marL="0" indent="0" algn="ctr" rtl="0">
              <a:buNone/>
            </a:pPr>
            <a:r>
              <a:rPr lang="en-US" sz="2800" dirty="0"/>
              <a:t>from the central neck. (</a:t>
            </a:r>
            <a:r>
              <a:rPr lang="en-US" sz="2800" dirty="0" smtClean="0"/>
              <a:t>S.M)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 node dissection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30939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Prophylactic central-compartment neck dissection (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ipsilateral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bilateral) should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considered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patients with papillary thyroid carcinoma with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clinically uninvolved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neck lymph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nodes (cN0) who have advanced primary tumors (T3 or T4), clinically involved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lateral neck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nodes (cN1b), or if the information will be used to plan further steps in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therapy(W.L)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 node dissection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068836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dirty="0"/>
              <a:t>Thyroidectomy without prophylactic central neck dissection may be is appropriate </a:t>
            </a:r>
            <a:r>
              <a:rPr lang="en-US" sz="3200" dirty="0" smtClean="0"/>
              <a:t>for small </a:t>
            </a:r>
            <a:r>
              <a:rPr lang="en-US" sz="3200" dirty="0"/>
              <a:t>(T1 or T2), noninvasive, clinically node-negative PTC (cN0) and for most </a:t>
            </a:r>
            <a:r>
              <a:rPr lang="en-US" sz="3200" dirty="0" smtClean="0"/>
              <a:t>follicular cancers.(S.M)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 node dissection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69221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Therapeutic lateral neck compartmental lymph node dissection should be performed </a:t>
            </a:r>
            <a:r>
              <a:rPr lang="en-US" sz="3200" dirty="0" smtClean="0"/>
              <a:t>for patients </a:t>
            </a:r>
            <a:r>
              <a:rPr lang="en-US" sz="3200" dirty="0"/>
              <a:t>with biopsy-proven metastatic lateral cervical </a:t>
            </a:r>
            <a:r>
              <a:rPr lang="en-US" sz="3200" dirty="0" smtClean="0"/>
              <a:t>lymphadenopathy(S.M)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LN DISSECTION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59120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780928"/>
            <a:ext cx="7588365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Common to all </a:t>
            </a:r>
            <a:r>
              <a:rPr lang="en-US" sz="3200" dirty="0" smtClean="0"/>
              <a:t> </a:t>
            </a:r>
            <a:r>
              <a:rPr lang="en-US" sz="3200" dirty="0"/>
              <a:t>studies is </a:t>
            </a:r>
            <a:r>
              <a:rPr lang="en-US" sz="3200" dirty="0" smtClean="0"/>
              <a:t>the conclusion </a:t>
            </a:r>
            <a:r>
              <a:rPr lang="en-US" sz="3200" dirty="0"/>
              <a:t>that the effect of the presence or absence of lymph node metastases on </a:t>
            </a:r>
            <a:r>
              <a:rPr lang="en-US" sz="3200" dirty="0" smtClean="0"/>
              <a:t>overall survival</a:t>
            </a:r>
            <a:r>
              <a:rPr lang="en-US" sz="3200" dirty="0"/>
              <a:t>, if present, is small and probably most significant in older patients.</a:t>
            </a:r>
          </a:p>
          <a:p>
            <a:pPr marL="0" indent="0" algn="ctr" rtl="0">
              <a:buNone/>
            </a:pP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5429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204864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Completion thyroidectomy should be offered to those patients for whom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thyroidectomy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would have been recommended had the diagnosis been available before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surgery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Therapeutic central neck lymph node dissection should be included if the lymph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nodes are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clinically involved. Thyroid lobectomy alone may be sufficient treatment for low risk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papillary and follicular carcinomas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.(S.M)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thyroidectomy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60602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Radioactive iodine ablation in lieu of completion thyroidectomy is not </a:t>
            </a:r>
            <a:r>
              <a:rPr lang="en-US" sz="3200" dirty="0" smtClean="0"/>
              <a:t>recommended routinely</a:t>
            </a:r>
            <a:r>
              <a:rPr lang="en-US" sz="3200" dirty="0"/>
              <a:t>; however, it may be used to ablate the remnant lobe in selected </a:t>
            </a:r>
            <a:r>
              <a:rPr lang="en-US" sz="3200" dirty="0" smtClean="0"/>
              <a:t>cases(W.L)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2862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450696"/>
          </a:xfrm>
        </p:spPr>
        <p:txBody>
          <a:bodyPr>
            <a:normAutofit/>
          </a:bodyPr>
          <a:lstStyle/>
          <a:p>
            <a:pPr marL="457200" indent="-457200" algn="l" rtl="0">
              <a:buAutoNum type="alphaUcParenR"/>
            </a:pPr>
            <a:r>
              <a:rPr lang="en-US" dirty="0" smtClean="0"/>
              <a:t>Preoperative </a:t>
            </a:r>
            <a:r>
              <a:rPr lang="en-US" dirty="0"/>
              <a:t>voice abnormalities (</a:t>
            </a:r>
            <a:r>
              <a:rPr lang="en-US" dirty="0" smtClean="0"/>
              <a:t>S, M)</a:t>
            </a:r>
          </a:p>
          <a:p>
            <a:pPr marL="457200" indent="-457200" algn="l" rtl="0">
              <a:buAutoNum type="alphaUcParenR"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B) History of cervical or upper chest surgery, which places the RLN or </a:t>
            </a:r>
            <a:r>
              <a:rPr lang="en-US" dirty="0" err="1"/>
              <a:t>vagus</a:t>
            </a:r>
            <a:r>
              <a:rPr lang="en-US" dirty="0"/>
              <a:t> nerve </a:t>
            </a:r>
            <a:r>
              <a:rPr lang="en-US" dirty="0" smtClean="0"/>
              <a:t>at risk </a:t>
            </a:r>
            <a:r>
              <a:rPr lang="en-US" dirty="0"/>
              <a:t>(</a:t>
            </a:r>
            <a:r>
              <a:rPr lang="en-US" dirty="0" smtClean="0"/>
              <a:t>S , M)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C) Known thyroid cancer with posterior </a:t>
            </a:r>
            <a:r>
              <a:rPr lang="en-US" dirty="0" err="1"/>
              <a:t>extrathyroidal</a:t>
            </a:r>
            <a:r>
              <a:rPr lang="en-US" dirty="0"/>
              <a:t> extension or extensive </a:t>
            </a:r>
            <a:r>
              <a:rPr lang="en-US" dirty="0" smtClean="0"/>
              <a:t>central nodal </a:t>
            </a:r>
            <a:r>
              <a:rPr lang="en-US" dirty="0"/>
              <a:t>metastases. (</a:t>
            </a:r>
            <a:r>
              <a:rPr lang="en-US" dirty="0" smtClean="0"/>
              <a:t>S, 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Preoperative laryngeal exam should be performed in all patients </a:t>
            </a:r>
            <a:r>
              <a:rPr lang="en-US" dirty="0" smtClean="0"/>
              <a:t>with: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77830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Important intraoperative findings and details of post-operative care should </a:t>
            </a:r>
            <a:r>
              <a:rPr lang="en-US" sz="3200" dirty="0" smtClean="0"/>
              <a:t>be communicated </a:t>
            </a:r>
            <a:r>
              <a:rPr lang="en-US" sz="3200" dirty="0"/>
              <a:t>by the surgeon to the patient and other physicians who are important in </a:t>
            </a:r>
            <a:r>
              <a:rPr lang="en-US" sz="3200" dirty="0" smtClean="0"/>
              <a:t>the patient’s </a:t>
            </a:r>
            <a:r>
              <a:rPr lang="en-US" sz="3200" dirty="0"/>
              <a:t>post-operative care. (</a:t>
            </a:r>
            <a:r>
              <a:rPr lang="en-US" sz="3200" dirty="0" smtClean="0"/>
              <a:t>S,M)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752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4277"/>
            <a:ext cx="7408333" cy="3851886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2019, one study predicts that papillary thyroid cancer will become the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third most common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cancer in women at a cost of 19-21 billion dollars in the U.S.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01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What are the basic principles of </a:t>
            </a:r>
            <a:r>
              <a:rPr lang="en-US" sz="4000" dirty="0" err="1"/>
              <a:t>histopathologic</a:t>
            </a:r>
            <a:r>
              <a:rPr lang="en-US" sz="4000" dirty="0"/>
              <a:t> evaluation of </a:t>
            </a:r>
            <a:r>
              <a:rPr lang="en-US" sz="4000" dirty="0" smtClean="0"/>
              <a:t>thyroidectomy samples</a:t>
            </a:r>
            <a:r>
              <a:rPr lang="en-US" sz="4000" dirty="0"/>
              <a:t>?</a:t>
            </a:r>
          </a:p>
          <a:p>
            <a:pPr algn="ctr" rtl="0"/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3934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addition to the basic tumor features required for AJCC/UICC thyroid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cancer staging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including status of </a:t>
            </a:r>
            <a:r>
              <a:rPr lang="en-US" dirty="0">
                <a:solidFill>
                  <a:srgbClr val="FF0000"/>
                </a:solidFill>
              </a:rPr>
              <a:t>resection margins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pathology reports should include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information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helpful for risk assessment including the presence </a:t>
            </a:r>
            <a:r>
              <a:rPr lang="en-US" dirty="0">
                <a:solidFill>
                  <a:srgbClr val="7030A0"/>
                </a:solidFill>
              </a:rPr>
              <a:t>of vascular invasion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the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number of invaded vessels</a:t>
            </a:r>
            <a:r>
              <a:rPr lang="en-US" dirty="0">
                <a:solidFill>
                  <a:srgbClr val="FF0000"/>
                </a:solidFill>
              </a:rPr>
              <a:t>, number of lymph nodes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examined and involved with tumor, </a:t>
            </a:r>
            <a:r>
              <a:rPr lang="en-US" dirty="0">
                <a:solidFill>
                  <a:srgbClr val="FF0066"/>
                </a:solidFill>
              </a:rPr>
              <a:t>size </a:t>
            </a:r>
            <a:r>
              <a:rPr lang="en-US" dirty="0" smtClean="0">
                <a:solidFill>
                  <a:srgbClr val="FF0066"/>
                </a:solidFill>
              </a:rPr>
              <a:t>of the </a:t>
            </a:r>
            <a:r>
              <a:rPr lang="en-US" dirty="0">
                <a:solidFill>
                  <a:srgbClr val="FF0066"/>
                </a:solidFill>
              </a:rPr>
              <a:t>largest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metastatic focus to the lymph node, and presence or absence of </a:t>
            </a:r>
            <a:r>
              <a:rPr lang="en-US" dirty="0" err="1">
                <a:solidFill>
                  <a:srgbClr val="6600CC"/>
                </a:solidFill>
              </a:rPr>
              <a:t>extranodal</a:t>
            </a:r>
            <a:r>
              <a:rPr lang="en-US" dirty="0">
                <a:solidFill>
                  <a:srgbClr val="6600CC"/>
                </a:solidFill>
              </a:rPr>
              <a:t> </a:t>
            </a:r>
            <a:r>
              <a:rPr lang="en-US" dirty="0" smtClean="0">
                <a:solidFill>
                  <a:srgbClr val="6600CC"/>
                </a:solidFill>
              </a:rPr>
              <a:t>extension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metastatic tumor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.(S,M)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9420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588365" cy="377728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err="1"/>
              <a:t>Histopathologic</a:t>
            </a:r>
            <a:r>
              <a:rPr lang="en-US" dirty="0"/>
              <a:t> variants of thyroid carcinoma associated with more </a:t>
            </a:r>
            <a:r>
              <a:rPr lang="en-US" dirty="0" smtClean="0"/>
              <a:t>unfavorable: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e.g. </a:t>
            </a:r>
            <a:r>
              <a:rPr lang="en-US" dirty="0" smtClean="0">
                <a:solidFill>
                  <a:srgbClr val="6600CC"/>
                </a:solidFill>
              </a:rPr>
              <a:t>tall </a:t>
            </a:r>
            <a:r>
              <a:rPr lang="en-US" dirty="0">
                <a:solidFill>
                  <a:srgbClr val="6600CC"/>
                </a:solidFill>
              </a:rPr>
              <a:t>cell, columnar cell, and hobnail variants of PTC; widely invasive FTC; poorly </a:t>
            </a:r>
            <a:r>
              <a:rPr lang="en-US" dirty="0" smtClean="0">
                <a:solidFill>
                  <a:srgbClr val="6600CC"/>
                </a:solidFill>
              </a:rPr>
              <a:t>differentiated carcinoma</a:t>
            </a:r>
            <a:r>
              <a:rPr lang="en-US" dirty="0" smtClean="0"/>
              <a:t>)     </a:t>
            </a:r>
            <a:r>
              <a:rPr lang="en-US" dirty="0"/>
              <a:t>or more </a:t>
            </a:r>
            <a:r>
              <a:rPr lang="en-US" dirty="0" smtClean="0"/>
              <a:t>favorable: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(e.g. </a:t>
            </a:r>
            <a:r>
              <a:rPr lang="en-US" dirty="0">
                <a:solidFill>
                  <a:srgbClr val="FF0066"/>
                </a:solidFill>
              </a:rPr>
              <a:t>encapsulated follicular variant of PTC without </a:t>
            </a:r>
            <a:r>
              <a:rPr lang="en-US" dirty="0" smtClean="0">
                <a:solidFill>
                  <a:srgbClr val="FF0066"/>
                </a:solidFill>
              </a:rPr>
              <a:t>invasion, minimally-invasive </a:t>
            </a:r>
            <a:r>
              <a:rPr lang="en-US" dirty="0">
                <a:solidFill>
                  <a:srgbClr val="FF0066"/>
                </a:solidFill>
              </a:rPr>
              <a:t>FTC</a:t>
            </a:r>
            <a:r>
              <a:rPr lang="en-US" dirty="0"/>
              <a:t>) outcome should be identified during </a:t>
            </a:r>
            <a:r>
              <a:rPr lang="en-US" dirty="0" err="1"/>
              <a:t>histopathologic</a:t>
            </a:r>
            <a:r>
              <a:rPr lang="en-US" dirty="0"/>
              <a:t> examination </a:t>
            </a:r>
            <a:r>
              <a:rPr lang="en-US" dirty="0" smtClean="0"/>
              <a:t>and reported</a:t>
            </a:r>
            <a:r>
              <a:rPr lang="en-US" dirty="0"/>
              <a:t>. (</a:t>
            </a:r>
            <a:r>
              <a:rPr lang="en-US" dirty="0" smtClean="0"/>
              <a:t>S, 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9849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err="1"/>
              <a:t>Histopathologic</a:t>
            </a:r>
            <a:r>
              <a:rPr lang="en-US" dirty="0"/>
              <a:t> variants associated with familial syndromes (</a:t>
            </a:r>
            <a:r>
              <a:rPr lang="en-US" dirty="0" smtClean="0"/>
              <a:t>cribriform-</a:t>
            </a:r>
            <a:r>
              <a:rPr lang="en-US" dirty="0" err="1" smtClean="0"/>
              <a:t>morular</a:t>
            </a:r>
            <a:r>
              <a:rPr lang="en-US" dirty="0" smtClean="0"/>
              <a:t> variant </a:t>
            </a:r>
            <a:r>
              <a:rPr lang="en-US" dirty="0"/>
              <a:t>of papillary carcinoma often associated with familial adenomatous polyposis, </a:t>
            </a:r>
            <a:r>
              <a:rPr lang="en-US" dirty="0" err="1" smtClean="0"/>
              <a:t>PTENhamartoma</a:t>
            </a:r>
            <a:r>
              <a:rPr lang="en-US" dirty="0" smtClean="0"/>
              <a:t> tumor </a:t>
            </a:r>
            <a:r>
              <a:rPr lang="en-US" dirty="0"/>
              <a:t>syndrome associated follicular or papillary carcinoma) should be identified</a:t>
            </a:r>
          </a:p>
          <a:p>
            <a:pPr marL="0" indent="0" algn="l" rtl="0">
              <a:buNone/>
            </a:pPr>
            <a:r>
              <a:rPr lang="en-US" dirty="0"/>
              <a:t>during </a:t>
            </a:r>
            <a:r>
              <a:rPr lang="en-US" dirty="0" err="1"/>
              <a:t>histopathologic</a:t>
            </a:r>
            <a:r>
              <a:rPr lang="en-US" dirty="0"/>
              <a:t> examination and reported</a:t>
            </a:r>
            <a:r>
              <a:rPr lang="en-US" dirty="0" smtClean="0"/>
              <a:t>.(W,L)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78877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Diagnostic criteria for poorly </a:t>
            </a:r>
            <a:r>
              <a:rPr lang="en-US" dirty="0" smtClean="0"/>
              <a:t>differentiated carcinoma </a:t>
            </a:r>
            <a:r>
              <a:rPr lang="en-US" dirty="0"/>
              <a:t>are based on the consensus </a:t>
            </a:r>
            <a:r>
              <a:rPr lang="en-US" dirty="0" smtClean="0"/>
              <a:t>Turin include </a:t>
            </a:r>
            <a:r>
              <a:rPr lang="en-US" dirty="0"/>
              <a:t>the following 3 features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>
                <a:solidFill>
                  <a:srgbClr val="FF0066"/>
                </a:solidFill>
              </a:rPr>
              <a:t>i)solid/trabecular/insular </a:t>
            </a:r>
            <a:r>
              <a:rPr lang="en-US" dirty="0">
                <a:solidFill>
                  <a:srgbClr val="FF0066"/>
                </a:solidFill>
              </a:rPr>
              <a:t>microscopic growth pattern</a:t>
            </a:r>
            <a:r>
              <a:rPr lang="en-US" dirty="0" smtClean="0">
                <a:solidFill>
                  <a:srgbClr val="FF0066"/>
                </a:solidFill>
              </a:rPr>
              <a:t>,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(ii) </a:t>
            </a:r>
            <a:r>
              <a:rPr lang="en-US" dirty="0">
                <a:solidFill>
                  <a:srgbClr val="6600CC"/>
                </a:solidFill>
              </a:rPr>
              <a:t>lack of well developed nuclear </a:t>
            </a:r>
            <a:r>
              <a:rPr lang="en-US" dirty="0" smtClean="0">
                <a:solidFill>
                  <a:srgbClr val="6600CC"/>
                </a:solidFill>
              </a:rPr>
              <a:t>features of </a:t>
            </a:r>
            <a:r>
              <a:rPr lang="en-US" dirty="0">
                <a:solidFill>
                  <a:srgbClr val="6600CC"/>
                </a:solidFill>
              </a:rPr>
              <a:t>papillary carcinoma,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(iii</a:t>
            </a:r>
            <a:r>
              <a:rPr lang="en-US" dirty="0" smtClean="0">
                <a:solidFill>
                  <a:srgbClr val="FF0066"/>
                </a:solidFill>
              </a:rPr>
              <a:t>)  </a:t>
            </a:r>
            <a:r>
              <a:rPr lang="en-US" dirty="0">
                <a:solidFill>
                  <a:srgbClr val="FF0066"/>
                </a:solidFill>
              </a:rPr>
              <a:t>one of the following: convoluted nuclei (evidence for partial </a:t>
            </a:r>
            <a:r>
              <a:rPr lang="en-US" dirty="0" smtClean="0">
                <a:solidFill>
                  <a:srgbClr val="FF0066"/>
                </a:solidFill>
              </a:rPr>
              <a:t>loss of </a:t>
            </a:r>
            <a:r>
              <a:rPr lang="en-US" dirty="0">
                <a:solidFill>
                  <a:srgbClr val="FF0066"/>
                </a:solidFill>
              </a:rPr>
              <a:t>differentiation in papillary cancer), tumor necrosis, or 3 or more mitoses per 10 high </a:t>
            </a:r>
            <a:r>
              <a:rPr lang="en-US" dirty="0" err="1" smtClean="0">
                <a:solidFill>
                  <a:srgbClr val="FF0066"/>
                </a:solidFill>
              </a:rPr>
              <a:t>powerfields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endParaRPr lang="fa-IR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Poorly differentiated carcinoma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14222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2675467"/>
            <a:ext cx="7776864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dirty="0"/>
              <a:t>AJCC/UICC staging is recommended for all patients with DTC, based on its utility </a:t>
            </a:r>
            <a:r>
              <a:rPr lang="en-US" sz="3600" dirty="0" smtClean="0"/>
              <a:t>in predicting </a:t>
            </a:r>
            <a:r>
              <a:rPr lang="en-US" sz="3600" dirty="0"/>
              <a:t>disease mortality, and its requirement for </a:t>
            </a:r>
            <a:r>
              <a:rPr lang="en-US" sz="3600" dirty="0" smtClean="0"/>
              <a:t>cancer registries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role of post-operative staging systems and risk </a:t>
            </a:r>
            <a:r>
              <a:rPr lang="en-US" dirty="0" smtClean="0"/>
              <a:t>stratification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54745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684075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8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05678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78648"/>
            <a:ext cx="7055641" cy="110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2365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The 2009 ATA Initial Risk Stratification System is recommended for DTC </a:t>
            </a:r>
            <a:r>
              <a:rPr lang="en-US" sz="2800" dirty="0" smtClean="0"/>
              <a:t>patients treated </a:t>
            </a:r>
            <a:r>
              <a:rPr lang="en-US" sz="2800" dirty="0"/>
              <a:t>with thyroidectomy, based on its utility in predicting risk of disease recurrence </a:t>
            </a:r>
            <a:r>
              <a:rPr lang="en-US" sz="2800" dirty="0" smtClean="0"/>
              <a:t>and/or persistence</a:t>
            </a:r>
            <a:r>
              <a:rPr lang="en-US" sz="2800" dirty="0"/>
              <a:t>. (</a:t>
            </a:r>
            <a:r>
              <a:rPr lang="en-US" sz="2800" dirty="0" smtClean="0"/>
              <a:t>S, M)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2412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prognostic variables (such as the extent of lymph node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involvement, mutational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status, and/or the degree of vascular invasion in follicular thyroid cancer),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included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2009 ATA Initial Risk Stratification system, may be used to further refine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stratification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DTC as described below (and in Fig 4) in the Modified Initial Risk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Stratification system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However, the incremental benefit of adding these specific prognostic variables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2009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Risk Stratification system has not been established.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W,L) </a:t>
            </a:r>
            <a:endParaRPr lang="fa-I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640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Patients with thyroid cancer had one of the highest risks for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filing bankruptcy (approximately 3.5-fold), suggesting that the increasing incidence and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 of thyroid cancer can carry many risks.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38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/>
              <a:t>While not routinely recommended for initial post-operative risk stratification in </a:t>
            </a:r>
            <a:r>
              <a:rPr lang="en-US" dirty="0" err="1" smtClean="0"/>
              <a:t>DTC,the</a:t>
            </a:r>
            <a:r>
              <a:rPr lang="en-US" dirty="0" smtClean="0"/>
              <a:t> </a:t>
            </a:r>
            <a:r>
              <a:rPr lang="en-US" dirty="0"/>
              <a:t>mutational status of BRAF, and potentially other mutations such as TERT, have the </a:t>
            </a:r>
            <a:r>
              <a:rPr lang="en-US" dirty="0" smtClean="0"/>
              <a:t>potential to </a:t>
            </a:r>
            <a:r>
              <a:rPr lang="en-US" dirty="0"/>
              <a:t>refine risk estimates when interpreted in the context of other </a:t>
            </a:r>
            <a:r>
              <a:rPr lang="en-US" dirty="0" err="1"/>
              <a:t>clinico</a:t>
            </a:r>
            <a:r>
              <a:rPr lang="en-US" dirty="0"/>
              <a:t>-pathologic risk factors.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18525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Papillary Thyroid Cancer (with all of the following)</a:t>
            </a:r>
          </a:p>
          <a:p>
            <a:pPr algn="l" rtl="0"/>
            <a:r>
              <a:rPr lang="en-US" dirty="0"/>
              <a:t> No local or distant metastases;</a:t>
            </a:r>
          </a:p>
          <a:p>
            <a:pPr algn="l" rtl="0"/>
            <a:r>
              <a:rPr lang="en-US" dirty="0"/>
              <a:t> All macroscopic tumor has been resected</a:t>
            </a:r>
          </a:p>
          <a:p>
            <a:pPr algn="l" rtl="0"/>
            <a:r>
              <a:rPr lang="en-US" dirty="0"/>
              <a:t> No tumor invasion of loco-regional tissues or structures</a:t>
            </a:r>
          </a:p>
          <a:p>
            <a:pPr algn="l" rtl="0"/>
            <a:r>
              <a:rPr lang="en-US" dirty="0"/>
              <a:t> The tumor does not have aggressive histology (e.g., tall cell, hobnail variant,</a:t>
            </a:r>
          </a:p>
          <a:p>
            <a:pPr algn="l" rtl="0"/>
            <a:r>
              <a:rPr lang="en-US" dirty="0"/>
              <a:t>columnar cell carcinoma)</a:t>
            </a:r>
          </a:p>
          <a:p>
            <a:pPr algn="l" rtl="0"/>
            <a:r>
              <a:rPr lang="en-US" dirty="0"/>
              <a:t> If 131I is given, there are no RAI avid metastatic foci outside the thyroid bed on the</a:t>
            </a:r>
          </a:p>
          <a:p>
            <a:pPr algn="l" rtl="0"/>
            <a:r>
              <a:rPr lang="en-US" dirty="0"/>
              <a:t>first post-treatment whole-body RAI scan</a:t>
            </a:r>
          </a:p>
          <a:p>
            <a:pPr algn="l" rtl="0"/>
            <a:r>
              <a:rPr lang="en-US" dirty="0"/>
              <a:t> No vascular invasion</a:t>
            </a:r>
          </a:p>
          <a:p>
            <a:pPr algn="l" rtl="0"/>
            <a:r>
              <a:rPr lang="en-US" dirty="0"/>
              <a:t> Clinical N0 or ≤ 5 pathologic N1 </a:t>
            </a:r>
            <a:r>
              <a:rPr lang="en-US" dirty="0" err="1"/>
              <a:t>micrometastases</a:t>
            </a:r>
            <a:r>
              <a:rPr lang="en-US" dirty="0"/>
              <a:t> (&lt;0.2 cm in largest dimension</a:t>
            </a:r>
            <a:r>
              <a:rPr lang="en-US" dirty="0" smtClean="0"/>
              <a:t>)*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Intrathyroidal</a:t>
            </a:r>
            <a:r>
              <a:rPr lang="en-US" dirty="0"/>
              <a:t>, encapsulated follicular variant of papillary thyroid cancer*</a:t>
            </a:r>
          </a:p>
          <a:p>
            <a:pPr algn="l" rtl="0"/>
            <a:r>
              <a:rPr lang="en-US" dirty="0" err="1"/>
              <a:t>Intrathyroidal</a:t>
            </a:r>
            <a:r>
              <a:rPr lang="en-US" dirty="0"/>
              <a:t>, well differentiated follicular thyroid cancer with capsular invasion and </a:t>
            </a:r>
            <a:r>
              <a:rPr lang="en-US" dirty="0" smtClean="0"/>
              <a:t>no or </a:t>
            </a:r>
            <a:r>
              <a:rPr lang="en-US" dirty="0"/>
              <a:t>minimal (&lt;4 foci) vascular invasion*</a:t>
            </a:r>
          </a:p>
          <a:p>
            <a:pPr algn="l" rtl="0"/>
            <a:r>
              <a:rPr lang="en-US" dirty="0" err="1"/>
              <a:t>Intrathyroidal</a:t>
            </a:r>
            <a:r>
              <a:rPr lang="en-US" dirty="0"/>
              <a:t>, papillary </a:t>
            </a:r>
            <a:r>
              <a:rPr lang="en-US" dirty="0" err="1"/>
              <a:t>microcarcinoma</a:t>
            </a:r>
            <a:r>
              <a:rPr lang="en-US" dirty="0"/>
              <a:t>, </a:t>
            </a:r>
            <a:r>
              <a:rPr lang="en-US" dirty="0" err="1"/>
              <a:t>unifocal</a:t>
            </a:r>
            <a:r>
              <a:rPr lang="en-US" dirty="0"/>
              <a:t> or multifocal, including V600E BRAF</a:t>
            </a:r>
          </a:p>
          <a:p>
            <a:pPr algn="l" rtl="0"/>
            <a:r>
              <a:rPr lang="en-US" dirty="0"/>
              <a:t>mutated 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 LOW RISK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535203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353347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Microscopic invasion of tumor into the </a:t>
            </a:r>
            <a:r>
              <a:rPr lang="en-US" dirty="0" err="1"/>
              <a:t>perithyroidal</a:t>
            </a:r>
            <a:r>
              <a:rPr lang="en-US" dirty="0"/>
              <a:t> soft tissues</a:t>
            </a:r>
          </a:p>
          <a:p>
            <a:pPr algn="l" rtl="0"/>
            <a:r>
              <a:rPr lang="en-US" dirty="0"/>
              <a:t>RAI avid metastatic foci in the neck on the first post-treatment whole-body RAI scan</a:t>
            </a:r>
          </a:p>
          <a:p>
            <a:pPr algn="l" rtl="0"/>
            <a:r>
              <a:rPr lang="en-US" dirty="0"/>
              <a:t>Aggressive histology </a:t>
            </a:r>
          </a:p>
          <a:p>
            <a:pPr algn="l" rtl="0"/>
            <a:r>
              <a:rPr lang="en-US" dirty="0"/>
              <a:t>Papillary thyroid cancer with vascular invasion</a:t>
            </a:r>
          </a:p>
          <a:p>
            <a:pPr algn="l" rtl="0"/>
            <a:r>
              <a:rPr lang="en-US" dirty="0"/>
              <a:t>Clinical N1 or &gt;5 pathologic N1 with all involved lymph nodes &lt; 3 cm in </a:t>
            </a:r>
            <a:r>
              <a:rPr lang="en-US" dirty="0" smtClean="0"/>
              <a:t>largest dimension</a:t>
            </a:r>
            <a:r>
              <a:rPr lang="en-US" dirty="0"/>
              <a:t>*</a:t>
            </a:r>
          </a:p>
          <a:p>
            <a:pPr algn="l" rtl="0"/>
            <a:r>
              <a:rPr lang="en-US" dirty="0" err="1"/>
              <a:t>Intrathyroid</a:t>
            </a:r>
            <a:r>
              <a:rPr lang="en-US" dirty="0"/>
              <a:t>, papillary thyroid cancer, primary tumor 1-4 cm, V600E BRAF mutated (</a:t>
            </a:r>
            <a:r>
              <a:rPr lang="en-US" dirty="0" smtClean="0"/>
              <a:t>if known</a:t>
            </a:r>
            <a:r>
              <a:rPr lang="en-US" dirty="0"/>
              <a:t>)*</a:t>
            </a:r>
          </a:p>
          <a:p>
            <a:pPr algn="l" rtl="0"/>
            <a:r>
              <a:rPr lang="en-US" dirty="0"/>
              <a:t>Multifocal papillary </a:t>
            </a:r>
            <a:r>
              <a:rPr lang="en-US" dirty="0" err="1"/>
              <a:t>microcarcinoma</a:t>
            </a:r>
            <a:r>
              <a:rPr lang="en-US" dirty="0"/>
              <a:t> with </a:t>
            </a:r>
            <a:r>
              <a:rPr lang="en-US" dirty="0" err="1"/>
              <a:t>extrathyroidal</a:t>
            </a:r>
            <a:r>
              <a:rPr lang="en-US" dirty="0"/>
              <a:t> extension and V600E </a:t>
            </a:r>
            <a:r>
              <a:rPr lang="en-US" dirty="0" smtClean="0"/>
              <a:t>BRAF mutated 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 INTERMEDIATE RISK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968989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 HIGH RISK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Macroscopic invasion of tumor into the </a:t>
            </a:r>
            <a:r>
              <a:rPr lang="en-US" dirty="0" err="1"/>
              <a:t>perithyroidal</a:t>
            </a:r>
            <a:r>
              <a:rPr lang="en-US" dirty="0"/>
              <a:t> soft tissues (gross </a:t>
            </a:r>
            <a:r>
              <a:rPr lang="en-US" dirty="0" err="1" smtClean="0"/>
              <a:t>extrathyroidal</a:t>
            </a:r>
            <a:r>
              <a:rPr lang="en-US" dirty="0" smtClean="0"/>
              <a:t> extension</a:t>
            </a:r>
            <a:r>
              <a:rPr lang="en-US" dirty="0"/>
              <a:t>),</a:t>
            </a:r>
          </a:p>
          <a:p>
            <a:pPr algn="l" rtl="0"/>
            <a:r>
              <a:rPr lang="en-US" dirty="0"/>
              <a:t>Incomplete tumor resection</a:t>
            </a:r>
          </a:p>
          <a:p>
            <a:pPr algn="l" rtl="0"/>
            <a:r>
              <a:rPr lang="en-US" dirty="0"/>
              <a:t>Distant metastases</a:t>
            </a:r>
          </a:p>
          <a:p>
            <a:pPr algn="l" rtl="0"/>
            <a:r>
              <a:rPr lang="en-US" dirty="0"/>
              <a:t>Post-operative serum thyroglobulin suggestive of distant metastases</a:t>
            </a:r>
          </a:p>
          <a:p>
            <a:pPr algn="l" rtl="0"/>
            <a:r>
              <a:rPr lang="en-US" dirty="0"/>
              <a:t>Pathologic N1 with any metastatic lymph node ≥ 3 in largest dimension*</a:t>
            </a:r>
          </a:p>
          <a:p>
            <a:pPr algn="l" rtl="0"/>
            <a:r>
              <a:rPr lang="en-US" dirty="0"/>
              <a:t>Follicular thyroid cancer with extensive vascular invasion (&gt; 4 foci of vascular invasion</a:t>
            </a:r>
          </a:p>
        </p:txBody>
      </p:sp>
    </p:spTree>
    <p:extLst>
      <p:ext uri="{BB962C8B-B14F-4D97-AF65-F5344CB8AC3E}">
        <p14:creationId xmlns:p14="http://schemas.microsoft.com/office/powerpoint/2010/main" val="26683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latin typeface="Times New Roman"/>
              </a:rPr>
              <a:t>These results, although pending confirmation in other studies, suggest </a:t>
            </a:r>
            <a:r>
              <a:rPr lang="en-US" dirty="0" smtClean="0">
                <a:latin typeface="Times New Roman"/>
              </a:rPr>
              <a:t>that these </a:t>
            </a:r>
            <a:r>
              <a:rPr lang="en-US" dirty="0">
                <a:latin typeface="Times New Roman"/>
              </a:rPr>
              <a:t>molecular </a:t>
            </a:r>
            <a:r>
              <a:rPr lang="en-US" dirty="0" smtClean="0">
                <a:latin typeface="Times New Roman"/>
              </a:rPr>
              <a:t>markers(TP53 </a:t>
            </a:r>
            <a:r>
              <a:rPr lang="en-US" dirty="0">
                <a:latin typeface="Times New Roman"/>
              </a:rPr>
              <a:t>and </a:t>
            </a:r>
            <a:r>
              <a:rPr lang="en-US" dirty="0" smtClean="0">
                <a:latin typeface="Times New Roman"/>
              </a:rPr>
              <a:t>TERT), </a:t>
            </a:r>
            <a:r>
              <a:rPr lang="en-US" dirty="0">
                <a:latin typeface="Times New Roman"/>
              </a:rPr>
              <a:t>alone or in combination, will may be helpful for risk stratification </a:t>
            </a:r>
            <a:r>
              <a:rPr lang="en-US" dirty="0" smtClean="0">
                <a:latin typeface="Times New Roman"/>
              </a:rPr>
              <a:t>of thyroid </a:t>
            </a:r>
            <a:r>
              <a:rPr lang="en-US" dirty="0">
                <a:latin typeface="Times New Roman"/>
              </a:rPr>
              <a:t>cancer and provide significantly more accurate risk </a:t>
            </a:r>
            <a:r>
              <a:rPr lang="en-US" dirty="0" err="1">
                <a:latin typeface="Times New Roman"/>
              </a:rPr>
              <a:t>assessement</a:t>
            </a:r>
            <a:r>
              <a:rPr lang="en-US" dirty="0">
                <a:latin typeface="Times New Roman"/>
              </a:rPr>
              <a:t> than </a:t>
            </a:r>
            <a:r>
              <a:rPr lang="en-US" i="1" dirty="0">
                <a:latin typeface="Times New Roman"/>
              </a:rPr>
              <a:t>BRAF </a:t>
            </a:r>
            <a:r>
              <a:rPr lang="en-US" dirty="0" smtClean="0">
                <a:latin typeface="Times New Roman"/>
              </a:rPr>
              <a:t>mutational status </a:t>
            </a:r>
            <a:r>
              <a:rPr lang="en-US" dirty="0">
                <a:latin typeface="Times New Roman"/>
              </a:rPr>
              <a:t>taken in isolation.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58755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612067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4961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/>
              <a:t>Initial recurrence risk estimates should be continually modified during </a:t>
            </a:r>
            <a:r>
              <a:rPr lang="en-US" dirty="0" smtClean="0"/>
              <a:t>follow-</a:t>
            </a:r>
            <a:r>
              <a:rPr lang="en-US" dirty="0" err="1" smtClean="0"/>
              <a:t>up,because</a:t>
            </a:r>
            <a:r>
              <a:rPr lang="en-US" dirty="0" smtClean="0"/>
              <a:t> </a:t>
            </a:r>
            <a:r>
              <a:rPr lang="en-US" dirty="0"/>
              <a:t>the risk of recurrence and disease specific mortality can change over time as a </a:t>
            </a:r>
            <a:r>
              <a:rPr lang="en-US" dirty="0" smtClean="0"/>
              <a:t>function of </a:t>
            </a:r>
            <a:r>
              <a:rPr lang="en-US" dirty="0"/>
              <a:t>the clinical course of the disease and the response to therapy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initial risk estimates be modified over time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75181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fontScale="70000" lnSpcReduction="20000"/>
          </a:bodyPr>
          <a:lstStyle/>
          <a:p>
            <a:pPr marL="0" indent="0" algn="ctr" rtl="0">
              <a:buNone/>
            </a:pPr>
            <a:r>
              <a:rPr lang="en-US" sz="4800" dirty="0">
                <a:solidFill>
                  <a:srgbClr val="FF0066"/>
                </a:solidFill>
              </a:rPr>
              <a:t>Proposed terminology to classify response to therapy and clinical </a:t>
            </a:r>
            <a:r>
              <a:rPr lang="en-US" sz="4800" dirty="0" smtClean="0">
                <a:solidFill>
                  <a:srgbClr val="FF0066"/>
                </a:solidFill>
              </a:rPr>
              <a:t>implications</a:t>
            </a:r>
          </a:p>
          <a:p>
            <a:pPr marL="0" indent="0" algn="ctr" rtl="0">
              <a:buNone/>
            </a:pPr>
            <a:r>
              <a:rPr lang="en-US" sz="4800" dirty="0" smtClean="0"/>
              <a:t>1-Excellent </a:t>
            </a:r>
            <a:r>
              <a:rPr lang="en-US" sz="4800" dirty="0"/>
              <a:t>response: </a:t>
            </a:r>
          </a:p>
          <a:p>
            <a:pPr marL="0" indent="0" algn="ctr" rtl="0">
              <a:buNone/>
            </a:pPr>
            <a:r>
              <a:rPr lang="en-US" sz="4800" dirty="0" smtClean="0"/>
              <a:t>2- </a:t>
            </a:r>
            <a:r>
              <a:rPr lang="en-US" sz="4800" dirty="0"/>
              <a:t>Biochemical incomplete response</a:t>
            </a:r>
            <a:r>
              <a:rPr lang="en-US" sz="4800" dirty="0" smtClean="0"/>
              <a:t>:</a:t>
            </a:r>
            <a:endParaRPr lang="en-US" sz="4800" dirty="0"/>
          </a:p>
          <a:p>
            <a:pPr marL="0" indent="0" algn="ctr" rtl="0">
              <a:buNone/>
            </a:pPr>
            <a:r>
              <a:rPr lang="en-US" sz="4800" dirty="0" smtClean="0"/>
              <a:t>3- </a:t>
            </a:r>
            <a:r>
              <a:rPr lang="en-US" sz="4800" dirty="0"/>
              <a:t>Structural incomplete response: </a:t>
            </a:r>
          </a:p>
          <a:p>
            <a:pPr marL="0" indent="0" algn="ctr" rtl="0">
              <a:buNone/>
            </a:pPr>
            <a:r>
              <a:rPr lang="en-US" sz="4800" dirty="0" smtClean="0"/>
              <a:t>4- </a:t>
            </a:r>
            <a:r>
              <a:rPr lang="en-US" sz="4800" dirty="0"/>
              <a:t>Indeterminate response: </a:t>
            </a:r>
          </a:p>
          <a:p>
            <a:pPr marL="0" indent="0" algn="ctr" rtl="0">
              <a:buNone/>
            </a:pP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6641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Indeterminate response: non-specific biochemical or structural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findings which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cannot be confidently classified as either benign or malignant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l" rtl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includes patients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stable or declining anti-thyroglobulin antibody levels without definitive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structural evidence of disease.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36226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804389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These </a:t>
            </a:r>
            <a:r>
              <a:rPr lang="en-US" dirty="0"/>
              <a:t>patients have no clinical, biochemical or structural evidence of disease </a:t>
            </a:r>
            <a:r>
              <a:rPr lang="en-US" dirty="0" smtClean="0"/>
              <a:t>identified on </a:t>
            </a:r>
            <a:r>
              <a:rPr lang="en-US" dirty="0"/>
              <a:t>risk appropriate follow-up studies (Table 13</a:t>
            </a:r>
            <a:r>
              <a:rPr lang="en-US" dirty="0" smtClean="0"/>
              <a:t>).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If a total thyroidectomy and RAI ablation </a:t>
            </a:r>
            <a:r>
              <a:rPr lang="en-US" dirty="0" smtClean="0"/>
              <a:t>were done</a:t>
            </a:r>
            <a:r>
              <a:rPr lang="en-US" dirty="0"/>
              <a:t>, an excellent response was usually defined as a </a:t>
            </a:r>
            <a:r>
              <a:rPr lang="en-US" dirty="0" smtClean="0"/>
              <a:t>TSH stimulated </a:t>
            </a:r>
            <a:r>
              <a:rPr lang="en-US" dirty="0" err="1"/>
              <a:t>Tg</a:t>
            </a:r>
            <a:r>
              <a:rPr lang="en-US" dirty="0"/>
              <a:t> of less than 1 </a:t>
            </a:r>
            <a:r>
              <a:rPr lang="en-US" dirty="0" err="1"/>
              <a:t>ng</a:t>
            </a:r>
            <a:r>
              <a:rPr lang="en-US" dirty="0"/>
              <a:t>/mL </a:t>
            </a:r>
            <a:r>
              <a:rPr lang="en-US" dirty="0" smtClean="0"/>
              <a:t>in the </a:t>
            </a:r>
            <a:r>
              <a:rPr lang="en-US" dirty="0"/>
              <a:t>absence of structural or functional evidence of disease (and in the absence of </a:t>
            </a:r>
            <a:r>
              <a:rPr lang="en-US" dirty="0" smtClean="0"/>
              <a:t>thyroglobulin antibodies</a:t>
            </a:r>
            <a:r>
              <a:rPr lang="en-US" dirty="0"/>
              <a:t>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Excellent response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1717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276872"/>
            <a:ext cx="7848872" cy="384929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Of 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differentiated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thyroid cancers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, papillary cancer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comprises about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85% of cases compared to about 12% that have follicular histology, including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conventional and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oncocytic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(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Hürthle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cell)carcinomas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, and &lt;3% that are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poorly differentiated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tumors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.</a:t>
            </a:r>
          </a:p>
          <a:p>
            <a:pPr marL="0" indent="0" algn="l" rtl="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  <a:p>
            <a:pPr marL="0" indent="0" algn="l" rtl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In general, stage for stage, the prognoses of PTC and follicular cancer are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similar                  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80852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These patients have persistently abnormal suppressed and/or stimulated </a:t>
            </a:r>
            <a:r>
              <a:rPr lang="en-US" dirty="0" err="1"/>
              <a:t>Tg</a:t>
            </a:r>
            <a:r>
              <a:rPr lang="en-US" dirty="0"/>
              <a:t> values </a:t>
            </a:r>
            <a:r>
              <a:rPr lang="en-US" dirty="0" smtClean="0"/>
              <a:t>or rising </a:t>
            </a:r>
            <a:r>
              <a:rPr lang="en-US" dirty="0"/>
              <a:t>anti-thyroglobulin antibodies without structural evidence of disease that can be </a:t>
            </a:r>
            <a:r>
              <a:rPr lang="en-US" dirty="0" smtClean="0"/>
              <a:t>detected using </a:t>
            </a:r>
            <a:r>
              <a:rPr lang="en-US" dirty="0"/>
              <a:t>risk appropriate structural and functional imaging 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Previous </a:t>
            </a:r>
            <a:r>
              <a:rPr lang="en-US" dirty="0"/>
              <a:t>studies have used non-stimulated </a:t>
            </a:r>
            <a:r>
              <a:rPr lang="en-US" dirty="0" err="1"/>
              <a:t>Tg</a:t>
            </a:r>
            <a:r>
              <a:rPr lang="en-US" dirty="0"/>
              <a:t> </a:t>
            </a:r>
            <a:r>
              <a:rPr lang="en-US" dirty="0" smtClean="0"/>
              <a:t>values &gt; </a:t>
            </a:r>
            <a:r>
              <a:rPr lang="en-US" dirty="0"/>
              <a:t>1 </a:t>
            </a:r>
            <a:r>
              <a:rPr lang="en-US" dirty="0" err="1"/>
              <a:t>ng</a:t>
            </a:r>
            <a:r>
              <a:rPr lang="en-US" dirty="0"/>
              <a:t>/mL or TSH stimulated </a:t>
            </a:r>
            <a:r>
              <a:rPr lang="en-US" dirty="0" err="1"/>
              <a:t>Tg</a:t>
            </a:r>
            <a:r>
              <a:rPr lang="en-US" dirty="0"/>
              <a:t> values &gt; 10 </a:t>
            </a:r>
            <a:r>
              <a:rPr lang="en-US" dirty="0" err="1"/>
              <a:t>ng</a:t>
            </a:r>
            <a:r>
              <a:rPr lang="en-US" dirty="0"/>
              <a:t>/mL to define a biochemical </a:t>
            </a:r>
            <a:r>
              <a:rPr lang="en-US" dirty="0" smtClean="0"/>
              <a:t>incomplete response </a:t>
            </a:r>
            <a:r>
              <a:rPr lang="en-US" dirty="0"/>
              <a:t>to therapy in patients treated with total thyroidectomy and RAI ablation 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Biochemical incomplete response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973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588365" cy="3921299"/>
          </a:xfrm>
        </p:spPr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dirty="0"/>
              <a:t>A small percentage of patients with a biochemical incomplete response to therapy </a:t>
            </a:r>
            <a:r>
              <a:rPr lang="en-US" dirty="0" smtClean="0"/>
              <a:t>will demonstrate </a:t>
            </a:r>
            <a:r>
              <a:rPr lang="en-US" dirty="0"/>
              <a:t>progressive increases in the non-stimulated </a:t>
            </a:r>
            <a:r>
              <a:rPr lang="en-US" dirty="0" err="1"/>
              <a:t>Tg</a:t>
            </a:r>
            <a:r>
              <a:rPr lang="en-US" dirty="0"/>
              <a:t> values over time</a:t>
            </a:r>
            <a:r>
              <a:rPr lang="en-US" dirty="0" smtClean="0"/>
              <a:t>.</a:t>
            </a:r>
          </a:p>
          <a:p>
            <a:pPr marL="0" indent="0" algn="ctr" rtl="0">
              <a:buNone/>
            </a:pPr>
            <a:r>
              <a:rPr lang="en-US" dirty="0" smtClean="0"/>
              <a:t> </a:t>
            </a:r>
            <a:r>
              <a:rPr lang="en-US" dirty="0"/>
              <a:t>In patients </a:t>
            </a:r>
            <a:r>
              <a:rPr lang="en-US" dirty="0" smtClean="0"/>
              <a:t>treated with </a:t>
            </a:r>
            <a:r>
              <a:rPr lang="en-US" dirty="0"/>
              <a:t>total thyroidectomy and radioactive iodine remnant ablation, clinically significant </a:t>
            </a:r>
            <a:r>
              <a:rPr lang="en-US" dirty="0" smtClean="0"/>
              <a:t>increases in </a:t>
            </a:r>
            <a:r>
              <a:rPr lang="en-US" dirty="0" err="1"/>
              <a:t>unstimulated</a:t>
            </a:r>
            <a:r>
              <a:rPr lang="en-US" dirty="0"/>
              <a:t> serum </a:t>
            </a:r>
            <a:r>
              <a:rPr lang="en-US" dirty="0" err="1"/>
              <a:t>Tg</a:t>
            </a:r>
            <a:r>
              <a:rPr lang="en-US" dirty="0"/>
              <a:t> values over time as described by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Tg</a:t>
            </a:r>
            <a:r>
              <a:rPr lang="en-US" dirty="0">
                <a:solidFill>
                  <a:srgbClr val="FF0066"/>
                </a:solidFill>
              </a:rPr>
              <a:t> doubling times (&lt;1year, 1-3 </a:t>
            </a:r>
            <a:r>
              <a:rPr lang="en-US" dirty="0" err="1" smtClean="0">
                <a:solidFill>
                  <a:srgbClr val="FF0066"/>
                </a:solidFill>
              </a:rPr>
              <a:t>years,or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&gt;3 years)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or rate of rise in </a:t>
            </a:r>
            <a:r>
              <a:rPr lang="en-US" dirty="0" err="1">
                <a:solidFill>
                  <a:srgbClr val="7030A0"/>
                </a:solidFill>
              </a:rPr>
              <a:t>unstimulated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Tg</a:t>
            </a:r>
            <a:r>
              <a:rPr lang="en-US" dirty="0">
                <a:solidFill>
                  <a:srgbClr val="7030A0"/>
                </a:solidFill>
              </a:rPr>
              <a:t> of ≥0.3 </a:t>
            </a:r>
            <a:r>
              <a:rPr lang="en-US" dirty="0" err="1">
                <a:solidFill>
                  <a:srgbClr val="7030A0"/>
                </a:solidFill>
              </a:rPr>
              <a:t>ng</a:t>
            </a:r>
            <a:r>
              <a:rPr lang="en-US" dirty="0">
                <a:solidFill>
                  <a:srgbClr val="7030A0"/>
                </a:solidFill>
              </a:rPr>
              <a:t>/mL/year </a:t>
            </a:r>
            <a:r>
              <a:rPr lang="en-US" dirty="0"/>
              <a:t>over time </a:t>
            </a:r>
            <a:r>
              <a:rPr lang="en-US" dirty="0" smtClean="0"/>
              <a:t>,identify </a:t>
            </a:r>
            <a:r>
              <a:rPr lang="en-US" dirty="0"/>
              <a:t>patients at increased risk of developing structurally identifiable loco-regional or </a:t>
            </a:r>
            <a:r>
              <a:rPr lang="en-US" dirty="0" smtClean="0"/>
              <a:t>distant metastases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48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7"/>
            <a:ext cx="7848872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These patients have structural or functional (RAI scan, 18FDG-PET) evidence of </a:t>
            </a:r>
            <a:r>
              <a:rPr lang="en-US" dirty="0" err="1" smtClean="0"/>
              <a:t>locoregional</a:t>
            </a:r>
            <a:r>
              <a:rPr lang="en-US" dirty="0" smtClean="0"/>
              <a:t> or </a:t>
            </a:r>
            <a:r>
              <a:rPr lang="en-US" dirty="0"/>
              <a:t>distant </a:t>
            </a:r>
            <a:r>
              <a:rPr lang="en-US" dirty="0" smtClean="0"/>
              <a:t>metastases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. </a:t>
            </a:r>
            <a:r>
              <a:rPr lang="en-US" dirty="0"/>
              <a:t>This category includes both patients </a:t>
            </a:r>
            <a:r>
              <a:rPr lang="en-US" dirty="0" smtClean="0"/>
              <a:t>with biopsy proven disease </a:t>
            </a:r>
            <a:r>
              <a:rPr lang="en-US" dirty="0"/>
              <a:t>and also patients in whom structural or functional disease is identified which </a:t>
            </a:r>
            <a:r>
              <a:rPr lang="en-US" dirty="0" smtClean="0"/>
              <a:t>is highly </a:t>
            </a:r>
            <a:r>
              <a:rPr lang="en-US" dirty="0"/>
              <a:t>likely to be metastatic disease based on the clinical </a:t>
            </a:r>
            <a:r>
              <a:rPr lang="en-US" dirty="0" smtClean="0"/>
              <a:t>scenario.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incomplete response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340711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660373" cy="370527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While </a:t>
            </a:r>
            <a:r>
              <a:rPr lang="en-US" sz="2800" dirty="0" smtClean="0"/>
              <a:t>no deaths </a:t>
            </a:r>
            <a:r>
              <a:rPr lang="en-US" sz="2800" dirty="0"/>
              <a:t>were reported over a follow up period that extended to 15 years in patients </a:t>
            </a:r>
            <a:r>
              <a:rPr lang="en-US" sz="2800" dirty="0" smtClean="0"/>
              <a:t>with biochemical </a:t>
            </a:r>
            <a:r>
              <a:rPr lang="en-US" sz="2800" dirty="0"/>
              <a:t>incomplete response to therapy, death from disease was seen in 11% of </a:t>
            </a:r>
            <a:r>
              <a:rPr lang="en-US" sz="2800" dirty="0" smtClean="0"/>
              <a:t>patients with </a:t>
            </a:r>
            <a:r>
              <a:rPr lang="en-US" sz="2800" dirty="0"/>
              <a:t>a loco-regional incomplete response and in 57% of patients with structurally </a:t>
            </a:r>
            <a:r>
              <a:rPr lang="en-US" sz="2800" dirty="0" smtClean="0"/>
              <a:t>identifiable distant </a:t>
            </a:r>
            <a:r>
              <a:rPr lang="en-US" sz="2800" dirty="0"/>
              <a:t>metastases 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64220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dirty="0" smtClean="0"/>
              <a:t>This </a:t>
            </a:r>
            <a:r>
              <a:rPr lang="en-US" dirty="0"/>
              <a:t>category includes patients with </a:t>
            </a:r>
            <a:r>
              <a:rPr lang="en-US" dirty="0" err="1"/>
              <a:t>subcentimeter</a:t>
            </a:r>
            <a:r>
              <a:rPr lang="en-US" dirty="0"/>
              <a:t> avascular thyroid </a:t>
            </a:r>
            <a:r>
              <a:rPr lang="en-US" dirty="0" smtClean="0"/>
              <a:t>bed nodules </a:t>
            </a:r>
            <a:r>
              <a:rPr lang="en-US" dirty="0"/>
              <a:t>or atypical cervical lymph nodes that have not been biopsied, faint uptake in the </a:t>
            </a:r>
            <a:r>
              <a:rPr lang="en-US" dirty="0" smtClean="0"/>
              <a:t>thyroid bed </a:t>
            </a:r>
            <a:r>
              <a:rPr lang="en-US" dirty="0"/>
              <a:t>with undetectable stimulated </a:t>
            </a:r>
            <a:r>
              <a:rPr lang="en-US" dirty="0" err="1"/>
              <a:t>Tg</a:t>
            </a:r>
            <a:r>
              <a:rPr lang="en-US" dirty="0"/>
              <a:t> on follow up imaging, or nonspecific abnormalities </a:t>
            </a:r>
            <a:r>
              <a:rPr lang="en-US" dirty="0" smtClean="0"/>
              <a:t>on functional </a:t>
            </a:r>
            <a:r>
              <a:rPr lang="en-US" dirty="0"/>
              <a:t>or cross-sectional imaging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Also included in this category patients with </a:t>
            </a:r>
            <a:r>
              <a:rPr lang="en-US" dirty="0" err="1" smtClean="0"/>
              <a:t>nonstimulated</a:t>
            </a:r>
            <a:r>
              <a:rPr lang="en-US" dirty="0" smtClean="0"/>
              <a:t>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/>
              <a:t>values that are detectable but &lt; 1 </a:t>
            </a:r>
            <a:r>
              <a:rPr lang="en-US" dirty="0" err="1"/>
              <a:t>ng</a:t>
            </a:r>
            <a:r>
              <a:rPr lang="en-US" dirty="0"/>
              <a:t>/ml, TSH stimulated </a:t>
            </a:r>
            <a:r>
              <a:rPr lang="en-US" dirty="0" err="1"/>
              <a:t>Tg</a:t>
            </a:r>
            <a:r>
              <a:rPr lang="en-US" dirty="0"/>
              <a:t> values between 1 </a:t>
            </a:r>
            <a:r>
              <a:rPr lang="en-US" dirty="0" smtClean="0"/>
              <a:t>and 10 </a:t>
            </a:r>
            <a:r>
              <a:rPr lang="en-US" dirty="0" err="1"/>
              <a:t>ng</a:t>
            </a:r>
            <a:r>
              <a:rPr lang="en-US" dirty="0"/>
              <a:t>/mL and patients with stable or declining </a:t>
            </a:r>
            <a:r>
              <a:rPr lang="en-US" dirty="0" err="1"/>
              <a:t>Tg</a:t>
            </a:r>
            <a:r>
              <a:rPr lang="en-US" dirty="0"/>
              <a:t> antibodies in the same assay over time in </a:t>
            </a:r>
            <a:r>
              <a:rPr lang="en-US" dirty="0" smtClean="0"/>
              <a:t>the absence </a:t>
            </a:r>
            <a:r>
              <a:rPr lang="en-US" dirty="0"/>
              <a:t>of structural disease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Indeterminate response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669581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dirty="0"/>
              <a:t>Nonetheless, initial risk estimates can be used to guide recommendations with regard </a:t>
            </a:r>
            <a:r>
              <a:rPr lang="en-US" dirty="0" smtClean="0"/>
              <a:t>to the </a:t>
            </a:r>
            <a:r>
              <a:rPr lang="en-US" dirty="0">
                <a:solidFill>
                  <a:srgbClr val="FF0066"/>
                </a:solidFill>
              </a:rPr>
              <a:t>extent of thyroid surgery</a:t>
            </a:r>
            <a:r>
              <a:rPr lang="en-US" dirty="0"/>
              <a:t>, the need for and extent </a:t>
            </a:r>
            <a:r>
              <a:rPr lang="en-US" dirty="0">
                <a:solidFill>
                  <a:srgbClr val="FF0066"/>
                </a:solidFill>
              </a:rPr>
              <a:t>of cervical lymph node </a:t>
            </a:r>
            <a:r>
              <a:rPr lang="en-US" dirty="0"/>
              <a:t>dissection, the </a:t>
            </a:r>
            <a:r>
              <a:rPr lang="en-US" dirty="0" smtClean="0"/>
              <a:t>need for </a:t>
            </a:r>
            <a:r>
              <a:rPr lang="en-US" dirty="0"/>
              <a:t>and the dose of administered activities </a:t>
            </a:r>
            <a:r>
              <a:rPr lang="en-US" dirty="0">
                <a:solidFill>
                  <a:srgbClr val="FF0066"/>
                </a:solidFill>
              </a:rPr>
              <a:t>of radioiodine</a:t>
            </a:r>
            <a:r>
              <a:rPr lang="en-US" dirty="0"/>
              <a:t>, the need for and degree of </a:t>
            </a:r>
            <a:r>
              <a:rPr lang="en-US" dirty="0" smtClean="0">
                <a:solidFill>
                  <a:srgbClr val="FF0066"/>
                </a:solidFill>
              </a:rPr>
              <a:t>TSH suppression</a:t>
            </a:r>
            <a:r>
              <a:rPr lang="en-US" dirty="0">
                <a:solidFill>
                  <a:srgbClr val="FF0066"/>
                </a:solidFill>
              </a:rPr>
              <a:t>,</a:t>
            </a:r>
            <a:r>
              <a:rPr lang="en-US" dirty="0"/>
              <a:t> the need for and details of external beam </a:t>
            </a:r>
            <a:r>
              <a:rPr lang="en-US" dirty="0">
                <a:solidFill>
                  <a:srgbClr val="FF0066"/>
                </a:solidFill>
              </a:rPr>
              <a:t>irradiation</a:t>
            </a:r>
            <a:r>
              <a:rPr lang="en-US" dirty="0"/>
              <a:t>, the need for and types </a:t>
            </a:r>
            <a:r>
              <a:rPr lang="en-US" dirty="0" smtClean="0">
                <a:solidFill>
                  <a:srgbClr val="FF0066"/>
                </a:solidFill>
              </a:rPr>
              <a:t>of systemic </a:t>
            </a:r>
            <a:r>
              <a:rPr lang="en-US" dirty="0">
                <a:solidFill>
                  <a:srgbClr val="FF0066"/>
                </a:solidFill>
              </a:rPr>
              <a:t>therapy</a:t>
            </a:r>
            <a:r>
              <a:rPr lang="en-US" dirty="0"/>
              <a:t>, the need for and types of studies required for initial staging, and the </a:t>
            </a:r>
            <a:r>
              <a:rPr lang="en-US" dirty="0" smtClean="0"/>
              <a:t>intensity and </a:t>
            </a:r>
            <a:r>
              <a:rPr lang="en-US" dirty="0"/>
              <a:t>type of follow-up studies required for evaluating response to therapy in the early years</a:t>
            </a:r>
          </a:p>
          <a:p>
            <a:pPr marL="0" indent="0" algn="ctr" rtl="0">
              <a:buNone/>
            </a:pPr>
            <a:r>
              <a:rPr lang="en-US" dirty="0"/>
              <a:t>following initial therapy.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010552"/>
          </a:xfrm>
        </p:spPr>
        <p:txBody>
          <a:bodyPr>
            <a:normAutofit/>
          </a:bodyPr>
          <a:lstStyle/>
          <a:p>
            <a:pPr rtl="0"/>
            <a:r>
              <a:rPr lang="en-US" sz="2800" dirty="0"/>
              <a:t>Using risk stratification to guide disease </a:t>
            </a:r>
            <a:r>
              <a:rPr lang="en-US" sz="2800" dirty="0" smtClean="0"/>
              <a:t>surveillance and </a:t>
            </a:r>
            <a:r>
              <a:rPr lang="en-US" sz="2800" dirty="0"/>
              <a:t>therapeutic </a:t>
            </a:r>
            <a:r>
              <a:rPr lang="en-US" sz="2800" dirty="0" smtClean="0"/>
              <a:t>management decision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5355270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36912"/>
            <a:ext cx="8092421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Post-operative disease status (i.e. the presence or absence of persistent disease) </a:t>
            </a:r>
            <a:r>
              <a:rPr lang="en-US" sz="2800" dirty="0" smtClean="0"/>
              <a:t>should be </a:t>
            </a:r>
            <a:r>
              <a:rPr lang="en-US" sz="2800" dirty="0"/>
              <a:t>considered in deciding whether additional treatment (e.g. radioactive </a:t>
            </a:r>
            <a:r>
              <a:rPr lang="en-US" sz="2800" dirty="0" smtClean="0"/>
              <a:t>iodine</a:t>
            </a:r>
            <a:r>
              <a:rPr lang="en-US" sz="2800" dirty="0"/>
              <a:t>, surgery, or </a:t>
            </a:r>
            <a:r>
              <a:rPr lang="en-US" sz="2800" dirty="0" smtClean="0"/>
              <a:t>other treatment</a:t>
            </a:r>
            <a:r>
              <a:rPr lang="en-US" sz="2800" dirty="0"/>
              <a:t>) may be needed(S,L)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05312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2708920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/>
              <a:t>Post-operative serum thyroglobulin (on thyroid hormone therapy or after </a:t>
            </a:r>
            <a:r>
              <a:rPr lang="en-US" dirty="0" smtClean="0"/>
              <a:t>TSH stimulation</a:t>
            </a:r>
            <a:r>
              <a:rPr lang="en-US" dirty="0"/>
              <a:t>) can help in assessing the persistence of disease or thyroid remnant and </a:t>
            </a:r>
            <a:r>
              <a:rPr lang="en-US" dirty="0" smtClean="0"/>
              <a:t>predicting potential </a:t>
            </a:r>
            <a:r>
              <a:rPr lang="en-US" dirty="0"/>
              <a:t>future disease recurrence. </a:t>
            </a: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/>
              <a:t>The </a:t>
            </a:r>
            <a:r>
              <a:rPr lang="en-US" dirty="0" err="1"/>
              <a:t>Tg</a:t>
            </a:r>
            <a:r>
              <a:rPr lang="en-US" dirty="0"/>
              <a:t> should reach its nadir by 3-4 weeks </a:t>
            </a:r>
            <a:r>
              <a:rPr lang="en-US" dirty="0" smtClean="0"/>
              <a:t>post-operatively in </a:t>
            </a:r>
            <a:r>
              <a:rPr lang="en-US" dirty="0"/>
              <a:t>most patients. (</a:t>
            </a:r>
            <a:r>
              <a:rPr lang="en-US" dirty="0" smtClean="0"/>
              <a:t>S, 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6359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The optimal cut-off value for post-operative serum thyroglobulin or state in which it</a:t>
            </a:r>
          </a:p>
          <a:p>
            <a:pPr marL="0" indent="0" algn="ctr" rtl="0">
              <a:buNone/>
            </a:pPr>
            <a:r>
              <a:rPr lang="en-US" sz="2800" dirty="0"/>
              <a:t>is measured (on thyroid hormone therapy or after TSH stimulation) to guide decision-making</a:t>
            </a:r>
          </a:p>
          <a:p>
            <a:pPr marL="0" indent="0" algn="ctr" rtl="0">
              <a:buNone/>
            </a:pPr>
            <a:r>
              <a:rPr lang="en-US" sz="2800" dirty="0"/>
              <a:t>regarding RAI administration is not known (No </a:t>
            </a:r>
            <a:r>
              <a:rPr lang="en-US" sz="2800" dirty="0" smtClean="0"/>
              <a:t>Recommendation)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77618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777283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dirty="0"/>
              <a:t>Post-operative diagnostic radioiodine whole-body scans may be useful when </a:t>
            </a:r>
            <a:r>
              <a:rPr lang="en-US" dirty="0" smtClean="0"/>
              <a:t>the extent </a:t>
            </a:r>
            <a:r>
              <a:rPr lang="en-US" dirty="0"/>
              <a:t>of the thyroid remnant or residual disease cannot be accurately ascertained from </a:t>
            </a:r>
            <a:r>
              <a:rPr lang="en-US" dirty="0" smtClean="0"/>
              <a:t>the surgical </a:t>
            </a:r>
            <a:r>
              <a:rPr lang="en-US" dirty="0"/>
              <a:t>report or neck ultrasonography, and when the results may alter the decision to treat, </a:t>
            </a:r>
            <a:r>
              <a:rPr lang="en-US" dirty="0" smtClean="0"/>
              <a:t>or the </a:t>
            </a:r>
            <a:r>
              <a:rPr lang="en-US" dirty="0"/>
              <a:t>activity of RAI that is to be administered. Identification and localization of uptake foci </a:t>
            </a:r>
            <a:r>
              <a:rPr lang="en-US" dirty="0" smtClean="0"/>
              <a:t>may be </a:t>
            </a:r>
            <a:r>
              <a:rPr lang="en-US" dirty="0"/>
              <a:t>enhanced by concomitant SPECT/CT. When performed, </a:t>
            </a:r>
            <a:r>
              <a:rPr lang="en-US" dirty="0" err="1"/>
              <a:t>pretherapy</a:t>
            </a:r>
            <a:r>
              <a:rPr lang="en-US" dirty="0"/>
              <a:t> diagnostic scans </a:t>
            </a:r>
            <a:r>
              <a:rPr lang="en-US" dirty="0" smtClean="0"/>
              <a:t>should utilize 123 I </a:t>
            </a:r>
            <a:r>
              <a:rPr lang="en-US" dirty="0"/>
              <a:t>(1.5–3 </a:t>
            </a:r>
            <a:r>
              <a:rPr lang="en-US" dirty="0" err="1"/>
              <a:t>mCi</a:t>
            </a:r>
            <a:r>
              <a:rPr lang="en-US" dirty="0"/>
              <a:t>) or a low activity </a:t>
            </a:r>
            <a:r>
              <a:rPr lang="en-US" dirty="0" smtClean="0"/>
              <a:t>of 131 I </a:t>
            </a:r>
            <a:r>
              <a:rPr lang="en-US" dirty="0"/>
              <a:t>(1–3 </a:t>
            </a:r>
            <a:r>
              <a:rPr lang="en-US" dirty="0" err="1"/>
              <a:t>mCi</a:t>
            </a:r>
            <a:r>
              <a:rPr lang="en-US" dirty="0"/>
              <a:t>), with the therapeutic activity </a:t>
            </a:r>
            <a:r>
              <a:rPr lang="en-US" dirty="0" smtClean="0"/>
              <a:t>optimally administered </a:t>
            </a:r>
            <a:r>
              <a:rPr lang="en-US" dirty="0"/>
              <a:t>within 72 hours of the diagnostic activity. (</a:t>
            </a:r>
            <a:r>
              <a:rPr lang="en-US" dirty="0" smtClean="0"/>
              <a:t>W,L)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003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The specific goals of initial therapy:</a:t>
            </a:r>
            <a:endParaRPr lang="fa-IR" sz="6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66678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dirty="0"/>
              <a:t>Multiple studies have confirmed an increase risk of recurrence following </a:t>
            </a:r>
            <a:r>
              <a:rPr lang="en-US" sz="2800" dirty="0" smtClean="0"/>
              <a:t>total thyroidectomy </a:t>
            </a:r>
            <a:r>
              <a:rPr lang="en-US" sz="2800" dirty="0"/>
              <a:t>and RAI remnant ablation in patients that had a post-operative TSH </a:t>
            </a:r>
            <a:r>
              <a:rPr lang="en-US" sz="2800" dirty="0" smtClean="0"/>
              <a:t>stimulated thyroglobulin </a:t>
            </a:r>
            <a:r>
              <a:rPr lang="en-US" sz="2800" dirty="0"/>
              <a:t>&gt; 1-2 </a:t>
            </a:r>
            <a:r>
              <a:rPr lang="en-US" sz="2800" dirty="0" err="1"/>
              <a:t>ng</a:t>
            </a:r>
            <a:r>
              <a:rPr lang="en-US" sz="2800" dirty="0"/>
              <a:t>/mL at the time of ablation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of Post-operative serum </a:t>
            </a:r>
            <a:r>
              <a:rPr lang="en-US" dirty="0" err="1"/>
              <a:t>Tg</a:t>
            </a:r>
            <a:r>
              <a:rPr lang="en-US" dirty="0"/>
              <a:t> in clinical decision-making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45583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/>
              <a:t>Even in ATA low and intermediate risk patients that</a:t>
            </a:r>
          </a:p>
          <a:p>
            <a:pPr marL="0" indent="0" algn="ctr" rtl="0">
              <a:buNone/>
            </a:pPr>
            <a:r>
              <a:rPr lang="en-US" dirty="0"/>
              <a:t>did not receive RAI remnant ablation, a non-stimulated post-operative thyroglobulin &lt; 1 </a:t>
            </a:r>
            <a:r>
              <a:rPr lang="en-US" dirty="0" err="1"/>
              <a:t>ng</a:t>
            </a:r>
            <a:r>
              <a:rPr lang="en-US" dirty="0"/>
              <a:t>/mL</a:t>
            </a:r>
          </a:p>
          <a:p>
            <a:pPr marL="0" indent="0" algn="ctr" rtl="0">
              <a:buNone/>
            </a:pPr>
            <a:r>
              <a:rPr lang="en-US" dirty="0"/>
              <a:t>was associated with excellent clinical outcomes and recurrence rates &lt; 1%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of Post-operative serum </a:t>
            </a:r>
            <a:r>
              <a:rPr lang="en-US" dirty="0" err="1"/>
              <a:t>Tg</a:t>
            </a:r>
            <a:r>
              <a:rPr lang="en-US" dirty="0"/>
              <a:t> in clinical decision-making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17548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/>
              <a:t>However, in a recent </a:t>
            </a:r>
            <a:r>
              <a:rPr lang="en-US" dirty="0" smtClean="0"/>
              <a:t>retrospective review </a:t>
            </a:r>
            <a:r>
              <a:rPr lang="en-US" dirty="0"/>
              <a:t>of consecutive low risk patients treated with total thyroidectomy without </a:t>
            </a:r>
            <a:r>
              <a:rPr lang="en-US" dirty="0" smtClean="0"/>
              <a:t>radioactive iodine</a:t>
            </a:r>
            <a:r>
              <a:rPr lang="en-US" dirty="0"/>
              <a:t>, an </a:t>
            </a:r>
            <a:r>
              <a:rPr lang="en-US" dirty="0" err="1"/>
              <a:t>unstimulated</a:t>
            </a:r>
            <a:r>
              <a:rPr lang="en-US" dirty="0"/>
              <a:t> thyroglobulin of ≥ 2 </a:t>
            </a:r>
            <a:r>
              <a:rPr lang="en-US" dirty="0" err="1"/>
              <a:t>ng</a:t>
            </a:r>
            <a:r>
              <a:rPr lang="en-US" dirty="0"/>
              <a:t>/mL with a concomitant median TSH level </a:t>
            </a:r>
            <a:r>
              <a:rPr lang="en-US" dirty="0" smtClean="0"/>
              <a:t>of 0.48 </a:t>
            </a:r>
            <a:r>
              <a:rPr lang="en-US" dirty="0" err="1"/>
              <a:t>mIU</a:t>
            </a:r>
            <a:r>
              <a:rPr lang="en-US" dirty="0"/>
              <a:t>/L was reported to detect all patients with disease recurrence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of Post-operative serum </a:t>
            </a:r>
            <a:r>
              <a:rPr lang="en-US" dirty="0" err="1"/>
              <a:t>Tg</a:t>
            </a:r>
            <a:r>
              <a:rPr lang="en-US" dirty="0"/>
              <a:t> in clinical decision-making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96697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/>
              <a:t>neither a stimulated or suppressed post-operative </a:t>
            </a:r>
            <a:r>
              <a:rPr lang="en-US" dirty="0" err="1"/>
              <a:t>Tg</a:t>
            </a:r>
            <a:r>
              <a:rPr lang="en-US" dirty="0"/>
              <a:t> &lt; 1 </a:t>
            </a:r>
            <a:r>
              <a:rPr lang="en-US" dirty="0" err="1"/>
              <a:t>ng</a:t>
            </a:r>
            <a:r>
              <a:rPr lang="en-US" dirty="0"/>
              <a:t>/mL can completely eliminate </a:t>
            </a:r>
            <a:r>
              <a:rPr lang="en-US" dirty="0" smtClean="0"/>
              <a:t>the possibility </a:t>
            </a:r>
            <a:r>
              <a:rPr lang="en-US" dirty="0"/>
              <a:t>that a post-therapy RAI scan will identify metastatic foci outside the thyroid bed.</a:t>
            </a:r>
          </a:p>
          <a:p>
            <a:pPr marL="0" indent="0" algn="just" rtl="0">
              <a:buNone/>
            </a:pPr>
            <a:r>
              <a:rPr lang="en-US" dirty="0"/>
              <a:t>However, post-operative </a:t>
            </a:r>
            <a:r>
              <a:rPr lang="en-US" dirty="0" err="1"/>
              <a:t>Tg</a:t>
            </a:r>
            <a:r>
              <a:rPr lang="en-US" dirty="0"/>
              <a:t> values greater than 5-10 </a:t>
            </a:r>
            <a:r>
              <a:rPr lang="en-US" dirty="0" err="1"/>
              <a:t>ng</a:t>
            </a:r>
            <a:r>
              <a:rPr lang="en-US" dirty="0"/>
              <a:t>/mL increase the likelihood </a:t>
            </a:r>
            <a:r>
              <a:rPr lang="en-US" dirty="0" smtClean="0"/>
              <a:t>of identifying </a:t>
            </a:r>
            <a:r>
              <a:rPr lang="en-US" dirty="0"/>
              <a:t>RAI avid metastatic disease on the post-therapy scan.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Utility of Post-operative serum </a:t>
            </a:r>
            <a:r>
              <a:rPr lang="en-US" dirty="0" err="1"/>
              <a:t>Tg</a:t>
            </a:r>
            <a:r>
              <a:rPr lang="en-US" dirty="0"/>
              <a:t> in clinical decision-making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907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low risk patients, a suppressed or stimulated </a:t>
            </a:r>
            <a:r>
              <a:rPr lang="en-US" dirty="0" err="1"/>
              <a:t>Tg</a:t>
            </a:r>
            <a:endParaRPr lang="en-US" dirty="0"/>
          </a:p>
          <a:p>
            <a:pPr marL="0" indent="0" algn="just" rtl="0">
              <a:buNone/>
            </a:pPr>
            <a:r>
              <a:rPr lang="en-US" dirty="0"/>
              <a:t>&lt; 1 </a:t>
            </a:r>
            <a:r>
              <a:rPr lang="en-US" dirty="0" err="1"/>
              <a:t>ng</a:t>
            </a:r>
            <a:r>
              <a:rPr lang="en-US" dirty="0"/>
              <a:t>/mL is very reassuring and further confirms classification of the patients as low risk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dirty="0" smtClean="0"/>
              <a:t> In intermediate </a:t>
            </a:r>
            <a:r>
              <a:rPr lang="en-US" dirty="0"/>
              <a:t>risk patients, post-operative </a:t>
            </a:r>
            <a:r>
              <a:rPr lang="en-US" dirty="0" err="1"/>
              <a:t>Tg</a:t>
            </a:r>
            <a:r>
              <a:rPr lang="en-US" dirty="0"/>
              <a:t> values &lt; 1 </a:t>
            </a:r>
            <a:r>
              <a:rPr lang="en-US" dirty="0" err="1"/>
              <a:t>ng</a:t>
            </a:r>
            <a:r>
              <a:rPr lang="en-US" dirty="0"/>
              <a:t>/mL are reassuring, but do </a:t>
            </a:r>
            <a:r>
              <a:rPr lang="en-US" dirty="0" smtClean="0"/>
              <a:t>not completely </a:t>
            </a:r>
            <a:r>
              <a:rPr lang="en-US" dirty="0"/>
              <a:t>rule out the presence of small volume RAI avid </a:t>
            </a:r>
            <a:r>
              <a:rPr lang="en-US" dirty="0" err="1"/>
              <a:t>metastastic</a:t>
            </a:r>
            <a:r>
              <a:rPr lang="en-US" dirty="0"/>
              <a:t> disease. However, </a:t>
            </a:r>
            <a:r>
              <a:rPr lang="en-US" dirty="0" smtClean="0"/>
              <a:t>even without </a:t>
            </a:r>
            <a:r>
              <a:rPr lang="en-US" dirty="0"/>
              <a:t>RAI ablation many intermediate risk patients have excellent clinical outcomes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8388350" cy="136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6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On the other hand, post-operative </a:t>
            </a:r>
            <a:r>
              <a:rPr lang="en-US" dirty="0" err="1"/>
              <a:t>Tg</a:t>
            </a:r>
            <a:r>
              <a:rPr lang="en-US" dirty="0"/>
              <a:t> values (stimulated or non-stimulated) greater </a:t>
            </a:r>
            <a:r>
              <a:rPr lang="en-US" dirty="0" smtClean="0"/>
              <a:t>than 10 </a:t>
            </a:r>
            <a:r>
              <a:rPr lang="en-US" dirty="0"/>
              <a:t>-30 </a:t>
            </a:r>
            <a:r>
              <a:rPr lang="en-US" dirty="0" err="1"/>
              <a:t>ng</a:t>
            </a:r>
            <a:r>
              <a:rPr lang="en-US" dirty="0"/>
              <a:t>/mL increase the likelihood of having persistent/recurrent disease, failing initial </a:t>
            </a:r>
            <a:r>
              <a:rPr lang="en-US" dirty="0" smtClean="0"/>
              <a:t>RAI ablation</a:t>
            </a:r>
            <a:r>
              <a:rPr lang="en-US" dirty="0"/>
              <a:t>, having distant metastases, and dying of thyroid cancer. Therefore, post-operative </a:t>
            </a:r>
            <a:r>
              <a:rPr lang="en-US" dirty="0" err="1" smtClean="0"/>
              <a:t>Tg</a:t>
            </a:r>
            <a:r>
              <a:rPr lang="en-US" dirty="0" smtClean="0"/>
              <a:t> values </a:t>
            </a:r>
            <a:r>
              <a:rPr lang="en-US" dirty="0"/>
              <a:t>greater than </a:t>
            </a:r>
            <a:r>
              <a:rPr lang="en-US" dirty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ng</a:t>
            </a:r>
            <a:r>
              <a:rPr lang="en-US" dirty="0">
                <a:solidFill>
                  <a:srgbClr val="FF0000"/>
                </a:solidFill>
              </a:rPr>
              <a:t>/mL </a:t>
            </a:r>
            <a:r>
              <a:rPr lang="en-US" dirty="0"/>
              <a:t>will likely lead to additional evaluations and possibly </a:t>
            </a:r>
            <a:r>
              <a:rPr lang="en-US" dirty="0" smtClean="0"/>
              <a:t>even additional </a:t>
            </a:r>
            <a:r>
              <a:rPr lang="en-US" dirty="0"/>
              <a:t>therapies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of Post-operative serum </a:t>
            </a:r>
            <a:r>
              <a:rPr lang="en-US" dirty="0" err="1"/>
              <a:t>Tg</a:t>
            </a:r>
            <a:r>
              <a:rPr lang="en-US" dirty="0"/>
              <a:t> in clinical decision-making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793163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060848"/>
            <a:ext cx="8064896" cy="406531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With regard to decision-making on the need for RAI remnant ablation, it appears that </a:t>
            </a:r>
            <a:r>
              <a:rPr lang="en-US" dirty="0" smtClean="0"/>
              <a:t>the post-operative </a:t>
            </a:r>
            <a:r>
              <a:rPr lang="en-US" dirty="0"/>
              <a:t>serum </a:t>
            </a:r>
            <a:r>
              <a:rPr lang="en-US" dirty="0" err="1"/>
              <a:t>Tg</a:t>
            </a:r>
            <a:r>
              <a:rPr lang="en-US" dirty="0"/>
              <a:t> value will be more helpful in identifying patients </a:t>
            </a:r>
            <a:r>
              <a:rPr lang="en-US" dirty="0">
                <a:solidFill>
                  <a:srgbClr val="FF0000"/>
                </a:solidFill>
              </a:rPr>
              <a:t>that may benefit </a:t>
            </a:r>
            <a:r>
              <a:rPr lang="en-US" dirty="0" smtClean="0">
                <a:solidFill>
                  <a:srgbClr val="FF0000"/>
                </a:solidFill>
              </a:rPr>
              <a:t>from RAI </a:t>
            </a:r>
            <a:r>
              <a:rPr lang="en-US" dirty="0">
                <a:solidFill>
                  <a:srgbClr val="FF0000"/>
                </a:solidFill>
              </a:rPr>
              <a:t>ablation rather than in identifying patients that do not require ablation.</a:t>
            </a:r>
            <a:r>
              <a:rPr lang="en-US" dirty="0"/>
              <a:t> For example, </a:t>
            </a:r>
            <a:r>
              <a:rPr lang="en-US" dirty="0" smtClean="0"/>
              <a:t>a post-operative </a:t>
            </a:r>
            <a:r>
              <a:rPr lang="en-US" dirty="0" err="1"/>
              <a:t>Tg</a:t>
            </a:r>
            <a:r>
              <a:rPr lang="en-US" dirty="0"/>
              <a:t> value &gt; 5-10 </a:t>
            </a:r>
            <a:r>
              <a:rPr lang="en-US" dirty="0" err="1"/>
              <a:t>ng</a:t>
            </a:r>
            <a:r>
              <a:rPr lang="en-US" dirty="0"/>
              <a:t>/mL may lead to selection of RAI ablation in an ATA low </a:t>
            </a:r>
            <a:r>
              <a:rPr lang="en-US" dirty="0" smtClean="0"/>
              <a:t>risk patient </a:t>
            </a:r>
            <a:r>
              <a:rPr lang="en-US" dirty="0"/>
              <a:t>or ATA intermediate risk patient that otherwise would not have required </a:t>
            </a:r>
            <a:r>
              <a:rPr lang="en-US" dirty="0" smtClean="0"/>
              <a:t>RAI ablation(selective </a:t>
            </a:r>
            <a:r>
              <a:rPr lang="en-US" dirty="0"/>
              <a:t>use) in order to improve initial staging and facilitate </a:t>
            </a:r>
            <a:r>
              <a:rPr lang="en-US" dirty="0" err="1" smtClean="0"/>
              <a:t>followup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15999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/>
              <a:t>In a prospective study of 218 differentiated thyroid cancer patients, Lee et al. </a:t>
            </a:r>
            <a:r>
              <a:rPr lang="en-US" dirty="0" smtClean="0"/>
              <a:t>reported that </a:t>
            </a:r>
            <a:r>
              <a:rPr lang="en-US" dirty="0"/>
              <a:t>a stimulated thyroglobulin &lt; 2 </a:t>
            </a:r>
            <a:r>
              <a:rPr lang="en-US" dirty="0" err="1"/>
              <a:t>ng</a:t>
            </a:r>
            <a:r>
              <a:rPr lang="en-US" dirty="0"/>
              <a:t>/ml after thyroid hormone withdrawal (with goal TSH of </a:t>
            </a:r>
            <a:r>
              <a:rPr lang="en-US" dirty="0" smtClean="0"/>
              <a:t>&gt;30 </a:t>
            </a:r>
            <a:r>
              <a:rPr lang="en-US" dirty="0" err="1"/>
              <a:t>mIU</a:t>
            </a:r>
            <a:r>
              <a:rPr lang="en-US" dirty="0"/>
              <a:t>/L), at the time of administration of 100 to 200 </a:t>
            </a:r>
            <a:r>
              <a:rPr lang="en-US" dirty="0" err="1"/>
              <a:t>mCi</a:t>
            </a:r>
            <a:r>
              <a:rPr lang="en-US" dirty="0"/>
              <a:t> of 131I(for remnant ablation </a:t>
            </a:r>
            <a:r>
              <a:rPr lang="en-US" dirty="0" smtClean="0"/>
              <a:t>or treatment</a:t>
            </a:r>
            <a:r>
              <a:rPr lang="en-US" dirty="0"/>
              <a:t>), was associated with the following negative predictive values for biochemical </a:t>
            </a:r>
            <a:r>
              <a:rPr lang="en-US" dirty="0" smtClean="0"/>
              <a:t>or structural </a:t>
            </a:r>
            <a:r>
              <a:rPr lang="en-US" dirty="0"/>
              <a:t>recurrence at 6 to 12 months: 98.4% for ATA low risk patients, 94.1% for </a:t>
            </a:r>
            <a:r>
              <a:rPr lang="en-US" dirty="0" smtClean="0"/>
              <a:t>ATA intermediate </a:t>
            </a:r>
            <a:r>
              <a:rPr lang="en-US" dirty="0"/>
              <a:t>risk, and 50% in ATA high risk group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400" dirty="0"/>
              <a:t>Potential role of post-operative US </a:t>
            </a:r>
            <a:r>
              <a:rPr lang="en-US" sz="2400" dirty="0" smtClean="0"/>
              <a:t>In conjunction </a:t>
            </a:r>
            <a:r>
              <a:rPr lang="en-US" sz="2400" dirty="0"/>
              <a:t>with </a:t>
            </a:r>
            <a:r>
              <a:rPr lang="en-US" sz="2400" dirty="0" smtClean="0"/>
              <a:t>post operative </a:t>
            </a:r>
            <a:r>
              <a:rPr lang="en-US" sz="2400" dirty="0"/>
              <a:t>serum </a:t>
            </a:r>
            <a:r>
              <a:rPr lang="en-US" sz="2400" dirty="0" err="1"/>
              <a:t>Tg</a:t>
            </a:r>
            <a:r>
              <a:rPr lang="en-US" sz="2400" dirty="0"/>
              <a:t> </a:t>
            </a:r>
            <a:r>
              <a:rPr lang="en-US" sz="2400" dirty="0" smtClean="0"/>
              <a:t>in clinical decision-making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473385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882744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/>
              <a:t>The timing of </a:t>
            </a:r>
            <a:r>
              <a:rPr lang="en-US" dirty="0" smtClean="0"/>
              <a:t>whole body </a:t>
            </a:r>
            <a:r>
              <a:rPr lang="en-US" dirty="0"/>
              <a:t>diagnostic scans following administration of radioisotopes in reviewed studies ranged </a:t>
            </a:r>
            <a:r>
              <a:rPr lang="en-US" dirty="0" smtClean="0"/>
              <a:t>from about </a:t>
            </a:r>
            <a:r>
              <a:rPr lang="en-US" dirty="0"/>
              <a:t>24 to 72 hours for 131I </a:t>
            </a:r>
            <a:r>
              <a:rPr lang="en-US" dirty="0" smtClean="0"/>
              <a:t>, </a:t>
            </a:r>
            <a:r>
              <a:rPr lang="en-US" dirty="0"/>
              <a:t>and was 24 hours for 123I 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Questions on the potentially negative impact of such scans with 131I on </a:t>
            </a:r>
            <a:r>
              <a:rPr lang="en-US" dirty="0" smtClean="0"/>
              <a:t>RAI therapeutic </a:t>
            </a:r>
            <a:r>
              <a:rPr lang="en-US" dirty="0"/>
              <a:t>efficacy for successful remnant ablation (“stunning”) may be mitigated or avoided </a:t>
            </a:r>
            <a:r>
              <a:rPr lang="en-US" dirty="0" smtClean="0"/>
              <a:t>by the </a:t>
            </a:r>
            <a:r>
              <a:rPr lang="en-US" dirty="0"/>
              <a:t>use of either low activity 131I (1-3 </a:t>
            </a:r>
            <a:r>
              <a:rPr lang="en-US" dirty="0" err="1"/>
              <a:t>mCi</a:t>
            </a:r>
            <a:r>
              <a:rPr lang="en-US" dirty="0"/>
              <a:t>) or alternative isotopes such as 123I.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Role of post-operative radioisotope diagnostic scanning in clinical </a:t>
            </a:r>
            <a:r>
              <a:rPr lang="en-US" sz="2400" dirty="0" smtClean="0"/>
              <a:t>decision making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6395123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/>
              <a:t>RAI remnant ablation is not routinely recommended after thyroidectomy for </a:t>
            </a:r>
            <a:r>
              <a:rPr lang="en-US" dirty="0">
                <a:solidFill>
                  <a:srgbClr val="FF0000"/>
                </a:solidFill>
              </a:rPr>
              <a:t>ATA </a:t>
            </a:r>
            <a:r>
              <a:rPr lang="en-US" dirty="0" smtClean="0">
                <a:solidFill>
                  <a:srgbClr val="FF0000"/>
                </a:solidFill>
              </a:rPr>
              <a:t>low risk </a:t>
            </a:r>
            <a:r>
              <a:rPr lang="en-US" dirty="0">
                <a:solidFill>
                  <a:srgbClr val="FF0000"/>
                </a:solidFill>
              </a:rPr>
              <a:t>DTC patients</a:t>
            </a:r>
            <a:r>
              <a:rPr lang="en-US" dirty="0"/>
              <a:t>. Consideration of specific features of the individual patient that </a:t>
            </a:r>
            <a:r>
              <a:rPr lang="en-US" dirty="0" smtClean="0"/>
              <a:t>could modulate </a:t>
            </a:r>
            <a:r>
              <a:rPr lang="en-US" dirty="0"/>
              <a:t>recurrence risk, disease follow-up implications, and patient preferences, are relevant </a:t>
            </a:r>
            <a:r>
              <a:rPr lang="en-US" dirty="0" smtClean="0"/>
              <a:t>to RAI decision-making(</a:t>
            </a:r>
            <a:r>
              <a:rPr lang="en-US" dirty="0" err="1" smtClean="0"/>
              <a:t>w,L</a:t>
            </a:r>
            <a:r>
              <a:rPr lang="en-US" dirty="0" smtClean="0"/>
              <a:t>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/>
              </a:rPr>
              <a:t>What </a:t>
            </a:r>
            <a:r>
              <a:rPr lang="en-US" b="1" i="1" dirty="0">
                <a:latin typeface="Times New Roman"/>
              </a:rPr>
              <a:t>is the role of radioactive iodine (RAI)</a:t>
            </a:r>
            <a:r>
              <a:rPr lang="en-US" dirty="0" smtClean="0"/>
              <a:t>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7836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/>
              </a:rPr>
              <a:t>1-</a:t>
            </a:r>
            <a:r>
              <a:rPr lang="en-US" sz="3200" dirty="0" smtClean="0">
                <a:latin typeface="Times New Roman"/>
              </a:rPr>
              <a:t>Completeness </a:t>
            </a:r>
            <a:r>
              <a:rPr lang="en-US" sz="3200" dirty="0">
                <a:latin typeface="Times New Roman"/>
              </a:rPr>
              <a:t>of surgical resection is an </a:t>
            </a:r>
            <a:r>
              <a:rPr lang="en-US" sz="3200" dirty="0" smtClean="0">
                <a:latin typeface="Times New Roman"/>
              </a:rPr>
              <a:t>important determinant </a:t>
            </a:r>
            <a:r>
              <a:rPr lang="en-US" sz="3200" dirty="0">
                <a:latin typeface="Times New Roman"/>
              </a:rPr>
              <a:t>of outcome, while residual metastatic lymph nodes represent the most common site</a:t>
            </a:r>
          </a:p>
          <a:p>
            <a:pPr marL="0" indent="0" algn="ctr" rtl="0">
              <a:buNone/>
            </a:pPr>
            <a:r>
              <a:rPr lang="en-US" sz="3200" dirty="0">
                <a:latin typeface="Times New Roman"/>
              </a:rPr>
              <a:t>of disease persistence/recurrence 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80062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dirty="0"/>
              <a:t>RAI remnant ablation is not routinely recommended after lobectomy or </a:t>
            </a:r>
            <a:r>
              <a:rPr lang="en-US" sz="2800" dirty="0" smtClean="0"/>
              <a:t>total thyroidectomy </a:t>
            </a:r>
            <a:r>
              <a:rPr lang="en-US" sz="2800" dirty="0"/>
              <a:t>for patients with </a:t>
            </a:r>
            <a:r>
              <a:rPr lang="en-US" sz="2800" dirty="0" err="1"/>
              <a:t>unifocal</a:t>
            </a:r>
            <a:r>
              <a:rPr lang="en-US" sz="2800" dirty="0"/>
              <a:t> papillary </a:t>
            </a:r>
            <a:r>
              <a:rPr lang="en-US" sz="2800" dirty="0" err="1"/>
              <a:t>microcarcinoma</a:t>
            </a:r>
            <a:r>
              <a:rPr lang="en-US" sz="2800" dirty="0"/>
              <a:t>, in the absence of </a:t>
            </a:r>
            <a:r>
              <a:rPr lang="en-US" sz="2800" dirty="0" smtClean="0"/>
              <a:t>other adverse </a:t>
            </a:r>
            <a:r>
              <a:rPr lang="en-US" sz="2800" dirty="0"/>
              <a:t>features. (</a:t>
            </a:r>
            <a:r>
              <a:rPr lang="en-US" sz="2800" dirty="0" smtClean="0"/>
              <a:t>S, M)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role of radioactive iodine (RAI)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38939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RAI remnant ablation is not routinely recommended after thyroidectomy for </a:t>
            </a:r>
            <a:r>
              <a:rPr lang="en-US" dirty="0" smtClean="0"/>
              <a:t>patients with </a:t>
            </a:r>
            <a:r>
              <a:rPr lang="en-US" dirty="0"/>
              <a:t>multi-focal papillary </a:t>
            </a:r>
            <a:r>
              <a:rPr lang="en-US" dirty="0" err="1"/>
              <a:t>microcarcinoma</a:t>
            </a:r>
            <a:r>
              <a:rPr lang="en-US" dirty="0"/>
              <a:t>, in absence of other adverse features.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Consideration of </a:t>
            </a:r>
            <a:r>
              <a:rPr lang="en-US" dirty="0"/>
              <a:t>specific features of the individual patient that could modulate recurrence risk, disease </a:t>
            </a:r>
            <a:r>
              <a:rPr lang="en-US" dirty="0" err="1" smtClean="0"/>
              <a:t>followup</a:t>
            </a:r>
            <a:r>
              <a:rPr lang="en-US" dirty="0" smtClean="0"/>
              <a:t> implications</a:t>
            </a:r>
            <a:r>
              <a:rPr lang="en-US" dirty="0"/>
              <a:t>, and patient preferences, are relevant to RAI </a:t>
            </a:r>
            <a:r>
              <a:rPr lang="en-US" dirty="0" smtClean="0"/>
              <a:t>decision-making(W,L)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role of radioactive iodine (RAI)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6631779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RAI adjuvant therapy should be considered after total thyroidectomy in </a:t>
            </a:r>
            <a:r>
              <a:rPr lang="en-US" sz="3200" dirty="0" smtClean="0"/>
              <a:t>ATA intermediate </a:t>
            </a:r>
            <a:r>
              <a:rPr lang="en-US" sz="3200" dirty="0"/>
              <a:t>risk level differentiated thyroid cancer patients. (</a:t>
            </a:r>
            <a:r>
              <a:rPr lang="en-US" sz="3200" dirty="0" smtClean="0"/>
              <a:t>W,L)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role of radioactive iodine (RAI)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09576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dirty="0"/>
              <a:t>RAI adjuvant therapy is routinely recommended after total thyroidectomy for </a:t>
            </a:r>
            <a:r>
              <a:rPr lang="en-US" sz="4000" dirty="0" smtClean="0"/>
              <a:t>ATA high </a:t>
            </a:r>
            <a:r>
              <a:rPr lang="en-US" sz="4000" dirty="0"/>
              <a:t>risk differentiated thyroid cancer patients</a:t>
            </a:r>
            <a:endParaRPr lang="fa-I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What is the role of radioactive iodine (RAI)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91820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1" dirty="0">
                <a:latin typeface="Times New Roman"/>
              </a:rPr>
              <a:t>RAI remnant ablation </a:t>
            </a:r>
            <a:r>
              <a:rPr lang="en-US" dirty="0">
                <a:latin typeface="Times New Roman"/>
              </a:rPr>
              <a:t>(to facilitate detection of recurrent disease and initial </a:t>
            </a:r>
            <a:r>
              <a:rPr lang="en-US" dirty="0" smtClean="0">
                <a:latin typeface="Times New Roman"/>
              </a:rPr>
              <a:t>staging by </a:t>
            </a:r>
            <a:r>
              <a:rPr lang="en-US" dirty="0">
                <a:latin typeface="Times New Roman"/>
              </a:rPr>
              <a:t>tests such as thyroglobulin measurements or whole body RAI scans), </a:t>
            </a:r>
            <a:endParaRPr lang="en-US" dirty="0" smtClean="0">
              <a:latin typeface="Times New Roman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/>
              </a:rPr>
              <a:t>2</a:t>
            </a:r>
            <a:r>
              <a:rPr lang="en-US" dirty="0">
                <a:latin typeface="Times New Roman"/>
              </a:rPr>
              <a:t>) </a:t>
            </a:r>
            <a:r>
              <a:rPr lang="en-US" b="1" i="1" dirty="0">
                <a:latin typeface="Times New Roman"/>
              </a:rPr>
              <a:t>RAI </a:t>
            </a:r>
            <a:r>
              <a:rPr lang="en-US" b="1" i="1" dirty="0" smtClean="0">
                <a:latin typeface="Times New Roman"/>
              </a:rPr>
              <a:t>adjuvant therapy </a:t>
            </a:r>
            <a:r>
              <a:rPr lang="en-US" dirty="0">
                <a:latin typeface="Times New Roman"/>
              </a:rPr>
              <a:t>(intended to improve disease-free survival by theoretically destroying suspected, but</a:t>
            </a:r>
          </a:p>
          <a:p>
            <a:pPr marL="0" indent="0" algn="l">
              <a:buNone/>
            </a:pPr>
            <a:r>
              <a:rPr lang="en-US" dirty="0">
                <a:latin typeface="Times New Roman"/>
              </a:rPr>
              <a:t>unproven residual disease, especially in those at increased risk of disease recurrence), or </a:t>
            </a:r>
            <a:endParaRPr lang="en-US" dirty="0" smtClean="0">
              <a:latin typeface="Times New Roman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/>
              </a:rPr>
              <a:t>3</a:t>
            </a:r>
            <a:r>
              <a:rPr lang="en-US" dirty="0">
                <a:latin typeface="Times New Roman"/>
              </a:rPr>
              <a:t>) </a:t>
            </a:r>
            <a:r>
              <a:rPr lang="en-US" b="1" i="1" dirty="0" smtClean="0">
                <a:latin typeface="Times New Roman"/>
              </a:rPr>
              <a:t>RAI therapy </a:t>
            </a:r>
            <a:r>
              <a:rPr lang="en-US" dirty="0">
                <a:latin typeface="Times New Roman"/>
              </a:rPr>
              <a:t>(intended to improve disease-specific and disease-free survival by treating persistent</a:t>
            </a:r>
          </a:p>
          <a:p>
            <a:pPr marL="0" indent="0" algn="l">
              <a:buNone/>
            </a:pPr>
            <a:r>
              <a:rPr lang="en-US" dirty="0">
                <a:latin typeface="Times New Roman"/>
              </a:rPr>
              <a:t>disease in higher risk patients).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RAI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293596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The role of molecular testing in guiding post-operative RAI use has yet to be established,</a:t>
            </a:r>
          </a:p>
          <a:p>
            <a:pPr marL="0" indent="0" algn="l" rtl="0">
              <a:buNone/>
            </a:pPr>
            <a:r>
              <a:rPr lang="en-US" sz="2800" dirty="0"/>
              <a:t>therefore no molecular testing to guide post-operative RAI use can be recommended at this time.</a:t>
            </a:r>
          </a:p>
          <a:p>
            <a:pPr marL="0" indent="0" algn="l" rtl="0">
              <a:buNone/>
            </a:pPr>
            <a:r>
              <a:rPr lang="en-US" sz="2800" dirty="0"/>
              <a:t>(No recommendation, Insufficient </a:t>
            </a:r>
            <a:r>
              <a:rPr lang="en-US" sz="2800" dirty="0" smtClean="0"/>
              <a:t>evidence)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62929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132856"/>
            <a:ext cx="7408333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dirty="0"/>
              <a:t>How long does thyroid hormone need to be withdrawn in preparation for </a:t>
            </a:r>
            <a:r>
              <a:rPr lang="en-US" sz="3600" dirty="0" smtClean="0"/>
              <a:t>RAI remnant </a:t>
            </a:r>
            <a:r>
              <a:rPr lang="en-US" sz="3600" dirty="0"/>
              <a:t>ablation/treatment or diagnostic scanning?</a:t>
            </a:r>
            <a:endParaRPr lang="fa-I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3963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7" y="2675467"/>
            <a:ext cx="7704856" cy="345069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If thyroid hormone withdrawal is planned prior to RAI therapy or diagnostic </a:t>
            </a:r>
            <a:r>
              <a:rPr lang="en-US" dirty="0" err="1" smtClean="0"/>
              <a:t>testing,</a:t>
            </a:r>
            <a:r>
              <a:rPr lang="en-US" dirty="0" err="1" smtClean="0">
                <a:solidFill>
                  <a:srgbClr val="FF0000"/>
                </a:solidFill>
              </a:rPr>
              <a:t>levothyroxine</a:t>
            </a:r>
            <a:r>
              <a:rPr lang="en-US" dirty="0" smtClean="0"/>
              <a:t> </a:t>
            </a:r>
            <a:r>
              <a:rPr lang="en-US" dirty="0"/>
              <a:t>should be withdrawn for </a:t>
            </a:r>
            <a:r>
              <a:rPr lang="en-US" dirty="0">
                <a:solidFill>
                  <a:srgbClr val="FF0000"/>
                </a:solidFill>
              </a:rPr>
              <a:t>3-4 weeks.</a:t>
            </a:r>
            <a:r>
              <a:rPr lang="en-US" dirty="0"/>
              <a:t> </a:t>
            </a:r>
            <a:r>
              <a:rPr lang="en-US" dirty="0" err="1"/>
              <a:t>Liothyronine</a:t>
            </a:r>
            <a:r>
              <a:rPr lang="en-US" dirty="0"/>
              <a:t> (LT3) may be substituted </a:t>
            </a:r>
            <a:r>
              <a:rPr lang="en-US" dirty="0" smtClean="0"/>
              <a:t>for levothyroxine </a:t>
            </a:r>
            <a:r>
              <a:rPr lang="en-US" dirty="0"/>
              <a:t>in the initial weeks if levothyroxine is withdrawn for 4 or more weeks, and in </a:t>
            </a:r>
            <a:r>
              <a:rPr lang="en-US" dirty="0" smtClean="0"/>
              <a:t>such circumstances</a:t>
            </a:r>
            <a:r>
              <a:rPr lang="en-US" dirty="0">
                <a:solidFill>
                  <a:schemeClr val="accent3"/>
                </a:solidFill>
              </a:rPr>
              <a:t>, LT3 </a:t>
            </a:r>
            <a:r>
              <a:rPr lang="en-US" dirty="0"/>
              <a:t>should be withdrawn for at least </a:t>
            </a:r>
            <a:r>
              <a:rPr lang="en-US" dirty="0">
                <a:solidFill>
                  <a:schemeClr val="accent3"/>
                </a:solidFill>
              </a:rPr>
              <a:t>2 weeks</a:t>
            </a:r>
            <a:r>
              <a:rPr lang="en-US" dirty="0"/>
              <a:t>. Serum TSH should be </a:t>
            </a:r>
            <a:r>
              <a:rPr lang="en-US" dirty="0" smtClean="0"/>
              <a:t>measured prior </a:t>
            </a:r>
            <a:r>
              <a:rPr lang="en-US" dirty="0"/>
              <a:t>to radioisotope administration to evaluate the degree of TSH elevation. (</a:t>
            </a:r>
            <a:r>
              <a:rPr lang="en-US" dirty="0" smtClean="0"/>
              <a:t>S, 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Autofit/>
          </a:bodyPr>
          <a:lstStyle/>
          <a:p>
            <a:r>
              <a:rPr lang="en-US" sz="2400" dirty="0"/>
              <a:t>How long does thyroid hormone need to be withdrawn in preparation for RAI remnant ablation/treatment or diagnostic scanning?</a:t>
            </a:r>
            <a:br>
              <a:rPr lang="en-US" sz="2400" dirty="0"/>
            </a:b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33347846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16357" cy="3450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A goal TSH of &gt; 30 </a:t>
            </a:r>
            <a:r>
              <a:rPr lang="en-US" sz="2800" dirty="0" err="1"/>
              <a:t>mIU</a:t>
            </a:r>
            <a:r>
              <a:rPr lang="en-US" sz="2800" dirty="0"/>
              <a:t>/L has been generally adopted in preparation for RAI therapy</a:t>
            </a:r>
          </a:p>
          <a:p>
            <a:pPr marL="0" indent="0" algn="l" rtl="0">
              <a:buNone/>
            </a:pPr>
            <a:r>
              <a:rPr lang="en-US" sz="2800" dirty="0"/>
              <a:t>or diagnostic testing, but there is uncertainty relating to the optimum TSH level associated </a:t>
            </a:r>
            <a:r>
              <a:rPr lang="en-US" sz="2800" dirty="0" smtClean="0"/>
              <a:t>with improvement </a:t>
            </a:r>
            <a:r>
              <a:rPr lang="en-US" sz="2800" dirty="0"/>
              <a:t>in long-term outcomes. (</a:t>
            </a:r>
            <a:r>
              <a:rPr lang="en-US" sz="2800" dirty="0" smtClean="0"/>
              <a:t>W,L)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1973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200" dirty="0">
                <a:solidFill>
                  <a:srgbClr val="880622"/>
                </a:solidFill>
              </a:rPr>
              <a:t>Can </a:t>
            </a:r>
            <a:r>
              <a:rPr lang="en-US" sz="3200" dirty="0" err="1">
                <a:solidFill>
                  <a:srgbClr val="880622"/>
                </a:solidFill>
              </a:rPr>
              <a:t>rhTSH</a:t>
            </a:r>
            <a:r>
              <a:rPr lang="en-US" sz="3200" dirty="0">
                <a:solidFill>
                  <a:srgbClr val="880622"/>
                </a:solidFill>
              </a:rPr>
              <a:t> (</a:t>
            </a:r>
            <a:r>
              <a:rPr lang="en-US" sz="3200" dirty="0" err="1">
                <a:solidFill>
                  <a:srgbClr val="880622"/>
                </a:solidFill>
              </a:rPr>
              <a:t>Thyrogen</a:t>
            </a:r>
            <a:r>
              <a:rPr lang="en-US" sz="3200" dirty="0">
                <a:solidFill>
                  <a:srgbClr val="880622"/>
                </a:solidFill>
              </a:rPr>
              <a:t>™) be used as an alternative to </a:t>
            </a:r>
            <a:r>
              <a:rPr lang="en-US" sz="3200" dirty="0" err="1">
                <a:solidFill>
                  <a:srgbClr val="880622"/>
                </a:solidFill>
              </a:rPr>
              <a:t>thyroxine</a:t>
            </a:r>
            <a:r>
              <a:rPr lang="en-US" sz="3200" dirty="0">
                <a:solidFill>
                  <a:srgbClr val="880622"/>
                </a:solidFill>
              </a:rPr>
              <a:t> withdrawal for remnant ablation or adjuvant therapy in patients who have undergone near-total or total thyroidectomy?</a:t>
            </a:r>
            <a:endParaRPr lang="fa-IR" sz="3200" dirty="0">
              <a:solidFill>
                <a:srgbClr val="88062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374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algn="ctr" rtl="0"/>
            <a:r>
              <a:rPr lang="en-US" sz="2800" dirty="0">
                <a:solidFill>
                  <a:srgbClr val="FF0000"/>
                </a:solidFill>
                <a:latin typeface="Times New Roman"/>
              </a:rPr>
              <a:t>2. </a:t>
            </a:r>
            <a:r>
              <a:rPr lang="en-US" sz="2800" dirty="0">
                <a:latin typeface="Times New Roman"/>
              </a:rPr>
              <a:t>Minimize the risk of disease recurrence and metastatic spread. Adequate surgery is the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/>
              </a:rPr>
              <a:t>most important treatment variable influencing prognosis</a:t>
            </a:r>
            <a:r>
              <a:rPr lang="en-US" sz="2800" dirty="0">
                <a:latin typeface="Times New Roman"/>
              </a:rPr>
              <a:t>, while radioactive iodine </a:t>
            </a:r>
            <a:r>
              <a:rPr lang="en-US" sz="2800" dirty="0" smtClean="0">
                <a:latin typeface="Times New Roman"/>
              </a:rPr>
              <a:t>treatment, TSH </a:t>
            </a:r>
            <a:r>
              <a:rPr lang="en-US" sz="2800" dirty="0">
                <a:latin typeface="Times New Roman"/>
              </a:rPr>
              <a:t>suppression, and other treatments each play adjunctive roles in at least some patients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35447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732381" cy="3633267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In patients with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ATA low risk </a:t>
            </a:r>
            <a:r>
              <a:rPr lang="en-US" dirty="0"/>
              <a:t>and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ATA intermediate </a:t>
            </a:r>
            <a:r>
              <a:rPr lang="en-US" dirty="0"/>
              <a:t>risk DTC without </a:t>
            </a:r>
            <a:r>
              <a:rPr lang="en-US" dirty="0" smtClean="0"/>
              <a:t>extensive lymph </a:t>
            </a:r>
            <a:r>
              <a:rPr lang="en-US" dirty="0"/>
              <a:t>node involvement (i.e. T1-T3, N0/</a:t>
            </a:r>
            <a:r>
              <a:rPr lang="en-US" dirty="0" err="1"/>
              <a:t>Nx</a:t>
            </a:r>
            <a:r>
              <a:rPr lang="en-US" dirty="0"/>
              <a:t>/N1a, M0), in whom radioiodine remnant ablation or</a:t>
            </a:r>
          </a:p>
          <a:p>
            <a:pPr marL="0" indent="0" algn="l" rtl="0">
              <a:buNone/>
            </a:pPr>
            <a:r>
              <a:rPr lang="en-US" dirty="0"/>
              <a:t>adjuvant therapy is planned, preparation with </a:t>
            </a:r>
            <a:r>
              <a:rPr lang="en-US" dirty="0" err="1"/>
              <a:t>rhTSH</a:t>
            </a:r>
            <a:r>
              <a:rPr lang="en-US" dirty="0"/>
              <a:t> stimulation is an acceptable alternative </a:t>
            </a:r>
            <a:r>
              <a:rPr lang="en-US" dirty="0" smtClean="0"/>
              <a:t>to thyroid </a:t>
            </a:r>
            <a:r>
              <a:rPr lang="en-US" dirty="0"/>
              <a:t>hormone withdrawal for achieving remnant ablation, based on evidence of </a:t>
            </a:r>
            <a:r>
              <a:rPr lang="en-US" dirty="0" smtClean="0"/>
              <a:t>superior short-term </a:t>
            </a:r>
            <a:r>
              <a:rPr lang="en-US" dirty="0"/>
              <a:t>quality of life, non-inferiority of remnant ablation efficacy, and multiple </a:t>
            </a:r>
            <a:r>
              <a:rPr lang="en-US" dirty="0" smtClean="0"/>
              <a:t>consistent observations </a:t>
            </a:r>
            <a:r>
              <a:rPr lang="en-US" dirty="0"/>
              <a:t>suggesting no significant difference in long-term </a:t>
            </a:r>
            <a:r>
              <a:rPr lang="en-US" dirty="0" smtClean="0"/>
              <a:t>outcomes(S,M)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00263830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492896"/>
            <a:ext cx="8136904" cy="384929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patients with ATA intermediate risk DTC who have extensive lymph node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disease(multiple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clinically-involved LN) in absence of distant metastases, preparation with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rhTSH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stimulation may be considered as an alternative to thyroid hormone withdrawal, prior 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adjuvant radioactive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iodine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treatment(W,L)</a:t>
            </a:r>
            <a:endParaRPr lang="fa-I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511081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732381" cy="377728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In patients with ATA high risk DTC with attendant higher risks of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disease-related mortality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and morbidity, more controlled data from long-term outcome studies are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needed,before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recombinant human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thyrotropin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preparation for RAI adjuvant treatment can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be recommended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 (No recommendation, Insufficient evidence)</a:t>
            </a:r>
            <a:endParaRPr lang="fa-I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866605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patients with DTC of any risk level with significant co-morbidity that may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preclude thyroid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hormone withdrawal prior to iodine radioiodine administration, recombinant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human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thyrotropin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preparation should be considered. Significant co-morbidity may include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a) </a:t>
            </a:r>
            <a:r>
              <a:rPr lang="en-US" dirty="0" smtClean="0">
                <a:solidFill>
                  <a:srgbClr val="FF0000"/>
                </a:solidFill>
              </a:rPr>
              <a:t>a significant </a:t>
            </a:r>
            <a:r>
              <a:rPr lang="en-US" dirty="0">
                <a:solidFill>
                  <a:srgbClr val="FF0000"/>
                </a:solidFill>
              </a:rPr>
              <a:t>medical or psychiatric condition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that could be acutely exacerbated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with hypothyroidism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 inability to mount an </a:t>
            </a:r>
            <a:r>
              <a:rPr lang="en-US" dirty="0" smtClean="0">
                <a:solidFill>
                  <a:srgbClr val="FF0000"/>
                </a:solidFill>
              </a:rPr>
              <a:t>adequate endogenous </a:t>
            </a:r>
            <a:r>
              <a:rPr lang="en-US" dirty="0">
                <a:solidFill>
                  <a:srgbClr val="FF0000"/>
                </a:solidFill>
              </a:rPr>
              <a:t>TSH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response with thyroid hormone withdrawal.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S,L)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792776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dirty="0">
                <a:solidFill>
                  <a:srgbClr val="FF0066"/>
                </a:solidFill>
              </a:rPr>
              <a:t>What activity </a:t>
            </a:r>
            <a:r>
              <a:rPr lang="en-US" sz="4000" dirty="0" smtClean="0">
                <a:solidFill>
                  <a:srgbClr val="FF0066"/>
                </a:solidFill>
              </a:rPr>
              <a:t>of 131 I </a:t>
            </a:r>
            <a:r>
              <a:rPr lang="en-US" sz="4000" dirty="0">
                <a:solidFill>
                  <a:srgbClr val="FF0066"/>
                </a:solidFill>
              </a:rPr>
              <a:t>should be used for remnant ablation or adjuvant therapy?</a:t>
            </a:r>
            <a:endParaRPr lang="fa-IR" sz="4000" dirty="0">
              <a:solidFill>
                <a:srgbClr val="FF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585048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564904"/>
            <a:ext cx="7948405" cy="345069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If radioactive iodine remnant ablation is performed after total thyroidectomy for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ATA low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risk thyroid cancer or intermediate risk disease with lower risk features (i.e. low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volume central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neck nodal metastases with no other known gross residual disease nor any other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adverse features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), a low administered dose activity of approximately of 30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mCi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is generally favored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over higher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administered dose activities.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 H)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1068182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Higher administered activities may need to be considered for patients receiving </a:t>
            </a:r>
            <a:r>
              <a:rPr lang="en-US" sz="2800" dirty="0" smtClean="0"/>
              <a:t>less than </a:t>
            </a:r>
            <a:r>
              <a:rPr lang="en-US" sz="2800" dirty="0"/>
              <a:t>a total or near-total thyroidectomy where a larger remnant is suspected or where </a:t>
            </a:r>
            <a:r>
              <a:rPr lang="en-US" sz="2800" dirty="0" smtClean="0"/>
              <a:t>adjuvant therapy </a:t>
            </a:r>
            <a:r>
              <a:rPr lang="en-US" sz="2800" dirty="0"/>
              <a:t>is intended. (</a:t>
            </a:r>
            <a:r>
              <a:rPr lang="en-US" sz="2800" dirty="0" smtClean="0"/>
              <a:t>W, L)</a:t>
            </a:r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758628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When RAI is intended for initial adjuvant therapy to treat suspected microscopic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residual disease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administered activities above those used for remnant ablation up to 150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mCi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are generally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recommended (in absence of known distant metastases). It is uncertain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whether routine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use of higher administered activities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(&gt;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150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mCi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in this setting will reduce structural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disease recurrence for T3 and N1 disease.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W, L)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8896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A low-iodine diet for approximately 1 to 2 weeks, should be considered for patients</a:t>
            </a:r>
          </a:p>
          <a:p>
            <a:pPr marL="0" indent="0" algn="ctr" rtl="0">
              <a:buNone/>
            </a:pPr>
            <a:r>
              <a:rPr lang="en-US" sz="3200" dirty="0"/>
              <a:t>undergoing RAI remnant ablation or treatment. (</a:t>
            </a:r>
            <a:r>
              <a:rPr lang="en-US" sz="3200" dirty="0" smtClean="0"/>
              <a:t>W,L)</a:t>
            </a:r>
            <a:endParaRPr lang="fa-I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/>
              </a:rPr>
              <a:t>Is a low-iodine diet necessary before remnant ablation?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661401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7" y="2852936"/>
            <a:ext cx="6984777" cy="3450696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 post-therapy whole-body scan (with or without single-photon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emission tomography/computed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tomography [SPECT-CT]), is recommended after RAI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remnant ablation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or treatment, to inform disease staging and document the RAI-avidity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any structural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disease.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S,L)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800" b="1" i="1" dirty="0">
                <a:latin typeface="Times New Roman"/>
              </a:rPr>
              <a:t>Should a post-therapy scan be performed following remnant ablation </a:t>
            </a:r>
            <a:r>
              <a:rPr lang="en-US" sz="2800" b="1" i="1" dirty="0" smtClean="0">
                <a:latin typeface="Times New Roman"/>
              </a:rPr>
              <a:t>or adjuvant </a:t>
            </a:r>
            <a:r>
              <a:rPr lang="en-US" sz="2800" b="1" i="1" dirty="0">
                <a:latin typeface="Times New Roman"/>
              </a:rPr>
              <a:t>therapy?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745306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2629</TotalTime>
  <Words>8964</Words>
  <Application>Microsoft Office PowerPoint</Application>
  <PresentationFormat>On-screen Show (4:3)</PresentationFormat>
  <Paragraphs>479</Paragraphs>
  <Slides>186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186</vt:i4>
      </vt:variant>
    </vt:vector>
  </HeadingPairs>
  <TitlesOfParts>
    <vt:vector size="187" baseType="lpstr">
      <vt:lpstr>Waveform</vt:lpstr>
      <vt:lpstr>2015 American Thyroid Association Management Guidelines for Adult Patients with Thyroid Nodules and Differentiated Thyroid Cancer</vt:lpstr>
      <vt:lpstr>ABREVIATIONS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Role of ultrasound</vt:lpstr>
      <vt:lpstr>PowerPoint Presentation</vt:lpstr>
      <vt:lpstr>TG WASHOUT</vt:lpstr>
      <vt:lpstr>Malignant LN</vt:lpstr>
      <vt:lpstr>MALIGNANT LN</vt:lpstr>
      <vt:lpstr>Tg in the needle washout</vt:lpstr>
      <vt:lpstr>WHEN TO DO TG WASHOUT</vt:lpstr>
      <vt:lpstr>Neck imaging - CT/MRI/PET</vt:lpstr>
      <vt:lpstr>PowerPoint Presentation</vt:lpstr>
      <vt:lpstr>PowerPoint Presentation</vt:lpstr>
      <vt:lpstr>Measurement of serum Tg and Tg antibodies</vt:lpstr>
      <vt:lpstr>near-total or total thyroidectomy</vt:lpstr>
      <vt:lpstr>Bilateral or unilateral procedure</vt:lpstr>
      <vt:lpstr>Reasons for lobectomy</vt:lpstr>
      <vt:lpstr>PowerPoint Presentation</vt:lpstr>
      <vt:lpstr>Thyroid cancer&lt;1 cm</vt:lpstr>
      <vt:lpstr>PowerPoint Presentation</vt:lpstr>
      <vt:lpstr>Lymph node dissection</vt:lpstr>
      <vt:lpstr>Lymph node dissection</vt:lpstr>
      <vt:lpstr>Lymph node dissection</vt:lpstr>
      <vt:lpstr>LN DISSECTION</vt:lpstr>
      <vt:lpstr>PowerPoint Presentation</vt:lpstr>
      <vt:lpstr>Completion thyroidectomy</vt:lpstr>
      <vt:lpstr>PowerPoint Presentation</vt:lpstr>
      <vt:lpstr>Preoperative laryngeal exam should be performed in all patients with: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Poorly differentiated carcinoma</vt:lpstr>
      <vt:lpstr>What is the role of post-operative staging systems and risk stratification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ATA LOW RISK</vt:lpstr>
      <vt:lpstr>ATA INTERMEDIATE RISK</vt:lpstr>
      <vt:lpstr>ATA HIGH RISK</vt:lpstr>
      <vt:lpstr>PowerPoint Presentation</vt:lpstr>
      <vt:lpstr>PowerPoint Presentation</vt:lpstr>
      <vt:lpstr>How should initial risk estimates be modified over time</vt:lpstr>
      <vt:lpstr>PowerPoint Presentation</vt:lpstr>
      <vt:lpstr>PowerPoint Presentation</vt:lpstr>
      <vt:lpstr>Excellent response</vt:lpstr>
      <vt:lpstr>Biochemical incomplete response</vt:lpstr>
      <vt:lpstr>PowerPoint Presentation</vt:lpstr>
      <vt:lpstr>Structural incomplete response</vt:lpstr>
      <vt:lpstr>PowerPoint Presentation</vt:lpstr>
      <vt:lpstr>Indeterminate response</vt:lpstr>
      <vt:lpstr>Using risk stratification to guide disease surveillance and therapeutic management decision </vt:lpstr>
      <vt:lpstr>PowerPoint Presentation</vt:lpstr>
      <vt:lpstr>PowerPoint Presentation</vt:lpstr>
      <vt:lpstr>PowerPoint Presentation</vt:lpstr>
      <vt:lpstr>PowerPoint Presentation</vt:lpstr>
      <vt:lpstr>Utility of Post-operative serum Tg in clinical decision-making</vt:lpstr>
      <vt:lpstr>Utility of Post-operative serum Tg in clinical decision-making</vt:lpstr>
      <vt:lpstr>Utility of Post-operative serum Tg in clinical decision-making</vt:lpstr>
      <vt:lpstr>Utility of Post-operative serum Tg in clinical decision-making</vt:lpstr>
      <vt:lpstr>PowerPoint Presentation</vt:lpstr>
      <vt:lpstr>Utility of Post-operative serum Tg in clinical decision-making</vt:lpstr>
      <vt:lpstr>PowerPoint Presentation</vt:lpstr>
      <vt:lpstr>Potential role of post-operative US In conjunction with post operative serum Tg in clinical decision-making</vt:lpstr>
      <vt:lpstr>Role of post-operative radioisotope diagnostic scanning in clinical decision making</vt:lpstr>
      <vt:lpstr>What is the role of radioactive iodine (RAI))</vt:lpstr>
      <vt:lpstr>What is the role of radioactive iodine (RAI)</vt:lpstr>
      <vt:lpstr>What is the role of radioactive iodine (RAI)</vt:lpstr>
      <vt:lpstr>What is the role of radioactive iodine (RAI)</vt:lpstr>
      <vt:lpstr>What is the role of radioactive iodine (RAI)</vt:lpstr>
      <vt:lpstr>Goals of RAI</vt:lpstr>
      <vt:lpstr>PowerPoint Presentation</vt:lpstr>
      <vt:lpstr>PowerPoint Presentation</vt:lpstr>
      <vt:lpstr>How long does thyroid hormone need to be withdrawn in preparation for RAI remnant ablation/treatment or diagnostic scanning?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RAI</vt:lpstr>
      <vt:lpstr>RAI</vt:lpstr>
      <vt:lpstr>PowerPoint Presentation</vt:lpstr>
      <vt:lpstr>Is a low-iodine diet necessary before remnant ablation?</vt:lpstr>
      <vt:lpstr>Should a post-therapy scan be performed following remnant ablation or adjuvant therapy?</vt:lpstr>
      <vt:lpstr>PowerPoint Presentation</vt:lpstr>
      <vt:lpstr>What is the appropriate degree of initial TSH suppression?</vt:lpstr>
      <vt:lpstr>What is the appropriate degree of initial TSH suppression?</vt:lpstr>
      <vt:lpstr>What is the appropriate degree of initial TSH suppression?</vt:lpstr>
      <vt:lpstr>What is the appropriate degree of initial TSH suppression?</vt:lpstr>
      <vt:lpstr>What is the appropriate degree of initial TSH suppression?</vt:lpstr>
      <vt:lpstr>PowerPoint Presentation</vt:lpstr>
      <vt:lpstr>RADIOTHERAPY</vt:lpstr>
      <vt:lpstr>RADIOTHERAPY</vt:lpstr>
      <vt:lpstr>RADIOTHERAPY</vt:lpstr>
      <vt:lpstr>adjunctive external beam irradiation</vt:lpstr>
      <vt:lpstr>Systemic adjuvant therapy</vt:lpstr>
      <vt:lpstr>Systemic adjuvant therapy</vt:lpstr>
      <vt:lpstr>PowerPoint Presentation</vt:lpstr>
      <vt:lpstr>PowerPoint Presentation</vt:lpstr>
      <vt:lpstr>Aim of long term management</vt:lpstr>
      <vt:lpstr>What are the criteria for absence of persistent tumor (excellent response)?</vt:lpstr>
      <vt:lpstr>PowerPoint Presentation</vt:lpstr>
      <vt:lpstr>TSH MEASUREMENT</vt:lpstr>
      <vt:lpstr>Tg MEASUREMENT</vt:lpstr>
      <vt:lpstr>Tg MEASUREMENT</vt:lpstr>
      <vt:lpstr>Tg</vt:lpstr>
      <vt:lpstr>Tg MEASUREMENT</vt:lpstr>
      <vt:lpstr>Tg MEASUREMENT</vt:lpstr>
      <vt:lpstr>Tg MEASUREMENT</vt:lpstr>
      <vt:lpstr>PowerPoint Presentation</vt:lpstr>
      <vt:lpstr>Tg levels</vt:lpstr>
      <vt:lpstr>Tg measurement</vt:lpstr>
      <vt:lpstr>Tg MEASUREMENT</vt:lpstr>
      <vt:lpstr>Tg assay problems</vt:lpstr>
      <vt:lpstr>False negative Tg</vt:lpstr>
      <vt:lpstr>Tg antibody assay problems</vt:lpstr>
      <vt:lpstr>How to overcome Tg antibody problem</vt:lpstr>
      <vt:lpstr>Antithyrogloublin antibodies</vt:lpstr>
      <vt:lpstr>Antithyrogloublin antibodies</vt:lpstr>
      <vt:lpstr>Antithyrogloublin antibodies</vt:lpstr>
      <vt:lpstr>Antithyroglobulin antibodies</vt:lpstr>
      <vt:lpstr>Future Tg assay </vt:lpstr>
      <vt:lpstr>PowerPoint Presentation</vt:lpstr>
      <vt:lpstr>PowerPoint Presentation</vt:lpstr>
      <vt:lpstr>PowerPoint Presentation</vt:lpstr>
      <vt:lpstr>PowerPoint Presentation</vt:lpstr>
      <vt:lpstr>Cervical ultrasonography</vt:lpstr>
      <vt:lpstr>Cervical ultrasonography</vt:lpstr>
      <vt:lpstr>Cervical ultrasonography</vt:lpstr>
      <vt:lpstr>Cervical ultrasonography</vt:lpstr>
      <vt:lpstr>Cervical US</vt:lpstr>
      <vt:lpstr>Diagnostic whole-body RAI scans</vt:lpstr>
      <vt:lpstr>Diagnostic whole-body RAI scans</vt:lpstr>
      <vt:lpstr>Diagnostic whole-body RAI scans</vt:lpstr>
      <vt:lpstr>Diagnostic whole-body RAI scans</vt:lpstr>
      <vt:lpstr>Diagnostic whole-body RAI scans</vt:lpstr>
      <vt:lpstr>18FDG-PET scanning</vt:lpstr>
      <vt:lpstr>18FDG-PET scanning</vt:lpstr>
      <vt:lpstr>18FDG-PET scanning</vt:lpstr>
      <vt:lpstr>18FDG-PET scanning</vt:lpstr>
      <vt:lpstr>CT and MRI imaging</vt:lpstr>
      <vt:lpstr>CT and MRI imaging</vt:lpstr>
      <vt:lpstr>CT and MRI imaging</vt:lpstr>
      <vt:lpstr>CT and MRI imaging</vt:lpstr>
      <vt:lpstr>CT and MRI imaging</vt:lpstr>
      <vt:lpstr>Imaging</vt:lpstr>
      <vt:lpstr>Imaging</vt:lpstr>
      <vt:lpstr>PowerPoint Presentation</vt:lpstr>
      <vt:lpstr>Excellent Response</vt:lpstr>
      <vt:lpstr>Biochemical Incomplete Response</vt:lpstr>
      <vt:lpstr>Structural Incomplete Response</vt:lpstr>
      <vt:lpstr>Indeterminate Response</vt:lpstr>
      <vt:lpstr>PowerPoint Presentation</vt:lpstr>
      <vt:lpstr>TSH suppression</vt:lpstr>
      <vt:lpstr>TSH suppression</vt:lpstr>
      <vt:lpstr>TSH suppression</vt:lpstr>
      <vt:lpstr>TSH suppression</vt:lpstr>
      <vt:lpstr>TSH suppression</vt:lpstr>
      <vt:lpstr>TSH suppression</vt:lpstr>
      <vt:lpstr>PowerPoint Presentation</vt:lpstr>
      <vt:lpstr>management of DTC patients with metastatic disease</vt:lpstr>
      <vt:lpstr>PowerPoint Presentation</vt:lpstr>
      <vt:lpstr>PowerPoint Presentation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  <vt:lpstr>What is the optimal directed approach to patients with suspected structural neck recurrence?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American Thyroid Association Management Guidelines for Adult Patients with Thyroid Nodules and Differentiated Thyroid Cancer</dc:title>
  <dc:creator>PARMIS</dc:creator>
  <cp:lastModifiedBy>tofighi</cp:lastModifiedBy>
  <cp:revision>140</cp:revision>
  <dcterms:created xsi:type="dcterms:W3CDTF">2015-12-02T05:35:15Z</dcterms:created>
  <dcterms:modified xsi:type="dcterms:W3CDTF">2015-12-15T17:17:07Z</dcterms:modified>
</cp:coreProperties>
</file>