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9" r:id="rId2"/>
    <p:sldId id="342" r:id="rId3"/>
    <p:sldId id="337" r:id="rId4"/>
    <p:sldId id="257" r:id="rId5"/>
    <p:sldId id="294" r:id="rId6"/>
    <p:sldId id="295" r:id="rId7"/>
    <p:sldId id="260" r:id="rId8"/>
    <p:sldId id="261" r:id="rId9"/>
    <p:sldId id="296" r:id="rId10"/>
    <p:sldId id="262" r:id="rId11"/>
    <p:sldId id="297" r:id="rId12"/>
    <p:sldId id="263" r:id="rId13"/>
    <p:sldId id="298" r:id="rId14"/>
    <p:sldId id="299" r:id="rId15"/>
    <p:sldId id="264" r:id="rId16"/>
    <p:sldId id="300" r:id="rId17"/>
    <p:sldId id="265" r:id="rId18"/>
    <p:sldId id="266" r:id="rId19"/>
    <p:sldId id="303" r:id="rId20"/>
    <p:sldId id="301" r:id="rId21"/>
    <p:sldId id="304" r:id="rId22"/>
    <p:sldId id="302" r:id="rId23"/>
    <p:sldId id="267" r:id="rId24"/>
    <p:sldId id="327" r:id="rId25"/>
    <p:sldId id="268" r:id="rId26"/>
    <p:sldId id="306" r:id="rId27"/>
    <p:sldId id="357" r:id="rId28"/>
    <p:sldId id="345" r:id="rId29"/>
    <p:sldId id="307" r:id="rId30"/>
    <p:sldId id="269" r:id="rId31"/>
    <p:sldId id="308" r:id="rId32"/>
    <p:sldId id="309" r:id="rId33"/>
    <p:sldId id="330" r:id="rId34"/>
    <p:sldId id="270" r:id="rId35"/>
    <p:sldId id="311" r:id="rId36"/>
    <p:sldId id="310" r:id="rId37"/>
    <p:sldId id="312" r:id="rId38"/>
    <p:sldId id="271" r:id="rId39"/>
    <p:sldId id="313" r:id="rId40"/>
    <p:sldId id="332" r:id="rId41"/>
    <p:sldId id="273" r:id="rId42"/>
    <p:sldId id="314" r:id="rId43"/>
    <p:sldId id="274" r:id="rId44"/>
    <p:sldId id="333" r:id="rId45"/>
    <p:sldId id="275" r:id="rId46"/>
    <p:sldId id="334" r:id="rId47"/>
    <p:sldId id="277" r:id="rId48"/>
    <p:sldId id="315" r:id="rId49"/>
    <p:sldId id="347" r:id="rId50"/>
    <p:sldId id="278" r:id="rId51"/>
    <p:sldId id="279" r:id="rId52"/>
    <p:sldId id="280" r:id="rId53"/>
    <p:sldId id="316" r:id="rId54"/>
    <p:sldId id="281" r:id="rId55"/>
    <p:sldId id="317" r:id="rId56"/>
    <p:sldId id="335" r:id="rId57"/>
    <p:sldId id="283" r:id="rId58"/>
    <p:sldId id="318" r:id="rId59"/>
    <p:sldId id="284" r:id="rId60"/>
    <p:sldId id="338" r:id="rId61"/>
    <p:sldId id="286" r:id="rId62"/>
    <p:sldId id="319" r:id="rId63"/>
    <p:sldId id="320" r:id="rId64"/>
    <p:sldId id="321" r:id="rId65"/>
    <p:sldId id="350" r:id="rId66"/>
    <p:sldId id="358" r:id="rId67"/>
    <p:sldId id="323" r:id="rId68"/>
    <p:sldId id="336" r:id="rId69"/>
    <p:sldId id="288" r:id="rId70"/>
    <p:sldId id="289" r:id="rId71"/>
    <p:sldId id="34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457201"/>
            <a:ext cx="11289323" cy="5931876"/>
          </a:xfrm>
        </p:spPr>
      </p:pic>
      <p:sp>
        <p:nvSpPr>
          <p:cNvPr id="5" name="TextBox 4"/>
          <p:cNvSpPr txBox="1"/>
          <p:nvPr/>
        </p:nvSpPr>
        <p:spPr>
          <a:xfrm>
            <a:off x="3001108" y="3059723"/>
            <a:ext cx="65113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i="1" dirty="0" smtClean="0"/>
              <a:t>In the name of ALLAH</a:t>
            </a:r>
            <a:endParaRPr lang="fa-IR" sz="5400" i="1" dirty="0"/>
          </a:p>
        </p:txBody>
      </p:sp>
    </p:spTree>
    <p:extLst>
      <p:ext uri="{BB962C8B-B14F-4D97-AF65-F5344CB8AC3E}">
        <p14:creationId xmlns:p14="http://schemas.microsoft.com/office/powerpoint/2010/main" val="58924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cardiovascular morbidity </a:t>
            </a:r>
            <a:r>
              <a:rPr lang="en-US" dirty="0"/>
              <a:t>has </a:t>
            </a:r>
            <a:r>
              <a:rPr lang="en-US" dirty="0">
                <a:solidFill>
                  <a:srgbClr val="FF0000"/>
                </a:solidFill>
              </a:rPr>
              <a:t>improved significantly</a:t>
            </a:r>
            <a:r>
              <a:rPr lang="en-US" dirty="0"/>
              <a:t>, cardiovascular disease is still an </a:t>
            </a:r>
            <a:r>
              <a:rPr lang="en-US" dirty="0">
                <a:solidFill>
                  <a:srgbClr val="0070C0"/>
                </a:solidFill>
              </a:rPr>
              <a:t>important cause of mortality </a:t>
            </a:r>
            <a:r>
              <a:rPr lang="en-US" dirty="0"/>
              <a:t>among patients with acromegaly, despite the </a:t>
            </a:r>
            <a:r>
              <a:rPr lang="en-US" dirty="0">
                <a:solidFill>
                  <a:srgbClr val="00B050"/>
                </a:solidFill>
              </a:rPr>
              <a:t>recent shift to cancer as the leading cause of mortality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rates among those with </a:t>
            </a:r>
            <a:r>
              <a:rPr lang="en-US" dirty="0" smtClean="0"/>
              <a:t>well controlled </a:t>
            </a:r>
            <a:r>
              <a:rPr lang="en-US" dirty="0"/>
              <a:t>acromegaly now closely approximating that of the normal aging population (MQ).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795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It remains unclear how much of this shift is due to </a:t>
            </a:r>
            <a:r>
              <a:rPr lang="en-US" dirty="0">
                <a:solidFill>
                  <a:srgbClr val="FF0000"/>
                </a:solidFill>
              </a:rPr>
              <a:t>improved treatment </a:t>
            </a:r>
            <a:r>
              <a:rPr lang="en-US" dirty="0"/>
              <a:t>of acromegaly and its comorbidities versus </a:t>
            </a:r>
            <a:r>
              <a:rPr lang="en-US" dirty="0">
                <a:solidFill>
                  <a:srgbClr val="FF0000"/>
                </a:solidFill>
              </a:rPr>
              <a:t>overall improved cardiac care </a:t>
            </a:r>
            <a:r>
              <a:rPr lang="en-US" dirty="0"/>
              <a:t>and more stringent cardiovascular risk management</a:t>
            </a:r>
            <a:r>
              <a:rPr lang="en-US" dirty="0" smtClean="0"/>
              <a:t>;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further studies are needed to distinguish between these factors.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1410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i="1" dirty="0">
                <a:solidFill>
                  <a:srgbClr val="FF0000"/>
                </a:solidFill>
              </a:rPr>
              <a:t>Hypertension </a:t>
            </a:r>
            <a:r>
              <a:rPr lang="en-US" dirty="0"/>
              <a:t>is a major contributor to cardiovascular mortality in acromegaly (HQ) </a:t>
            </a:r>
            <a:r>
              <a:rPr lang="en-US" dirty="0" smtClean="0"/>
              <a:t>, </a:t>
            </a:r>
            <a:r>
              <a:rPr lang="en-US" dirty="0"/>
              <a:t>but recent reports have indicated the </a:t>
            </a:r>
            <a:r>
              <a:rPr lang="en-US" dirty="0">
                <a:solidFill>
                  <a:srgbClr val="00B050"/>
                </a:solidFill>
              </a:rPr>
              <a:t>positive effect of effective medical control.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Prevalence </a:t>
            </a:r>
            <a:r>
              <a:rPr lang="en-US" dirty="0"/>
              <a:t>is estimated at approximately </a:t>
            </a:r>
            <a:r>
              <a:rPr lang="en-US" dirty="0">
                <a:solidFill>
                  <a:srgbClr val="0070C0"/>
                </a:solidFill>
              </a:rPr>
              <a:t>30%</a:t>
            </a:r>
            <a:r>
              <a:rPr lang="en-US" dirty="0"/>
              <a:t> and may be as high as </a:t>
            </a:r>
            <a:r>
              <a:rPr lang="en-US" dirty="0">
                <a:solidFill>
                  <a:srgbClr val="0070C0"/>
                </a:solidFill>
              </a:rPr>
              <a:t>60%</a:t>
            </a:r>
            <a:r>
              <a:rPr lang="en-US" dirty="0"/>
              <a:t> in some series </a:t>
            </a:r>
            <a:r>
              <a:rPr lang="en-US" dirty="0" smtClean="0"/>
              <a:t>, </a:t>
            </a:r>
            <a:r>
              <a:rPr lang="en-US" dirty="0"/>
              <a:t>with markedly higher rates seen in patients with biochemically uncontrolled acromegaly (MQ)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59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Excess GH leads </a:t>
            </a:r>
            <a:r>
              <a:rPr lang="en-US" dirty="0" smtClean="0"/>
              <a:t>to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insulin resistance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endothelial dysfunction,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increased sodium and water retention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resulting </a:t>
            </a:r>
            <a:r>
              <a:rPr lang="en-US" dirty="0"/>
              <a:t>in increased plasma volume and leading to hypertension </a:t>
            </a:r>
            <a:r>
              <a:rPr lang="en-US" dirty="0" smtClean="0"/>
              <a:t>, </a:t>
            </a:r>
          </a:p>
          <a:p>
            <a:pPr marL="0" indent="0" algn="l">
              <a:buNone/>
            </a:pPr>
            <a:r>
              <a:rPr lang="en-US" dirty="0" smtClean="0"/>
              <a:t>but </a:t>
            </a:r>
            <a:r>
              <a:rPr lang="en-US" dirty="0"/>
              <a:t>these effects </a:t>
            </a:r>
            <a:r>
              <a:rPr lang="en-US" dirty="0">
                <a:solidFill>
                  <a:srgbClr val="FF0000"/>
                </a:solidFill>
              </a:rPr>
              <a:t>may not be fully reversible</a:t>
            </a:r>
            <a:r>
              <a:rPr lang="en-US" dirty="0"/>
              <a:t>, and hypertension may persist despite biochemical control of acromegaly (MQ) </a:t>
            </a:r>
            <a:r>
              <a:rPr lang="en-US" dirty="0" smtClean="0"/>
              <a:t>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937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Management of hypertension in acromegaly should be consistent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guidelines </a:t>
            </a:r>
            <a:r>
              <a:rPr lang="en-US" dirty="0">
                <a:solidFill>
                  <a:srgbClr val="FF0000"/>
                </a:solidFill>
              </a:rPr>
              <a:t>for the general population </a:t>
            </a:r>
            <a:r>
              <a:rPr lang="en-US" dirty="0"/>
              <a:t>(SR). 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309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i="1" dirty="0">
                <a:solidFill>
                  <a:srgbClr val="FF0000"/>
                </a:solidFill>
              </a:rPr>
              <a:t>Arrhythmia</a:t>
            </a:r>
            <a:r>
              <a:rPr lang="en-US" dirty="0"/>
              <a:t> is </a:t>
            </a:r>
            <a:r>
              <a:rPr lang="en-US" dirty="0">
                <a:solidFill>
                  <a:srgbClr val="0070C0"/>
                </a:solidFill>
              </a:rPr>
              <a:t>relatively uncommon </a:t>
            </a:r>
            <a:r>
              <a:rPr lang="en-US" dirty="0" smtClean="0"/>
              <a:t>, </a:t>
            </a:r>
            <a:r>
              <a:rPr lang="en-US" dirty="0"/>
              <a:t>and, when present, is likely related to </a:t>
            </a:r>
            <a:r>
              <a:rPr lang="en-US" dirty="0">
                <a:solidFill>
                  <a:srgbClr val="0070C0"/>
                </a:solidFill>
              </a:rPr>
              <a:t>structural heart disease</a:t>
            </a:r>
            <a:r>
              <a:rPr lang="en-US" dirty="0"/>
              <a:t>, particularly cardiomyopathy (LQ)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patients may exhibit a </a:t>
            </a:r>
            <a:r>
              <a:rPr lang="en-US" dirty="0">
                <a:solidFill>
                  <a:srgbClr val="FF0000"/>
                </a:solidFill>
              </a:rPr>
              <a:t>prolonged QT interval </a:t>
            </a:r>
            <a:r>
              <a:rPr lang="en-US" dirty="0"/>
              <a:t>(MQ)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Treatment </a:t>
            </a:r>
            <a:r>
              <a:rPr lang="en-US" dirty="0">
                <a:solidFill>
                  <a:srgbClr val="00B050"/>
                </a:solidFill>
              </a:rPr>
              <a:t>selection </a:t>
            </a:r>
            <a:r>
              <a:rPr lang="en-US" dirty="0"/>
              <a:t>for acromegaly should therefore consider potential effects on QT interval (SR).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Study </a:t>
            </a:r>
            <a:r>
              <a:rPr lang="en-US" dirty="0"/>
              <a:t>data suggest a possible risk of QT interval prolongation with </a:t>
            </a:r>
            <a:r>
              <a:rPr lang="en-US" dirty="0" err="1">
                <a:solidFill>
                  <a:srgbClr val="00B050"/>
                </a:solidFill>
              </a:rPr>
              <a:t>pasireotide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fa-I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3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Although the clinical relevance of this effect is unclear, monitoring before and during treatment is </a:t>
            </a:r>
            <a:r>
              <a:rPr lang="en-US" dirty="0" smtClean="0"/>
              <a:t>advisable.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Retrospective data on </a:t>
            </a:r>
            <a:r>
              <a:rPr lang="en-US" dirty="0">
                <a:solidFill>
                  <a:srgbClr val="FF0000"/>
                </a:solidFill>
              </a:rPr>
              <a:t>octreotide/</a:t>
            </a:r>
            <a:r>
              <a:rPr lang="en-US" dirty="0" err="1">
                <a:solidFill>
                  <a:srgbClr val="FF0000"/>
                </a:solidFill>
              </a:rPr>
              <a:t>lanreotide</a:t>
            </a:r>
            <a:r>
              <a:rPr lang="en-US" dirty="0"/>
              <a:t> in acromegaly patients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/>
              <a:t>suggest similar effects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Contributing </a:t>
            </a:r>
            <a:r>
              <a:rPr lang="en-US" dirty="0"/>
              <a:t>risk from </a:t>
            </a:r>
            <a:r>
              <a:rPr lang="en-US" dirty="0">
                <a:solidFill>
                  <a:srgbClr val="FF0000"/>
                </a:solidFill>
              </a:rPr>
              <a:t>concomitant therapies </a:t>
            </a:r>
            <a:r>
              <a:rPr lang="en-US" dirty="0"/>
              <a:t>that prolong QT interval should also be evaluated (DR).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9710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Because </a:t>
            </a:r>
            <a:r>
              <a:rPr lang="en-US" dirty="0">
                <a:solidFill>
                  <a:schemeClr val="tx1"/>
                </a:solidFill>
              </a:rPr>
              <a:t>subclinical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cardiomyopathy </a:t>
            </a:r>
            <a:r>
              <a:rPr lang="en-US" dirty="0"/>
              <a:t>may be present 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baseline echocardiogram is indicated (SR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Although prevalence of </a:t>
            </a:r>
            <a:r>
              <a:rPr lang="en-US" dirty="0">
                <a:solidFill>
                  <a:srgbClr val="00B050"/>
                </a:solidFill>
              </a:rPr>
              <a:t>left ventricular hypertrophy </a:t>
            </a:r>
            <a:r>
              <a:rPr lang="en-US" dirty="0"/>
              <a:t>may be lower than earlier reports suggested, due to </a:t>
            </a:r>
            <a:r>
              <a:rPr lang="en-US" dirty="0" err="1"/>
              <a:t>overdiagnosis</a:t>
            </a:r>
            <a:r>
              <a:rPr lang="en-US" dirty="0"/>
              <a:t>, earlier diagnosis of acromegaly, and/or overestimation of damage by echocardiography (LQ)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assessment </a:t>
            </a:r>
            <a:r>
              <a:rPr lang="en-US" dirty="0"/>
              <a:t>of changes in cardiac structure is important for long-term management.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Magnetic </a:t>
            </a:r>
            <a:r>
              <a:rPr lang="en-US" dirty="0">
                <a:solidFill>
                  <a:srgbClr val="00B050"/>
                </a:solidFill>
              </a:rPr>
              <a:t>resonance imaging is not required </a:t>
            </a:r>
            <a:r>
              <a:rPr lang="en-US" dirty="0"/>
              <a:t>to determine the most appropriate treatment (DR).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57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Heart failure </a:t>
            </a:r>
            <a:r>
              <a:rPr lang="en-US" dirty="0" smtClean="0"/>
              <a:t>occurs </a:t>
            </a:r>
            <a:r>
              <a:rPr lang="en-US" dirty="0" err="1" smtClean="0">
                <a:solidFill>
                  <a:srgbClr val="FF0000"/>
                </a:solidFill>
              </a:rPr>
              <a:t>uncommonely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acromegaly and  is </a:t>
            </a:r>
            <a:r>
              <a:rPr lang="en-US" dirty="0"/>
              <a:t>likely influenced by risk factors such </a:t>
            </a:r>
            <a:r>
              <a:rPr lang="en-US" dirty="0" smtClean="0"/>
              <a:t>as: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disease duration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severity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presence of </a:t>
            </a:r>
            <a:r>
              <a:rPr lang="en-US" dirty="0">
                <a:solidFill>
                  <a:srgbClr val="0070C0"/>
                </a:solidFill>
              </a:rPr>
              <a:t>hypertension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0070C0"/>
                </a:solidFill>
              </a:rPr>
              <a:t>diabetes mellitus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family history </a:t>
            </a:r>
            <a:r>
              <a:rPr lang="en-US" dirty="0"/>
              <a:t>(MQ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748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significance of </a:t>
            </a:r>
            <a:r>
              <a:rPr lang="en-US" sz="4000" i="1" dirty="0">
                <a:solidFill>
                  <a:srgbClr val="FF0000"/>
                </a:solidFill>
              </a:rPr>
              <a:t>cardiac valve disease </a:t>
            </a:r>
            <a:r>
              <a:rPr lang="en-US" dirty="0"/>
              <a:t>with regurgitation specific to acromegaly is difficult to assess because </a:t>
            </a:r>
            <a:r>
              <a:rPr lang="en-US" dirty="0">
                <a:solidFill>
                  <a:srgbClr val="0070C0"/>
                </a:solidFill>
              </a:rPr>
              <a:t>tricuspid insufficiency </a:t>
            </a:r>
            <a:r>
              <a:rPr lang="en-US" dirty="0"/>
              <a:t>is relatively common in the general population and other factors, such as hypertension, likely influence its risk (LQ).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8285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A Consensus on the Diagnosis and Treatment of Acromegaly Comorbidities: An Update</a:t>
            </a:r>
            <a:r>
              <a:rPr lang="en-US" b="1" i="1" dirty="0">
                <a:solidFill>
                  <a:schemeClr val="tx1"/>
                </a:solidFill>
              </a:rPr>
              <a:t/>
            </a:r>
            <a:br>
              <a:rPr lang="en-US" b="1" i="1" dirty="0">
                <a:solidFill>
                  <a:schemeClr val="tx1"/>
                </a:solidFill>
              </a:rPr>
            </a:b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0461" y="5722139"/>
            <a:ext cx="5251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   J </a:t>
            </a:r>
            <a:r>
              <a:rPr lang="it-IT" i="1" dirty="0"/>
              <a:t>Clin Endocrinol Metab, April 2020, 105(4):e937–e946 </a:t>
            </a:r>
            <a:endParaRPr lang="fa-IR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2403231"/>
            <a:ext cx="9378461" cy="3176954"/>
          </a:xfrm>
        </p:spPr>
      </p:pic>
    </p:spTree>
    <p:extLst>
      <p:ext uri="{BB962C8B-B14F-4D97-AF65-F5344CB8AC3E}">
        <p14:creationId xmlns:p14="http://schemas.microsoft.com/office/powerpoint/2010/main" val="47891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8655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Prevalence of </a:t>
            </a:r>
            <a:r>
              <a:rPr lang="en-US" sz="4000" i="1" dirty="0">
                <a:solidFill>
                  <a:srgbClr val="FF0000"/>
                </a:solidFill>
              </a:rPr>
              <a:t>ischemic heart disease </a:t>
            </a:r>
            <a:r>
              <a:rPr lang="en-US" dirty="0"/>
              <a:t>is </a:t>
            </a:r>
            <a:r>
              <a:rPr lang="en-US" dirty="0">
                <a:solidFill>
                  <a:srgbClr val="0070C0"/>
                </a:solidFill>
              </a:rPr>
              <a:t>not increased </a:t>
            </a:r>
            <a:r>
              <a:rPr lang="en-US" dirty="0"/>
              <a:t>because of acromegaly </a:t>
            </a:r>
            <a:r>
              <a:rPr lang="en-US" dirty="0">
                <a:solidFill>
                  <a:srgbClr val="0070C0"/>
                </a:solidFill>
              </a:rPr>
              <a:t>per se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Risk </a:t>
            </a:r>
            <a:r>
              <a:rPr lang="en-US" dirty="0"/>
              <a:t>is likely more related to </a:t>
            </a:r>
            <a:r>
              <a:rPr lang="en-US" dirty="0">
                <a:solidFill>
                  <a:srgbClr val="0070C0"/>
                </a:solidFill>
              </a:rPr>
              <a:t>common risk factors </a:t>
            </a:r>
            <a:r>
              <a:rPr lang="en-US" dirty="0"/>
              <a:t>such as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hypertension,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hyperlipidemia,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disturbed </a:t>
            </a:r>
            <a:r>
              <a:rPr lang="en-US" dirty="0">
                <a:solidFill>
                  <a:srgbClr val="00B050"/>
                </a:solidFill>
              </a:rPr>
              <a:t>glucose homeostasis,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smoking </a:t>
            </a:r>
            <a:r>
              <a:rPr lang="en-US" dirty="0"/>
              <a:t>(LQ).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1977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Biochemical control of acromegaly with </a:t>
            </a:r>
            <a:r>
              <a:rPr lang="en-US" dirty="0">
                <a:solidFill>
                  <a:srgbClr val="FF0000"/>
                </a:solidFill>
              </a:rPr>
              <a:t>somatostatin receptor ligands (SRLs)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pegvisomant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reduces </a:t>
            </a:r>
            <a:r>
              <a:rPr lang="en-US" dirty="0" smtClean="0">
                <a:solidFill>
                  <a:srgbClr val="00B050"/>
                </a:solidFill>
              </a:rPr>
              <a:t>left </a:t>
            </a:r>
            <a:r>
              <a:rPr lang="en-US" dirty="0">
                <a:solidFill>
                  <a:srgbClr val="00B050"/>
                </a:solidFill>
              </a:rPr>
              <a:t>ventricular hypertrophy progression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and </a:t>
            </a:r>
            <a:r>
              <a:rPr lang="en-US" dirty="0"/>
              <a:t>improves other markers of structural cardiac dysfunction, including left ventricular ejection fraction (MQ) </a:t>
            </a:r>
            <a:r>
              <a:rPr lang="en-US" dirty="0" smtClean="0"/>
              <a:t>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38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By contrast, the </a:t>
            </a:r>
            <a:r>
              <a:rPr lang="en-US" dirty="0">
                <a:solidFill>
                  <a:srgbClr val="00B050"/>
                </a:solidFill>
              </a:rPr>
              <a:t>incidence of </a:t>
            </a:r>
            <a:r>
              <a:rPr lang="en-US" dirty="0" err="1">
                <a:solidFill>
                  <a:srgbClr val="00B050"/>
                </a:solidFill>
              </a:rPr>
              <a:t>valvular</a:t>
            </a:r>
            <a:r>
              <a:rPr lang="en-US" dirty="0">
                <a:solidFill>
                  <a:srgbClr val="00B050"/>
                </a:solidFill>
              </a:rPr>
              <a:t> abnormalities </a:t>
            </a:r>
            <a:r>
              <a:rPr lang="en-US" dirty="0"/>
              <a:t>and the risk for further progression of </a:t>
            </a:r>
            <a:r>
              <a:rPr lang="en-US" dirty="0" err="1"/>
              <a:t>valvulopathy</a:t>
            </a:r>
            <a:r>
              <a:rPr lang="en-US" dirty="0"/>
              <a:t> remain </a:t>
            </a:r>
            <a:r>
              <a:rPr lang="en-US" dirty="0">
                <a:solidFill>
                  <a:srgbClr val="00B050"/>
                </a:solidFill>
              </a:rPr>
              <a:t>unchanged</a:t>
            </a:r>
            <a:r>
              <a:rPr lang="en-US" dirty="0"/>
              <a:t> (LQ)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Data are </a:t>
            </a:r>
            <a:r>
              <a:rPr lang="en-US" dirty="0">
                <a:solidFill>
                  <a:srgbClr val="FF0000"/>
                </a:solidFill>
              </a:rPr>
              <a:t>reassuring </a:t>
            </a:r>
            <a:r>
              <a:rPr lang="en-US" dirty="0"/>
              <a:t>regarding the risk for cardiac valve disease in patients with acromegaly treated with </a:t>
            </a:r>
            <a:r>
              <a:rPr lang="en-US" dirty="0" err="1">
                <a:solidFill>
                  <a:srgbClr val="FF0000"/>
                </a:solidFill>
              </a:rPr>
              <a:t>cabergoline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but additional studies are needed (VLQ).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294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Endocrine and Metabolic Disorder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fa-I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fa-IR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414954"/>
            <a:ext cx="9331569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F0"/>
                </a:solidFill>
              </a:rPr>
              <a:t>Diabetes mellitus </a:t>
            </a:r>
            <a:endParaRPr lang="fa-IR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2" y="2426677"/>
            <a:ext cx="7338646" cy="3305908"/>
          </a:xfrm>
        </p:spPr>
      </p:pic>
    </p:spTree>
    <p:extLst>
      <p:ext uri="{BB962C8B-B14F-4D97-AF65-F5344CB8AC3E}">
        <p14:creationId xmlns:p14="http://schemas.microsoft.com/office/powerpoint/2010/main" val="107013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5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i="1" dirty="0">
                <a:solidFill>
                  <a:srgbClr val="FF0000"/>
                </a:solidFill>
              </a:rPr>
              <a:t>Impaired glucose tolerance and diabetes mellitus (DM) </a:t>
            </a:r>
            <a:r>
              <a:rPr lang="en-US" dirty="0"/>
              <a:t>are the </a:t>
            </a:r>
            <a:r>
              <a:rPr lang="en-US" dirty="0">
                <a:solidFill>
                  <a:srgbClr val="00B050"/>
                </a:solidFill>
              </a:rPr>
              <a:t>most frequent </a:t>
            </a:r>
            <a:r>
              <a:rPr lang="en-US" dirty="0"/>
              <a:t>metabolic comorbidities and are present in </a:t>
            </a:r>
            <a:r>
              <a:rPr lang="en-US" dirty="0">
                <a:solidFill>
                  <a:srgbClr val="00B050"/>
                </a:solidFill>
              </a:rPr>
              <a:t>30% to 50% </a:t>
            </a:r>
            <a:r>
              <a:rPr lang="en-US" dirty="0"/>
              <a:t>of patients at diagnosis (HQ)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This rate is expected to rise further as the prevalence of DM continues to increase in the general population (VLQ).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6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Acromegaly patients develop </a:t>
            </a:r>
            <a:r>
              <a:rPr lang="en-US" dirty="0">
                <a:solidFill>
                  <a:srgbClr val="00B050"/>
                </a:solidFill>
              </a:rPr>
              <a:t>insulin resistance </a:t>
            </a:r>
            <a:r>
              <a:rPr lang="en-US" dirty="0"/>
              <a:t>because of </a:t>
            </a:r>
            <a:r>
              <a:rPr lang="en-US" dirty="0">
                <a:solidFill>
                  <a:srgbClr val="00B050"/>
                </a:solidFill>
              </a:rPr>
              <a:t>GH excess</a:t>
            </a:r>
            <a:r>
              <a:rPr lang="en-US" dirty="0"/>
              <a:t>, and in those with longstanding disease, </a:t>
            </a:r>
            <a:r>
              <a:rPr lang="en-US" dirty="0">
                <a:solidFill>
                  <a:srgbClr val="00B050"/>
                </a:solidFill>
              </a:rPr>
              <a:t>insulin insufficiency </a:t>
            </a:r>
            <a:r>
              <a:rPr lang="en-US" dirty="0"/>
              <a:t>with impaired glucose tolerance may also occur (MQ)</a:t>
            </a:r>
          </a:p>
          <a:p>
            <a:pPr marL="0" indent="0" algn="l">
              <a:buNone/>
            </a:pPr>
            <a:r>
              <a:rPr lang="en-US" dirty="0"/>
              <a:t> Accordingly, if antidiabetic therapy is necessary, DM should be </a:t>
            </a:r>
            <a:r>
              <a:rPr lang="en-US" dirty="0">
                <a:solidFill>
                  <a:srgbClr val="00B050"/>
                </a:solidFill>
              </a:rPr>
              <a:t>managed</a:t>
            </a:r>
            <a:r>
              <a:rPr lang="en-US" dirty="0"/>
              <a:t> as for the </a:t>
            </a:r>
            <a:r>
              <a:rPr lang="en-US" dirty="0">
                <a:solidFill>
                  <a:srgbClr val="00B050"/>
                </a:solidFill>
              </a:rPr>
              <a:t>general population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metformin</a:t>
            </a:r>
            <a:r>
              <a:rPr lang="en-US" dirty="0"/>
              <a:t> considered as first-line therapy (SR).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Tighter </a:t>
            </a:r>
            <a:r>
              <a:rPr lang="en-US" dirty="0"/>
              <a:t>HbA1c control is recommended for younger patients (DR).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650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Glucagonlike peptide-1 agonists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dipeptidyl peptidase inhibitors </a:t>
            </a:r>
            <a:r>
              <a:rPr lang="en-US" dirty="0"/>
              <a:t>are largely untested and should be considered as </a:t>
            </a:r>
            <a:r>
              <a:rPr lang="en-US" dirty="0">
                <a:solidFill>
                  <a:srgbClr val="FF0000"/>
                </a:solidFill>
              </a:rPr>
              <a:t>second-line</a:t>
            </a:r>
            <a:r>
              <a:rPr lang="en-US" dirty="0"/>
              <a:t> treatment on an individualized basis (DR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Sodium-glucose cotransporter-2 inhibitors </a:t>
            </a:r>
            <a:r>
              <a:rPr lang="en-US" dirty="0"/>
              <a:t>may be a less favorable option because of </a:t>
            </a:r>
            <a:r>
              <a:rPr lang="en-US" dirty="0">
                <a:solidFill>
                  <a:srgbClr val="0070C0"/>
                </a:solidFill>
              </a:rPr>
              <a:t>increased risk for ketoacidosis </a:t>
            </a:r>
            <a:r>
              <a:rPr lang="en-US" dirty="0"/>
              <a:t>in patients with acromegaly (DR)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924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527538"/>
            <a:ext cx="11090031" cy="5826369"/>
          </a:xfrm>
        </p:spPr>
      </p:pic>
    </p:spTree>
    <p:extLst>
      <p:ext uri="{BB962C8B-B14F-4D97-AF65-F5344CB8AC3E}">
        <p14:creationId xmlns:p14="http://schemas.microsoft.com/office/powerpoint/2010/main" val="206507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Importantly, the presence of DM influences the choice of acromegaly medical therapy (MQ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Octreotide and </a:t>
            </a:r>
            <a:r>
              <a:rPr lang="en-US" dirty="0" err="1">
                <a:solidFill>
                  <a:srgbClr val="FF0000"/>
                </a:solidFill>
              </a:rPr>
              <a:t>lanreotide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generally have a </a:t>
            </a:r>
            <a:r>
              <a:rPr lang="en-US" dirty="0">
                <a:solidFill>
                  <a:srgbClr val="FF0000"/>
                </a:solidFill>
              </a:rPr>
              <a:t>neutral effect </a:t>
            </a:r>
            <a:r>
              <a:rPr lang="en-US" dirty="0"/>
              <a:t>on glucose control (MQ) </a:t>
            </a:r>
            <a:r>
              <a:rPr lang="en-US" dirty="0" smtClean="0"/>
              <a:t>, </a:t>
            </a:r>
            <a:r>
              <a:rPr lang="en-US" dirty="0"/>
              <a:t>although monitoring of </a:t>
            </a:r>
            <a:r>
              <a:rPr lang="en-US" dirty="0" err="1"/>
              <a:t>glycemia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advisable (SR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681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i="1" dirty="0">
                <a:solidFill>
                  <a:srgbClr val="00B0F0"/>
                </a:solidFill>
              </a:rPr>
              <a:t>Introduction</a:t>
            </a:r>
            <a:r>
              <a:rPr lang="fa-IR" i="1" dirty="0">
                <a:solidFill>
                  <a:srgbClr val="00B0F0"/>
                </a:solidFill>
              </a:rPr>
              <a:t/>
            </a:r>
            <a:br>
              <a:rPr lang="fa-IR" i="1" dirty="0">
                <a:solidFill>
                  <a:srgbClr val="00B0F0"/>
                </a:solidFill>
              </a:rPr>
            </a:br>
            <a:endParaRPr lang="fa-IR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438400"/>
            <a:ext cx="9390185" cy="3681045"/>
          </a:xfrm>
        </p:spPr>
      </p:pic>
    </p:spTree>
    <p:extLst>
      <p:ext uri="{BB962C8B-B14F-4D97-AF65-F5344CB8AC3E}">
        <p14:creationId xmlns:p14="http://schemas.microsoft.com/office/powerpoint/2010/main" val="206528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70C0"/>
                </a:solidFill>
              </a:rPr>
              <a:t>Pasireotide</a:t>
            </a:r>
            <a:r>
              <a:rPr lang="en-US" dirty="0"/>
              <a:t> is not recommended in patients with </a:t>
            </a:r>
            <a:r>
              <a:rPr lang="en-US" dirty="0">
                <a:solidFill>
                  <a:srgbClr val="0070C0"/>
                </a:solidFill>
              </a:rPr>
              <a:t>uncontrolled </a:t>
            </a:r>
            <a:r>
              <a:rPr lang="en-US" dirty="0"/>
              <a:t>DM because of the high risk for developing hyperglycemia (SR).</a:t>
            </a:r>
            <a:endParaRPr lang="fa-IR" dirty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decision to continue </a:t>
            </a:r>
            <a:r>
              <a:rPr lang="en-US" dirty="0" err="1"/>
              <a:t>pasireotide</a:t>
            </a:r>
            <a:r>
              <a:rPr lang="en-US" dirty="0"/>
              <a:t> in a patient who develops hyperglycemia should be </a:t>
            </a:r>
            <a:r>
              <a:rPr lang="en-US" dirty="0">
                <a:solidFill>
                  <a:srgbClr val="0070C0"/>
                </a:solidFill>
              </a:rPr>
              <a:t>individualized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If </a:t>
            </a:r>
            <a:r>
              <a:rPr lang="en-US" dirty="0"/>
              <a:t>the benefits of continuing </a:t>
            </a:r>
            <a:r>
              <a:rPr lang="en-US" dirty="0" err="1">
                <a:solidFill>
                  <a:srgbClr val="0070C0"/>
                </a:solidFill>
              </a:rPr>
              <a:t>pasireotide</a:t>
            </a:r>
            <a:r>
              <a:rPr lang="en-US" dirty="0"/>
              <a:t> outweigh hyperglycemic risk, data from healthy subjects suggest that treatment with </a:t>
            </a:r>
            <a:r>
              <a:rPr lang="en-US" dirty="0">
                <a:solidFill>
                  <a:srgbClr val="FF0000"/>
                </a:solidFill>
              </a:rPr>
              <a:t>concomitant glucagon-like peptide-1 agonists or dipeptidyl peptidase inhibitors may be useful </a:t>
            </a:r>
            <a:r>
              <a:rPr lang="en-US" dirty="0"/>
              <a:t>in minimizing the hyperglycemic effect (DR) </a:t>
            </a:r>
            <a:r>
              <a:rPr lang="en-US" dirty="0" smtClean="0"/>
              <a:t>, </a:t>
            </a:r>
            <a:r>
              <a:rPr lang="en-US" dirty="0"/>
              <a:t>but real-world applicability to acromegaly patients on long-term </a:t>
            </a:r>
            <a:r>
              <a:rPr lang="en-US" dirty="0" err="1"/>
              <a:t>pasireotide</a:t>
            </a:r>
            <a:r>
              <a:rPr lang="en-US" dirty="0"/>
              <a:t> remains unknown.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698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i="1" dirty="0">
                <a:solidFill>
                  <a:srgbClr val="00B050"/>
                </a:solidFill>
              </a:rPr>
              <a:t>Pegvisomant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treatment improves glucose metabolism in acromegaly patients </a:t>
            </a:r>
            <a:r>
              <a:rPr lang="en-US" dirty="0" smtClean="0"/>
              <a:t> </a:t>
            </a:r>
            <a:r>
              <a:rPr lang="en-US" dirty="0"/>
              <a:t>and should be considered in patients with </a:t>
            </a:r>
            <a:r>
              <a:rPr lang="en-US" dirty="0">
                <a:solidFill>
                  <a:srgbClr val="00B050"/>
                </a:solidFill>
              </a:rPr>
              <a:t>partial or no response to first-line </a:t>
            </a:r>
            <a:r>
              <a:rPr lang="en-US" dirty="0"/>
              <a:t>medical therapy for whom glycemic control is challenging (SR</a:t>
            </a:r>
            <a:r>
              <a:rPr lang="en-US" dirty="0" smtClean="0"/>
              <a:t>).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976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Considering the negative effects of disturbed glucose homeostasis on patient outcomes, including mortality risk (MQ) </a:t>
            </a:r>
            <a:r>
              <a:rPr lang="en-US" dirty="0" smtClean="0"/>
              <a:t>, </a:t>
            </a:r>
            <a:r>
              <a:rPr lang="en-US" dirty="0"/>
              <a:t>all acromegaly patients should be </a:t>
            </a:r>
            <a:r>
              <a:rPr lang="en-US" dirty="0">
                <a:solidFill>
                  <a:srgbClr val="0070C0"/>
                </a:solidFill>
              </a:rPr>
              <a:t>screened for </a:t>
            </a:r>
            <a:r>
              <a:rPr lang="en-US" dirty="0" err="1">
                <a:solidFill>
                  <a:srgbClr val="0070C0"/>
                </a:solidFill>
              </a:rPr>
              <a:t>dysglycemia</a:t>
            </a:r>
            <a:r>
              <a:rPr lang="en-US" dirty="0">
                <a:solidFill>
                  <a:srgbClr val="0070C0"/>
                </a:solidFill>
              </a:rPr>
              <a:t> at diagnosis and during follow-up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fasting blood glucose </a:t>
            </a:r>
            <a:r>
              <a:rPr lang="en-US" dirty="0">
                <a:solidFill>
                  <a:srgbClr val="00B0F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oral glucose tolerance </a:t>
            </a:r>
            <a:r>
              <a:rPr lang="en-US" dirty="0">
                <a:solidFill>
                  <a:srgbClr val="00B0F0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HbA1c assessment </a:t>
            </a:r>
            <a:r>
              <a:rPr lang="en-US" dirty="0"/>
              <a:t>(SR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Consequent </a:t>
            </a:r>
            <a:r>
              <a:rPr lang="en-US" dirty="0" smtClean="0"/>
              <a:t>therapy for </a:t>
            </a:r>
            <a:r>
              <a:rPr lang="en-US" dirty="0"/>
              <a:t>hyperglycemia is mandatory for optimizing outcome.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299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Hypopituitarism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3" y="2285999"/>
            <a:ext cx="8792307" cy="4091355"/>
          </a:xfrm>
        </p:spPr>
      </p:pic>
    </p:spTree>
    <p:extLst>
      <p:ext uri="{BB962C8B-B14F-4D97-AF65-F5344CB8AC3E}">
        <p14:creationId xmlns:p14="http://schemas.microsoft.com/office/powerpoint/2010/main" val="91938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5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3200" i="1" dirty="0">
                <a:solidFill>
                  <a:srgbClr val="FF0000"/>
                </a:solidFill>
              </a:rPr>
              <a:t>Hypogonadism </a:t>
            </a:r>
            <a:r>
              <a:rPr lang="en-US" dirty="0"/>
              <a:t>is detected in approximately </a:t>
            </a:r>
            <a:r>
              <a:rPr lang="en-US" dirty="0">
                <a:solidFill>
                  <a:srgbClr val="00B050"/>
                </a:solidFill>
              </a:rPr>
              <a:t>50%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patients and results from </a:t>
            </a:r>
            <a:r>
              <a:rPr lang="en-US" dirty="0">
                <a:solidFill>
                  <a:srgbClr val="00B050"/>
                </a:solidFill>
              </a:rPr>
              <a:t>tumor mass effect</a:t>
            </a:r>
            <a:r>
              <a:rPr lang="en-US" dirty="0"/>
              <a:t>, and/ or </a:t>
            </a:r>
            <a:r>
              <a:rPr lang="en-US" dirty="0">
                <a:solidFill>
                  <a:srgbClr val="00B050"/>
                </a:solidFill>
              </a:rPr>
              <a:t>concomitant hyperprolactinemia </a:t>
            </a:r>
            <a:r>
              <a:rPr lang="en-US" dirty="0"/>
              <a:t>(MQ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Hypogonadism may </a:t>
            </a:r>
            <a:r>
              <a:rPr lang="en-US" dirty="0" smtClean="0"/>
              <a:t>compromise: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sexual </a:t>
            </a:r>
            <a:r>
              <a:rPr lang="en-US" dirty="0">
                <a:solidFill>
                  <a:srgbClr val="0070C0"/>
                </a:solidFill>
              </a:rPr>
              <a:t>function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fertility,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body </a:t>
            </a:r>
            <a:r>
              <a:rPr lang="en-US" dirty="0">
                <a:solidFill>
                  <a:srgbClr val="0070C0"/>
                </a:solidFill>
              </a:rPr>
              <a:t>composition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well-being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bone health</a:t>
            </a:r>
            <a:r>
              <a:rPr lang="en-US" dirty="0" smtClean="0"/>
              <a:t>;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proper assessment and adequate replacement of hormonal deficits is recommended (SR)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941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As acromegaly can lead to </a:t>
            </a:r>
            <a:r>
              <a:rPr lang="en-US" dirty="0">
                <a:solidFill>
                  <a:srgbClr val="FF0000"/>
                </a:solidFill>
              </a:rPr>
              <a:t>decreased sex hormone binding globulin levels </a:t>
            </a:r>
            <a:r>
              <a:rPr lang="en-US" dirty="0"/>
              <a:t>(LQ) 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free testosterone </a:t>
            </a:r>
            <a:r>
              <a:rPr lang="en-US" dirty="0"/>
              <a:t>should be measured or </a:t>
            </a:r>
            <a:r>
              <a:rPr lang="en-US" dirty="0">
                <a:solidFill>
                  <a:srgbClr val="FF0000"/>
                </a:solidFill>
              </a:rPr>
              <a:t>free testosterone indices </a:t>
            </a:r>
            <a:r>
              <a:rPr lang="en-US" dirty="0"/>
              <a:t>should be calculated to assess gonadal function in males with </a:t>
            </a:r>
            <a:r>
              <a:rPr lang="en-US" dirty="0">
                <a:solidFill>
                  <a:srgbClr val="00B050"/>
                </a:solidFill>
              </a:rPr>
              <a:t>active acromegaly </a:t>
            </a:r>
            <a:r>
              <a:rPr lang="en-US" dirty="0"/>
              <a:t>to avoid </a:t>
            </a:r>
            <a:r>
              <a:rPr lang="en-US" dirty="0" err="1"/>
              <a:t>overdiagnosis</a:t>
            </a:r>
            <a:r>
              <a:rPr lang="en-US" dirty="0"/>
              <a:t> of hypogonadism (DR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Gonadal steroids significantly modulate the GH/IGF system.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713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Testosterone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enhances </a:t>
            </a:r>
            <a:r>
              <a:rPr lang="en-US" dirty="0">
                <a:solidFill>
                  <a:srgbClr val="0070C0"/>
                </a:solidFill>
              </a:rPr>
              <a:t>action of GH</a:t>
            </a:r>
            <a:r>
              <a:rPr lang="en-US" dirty="0" smtClean="0"/>
              <a:t>;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estrogens,</a:t>
            </a:r>
            <a:r>
              <a:rPr lang="en-US" dirty="0"/>
              <a:t> when taken orally, </a:t>
            </a:r>
            <a:r>
              <a:rPr lang="en-US" dirty="0">
                <a:solidFill>
                  <a:srgbClr val="FF0000"/>
                </a:solidFill>
              </a:rPr>
              <a:t>reduces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hepatic IGF-I production</a:t>
            </a:r>
            <a:r>
              <a:rPr lang="en-US" dirty="0"/>
              <a:t>, thereby indirectly attenuating GH action (LQ</a:t>
            </a:r>
            <a:r>
              <a:rPr lang="en-US" dirty="0" smtClean="0"/>
              <a:t>). </a:t>
            </a:r>
          </a:p>
          <a:p>
            <a:pPr marL="0" indent="0" algn="l">
              <a:buNone/>
            </a:pPr>
            <a:r>
              <a:rPr lang="en-US" dirty="0" smtClean="0"/>
              <a:t>Therefore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choice and route </a:t>
            </a:r>
            <a:r>
              <a:rPr lang="en-US" dirty="0"/>
              <a:t>of gonadal steroid replacement can significantly affect underlying acromegaly disease activity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226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elective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strogen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eceptor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odulators are synthetic estrogen-like compounds with tissue specific agonist and antagonist actions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As </a:t>
            </a:r>
            <a:r>
              <a:rPr lang="en-US" dirty="0"/>
              <a:t>such, they may be used to modulate disease activity in acromegaly, </a:t>
            </a:r>
            <a:r>
              <a:rPr lang="en-US" dirty="0">
                <a:solidFill>
                  <a:srgbClr val="FF0000"/>
                </a:solidFill>
              </a:rPr>
              <a:t>improving gonadal activity </a:t>
            </a:r>
            <a:r>
              <a:rPr lang="en-US" dirty="0"/>
              <a:t>via central antiestrogen action while also </a:t>
            </a:r>
            <a:r>
              <a:rPr lang="en-US" dirty="0">
                <a:solidFill>
                  <a:srgbClr val="FF0000"/>
                </a:solidFill>
              </a:rPr>
              <a:t>reducing hepatic IGF-I production </a:t>
            </a:r>
            <a:r>
              <a:rPr lang="en-US" dirty="0"/>
              <a:t>via estrogen agonist action (VLQ</a:t>
            </a:r>
            <a:r>
              <a:rPr lang="en-US" dirty="0" smtClean="0"/>
              <a:t>).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097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Insufficient replacement of other pituitary hormone deficiencies, such as in </a:t>
            </a:r>
            <a:r>
              <a:rPr lang="en-US" dirty="0">
                <a:solidFill>
                  <a:srgbClr val="FF0000"/>
                </a:solidFill>
              </a:rPr>
              <a:t>central hypothyroidism</a:t>
            </a:r>
            <a:r>
              <a:rPr lang="en-US" dirty="0"/>
              <a:t>, or </a:t>
            </a:r>
            <a:r>
              <a:rPr lang="en-US" dirty="0" err="1"/>
              <a:t>overreplacement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glucocorticoids</a:t>
            </a:r>
            <a:r>
              <a:rPr lang="en-US" dirty="0"/>
              <a:t> in adrenal insufficiency may result in dyslipidemia and increased cardiovascular risk (LQ)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High doses of glucocorticoid replacement have also been associated with increased mortality risk (VLQ)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9215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However, because the </a:t>
            </a:r>
            <a:r>
              <a:rPr lang="en-US" dirty="0">
                <a:solidFill>
                  <a:srgbClr val="FF0000"/>
                </a:solidFill>
              </a:rPr>
              <a:t>GH/IGF-I axis affects cortisol metabolism </a:t>
            </a:r>
            <a:r>
              <a:rPr lang="en-US" dirty="0" smtClean="0"/>
              <a:t>, </a:t>
            </a:r>
            <a:r>
              <a:rPr lang="en-US" dirty="0"/>
              <a:t>careful assessment of hormone replacement strategies is recommended (SR)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Conventional radiation therapy </a:t>
            </a:r>
            <a:r>
              <a:rPr lang="en-US" dirty="0"/>
              <a:t>increases risk for </a:t>
            </a:r>
            <a:r>
              <a:rPr lang="en-US" dirty="0">
                <a:solidFill>
                  <a:srgbClr val="0070C0"/>
                </a:solidFill>
              </a:rPr>
              <a:t>hypopituitarism</a:t>
            </a:r>
            <a:r>
              <a:rPr lang="en-US" dirty="0"/>
              <a:t> and contributes to higher mortality rates (MQ)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These </a:t>
            </a:r>
            <a:r>
              <a:rPr lang="en-US" dirty="0"/>
              <a:t>patients require careful long-term monitoring for the development of </a:t>
            </a:r>
            <a:r>
              <a:rPr lang="en-US" dirty="0">
                <a:solidFill>
                  <a:srgbClr val="0070C0"/>
                </a:solidFill>
              </a:rPr>
              <a:t>hormonal deficits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It is as yet </a:t>
            </a:r>
            <a:r>
              <a:rPr lang="en-US" dirty="0">
                <a:solidFill>
                  <a:srgbClr val="00B050"/>
                </a:solidFill>
              </a:rPr>
              <a:t>unknown </a:t>
            </a:r>
            <a:r>
              <a:rPr lang="en-US" dirty="0"/>
              <a:t>whether </a:t>
            </a:r>
            <a:r>
              <a:rPr lang="en-US" dirty="0">
                <a:solidFill>
                  <a:srgbClr val="00B050"/>
                </a:solidFill>
              </a:rPr>
              <a:t>modern </a:t>
            </a:r>
            <a:r>
              <a:rPr lang="en-US" dirty="0" err="1">
                <a:solidFill>
                  <a:srgbClr val="00B050"/>
                </a:solidFill>
              </a:rPr>
              <a:t>radiosurgical</a:t>
            </a:r>
            <a:r>
              <a:rPr lang="en-US" dirty="0">
                <a:solidFill>
                  <a:srgbClr val="00B050"/>
                </a:solidFill>
              </a:rPr>
              <a:t> approaches </a:t>
            </a:r>
            <a:r>
              <a:rPr lang="en-US" dirty="0"/>
              <a:t>are associated with a reduced impact on mortality compared with conventional radiotherapy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13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Excess levels of circulating GH and IGF-I in acromegaly have deleterious effects on a wide range of tissues and physiologic processes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Patients </a:t>
            </a:r>
            <a:r>
              <a:rPr lang="en-US" dirty="0" smtClean="0"/>
              <a:t>commonly: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xperience</a:t>
            </a:r>
            <a:r>
              <a:rPr lang="en-US" dirty="0" smtClean="0">
                <a:solidFill>
                  <a:srgbClr val="FF0000"/>
                </a:solidFill>
              </a:rPr>
              <a:t> abnormal growth of bone and soft tissue </a:t>
            </a:r>
          </a:p>
          <a:p>
            <a:pPr marL="0" indent="0" algn="l">
              <a:buNone/>
            </a:pPr>
            <a:r>
              <a:rPr lang="en-US" dirty="0" smtClean="0"/>
              <a:t>and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dysregulated glucose metabolism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 smtClean="0"/>
              <a:t>with </a:t>
            </a:r>
            <a:r>
              <a:rPr lang="en-US" dirty="0"/>
              <a:t>increased risk for </a:t>
            </a:r>
            <a:r>
              <a:rPr lang="en-US" dirty="0">
                <a:solidFill>
                  <a:srgbClr val="FF0000"/>
                </a:solidFill>
              </a:rPr>
              <a:t>cardiovascular disease 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all of which may affect mortality </a:t>
            </a:r>
            <a:r>
              <a:rPr lang="en-US" dirty="0" smtClean="0">
                <a:solidFill>
                  <a:schemeClr val="tx1"/>
                </a:solidFill>
              </a:rPr>
              <a:t>risk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F0"/>
                </a:solidFill>
              </a:rPr>
              <a:t>Obstructive sleep apnea</a:t>
            </a:r>
            <a:endParaRPr lang="fa-IR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8" y="2461846"/>
            <a:ext cx="9026769" cy="3786554"/>
          </a:xfrm>
        </p:spPr>
      </p:pic>
    </p:spTree>
    <p:extLst>
      <p:ext uri="{BB962C8B-B14F-4D97-AF65-F5344CB8AC3E}">
        <p14:creationId xmlns:p14="http://schemas.microsoft.com/office/powerpoint/2010/main" val="325879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Autofit/>
          </a:bodyPr>
          <a:lstStyle/>
          <a:p>
            <a:r>
              <a:rPr lang="fa-IR" sz="4800" i="1" dirty="0">
                <a:solidFill>
                  <a:srgbClr val="FF0000"/>
                </a:solidFill>
              </a:rPr>
              <a:t/>
            </a:r>
            <a:br>
              <a:rPr lang="fa-IR" sz="4800" i="1" dirty="0">
                <a:solidFill>
                  <a:srgbClr val="FF0000"/>
                </a:solidFill>
              </a:rPr>
            </a:b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200" i="1" dirty="0">
                <a:solidFill>
                  <a:srgbClr val="FF0000"/>
                </a:solidFill>
              </a:rPr>
              <a:t>Obstructive sleep apnea (OSA) </a:t>
            </a:r>
            <a:r>
              <a:rPr lang="en-US" dirty="0"/>
              <a:t>is detected in up to </a:t>
            </a:r>
            <a:r>
              <a:rPr lang="en-US" dirty="0">
                <a:solidFill>
                  <a:srgbClr val="00B050"/>
                </a:solidFill>
              </a:rPr>
              <a:t>80%</a:t>
            </a:r>
            <a:r>
              <a:rPr lang="en-US" dirty="0"/>
              <a:t> of newly diagnosed acromegaly patients (HQ) </a:t>
            </a:r>
            <a:r>
              <a:rPr lang="en-US" dirty="0" smtClean="0"/>
              <a:t> </a:t>
            </a:r>
            <a:r>
              <a:rPr lang="en-US" dirty="0"/>
              <a:t>and results mainly from </a:t>
            </a:r>
            <a:r>
              <a:rPr lang="en-US" dirty="0">
                <a:solidFill>
                  <a:srgbClr val="00B050"/>
                </a:solidFill>
              </a:rPr>
              <a:t>pharyngeal soft-tissue swelling </a:t>
            </a:r>
            <a:r>
              <a:rPr lang="en-US" dirty="0"/>
              <a:t>characteristic of acromegaly (MQ)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OSA </a:t>
            </a:r>
            <a:r>
              <a:rPr lang="en-US" dirty="0"/>
              <a:t>has well-described adverse effects on the </a:t>
            </a:r>
            <a:r>
              <a:rPr lang="en-US" dirty="0">
                <a:solidFill>
                  <a:srgbClr val="00B050"/>
                </a:solidFill>
              </a:rPr>
              <a:t>cardiovascular system </a:t>
            </a:r>
            <a:r>
              <a:rPr lang="en-US" dirty="0"/>
              <a:t>and is an independent risk factor </a:t>
            </a:r>
            <a:r>
              <a:rPr lang="en-US" dirty="0" smtClean="0"/>
              <a:t>for: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ischemic heart disease,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arrhythmia,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cardiomyopathy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other cardiovascular disorders (</a:t>
            </a:r>
            <a:r>
              <a:rPr lang="en-US" dirty="0"/>
              <a:t>MQ).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318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Every patient should undergo </a:t>
            </a:r>
            <a:r>
              <a:rPr lang="en-US" dirty="0">
                <a:solidFill>
                  <a:srgbClr val="FF0000"/>
                </a:solidFill>
              </a:rPr>
              <a:t>careful assessment </a:t>
            </a:r>
            <a:r>
              <a:rPr lang="en-US" dirty="0"/>
              <a:t>for OSA </a:t>
            </a:r>
            <a:r>
              <a:rPr lang="en-US" dirty="0">
                <a:solidFill>
                  <a:srgbClr val="FF0000"/>
                </a:solidFill>
              </a:rPr>
              <a:t>at diagnosis of acromegaly</a:t>
            </a:r>
            <a:r>
              <a:rPr lang="en-US" dirty="0"/>
              <a:t>;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this </a:t>
            </a:r>
            <a:r>
              <a:rPr lang="en-US" dirty="0"/>
              <a:t>includes a </a:t>
            </a:r>
            <a:r>
              <a:rPr lang="en-US" dirty="0">
                <a:solidFill>
                  <a:srgbClr val="00B050"/>
                </a:solidFill>
              </a:rPr>
              <a:t>thorough history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questioning of spouse/partner</a:t>
            </a:r>
            <a:r>
              <a:rPr lang="en-US" dirty="0"/>
              <a:t>, and potentially use of a </a:t>
            </a:r>
            <a:r>
              <a:rPr lang="en-US" dirty="0">
                <a:solidFill>
                  <a:srgbClr val="00B050"/>
                </a:solidFill>
              </a:rPr>
              <a:t>sleep questionnaire</a:t>
            </a:r>
            <a:r>
              <a:rPr lang="en-US" dirty="0"/>
              <a:t>, such as the Epworth sleepiness scale (SR)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If </a:t>
            </a:r>
            <a:r>
              <a:rPr lang="en-US" dirty="0"/>
              <a:t>OSA is suspected on screening, </a:t>
            </a:r>
            <a:r>
              <a:rPr lang="en-US" dirty="0">
                <a:solidFill>
                  <a:srgbClr val="0070C0"/>
                </a:solidFill>
              </a:rPr>
              <a:t>polysomnography</a:t>
            </a:r>
            <a:r>
              <a:rPr lang="en-US" dirty="0"/>
              <a:t> could be considered before initial acromegaly surgery.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>
                <a:solidFill>
                  <a:srgbClr val="FF0000"/>
                </a:solidFill>
              </a:rPr>
              <a:t>severe pharyngeal swelling</a:t>
            </a:r>
            <a:r>
              <a:rPr lang="en-US" dirty="0"/>
              <a:t>, polysomnography may be performed and </a:t>
            </a:r>
            <a:r>
              <a:rPr lang="en-US" dirty="0">
                <a:solidFill>
                  <a:srgbClr val="FF0000"/>
                </a:solidFill>
              </a:rPr>
              <a:t>preoperative medical treatment with an SRL </a:t>
            </a:r>
            <a:r>
              <a:rPr lang="en-US" dirty="0"/>
              <a:t>considered (DR).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919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Effective treatment </a:t>
            </a:r>
            <a:r>
              <a:rPr lang="en-US" dirty="0"/>
              <a:t>of acromegaly, with reduction of GH/IGF-I, and concomitant </a:t>
            </a:r>
            <a:r>
              <a:rPr lang="en-US" dirty="0">
                <a:solidFill>
                  <a:srgbClr val="FF0000"/>
                </a:solidFill>
              </a:rPr>
              <a:t>reduction in soft-tissue swelling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may significantly </a:t>
            </a:r>
            <a:r>
              <a:rPr lang="en-US" dirty="0"/>
              <a:t>improve OSA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Nevertheless, because OSA </a:t>
            </a:r>
            <a:r>
              <a:rPr lang="en-US" dirty="0">
                <a:solidFill>
                  <a:srgbClr val="00B050"/>
                </a:solidFill>
              </a:rPr>
              <a:t>may persist or worsen</a:t>
            </a:r>
            <a:r>
              <a:rPr lang="en-US" dirty="0"/>
              <a:t> despite appropriate acromegaly therapy (MQ) </a:t>
            </a:r>
            <a:r>
              <a:rPr lang="en-US" dirty="0" smtClean="0"/>
              <a:t>, </a:t>
            </a:r>
            <a:r>
              <a:rPr lang="en-US" dirty="0">
                <a:solidFill>
                  <a:srgbClr val="00B050"/>
                </a:solidFill>
              </a:rPr>
              <a:t>posttreatment evaluation </a:t>
            </a:r>
            <a:r>
              <a:rPr lang="en-US" dirty="0"/>
              <a:t>is essential and regular monitoring recommended.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ontinuous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ositive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irway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ressure with a specially fitted mask may be necessary for patients with </a:t>
            </a:r>
            <a:r>
              <a:rPr lang="en-US" dirty="0">
                <a:solidFill>
                  <a:srgbClr val="0070C0"/>
                </a:solidFill>
              </a:rPr>
              <a:t>atypical facial morphometry </a:t>
            </a:r>
            <a:r>
              <a:rPr lang="en-US" dirty="0"/>
              <a:t>resulting from acromegaly (SR).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Management </a:t>
            </a:r>
            <a:r>
              <a:rPr lang="en-US" dirty="0"/>
              <a:t>of disordered breathing should be undertaken jointly with a </a:t>
            </a:r>
            <a:r>
              <a:rPr lang="en-US" dirty="0">
                <a:solidFill>
                  <a:srgbClr val="0070C0"/>
                </a:solidFill>
              </a:rPr>
              <a:t>sleep physician.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971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Dyslipidemia</a:t>
            </a:r>
            <a:endParaRPr lang="fa-I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2450123"/>
            <a:ext cx="9378462" cy="3622431"/>
          </a:xfrm>
        </p:spPr>
      </p:pic>
    </p:spTree>
    <p:extLst>
      <p:ext uri="{BB962C8B-B14F-4D97-AF65-F5344CB8AC3E}">
        <p14:creationId xmlns:p14="http://schemas.microsoft.com/office/powerpoint/2010/main" val="389066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6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Prevalence of </a:t>
            </a:r>
            <a:r>
              <a:rPr lang="en-US" sz="4000" i="1" dirty="0">
                <a:solidFill>
                  <a:srgbClr val="FF0000"/>
                </a:solidFill>
              </a:rPr>
              <a:t>dyslipidemia</a:t>
            </a:r>
            <a:r>
              <a:rPr lang="en-US" dirty="0"/>
              <a:t> in acromegaly is </a:t>
            </a:r>
            <a:r>
              <a:rPr lang="en-US" dirty="0">
                <a:solidFill>
                  <a:srgbClr val="00B050"/>
                </a:solidFill>
              </a:rPr>
              <a:t>generally similar </a:t>
            </a:r>
            <a:r>
              <a:rPr lang="en-US" dirty="0"/>
              <a:t>to that of the </a:t>
            </a:r>
            <a:r>
              <a:rPr lang="en-US" dirty="0">
                <a:solidFill>
                  <a:srgbClr val="00B050"/>
                </a:solidFill>
              </a:rPr>
              <a:t>general population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Lipoprotein(a)</a:t>
            </a:r>
            <a:r>
              <a:rPr lang="en-US" dirty="0"/>
              <a:t> may be </a:t>
            </a:r>
            <a:r>
              <a:rPr lang="en-US" dirty="0">
                <a:solidFill>
                  <a:srgbClr val="00B0F0"/>
                </a:solidFill>
              </a:rPr>
              <a:t>elevated</a:t>
            </a:r>
            <a:r>
              <a:rPr lang="en-US" dirty="0"/>
              <a:t>, whereas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igh-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ensity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ipoprotein cholesterol may be </a:t>
            </a:r>
            <a:r>
              <a:rPr lang="en-US" dirty="0">
                <a:solidFill>
                  <a:srgbClr val="00B0F0"/>
                </a:solidFill>
              </a:rPr>
              <a:t>lower</a:t>
            </a:r>
            <a:r>
              <a:rPr lang="en-US" dirty="0"/>
              <a:t> (VLQ</a:t>
            </a:r>
            <a:r>
              <a:rPr lang="en-US" dirty="0" smtClean="0"/>
              <a:t>), </a:t>
            </a:r>
            <a:r>
              <a:rPr lang="en-US" dirty="0"/>
              <a:t>but the clinical significance of these findings is </a:t>
            </a:r>
            <a:r>
              <a:rPr lang="en-US" dirty="0">
                <a:solidFill>
                  <a:srgbClr val="00B050"/>
                </a:solidFill>
              </a:rPr>
              <a:t>unclear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Diagnosis</a:t>
            </a:r>
            <a:r>
              <a:rPr lang="en-US" dirty="0"/>
              <a:t>, treatment, and management of dyslipidemia should follow </a:t>
            </a:r>
            <a:r>
              <a:rPr lang="en-US" dirty="0">
                <a:solidFill>
                  <a:srgbClr val="00B050"/>
                </a:solidFill>
              </a:rPr>
              <a:t>guidelines for the general population </a:t>
            </a:r>
            <a:r>
              <a:rPr lang="en-US" dirty="0"/>
              <a:t>(SR), with treatment goals and regimens accounting for presence of other metabolic comorbidities of acromegaly, such as diabetes mellitus and hypertension (</a:t>
            </a:r>
            <a:r>
              <a:rPr lang="en-US" dirty="0" smtClean="0"/>
              <a:t>DR)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144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Musculoskeletal Disorders</a:t>
            </a:r>
            <a:br>
              <a:rPr lang="en-US" i="1" dirty="0">
                <a:solidFill>
                  <a:srgbClr val="0070C0"/>
                </a:solidFill>
              </a:rPr>
            </a:br>
            <a:endParaRPr lang="fa-IR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497015"/>
            <a:ext cx="9378462" cy="3575539"/>
          </a:xfrm>
        </p:spPr>
      </p:pic>
    </p:spTree>
    <p:extLst>
      <p:ext uri="{BB962C8B-B14F-4D97-AF65-F5344CB8AC3E}">
        <p14:creationId xmlns:p14="http://schemas.microsoft.com/office/powerpoint/2010/main" val="334191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solidFill>
                  <a:srgbClr val="0070C0"/>
                </a:solidFill>
              </a:rPr>
              <a:t>Arthropathy</a:t>
            </a:r>
            <a:endParaRPr lang="fa-IR" sz="66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Acromegaly is associated with specific GH- and IGF-I-induced joint changes that increase the risk for </a:t>
            </a:r>
            <a:r>
              <a:rPr lang="en-US" dirty="0" err="1"/>
              <a:t>arthropathy</a:t>
            </a:r>
            <a:r>
              <a:rPr lang="en-US" dirty="0"/>
              <a:t> (HQ)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Cartilage </a:t>
            </a:r>
            <a:r>
              <a:rPr lang="en-US" dirty="0">
                <a:solidFill>
                  <a:srgbClr val="00B050"/>
                </a:solidFill>
              </a:rPr>
              <a:t>hypertrophy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osteophyte formation </a:t>
            </a:r>
            <a:r>
              <a:rPr lang="en-US" dirty="0"/>
              <a:t>contribute to joint space narrowing that </a:t>
            </a:r>
            <a:r>
              <a:rPr lang="en-US" dirty="0">
                <a:solidFill>
                  <a:srgbClr val="FF0000"/>
                </a:solidFill>
              </a:rPr>
              <a:t>may initially be reversible </a:t>
            </a:r>
            <a:r>
              <a:rPr lang="en-US" dirty="0"/>
              <a:t>(VLQ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Over time, however, joint degeneration </a:t>
            </a:r>
            <a:r>
              <a:rPr lang="en-US" dirty="0">
                <a:solidFill>
                  <a:srgbClr val="FF0000"/>
                </a:solidFill>
              </a:rPr>
              <a:t>may progress despite biochemical control,</a:t>
            </a:r>
            <a:r>
              <a:rPr lang="en-US" dirty="0"/>
              <a:t> with radiological progression seen in the majority of patients even after long-term disease control (MQ)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Early diagnosis and treatment </a:t>
            </a:r>
            <a:r>
              <a:rPr lang="en-US" dirty="0"/>
              <a:t>of acromegaly may therefore improve reversibility of </a:t>
            </a:r>
            <a:r>
              <a:rPr lang="en-US" dirty="0" err="1"/>
              <a:t>arthropathy</a:t>
            </a:r>
            <a:r>
              <a:rPr lang="en-US" dirty="0"/>
              <a:t> (</a:t>
            </a:r>
            <a:r>
              <a:rPr lang="en-US" dirty="0" smtClean="0"/>
              <a:t>SR)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542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Arthropathy pain </a:t>
            </a:r>
            <a:r>
              <a:rPr lang="en-US" dirty="0"/>
              <a:t>is one of the most prominent symptoms negatively affecting </a:t>
            </a:r>
            <a:r>
              <a:rPr lang="en-US" dirty="0" err="1"/>
              <a:t>QoL</a:t>
            </a:r>
            <a:r>
              <a:rPr lang="en-US" dirty="0"/>
              <a:t> in patients with acromegaly, and can result in significant deterioration of function over time (MQ)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Treatment of </a:t>
            </a:r>
            <a:r>
              <a:rPr lang="en-US" dirty="0" err="1"/>
              <a:t>arthropathy</a:t>
            </a:r>
            <a:r>
              <a:rPr lang="en-US" dirty="0"/>
              <a:t> should follow guidelines as for the </a:t>
            </a:r>
            <a:r>
              <a:rPr lang="en-US" dirty="0">
                <a:solidFill>
                  <a:srgbClr val="FF0000"/>
                </a:solidFill>
              </a:rPr>
              <a:t>general population</a:t>
            </a:r>
            <a:r>
              <a:rPr lang="en-US" dirty="0"/>
              <a:t> (SR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>
                <a:solidFill>
                  <a:srgbClr val="0070C0"/>
                </a:solidFill>
              </a:rPr>
              <a:t>clinical and radiological findings </a:t>
            </a:r>
            <a:r>
              <a:rPr lang="en-US" dirty="0"/>
              <a:t>of acromegaly-associated </a:t>
            </a:r>
            <a:r>
              <a:rPr lang="en-US" dirty="0" err="1"/>
              <a:t>arthropathy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differ </a:t>
            </a:r>
            <a:r>
              <a:rPr lang="en-US" dirty="0"/>
              <a:t>from those of primary osteoarthritis </a:t>
            </a:r>
            <a:r>
              <a:rPr lang="en-US" dirty="0" smtClean="0"/>
              <a:t>, </a:t>
            </a:r>
            <a:r>
              <a:rPr lang="en-US" dirty="0"/>
              <a:t>and should be considered when selecting an intervention approach (DR).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310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5477"/>
            <a:ext cx="11289322" cy="5978769"/>
          </a:xfrm>
        </p:spPr>
      </p:pic>
    </p:spTree>
    <p:extLst>
      <p:ext uri="{BB962C8B-B14F-4D97-AF65-F5344CB8AC3E}">
        <p14:creationId xmlns:p14="http://schemas.microsoft.com/office/powerpoint/2010/main" val="213297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Treatment </a:t>
            </a:r>
            <a:r>
              <a:rPr lang="en-US" dirty="0"/>
              <a:t>of patients with acromegaly is aimed at controlling excess GH and/or IGF-I levels, but </a:t>
            </a:r>
            <a:r>
              <a:rPr lang="en-US" dirty="0">
                <a:solidFill>
                  <a:srgbClr val="FF0000"/>
                </a:solidFill>
              </a:rPr>
              <a:t>signs and symptoms of the disease often persist despite achievement of biochemical control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diagnosis and optimal management of acromegaly comorbidities is critical to ensuring the best long-term outcome for this chronic illness.</a:t>
            </a:r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9996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>
                <a:solidFill>
                  <a:srgbClr val="0070C0"/>
                </a:solidFill>
              </a:rPr>
              <a:t>Carpal tunnel syndrome</a:t>
            </a:r>
            <a:endParaRPr lang="fa-IR" sz="6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i="1" dirty="0">
                <a:solidFill>
                  <a:srgbClr val="FF0000"/>
                </a:solidFill>
              </a:rPr>
              <a:t>Carpal tunnel syndrome </a:t>
            </a:r>
            <a:r>
              <a:rPr lang="en-US" dirty="0"/>
              <a:t>in acromegaly is caused </a:t>
            </a:r>
            <a:r>
              <a:rPr lang="en-US" dirty="0">
                <a:solidFill>
                  <a:srgbClr val="00B050"/>
                </a:solidFill>
              </a:rPr>
              <a:t>by median nerve enlargement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resultant delayed conduction velocity </a:t>
            </a:r>
            <a:r>
              <a:rPr lang="en-US" dirty="0"/>
              <a:t>that correlates with </a:t>
            </a:r>
            <a:r>
              <a:rPr lang="en-US" dirty="0">
                <a:solidFill>
                  <a:srgbClr val="00B050"/>
                </a:solidFill>
              </a:rPr>
              <a:t>disease duration and IGF-I level </a:t>
            </a:r>
            <a:r>
              <a:rPr lang="en-US" dirty="0"/>
              <a:t>(MQ)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Most patients </a:t>
            </a:r>
            <a:r>
              <a:rPr lang="en-US" dirty="0"/>
              <a:t>show symptomatic improvement with acromegaly control, although </a:t>
            </a:r>
            <a:r>
              <a:rPr lang="en-US" dirty="0">
                <a:solidFill>
                  <a:srgbClr val="0070C0"/>
                </a:solidFill>
              </a:rPr>
              <a:t>increased nerve diameter </a:t>
            </a:r>
            <a:r>
              <a:rPr lang="en-US" dirty="0"/>
              <a:t>may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be reversible despite treatment (</a:t>
            </a:r>
            <a:r>
              <a:rPr lang="en-US" dirty="0" smtClean="0"/>
              <a:t>LQ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Depending on the severity of symptoms, nerve conduction and imaging studies and decompression surgery may be warranted (DR).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558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rgbClr val="0070C0"/>
                </a:solidFill>
              </a:rPr>
              <a:t>Vertebral fractures </a:t>
            </a:r>
            <a:endParaRPr lang="fa-IR" sz="5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Fractures of the vertebrae detected with vertebral morphometry, </a:t>
            </a:r>
            <a:r>
              <a:rPr lang="en-US" dirty="0">
                <a:solidFill>
                  <a:srgbClr val="FF0000"/>
                </a:solidFill>
              </a:rPr>
              <a:t>particularly of the thoracic spine</a:t>
            </a:r>
            <a:r>
              <a:rPr lang="en-US" dirty="0"/>
              <a:t>, are </a:t>
            </a:r>
            <a:r>
              <a:rPr lang="en-US" dirty="0">
                <a:solidFill>
                  <a:srgbClr val="FF0000"/>
                </a:solidFill>
              </a:rPr>
              <a:t>highly prevalent </a:t>
            </a:r>
            <a:r>
              <a:rPr lang="en-US" dirty="0"/>
              <a:t>in acromegaly patients with active disease, reported to affect up to </a:t>
            </a:r>
            <a:r>
              <a:rPr lang="en-US" dirty="0">
                <a:solidFill>
                  <a:srgbClr val="FF0000"/>
                </a:solidFill>
              </a:rPr>
              <a:t>60% </a:t>
            </a:r>
            <a:r>
              <a:rPr lang="en-US" dirty="0"/>
              <a:t>of patients (HQ</a:t>
            </a:r>
            <a:r>
              <a:rPr lang="en-US" dirty="0" smtClean="0"/>
              <a:t>). </a:t>
            </a:r>
          </a:p>
          <a:p>
            <a:pPr marL="0" indent="0" algn="l">
              <a:buNone/>
            </a:pPr>
            <a:r>
              <a:rPr lang="en-US" dirty="0" smtClean="0"/>
              <a:t>Estimates </a:t>
            </a:r>
            <a:r>
              <a:rPr lang="en-US" dirty="0"/>
              <a:t>from available data suggest a </a:t>
            </a:r>
            <a:r>
              <a:rPr lang="en-US" dirty="0">
                <a:solidFill>
                  <a:srgbClr val="00B050"/>
                </a:solidFill>
              </a:rPr>
              <a:t>3-fold to 8-fold higher </a:t>
            </a:r>
            <a:r>
              <a:rPr lang="en-US" dirty="0"/>
              <a:t>prevalence than in the general population, and a slight predominance in </a:t>
            </a:r>
            <a:r>
              <a:rPr lang="en-US" dirty="0">
                <a:solidFill>
                  <a:srgbClr val="00B050"/>
                </a:solidFill>
              </a:rPr>
              <a:t>males</a:t>
            </a:r>
            <a:r>
              <a:rPr lang="en-US" dirty="0"/>
              <a:t> vs females (LQ)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Excess </a:t>
            </a:r>
            <a:r>
              <a:rPr lang="en-US" dirty="0"/>
              <a:t>GH and IGF-I, which play key roles in bone metabolism, lead to </a:t>
            </a:r>
            <a:r>
              <a:rPr lang="en-US" dirty="0">
                <a:solidFill>
                  <a:srgbClr val="0070C0"/>
                </a:solidFill>
              </a:rPr>
              <a:t>increased bone turnover and deterioration </a:t>
            </a:r>
            <a:r>
              <a:rPr lang="en-US" dirty="0"/>
              <a:t>of cortical and trabecular bone structure (MQ)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20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Accordingly, </a:t>
            </a:r>
            <a:r>
              <a:rPr lang="en-US" dirty="0">
                <a:solidFill>
                  <a:srgbClr val="0070C0"/>
                </a:solidFill>
              </a:rPr>
              <a:t>fracture risk </a:t>
            </a:r>
            <a:r>
              <a:rPr lang="en-US" dirty="0"/>
              <a:t>is highest in patients with longstanding active acromegaly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Biochemical control </a:t>
            </a:r>
            <a:r>
              <a:rPr lang="en-US" dirty="0"/>
              <a:t>corrects bone turnover defects and protects against fracture risk (MQ)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Lumbar spine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rabecular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one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core, related to bone </a:t>
            </a:r>
            <a:r>
              <a:rPr lang="en-US" dirty="0">
                <a:solidFill>
                  <a:srgbClr val="FF0000"/>
                </a:solidFill>
              </a:rPr>
              <a:t>microarchitecture</a:t>
            </a:r>
            <a:r>
              <a:rPr lang="en-US" dirty="0"/>
              <a:t>, provides information on bone strength independent of bone mineral density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some patients with biochemically controlled acromegaly </a:t>
            </a:r>
            <a:r>
              <a:rPr lang="en-US" dirty="0">
                <a:solidFill>
                  <a:srgbClr val="FF0000"/>
                </a:solidFill>
              </a:rPr>
              <a:t>may still have a higher risk of vertebral fracture </a:t>
            </a:r>
            <a:r>
              <a:rPr lang="en-US" dirty="0"/>
              <a:t>as a result of permanent or irreversible alterations in bone structure (MQ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40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Notably</a:t>
            </a:r>
            <a:r>
              <a:rPr lang="en-US" dirty="0"/>
              <a:t>, although prevalence of </a:t>
            </a:r>
            <a:r>
              <a:rPr lang="en-US" dirty="0">
                <a:solidFill>
                  <a:srgbClr val="FF0000"/>
                </a:solidFill>
              </a:rPr>
              <a:t>vertebral fracture </a:t>
            </a:r>
            <a:r>
              <a:rPr lang="en-US" dirty="0"/>
              <a:t>is higher in </a:t>
            </a:r>
            <a:r>
              <a:rPr lang="en-US" dirty="0" err="1">
                <a:solidFill>
                  <a:srgbClr val="FF0000"/>
                </a:solidFill>
              </a:rPr>
              <a:t>eugonadal</a:t>
            </a:r>
            <a:r>
              <a:rPr lang="en-US" dirty="0">
                <a:solidFill>
                  <a:srgbClr val="FF0000"/>
                </a:solidFill>
              </a:rPr>
              <a:t> men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acromegaly</a:t>
            </a:r>
            <a:r>
              <a:rPr lang="en-US" dirty="0"/>
              <a:t> than in healthy controls </a:t>
            </a:r>
            <a:r>
              <a:rPr lang="en-US" dirty="0" smtClean="0"/>
              <a:t>, </a:t>
            </a:r>
            <a:r>
              <a:rPr lang="en-US" dirty="0"/>
              <a:t>hypogonadism is a significant independent risk factor for increased incidence and adverse outcome of fracture (MQ)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androgen replacement therapy </a:t>
            </a:r>
            <a:r>
              <a:rPr lang="en-US" dirty="0"/>
              <a:t>should be considered in </a:t>
            </a:r>
            <a:r>
              <a:rPr lang="en-US" dirty="0" err="1"/>
              <a:t>hypogonadal</a:t>
            </a:r>
            <a:r>
              <a:rPr lang="en-US" dirty="0"/>
              <a:t> men and estrogen substitution considered in postmenopausal women (SR).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113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Because the presence of a </a:t>
            </a:r>
            <a:r>
              <a:rPr lang="en-US" dirty="0">
                <a:solidFill>
                  <a:srgbClr val="00B050"/>
                </a:solidFill>
              </a:rPr>
              <a:t>vertebral fracture </a:t>
            </a:r>
            <a:r>
              <a:rPr lang="en-US" dirty="0"/>
              <a:t>is a </a:t>
            </a:r>
            <a:r>
              <a:rPr lang="en-US" dirty="0">
                <a:solidFill>
                  <a:srgbClr val="00B050"/>
                </a:solidFill>
              </a:rPr>
              <a:t>strong predictor of subsequent fractures</a:t>
            </a:r>
            <a:r>
              <a:rPr lang="en-US" dirty="0"/>
              <a:t>, and because optimization of biochemical control as well as correction of other risk factors (</a:t>
            </a:r>
            <a:r>
              <a:rPr lang="en-US" dirty="0" err="1"/>
              <a:t>eg</a:t>
            </a:r>
            <a:r>
              <a:rPr lang="en-US" dirty="0"/>
              <a:t>, hypogonadism) may reduce these events </a:t>
            </a:r>
            <a:r>
              <a:rPr lang="en-US" dirty="0" smtClean="0"/>
              <a:t>, </a:t>
            </a:r>
            <a:r>
              <a:rPr lang="en-US" dirty="0"/>
              <a:t>imaging studies to assess bone morphometry are recommended in </a:t>
            </a:r>
            <a:r>
              <a:rPr lang="en-US" dirty="0">
                <a:solidFill>
                  <a:srgbClr val="FF0000"/>
                </a:solidFill>
              </a:rPr>
              <a:t>all patients at diagnosis, regardless of disease status </a:t>
            </a:r>
            <a:r>
              <a:rPr lang="en-US" dirty="0"/>
              <a:t>(SR), with </a:t>
            </a:r>
            <a:r>
              <a:rPr lang="en-US" dirty="0">
                <a:solidFill>
                  <a:srgbClr val="0070C0"/>
                </a:solidFill>
              </a:rPr>
              <a:t>follow-up studies </a:t>
            </a:r>
            <a:r>
              <a:rPr lang="en-US" dirty="0"/>
              <a:t>repeated as appropriate to </a:t>
            </a:r>
            <a:r>
              <a:rPr lang="en-US" dirty="0">
                <a:solidFill>
                  <a:srgbClr val="0070C0"/>
                </a:solidFill>
              </a:rPr>
              <a:t>clinical disease activity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hypogonadism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comorbid skeletal disorders</a:t>
            </a:r>
            <a:r>
              <a:rPr lang="en-US" dirty="0"/>
              <a:t> (DR)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987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Bone mineral density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not a good reflection </a:t>
            </a:r>
            <a:r>
              <a:rPr lang="en-US" dirty="0"/>
              <a:t>of bone quality in acromegaly, and may be normal as assessed on standard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ual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-ray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bsorptiometry (MQ)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Further studies are needed to determine the role of vitamin D supplementation and bone-targeting agents and other interventions in the prevention and treatment of vertebral fractures in acromegaly (</a:t>
            </a:r>
            <a:r>
              <a:rPr lang="en-US" dirty="0" smtClean="0"/>
              <a:t>DR)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436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035" y="1688123"/>
            <a:ext cx="9601196" cy="949568"/>
          </a:xfrm>
        </p:spPr>
        <p:txBody>
          <a:bodyPr>
            <a:noAutofit/>
          </a:bodyPr>
          <a:lstStyle/>
          <a:p>
            <a:r>
              <a:rPr lang="en-US" sz="7200" i="1" dirty="0">
                <a:solidFill>
                  <a:schemeClr val="accent3"/>
                </a:solidFill>
              </a:rPr>
              <a:t>Cancer</a:t>
            </a:r>
            <a:r>
              <a:rPr lang="fa-IR" sz="7200" i="1" dirty="0">
                <a:solidFill>
                  <a:schemeClr val="accent3"/>
                </a:solidFill>
              </a:rPr>
              <a:t/>
            </a:r>
            <a:br>
              <a:rPr lang="fa-IR" sz="7200" i="1" dirty="0">
                <a:solidFill>
                  <a:schemeClr val="accent3"/>
                </a:solidFill>
              </a:rPr>
            </a:br>
            <a:endParaRPr lang="fa-IR" sz="720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6" y="2379784"/>
            <a:ext cx="9390185" cy="3575539"/>
          </a:xfrm>
        </p:spPr>
      </p:pic>
    </p:spTree>
    <p:extLst>
      <p:ext uri="{BB962C8B-B14F-4D97-AF65-F5344CB8AC3E}">
        <p14:creationId xmlns:p14="http://schemas.microsoft.com/office/powerpoint/2010/main" val="426381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raw incidence of cancer, </a:t>
            </a:r>
            <a:r>
              <a:rPr lang="en-US" dirty="0">
                <a:solidFill>
                  <a:srgbClr val="FF0000"/>
                </a:solidFill>
              </a:rPr>
              <a:t>specifically colon and thyroid</a:t>
            </a:r>
            <a:r>
              <a:rPr lang="en-US" dirty="0"/>
              <a:t>, appears to be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in patients with acromegaly (MQ)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intensity of screening can influence reported incidence rates and confound efforts to reduce cancer incidence through routine screening (LQ)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Excess </a:t>
            </a:r>
            <a:r>
              <a:rPr lang="en-US" dirty="0">
                <a:solidFill>
                  <a:srgbClr val="0070C0"/>
                </a:solidFill>
              </a:rPr>
              <a:t>GH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IGF-I</a:t>
            </a:r>
            <a:r>
              <a:rPr lang="en-US" dirty="0"/>
              <a:t> have been linked to </a:t>
            </a:r>
            <a:r>
              <a:rPr lang="en-US" dirty="0">
                <a:solidFill>
                  <a:srgbClr val="0070C0"/>
                </a:solidFill>
              </a:rPr>
              <a:t>colon epithelial transformation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polyposis</a:t>
            </a:r>
            <a:r>
              <a:rPr lang="en-US" dirty="0"/>
              <a:t>, respectively (LQ)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057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These observations would suggest that acromegaly patients undergo </a:t>
            </a:r>
            <a:r>
              <a:rPr lang="en-US" dirty="0">
                <a:solidFill>
                  <a:srgbClr val="FF0000"/>
                </a:solidFill>
              </a:rPr>
              <a:t>screening colonoscopy at diagnosis </a:t>
            </a:r>
            <a:r>
              <a:rPr lang="en-US" dirty="0"/>
              <a:t>(DR), although there are no conclusive data linking screening frequency to colon cancer mortality rates (LQ) 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cancer-specific mortality rates</a:t>
            </a:r>
            <a:r>
              <a:rPr lang="en-US" dirty="0"/>
              <a:t> in acromegaly are generally similar to those observed in the general population (MQ)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In addition, </a:t>
            </a:r>
            <a:r>
              <a:rPr lang="en-US" dirty="0">
                <a:solidFill>
                  <a:srgbClr val="0070C0"/>
                </a:solidFill>
              </a:rPr>
              <a:t>increased life expectancy </a:t>
            </a:r>
            <a:r>
              <a:rPr lang="en-US" dirty="0"/>
              <a:t>of acromegaly patients </a:t>
            </a:r>
            <a:r>
              <a:rPr lang="en-US" dirty="0" smtClean="0"/>
              <a:t>has</a:t>
            </a:r>
            <a:r>
              <a:rPr lang="en-US" dirty="0"/>
              <a:t> been associated with more deaths resulting from malignancies that are not normally related to GH/IGF-I excess.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260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0040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Thus</a:t>
            </a:r>
            <a:r>
              <a:rPr lang="en-US" dirty="0"/>
              <a:t>, cancer incidence in acromegaly seems to be </a:t>
            </a:r>
            <a:r>
              <a:rPr lang="en-US" dirty="0">
                <a:solidFill>
                  <a:srgbClr val="FF0000"/>
                </a:solidFill>
              </a:rPr>
              <a:t>more related to age </a:t>
            </a:r>
            <a:r>
              <a:rPr lang="en-US" dirty="0"/>
              <a:t>than to GH excess, as observed in the general population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Current evidence does </a:t>
            </a:r>
            <a:r>
              <a:rPr lang="en-US" dirty="0">
                <a:solidFill>
                  <a:srgbClr val="0070C0"/>
                </a:solidFill>
              </a:rPr>
              <a:t>not support routine screening for thyroid cancer</a:t>
            </a:r>
            <a:r>
              <a:rPr lang="en-US" dirty="0"/>
              <a:t> at acromegaly diagnosis (DR)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thyroid ultrasound and careful evaluation </a:t>
            </a:r>
            <a:r>
              <a:rPr lang="en-US" dirty="0"/>
              <a:t>is recommended in those with </a:t>
            </a:r>
            <a:r>
              <a:rPr lang="en-US" dirty="0">
                <a:solidFill>
                  <a:srgbClr val="00B050"/>
                </a:solidFill>
              </a:rPr>
              <a:t>palpable thyroid nodules </a:t>
            </a:r>
            <a:r>
              <a:rPr lang="en-US" dirty="0"/>
              <a:t>and other risk factors for thyroid cancer, consistent with guideline recommendations for the general population (SR) 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Follow-up </a:t>
            </a:r>
            <a:r>
              <a:rPr lang="en-US" dirty="0">
                <a:solidFill>
                  <a:srgbClr val="FF0000"/>
                </a:solidFill>
              </a:rPr>
              <a:t>and screening for all other cancers </a:t>
            </a:r>
            <a:r>
              <a:rPr lang="en-US" dirty="0"/>
              <a:t>should be performed according to national/regional guidelines for the </a:t>
            </a:r>
            <a:r>
              <a:rPr lang="en-US" dirty="0">
                <a:solidFill>
                  <a:srgbClr val="FF0000"/>
                </a:solidFill>
              </a:rPr>
              <a:t>general population </a:t>
            </a:r>
            <a:r>
              <a:rPr lang="en-US" dirty="0"/>
              <a:t>(SR).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396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June 2018</a:t>
            </a:r>
            <a:r>
              <a:rPr lang="en-US" dirty="0"/>
              <a:t>, 45 experts in acromegaly management reviewed the literature and critically assessed new research findings and changes in clinical practice standards and clinical opinion </a:t>
            </a:r>
            <a:r>
              <a:rPr lang="en-US" dirty="0">
                <a:solidFill>
                  <a:srgbClr val="FF0000"/>
                </a:solidFill>
              </a:rPr>
              <a:t>since the 2013 consensus publication</a:t>
            </a:r>
            <a:r>
              <a:rPr lang="en-US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023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Impact of Comorbidities on Therapeutic Approaches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fa-I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938" y="2426677"/>
            <a:ext cx="9355016" cy="39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2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GH levels </a:t>
            </a:r>
            <a:r>
              <a:rPr lang="en-US" dirty="0"/>
              <a:t>directly reflect </a:t>
            </a:r>
            <a:r>
              <a:rPr lang="en-US" dirty="0" err="1">
                <a:solidFill>
                  <a:srgbClr val="FF0000"/>
                </a:solidFill>
              </a:rPr>
              <a:t>somatotroph</a:t>
            </a:r>
            <a:r>
              <a:rPr lang="en-US" dirty="0">
                <a:solidFill>
                  <a:srgbClr val="FF0000"/>
                </a:solidFill>
              </a:rPr>
              <a:t> tumor secretory activity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IGF-I </a:t>
            </a:r>
            <a:r>
              <a:rPr lang="en-US" dirty="0"/>
              <a:t>levels reflect </a:t>
            </a:r>
            <a:r>
              <a:rPr lang="en-US" dirty="0">
                <a:solidFill>
                  <a:srgbClr val="0070C0"/>
                </a:solidFill>
              </a:rPr>
              <a:t>peripheral disease activity </a:t>
            </a:r>
            <a:r>
              <a:rPr lang="en-US" dirty="0"/>
              <a:t>(HQ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Thus, despite limitations resulting from assay variability, GH and age-related IGF-I levels remain </a:t>
            </a:r>
            <a:r>
              <a:rPr lang="en-US" dirty="0">
                <a:solidFill>
                  <a:srgbClr val="0070C0"/>
                </a:solidFill>
              </a:rPr>
              <a:t>cornerstone </a:t>
            </a:r>
            <a:r>
              <a:rPr lang="en-US" dirty="0"/>
              <a:t>biochemical targets for acromegaly management (SR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However, acromegaly has an adverse effect on </a:t>
            </a:r>
            <a:r>
              <a:rPr lang="en-US" dirty="0" err="1">
                <a:solidFill>
                  <a:srgbClr val="FF0000"/>
                </a:solidFill>
              </a:rPr>
              <a:t>QoL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largely from </a:t>
            </a:r>
            <a:r>
              <a:rPr lang="en-US" dirty="0">
                <a:solidFill>
                  <a:srgbClr val="00B050"/>
                </a:solidFill>
              </a:rPr>
              <a:t>musculoskeletal complications and persistent comorbidities </a:t>
            </a:r>
            <a:r>
              <a:rPr lang="en-US" dirty="0"/>
              <a:t>(MQ) </a:t>
            </a:r>
            <a:r>
              <a:rPr lang="en-US" dirty="0" smtClean="0"/>
              <a:t>, </a:t>
            </a:r>
            <a:r>
              <a:rPr lang="en-US" dirty="0"/>
              <a:t>and the economic burden of disease may further adversely affect </a:t>
            </a:r>
            <a:r>
              <a:rPr lang="en-US" dirty="0" err="1"/>
              <a:t>QoL</a:t>
            </a:r>
            <a:r>
              <a:rPr lang="en-US" dirty="0"/>
              <a:t> (LQ) </a:t>
            </a:r>
            <a:r>
              <a:rPr lang="en-US" dirty="0" smtClean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470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effective treatment of acromegaly may improve </a:t>
            </a:r>
            <a:r>
              <a:rPr lang="en-US" dirty="0" err="1">
                <a:solidFill>
                  <a:srgbClr val="FF0000"/>
                </a:solidFill>
              </a:rPr>
              <a:t>QoL</a:t>
            </a:r>
            <a:r>
              <a:rPr lang="en-US" dirty="0"/>
              <a:t>, biochemical control does not necessarily correlate with clinical well-being, and </a:t>
            </a:r>
            <a:r>
              <a:rPr lang="en-US" dirty="0" err="1">
                <a:solidFill>
                  <a:srgbClr val="0070C0"/>
                </a:solidFill>
              </a:rPr>
              <a:t>QoL</a:t>
            </a:r>
            <a:r>
              <a:rPr lang="en-US" dirty="0">
                <a:solidFill>
                  <a:srgbClr val="0070C0"/>
                </a:solidFill>
              </a:rPr>
              <a:t> impairments often persist despite biochemical control</a:t>
            </a:r>
            <a:r>
              <a:rPr lang="en-US" dirty="0"/>
              <a:t> (MQ)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 patient-centered approach, accounting </a:t>
            </a:r>
            <a:r>
              <a:rPr lang="en-US" dirty="0" smtClean="0"/>
              <a:t>for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biochemical parameters,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comorbidities,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treatment complications,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and </a:t>
            </a:r>
            <a:r>
              <a:rPr lang="en-US" dirty="0" err="1">
                <a:solidFill>
                  <a:srgbClr val="00B050"/>
                </a:solidFill>
              </a:rPr>
              <a:t>QoL</a:t>
            </a:r>
            <a:r>
              <a:rPr lang="en-US" dirty="0">
                <a:solidFill>
                  <a:srgbClr val="00B050"/>
                </a:solidFill>
              </a:rPr>
              <a:t> measures</a:t>
            </a:r>
            <a:r>
              <a:rPr lang="en-US" dirty="0"/>
              <a:t>, should all be considered in treatment decisions (SR</a:t>
            </a:r>
            <a:r>
              <a:rPr lang="en-US" dirty="0" smtClean="0"/>
              <a:t>). 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1601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i="1" dirty="0">
                <a:solidFill>
                  <a:srgbClr val="FF0000"/>
                </a:solidFill>
              </a:rPr>
              <a:t>Scoring systems </a:t>
            </a:r>
            <a:r>
              <a:rPr lang="en-US" dirty="0"/>
              <a:t>such as </a:t>
            </a:r>
            <a:r>
              <a:rPr lang="en-US" dirty="0">
                <a:solidFill>
                  <a:srgbClr val="00B0F0"/>
                </a:solidFill>
              </a:rPr>
              <a:t>SAGIT</a:t>
            </a:r>
            <a:r>
              <a:rPr lang="en-US" dirty="0"/>
              <a:t> (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/>
              <a:t>igns and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/>
              <a:t>ymptoms,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ssociated comorbidities, </a:t>
            </a:r>
            <a:r>
              <a:rPr lang="en-US" dirty="0">
                <a:solidFill>
                  <a:srgbClr val="00B0F0"/>
                </a:solidFill>
              </a:rPr>
              <a:t>G</a:t>
            </a:r>
            <a:r>
              <a:rPr lang="en-US" dirty="0"/>
              <a:t>rowth hormone levels, 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/>
              <a:t>GF-1 levels, and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umor profile</a:t>
            </a:r>
            <a:r>
              <a:rPr lang="en-US" dirty="0" smtClean="0"/>
              <a:t>) and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ACRODAT </a:t>
            </a:r>
            <a:r>
              <a:rPr lang="en-US" dirty="0" smtClean="0"/>
              <a:t> </a:t>
            </a:r>
            <a:r>
              <a:rPr lang="en-US" dirty="0"/>
              <a:t>are useful to assess </a:t>
            </a:r>
            <a:r>
              <a:rPr lang="en-US" dirty="0">
                <a:solidFill>
                  <a:srgbClr val="00B0F0"/>
                </a:solidFill>
              </a:rPr>
              <a:t>overall disease activity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and </a:t>
            </a:r>
            <a:r>
              <a:rPr lang="en-US" dirty="0"/>
              <a:t>general and acromegaly-specific </a:t>
            </a:r>
            <a:r>
              <a:rPr lang="en-US" dirty="0" err="1"/>
              <a:t>QoL</a:t>
            </a:r>
            <a:r>
              <a:rPr lang="en-US" dirty="0"/>
              <a:t> instruments such as </a:t>
            </a:r>
            <a:r>
              <a:rPr lang="en-US" dirty="0">
                <a:solidFill>
                  <a:srgbClr val="00B050"/>
                </a:solidFill>
              </a:rPr>
              <a:t>AcroQoL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can be helpful in </a:t>
            </a:r>
            <a:r>
              <a:rPr lang="en-US" dirty="0">
                <a:solidFill>
                  <a:srgbClr val="00B050"/>
                </a:solidFill>
              </a:rPr>
              <a:t>identifying specific factors for follow-up </a:t>
            </a:r>
            <a:r>
              <a:rPr lang="en-US" dirty="0"/>
              <a:t>(DR).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261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When GH and IGF-I levels are discrepant</a:t>
            </a:r>
            <a:r>
              <a:rPr lang="en-US" dirty="0"/>
              <a:t>, and when patients are only </a:t>
            </a:r>
            <a:r>
              <a:rPr lang="en-US" dirty="0">
                <a:solidFill>
                  <a:srgbClr val="00B050"/>
                </a:solidFill>
              </a:rPr>
              <a:t>partially responsive </a:t>
            </a:r>
            <a:r>
              <a:rPr lang="en-US" dirty="0"/>
              <a:t>to treatment, clinical factors, including </a:t>
            </a:r>
            <a:r>
              <a:rPr lang="en-US" dirty="0">
                <a:solidFill>
                  <a:srgbClr val="FF0000"/>
                </a:solidFill>
              </a:rPr>
              <a:t>disease-related symptoms,</a:t>
            </a:r>
            <a:r>
              <a:rPr lang="en-US" dirty="0"/>
              <a:t> should be used to assess disease control and guide treatment decisions (SR</a:t>
            </a:r>
            <a:r>
              <a:rPr lang="en-US" dirty="0" smtClean="0"/>
              <a:t>).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720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504092"/>
            <a:ext cx="11570677" cy="6002216"/>
          </a:xfrm>
        </p:spPr>
      </p:pic>
    </p:spTree>
    <p:extLst>
      <p:ext uri="{BB962C8B-B14F-4D97-AF65-F5344CB8AC3E}">
        <p14:creationId xmlns:p14="http://schemas.microsoft.com/office/powerpoint/2010/main" val="425078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461" y="480646"/>
            <a:ext cx="7408985" cy="5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93" y="445477"/>
            <a:ext cx="11183816" cy="59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54369"/>
            <a:ext cx="9601196" cy="1031630"/>
          </a:xfrm>
        </p:spPr>
        <p:txBody>
          <a:bodyPr>
            <a:noAutofit/>
          </a:bodyPr>
          <a:lstStyle/>
          <a:p>
            <a:r>
              <a:rPr lang="en-US" sz="6000" i="1" dirty="0">
                <a:solidFill>
                  <a:schemeClr val="bg2">
                    <a:lumMod val="75000"/>
                  </a:schemeClr>
                </a:solidFill>
              </a:rPr>
              <a:t>Conclusions</a:t>
            </a:r>
            <a:r>
              <a:rPr lang="fa-IR" sz="6000" i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fa-IR" sz="6000" i="1" dirty="0">
                <a:solidFill>
                  <a:schemeClr val="bg2">
                    <a:lumMod val="75000"/>
                  </a:schemeClr>
                </a:solidFill>
              </a:rPr>
            </a:br>
            <a:endParaRPr lang="fa-IR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438401"/>
            <a:ext cx="9355016" cy="3821722"/>
          </a:xfrm>
        </p:spPr>
      </p:pic>
    </p:spTree>
    <p:extLst>
      <p:ext uri="{BB962C8B-B14F-4D97-AF65-F5344CB8AC3E}">
        <p14:creationId xmlns:p14="http://schemas.microsoft.com/office/powerpoint/2010/main" val="352105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Recent advances in acromegaly disease control as well as improved management of comorbidities </a:t>
            </a:r>
            <a:r>
              <a:rPr lang="en-US" dirty="0">
                <a:solidFill>
                  <a:srgbClr val="FF0000"/>
                </a:solidFill>
              </a:rPr>
              <a:t>have led </a:t>
            </a:r>
            <a:r>
              <a:rPr lang="en-US" dirty="0" smtClean="0">
                <a:solidFill>
                  <a:srgbClr val="FF0000"/>
                </a:solidFill>
              </a:rPr>
              <a:t>to lower </a:t>
            </a:r>
            <a:r>
              <a:rPr lang="en-US" dirty="0">
                <a:solidFill>
                  <a:srgbClr val="FF0000"/>
                </a:solidFill>
              </a:rPr>
              <a:t>mortality rates</a:t>
            </a:r>
            <a:r>
              <a:rPr lang="en-US" dirty="0"/>
              <a:t>, approaching those of the general population.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Integrated </a:t>
            </a:r>
            <a:r>
              <a:rPr lang="en-US" dirty="0"/>
              <a:t>acromegaly management requires a personalized approach to treatment (SR)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Effective management </a:t>
            </a:r>
            <a:r>
              <a:rPr lang="en-US" dirty="0"/>
              <a:t>of comorbidities should lead to further decreased </a:t>
            </a:r>
            <a:r>
              <a:rPr lang="en-US" dirty="0">
                <a:solidFill>
                  <a:srgbClr val="00B050"/>
                </a:solidFill>
              </a:rPr>
              <a:t>morbidity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mortality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improved </a:t>
            </a:r>
            <a:r>
              <a:rPr lang="en-US" dirty="0" err="1">
                <a:solidFill>
                  <a:srgbClr val="00B050"/>
                </a:solidFill>
              </a:rPr>
              <a:t>QoL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(SR).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61993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66022"/>
          </a:xfrm>
        </p:spPr>
        <p:txBody>
          <a:bodyPr>
            <a:normAutofit fontScale="90000"/>
          </a:bodyPr>
          <a:lstStyle/>
          <a:p>
            <a:endParaRPr lang="fa-IR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292" y="1488830"/>
            <a:ext cx="10339754" cy="43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Pituitary Tumor Centers of Excellence </a:t>
            </a:r>
            <a:r>
              <a:rPr lang="en-US" dirty="0" smtClean="0"/>
              <a:t>provide </a:t>
            </a:r>
            <a:r>
              <a:rPr lang="en-US" dirty="0">
                <a:solidFill>
                  <a:srgbClr val="FF0000"/>
                </a:solidFill>
              </a:rPr>
              <a:t>multimodal management </a:t>
            </a:r>
            <a:r>
              <a:rPr lang="en-US" dirty="0"/>
              <a:t>of both biochemical dysfunction and mass effects, as well as access to a wide range of specialists to diagnose, monitor, and treat disease-related comorbidities.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Such </a:t>
            </a:r>
            <a:r>
              <a:rPr lang="en-US" dirty="0"/>
              <a:t>a multimodal approach appears effective in treating comorbidities and is critical because </a:t>
            </a:r>
            <a:r>
              <a:rPr lang="en-US" dirty="0">
                <a:solidFill>
                  <a:srgbClr val="FF0000"/>
                </a:solidFill>
              </a:rPr>
              <a:t>many patients do not achieve biochemical control</a:t>
            </a:r>
            <a:r>
              <a:rPr lang="en-US" dirty="0"/>
              <a:t>, and comorbidities may not remit even when full biochemical control is achieved (SR). 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821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468923"/>
            <a:ext cx="11254154" cy="5908431"/>
          </a:xfrm>
        </p:spPr>
      </p:pic>
      <p:sp>
        <p:nvSpPr>
          <p:cNvPr id="5" name="TextBox 4"/>
          <p:cNvSpPr txBox="1"/>
          <p:nvPr/>
        </p:nvSpPr>
        <p:spPr>
          <a:xfrm>
            <a:off x="1019909" y="4583723"/>
            <a:ext cx="932139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200" i="1" dirty="0"/>
              <a:t>TNX FOR </a:t>
            </a:r>
            <a:r>
              <a:rPr lang="en-US" sz="6600" i="1" dirty="0"/>
              <a:t>ATTENTION</a:t>
            </a:r>
            <a:endParaRPr lang="fa-IR" sz="6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8923" y="597492"/>
            <a:ext cx="750327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i="1" dirty="0" smtClean="0"/>
              <a:t>With the remembrance of ALLAH</a:t>
            </a:r>
          </a:p>
          <a:p>
            <a:r>
              <a:rPr lang="en-US" sz="4000" i="1" dirty="0" smtClean="0"/>
              <a:t>hearts are satisfied</a:t>
            </a:r>
            <a:endParaRPr lang="fa-IR" sz="4000" i="1" dirty="0"/>
          </a:p>
        </p:txBody>
      </p:sp>
    </p:spTree>
    <p:extLst>
      <p:ext uri="{BB962C8B-B14F-4D97-AF65-F5344CB8AC3E}">
        <p14:creationId xmlns:p14="http://schemas.microsoft.com/office/powerpoint/2010/main" val="330642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879231"/>
            <a:ext cx="9601196" cy="102901"/>
          </a:xfrm>
        </p:spPr>
        <p:txBody>
          <a:bodyPr>
            <a:noAutofit/>
          </a:bodyPr>
          <a:lstStyle/>
          <a:p>
            <a:endParaRPr lang="fa-IR" sz="3200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93" y="480647"/>
            <a:ext cx="11207262" cy="58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Cardiovascular Disease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en-US" sz="4800" i="1" dirty="0" smtClean="0">
                <a:solidFill>
                  <a:srgbClr val="FF0000"/>
                </a:solidFill>
              </a:rPr>
              <a:t>      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426678"/>
            <a:ext cx="9489827" cy="34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976</TotalTime>
  <Words>3007</Words>
  <Application>Microsoft Office PowerPoint</Application>
  <PresentationFormat>Widescreen</PresentationFormat>
  <Paragraphs>178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Garamond</vt:lpstr>
      <vt:lpstr>Times New Roman</vt:lpstr>
      <vt:lpstr>Organic</vt:lpstr>
      <vt:lpstr>PowerPoint Presentation</vt:lpstr>
      <vt:lpstr>A Consensus on the Diagnosis and Treatment of Acromegaly Comorbidities: An Update 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Disease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and Metabolic Disorder </vt:lpstr>
      <vt:lpstr>Diabetes mellitus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Hypopituitarism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Obstructive sleep apnea</vt:lpstr>
      <vt:lpstr> </vt:lpstr>
      <vt:lpstr>PowerPoint Presentation</vt:lpstr>
      <vt:lpstr>PowerPoint Presentation</vt:lpstr>
      <vt:lpstr>Dyslipidemia</vt:lpstr>
      <vt:lpstr>PowerPoint Presentation</vt:lpstr>
      <vt:lpstr>Musculoskeletal Disorders </vt:lpstr>
      <vt:lpstr>Arthropathy</vt:lpstr>
      <vt:lpstr>PowerPoint Presentation</vt:lpstr>
      <vt:lpstr>PowerPoint Presentation</vt:lpstr>
      <vt:lpstr>Carpal tunnel syndrome</vt:lpstr>
      <vt:lpstr>Vertebral fractures </vt:lpstr>
      <vt:lpstr>PowerPoint Presentation</vt:lpstr>
      <vt:lpstr>PowerPoint Presentation</vt:lpstr>
      <vt:lpstr>PowerPoint Presentation</vt:lpstr>
      <vt:lpstr>PowerPoint Presentation</vt:lpstr>
      <vt:lpstr>Cancer </vt:lpstr>
      <vt:lpstr>PowerPoint Presentation</vt:lpstr>
      <vt:lpstr>PowerPoint Presentation</vt:lpstr>
      <vt:lpstr>PowerPoint Presentation</vt:lpstr>
      <vt:lpstr>Impact of Comorbidities on Therapeutic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مهندس مجید معصومی</dc:creator>
  <cp:lastModifiedBy>مهندس مجید معصومی</cp:lastModifiedBy>
  <cp:revision>69</cp:revision>
  <dcterms:created xsi:type="dcterms:W3CDTF">2021-06-11T12:53:10Z</dcterms:created>
  <dcterms:modified xsi:type="dcterms:W3CDTF">2021-06-25T06:50:38Z</dcterms:modified>
</cp:coreProperties>
</file>