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74"/>
  </p:notesMasterIdLst>
  <p:sldIdLst>
    <p:sldId id="481" r:id="rId2"/>
    <p:sldId id="407" r:id="rId3"/>
    <p:sldId id="408" r:id="rId4"/>
    <p:sldId id="409" r:id="rId5"/>
    <p:sldId id="410" r:id="rId6"/>
    <p:sldId id="411" r:id="rId7"/>
    <p:sldId id="412" r:id="rId8"/>
    <p:sldId id="413" r:id="rId9"/>
    <p:sldId id="414" r:id="rId10"/>
    <p:sldId id="418" r:id="rId11"/>
    <p:sldId id="419" r:id="rId12"/>
    <p:sldId id="420" r:id="rId13"/>
    <p:sldId id="421" r:id="rId14"/>
    <p:sldId id="422" r:id="rId15"/>
    <p:sldId id="423" r:id="rId16"/>
    <p:sldId id="424" r:id="rId17"/>
    <p:sldId id="425" r:id="rId18"/>
    <p:sldId id="426" r:id="rId19"/>
    <p:sldId id="415" r:id="rId20"/>
    <p:sldId id="416" r:id="rId21"/>
    <p:sldId id="427" r:id="rId22"/>
    <p:sldId id="428" r:id="rId23"/>
    <p:sldId id="429" r:id="rId24"/>
    <p:sldId id="430" r:id="rId25"/>
    <p:sldId id="431" r:id="rId26"/>
    <p:sldId id="432" r:id="rId27"/>
    <p:sldId id="433" r:id="rId28"/>
    <p:sldId id="434" r:id="rId29"/>
    <p:sldId id="435" r:id="rId30"/>
    <p:sldId id="436" r:id="rId31"/>
    <p:sldId id="483"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57" r:id="rId53"/>
    <p:sldId id="458" r:id="rId54"/>
    <p:sldId id="459" r:id="rId55"/>
    <p:sldId id="460" r:id="rId56"/>
    <p:sldId id="461" r:id="rId57"/>
    <p:sldId id="462" r:id="rId58"/>
    <p:sldId id="463" r:id="rId59"/>
    <p:sldId id="464" r:id="rId60"/>
    <p:sldId id="465" r:id="rId61"/>
    <p:sldId id="466" r:id="rId62"/>
    <p:sldId id="467" r:id="rId63"/>
    <p:sldId id="468" r:id="rId64"/>
    <p:sldId id="469" r:id="rId65"/>
    <p:sldId id="470" r:id="rId66"/>
    <p:sldId id="471" r:id="rId67"/>
    <p:sldId id="473" r:id="rId68"/>
    <p:sldId id="474" r:id="rId69"/>
    <p:sldId id="475" r:id="rId70"/>
    <p:sldId id="476" r:id="rId71"/>
    <p:sldId id="477" r:id="rId72"/>
    <p:sldId id="41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85" d="100"/>
          <a:sy n="85"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76536-ED1A-48AC-90FE-A76DCC091AC1}"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E1456-84DC-473E-9FA0-44DA71C6C31C}" type="slidenum">
              <a:rPr lang="en-US" smtClean="0"/>
              <a:t>‹#›</a:t>
            </a:fld>
            <a:endParaRPr lang="en-US"/>
          </a:p>
        </p:txBody>
      </p:sp>
    </p:spTree>
    <p:extLst>
      <p:ext uri="{BB962C8B-B14F-4D97-AF65-F5344CB8AC3E}">
        <p14:creationId xmlns:p14="http://schemas.microsoft.com/office/powerpoint/2010/main" val="128160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2753B5-67E7-4C40-A522-8FC64C56C37E}"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EC14-407C-41B7-BD11-BA01D3802B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138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753B5-67E7-4C40-A522-8FC64C56C37E}"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202841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753B5-67E7-4C40-A522-8FC64C56C37E}"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231043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753B5-67E7-4C40-A522-8FC64C56C37E}"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270163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753B5-67E7-4C40-A522-8FC64C56C37E}"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EC14-407C-41B7-BD11-BA01D3802B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92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2753B5-67E7-4C40-A522-8FC64C56C37E}"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186537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2753B5-67E7-4C40-A522-8FC64C56C37E}" type="datetimeFigureOut">
              <a:rPr lang="en-US" smtClean="0"/>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15976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2753B5-67E7-4C40-A522-8FC64C56C37E}" type="datetimeFigureOut">
              <a:rPr lang="en-US" smtClean="0"/>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349344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2753B5-67E7-4C40-A522-8FC64C56C37E}" type="datetimeFigureOut">
              <a:rPr lang="en-US" smtClean="0"/>
              <a:t>6/18/2021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127794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2753B5-67E7-4C40-A522-8FC64C56C37E}" type="datetimeFigureOut">
              <a:rPr lang="en-US" smtClean="0"/>
              <a:t>6/18/2021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58EC14-407C-41B7-BD11-BA01D3802B26}" type="slidenum">
              <a:rPr lang="en-US" smtClean="0"/>
              <a:t>‹#›</a:t>
            </a:fld>
            <a:endParaRPr lang="en-US"/>
          </a:p>
        </p:txBody>
      </p:sp>
    </p:spTree>
    <p:extLst>
      <p:ext uri="{BB962C8B-B14F-4D97-AF65-F5344CB8AC3E}">
        <p14:creationId xmlns:p14="http://schemas.microsoft.com/office/powerpoint/2010/main" val="140170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753B5-67E7-4C40-A522-8FC64C56C37E}"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EC14-407C-41B7-BD11-BA01D3802B26}" type="slidenum">
              <a:rPr lang="en-US" smtClean="0"/>
              <a:t>‹#›</a:t>
            </a:fld>
            <a:endParaRPr lang="en-US"/>
          </a:p>
        </p:txBody>
      </p:sp>
    </p:spTree>
    <p:extLst>
      <p:ext uri="{BB962C8B-B14F-4D97-AF65-F5344CB8AC3E}">
        <p14:creationId xmlns:p14="http://schemas.microsoft.com/office/powerpoint/2010/main" val="39244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2753B5-67E7-4C40-A522-8FC64C56C37E}" type="datetimeFigureOut">
              <a:rPr lang="en-US" smtClean="0"/>
              <a:t>6/18/2021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58EC14-407C-41B7-BD11-BA01D3802B2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5255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12192000" cy="6333066"/>
          </a:xfrm>
          <a:prstGeom prst="rect">
            <a:avLst/>
          </a:prstGeom>
        </p:spPr>
      </p:pic>
    </p:spTree>
    <p:extLst>
      <p:ext uri="{BB962C8B-B14F-4D97-AF65-F5344CB8AC3E}">
        <p14:creationId xmlns:p14="http://schemas.microsoft.com/office/powerpoint/2010/main" val="198320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245" y="276704"/>
            <a:ext cx="11458222" cy="6524863"/>
          </a:xfrm>
          <a:prstGeom prst="rect">
            <a:avLst/>
          </a:prstGeom>
        </p:spPr>
        <p:txBody>
          <a:bodyPr wrap="square">
            <a:spAutoFit/>
          </a:bodyPr>
          <a:lstStyle/>
          <a:p>
            <a:pPr marL="285750" indent="-285750">
              <a:buFont typeface="Arial" panose="020B0604020202020204" pitchFamily="34" charset="0"/>
              <a:buChar char="•"/>
            </a:pPr>
            <a:r>
              <a:rPr lang="en-US" sz="2800" dirty="0"/>
              <a:t>With unplanned pregnancy, some women are unaware they are pregnant in early gestation, which can lead to uncontrolled </a:t>
            </a:r>
            <a:r>
              <a:rPr lang="en-US" sz="2800" dirty="0" smtClean="0"/>
              <a:t>hyperglycemia </a:t>
            </a:r>
            <a:r>
              <a:rPr lang="en-US" sz="2800" dirty="0"/>
              <a:t>during organogenesis.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The </a:t>
            </a:r>
            <a:r>
              <a:rPr lang="en-US" sz="2800" dirty="0"/>
              <a:t>risks can be significantly reduced, but not eliminated, with optimal glycemic control before and during early pregnancy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Multiple studies have demonstrated that higher </a:t>
            </a:r>
            <a:r>
              <a:rPr lang="en-US" sz="2800" dirty="0" smtClean="0"/>
              <a:t>first trimester </a:t>
            </a:r>
            <a:r>
              <a:rPr lang="en-US" sz="2800" dirty="0"/>
              <a:t>HbA1c increases risks of major congenital anomaly and miscarriage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Women with diabetes with an HbA1c 1% above the upper limit of the normal range increases the risk of </a:t>
            </a:r>
            <a:r>
              <a:rPr lang="en-US" sz="2800" dirty="0" smtClean="0"/>
              <a:t>congenital </a:t>
            </a:r>
            <a:r>
              <a:rPr lang="en-US" sz="2800" dirty="0"/>
              <a:t>malformation </a:t>
            </a:r>
            <a:r>
              <a:rPr lang="en-US" sz="2800" dirty="0" smtClean="0"/>
              <a:t> </a:t>
            </a:r>
            <a:r>
              <a:rPr lang="en-US" sz="2800" dirty="0"/>
              <a:t>with proportionally increasing risk as HbA1c rises (Table 1</a:t>
            </a:r>
            <a:r>
              <a:rPr lang="en-US" sz="2800" dirty="0" smtClean="0"/>
              <a:t>)</a:t>
            </a:r>
          </a:p>
          <a:p>
            <a:pPr marL="285750" indent="-285750">
              <a:buFont typeface="Arial" panose="020B0604020202020204"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3095759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5556" y="903111"/>
            <a:ext cx="8139287" cy="4763911"/>
          </a:xfrm>
          <a:prstGeom prst="rect">
            <a:avLst/>
          </a:prstGeom>
        </p:spPr>
      </p:pic>
    </p:spTree>
    <p:extLst>
      <p:ext uri="{BB962C8B-B14F-4D97-AF65-F5344CB8AC3E}">
        <p14:creationId xmlns:p14="http://schemas.microsoft.com/office/powerpoint/2010/main" val="74979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112" y="610149"/>
            <a:ext cx="11413067" cy="4524315"/>
          </a:xfrm>
          <a:prstGeom prst="rect">
            <a:avLst/>
          </a:prstGeom>
        </p:spPr>
        <p:txBody>
          <a:bodyPr wrap="square">
            <a:spAutoFit/>
          </a:bodyPr>
          <a:lstStyle/>
          <a:p>
            <a:pPr marL="285750" indent="-285750">
              <a:buFont typeface="Arial" panose="020B0604020202020204" pitchFamily="34" charset="0"/>
              <a:buChar char="•"/>
            </a:pPr>
            <a:r>
              <a:rPr lang="en-US" dirty="0" smtClean="0"/>
              <a:t> </a:t>
            </a:r>
            <a:r>
              <a:rPr lang="en-US" sz="2400" dirty="0"/>
              <a:t>Historic data found a </a:t>
            </a:r>
            <a:r>
              <a:rPr lang="en-US" sz="2400" dirty="0">
                <a:solidFill>
                  <a:srgbClr val="FF0000"/>
                </a:solidFill>
              </a:rPr>
              <a:t>20% to 25% risk </a:t>
            </a:r>
            <a:r>
              <a:rPr lang="en-US" sz="2400" dirty="0"/>
              <a:t>of major congenital anomaly among women with T1DM with first trimester HbA1c &gt;10%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In a study of ~2500 Swedish women with T1DM, the </a:t>
            </a:r>
            <a:r>
              <a:rPr lang="en-US" sz="2400" dirty="0" smtClean="0"/>
              <a:t>incidence </a:t>
            </a:r>
            <a:r>
              <a:rPr lang="en-US" sz="2400" dirty="0"/>
              <a:t>of major cardiac defects was </a:t>
            </a:r>
            <a:r>
              <a:rPr lang="en-US" sz="2400" dirty="0">
                <a:solidFill>
                  <a:srgbClr val="FF0000"/>
                </a:solidFill>
              </a:rPr>
              <a:t>nearly 7-fold higher </a:t>
            </a:r>
            <a:r>
              <a:rPr lang="en-US" sz="2400" dirty="0"/>
              <a:t>in women with HbA1c &gt;9.1% </a:t>
            </a:r>
            <a:r>
              <a:rPr lang="en-US" sz="2400" dirty="0" smtClean="0"/>
              <a:t> </a:t>
            </a:r>
            <a:r>
              <a:rPr lang="en-US" sz="2400" dirty="0"/>
              <a:t>and </a:t>
            </a:r>
            <a:r>
              <a:rPr lang="en-US" sz="2400" dirty="0">
                <a:solidFill>
                  <a:srgbClr val="FF0000"/>
                </a:solidFill>
              </a:rPr>
              <a:t>2-fold higher </a:t>
            </a:r>
            <a:r>
              <a:rPr lang="en-US" sz="2400" dirty="0"/>
              <a:t>in women </a:t>
            </a:r>
            <a:r>
              <a:rPr lang="en-US" sz="2400" dirty="0" smtClean="0"/>
              <a:t>with </a:t>
            </a:r>
            <a:r>
              <a:rPr lang="en-US" sz="2400" dirty="0"/>
              <a:t>HbA1c &lt;6.5% than in pregnant women without </a:t>
            </a:r>
            <a:r>
              <a:rPr lang="en-US" sz="2400" dirty="0" smtClean="0"/>
              <a:t>diabetes .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Thus</a:t>
            </a:r>
            <a:r>
              <a:rPr lang="en-US" sz="2400" dirty="0"/>
              <a:t>, even mild hyperglycemia or </a:t>
            </a:r>
            <a:r>
              <a:rPr lang="en-US" sz="2400" dirty="0" err="1"/>
              <a:t>nonglycemic</a:t>
            </a:r>
            <a:r>
              <a:rPr lang="en-US" sz="2400" dirty="0"/>
              <a:t> </a:t>
            </a:r>
            <a:r>
              <a:rPr lang="en-US" sz="2400" dirty="0" smtClean="0"/>
              <a:t>variables </a:t>
            </a:r>
            <a:r>
              <a:rPr lang="en-US" sz="2400" dirty="0"/>
              <a:t>contribute to the increased risk of cardiac defect </a:t>
            </a:r>
            <a:r>
              <a:rPr lang="en-US" sz="2400" dirty="0" smtClean="0"/>
              <a:t>in </a:t>
            </a:r>
            <a:r>
              <a:rPr lang="en-US" sz="2400" dirty="0"/>
              <a:t>this population</a:t>
            </a:r>
            <a:r>
              <a:rPr lang="en-US" sz="2400" dirty="0" smtClean="0"/>
              <a:t>.</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Only </a:t>
            </a:r>
            <a:r>
              <a:rPr lang="en-US" sz="2400" dirty="0"/>
              <a:t>live births were included, so this </a:t>
            </a:r>
            <a:r>
              <a:rPr lang="en-US" sz="2400" dirty="0" smtClean="0"/>
              <a:t>study </a:t>
            </a:r>
            <a:r>
              <a:rPr lang="en-US" sz="2400" dirty="0"/>
              <a:t>may have </a:t>
            </a:r>
            <a:r>
              <a:rPr lang="en-US" sz="2400" dirty="0">
                <a:solidFill>
                  <a:srgbClr val="FF0000"/>
                </a:solidFill>
              </a:rPr>
              <a:t>underestimated</a:t>
            </a:r>
            <a:r>
              <a:rPr lang="en-US" sz="2400" dirty="0"/>
              <a:t> the incidence of more </a:t>
            </a:r>
            <a:r>
              <a:rPr lang="en-US" sz="2400" dirty="0" smtClean="0"/>
              <a:t>severe </a:t>
            </a:r>
            <a:r>
              <a:rPr lang="en-US" sz="2400" dirty="0"/>
              <a:t>cardiac and other malformations. </a:t>
            </a:r>
          </a:p>
        </p:txBody>
      </p:sp>
    </p:spTree>
    <p:extLst>
      <p:ext uri="{BB962C8B-B14F-4D97-AF65-F5344CB8AC3E}">
        <p14:creationId xmlns:p14="http://schemas.microsoft.com/office/powerpoint/2010/main" val="439549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436940"/>
            <a:ext cx="11345333" cy="5262979"/>
          </a:xfrm>
          <a:prstGeom prst="rect">
            <a:avLst/>
          </a:prstGeom>
        </p:spPr>
        <p:txBody>
          <a:bodyPr wrap="square">
            <a:spAutoFit/>
          </a:bodyPr>
          <a:lstStyle/>
          <a:p>
            <a:pPr marL="285750" indent="-285750">
              <a:buFont typeface="Arial" panose="020B0604020202020204" pitchFamily="34" charset="0"/>
              <a:buChar char="•"/>
            </a:pPr>
            <a:r>
              <a:rPr lang="en-US" sz="2800" dirty="0"/>
              <a:t>In a review of 6225 </a:t>
            </a:r>
            <a:r>
              <a:rPr lang="en-US" sz="2800" dirty="0" smtClean="0"/>
              <a:t>women </a:t>
            </a:r>
            <a:r>
              <a:rPr lang="en-US" sz="2800" dirty="0"/>
              <a:t>with T1DM, the prevalence of congenital anomaly </a:t>
            </a:r>
            <a:r>
              <a:rPr lang="en-US" sz="2800" dirty="0" smtClean="0"/>
              <a:t>was </a:t>
            </a:r>
            <a:r>
              <a:rPr lang="en-US" sz="2800" dirty="0"/>
              <a:t>6.4% with a 2-fold higher incidence of congenital </a:t>
            </a:r>
            <a:r>
              <a:rPr lang="en-US" sz="2800" dirty="0" smtClean="0"/>
              <a:t>malformations </a:t>
            </a:r>
            <a:r>
              <a:rPr lang="en-US" sz="2800" dirty="0"/>
              <a:t>among women with T1DM with an early </a:t>
            </a:r>
            <a:r>
              <a:rPr lang="en-US" sz="2800" dirty="0" smtClean="0"/>
              <a:t>pregnancy </a:t>
            </a:r>
            <a:r>
              <a:rPr lang="en-US" sz="2800" dirty="0"/>
              <a:t>HbA1c &lt;7% than women without diabetes </a:t>
            </a:r>
            <a:r>
              <a:rPr lang="en-US" sz="2800" dirty="0" smtClean="0"/>
              <a:t>.</a:t>
            </a:r>
          </a:p>
          <a:p>
            <a:endParaRPr lang="en-US" sz="2800" dirty="0"/>
          </a:p>
          <a:p>
            <a:pPr marL="285750" indent="-285750">
              <a:buFont typeface="Arial" panose="020B0604020202020204" pitchFamily="34" charset="0"/>
              <a:buChar char="•"/>
            </a:pPr>
            <a:r>
              <a:rPr lang="en-US" sz="2800" dirty="0"/>
              <a:t>The overall rate of congenital heart disease in women </a:t>
            </a:r>
            <a:r>
              <a:rPr lang="en-US" sz="2800" dirty="0" smtClean="0"/>
              <a:t> with </a:t>
            </a:r>
            <a:r>
              <a:rPr lang="en-US" sz="2800" dirty="0"/>
              <a:t>pre-existing diabetes is 2% to 3% compared with a </a:t>
            </a:r>
            <a:r>
              <a:rPr lang="en-US" sz="2800" dirty="0" smtClean="0"/>
              <a:t>background </a:t>
            </a:r>
            <a:r>
              <a:rPr lang="en-US" sz="2800" dirty="0"/>
              <a:t>rate of 0.4% to 0.9% </a:t>
            </a:r>
            <a:r>
              <a:rPr lang="en-US" sz="2800" dirty="0" smtClean="0"/>
              <a:t>.</a:t>
            </a:r>
          </a:p>
          <a:p>
            <a:endParaRPr lang="en-US" sz="2800" dirty="0"/>
          </a:p>
          <a:p>
            <a:pPr marL="285750" indent="-285750">
              <a:buFont typeface="Arial" panose="020B0604020202020204" pitchFamily="34" charset="0"/>
              <a:buChar char="•"/>
            </a:pPr>
            <a:r>
              <a:rPr lang="en-US" sz="2800" dirty="0" smtClean="0"/>
              <a:t> </a:t>
            </a:r>
            <a:r>
              <a:rPr lang="en-US" sz="2800" dirty="0"/>
              <a:t>Some experts </a:t>
            </a:r>
            <a:r>
              <a:rPr lang="en-US" sz="2800" dirty="0" smtClean="0"/>
              <a:t> recommend </a:t>
            </a:r>
            <a:r>
              <a:rPr lang="en-US" sz="2800" dirty="0"/>
              <a:t>universal screening of all pregnant women with </a:t>
            </a:r>
            <a:r>
              <a:rPr lang="en-US" sz="2800" dirty="0" smtClean="0"/>
              <a:t>pre-existing </a:t>
            </a:r>
            <a:r>
              <a:rPr lang="en-US" sz="2800" dirty="0"/>
              <a:t>diabetes with a </a:t>
            </a:r>
            <a:r>
              <a:rPr lang="en-US" sz="2800" dirty="0">
                <a:solidFill>
                  <a:srgbClr val="FF0000"/>
                </a:solidFill>
              </a:rPr>
              <a:t>fetal echocardiogram </a:t>
            </a:r>
            <a:r>
              <a:rPr lang="en-US" sz="2800" dirty="0" smtClean="0">
                <a:solidFill>
                  <a:srgbClr val="FF0000"/>
                </a:solidFill>
              </a:rPr>
              <a:t> </a:t>
            </a:r>
            <a:r>
              <a:rPr lang="en-US" sz="2800" dirty="0"/>
              <a:t>in </a:t>
            </a:r>
            <a:r>
              <a:rPr lang="en-US" sz="2800" dirty="0" smtClean="0"/>
              <a:t> the </a:t>
            </a:r>
            <a:r>
              <a:rPr lang="en-US" sz="2800" dirty="0">
                <a:solidFill>
                  <a:srgbClr val="FF0000"/>
                </a:solidFill>
              </a:rPr>
              <a:t>second trimester </a:t>
            </a:r>
            <a:r>
              <a:rPr lang="en-US" sz="2800" dirty="0"/>
              <a:t>while others recommend it only if </a:t>
            </a:r>
            <a:r>
              <a:rPr lang="en-US" sz="2800" dirty="0" smtClean="0"/>
              <a:t>an abnormality </a:t>
            </a:r>
            <a:r>
              <a:rPr lang="en-US" sz="2800" dirty="0"/>
              <a:t>was seen on detailed ultrasound or in women </a:t>
            </a:r>
            <a:r>
              <a:rPr lang="en-US" sz="2800" dirty="0" smtClean="0"/>
              <a:t>with </a:t>
            </a:r>
            <a:r>
              <a:rPr lang="en-US" sz="2800" dirty="0"/>
              <a:t>higher HbA1c. </a:t>
            </a:r>
          </a:p>
        </p:txBody>
      </p:sp>
    </p:spTree>
    <p:extLst>
      <p:ext uri="{BB962C8B-B14F-4D97-AF65-F5344CB8AC3E}">
        <p14:creationId xmlns:p14="http://schemas.microsoft.com/office/powerpoint/2010/main" val="1633849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89" y="177296"/>
            <a:ext cx="11367912" cy="6124754"/>
          </a:xfrm>
          <a:prstGeom prst="rect">
            <a:avLst/>
          </a:prstGeom>
        </p:spPr>
        <p:txBody>
          <a:bodyPr wrap="square">
            <a:spAutoFit/>
          </a:bodyPr>
          <a:lstStyle/>
          <a:p>
            <a:pPr marL="285750" indent="-285750">
              <a:buFont typeface="Arial" panose="020B0604020202020204" pitchFamily="34" charset="0"/>
              <a:buChar char="•"/>
            </a:pPr>
            <a:r>
              <a:rPr lang="en-US" sz="2800" dirty="0"/>
              <a:t>A study of 378 pregnant women with </a:t>
            </a:r>
            <a:r>
              <a:rPr lang="en-US" sz="2800" dirty="0" err="1"/>
              <a:t>pregestational</a:t>
            </a:r>
            <a:r>
              <a:rPr lang="en-US" sz="2800" dirty="0"/>
              <a:t> diabetes at a large academic center found fetal echocardiogram to be most useful for women with an </a:t>
            </a:r>
            <a:r>
              <a:rPr lang="en-US" sz="2800" dirty="0">
                <a:solidFill>
                  <a:srgbClr val="FF0000"/>
                </a:solidFill>
              </a:rPr>
              <a:t>early pregnancy HbA1c &gt;7.7% or abnormal detailed anatomy ultrasound</a:t>
            </a:r>
            <a:r>
              <a:rPr lang="en-US" sz="2800" dirty="0"/>
              <a:t>, and would result in a cost savings of 63.3% per each additional minor congenital heart defect diagnosed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The </a:t>
            </a:r>
            <a:r>
              <a:rPr lang="en-US" sz="2800" dirty="0">
                <a:solidFill>
                  <a:srgbClr val="FF0000"/>
                </a:solidFill>
              </a:rPr>
              <a:t>overall prevalence </a:t>
            </a:r>
            <a:r>
              <a:rPr lang="en-US" sz="2800" dirty="0"/>
              <a:t>of congenital heart disease was </a:t>
            </a:r>
            <a:r>
              <a:rPr lang="en-US" sz="2800" dirty="0">
                <a:solidFill>
                  <a:srgbClr val="FF0000"/>
                </a:solidFill>
              </a:rPr>
              <a:t>4</a:t>
            </a:r>
            <a:r>
              <a:rPr lang="en-US" sz="2800" dirty="0" smtClean="0">
                <a:solidFill>
                  <a:srgbClr val="FF0000"/>
                </a:solidFill>
              </a:rPr>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Finally, in women with T1DM, more common CNS </a:t>
            </a:r>
            <a:r>
              <a:rPr lang="en-US" sz="2800" dirty="0" smtClean="0"/>
              <a:t>malformations </a:t>
            </a:r>
            <a:r>
              <a:rPr lang="en-US" sz="2800" dirty="0"/>
              <a:t>include neural tube defects (NTDs), sacral agenesis, microcephaly, and anencephaly.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Folic </a:t>
            </a:r>
            <a:r>
              <a:rPr lang="en-US" sz="2800" dirty="0"/>
              <a:t>acid supplementation started preconception can help reduce the risk of NTDs.</a:t>
            </a:r>
          </a:p>
        </p:txBody>
      </p:sp>
    </p:spTree>
    <p:extLst>
      <p:ext uri="{BB962C8B-B14F-4D97-AF65-F5344CB8AC3E}">
        <p14:creationId xmlns:p14="http://schemas.microsoft.com/office/powerpoint/2010/main" val="2695613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977" y="931460"/>
            <a:ext cx="11300178" cy="3970318"/>
          </a:xfrm>
          <a:prstGeom prst="rect">
            <a:avLst/>
          </a:prstGeom>
        </p:spPr>
        <p:txBody>
          <a:bodyPr wrap="square">
            <a:spAutoFit/>
          </a:bodyPr>
          <a:lstStyle/>
          <a:p>
            <a:pPr marL="285750" indent="-285750">
              <a:buFont typeface="Arial" panose="020B0604020202020204" pitchFamily="34" charset="0"/>
              <a:buChar char="•"/>
            </a:pPr>
            <a:r>
              <a:rPr lang="en-US" sz="2800" dirty="0"/>
              <a:t>Because of the increased risks of congenital anomalies, a detailed fetal anatomy ultrasound should be done at </a:t>
            </a:r>
            <a:r>
              <a:rPr lang="en-US" sz="2800" dirty="0">
                <a:solidFill>
                  <a:srgbClr val="FF0000"/>
                </a:solidFill>
              </a:rPr>
              <a:t>18 to 20 weeks of gestation </a:t>
            </a:r>
            <a:r>
              <a:rPr lang="en-US" sz="2800" dirty="0" smtClean="0"/>
              <a:t>.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Screening </a:t>
            </a:r>
            <a:r>
              <a:rPr lang="en-US" sz="2800" dirty="0"/>
              <a:t>for NTDs should be done with an </a:t>
            </a:r>
            <a:r>
              <a:rPr lang="en-US" sz="2800" dirty="0">
                <a:solidFill>
                  <a:srgbClr val="FF0000"/>
                </a:solidFill>
              </a:rPr>
              <a:t>ultrasound alone or </a:t>
            </a:r>
            <a:r>
              <a:rPr lang="en-US" sz="2800" dirty="0"/>
              <a:t>in conjunction with a </a:t>
            </a:r>
            <a:r>
              <a:rPr lang="en-US" sz="2800" dirty="0">
                <a:solidFill>
                  <a:srgbClr val="FF0000"/>
                </a:solidFill>
              </a:rPr>
              <a:t>maternal serum alpha fetal protein</a:t>
            </a:r>
            <a:r>
              <a:rPr lang="en-US" sz="2800" dirty="0"/>
              <a:t>.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Interpretation </a:t>
            </a:r>
            <a:r>
              <a:rPr lang="en-US" sz="2800" dirty="0"/>
              <a:t>of </a:t>
            </a:r>
            <a:r>
              <a:rPr lang="en-US" sz="2800" dirty="0" smtClean="0"/>
              <a:t>maternal </a:t>
            </a:r>
            <a:r>
              <a:rPr lang="en-US" sz="2800" dirty="0"/>
              <a:t>serum alpha fetal protein values should be done </a:t>
            </a:r>
            <a:r>
              <a:rPr lang="en-US" sz="2800" dirty="0" smtClean="0"/>
              <a:t>cautiously </a:t>
            </a:r>
            <a:r>
              <a:rPr lang="en-US" sz="2800" dirty="0"/>
              <a:t>in women with diabetes as the median level is lower than in women without </a:t>
            </a:r>
            <a:r>
              <a:rPr lang="en-US" sz="2800" dirty="0" smtClean="0"/>
              <a:t>diabetes.</a:t>
            </a:r>
            <a:endParaRPr lang="en-US" sz="2800" dirty="0"/>
          </a:p>
        </p:txBody>
      </p:sp>
    </p:spTree>
    <p:extLst>
      <p:ext uri="{BB962C8B-B14F-4D97-AF65-F5344CB8AC3E}">
        <p14:creationId xmlns:p14="http://schemas.microsoft.com/office/powerpoint/2010/main" val="1647737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2" y="198524"/>
            <a:ext cx="11356623" cy="5909310"/>
          </a:xfrm>
          <a:prstGeom prst="rect">
            <a:avLst/>
          </a:prstGeom>
        </p:spPr>
        <p:txBody>
          <a:bodyPr wrap="square">
            <a:spAutoFit/>
          </a:bodyPr>
          <a:lstStyle/>
          <a:p>
            <a:r>
              <a:rPr lang="en-US" sz="3600" dirty="0"/>
              <a:t>Glycemic targets, coordination of care, and addressing medications </a:t>
            </a:r>
            <a:r>
              <a:rPr lang="en-US" sz="3600" dirty="0" smtClean="0"/>
              <a:t>:</a:t>
            </a:r>
          </a:p>
          <a:p>
            <a:endParaRPr lang="en-US" dirty="0"/>
          </a:p>
          <a:p>
            <a:pPr marL="285750" indent="-285750">
              <a:buFont typeface="Arial" panose="020B0604020202020204" pitchFamily="34" charset="0"/>
              <a:buChar char="•"/>
            </a:pPr>
            <a:r>
              <a:rPr lang="en-US" sz="2400" dirty="0" smtClean="0"/>
              <a:t>Goal </a:t>
            </a:r>
            <a:r>
              <a:rPr lang="en-US" sz="2400" dirty="0"/>
              <a:t>glycemic targets before conception and during </a:t>
            </a:r>
            <a:r>
              <a:rPr lang="en-US" sz="2400" dirty="0" smtClean="0"/>
              <a:t>pregnancy </a:t>
            </a:r>
            <a:r>
              <a:rPr lang="en-US" sz="2400" dirty="0"/>
              <a:t>with fasting and postprandial glucose targets are listed (Table 2).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goal HbA1c is &lt;6.5% before </a:t>
            </a:r>
            <a:r>
              <a:rPr lang="en-US" sz="2400" dirty="0" smtClean="0"/>
              <a:t>conception </a:t>
            </a:r>
            <a:r>
              <a:rPr lang="en-US" sz="2400" dirty="0"/>
              <a:t>and &lt;6% during pregnancy, if possible with minimal </a:t>
            </a:r>
            <a:r>
              <a:rPr lang="en-US" sz="2400" dirty="0" smtClean="0"/>
              <a:t>hypoglycemia .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For </a:t>
            </a:r>
            <a:r>
              <a:rPr lang="en-US" sz="2400" dirty="0"/>
              <a:t>women with hypoglycemia </a:t>
            </a:r>
            <a:r>
              <a:rPr lang="en-US" sz="2400" dirty="0" smtClean="0"/>
              <a:t>unawareness </a:t>
            </a:r>
            <a:r>
              <a:rPr lang="en-US" sz="2400" dirty="0"/>
              <a:t>or a history of severe hypoglycemia, these </a:t>
            </a:r>
            <a:r>
              <a:rPr lang="en-US" sz="2400" dirty="0" smtClean="0"/>
              <a:t>glycemic </a:t>
            </a:r>
            <a:r>
              <a:rPr lang="en-US" sz="2400" dirty="0"/>
              <a:t>targets should be relaxed.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Preconception</a:t>
            </a:r>
            <a:r>
              <a:rPr lang="en-US" sz="2400" dirty="0"/>
              <a:t>, referrals for a team-based approach </a:t>
            </a:r>
            <a:r>
              <a:rPr lang="en-US" sz="2400" dirty="0" smtClean="0"/>
              <a:t>of </a:t>
            </a:r>
            <a:r>
              <a:rPr lang="en-US" sz="2400" dirty="0">
                <a:solidFill>
                  <a:srgbClr val="FF0000"/>
                </a:solidFill>
              </a:rPr>
              <a:t>nutrition counseling </a:t>
            </a:r>
            <a:r>
              <a:rPr lang="en-US" sz="2400" dirty="0"/>
              <a:t>and </a:t>
            </a:r>
            <a:r>
              <a:rPr lang="en-US" sz="2400" dirty="0">
                <a:solidFill>
                  <a:srgbClr val="FF0000"/>
                </a:solidFill>
              </a:rPr>
              <a:t>diabetes education </a:t>
            </a:r>
            <a:r>
              <a:rPr lang="en-US" sz="2400" dirty="0"/>
              <a:t>should be </a:t>
            </a:r>
            <a:r>
              <a:rPr lang="en-US" sz="2400" dirty="0" smtClean="0"/>
              <a:t>placed </a:t>
            </a:r>
            <a:r>
              <a:rPr lang="en-US" sz="2400" dirty="0"/>
              <a:t>to ensure proper plans for nutrition and insulin </a:t>
            </a:r>
            <a:r>
              <a:rPr lang="en-US" sz="2400" dirty="0" smtClean="0"/>
              <a:t>management</a:t>
            </a:r>
            <a:r>
              <a:rPr lang="en-US" sz="2400" dirty="0"/>
              <a:t>. </a:t>
            </a:r>
          </a:p>
        </p:txBody>
      </p:sp>
    </p:spTree>
    <p:extLst>
      <p:ext uri="{BB962C8B-B14F-4D97-AF65-F5344CB8AC3E}">
        <p14:creationId xmlns:p14="http://schemas.microsoft.com/office/powerpoint/2010/main" val="4258857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4044" y="815445"/>
            <a:ext cx="9437511" cy="3982333"/>
          </a:xfrm>
          <a:prstGeom prst="rect">
            <a:avLst/>
          </a:prstGeom>
        </p:spPr>
      </p:pic>
    </p:spTree>
    <p:extLst>
      <p:ext uri="{BB962C8B-B14F-4D97-AF65-F5344CB8AC3E}">
        <p14:creationId xmlns:p14="http://schemas.microsoft.com/office/powerpoint/2010/main" val="310209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61541"/>
            <a:ext cx="11164712" cy="5262979"/>
          </a:xfrm>
          <a:prstGeom prst="rect">
            <a:avLst/>
          </a:prstGeom>
        </p:spPr>
        <p:txBody>
          <a:bodyPr wrap="square">
            <a:spAutoFit/>
          </a:bodyPr>
          <a:lstStyle/>
          <a:p>
            <a:pPr marL="285750" indent="-285750">
              <a:buFont typeface="Arial" panose="020B0604020202020204" pitchFamily="34" charset="0"/>
              <a:buChar char="•"/>
            </a:pPr>
            <a:r>
              <a:rPr lang="en-US" sz="2400" dirty="0"/>
              <a:t>The provider and patient should review possible and appropriate initiation of glucose monitoring, including continuous glucose monitoring (CGM), and continuous subcutaneous insulin infusion (CSII) therapy (insulin pump) before and during pregnancy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Women should also be referred to maternal fetal medicine specialists </a:t>
            </a:r>
            <a:r>
              <a:rPr lang="en-US" sz="2400" dirty="0" smtClean="0"/>
              <a:t>for       preconception counseling.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All medications and supplements should be reviewed to determine safety of use during pregnancy.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Some </a:t>
            </a:r>
            <a:r>
              <a:rPr lang="en-US" sz="2400" dirty="0"/>
              <a:t>antihypertensive agents, such as angiotensin converting </a:t>
            </a:r>
            <a:r>
              <a:rPr lang="en-US" sz="2400" dirty="0" smtClean="0"/>
              <a:t>enzyme </a:t>
            </a:r>
            <a:r>
              <a:rPr lang="en-US" sz="2400" dirty="0"/>
              <a:t>inhibitors and angiotensin receptor blockers, should be discontinued </a:t>
            </a:r>
            <a:r>
              <a:rPr lang="en-US" sz="2400" dirty="0" smtClean="0"/>
              <a:t>as </a:t>
            </a:r>
            <a:r>
              <a:rPr lang="en-US" sz="2400" dirty="0"/>
              <a:t>they are associated with </a:t>
            </a:r>
            <a:r>
              <a:rPr lang="en-US" sz="2400" dirty="0">
                <a:solidFill>
                  <a:srgbClr val="FF0000"/>
                </a:solidFill>
              </a:rPr>
              <a:t>renal dysgenesis</a:t>
            </a:r>
            <a:r>
              <a:rPr lang="en-US" sz="2400" dirty="0"/>
              <a:t>, </a:t>
            </a:r>
            <a:r>
              <a:rPr lang="en-US" sz="2400" dirty="0" err="1">
                <a:solidFill>
                  <a:srgbClr val="FF0000"/>
                </a:solidFill>
              </a:rPr>
              <a:t>calvarial</a:t>
            </a:r>
            <a:r>
              <a:rPr lang="en-US" sz="2400" dirty="0">
                <a:solidFill>
                  <a:srgbClr val="FF0000"/>
                </a:solidFill>
              </a:rPr>
              <a:t> hypoplasia</a:t>
            </a:r>
            <a:r>
              <a:rPr lang="en-US" sz="2400" dirty="0"/>
              <a:t>, </a:t>
            </a:r>
            <a:r>
              <a:rPr lang="en-US" sz="2400" dirty="0">
                <a:solidFill>
                  <a:srgbClr val="FF0000"/>
                </a:solidFill>
              </a:rPr>
              <a:t>oligohydramnios</a:t>
            </a:r>
            <a:r>
              <a:rPr lang="en-US" sz="2400" dirty="0"/>
              <a:t>, and </a:t>
            </a:r>
            <a:r>
              <a:rPr lang="en-US" sz="2400" dirty="0">
                <a:solidFill>
                  <a:srgbClr val="FF0000"/>
                </a:solidFill>
              </a:rPr>
              <a:t>fetal growth restriction </a:t>
            </a:r>
            <a:r>
              <a:rPr lang="en-US" dirty="0"/>
              <a:t>.</a:t>
            </a:r>
          </a:p>
        </p:txBody>
      </p:sp>
    </p:spTree>
    <p:extLst>
      <p:ext uri="{BB962C8B-B14F-4D97-AF65-F5344CB8AC3E}">
        <p14:creationId xmlns:p14="http://schemas.microsoft.com/office/powerpoint/2010/main" val="4069419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56" y="340563"/>
            <a:ext cx="11480800" cy="6278642"/>
          </a:xfrm>
          <a:prstGeom prst="rect">
            <a:avLst/>
          </a:prstGeom>
        </p:spPr>
        <p:txBody>
          <a:bodyPr wrap="square">
            <a:spAutoFit/>
          </a:bodyPr>
          <a:lstStyle/>
          <a:p>
            <a:pPr marL="285750" indent="-285750">
              <a:buFont typeface="Arial" panose="020B0604020202020204" pitchFamily="34" charset="0"/>
              <a:buChar char="•"/>
            </a:pPr>
            <a:r>
              <a:rPr lang="en-US" sz="2400" dirty="0"/>
              <a:t>Statins should be discontinued </a:t>
            </a:r>
            <a:r>
              <a:rPr lang="en-US" sz="2400" dirty="0" smtClean="0"/>
              <a:t>, </a:t>
            </a:r>
            <a:r>
              <a:rPr lang="en-US" sz="2400" dirty="0"/>
              <a:t>although unlikely to be teratogenic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Women </a:t>
            </a:r>
            <a:r>
              <a:rPr lang="en-US" sz="2400" dirty="0"/>
              <a:t>should start a daily prenatal vitamin containing folic acid (≥400 µg) and potassium iodide (150 </a:t>
            </a:r>
            <a:r>
              <a:rPr lang="en-US" sz="2400" dirty="0" err="1"/>
              <a:t>μg</a:t>
            </a:r>
            <a:r>
              <a:rPr lang="en-US" sz="2400" dirty="0"/>
              <a:t>) </a:t>
            </a:r>
            <a:r>
              <a:rPr lang="en-US" sz="2400" dirty="0" smtClean="0"/>
              <a:t> </a:t>
            </a:r>
            <a:r>
              <a:rPr lang="en-US" sz="2400" dirty="0"/>
              <a:t>before trying to </a:t>
            </a:r>
            <a:r>
              <a:rPr lang="en-US" sz="2400" dirty="0" smtClean="0"/>
              <a:t>conceive </a:t>
            </a:r>
            <a:r>
              <a:rPr lang="en-US" sz="2400" dirty="0"/>
              <a:t>and throughout pregnancy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Recommendations </a:t>
            </a:r>
            <a:r>
              <a:rPr lang="en-US" sz="2400" dirty="0"/>
              <a:t>for folic acid supplementation vary among different </a:t>
            </a:r>
            <a:r>
              <a:rPr lang="en-US" sz="2400" dirty="0" smtClean="0"/>
              <a:t>professional </a:t>
            </a:r>
            <a:r>
              <a:rPr lang="en-US" sz="2400" dirty="0"/>
              <a:t>groups with a minimum of 400 </a:t>
            </a:r>
            <a:r>
              <a:rPr lang="en-US" sz="2400" dirty="0" err="1"/>
              <a:t>μg</a:t>
            </a:r>
            <a:r>
              <a:rPr lang="en-US" sz="2400" dirty="0"/>
              <a:t> recommended by the ADA </a:t>
            </a:r>
            <a:r>
              <a:rPr lang="en-US" sz="2400" dirty="0" smtClean="0"/>
              <a:t> </a:t>
            </a:r>
            <a:r>
              <a:rPr lang="en-US" sz="2400" dirty="0"/>
              <a:t>and the American College of Obstetricians and Gynecologists (ACOG) </a:t>
            </a:r>
            <a:r>
              <a:rPr lang="en-US" sz="2400" dirty="0" smtClean="0"/>
              <a:t>, </a:t>
            </a:r>
            <a:r>
              <a:rPr lang="en-US" sz="2400" dirty="0"/>
              <a:t>800 to 1000 </a:t>
            </a:r>
            <a:r>
              <a:rPr lang="en-US" sz="2400" dirty="0" err="1"/>
              <a:t>μg</a:t>
            </a:r>
            <a:r>
              <a:rPr lang="en-US" sz="2400" dirty="0"/>
              <a:t> daily for women with an increased risk of NTDs (ACOG) </a:t>
            </a:r>
            <a:r>
              <a:rPr lang="en-US" sz="2400" dirty="0" smtClean="0"/>
              <a:t>, </a:t>
            </a:r>
            <a:r>
              <a:rPr lang="en-US" sz="2400" dirty="0"/>
              <a:t>and 5 mg daily preconception through the first trimester and 0.4 to 1 mg daily after 12 weeks of gestation through </a:t>
            </a:r>
            <a:r>
              <a:rPr lang="en-US" sz="2400" dirty="0" smtClean="0"/>
              <a:t>breastfeeding </a:t>
            </a:r>
            <a:r>
              <a:rPr lang="en-US" sz="2400" dirty="0"/>
              <a:t>by the Endocrine Society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Similarly, the National </a:t>
            </a:r>
            <a:r>
              <a:rPr lang="en-US" sz="2400" dirty="0" smtClean="0"/>
              <a:t>Institute </a:t>
            </a:r>
            <a:r>
              <a:rPr lang="en-US" sz="2400" dirty="0"/>
              <a:t>for Clinical Excellence </a:t>
            </a:r>
            <a:r>
              <a:rPr lang="en-US" sz="2400" dirty="0" smtClean="0"/>
              <a:t>, </a:t>
            </a:r>
            <a:r>
              <a:rPr lang="en-US" sz="2400" dirty="0"/>
              <a:t>and the Society of </a:t>
            </a:r>
            <a:r>
              <a:rPr lang="en-US" sz="2400" dirty="0" smtClean="0"/>
              <a:t>Obstetricians </a:t>
            </a:r>
            <a:r>
              <a:rPr lang="en-US" sz="2400" dirty="0"/>
              <a:t>and </a:t>
            </a:r>
            <a:r>
              <a:rPr lang="en-US" sz="2400" dirty="0" err="1"/>
              <a:t>Gynaecologists</a:t>
            </a:r>
            <a:r>
              <a:rPr lang="en-US" sz="2400" dirty="0"/>
              <a:t> of Canada </a:t>
            </a:r>
            <a:r>
              <a:rPr lang="en-US" sz="2400" dirty="0" smtClean="0"/>
              <a:t> </a:t>
            </a:r>
            <a:r>
              <a:rPr lang="en-US" sz="2400" dirty="0" err="1"/>
              <a:t>recommend</a:t>
            </a:r>
            <a:r>
              <a:rPr lang="en-US" sz="2400" dirty="0"/>
              <a:t> women with diabetes take 5 mg of folic acid in </a:t>
            </a:r>
            <a:r>
              <a:rPr lang="en-US" sz="2400" dirty="0" smtClean="0"/>
              <a:t>pregnancy</a:t>
            </a:r>
            <a:r>
              <a:rPr lang="en-US" sz="2400" dirty="0"/>
              <a:t>. </a:t>
            </a:r>
            <a:endParaRPr lang="en-US" sz="2400" dirty="0" smtClean="0"/>
          </a:p>
          <a:p>
            <a:pPr marL="285750" indent="-285750">
              <a:buFont typeface="Arial" panose="020B0604020202020204" pitchFamily="34" charset="0"/>
              <a:buChar char="•"/>
            </a:pPr>
            <a:endParaRPr lang="en-US" sz="2400" dirty="0"/>
          </a:p>
          <a:p>
            <a:r>
              <a:rPr lang="en-US" dirty="0" smtClean="0"/>
              <a:t> </a:t>
            </a:r>
            <a:endParaRPr lang="en-US" dirty="0"/>
          </a:p>
        </p:txBody>
      </p:sp>
    </p:spTree>
    <p:extLst>
      <p:ext uri="{BB962C8B-B14F-4D97-AF65-F5344CB8AC3E}">
        <p14:creationId xmlns:p14="http://schemas.microsoft.com/office/powerpoint/2010/main" val="285577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044" y="927080"/>
            <a:ext cx="11311467" cy="2308324"/>
          </a:xfrm>
          <a:prstGeom prst="rect">
            <a:avLst/>
          </a:prstGeom>
        </p:spPr>
        <p:txBody>
          <a:bodyPr wrap="square">
            <a:spAutoFit/>
          </a:bodyPr>
          <a:lstStyle/>
          <a:p>
            <a:pPr algn="ctr"/>
            <a:r>
              <a:rPr lang="en-US" sz="4800" dirty="0">
                <a:latin typeface="Algerian" panose="04020705040A02060702" pitchFamily="82" charset="0"/>
              </a:rPr>
              <a:t>Type 1 Diabetes: Management in Women From Preconception to Postpartum</a:t>
            </a:r>
          </a:p>
        </p:txBody>
      </p:sp>
      <p:sp>
        <p:nvSpPr>
          <p:cNvPr id="3" name="Rectangle 2"/>
          <p:cNvSpPr/>
          <p:nvPr/>
        </p:nvSpPr>
        <p:spPr>
          <a:xfrm>
            <a:off x="1907821" y="3932957"/>
            <a:ext cx="8827911" cy="1077218"/>
          </a:xfrm>
          <a:prstGeom prst="rect">
            <a:avLst/>
          </a:prstGeom>
        </p:spPr>
        <p:txBody>
          <a:bodyPr wrap="square">
            <a:spAutoFit/>
          </a:bodyPr>
          <a:lstStyle/>
          <a:p>
            <a:pPr algn="ctr"/>
            <a:r>
              <a:rPr lang="en-US" sz="3200" dirty="0"/>
              <a:t>The Journal of Clinical Endocrinology &amp; </a:t>
            </a:r>
            <a:r>
              <a:rPr lang="en-US" sz="3200" dirty="0" smtClean="0"/>
              <a:t>Metabolism 16 January 2021</a:t>
            </a:r>
            <a:endParaRPr lang="en-US" sz="3200" dirty="0"/>
          </a:p>
        </p:txBody>
      </p:sp>
    </p:spTree>
    <p:extLst>
      <p:ext uri="{BB962C8B-B14F-4D97-AF65-F5344CB8AC3E}">
        <p14:creationId xmlns:p14="http://schemas.microsoft.com/office/powerpoint/2010/main" val="4265516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245" y="407454"/>
            <a:ext cx="11672710" cy="5632311"/>
          </a:xfrm>
          <a:prstGeom prst="rect">
            <a:avLst/>
          </a:prstGeom>
        </p:spPr>
        <p:txBody>
          <a:bodyPr wrap="square">
            <a:spAutoFit/>
          </a:bodyPr>
          <a:lstStyle/>
          <a:p>
            <a:pPr marL="285750" indent="-285750">
              <a:buFont typeface="Arial" panose="020B0604020202020204" pitchFamily="34" charset="0"/>
              <a:buChar char="•"/>
            </a:pPr>
            <a:r>
              <a:rPr lang="en-US" sz="2400" dirty="0"/>
              <a:t>Some studies have shown higher doses of folic acid (&gt;400 </a:t>
            </a:r>
            <a:r>
              <a:rPr lang="en-US" sz="2400" dirty="0" err="1"/>
              <a:t>μg</a:t>
            </a:r>
            <a:r>
              <a:rPr lang="en-US" sz="2400" dirty="0"/>
              <a:t>) reduce risk of NTDs among women with family history of NTD, and this could be extrapolated to consider higher dose supplementation among women with other risk factors for NTDs including diabetes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There have been some concerns that folic acid supplementation may mask the </a:t>
            </a:r>
            <a:r>
              <a:rPr lang="en-US" sz="2400" dirty="0" err="1"/>
              <a:t>macrocytosis</a:t>
            </a:r>
            <a:r>
              <a:rPr lang="en-US" sz="2400" dirty="0"/>
              <a:t> of vitamin B12 deficiency although this has not been supported in women under 50 years of age </a:t>
            </a:r>
            <a:r>
              <a:rPr lang="en-US" sz="2400" dirty="0" smtClean="0"/>
              <a:t>, </a:t>
            </a:r>
            <a:r>
              <a:rPr lang="en-US" sz="2400" dirty="0"/>
              <a:t>and the 5 mg folic acid dose has been shown to be safe in pregnancy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Initial </a:t>
            </a:r>
            <a:r>
              <a:rPr lang="en-US" sz="2400" dirty="0"/>
              <a:t>concerns regarding folic acid supplementation and increased incidence of </a:t>
            </a:r>
            <a:r>
              <a:rPr lang="en-US" sz="2400" dirty="0">
                <a:solidFill>
                  <a:srgbClr val="FF0000"/>
                </a:solidFill>
              </a:rPr>
              <a:t>twins</a:t>
            </a:r>
            <a:r>
              <a:rPr lang="en-US" sz="2400" dirty="0"/>
              <a:t> </a:t>
            </a:r>
            <a:r>
              <a:rPr lang="en-US" sz="2400" dirty="0">
                <a:solidFill>
                  <a:srgbClr val="FF0000"/>
                </a:solidFill>
              </a:rPr>
              <a:t>have been disproven </a:t>
            </a:r>
            <a:r>
              <a:rPr lang="en-US" sz="2400" dirty="0" smtClean="0">
                <a:solidFill>
                  <a:srgbClr val="FF0000"/>
                </a:solidFill>
              </a:rPr>
              <a:t> </a:t>
            </a:r>
            <a:r>
              <a:rPr lang="en-US" sz="2400" dirty="0"/>
              <a:t>as has the association with </a:t>
            </a:r>
            <a:r>
              <a:rPr lang="en-US" sz="2400" dirty="0">
                <a:solidFill>
                  <a:srgbClr val="FF0000"/>
                </a:solidFill>
              </a:rPr>
              <a:t>asthma </a:t>
            </a:r>
            <a:r>
              <a:rPr lang="en-US" sz="2400" dirty="0" smtClean="0">
                <a:solidFill>
                  <a:srgbClr val="FF0000"/>
                </a:solidFill>
              </a:rPr>
              <a:t>, allergy , </a:t>
            </a:r>
            <a:r>
              <a:rPr lang="en-US" sz="2400" dirty="0">
                <a:solidFill>
                  <a:srgbClr val="FF0000"/>
                </a:solidFill>
              </a:rPr>
              <a:t>or neoplasia </a:t>
            </a:r>
            <a:r>
              <a:rPr lang="en-US" sz="2400" dirty="0" smtClean="0"/>
              <a:t>. </a:t>
            </a:r>
          </a:p>
          <a:p>
            <a:endParaRPr lang="en-US" sz="2400" dirty="0"/>
          </a:p>
          <a:p>
            <a:pPr marL="285750" indent="-285750">
              <a:buFont typeface="Arial" panose="020B0604020202020204" pitchFamily="34" charset="0"/>
              <a:buChar char="•"/>
            </a:pPr>
            <a:r>
              <a:rPr lang="en-US" sz="2400" dirty="0" smtClean="0"/>
              <a:t>Some </a:t>
            </a:r>
            <a:r>
              <a:rPr lang="en-US" sz="2400" dirty="0"/>
              <a:t>practitioners also </a:t>
            </a:r>
            <a:r>
              <a:rPr lang="en-US" sz="2400" dirty="0" smtClean="0"/>
              <a:t>recommend </a:t>
            </a:r>
            <a:r>
              <a:rPr lang="en-US" sz="2400" dirty="0"/>
              <a:t>extra intake of docosahexaenoic acid (DHA), as there is evidence of reduced intake of DHA in pregnancy in US women </a:t>
            </a:r>
            <a:r>
              <a:rPr lang="en-US" sz="2400" dirty="0" smtClean="0"/>
              <a:t> </a:t>
            </a:r>
            <a:r>
              <a:rPr lang="en-US" sz="2400" dirty="0"/>
              <a:t>and of reduced maternal–fetal DHA transfer in women with diabetes .</a:t>
            </a:r>
          </a:p>
        </p:txBody>
      </p:sp>
    </p:spTree>
    <p:extLst>
      <p:ext uri="{BB962C8B-B14F-4D97-AF65-F5344CB8AC3E}">
        <p14:creationId xmlns:p14="http://schemas.microsoft.com/office/powerpoint/2010/main" val="3203116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511" y="438624"/>
            <a:ext cx="11413066" cy="5663089"/>
          </a:xfrm>
          <a:prstGeom prst="rect">
            <a:avLst/>
          </a:prstGeom>
        </p:spPr>
        <p:txBody>
          <a:bodyPr wrap="square">
            <a:spAutoFit/>
          </a:bodyPr>
          <a:lstStyle/>
          <a:p>
            <a:r>
              <a:rPr lang="en-US" sz="3200" dirty="0"/>
              <a:t>Addressing comorbidities </a:t>
            </a:r>
            <a:r>
              <a:rPr lang="en-US" sz="3200" dirty="0" smtClean="0"/>
              <a:t>:</a:t>
            </a:r>
          </a:p>
          <a:p>
            <a:endParaRPr lang="en-US" dirty="0"/>
          </a:p>
          <a:p>
            <a:pPr marL="285750" indent="-285750">
              <a:buFont typeface="Arial" panose="020B0604020202020204" pitchFamily="34" charset="0"/>
              <a:buChar char="•"/>
            </a:pPr>
            <a:r>
              <a:rPr lang="en-US" sz="2400" dirty="0" smtClean="0"/>
              <a:t>Women </a:t>
            </a:r>
            <a:r>
              <a:rPr lang="en-US" sz="2400" dirty="0"/>
              <a:t>with T1DM planning conception should be up-to-date on diabetes complications screening, </a:t>
            </a:r>
            <a:r>
              <a:rPr lang="en-US" sz="2400" dirty="0" err="1"/>
              <a:t>includinga</a:t>
            </a:r>
            <a:r>
              <a:rPr lang="en-US" sz="2400" dirty="0"/>
              <a:t> </a:t>
            </a:r>
            <a:r>
              <a:rPr lang="en-US" sz="2400" dirty="0">
                <a:solidFill>
                  <a:srgbClr val="FF0000"/>
                </a:solidFill>
              </a:rPr>
              <a:t>dilated retinal examination</a:t>
            </a:r>
            <a:r>
              <a:rPr lang="en-US" sz="2400" dirty="0"/>
              <a:t>, </a:t>
            </a:r>
            <a:r>
              <a:rPr lang="en-US" sz="2400" dirty="0">
                <a:solidFill>
                  <a:srgbClr val="FF0000"/>
                </a:solidFill>
              </a:rPr>
              <a:t>urine protein-to-creatinine assessment</a:t>
            </a:r>
            <a:r>
              <a:rPr lang="en-US" sz="2400" dirty="0"/>
              <a:t>, </a:t>
            </a:r>
            <a:r>
              <a:rPr lang="en-US" sz="2400" dirty="0">
                <a:solidFill>
                  <a:srgbClr val="FF0000"/>
                </a:solidFill>
              </a:rPr>
              <a:t>serum creatinine assessment</a:t>
            </a:r>
            <a:r>
              <a:rPr lang="en-US" sz="2400" dirty="0"/>
              <a:t>, </a:t>
            </a:r>
            <a:r>
              <a:rPr lang="en-US" sz="2400" dirty="0">
                <a:solidFill>
                  <a:srgbClr val="FF0000"/>
                </a:solidFill>
              </a:rPr>
              <a:t>thyroid screening </a:t>
            </a:r>
            <a:r>
              <a:rPr lang="en-US" sz="2400" dirty="0"/>
              <a:t>including thyroid-stimulating hormone and thyroid </a:t>
            </a:r>
            <a:r>
              <a:rPr lang="en-US" sz="2400" dirty="0" smtClean="0"/>
              <a:t>peroxidase </a:t>
            </a:r>
            <a:r>
              <a:rPr lang="en-US" sz="2400" dirty="0"/>
              <a:t>antibody if not known, and </a:t>
            </a:r>
            <a:r>
              <a:rPr lang="en-US" sz="2400" dirty="0">
                <a:solidFill>
                  <a:srgbClr val="FF0000"/>
                </a:solidFill>
              </a:rPr>
              <a:t>HbA1c</a:t>
            </a:r>
            <a:r>
              <a:rPr lang="en-US" sz="2400" dirty="0"/>
              <a:t>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Women aged 35 or older with signs, symptoms, or risk factors of </a:t>
            </a:r>
            <a:r>
              <a:rPr lang="en-US" sz="2400" dirty="0" err="1"/>
              <a:t>macrovascular</a:t>
            </a:r>
            <a:r>
              <a:rPr lang="en-US" sz="2400" dirty="0"/>
              <a:t> disease should have an electrocardiogram, and if abnormal an echocardiogram and lipid panel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Known </a:t>
            </a:r>
            <a:r>
              <a:rPr lang="en-US" sz="2400" dirty="0"/>
              <a:t>coronary artery disease is a contraindication to pregnancy due to high risks of morbidity and mortality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Case reports of myocardial infarction during pregnancy among women with T1DM are rare .</a:t>
            </a:r>
          </a:p>
        </p:txBody>
      </p:sp>
    </p:spTree>
    <p:extLst>
      <p:ext uri="{BB962C8B-B14F-4D97-AF65-F5344CB8AC3E}">
        <p14:creationId xmlns:p14="http://schemas.microsoft.com/office/powerpoint/2010/main" val="2028388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55" y="490351"/>
            <a:ext cx="11514667" cy="5632311"/>
          </a:xfrm>
          <a:prstGeom prst="rect">
            <a:avLst/>
          </a:prstGeom>
        </p:spPr>
        <p:txBody>
          <a:bodyPr wrap="square">
            <a:spAutoFit/>
          </a:bodyPr>
          <a:lstStyle/>
          <a:p>
            <a:pPr marL="285750" indent="-285750">
              <a:buFont typeface="Arial" panose="020B0604020202020204" pitchFamily="34" charset="0"/>
              <a:buChar char="•"/>
            </a:pPr>
            <a:r>
              <a:rPr lang="en-US" sz="2400" dirty="0" smtClean="0"/>
              <a:t>All </a:t>
            </a:r>
            <a:r>
              <a:rPr lang="en-US" sz="2400" dirty="0"/>
              <a:t>women with T1DM planning pregnancy should have a </a:t>
            </a:r>
            <a:r>
              <a:rPr lang="en-US" sz="2400" dirty="0">
                <a:solidFill>
                  <a:srgbClr val="FF0000"/>
                </a:solidFill>
              </a:rPr>
              <a:t>complete physical examination</a:t>
            </a:r>
            <a:r>
              <a:rPr lang="en-US" sz="2400" dirty="0"/>
              <a:t>, including a </a:t>
            </a:r>
            <a:r>
              <a:rPr lang="en-US" sz="2400" dirty="0" smtClean="0"/>
              <a:t>comprehensive </a:t>
            </a:r>
            <a:r>
              <a:rPr lang="en-US" sz="2400" dirty="0">
                <a:solidFill>
                  <a:srgbClr val="FF0000"/>
                </a:solidFill>
              </a:rPr>
              <a:t>foot examination</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Providers should formulate disease management plans for women with comorbid conditions and complications including </a:t>
            </a:r>
            <a:r>
              <a:rPr lang="en-US" sz="2400" dirty="0">
                <a:solidFill>
                  <a:srgbClr val="FF0000"/>
                </a:solidFill>
              </a:rPr>
              <a:t>hypertension</a:t>
            </a:r>
            <a:r>
              <a:rPr lang="en-US" sz="2400" dirty="0"/>
              <a:t>, </a:t>
            </a:r>
            <a:r>
              <a:rPr lang="en-US" sz="2400" dirty="0">
                <a:solidFill>
                  <a:srgbClr val="FF0000"/>
                </a:solidFill>
              </a:rPr>
              <a:t>cardiac disease</a:t>
            </a:r>
            <a:r>
              <a:rPr lang="en-US" sz="2400" dirty="0"/>
              <a:t>, </a:t>
            </a:r>
            <a:r>
              <a:rPr lang="en-US" sz="2400" dirty="0">
                <a:solidFill>
                  <a:srgbClr val="FF0000"/>
                </a:solidFill>
              </a:rPr>
              <a:t>nephropathy</a:t>
            </a:r>
            <a:r>
              <a:rPr lang="en-US" sz="2400" dirty="0"/>
              <a:t>, </a:t>
            </a:r>
            <a:r>
              <a:rPr lang="en-US" sz="2400" dirty="0">
                <a:solidFill>
                  <a:srgbClr val="FF0000"/>
                </a:solidFill>
              </a:rPr>
              <a:t>retinopathy, thyroid disease, obesity, and Rh incompatibility. </a:t>
            </a:r>
            <a:endParaRPr lang="en-US" sz="2400" dirty="0" smtClean="0">
              <a:solidFill>
                <a:srgbClr val="FF0000"/>
              </a:solidFill>
            </a:endParaRPr>
          </a:p>
          <a:p>
            <a:endParaRPr lang="en-US" sz="2400" dirty="0"/>
          </a:p>
          <a:p>
            <a:pPr marL="285750" indent="-285750">
              <a:buFont typeface="Arial" panose="020B0604020202020204" pitchFamily="34" charset="0"/>
              <a:buChar char="•"/>
            </a:pPr>
            <a:r>
              <a:rPr lang="en-US" sz="2400" dirty="0" smtClean="0"/>
              <a:t>For </a:t>
            </a:r>
            <a:r>
              <a:rPr lang="en-US" sz="2400" dirty="0"/>
              <a:t>overweight or obese women with T1DM, weight loss should occur prior to conception, for which a referral to a registered nutritionist is helpful. </a:t>
            </a:r>
            <a:endParaRPr lang="en-US" sz="2400" dirty="0" smtClean="0"/>
          </a:p>
          <a:p>
            <a:endParaRPr lang="en-US" sz="2400" dirty="0"/>
          </a:p>
          <a:p>
            <a:pPr marL="285750" indent="-285750">
              <a:buFont typeface="Arial" panose="020B0604020202020204" pitchFamily="34" charset="0"/>
              <a:buChar char="•"/>
            </a:pPr>
            <a:r>
              <a:rPr lang="en-US" sz="2400" dirty="0" smtClean="0"/>
              <a:t>Obesity </a:t>
            </a:r>
            <a:r>
              <a:rPr lang="en-US" sz="2400" dirty="0"/>
              <a:t>is a growing epidemic among adults, especially women, with T1DM </a:t>
            </a:r>
            <a:r>
              <a:rPr lang="en-US" sz="2400" dirty="0" smtClean="0"/>
              <a:t>, </a:t>
            </a:r>
            <a:r>
              <a:rPr lang="en-US" sz="2400" dirty="0"/>
              <a:t>and obesity is an </a:t>
            </a:r>
            <a:r>
              <a:rPr lang="en-US" sz="2400" dirty="0">
                <a:solidFill>
                  <a:srgbClr val="FF0000"/>
                </a:solidFill>
              </a:rPr>
              <a:t>independent risk factor </a:t>
            </a:r>
            <a:r>
              <a:rPr lang="en-US" sz="2400" dirty="0"/>
              <a:t>for </a:t>
            </a:r>
            <a:r>
              <a:rPr lang="en-US" sz="2400" dirty="0" smtClean="0"/>
              <a:t>congenital </a:t>
            </a:r>
            <a:r>
              <a:rPr lang="en-US" sz="2400" dirty="0"/>
              <a:t>anomalies, including NTDs and cardiac defects . </a:t>
            </a:r>
            <a:endParaRPr lang="en-US" sz="2400" dirty="0" smtClean="0"/>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522124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4" y="818571"/>
            <a:ext cx="11209866" cy="4524315"/>
          </a:xfrm>
          <a:prstGeom prst="rect">
            <a:avLst/>
          </a:prstGeom>
        </p:spPr>
        <p:txBody>
          <a:bodyPr wrap="square">
            <a:spAutoFit/>
          </a:bodyPr>
          <a:lstStyle/>
          <a:p>
            <a:pPr marL="285750" indent="-285750">
              <a:buFont typeface="Arial" panose="020B0604020202020204" pitchFamily="34" charset="0"/>
              <a:buChar char="•"/>
            </a:pPr>
            <a:r>
              <a:rPr lang="en-US" sz="2400" dirty="0"/>
              <a:t>Obesity is also an </a:t>
            </a:r>
            <a:r>
              <a:rPr lang="en-US" sz="2400" dirty="0">
                <a:solidFill>
                  <a:srgbClr val="FF0000"/>
                </a:solidFill>
              </a:rPr>
              <a:t>independent risk </a:t>
            </a:r>
            <a:r>
              <a:rPr lang="en-US" sz="2400" dirty="0"/>
              <a:t>for poor maternal pregnancy outcomes , including operative delivery, postpartum hemorrhage, and wound infection.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Obesity </a:t>
            </a:r>
            <a:r>
              <a:rPr lang="en-US" sz="2400" dirty="0"/>
              <a:t>is commonly associated with other comorbidities including hypertension, hyperlipidemia, and obstructive sleep apnea (OSA)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OSA </a:t>
            </a:r>
            <a:r>
              <a:rPr lang="en-US" sz="2400" dirty="0"/>
              <a:t>worsens insulin resistance and </a:t>
            </a:r>
            <a:r>
              <a:rPr lang="en-US" sz="2400" dirty="0" err="1"/>
              <a:t>glycemia</a:t>
            </a:r>
            <a:r>
              <a:rPr lang="en-US" sz="2400" dirty="0"/>
              <a:t> among pregnant women with obesity and can contribute to poor pregnancy outcomes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Therefore, women with diabetes who are obese should be </a:t>
            </a:r>
            <a:r>
              <a:rPr lang="en-US" sz="2400" dirty="0">
                <a:solidFill>
                  <a:srgbClr val="FF0000"/>
                </a:solidFill>
              </a:rPr>
              <a:t>screened for OSA prior to</a:t>
            </a:r>
            <a:r>
              <a:rPr lang="en-US" sz="2400" dirty="0"/>
              <a:t> </a:t>
            </a:r>
            <a:r>
              <a:rPr lang="en-US" sz="2400" dirty="0">
                <a:solidFill>
                  <a:srgbClr val="FF0000"/>
                </a:solidFill>
              </a:rPr>
              <a:t>pregnancy </a:t>
            </a:r>
            <a:r>
              <a:rPr lang="en-US" sz="2400" dirty="0"/>
              <a:t>if possible, and, if diagnosed, treated with continuous positive airway pressure.</a:t>
            </a:r>
          </a:p>
        </p:txBody>
      </p:sp>
    </p:spTree>
    <p:extLst>
      <p:ext uri="{BB962C8B-B14F-4D97-AF65-F5344CB8AC3E}">
        <p14:creationId xmlns:p14="http://schemas.microsoft.com/office/powerpoint/2010/main" val="3160421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55" y="504673"/>
            <a:ext cx="11458222" cy="5201424"/>
          </a:xfrm>
          <a:prstGeom prst="rect">
            <a:avLst/>
          </a:prstGeom>
        </p:spPr>
        <p:txBody>
          <a:bodyPr wrap="square">
            <a:spAutoFit/>
          </a:bodyPr>
          <a:lstStyle/>
          <a:p>
            <a:r>
              <a:rPr lang="en-US" sz="3600" dirty="0"/>
              <a:t>Pregnancy </a:t>
            </a:r>
            <a:r>
              <a:rPr lang="en-US" sz="3600" dirty="0" smtClean="0"/>
              <a:t>:</a:t>
            </a:r>
            <a:endParaRPr lang="en-US" sz="3200" dirty="0"/>
          </a:p>
          <a:p>
            <a:r>
              <a:rPr lang="en-US" sz="3200" dirty="0" smtClean="0"/>
              <a:t>Glucose </a:t>
            </a:r>
            <a:r>
              <a:rPr lang="en-US" sz="3200" dirty="0"/>
              <a:t>goals and </a:t>
            </a:r>
            <a:r>
              <a:rPr lang="en-US" sz="3200" dirty="0" smtClean="0"/>
              <a:t>monitoring:</a:t>
            </a:r>
          </a:p>
          <a:p>
            <a:endParaRPr lang="en-US" sz="2400" dirty="0"/>
          </a:p>
          <a:p>
            <a:pPr marL="285750" indent="-285750">
              <a:buFont typeface="Arial" panose="020B0604020202020204" pitchFamily="34" charset="0"/>
              <a:buChar char="•"/>
            </a:pPr>
            <a:r>
              <a:rPr lang="en-US" sz="2400" dirty="0" smtClean="0"/>
              <a:t> </a:t>
            </a:r>
            <a:r>
              <a:rPr lang="en-US" sz="2400" dirty="0"/>
              <a:t>During pregnancy, women with T1DM should work closely with their diabetes care team to achieve optimal glycemic control </a:t>
            </a:r>
            <a:r>
              <a:rPr lang="en-US" sz="2400" dirty="0" smtClean="0"/>
              <a:t> </a:t>
            </a:r>
            <a:r>
              <a:rPr lang="en-US" sz="2400" dirty="0"/>
              <a:t>for maternal and fetal health. Glucose should be checked </a:t>
            </a:r>
            <a:r>
              <a:rPr lang="en-US" sz="2400" dirty="0">
                <a:solidFill>
                  <a:srgbClr val="FF0000"/>
                </a:solidFill>
              </a:rPr>
              <a:t>fasting, before meals, and 1 or 2 hours after the start of meals</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Current guidelines by several </a:t>
            </a:r>
            <a:r>
              <a:rPr lang="en-US" sz="2400" dirty="0" smtClean="0"/>
              <a:t>professional </a:t>
            </a:r>
            <a:r>
              <a:rPr lang="en-US" sz="2400" dirty="0"/>
              <a:t>organizations (ADA, ACOG, Endocrine Society, National Institute for Clinical Excellence, and Australian Diabetes in Pregnancy Society) recommend monitoring </a:t>
            </a:r>
            <a:r>
              <a:rPr lang="en-US" sz="2400" dirty="0" smtClean="0"/>
              <a:t>either </a:t>
            </a:r>
            <a:r>
              <a:rPr lang="en-US" sz="2400" dirty="0"/>
              <a:t>the 1 or 2 hour postprandial glucose level. </a:t>
            </a:r>
            <a:endParaRPr lang="en-US" sz="2400" dirty="0" smtClean="0"/>
          </a:p>
          <a:p>
            <a:endParaRPr lang="en-US" sz="2400" dirty="0"/>
          </a:p>
          <a:p>
            <a:pPr marL="285750" indent="-285750">
              <a:buFont typeface="Arial" panose="020B0604020202020204" pitchFamily="34" charset="0"/>
              <a:buChar char="•"/>
            </a:pPr>
            <a:r>
              <a:rPr lang="en-US" sz="2400" dirty="0" smtClean="0"/>
              <a:t>There </a:t>
            </a:r>
            <a:r>
              <a:rPr lang="en-US" sz="2400" dirty="0"/>
              <a:t>are few studies evaluating the timing of the postprandial </a:t>
            </a:r>
            <a:r>
              <a:rPr lang="en-US" sz="2400" dirty="0" smtClean="0"/>
              <a:t>glucose </a:t>
            </a:r>
            <a:r>
              <a:rPr lang="en-US" sz="2400" dirty="0"/>
              <a:t>excursion in women </a:t>
            </a:r>
            <a:r>
              <a:rPr lang="en-US" sz="2400" dirty="0" smtClean="0"/>
              <a:t>with</a:t>
            </a:r>
            <a:r>
              <a:rPr lang="en-US" sz="2400" dirty="0"/>
              <a:t> </a:t>
            </a:r>
            <a:r>
              <a:rPr lang="en-US" sz="2400" dirty="0" smtClean="0"/>
              <a:t>T1DM. </a:t>
            </a:r>
            <a:endParaRPr lang="en-US" sz="2400" dirty="0"/>
          </a:p>
        </p:txBody>
      </p:sp>
    </p:spTree>
    <p:extLst>
      <p:ext uri="{BB962C8B-B14F-4D97-AF65-F5344CB8AC3E}">
        <p14:creationId xmlns:p14="http://schemas.microsoft.com/office/powerpoint/2010/main" val="596560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689" y="619245"/>
            <a:ext cx="11345333" cy="4893647"/>
          </a:xfrm>
          <a:prstGeom prst="rect">
            <a:avLst/>
          </a:prstGeom>
        </p:spPr>
        <p:txBody>
          <a:bodyPr wrap="square">
            <a:spAutoFit/>
          </a:bodyPr>
          <a:lstStyle/>
          <a:p>
            <a:pPr marL="285750" indent="-285750">
              <a:buFont typeface="Arial" panose="020B0604020202020204" pitchFamily="34" charset="0"/>
              <a:buChar char="•"/>
            </a:pPr>
            <a:r>
              <a:rPr lang="en-US" sz="2400" dirty="0"/>
              <a:t>In the Diabetes in Early Pregnancy study, the </a:t>
            </a:r>
            <a:r>
              <a:rPr lang="en-US" sz="2400" dirty="0">
                <a:solidFill>
                  <a:srgbClr val="FF0000"/>
                </a:solidFill>
              </a:rPr>
              <a:t>1 hour postprandial glucose </a:t>
            </a:r>
            <a:r>
              <a:rPr lang="en-US" sz="2400" dirty="0"/>
              <a:t>was more closely associated with </a:t>
            </a:r>
            <a:r>
              <a:rPr lang="en-US" sz="2400" dirty="0">
                <a:solidFill>
                  <a:srgbClr val="FF0000"/>
                </a:solidFill>
              </a:rPr>
              <a:t>fetal abdominal circumference </a:t>
            </a:r>
            <a:r>
              <a:rPr lang="en-US" sz="2400" dirty="0" smtClean="0">
                <a:solidFill>
                  <a:srgbClr val="FF0000"/>
                </a:solidFill>
              </a:rPr>
              <a:t>and </a:t>
            </a:r>
            <a:r>
              <a:rPr lang="en-US" sz="2400" dirty="0">
                <a:solidFill>
                  <a:srgbClr val="FF0000"/>
                </a:solidFill>
              </a:rPr>
              <a:t>macrosomia </a:t>
            </a:r>
            <a:r>
              <a:rPr lang="en-US" sz="2400" dirty="0"/>
              <a:t>in 323 women with T1DM </a:t>
            </a:r>
            <a:r>
              <a:rPr lang="en-US" sz="2400" dirty="0" smtClean="0"/>
              <a:t>. </a:t>
            </a:r>
          </a:p>
          <a:p>
            <a:endParaRPr lang="en-US" sz="2400" dirty="0"/>
          </a:p>
          <a:p>
            <a:pPr marL="285750" indent="-285750">
              <a:buFont typeface="Arial" panose="020B0604020202020204" pitchFamily="34" charset="0"/>
              <a:buChar char="•"/>
            </a:pPr>
            <a:r>
              <a:rPr lang="en-US" sz="2400" dirty="0" smtClean="0"/>
              <a:t>In </a:t>
            </a:r>
            <a:r>
              <a:rPr lang="en-US" sz="2400" dirty="0"/>
              <a:t>women without diabetes, the peak glucose rise is at 1 hour postprandial, and in women with gestational diabetes, the Hyperglycemia and Adverse Pregnancy Outcomes study showed that the </a:t>
            </a:r>
            <a:r>
              <a:rPr lang="en-US" sz="2400" dirty="0">
                <a:solidFill>
                  <a:srgbClr val="FF0000"/>
                </a:solidFill>
              </a:rPr>
              <a:t>1 hour postprandial glucose was </a:t>
            </a:r>
            <a:r>
              <a:rPr lang="en-US" sz="2400" dirty="0" smtClean="0">
                <a:solidFill>
                  <a:srgbClr val="FF0000"/>
                </a:solidFill>
              </a:rPr>
              <a:t>associated </a:t>
            </a:r>
            <a:r>
              <a:rPr lang="en-US" sz="2400" dirty="0">
                <a:solidFill>
                  <a:srgbClr val="FF0000"/>
                </a:solidFill>
              </a:rPr>
              <a:t>more strongly than the 2 hour postprandial glucose value </a:t>
            </a:r>
            <a:r>
              <a:rPr lang="en-US" sz="2400" dirty="0"/>
              <a:t>with perinatal outcomes including birth weight &gt;90th percentile, percent body fat, sum of skin folds, neonatal hypoglycemia, and primary cesarean section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Several other studies of women with gestational diabetes show that the 1 hour value may be </a:t>
            </a:r>
            <a:r>
              <a:rPr lang="en-US" sz="2400" dirty="0">
                <a:solidFill>
                  <a:srgbClr val="FF0000"/>
                </a:solidFill>
              </a:rPr>
              <a:t>more sensitive </a:t>
            </a:r>
            <a:r>
              <a:rPr lang="en-US" sz="2400" dirty="0"/>
              <a:t>at detecting </a:t>
            </a:r>
            <a:r>
              <a:rPr lang="en-US" sz="2400" dirty="0" smtClean="0"/>
              <a:t>hyperglycemia </a:t>
            </a:r>
            <a:r>
              <a:rPr lang="en-US" sz="2400" dirty="0"/>
              <a:t>than the 2 hour postprandial </a:t>
            </a:r>
            <a:r>
              <a:rPr lang="en-US" sz="2400" dirty="0" smtClean="0"/>
              <a:t>glucose</a:t>
            </a:r>
            <a:r>
              <a:rPr lang="en-US" dirty="0" smtClean="0"/>
              <a:t>.</a:t>
            </a:r>
            <a:endParaRPr lang="en-US" dirty="0"/>
          </a:p>
        </p:txBody>
      </p:sp>
    </p:spTree>
    <p:extLst>
      <p:ext uri="{BB962C8B-B14F-4D97-AF65-F5344CB8AC3E}">
        <p14:creationId xmlns:p14="http://schemas.microsoft.com/office/powerpoint/2010/main" val="750642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56" y="1088663"/>
            <a:ext cx="11582400" cy="4154984"/>
          </a:xfrm>
          <a:prstGeom prst="rect">
            <a:avLst/>
          </a:prstGeom>
        </p:spPr>
        <p:txBody>
          <a:bodyPr wrap="square">
            <a:spAutoFit/>
          </a:bodyPr>
          <a:lstStyle/>
          <a:p>
            <a:pPr marL="285750" indent="-285750">
              <a:buFont typeface="Arial" panose="020B0604020202020204" pitchFamily="34" charset="0"/>
              <a:buChar char="•"/>
            </a:pPr>
            <a:r>
              <a:rPr lang="en-US" sz="2400" dirty="0"/>
              <a:t>Women at risk of hypoglycemia or with symptoms of hypoglycemia or hyperglycemia should be encouraged to check glucose levels more often, </a:t>
            </a:r>
            <a:r>
              <a:rPr lang="en-US" sz="2400" dirty="0">
                <a:solidFill>
                  <a:srgbClr val="FF0000"/>
                </a:solidFill>
              </a:rPr>
              <a:t>especially overnight</a:t>
            </a:r>
            <a:r>
              <a:rPr lang="en-US" sz="2400" dirty="0"/>
              <a:t>. </a:t>
            </a:r>
            <a:endParaRPr lang="en-US" sz="2400" dirty="0" smtClean="0"/>
          </a:p>
          <a:p>
            <a:endParaRPr lang="en-US" sz="2400" dirty="0"/>
          </a:p>
          <a:p>
            <a:pPr marL="285750" indent="-285750">
              <a:buFont typeface="Arial" panose="020B0604020202020204" pitchFamily="34" charset="0"/>
              <a:buChar char="•"/>
            </a:pPr>
            <a:r>
              <a:rPr lang="en-US" sz="2400" dirty="0" smtClean="0"/>
              <a:t>Hypoglycemia </a:t>
            </a:r>
            <a:r>
              <a:rPr lang="en-US" sz="2400" dirty="0"/>
              <a:t>unawareness can be more common in </a:t>
            </a:r>
            <a:r>
              <a:rPr lang="en-US" sz="2400" dirty="0" smtClean="0"/>
              <a:t>pregnancy</a:t>
            </a:r>
            <a:r>
              <a:rPr lang="en-US" sz="2400" dirty="0"/>
              <a:t>. Women with T1DM and their partners should be trained on hypoglycemia recognition, management with and without glucagon administration, and prescribed </a:t>
            </a:r>
            <a:r>
              <a:rPr lang="en-US" sz="2400" dirty="0" smtClean="0"/>
              <a:t>glucagon </a:t>
            </a:r>
            <a:r>
              <a:rPr lang="en-US" sz="2400" dirty="0"/>
              <a:t>emergency kits</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Women should be encouraged to wear medical alert identification.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 </a:t>
            </a:r>
            <a:r>
              <a:rPr lang="en-US" sz="2400" dirty="0"/>
              <a:t>Although there are </a:t>
            </a:r>
            <a:r>
              <a:rPr lang="en-US" sz="2400" dirty="0" smtClean="0"/>
              <a:t>targets </a:t>
            </a:r>
            <a:r>
              <a:rPr lang="en-US" sz="2400" dirty="0"/>
              <a:t>for HbA1c, it is not as accurate in pregnancy due to a physiologic lowering (~0.5%) from increased red blood cell turnover and plasma volume </a:t>
            </a:r>
            <a:r>
              <a:rPr lang="en-US" sz="2400" dirty="0" smtClean="0"/>
              <a:t>.</a:t>
            </a:r>
            <a:endParaRPr lang="en-US" sz="2400" dirty="0"/>
          </a:p>
        </p:txBody>
      </p:sp>
    </p:spTree>
    <p:extLst>
      <p:ext uri="{BB962C8B-B14F-4D97-AF65-F5344CB8AC3E}">
        <p14:creationId xmlns:p14="http://schemas.microsoft.com/office/powerpoint/2010/main" val="1318558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822" y="430874"/>
            <a:ext cx="11288889" cy="5632311"/>
          </a:xfrm>
          <a:prstGeom prst="rect">
            <a:avLst/>
          </a:prstGeom>
        </p:spPr>
        <p:txBody>
          <a:bodyPr wrap="square">
            <a:spAutoFit/>
          </a:bodyPr>
          <a:lstStyle/>
          <a:p>
            <a:pPr marL="285750" indent="-285750">
              <a:buFont typeface="Arial" panose="020B0604020202020204" pitchFamily="34" charset="0"/>
              <a:buChar char="•"/>
            </a:pPr>
            <a:r>
              <a:rPr lang="en-US" sz="2400" dirty="0"/>
              <a:t>Furthermore, while HbA1c is an average measure of glucose control, it does not reflect glucose variability or episodes of severe or </a:t>
            </a:r>
            <a:r>
              <a:rPr lang="en-US" sz="2400" dirty="0" smtClean="0"/>
              <a:t>frequent </a:t>
            </a:r>
            <a:r>
              <a:rPr lang="en-US" sz="2400" dirty="0"/>
              <a:t>hypoglycemia.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a:t>
            </a:r>
            <a:r>
              <a:rPr lang="en-US" sz="2400" dirty="0"/>
              <a:t>ADA and ACOG recognize some benefits of adjunctive CGM use in pregnancy </a:t>
            </a:r>
            <a:r>
              <a:rPr lang="en-US" sz="2400" dirty="0" smtClean="0"/>
              <a:t>. </a:t>
            </a:r>
            <a:r>
              <a:rPr lang="en-US" sz="2400" dirty="0"/>
              <a:t>It is not recommended to use CGM alone in pregnancy, but </a:t>
            </a:r>
            <a:r>
              <a:rPr lang="en-US" sz="2400" dirty="0" smtClean="0"/>
              <a:t>rather </a:t>
            </a:r>
            <a:r>
              <a:rPr lang="en-US" sz="2400" dirty="0"/>
              <a:t>as adjunctive therapy with self-monitored blood </a:t>
            </a:r>
            <a:r>
              <a:rPr lang="en-US" sz="2400" dirty="0" smtClean="0"/>
              <a:t>glucose </a:t>
            </a:r>
            <a:r>
              <a:rPr lang="en-US" sz="2400" dirty="0"/>
              <a:t>(SMBG) values</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In pregnancy, the mean sensor glucose may be better at estimating glycemic control than HbA1c</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International Consensus on Time in Range </a:t>
            </a:r>
            <a:r>
              <a:rPr lang="en-US" sz="2400" dirty="0" smtClean="0"/>
              <a:t>recommends </a:t>
            </a:r>
            <a:r>
              <a:rPr lang="en-US" sz="2400" dirty="0"/>
              <a:t>increasing time in range in pregnancy quickly and safely with a goal sensor glucose range of </a:t>
            </a:r>
            <a:r>
              <a:rPr lang="en-US" sz="2400" dirty="0">
                <a:solidFill>
                  <a:srgbClr val="FF0000"/>
                </a:solidFill>
              </a:rPr>
              <a:t>63 to 140 mg/ </a:t>
            </a:r>
            <a:r>
              <a:rPr lang="en-US" sz="2400" dirty="0" err="1">
                <a:solidFill>
                  <a:srgbClr val="FF0000"/>
                </a:solidFill>
              </a:rPr>
              <a:t>dL</a:t>
            </a:r>
            <a:r>
              <a:rPr lang="en-US" sz="2400" dirty="0">
                <a:solidFill>
                  <a:srgbClr val="FF0000"/>
                </a:solidFill>
              </a:rPr>
              <a:t> </a:t>
            </a:r>
            <a:r>
              <a:rPr lang="en-US" sz="2400" dirty="0"/>
              <a:t>(3.5-7.8 </a:t>
            </a:r>
            <a:r>
              <a:rPr lang="en-US" sz="2400" dirty="0" err="1"/>
              <a:t>mmol</a:t>
            </a:r>
            <a:r>
              <a:rPr lang="en-US" sz="2400" dirty="0"/>
              <a:t>/L) </a:t>
            </a:r>
            <a:r>
              <a:rPr lang="en-US" sz="2400" dirty="0">
                <a:solidFill>
                  <a:srgbClr val="FF0000"/>
                </a:solidFill>
              </a:rPr>
              <a:t>with &gt;70% time in range</a:t>
            </a:r>
            <a:r>
              <a:rPr lang="en-US" sz="2400" dirty="0"/>
              <a:t>, </a:t>
            </a:r>
            <a:r>
              <a:rPr lang="en-US" sz="2400" dirty="0" smtClean="0">
                <a:solidFill>
                  <a:srgbClr val="FF0000"/>
                </a:solidFill>
              </a:rPr>
              <a:t>&lt;25% time above </a:t>
            </a:r>
            <a:r>
              <a:rPr lang="en-US" sz="2400" dirty="0">
                <a:solidFill>
                  <a:srgbClr val="FF0000"/>
                </a:solidFill>
              </a:rPr>
              <a:t>range (&gt;140 mg/</a:t>
            </a:r>
            <a:r>
              <a:rPr lang="en-US" sz="2400" dirty="0" err="1">
                <a:solidFill>
                  <a:srgbClr val="FF0000"/>
                </a:solidFill>
              </a:rPr>
              <a:t>dL</a:t>
            </a:r>
            <a:r>
              <a:rPr lang="en-US" sz="2400" dirty="0">
                <a:solidFill>
                  <a:srgbClr val="FF0000"/>
                </a:solidFill>
              </a:rPr>
              <a:t> </a:t>
            </a:r>
            <a:r>
              <a:rPr lang="en-US" sz="2400" dirty="0"/>
              <a:t>(&gt;7.8 </a:t>
            </a:r>
            <a:r>
              <a:rPr lang="en-US" sz="2400" dirty="0" err="1"/>
              <a:t>mol</a:t>
            </a:r>
            <a:r>
              <a:rPr lang="en-US" sz="2400" dirty="0"/>
              <a:t>/L), </a:t>
            </a:r>
            <a:r>
              <a:rPr lang="en-US" sz="2400" dirty="0">
                <a:solidFill>
                  <a:srgbClr val="FF0000"/>
                </a:solidFill>
              </a:rPr>
              <a:t>&lt;4% of time </a:t>
            </a:r>
            <a:r>
              <a:rPr lang="en-US" sz="2400" dirty="0" smtClean="0">
                <a:solidFill>
                  <a:srgbClr val="FF0000"/>
                </a:solidFill>
              </a:rPr>
              <a:t>below 63 </a:t>
            </a:r>
            <a:r>
              <a:rPr lang="en-US" sz="2400" dirty="0">
                <a:solidFill>
                  <a:srgbClr val="FF0000"/>
                </a:solidFill>
              </a:rPr>
              <a:t>mg/</a:t>
            </a:r>
            <a:r>
              <a:rPr lang="en-US" sz="2400" dirty="0" err="1">
                <a:solidFill>
                  <a:srgbClr val="FF0000"/>
                </a:solidFill>
              </a:rPr>
              <a:t>dL</a:t>
            </a:r>
            <a:r>
              <a:rPr lang="en-US" sz="2400" dirty="0">
                <a:solidFill>
                  <a:srgbClr val="FF0000"/>
                </a:solidFill>
              </a:rPr>
              <a:t> </a:t>
            </a:r>
            <a:r>
              <a:rPr lang="en-US" sz="2400" dirty="0"/>
              <a:t>(&lt;3.5 </a:t>
            </a:r>
            <a:r>
              <a:rPr lang="en-US" sz="2400" dirty="0" err="1"/>
              <a:t>mmol</a:t>
            </a:r>
            <a:r>
              <a:rPr lang="en-US" sz="2400" dirty="0"/>
              <a:t>/L), and </a:t>
            </a:r>
            <a:r>
              <a:rPr lang="en-US" sz="2400" dirty="0">
                <a:solidFill>
                  <a:srgbClr val="FF0000"/>
                </a:solidFill>
              </a:rPr>
              <a:t>&lt;1% time below 54 mg/</a:t>
            </a:r>
            <a:r>
              <a:rPr lang="en-US" sz="2400" dirty="0" err="1">
                <a:solidFill>
                  <a:srgbClr val="FF0000"/>
                </a:solidFill>
              </a:rPr>
              <a:t>dL</a:t>
            </a:r>
            <a:r>
              <a:rPr lang="en-US" sz="2400" dirty="0">
                <a:solidFill>
                  <a:srgbClr val="FF0000"/>
                </a:solidFill>
              </a:rPr>
              <a:t> </a:t>
            </a:r>
            <a:r>
              <a:rPr lang="en-US" sz="2400" dirty="0" smtClean="0"/>
              <a:t>(&lt;</a:t>
            </a:r>
            <a:r>
              <a:rPr lang="en-US" sz="2400" dirty="0"/>
              <a:t>3 </a:t>
            </a:r>
            <a:r>
              <a:rPr lang="en-US" sz="2400" dirty="0" err="1"/>
              <a:t>mmol</a:t>
            </a:r>
            <a:r>
              <a:rPr lang="en-US" sz="2400" dirty="0"/>
              <a:t>/L) </a:t>
            </a:r>
            <a:r>
              <a:rPr lang="en-US" sz="2400" dirty="0" smtClean="0"/>
              <a:t>.</a:t>
            </a:r>
            <a:endParaRPr lang="en-US" sz="2400" dirty="0"/>
          </a:p>
        </p:txBody>
      </p:sp>
    </p:spTree>
    <p:extLst>
      <p:ext uri="{BB962C8B-B14F-4D97-AF65-F5344CB8AC3E}">
        <p14:creationId xmlns:p14="http://schemas.microsoft.com/office/powerpoint/2010/main" val="916184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645" y="99116"/>
            <a:ext cx="11379200" cy="6463308"/>
          </a:xfrm>
          <a:prstGeom prst="rect">
            <a:avLst/>
          </a:prstGeom>
        </p:spPr>
        <p:txBody>
          <a:bodyPr wrap="square">
            <a:spAutoFit/>
          </a:bodyPr>
          <a:lstStyle/>
          <a:p>
            <a:r>
              <a:rPr lang="en-US" sz="3600" dirty="0"/>
              <a:t>Diabetes complications </a:t>
            </a:r>
            <a:r>
              <a:rPr lang="en-US" sz="3600"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smtClean="0"/>
              <a:t>Women </a:t>
            </a:r>
            <a:r>
              <a:rPr lang="en-US" sz="2400" dirty="0"/>
              <a:t>with T1DM during pregnancy should be up to date on diabetes complications screening</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If not performed preconception, a dilated retinal examination should be done in </a:t>
            </a:r>
            <a:r>
              <a:rPr lang="en-US" sz="2400" dirty="0">
                <a:solidFill>
                  <a:srgbClr val="FF0000"/>
                </a:solidFill>
              </a:rPr>
              <a:t>early</a:t>
            </a:r>
            <a:r>
              <a:rPr lang="en-US" sz="2400" dirty="0"/>
              <a:t> </a:t>
            </a:r>
            <a:r>
              <a:rPr lang="en-US" sz="2400" dirty="0">
                <a:solidFill>
                  <a:srgbClr val="FF0000"/>
                </a:solidFill>
              </a:rPr>
              <a:t>pregnancy. </a:t>
            </a:r>
            <a:r>
              <a:rPr lang="en-US" sz="2400" dirty="0"/>
              <a:t>Retinopathy can progress </a:t>
            </a:r>
            <a:r>
              <a:rPr lang="en-US" sz="2400" dirty="0" smtClean="0"/>
              <a:t>rapidly </a:t>
            </a:r>
            <a:r>
              <a:rPr lang="en-US" sz="2400" dirty="0"/>
              <a:t>during pregnancy.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An </a:t>
            </a:r>
            <a:r>
              <a:rPr lang="en-US" sz="2400" dirty="0"/>
              <a:t>estimated </a:t>
            </a:r>
            <a:r>
              <a:rPr lang="en-US" sz="2400" dirty="0">
                <a:solidFill>
                  <a:srgbClr val="FF0000"/>
                </a:solidFill>
              </a:rPr>
              <a:t>34% to 72% </a:t>
            </a:r>
            <a:r>
              <a:rPr lang="en-US" sz="2400" dirty="0"/>
              <a:t>of women with T1DM have retinopathy in early pregnancy </a:t>
            </a:r>
            <a:r>
              <a:rPr lang="en-US" sz="2400" dirty="0" smtClean="0"/>
              <a:t>. </a:t>
            </a:r>
            <a:r>
              <a:rPr lang="en-US" sz="2400" dirty="0"/>
              <a:t>Known retinopathy before pregnancy, especially </a:t>
            </a:r>
            <a:r>
              <a:rPr lang="en-US" sz="2400" dirty="0" smtClean="0"/>
              <a:t>proliferative </a:t>
            </a:r>
            <a:r>
              <a:rPr lang="en-US" sz="2400" dirty="0"/>
              <a:t>or moderate to severe </a:t>
            </a:r>
            <a:r>
              <a:rPr lang="en-US" sz="2400" dirty="0" err="1"/>
              <a:t>nonproliferative</a:t>
            </a:r>
            <a:r>
              <a:rPr lang="en-US" sz="2400" dirty="0"/>
              <a:t> </a:t>
            </a:r>
            <a:r>
              <a:rPr lang="en-US" sz="2400" dirty="0" smtClean="0"/>
              <a:t>retinopathy</a:t>
            </a:r>
            <a:r>
              <a:rPr lang="en-US" sz="2400" dirty="0"/>
              <a:t>, longer diabetes duration, and higher blood pressure during pregnancy have been associated with retinopathy progression during pregnancy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Higher </a:t>
            </a:r>
            <a:r>
              <a:rPr lang="en-US" sz="2400" dirty="0"/>
              <a:t>HbA1c with rapid improvement in gestation, especially before 14 weeks of gestation, is a risk factor for gestational progression of retinopathy, especially in women with baseline </a:t>
            </a:r>
            <a:r>
              <a:rPr lang="en-US" sz="2400" dirty="0" smtClean="0"/>
              <a:t>moderate to-severe </a:t>
            </a:r>
            <a:r>
              <a:rPr lang="en-US" sz="2400" dirty="0"/>
              <a:t>retinopathy </a:t>
            </a:r>
            <a:r>
              <a:rPr lang="en-US" sz="2400" dirty="0" smtClean="0"/>
              <a:t>. </a:t>
            </a:r>
          </a:p>
          <a:p>
            <a:endParaRPr lang="en-US" sz="2400" dirty="0"/>
          </a:p>
        </p:txBody>
      </p:sp>
    </p:spTree>
    <p:extLst>
      <p:ext uri="{BB962C8B-B14F-4D97-AF65-F5344CB8AC3E}">
        <p14:creationId xmlns:p14="http://schemas.microsoft.com/office/powerpoint/2010/main" val="2863827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290" y="1185334"/>
            <a:ext cx="11277600" cy="4154984"/>
          </a:xfrm>
          <a:prstGeom prst="rect">
            <a:avLst/>
          </a:prstGeom>
        </p:spPr>
        <p:txBody>
          <a:bodyPr wrap="square">
            <a:spAutoFit/>
          </a:bodyPr>
          <a:lstStyle/>
          <a:p>
            <a:pPr marL="285750" indent="-285750">
              <a:buFont typeface="Arial" panose="020B0604020202020204" pitchFamily="34" charset="0"/>
              <a:buChar char="•"/>
            </a:pPr>
            <a:r>
              <a:rPr lang="en-US" sz="2400" dirty="0"/>
              <a:t>Typically, </a:t>
            </a:r>
            <a:r>
              <a:rPr lang="en-US" sz="2400" dirty="0">
                <a:solidFill>
                  <a:srgbClr val="FF0000"/>
                </a:solidFill>
              </a:rPr>
              <a:t>advanced treatments </a:t>
            </a:r>
            <a:r>
              <a:rPr lang="en-US" sz="2400" dirty="0"/>
              <a:t>for retinopathy </a:t>
            </a:r>
            <a:r>
              <a:rPr lang="en-US" sz="2400" dirty="0">
                <a:solidFill>
                  <a:srgbClr val="FF0000"/>
                </a:solidFill>
              </a:rPr>
              <a:t>are avoided </a:t>
            </a:r>
            <a:r>
              <a:rPr lang="en-US" sz="2400" dirty="0"/>
              <a:t>in pregnancy, but some women with progression or vision loss may require laser photocoagulation therapy. </a:t>
            </a:r>
            <a:endParaRPr lang="en-US" sz="2400" dirty="0" smtClean="0"/>
          </a:p>
          <a:p>
            <a:endParaRPr lang="en-US" sz="2400" dirty="0" smtClean="0"/>
          </a:p>
          <a:p>
            <a:pPr marL="285750" indent="-285750">
              <a:buFont typeface="Arial" panose="020B0604020202020204" pitchFamily="34" charset="0"/>
              <a:buChar char="•"/>
            </a:pPr>
            <a:r>
              <a:rPr lang="en-US" sz="2400" dirty="0" smtClean="0"/>
              <a:t>Although </a:t>
            </a:r>
            <a:r>
              <a:rPr lang="en-US" sz="2400" dirty="0"/>
              <a:t>rare, there are case </a:t>
            </a:r>
            <a:r>
              <a:rPr lang="en-US" sz="2400" dirty="0" err="1"/>
              <a:t>reports</a:t>
            </a:r>
            <a:r>
              <a:rPr lang="en-US" sz="2400" dirty="0"/>
              <a:t> of </a:t>
            </a:r>
            <a:r>
              <a:rPr lang="en-US" sz="2400" dirty="0" err="1"/>
              <a:t>intravitreal</a:t>
            </a:r>
            <a:r>
              <a:rPr lang="en-US" sz="2400" dirty="0"/>
              <a:t> </a:t>
            </a:r>
            <a:r>
              <a:rPr lang="en-US" sz="2400" dirty="0" err="1"/>
              <a:t>antivascular</a:t>
            </a:r>
            <a:r>
              <a:rPr lang="en-US" sz="2400" dirty="0"/>
              <a:t> endothelial growth factor injections in early pregnancy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There are few studies on neuropathy in pregnancy, including autonomic neuropathy such as gastroparesis. Autonomic neuropathy increases the risk of other </a:t>
            </a:r>
            <a:r>
              <a:rPr lang="en-US" sz="2400" dirty="0" smtClean="0"/>
              <a:t>gestational </a:t>
            </a:r>
            <a:r>
              <a:rPr lang="en-US" sz="2400" dirty="0"/>
              <a:t>complications including hyperemesis </a:t>
            </a:r>
            <a:r>
              <a:rPr lang="en-US" sz="2400" dirty="0" err="1"/>
              <a:t>gravidarum</a:t>
            </a:r>
            <a:r>
              <a:rPr lang="en-US" sz="2400" dirty="0"/>
              <a:t>, hypoglycemia unawareness, and orthostatic hypotension. </a:t>
            </a:r>
            <a:endParaRPr lang="en-US" sz="2400" dirty="0" smtClean="0"/>
          </a:p>
          <a:p>
            <a:endParaRPr lang="en-US" sz="2400" dirty="0"/>
          </a:p>
        </p:txBody>
      </p:sp>
    </p:spTree>
    <p:extLst>
      <p:ext uri="{BB962C8B-B14F-4D97-AF65-F5344CB8AC3E}">
        <p14:creationId xmlns:p14="http://schemas.microsoft.com/office/powerpoint/2010/main" val="314084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3" y="564993"/>
            <a:ext cx="11300178" cy="5632311"/>
          </a:xfrm>
          <a:prstGeom prst="rect">
            <a:avLst/>
          </a:prstGeom>
        </p:spPr>
        <p:txBody>
          <a:bodyPr wrap="square">
            <a:spAutoFit/>
          </a:bodyPr>
          <a:lstStyle/>
          <a:p>
            <a:pPr marL="342900" indent="-342900">
              <a:buFont typeface="Arial" panose="020B0604020202020204" pitchFamily="34" charset="0"/>
              <a:buChar char="•"/>
            </a:pPr>
            <a:r>
              <a:rPr lang="en-US" sz="2800" dirty="0" smtClean="0"/>
              <a:t>women </a:t>
            </a:r>
            <a:r>
              <a:rPr lang="en-US" sz="2800" dirty="0"/>
              <a:t>with type 1 diabetes mellitus (T1DM) can have healthy, safe pregnancies with optimal glycemic control and multidisciplinary care. </a:t>
            </a:r>
            <a:endParaRPr lang="en-US" sz="2800" dirty="0" smtClean="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The </a:t>
            </a:r>
            <a:r>
              <a:rPr lang="en-US" sz="2800" dirty="0"/>
              <a:t>prevalence of T1DM in pregnancy is increasing worldwide </a:t>
            </a:r>
            <a:r>
              <a:rPr lang="en-US" sz="2800" dirty="0" smtClean="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 </a:t>
            </a:r>
            <a:r>
              <a:rPr lang="en-US" sz="2800" dirty="0"/>
              <a:t>Given the risks of hyperglycemia during pregnancy, preconception counseling should begin in early puberty and continue throughout </a:t>
            </a:r>
            <a:r>
              <a:rPr lang="en-US" sz="2800" dirty="0" smtClean="0"/>
              <a:t>the reproductive </a:t>
            </a:r>
            <a:r>
              <a:rPr lang="en-US" sz="2800" dirty="0"/>
              <a:t>years for women with T1DM </a:t>
            </a:r>
            <a:r>
              <a:rPr lang="en-US" sz="2800" dirty="0" smtClean="0"/>
              <a: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Glucoses </a:t>
            </a:r>
            <a:r>
              <a:rPr lang="en-US" sz="2800" dirty="0"/>
              <a:t>should be maintained as normal or near normal with </a:t>
            </a:r>
            <a:r>
              <a:rPr lang="en-US" sz="2800" dirty="0" smtClean="0"/>
              <a:t>minimization </a:t>
            </a:r>
            <a:r>
              <a:rPr lang="en-US" sz="2800" dirty="0"/>
              <a:t>of hypoglycemia during conception and </a:t>
            </a:r>
            <a:r>
              <a:rPr lang="en-US" sz="2800" dirty="0" smtClean="0"/>
              <a:t>pregnancy </a:t>
            </a:r>
            <a:r>
              <a:rPr lang="en-US" sz="2800" dirty="0"/>
              <a:t>for optimal gestational outcomes for mother and neonate</a:t>
            </a:r>
            <a:r>
              <a:rPr lang="en-US" sz="2800" dirty="0" smtClean="0"/>
              <a:t>.</a:t>
            </a:r>
          </a:p>
          <a:p>
            <a:endParaRPr lang="en-US" sz="2400" dirty="0"/>
          </a:p>
        </p:txBody>
      </p:sp>
    </p:spTree>
    <p:extLst>
      <p:ext uri="{BB962C8B-B14F-4D97-AF65-F5344CB8AC3E}">
        <p14:creationId xmlns:p14="http://schemas.microsoft.com/office/powerpoint/2010/main" val="1637543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1" y="208003"/>
            <a:ext cx="11424356" cy="5693866"/>
          </a:xfrm>
          <a:prstGeom prst="rect">
            <a:avLst/>
          </a:prstGeom>
        </p:spPr>
        <p:txBody>
          <a:bodyPr wrap="square">
            <a:spAutoFit/>
          </a:bodyPr>
          <a:lstStyle/>
          <a:p>
            <a:pPr marL="285750" indent="-285750">
              <a:buFont typeface="Arial" panose="020B0604020202020204" pitchFamily="34" charset="0"/>
              <a:buChar char="•"/>
            </a:pPr>
            <a:r>
              <a:rPr lang="en-US" sz="2800" dirty="0"/>
              <a:t>Gastroparesis is very challenging to manage during pregnancy, especially when severe</a:t>
            </a:r>
            <a:r>
              <a:rPr lang="en-US" sz="2800" dirty="0" smtClean="0"/>
              <a:t>,</a:t>
            </a:r>
            <a:r>
              <a:rPr lang="en-US" sz="2800" dirty="0"/>
              <a:t> and can lead to hypo- or hyperglycemia, diabetic ketoacidosis (DKA), dehydration, and malnutrition</a:t>
            </a:r>
            <a:r>
              <a:rPr lang="en-US" sz="2800" dirty="0" smtClean="0"/>
              <a:t>.</a:t>
            </a:r>
          </a:p>
          <a:p>
            <a:endParaRPr lang="en-US" sz="2800" dirty="0"/>
          </a:p>
          <a:p>
            <a:pPr marL="342900" indent="-342900">
              <a:buFont typeface="Arial" panose="020B0604020202020204" pitchFamily="34" charset="0"/>
              <a:buChar char="•"/>
            </a:pPr>
            <a:r>
              <a:rPr lang="en-US" sz="2800" dirty="0"/>
              <a:t> Careful nutrition assessment, insulin management, and hydration are </a:t>
            </a:r>
            <a:r>
              <a:rPr lang="en-US" sz="2800" dirty="0" smtClean="0"/>
              <a:t>necessary.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Severe </a:t>
            </a:r>
            <a:r>
              <a:rPr lang="en-US" sz="2800" dirty="0"/>
              <a:t>gastroparesis during pregnancy may require inpatient care and total parenteral nutrition </a:t>
            </a:r>
            <a:r>
              <a:rPr lang="en-US" sz="2800" dirty="0" smtClean="0"/>
              <a:t>.</a:t>
            </a:r>
            <a:r>
              <a:rPr lang="en-US" sz="2800" dirty="0"/>
              <a:t> </a:t>
            </a:r>
            <a:endParaRPr lang="en-US" sz="2800" dirty="0" smtClean="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smtClean="0"/>
              <a:t>Antiemetics</a:t>
            </a:r>
            <a:r>
              <a:rPr lang="en-US" sz="2800" dirty="0" smtClean="0"/>
              <a:t> </a:t>
            </a:r>
            <a:r>
              <a:rPr lang="en-US" sz="2800" dirty="0"/>
              <a:t>and </a:t>
            </a:r>
            <a:r>
              <a:rPr lang="en-US" sz="2800" dirty="0" err="1"/>
              <a:t>prokinetic</a:t>
            </a:r>
            <a:r>
              <a:rPr lang="en-US" sz="2800" dirty="0"/>
              <a:t> medications (such as metoclopramide) approved for use in pregnancy can be used if needed</a:t>
            </a: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71324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242837"/>
            <a:ext cx="11142134" cy="5632311"/>
          </a:xfrm>
          <a:prstGeom prst="rect">
            <a:avLst/>
          </a:prstGeom>
        </p:spPr>
        <p:txBody>
          <a:bodyPr wrap="square">
            <a:spAutoFit/>
          </a:bodyPr>
          <a:lstStyle/>
          <a:p>
            <a:pPr marL="285750" indent="-285750">
              <a:buFont typeface="Arial" panose="020B0604020202020204" pitchFamily="34" charset="0"/>
              <a:buChar char="•"/>
            </a:pPr>
            <a:r>
              <a:rPr lang="en-US" sz="2400" dirty="0"/>
              <a:t>For women with gastroparesis on insulin pump therapy, specific extended bolus settings (such as the square wave bolus) may better control postprandial glucose levels, though this is </a:t>
            </a:r>
            <a:r>
              <a:rPr lang="en-US" sz="2400" dirty="0">
                <a:solidFill>
                  <a:srgbClr val="FF0000"/>
                </a:solidFill>
              </a:rPr>
              <a:t>off-label.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For women not on insulin pumps, this type of dual bolus set up may be created by administering 2 small boluses for the meal at 60- to 120-minute intervals for better postprandial glycemic control. </a:t>
            </a:r>
            <a:endParaRPr lang="en-US" sz="2400" dirty="0" smtClean="0"/>
          </a:p>
          <a:p>
            <a:endParaRPr lang="en-US" sz="2400" dirty="0"/>
          </a:p>
          <a:p>
            <a:pPr marL="285750" indent="-285750">
              <a:buFont typeface="Arial" panose="020B0604020202020204" pitchFamily="34" charset="0"/>
              <a:buChar char="•"/>
            </a:pPr>
            <a:r>
              <a:rPr lang="en-US" sz="2400" dirty="0" smtClean="0"/>
              <a:t>For </a:t>
            </a:r>
            <a:r>
              <a:rPr lang="en-US" sz="2400" dirty="0"/>
              <a:t>women with chronic hypertension (diagnosed  </a:t>
            </a:r>
            <a:r>
              <a:rPr lang="en-US" sz="2400" dirty="0" err="1"/>
              <a:t>prepregnancy</a:t>
            </a:r>
            <a:r>
              <a:rPr lang="en-US" sz="2400" dirty="0"/>
              <a:t> or &lt;20 weeks of gestation), antihypertensive </a:t>
            </a:r>
            <a:r>
              <a:rPr lang="en-US" sz="2400" dirty="0" smtClean="0"/>
              <a:t>agents </a:t>
            </a:r>
            <a:r>
              <a:rPr lang="en-US" sz="2400" dirty="0"/>
              <a:t>approved for use in pregnancy include labetalol, </a:t>
            </a:r>
            <a:r>
              <a:rPr lang="en-US" sz="2400" dirty="0" err="1"/>
              <a:t>nifedipine</a:t>
            </a:r>
            <a:r>
              <a:rPr lang="en-US" sz="2400" dirty="0"/>
              <a:t>, methyldopa, diltiazem, clonidine, and </a:t>
            </a:r>
            <a:r>
              <a:rPr lang="en-US" sz="2400" dirty="0" err="1"/>
              <a:t>prazosin</a:t>
            </a:r>
            <a:r>
              <a:rPr lang="en-US" sz="2400" dirty="0"/>
              <a:t> </a:t>
            </a:r>
            <a:r>
              <a:rPr lang="en-US" sz="2400" dirty="0" smtClean="0"/>
              <a:t>.</a:t>
            </a:r>
          </a:p>
          <a:p>
            <a:endParaRPr lang="en-US" sz="2400" dirty="0"/>
          </a:p>
          <a:p>
            <a:pPr marL="285750" indent="-285750">
              <a:buFont typeface="Arial" panose="020B0604020202020204" pitchFamily="34" charset="0"/>
              <a:buChar char="•"/>
            </a:pPr>
            <a:r>
              <a:rPr lang="en-US" sz="2400" dirty="0"/>
              <a:t> Per ADA guidelines, </a:t>
            </a:r>
            <a:r>
              <a:rPr lang="en-US" sz="2400" dirty="0" err="1"/>
              <a:t>antihypertensives</a:t>
            </a:r>
            <a:r>
              <a:rPr lang="en-US" sz="2400" dirty="0"/>
              <a:t> should be initiated if systolic blood pressure is consistently </a:t>
            </a:r>
            <a:r>
              <a:rPr lang="en-US" sz="2400" dirty="0">
                <a:solidFill>
                  <a:srgbClr val="FF0000"/>
                </a:solidFill>
              </a:rPr>
              <a:t>&gt;135 mmHg </a:t>
            </a:r>
            <a:r>
              <a:rPr lang="en-US" sz="2400" dirty="0"/>
              <a:t>or diastolic </a:t>
            </a:r>
            <a:r>
              <a:rPr lang="en-US" sz="2400" dirty="0">
                <a:solidFill>
                  <a:srgbClr val="FF0000"/>
                </a:solidFill>
              </a:rPr>
              <a:t>&gt;85 mmHg </a:t>
            </a:r>
            <a:r>
              <a:rPr lang="en-US" sz="2400" dirty="0"/>
              <a:t>in pregnant women with diabetes and hypertension or proteinuria.</a:t>
            </a:r>
          </a:p>
        </p:txBody>
      </p:sp>
    </p:spTree>
    <p:extLst>
      <p:ext uri="{BB962C8B-B14F-4D97-AF65-F5344CB8AC3E}">
        <p14:creationId xmlns:p14="http://schemas.microsoft.com/office/powerpoint/2010/main" val="1573821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998" y="284960"/>
            <a:ext cx="11356623" cy="5262979"/>
          </a:xfrm>
          <a:prstGeom prst="rect">
            <a:avLst/>
          </a:prstGeom>
        </p:spPr>
        <p:txBody>
          <a:bodyPr wrap="square">
            <a:spAutoFit/>
          </a:bodyPr>
          <a:lstStyle/>
          <a:p>
            <a:pPr marL="285750" indent="-285750">
              <a:buFont typeface="Arial" panose="020B0604020202020204" pitchFamily="34" charset="0"/>
              <a:buChar char="•"/>
            </a:pPr>
            <a:r>
              <a:rPr lang="en-US" sz="2400" dirty="0"/>
              <a:t>Target blood pressure </a:t>
            </a:r>
            <a:r>
              <a:rPr lang="en-US" sz="2400" dirty="0">
                <a:solidFill>
                  <a:srgbClr val="FF0000"/>
                </a:solidFill>
              </a:rPr>
              <a:t>on treatment </a:t>
            </a:r>
            <a:r>
              <a:rPr lang="en-US" sz="2400" dirty="0"/>
              <a:t>should be </a:t>
            </a:r>
            <a:r>
              <a:rPr lang="en-US" sz="2400" dirty="0">
                <a:solidFill>
                  <a:srgbClr val="FF0000"/>
                </a:solidFill>
              </a:rPr>
              <a:t>above 120/80</a:t>
            </a:r>
            <a:r>
              <a:rPr lang="en-US" sz="2400" dirty="0"/>
              <a:t> mmHg due to potential risk of fetal growth restriction with lower targets </a:t>
            </a:r>
            <a:r>
              <a:rPr lang="en-US" sz="2400" dirty="0" smtClean="0"/>
              <a:t>, </a:t>
            </a:r>
            <a:r>
              <a:rPr lang="en-US" sz="2400" dirty="0"/>
              <a:t>although there is significant controversy over the blood pressure targets for pregnant women.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ACOG </a:t>
            </a:r>
            <a:r>
              <a:rPr lang="en-US" sz="2400" dirty="0"/>
              <a:t>recommends antihypertensive therapy for women with blood pressures ≥160/105 without end organ damage, but for women with diabetes and </a:t>
            </a:r>
            <a:r>
              <a:rPr lang="en-US" sz="2400" dirty="0" smtClean="0"/>
              <a:t>evidence </a:t>
            </a:r>
            <a:r>
              <a:rPr lang="en-US" sz="2400" dirty="0"/>
              <a:t>of nephropathy or other end organ damage they </a:t>
            </a:r>
            <a:r>
              <a:rPr lang="en-US" sz="2400" dirty="0" smtClean="0"/>
              <a:t>recommend </a:t>
            </a:r>
            <a:r>
              <a:rPr lang="en-US" sz="2400" dirty="0"/>
              <a:t>a blood pressure target </a:t>
            </a:r>
            <a:r>
              <a:rPr lang="en-US" sz="2400" dirty="0" smtClean="0"/>
              <a:t> </a:t>
            </a:r>
            <a:r>
              <a:rPr lang="en-US" sz="2400" dirty="0"/>
              <a:t>of &lt;140/90 mmHg to limit </a:t>
            </a:r>
            <a:r>
              <a:rPr lang="en-US" sz="2400" dirty="0" smtClean="0"/>
              <a:t>worsening </a:t>
            </a:r>
            <a:r>
              <a:rPr lang="en-US" sz="2400" dirty="0"/>
              <a:t>nephropathy during pregnancy </a:t>
            </a:r>
            <a:r>
              <a:rPr lang="en-US" sz="2400" dirty="0" smtClean="0"/>
              <a:t>.</a:t>
            </a:r>
          </a:p>
          <a:p>
            <a:endParaRPr lang="en-US" sz="2400" dirty="0" smtClean="0"/>
          </a:p>
          <a:p>
            <a:pPr marL="285750" indent="-285750">
              <a:buFont typeface="Arial" panose="020B0604020202020204" pitchFamily="34" charset="0"/>
              <a:buChar char="•"/>
            </a:pPr>
            <a:r>
              <a:rPr lang="en-US" sz="2400" dirty="0" smtClean="0"/>
              <a:t> pregnant women with </a:t>
            </a:r>
            <a:r>
              <a:rPr lang="en-US" sz="2400" dirty="0"/>
              <a:t>T1DM and nephropathy have </a:t>
            </a:r>
            <a:r>
              <a:rPr lang="en-US" sz="2400" dirty="0" smtClean="0"/>
              <a:t>increased </a:t>
            </a:r>
            <a:r>
              <a:rPr lang="en-US" sz="2400" dirty="0"/>
              <a:t>risk of poor maternal and fetal outcomes.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These </a:t>
            </a:r>
            <a:r>
              <a:rPr lang="en-US" sz="2400" dirty="0"/>
              <a:t>risks are worse in women with progressively lower </a:t>
            </a:r>
            <a:r>
              <a:rPr lang="en-US" sz="2400" dirty="0" smtClean="0"/>
              <a:t>glomerular </a:t>
            </a:r>
            <a:r>
              <a:rPr lang="en-US" sz="2400" dirty="0"/>
              <a:t>filtration rate, chronic hypertension, or proteinuria </a:t>
            </a:r>
            <a:r>
              <a:rPr lang="en-US" sz="2400" dirty="0" smtClean="0"/>
              <a:t>.</a:t>
            </a:r>
            <a:endParaRPr lang="en-US" sz="2400" dirty="0"/>
          </a:p>
        </p:txBody>
      </p:sp>
    </p:spTree>
    <p:extLst>
      <p:ext uri="{BB962C8B-B14F-4D97-AF65-F5344CB8AC3E}">
        <p14:creationId xmlns:p14="http://schemas.microsoft.com/office/powerpoint/2010/main" val="2366162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6" y="786895"/>
            <a:ext cx="11096978" cy="4524315"/>
          </a:xfrm>
          <a:prstGeom prst="rect">
            <a:avLst/>
          </a:prstGeom>
        </p:spPr>
        <p:txBody>
          <a:bodyPr wrap="square">
            <a:spAutoFit/>
          </a:bodyPr>
          <a:lstStyle/>
          <a:p>
            <a:pPr marL="285750" indent="-285750">
              <a:buFont typeface="Arial" panose="020B0604020202020204" pitchFamily="34" charset="0"/>
              <a:buChar char="•"/>
            </a:pPr>
            <a:r>
              <a:rPr lang="en-US" sz="2400" dirty="0"/>
              <a:t>Maternal adverse outcomes include progression of proteinuria and worsening renal function, development of gestational hypertension, pre-eclampsia, HELLP (</a:t>
            </a:r>
            <a:r>
              <a:rPr lang="en-US" sz="2400" dirty="0" smtClean="0"/>
              <a:t>hemolysis</a:t>
            </a:r>
            <a:r>
              <a:rPr lang="en-US" sz="2400" dirty="0"/>
              <a:t>, elevated liver enzymes, and low platelets) syndrome, and miscarriage, while fetal adverse outcomes include </a:t>
            </a:r>
            <a:r>
              <a:rPr lang="en-US" sz="2400" dirty="0" smtClean="0"/>
              <a:t>preterm </a:t>
            </a:r>
            <a:r>
              <a:rPr lang="en-US" sz="2400" dirty="0"/>
              <a:t>birth, stillbirth or neonatal death, and intrauterine growth restriction.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Some </a:t>
            </a:r>
            <a:r>
              <a:rPr lang="en-US" sz="2400" dirty="0"/>
              <a:t>studies show increased risk of pre-eclampsia with suboptimal glycemic control, but others have not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Twenty-four–hour urine protein and creatinine should be measured in the first trimester, and repeated later in pregnancy if gestational hypertension or other signs of pre-eclampsia </a:t>
            </a:r>
            <a:r>
              <a:rPr lang="en-US" sz="2400" dirty="0" smtClean="0"/>
              <a:t>develop</a:t>
            </a:r>
            <a:r>
              <a:rPr lang="en-US" dirty="0" smtClean="0"/>
              <a:t>.</a:t>
            </a:r>
            <a:endParaRPr lang="en-US" dirty="0"/>
          </a:p>
        </p:txBody>
      </p:sp>
    </p:spTree>
    <p:extLst>
      <p:ext uri="{BB962C8B-B14F-4D97-AF65-F5344CB8AC3E}">
        <p14:creationId xmlns:p14="http://schemas.microsoft.com/office/powerpoint/2010/main" val="704711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378" y="202063"/>
            <a:ext cx="11311467" cy="6032421"/>
          </a:xfrm>
          <a:prstGeom prst="rect">
            <a:avLst/>
          </a:prstGeom>
        </p:spPr>
        <p:txBody>
          <a:bodyPr wrap="square">
            <a:spAutoFit/>
          </a:bodyPr>
          <a:lstStyle/>
          <a:p>
            <a:r>
              <a:rPr lang="en-US" sz="3200" dirty="0" smtClean="0"/>
              <a:t>pre-eclampsia:</a:t>
            </a:r>
          </a:p>
          <a:p>
            <a:endParaRPr lang="en-US" dirty="0"/>
          </a:p>
          <a:p>
            <a:pPr marL="285750" indent="-285750">
              <a:buFont typeface="Arial" panose="020B0604020202020204" pitchFamily="34" charset="0"/>
              <a:buChar char="•"/>
            </a:pPr>
            <a:r>
              <a:rPr lang="en-US" dirty="0" smtClean="0"/>
              <a:t> </a:t>
            </a:r>
            <a:r>
              <a:rPr lang="en-US" sz="2400" dirty="0"/>
              <a:t>Pregnant women with T1DM have a </a:t>
            </a:r>
            <a:r>
              <a:rPr lang="en-US" sz="2400" dirty="0">
                <a:solidFill>
                  <a:srgbClr val="FF0000"/>
                </a:solidFill>
              </a:rPr>
              <a:t>4 to 6 times </a:t>
            </a:r>
            <a:r>
              <a:rPr lang="en-US" sz="2400" dirty="0"/>
              <a:t>increased risk of pre-eclampsia than women without diabetes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a:t>
            </a:r>
            <a:r>
              <a:rPr lang="en-US" sz="2400" dirty="0"/>
              <a:t> systematic review of &gt;11 000 women with T1DM found a </a:t>
            </a:r>
            <a:r>
              <a:rPr lang="en-US" sz="2400" dirty="0">
                <a:solidFill>
                  <a:srgbClr val="FF0000"/>
                </a:solidFill>
              </a:rPr>
              <a:t>17% prevalence </a:t>
            </a:r>
            <a:r>
              <a:rPr lang="en-US" sz="2400" dirty="0"/>
              <a:t>of pre-eclampsia, with increasing incidence among women with chronic hypertension (odds ratio [OR] 3.8-17.1), nephropathy (OR 3.7-23.5), microalbuminuria (OR 3.8-11.7), and diabetic retinopathy (OR 1.9-2.9) </a:t>
            </a:r>
            <a:r>
              <a:rPr lang="en-US" sz="2400" dirty="0" smtClean="0"/>
              <a:t>.</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Poor </a:t>
            </a:r>
            <a:r>
              <a:rPr lang="en-US" sz="2400" dirty="0"/>
              <a:t>glycemic control </a:t>
            </a:r>
            <a:r>
              <a:rPr lang="en-US" sz="2400" dirty="0" smtClean="0"/>
              <a:t>, </a:t>
            </a:r>
            <a:r>
              <a:rPr lang="en-US" sz="2400" dirty="0" err="1"/>
              <a:t>nulliparity</a:t>
            </a:r>
            <a:r>
              <a:rPr lang="en-US" sz="2400" dirty="0"/>
              <a:t> </a:t>
            </a:r>
            <a:r>
              <a:rPr lang="en-US" sz="2400" dirty="0" smtClean="0"/>
              <a:t>, </a:t>
            </a:r>
            <a:r>
              <a:rPr lang="en-US" sz="2400" dirty="0"/>
              <a:t>and obesity are risk factors for pre-eclampsia among women with </a:t>
            </a:r>
            <a:r>
              <a:rPr lang="en-US" sz="2400" dirty="0" smtClean="0"/>
              <a:t>T1DM. </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One </a:t>
            </a:r>
            <a:r>
              <a:rPr lang="en-US" sz="2400" dirty="0"/>
              <a:t>study found that women with good glycemic control preconception and in the first trimester had a lower incidence of pre-eclampsia than women with higher HbA1c at those times </a:t>
            </a:r>
            <a:r>
              <a:rPr lang="en-US" sz="2400" dirty="0" smtClean="0"/>
              <a:t>, </a:t>
            </a:r>
            <a:r>
              <a:rPr lang="en-US" sz="2400" dirty="0"/>
              <a:t>but this has not been confirmed with other larger studies </a:t>
            </a:r>
            <a:r>
              <a:rPr lang="en-US" sz="2400" dirty="0" smtClean="0"/>
              <a:t>.</a:t>
            </a:r>
            <a:endParaRPr lang="en-US" sz="2400" dirty="0"/>
          </a:p>
        </p:txBody>
      </p:sp>
    </p:spTree>
    <p:extLst>
      <p:ext uri="{BB962C8B-B14F-4D97-AF65-F5344CB8AC3E}">
        <p14:creationId xmlns:p14="http://schemas.microsoft.com/office/powerpoint/2010/main" val="315236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90" y="284119"/>
            <a:ext cx="11480800" cy="4893647"/>
          </a:xfrm>
          <a:prstGeom prst="rect">
            <a:avLst/>
          </a:prstGeom>
        </p:spPr>
        <p:txBody>
          <a:bodyPr wrap="square">
            <a:spAutoFit/>
          </a:bodyPr>
          <a:lstStyle/>
          <a:p>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In a study of women with </a:t>
            </a:r>
            <a:r>
              <a:rPr lang="en-US" sz="2400" dirty="0" err="1"/>
              <a:t>pregestational</a:t>
            </a:r>
            <a:r>
              <a:rPr lang="en-US" sz="2400" dirty="0"/>
              <a:t> diabetes, early HbA1c at the first prenatal visit was significantly associated with pre-eclampsia: HbA1c 7.7% on average in the women who developed pre-eclampsia compared with 6.7% in those without pre-eclampsia (P = .0001) with similar HbA1c values at delivery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 </a:t>
            </a:r>
            <a:r>
              <a:rPr lang="en-US" sz="2400" dirty="0"/>
              <a:t>this same study, </a:t>
            </a:r>
            <a:r>
              <a:rPr lang="en-US" sz="2400" dirty="0">
                <a:solidFill>
                  <a:srgbClr val="FF0000"/>
                </a:solidFill>
              </a:rPr>
              <a:t>antiangiogenic factors </a:t>
            </a:r>
            <a:r>
              <a:rPr lang="en-US" sz="2400" dirty="0"/>
              <a:t>including soluble </a:t>
            </a:r>
            <a:r>
              <a:rPr lang="en-US" sz="2400" dirty="0" err="1"/>
              <a:t>fms</a:t>
            </a:r>
            <a:r>
              <a:rPr lang="en-US" sz="2400" dirty="0"/>
              <a:t>-like tyrosine kinase 1 and placental growth factor were significantly higher in women with diabetes who developed pre-eclampsia than in those who did not develop pre-eclampsia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While </a:t>
            </a:r>
            <a:r>
              <a:rPr lang="en-US" sz="2400" dirty="0"/>
              <a:t>higher HbA1c has been associated with increased risk of pre-eclampsia, this is not consistent across all </a:t>
            </a:r>
            <a:r>
              <a:rPr lang="en-US" sz="2400" dirty="0" smtClean="0"/>
              <a:t>studies</a:t>
            </a:r>
            <a:r>
              <a:rPr lang="en-US" dirty="0" smtClean="0"/>
              <a:t>.</a:t>
            </a:r>
            <a:endParaRPr lang="en-US" dirty="0"/>
          </a:p>
        </p:txBody>
      </p:sp>
    </p:spTree>
    <p:extLst>
      <p:ext uri="{BB962C8B-B14F-4D97-AF65-F5344CB8AC3E}">
        <p14:creationId xmlns:p14="http://schemas.microsoft.com/office/powerpoint/2010/main" val="1237239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55" y="142081"/>
            <a:ext cx="11322756" cy="6001643"/>
          </a:xfrm>
          <a:prstGeom prst="rect">
            <a:avLst/>
          </a:prstGeom>
        </p:spPr>
        <p:txBody>
          <a:bodyPr wrap="square">
            <a:spAutoFit/>
          </a:bodyPr>
          <a:lstStyle/>
          <a:p>
            <a:pPr marL="285750" indent="-285750">
              <a:buFont typeface="Arial" panose="020B0604020202020204" pitchFamily="34" charset="0"/>
              <a:buChar char="•"/>
            </a:pPr>
            <a:r>
              <a:rPr lang="en-US" sz="2400" dirty="0"/>
              <a:t>The presence of </a:t>
            </a:r>
            <a:r>
              <a:rPr lang="en-US" sz="2400" dirty="0" err="1"/>
              <a:t>microangiopathies</a:t>
            </a:r>
            <a:r>
              <a:rPr lang="en-US" sz="2400" dirty="0"/>
              <a:t> (such as </a:t>
            </a:r>
            <a:r>
              <a:rPr lang="en-US" sz="2400" dirty="0" err="1"/>
              <a:t>retinopathy</a:t>
            </a:r>
            <a:r>
              <a:rPr lang="en-US" sz="2400" dirty="0"/>
              <a:t> and microalbuminuria) may predict pre-eclampsia in women with T1D, suggesting that the impaired placental development of pre-eclampsia is associated with systemic </a:t>
            </a:r>
            <a:r>
              <a:rPr lang="en-US" sz="2400" dirty="0" err="1"/>
              <a:t>vasculopathies</a:t>
            </a:r>
            <a:r>
              <a:rPr lang="en-US" sz="2400" dirty="0"/>
              <a:t>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the </a:t>
            </a:r>
            <a:r>
              <a:rPr lang="en-US" sz="2400" dirty="0"/>
              <a:t>United States Preventative Task Force recommends aspirin beginning at 12 weeks of gestation for women with increased risk of pre-eclampsia, including women with T1DM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Aspirin therapy should begin between 12 and 16 weeks of gestation, definitely before 28 weeks, and </a:t>
            </a:r>
            <a:r>
              <a:rPr lang="en-US" sz="2400" dirty="0" smtClean="0"/>
              <a:t>continued </a:t>
            </a:r>
            <a:r>
              <a:rPr lang="en-US" sz="2400" dirty="0"/>
              <a:t>until delivery.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Women </a:t>
            </a:r>
            <a:r>
              <a:rPr lang="en-US" sz="2400" dirty="0"/>
              <a:t>with nephropathy, chronic hypertension, and prior pre-eclampsia are at heightened risk</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Aspirin dose recommendations range from 60 to 150 mg daily, typically provided as 81 mg </a:t>
            </a:r>
            <a:r>
              <a:rPr lang="en-US" sz="2400" dirty="0" smtClean="0"/>
              <a:t>daily.</a:t>
            </a:r>
            <a:endParaRPr lang="en-US" sz="2400" dirty="0"/>
          </a:p>
        </p:txBody>
      </p:sp>
    </p:spTree>
    <p:extLst>
      <p:ext uri="{BB962C8B-B14F-4D97-AF65-F5344CB8AC3E}">
        <p14:creationId xmlns:p14="http://schemas.microsoft.com/office/powerpoint/2010/main" val="3849596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83779"/>
            <a:ext cx="11243734" cy="1600438"/>
          </a:xfrm>
          <a:prstGeom prst="rect">
            <a:avLst/>
          </a:prstGeom>
        </p:spPr>
        <p:txBody>
          <a:bodyPr wrap="square">
            <a:spAutoFit/>
          </a:bodyPr>
          <a:lstStyle/>
          <a:p>
            <a:r>
              <a:rPr lang="en-US" sz="3200" dirty="0" smtClean="0"/>
              <a:t>weight</a:t>
            </a:r>
            <a:r>
              <a:rPr lang="en-US" sz="3200" dirty="0"/>
              <a:t> gain </a:t>
            </a:r>
            <a:r>
              <a:rPr lang="en-US" sz="3200" dirty="0" smtClean="0"/>
              <a:t>:</a:t>
            </a:r>
          </a:p>
          <a:p>
            <a:endParaRPr lang="en-US" dirty="0"/>
          </a:p>
          <a:p>
            <a:pPr marL="285750" indent="-285750">
              <a:buFont typeface="Arial" panose="020B0604020202020204" pitchFamily="34" charset="0"/>
              <a:buChar char="•"/>
            </a:pPr>
            <a:r>
              <a:rPr lang="en-US" sz="2400" dirty="0" smtClean="0"/>
              <a:t>Pregnant </a:t>
            </a:r>
            <a:r>
              <a:rPr lang="en-US" sz="2400" dirty="0"/>
              <a:t>women with T1DM should be counseled to </a:t>
            </a:r>
            <a:r>
              <a:rPr lang="en-US" sz="2400" dirty="0" smtClean="0"/>
              <a:t>adhere </a:t>
            </a:r>
            <a:r>
              <a:rPr lang="en-US" sz="2400" dirty="0"/>
              <a:t>to gestational weight gain guidelines from the Institute of Medicine based on body mass index (Table 3</a:t>
            </a:r>
            <a:r>
              <a:rPr lang="en-US" sz="2400" dirty="0" smtClean="0"/>
              <a:t>). </a:t>
            </a:r>
            <a:endParaRPr lang="en-US" sz="2400" dirty="0"/>
          </a:p>
        </p:txBody>
      </p:sp>
      <p:pic>
        <p:nvPicPr>
          <p:cNvPr id="3" name="Picture 2"/>
          <p:cNvPicPr>
            <a:picLocks noChangeAspect="1"/>
          </p:cNvPicPr>
          <p:nvPr/>
        </p:nvPicPr>
        <p:blipFill>
          <a:blip r:embed="rId2"/>
          <a:stretch>
            <a:fillRect/>
          </a:stretch>
        </p:blipFill>
        <p:spPr>
          <a:xfrm>
            <a:off x="846668" y="2390775"/>
            <a:ext cx="10239022" cy="3295650"/>
          </a:xfrm>
          <a:prstGeom prst="rect">
            <a:avLst/>
          </a:prstGeom>
        </p:spPr>
      </p:pic>
    </p:spTree>
    <p:extLst>
      <p:ext uri="{BB962C8B-B14F-4D97-AF65-F5344CB8AC3E}">
        <p14:creationId xmlns:p14="http://schemas.microsoft.com/office/powerpoint/2010/main" val="2955321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822" y="0"/>
            <a:ext cx="11322756" cy="6401753"/>
          </a:xfrm>
          <a:prstGeom prst="rect">
            <a:avLst/>
          </a:prstGeom>
        </p:spPr>
        <p:txBody>
          <a:bodyPr wrap="square">
            <a:spAutoFit/>
          </a:bodyPr>
          <a:lstStyle/>
          <a:p>
            <a:r>
              <a:rPr lang="en-US" sz="3200" dirty="0"/>
              <a:t>Changes in insulin </a:t>
            </a:r>
            <a:r>
              <a:rPr lang="en-US" sz="3200" dirty="0" smtClean="0"/>
              <a:t>requirements:</a:t>
            </a:r>
          </a:p>
          <a:p>
            <a:endParaRPr lang="en-US" dirty="0"/>
          </a:p>
          <a:p>
            <a:pPr marL="285750" indent="-285750">
              <a:buFont typeface="Arial" panose="020B0604020202020204" pitchFamily="34" charset="0"/>
              <a:buChar char="•"/>
            </a:pPr>
            <a:r>
              <a:rPr lang="en-US" dirty="0" smtClean="0"/>
              <a:t> </a:t>
            </a:r>
            <a:r>
              <a:rPr lang="en-US" sz="2400" dirty="0"/>
              <a:t>Insulin requirements change dramatically during </a:t>
            </a:r>
            <a:r>
              <a:rPr lang="en-US" sz="2400" dirty="0" smtClean="0"/>
              <a:t>pregnancy</a:t>
            </a:r>
            <a:r>
              <a:rPr lang="en-US" sz="2400" dirty="0"/>
              <a:t>. Insulin resistance and therefore insulin requirements rise in the second and third trimesters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However</a:t>
            </a:r>
            <a:r>
              <a:rPr lang="en-US" sz="2400" dirty="0"/>
              <a:t>, insulin requirements change in early pregnancy as well with a characteristic decrease in insulin requirements between 7 weeks of gestation and 15 weeks of gestation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Some studies have identified an </a:t>
            </a:r>
            <a:r>
              <a:rPr lang="en-US" sz="2400" dirty="0">
                <a:solidFill>
                  <a:srgbClr val="FF0000"/>
                </a:solidFill>
              </a:rPr>
              <a:t>18% rise </a:t>
            </a:r>
            <a:r>
              <a:rPr lang="en-US" sz="2400" dirty="0"/>
              <a:t>in insulin requirements in early pregnancy (between 3 and 7 weeks of gestation) in the Diabetes in Early Pregnancy Study (n = 281 subjects) </a:t>
            </a:r>
            <a:r>
              <a:rPr lang="en-US" sz="2400" dirty="0" smtClean="0"/>
              <a:t> </a:t>
            </a:r>
            <a:r>
              <a:rPr lang="en-US" sz="2400" dirty="0"/>
              <a:t>or before 9 weeks of gestation in </a:t>
            </a:r>
            <a:r>
              <a:rPr lang="en-US" sz="2400" dirty="0" err="1"/>
              <a:t>García</a:t>
            </a:r>
            <a:r>
              <a:rPr lang="en-US" sz="2400" dirty="0"/>
              <a:t>-Patterson’s data (n = 65 subjects</a:t>
            </a:r>
            <a:r>
              <a:rPr lang="en-US" sz="2400" dirty="0" smtClean="0"/>
              <a:t>)</a:t>
            </a:r>
          </a:p>
          <a:p>
            <a:r>
              <a:rPr lang="en-US" sz="2400" dirty="0" smtClean="0"/>
              <a:t> </a:t>
            </a:r>
            <a:endParaRPr lang="en-US" sz="2400" dirty="0"/>
          </a:p>
          <a:p>
            <a:pPr marL="285750" indent="-285750">
              <a:buFont typeface="Arial" panose="020B0604020202020204" pitchFamily="34" charset="0"/>
              <a:buChar char="•"/>
            </a:pPr>
            <a:r>
              <a:rPr lang="en-US" sz="2400" dirty="0" smtClean="0"/>
              <a:t>After </a:t>
            </a:r>
            <a:r>
              <a:rPr lang="en-US" sz="2400" dirty="0"/>
              <a:t>this initial rise in insulin requirements in early pregnancy, clinicians should expect and counsel patients on the decrease in insulin </a:t>
            </a:r>
            <a:r>
              <a:rPr lang="en-US" sz="2400" dirty="0" smtClean="0"/>
              <a:t>requirements </a:t>
            </a:r>
            <a:r>
              <a:rPr lang="en-US" sz="2400" dirty="0"/>
              <a:t>between 6/7 and 12 weeks of gestation which can predispose pregnant women to hypoglycemia in early </a:t>
            </a:r>
            <a:r>
              <a:rPr lang="en-US" sz="2400" dirty="0" smtClean="0"/>
              <a:t>pregnancy</a:t>
            </a:r>
            <a:r>
              <a:rPr lang="en-US" dirty="0" smtClean="0"/>
              <a:t>.</a:t>
            </a:r>
            <a:endParaRPr lang="en-US" dirty="0"/>
          </a:p>
        </p:txBody>
      </p:sp>
    </p:spTree>
    <p:extLst>
      <p:ext uri="{BB962C8B-B14F-4D97-AF65-F5344CB8AC3E}">
        <p14:creationId xmlns:p14="http://schemas.microsoft.com/office/powerpoint/2010/main" val="993482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111" y="623627"/>
            <a:ext cx="11695288" cy="4893647"/>
          </a:xfrm>
          <a:prstGeom prst="rect">
            <a:avLst/>
          </a:prstGeom>
        </p:spPr>
        <p:txBody>
          <a:bodyPr wrap="square">
            <a:spAutoFit/>
          </a:bodyPr>
          <a:lstStyle/>
          <a:p>
            <a:pPr marL="285750" indent="-285750">
              <a:buFont typeface="Arial" panose="020B0604020202020204" pitchFamily="34" charset="0"/>
              <a:buChar char="•"/>
            </a:pPr>
            <a:r>
              <a:rPr lang="en-US" sz="2400" dirty="0"/>
              <a:t>It has been shown that glucose levels also </a:t>
            </a:r>
            <a:r>
              <a:rPr lang="en-US" sz="2400" dirty="0" smtClean="0"/>
              <a:t>decrease </a:t>
            </a:r>
            <a:r>
              <a:rPr lang="en-US" sz="2400" dirty="0"/>
              <a:t>in women without diabetes in early pregnancy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 </a:t>
            </a:r>
            <a:r>
              <a:rPr lang="en-US" sz="2400" dirty="0"/>
              <a:t>women with T1DM, a nadir of insulin dosages occurs at week 16 near </a:t>
            </a:r>
            <a:r>
              <a:rPr lang="en-US" sz="2400" dirty="0" err="1"/>
              <a:t>prepregnancy</a:t>
            </a:r>
            <a:r>
              <a:rPr lang="en-US" sz="2400" dirty="0"/>
              <a:t> insulin doses, and an increase in insulin resistance and resulting insulin requirements is seen from weeks 16 through 35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There </a:t>
            </a:r>
            <a:r>
              <a:rPr lang="en-US" sz="2400" dirty="0"/>
              <a:t>is an </a:t>
            </a:r>
            <a:r>
              <a:rPr lang="en-US" sz="2400" dirty="0">
                <a:solidFill>
                  <a:srgbClr val="FF0000"/>
                </a:solidFill>
              </a:rPr>
              <a:t>estimated 5.19% </a:t>
            </a:r>
            <a:r>
              <a:rPr lang="en-US" sz="2400" dirty="0"/>
              <a:t>increase in insulin requirements </a:t>
            </a:r>
            <a:r>
              <a:rPr lang="en-US" sz="2400" dirty="0">
                <a:solidFill>
                  <a:srgbClr val="FF0000"/>
                </a:solidFill>
              </a:rPr>
              <a:t>per week </a:t>
            </a:r>
            <a:r>
              <a:rPr lang="en-US" sz="2400" dirty="0"/>
              <a:t>after the first trimester compared with </a:t>
            </a:r>
            <a:r>
              <a:rPr lang="en-US" sz="2400" dirty="0" err="1"/>
              <a:t>prepregnancy</a:t>
            </a:r>
            <a:r>
              <a:rPr lang="en-US" sz="2400" dirty="0"/>
              <a:t> insulin doses </a:t>
            </a:r>
            <a:r>
              <a:rPr lang="en-US" sz="2400" dirty="0" smtClean="0"/>
              <a:t>. </a:t>
            </a:r>
          </a:p>
          <a:p>
            <a:endParaRPr lang="en-US" sz="2400" dirty="0"/>
          </a:p>
          <a:p>
            <a:pPr marL="285750" indent="-285750">
              <a:buFont typeface="Arial" panose="020B0604020202020204" pitchFamily="34" charset="0"/>
              <a:buChar char="•"/>
            </a:pPr>
            <a:r>
              <a:rPr lang="en-US" sz="2400" dirty="0" smtClean="0"/>
              <a:t>A</a:t>
            </a:r>
            <a:r>
              <a:rPr lang="en-US" sz="2400" dirty="0"/>
              <a:t> plateau or continual slight increase in requirements occurs between weeks 35 through delivery, although some </a:t>
            </a:r>
            <a:r>
              <a:rPr lang="en-US" sz="2400" dirty="0" smtClean="0"/>
              <a:t>women </a:t>
            </a:r>
            <a:r>
              <a:rPr lang="en-US" sz="2400" dirty="0"/>
              <a:t>especially with longer durations of T1DM may </a:t>
            </a:r>
            <a:r>
              <a:rPr lang="en-US" sz="2400" dirty="0" smtClean="0"/>
              <a:t>have </a:t>
            </a:r>
            <a:r>
              <a:rPr lang="en-US" sz="2400" dirty="0"/>
              <a:t>decreases in insulin requirements at this </a:t>
            </a:r>
            <a:r>
              <a:rPr lang="en-US" sz="2400" dirty="0" smtClean="0"/>
              <a:t>time.</a:t>
            </a:r>
            <a:endParaRPr lang="en-US" sz="2400" dirty="0"/>
          </a:p>
        </p:txBody>
      </p:sp>
    </p:spTree>
    <p:extLst>
      <p:ext uri="{BB962C8B-B14F-4D97-AF65-F5344CB8AC3E}">
        <p14:creationId xmlns:p14="http://schemas.microsoft.com/office/powerpoint/2010/main" val="246210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689" y="407790"/>
            <a:ext cx="11322756" cy="5262979"/>
          </a:xfrm>
          <a:prstGeom prst="rect">
            <a:avLst/>
          </a:prstGeom>
        </p:spPr>
        <p:txBody>
          <a:bodyPr wrap="square">
            <a:spAutoFit/>
          </a:bodyPr>
          <a:lstStyle/>
          <a:p>
            <a:pPr marL="285750" indent="-285750">
              <a:buFont typeface="Arial" panose="020B0604020202020204" pitchFamily="34" charset="0"/>
              <a:buChar char="•"/>
            </a:pPr>
            <a:r>
              <a:rPr lang="en-US" sz="2800" dirty="0"/>
              <a:t>Uncontrolled hyperglycemia increases the risk of fetal loss (spontaneous abortion or stillbirth), congenital anomalies, pre-eclampsia, and macrosomia.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With </a:t>
            </a:r>
            <a:r>
              <a:rPr lang="en-US" sz="2800" dirty="0"/>
              <a:t>effective preconception planning, glycemic control, and control of risk factors, the risk of adverse maternal and fetal outcomes can be reduced.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Insulin </a:t>
            </a:r>
            <a:r>
              <a:rPr lang="en-US" sz="2800" dirty="0"/>
              <a:t>sensitivity changes throughout </a:t>
            </a:r>
            <a:r>
              <a:rPr lang="en-US" sz="2800" dirty="0" smtClean="0"/>
              <a:t>gestation</a:t>
            </a:r>
            <a:r>
              <a:rPr lang="en-US" sz="2800" dirty="0"/>
              <a:t>, and women need frequent insulin adjustments as directed by their diabetes care team. </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Insulin </a:t>
            </a:r>
            <a:r>
              <a:rPr lang="en-US" sz="2800" dirty="0"/>
              <a:t>requirements decrease drastically postpartum, especially for </a:t>
            </a:r>
            <a:r>
              <a:rPr lang="en-US" sz="2800" dirty="0" smtClean="0"/>
              <a:t>breastfeeding mothers</a:t>
            </a:r>
            <a:r>
              <a:rPr lang="en-US" dirty="0" smtClean="0"/>
              <a:t>. </a:t>
            </a:r>
            <a:endParaRPr lang="en-US" dirty="0"/>
          </a:p>
        </p:txBody>
      </p:sp>
    </p:spTree>
    <p:extLst>
      <p:ext uri="{BB962C8B-B14F-4D97-AF65-F5344CB8AC3E}">
        <p14:creationId xmlns:p14="http://schemas.microsoft.com/office/powerpoint/2010/main" val="1413344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55" y="100463"/>
            <a:ext cx="11345333" cy="6370975"/>
          </a:xfrm>
          <a:prstGeom prst="rect">
            <a:avLst/>
          </a:prstGeom>
        </p:spPr>
        <p:txBody>
          <a:bodyPr wrap="square">
            <a:spAutoFit/>
          </a:bodyPr>
          <a:lstStyle/>
          <a:p>
            <a:pPr marL="285750" indent="-285750">
              <a:buFont typeface="Arial" panose="020B0604020202020204" pitchFamily="34" charset="0"/>
              <a:buChar char="•"/>
            </a:pPr>
            <a:r>
              <a:rPr lang="en-US" sz="2400" dirty="0"/>
              <a:t>Insulin requirements are affected by </a:t>
            </a:r>
            <a:r>
              <a:rPr lang="en-US" sz="2400" dirty="0" err="1"/>
              <a:t>prepregnancy</a:t>
            </a:r>
            <a:r>
              <a:rPr lang="en-US" sz="2400" dirty="0"/>
              <a:t> weight, gestational weight gain, carbohydrate intake, and activity levels.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Most </a:t>
            </a:r>
            <a:r>
              <a:rPr lang="en-US" sz="2400" dirty="0"/>
              <a:t>women with T1DM require 1.5 to 2 times the </a:t>
            </a:r>
            <a:r>
              <a:rPr lang="en-US" sz="2400" dirty="0" err="1"/>
              <a:t>prepregnancy</a:t>
            </a:r>
            <a:r>
              <a:rPr lang="en-US" sz="2400" dirty="0"/>
              <a:t> insulin requirement the third trimester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Insulin </a:t>
            </a:r>
            <a:r>
              <a:rPr lang="en-US" sz="2400" dirty="0"/>
              <a:t>requirements during pregnancy can be </a:t>
            </a:r>
            <a:r>
              <a:rPr lang="en-US" sz="2400" dirty="0" smtClean="0"/>
              <a:t>increased </a:t>
            </a:r>
            <a:r>
              <a:rPr lang="en-US" sz="2400" dirty="0"/>
              <a:t>in certain settings including </a:t>
            </a:r>
            <a:r>
              <a:rPr lang="en-US" sz="2400" dirty="0" err="1"/>
              <a:t>multiparity</a:t>
            </a:r>
            <a:r>
              <a:rPr lang="en-US" sz="2400" dirty="0"/>
              <a:t> </a:t>
            </a:r>
            <a:r>
              <a:rPr lang="en-US" sz="2400" dirty="0" smtClean="0"/>
              <a:t>, </a:t>
            </a:r>
            <a:r>
              <a:rPr lang="en-US" sz="2400" dirty="0"/>
              <a:t>a multiple pregnancy </a:t>
            </a:r>
            <a:r>
              <a:rPr lang="en-US" sz="2400" dirty="0" smtClean="0"/>
              <a:t>, </a:t>
            </a:r>
            <a:r>
              <a:rPr lang="en-US" sz="2400" dirty="0"/>
              <a:t>and recent diabetes onset </a:t>
            </a:r>
            <a:r>
              <a:rPr lang="en-US" sz="2400" dirty="0" smtClean="0"/>
              <a:t>, </a:t>
            </a:r>
            <a:r>
              <a:rPr lang="en-US" sz="2400" dirty="0"/>
              <a:t>although this is conflicting</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Alternatively, gestational </a:t>
            </a:r>
            <a:r>
              <a:rPr lang="en-US" sz="2400" dirty="0" smtClean="0"/>
              <a:t>insulin </a:t>
            </a:r>
            <a:r>
              <a:rPr lang="en-US" sz="2400" dirty="0"/>
              <a:t>requirements may be reduced for some women with T1DM who have longer diabetes duration, suggesting </a:t>
            </a:r>
            <a:r>
              <a:rPr lang="en-US" sz="2400" dirty="0" smtClean="0"/>
              <a:t>possible </a:t>
            </a:r>
            <a:r>
              <a:rPr lang="en-US" sz="2400" dirty="0"/>
              <a:t>placental insufficiency </a:t>
            </a:r>
            <a:r>
              <a:rPr lang="en-US" sz="2400" dirty="0" smtClean="0"/>
              <a:t>, </a:t>
            </a:r>
            <a:r>
              <a:rPr lang="en-US" sz="2400" dirty="0"/>
              <a:t>and with renal or hepatic dysfunction.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Women </a:t>
            </a:r>
            <a:r>
              <a:rPr lang="en-US" sz="2400" dirty="0"/>
              <a:t>using CSII require slightly less total daily insulin than those on multiple daily injections (MDIs) (increase in total daily dose of insulin per kilogram of 40% CSII versus 52% MDI</a:t>
            </a:r>
            <a:r>
              <a:rPr lang="en-US" sz="2400" dirty="0" smtClean="0"/>
              <a:t>).</a:t>
            </a:r>
            <a:endParaRPr lang="en-US" sz="2400" dirty="0"/>
          </a:p>
        </p:txBody>
      </p:sp>
    </p:spTree>
    <p:extLst>
      <p:ext uri="{BB962C8B-B14F-4D97-AF65-F5344CB8AC3E}">
        <p14:creationId xmlns:p14="http://schemas.microsoft.com/office/powerpoint/2010/main" val="2887850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5" y="0"/>
            <a:ext cx="11390489" cy="6032421"/>
          </a:xfrm>
          <a:prstGeom prst="rect">
            <a:avLst/>
          </a:prstGeom>
        </p:spPr>
        <p:txBody>
          <a:bodyPr wrap="square">
            <a:spAutoFit/>
          </a:bodyPr>
          <a:lstStyle/>
          <a:p>
            <a:r>
              <a:rPr lang="en-US" sz="3200" dirty="0" smtClean="0"/>
              <a:t>Medications:</a:t>
            </a:r>
          </a:p>
          <a:p>
            <a:endParaRPr lang="en-US" dirty="0"/>
          </a:p>
          <a:p>
            <a:pPr marL="285750" indent="-285750">
              <a:buFont typeface="Arial" panose="020B0604020202020204" pitchFamily="34" charset="0"/>
              <a:buChar char="•"/>
            </a:pPr>
            <a:r>
              <a:rPr lang="en-US" dirty="0" smtClean="0"/>
              <a:t> </a:t>
            </a:r>
            <a:r>
              <a:rPr lang="en-US" sz="2400" dirty="0"/>
              <a:t>Insulin is the only recommended pharmacologic </a:t>
            </a:r>
            <a:r>
              <a:rPr lang="en-US" sz="2400" dirty="0" smtClean="0"/>
              <a:t>treatment </a:t>
            </a:r>
            <a:r>
              <a:rPr lang="en-US" sz="2400" dirty="0"/>
              <a:t>for T1DM during pregnancy. Multiple long- and short-acting insulins are safe to use in pregnancy</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Available human insulins generally do not cross the placenta, unless bound to an antibody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It is recommended to use </a:t>
            </a:r>
            <a:r>
              <a:rPr lang="en-US" sz="2400" dirty="0" smtClean="0"/>
              <a:t>insulins </a:t>
            </a:r>
            <a:r>
              <a:rPr lang="en-US" sz="2400" dirty="0"/>
              <a:t>which have been shown to have a strong safety profile for use in </a:t>
            </a:r>
            <a:r>
              <a:rPr lang="en-US" sz="2400" dirty="0" err="1" smtClean="0"/>
              <a:t>pregnancy.For</a:t>
            </a:r>
            <a:r>
              <a:rPr lang="en-US" sz="2400" dirty="0" smtClean="0"/>
              <a:t> </a:t>
            </a:r>
            <a:r>
              <a:rPr lang="en-US" sz="2400" dirty="0"/>
              <a:t>basal insulins, </a:t>
            </a:r>
            <a:r>
              <a:rPr lang="en-US" sz="2400" dirty="0" err="1"/>
              <a:t>detemir</a:t>
            </a:r>
            <a:r>
              <a:rPr lang="en-US" sz="2400" dirty="0"/>
              <a:t> and </a:t>
            </a:r>
            <a:r>
              <a:rPr lang="en-US" sz="2400" dirty="0" smtClean="0"/>
              <a:t>neutral </a:t>
            </a:r>
            <a:r>
              <a:rPr lang="en-US" sz="2400" dirty="0"/>
              <a:t>protamine </a:t>
            </a:r>
            <a:r>
              <a:rPr lang="en-US" sz="2400" dirty="0" err="1"/>
              <a:t>hagedorn</a:t>
            </a:r>
            <a:r>
              <a:rPr lang="en-US" sz="2400" dirty="0"/>
              <a:t> (NPH), are preferred given safety data.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Glargine </a:t>
            </a:r>
            <a:r>
              <a:rPr lang="en-US" sz="2400" dirty="0"/>
              <a:t>insulin, a long-acting or basal insulin, has been shown to have higher affinity binding to the </a:t>
            </a:r>
            <a:r>
              <a:rPr lang="en-US" sz="2400" dirty="0" smtClean="0"/>
              <a:t>insulin like </a:t>
            </a:r>
            <a:r>
              <a:rPr lang="en-US" sz="2400" dirty="0"/>
              <a:t>growth factor-1 receptor which is involved in embryo implantation into the uterus, which could contribute to detrimental effects in pregnancy such as miscarriage, fetal overgrowth, and congenital malformation </a:t>
            </a:r>
            <a:r>
              <a:rPr lang="en-US" sz="2400" dirty="0" smtClean="0"/>
              <a:t>.</a:t>
            </a:r>
            <a:endParaRPr lang="en-US" sz="2400" dirty="0"/>
          </a:p>
        </p:txBody>
      </p:sp>
    </p:spTree>
    <p:extLst>
      <p:ext uri="{BB962C8B-B14F-4D97-AF65-F5344CB8AC3E}">
        <p14:creationId xmlns:p14="http://schemas.microsoft.com/office/powerpoint/2010/main" val="968509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2" y="495575"/>
            <a:ext cx="11401778" cy="5262979"/>
          </a:xfrm>
          <a:prstGeom prst="rect">
            <a:avLst/>
          </a:prstGeom>
        </p:spPr>
        <p:txBody>
          <a:bodyPr wrap="square">
            <a:spAutoFit/>
          </a:bodyPr>
          <a:lstStyle/>
          <a:p>
            <a:pPr marL="285750" indent="-285750">
              <a:buFont typeface="Arial" panose="020B0604020202020204" pitchFamily="34" charset="0"/>
              <a:buChar char="•"/>
            </a:pPr>
            <a:r>
              <a:rPr lang="en-US" sz="2400" dirty="0"/>
              <a:t>However, many clinicians continue glargine use in pregnancy, </a:t>
            </a:r>
            <a:r>
              <a:rPr lang="en-US" sz="2400" dirty="0" smtClean="0"/>
              <a:t>especially </a:t>
            </a:r>
            <a:r>
              <a:rPr lang="en-US" sz="2400" dirty="0"/>
              <a:t>in those women who have had difficult to control glucose levels on other insulins or given patient preference</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 meta-analysis of more than 300 pregnant women with T1DM did not find any significant difference in maternal or neonatal adverse outcomes of glargine or </a:t>
            </a:r>
            <a:r>
              <a:rPr lang="en-US" sz="2400" dirty="0" err="1"/>
              <a:t>determir</a:t>
            </a:r>
            <a:r>
              <a:rPr lang="en-US" sz="2400" dirty="0"/>
              <a:t> use </a:t>
            </a:r>
            <a:r>
              <a:rPr lang="en-US" sz="2400" dirty="0" smtClean="0"/>
              <a:t>compared </a:t>
            </a:r>
            <a:r>
              <a:rPr lang="en-US" sz="2400" dirty="0"/>
              <a:t>with NPH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a:t>
            </a:r>
            <a:r>
              <a:rPr lang="en-US" sz="2400" dirty="0"/>
              <a:t> study of more than 300 pregnant women with T1DM found that </a:t>
            </a:r>
            <a:r>
              <a:rPr lang="en-US" sz="2400" dirty="0" err="1"/>
              <a:t>detemir</a:t>
            </a:r>
            <a:r>
              <a:rPr lang="en-US" sz="2400" dirty="0"/>
              <a:t> was </a:t>
            </a:r>
            <a:r>
              <a:rPr lang="en-US" sz="2400" dirty="0" err="1"/>
              <a:t>noninferior</a:t>
            </a:r>
            <a:r>
              <a:rPr lang="en-US" sz="2400" dirty="0"/>
              <a:t> to NPH for multiple maternal and neonatal outcomes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smtClean="0"/>
              <a:t>Degludec</a:t>
            </a:r>
            <a:r>
              <a:rPr lang="en-US" sz="2400" dirty="0" smtClean="0"/>
              <a:t> </a:t>
            </a:r>
            <a:r>
              <a:rPr lang="en-US" sz="2400" dirty="0"/>
              <a:t>is a once daily </a:t>
            </a:r>
            <a:r>
              <a:rPr lang="en-US" sz="2400" dirty="0" err="1"/>
              <a:t>ultralong</a:t>
            </a:r>
            <a:r>
              <a:rPr lang="en-US" sz="2400" dirty="0"/>
              <a:t>-acting insulin analogue which may be safe to use in pregnancy although not </a:t>
            </a:r>
            <a:r>
              <a:rPr lang="en-US" sz="2400" dirty="0" smtClean="0"/>
              <a:t>preferred</a:t>
            </a:r>
            <a:r>
              <a:rPr lang="en-US" sz="2400" dirty="0"/>
              <a:t>; there are several small case series of women (28 total) without adverse outcomes noted </a:t>
            </a:r>
            <a:r>
              <a:rPr lang="en-US" dirty="0" smtClean="0"/>
              <a:t>. </a:t>
            </a:r>
            <a:endParaRPr lang="en-US" dirty="0"/>
          </a:p>
        </p:txBody>
      </p:sp>
    </p:spTree>
    <p:extLst>
      <p:ext uri="{BB962C8B-B14F-4D97-AF65-F5344CB8AC3E}">
        <p14:creationId xmlns:p14="http://schemas.microsoft.com/office/powerpoint/2010/main" val="1958568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21" y="187236"/>
            <a:ext cx="11232445" cy="6001643"/>
          </a:xfrm>
          <a:prstGeom prst="rect">
            <a:avLst/>
          </a:prstGeom>
        </p:spPr>
        <p:txBody>
          <a:bodyPr wrap="square">
            <a:spAutoFit/>
          </a:bodyPr>
          <a:lstStyle/>
          <a:p>
            <a:pPr marL="285750" indent="-285750">
              <a:buFont typeface="Arial" panose="020B0604020202020204" pitchFamily="34" charset="0"/>
              <a:buChar char="•"/>
            </a:pPr>
            <a:r>
              <a:rPr lang="en-US" sz="2400" dirty="0"/>
              <a:t>For shorter acting insulins, </a:t>
            </a:r>
            <a:r>
              <a:rPr lang="en-US" sz="2400" dirty="0" err="1"/>
              <a:t>lispro</a:t>
            </a:r>
            <a:r>
              <a:rPr lang="en-US" sz="2400" dirty="0"/>
              <a:t> or </a:t>
            </a:r>
            <a:r>
              <a:rPr lang="en-US" sz="2400" dirty="0" err="1"/>
              <a:t>aspart</a:t>
            </a:r>
            <a:r>
              <a:rPr lang="en-US" sz="2400" dirty="0"/>
              <a:t> are </a:t>
            </a:r>
            <a:r>
              <a:rPr lang="en-US" sz="2400" dirty="0" smtClean="0"/>
              <a:t>preferred </a:t>
            </a:r>
            <a:r>
              <a:rPr lang="en-US" sz="2400" dirty="0"/>
              <a:t>over regular insulin given more rapid onset of action, which allows for better postprandial glycemic </a:t>
            </a:r>
            <a:r>
              <a:rPr lang="en-US" sz="2400" dirty="0" smtClean="0"/>
              <a:t>control .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smtClean="0"/>
              <a:t>Glulisine</a:t>
            </a:r>
            <a:r>
              <a:rPr lang="en-US" sz="2400" dirty="0" smtClean="0"/>
              <a:t> </a:t>
            </a:r>
            <a:r>
              <a:rPr lang="en-US" sz="2400" dirty="0"/>
              <a:t>and </a:t>
            </a:r>
            <a:r>
              <a:rPr lang="en-US" sz="2400" dirty="0" smtClean="0"/>
              <a:t> rapid- acting </a:t>
            </a:r>
            <a:r>
              <a:rPr lang="en-US" sz="2400" dirty="0" err="1" smtClean="0"/>
              <a:t>aspart</a:t>
            </a:r>
            <a:r>
              <a:rPr lang="en-US" sz="2400" dirty="0" smtClean="0"/>
              <a:t> have </a:t>
            </a:r>
            <a:r>
              <a:rPr lang="en-US" sz="2400" dirty="0"/>
              <a:t>not </a:t>
            </a:r>
            <a:r>
              <a:rPr lang="en-US" sz="2400" dirty="0" smtClean="0"/>
              <a:t>been studied </a:t>
            </a:r>
            <a:r>
              <a:rPr lang="en-US" sz="2400" dirty="0"/>
              <a:t>in pregnancy, although there are no reports of </a:t>
            </a:r>
            <a:r>
              <a:rPr lang="en-US" sz="2400" dirty="0" smtClean="0"/>
              <a:t>adverse </a:t>
            </a:r>
            <a:r>
              <a:rPr lang="en-US" sz="2400" dirty="0"/>
              <a:t>outcomes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For </a:t>
            </a:r>
            <a:r>
              <a:rPr lang="en-US" sz="2400" dirty="0"/>
              <a:t>women with T1DM with extreme insulin resistance (&gt;200-300 units daily), regular concentrated insulin U-500 can be used with careful education.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For </a:t>
            </a:r>
            <a:r>
              <a:rPr lang="en-US" sz="2400" dirty="0"/>
              <a:t>T1DM, insulin is best provided via a basal and bolus insulin regimen. Basal insulin is administered by once or twice daily insulin injections or CSII.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MDI </a:t>
            </a:r>
            <a:r>
              <a:rPr lang="en-US" sz="2400" dirty="0"/>
              <a:t>therapy </a:t>
            </a:r>
            <a:r>
              <a:rPr lang="en-US" sz="2400" dirty="0" smtClean="0"/>
              <a:t>typically </a:t>
            </a:r>
            <a:r>
              <a:rPr lang="en-US" sz="2400" dirty="0"/>
              <a:t>includes 4 to 7 injections per day. Timing of rapid acting insulin for carbohydrate coverage is very important: </a:t>
            </a:r>
            <a:r>
              <a:rPr lang="en-US" sz="2400" dirty="0" err="1"/>
              <a:t>prebolusing</a:t>
            </a:r>
            <a:r>
              <a:rPr lang="en-US" sz="2400" dirty="0"/>
              <a:t> at least 10 to 30 minutes before starting the meal (longer time in the third trimester) best achieves </a:t>
            </a:r>
            <a:r>
              <a:rPr lang="en-US" sz="2400" dirty="0" smtClean="0"/>
              <a:t>postprandial </a:t>
            </a:r>
            <a:r>
              <a:rPr lang="en-US" sz="2400" dirty="0"/>
              <a:t>glycemic </a:t>
            </a:r>
            <a:r>
              <a:rPr lang="en-US" sz="2400" dirty="0" smtClean="0"/>
              <a:t>targets.</a:t>
            </a:r>
            <a:endParaRPr lang="en-US" sz="2400" dirty="0"/>
          </a:p>
        </p:txBody>
      </p:sp>
    </p:spTree>
    <p:extLst>
      <p:ext uri="{BB962C8B-B14F-4D97-AF65-F5344CB8AC3E}">
        <p14:creationId xmlns:p14="http://schemas.microsoft.com/office/powerpoint/2010/main" val="3862597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288" y="406105"/>
            <a:ext cx="11085689" cy="5632311"/>
          </a:xfrm>
          <a:prstGeom prst="rect">
            <a:avLst/>
          </a:prstGeom>
        </p:spPr>
        <p:txBody>
          <a:bodyPr wrap="square">
            <a:spAutoFit/>
          </a:bodyPr>
          <a:lstStyle/>
          <a:p>
            <a:pPr marL="285750" indent="-285750">
              <a:buFont typeface="Arial" panose="020B0604020202020204" pitchFamily="34" charset="0"/>
              <a:buChar char="•"/>
            </a:pPr>
            <a:r>
              <a:rPr lang="en-US" sz="2400" dirty="0"/>
              <a:t>Bolus insulin doses should cover carbohydrate intake, best done with precise insulin to carbohydrate ratio calculations for women who can accurately count carbohydrates, and corrections for hyperglycemia.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Referrals </a:t>
            </a:r>
            <a:r>
              <a:rPr lang="en-US" sz="2400" dirty="0"/>
              <a:t>for diabetes education and </a:t>
            </a:r>
            <a:r>
              <a:rPr lang="en-US" sz="2400" dirty="0" smtClean="0"/>
              <a:t>nutrition </a:t>
            </a:r>
            <a:r>
              <a:rPr lang="en-US" sz="2400" dirty="0"/>
              <a:t>counseling can help with necessary education. For women who are not familiar, interested, or able to count carbohydrates, set doses of prandial insulin can be </a:t>
            </a:r>
            <a:r>
              <a:rPr lang="en-US" sz="2400" dirty="0" smtClean="0"/>
              <a:t>provided </a:t>
            </a:r>
            <a:r>
              <a:rPr lang="en-US" sz="2400" dirty="0"/>
              <a:t>to cover carbohydrate intake.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Nutrition </a:t>
            </a:r>
            <a:r>
              <a:rPr lang="en-US" sz="2400" dirty="0"/>
              <a:t>counseling should be available to women with T1DM during pregnancy.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Food plans should be </a:t>
            </a:r>
            <a:r>
              <a:rPr lang="en-US" sz="2400" dirty="0" smtClean="0"/>
              <a:t>individualized </a:t>
            </a:r>
            <a:r>
              <a:rPr lang="en-US" sz="2400" dirty="0"/>
              <a:t>based on a nutrition assessment and guidance from the Dietary Reference Intakes, which recommends all </a:t>
            </a:r>
            <a:r>
              <a:rPr lang="en-US" sz="2400" dirty="0" smtClean="0"/>
              <a:t>pregnant </a:t>
            </a:r>
            <a:r>
              <a:rPr lang="en-US" sz="2400" dirty="0"/>
              <a:t>women consume a minimum of 175  g of </a:t>
            </a:r>
            <a:r>
              <a:rPr lang="en-US" sz="2400" dirty="0" smtClean="0"/>
              <a:t>carbohydrate</a:t>
            </a:r>
            <a:r>
              <a:rPr lang="en-US" sz="2400" dirty="0"/>
              <a:t>, 71 g of protein, and 28 g of fiber daily in divided doses over each day .</a:t>
            </a:r>
          </a:p>
        </p:txBody>
      </p:sp>
    </p:spTree>
    <p:extLst>
      <p:ext uri="{BB962C8B-B14F-4D97-AF65-F5344CB8AC3E}">
        <p14:creationId xmlns:p14="http://schemas.microsoft.com/office/powerpoint/2010/main" val="1100411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2" y="1148140"/>
            <a:ext cx="11277600" cy="3785652"/>
          </a:xfrm>
          <a:prstGeom prst="rect">
            <a:avLst/>
          </a:prstGeom>
        </p:spPr>
        <p:txBody>
          <a:bodyPr wrap="square">
            <a:spAutoFit/>
          </a:bodyPr>
          <a:lstStyle/>
          <a:p>
            <a:pPr marL="285750" indent="-285750">
              <a:buFont typeface="Arial" panose="020B0604020202020204" pitchFamily="34" charset="0"/>
              <a:buChar char="•"/>
            </a:pPr>
            <a:r>
              <a:rPr lang="en-US" sz="2400" dirty="0"/>
              <a:t>Some women with T1DM may have followed a low-carbohydrate diet prior to pregnancy, and these women should be encouraged to increase </a:t>
            </a:r>
            <a:r>
              <a:rPr lang="en-US" sz="2400" dirty="0" smtClean="0"/>
              <a:t>carbohydrate </a:t>
            </a:r>
            <a:r>
              <a:rPr lang="en-US" sz="2400" dirty="0"/>
              <a:t>intake with careful monitoring of fetal growth and maternal glucose levels.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Simple </a:t>
            </a:r>
            <a:r>
              <a:rPr lang="en-US" sz="2400" dirty="0"/>
              <a:t>carbohydrates should be avoided except for treatment of hypoglycemia due to rapid rise in glucose values, and </a:t>
            </a:r>
            <a:r>
              <a:rPr lang="en-US" sz="2400" dirty="0">
                <a:solidFill>
                  <a:srgbClr val="FF0000"/>
                </a:solidFill>
              </a:rPr>
              <a:t>complex carbohydrates</a:t>
            </a:r>
            <a:r>
              <a:rPr lang="en-US" sz="2400" dirty="0"/>
              <a:t> are preferred.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ACOG </a:t>
            </a:r>
            <a:r>
              <a:rPr lang="en-US" sz="2400" dirty="0"/>
              <a:t>recommends that women consume an additional 300 calories per day in the second and third trimesters with 40% to 50% of calories coming from </a:t>
            </a:r>
            <a:r>
              <a:rPr lang="en-US" sz="2400" dirty="0" smtClean="0"/>
              <a:t>complex</a:t>
            </a:r>
            <a:r>
              <a:rPr lang="en-US" sz="2400" dirty="0"/>
              <a:t>, fiber-rich carbohydrates, 15% to 30% from protein, and 20% to 35% from unsaturated </a:t>
            </a:r>
            <a:r>
              <a:rPr lang="en-US" sz="2400" dirty="0" smtClean="0"/>
              <a:t>fats.</a:t>
            </a:r>
            <a:endParaRPr lang="en-US" sz="2400" dirty="0"/>
          </a:p>
        </p:txBody>
      </p:sp>
    </p:spTree>
    <p:extLst>
      <p:ext uri="{BB962C8B-B14F-4D97-AF65-F5344CB8AC3E}">
        <p14:creationId xmlns:p14="http://schemas.microsoft.com/office/powerpoint/2010/main" val="3955281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111" y="829018"/>
            <a:ext cx="11469511" cy="4154984"/>
          </a:xfrm>
          <a:prstGeom prst="rect">
            <a:avLst/>
          </a:prstGeom>
        </p:spPr>
        <p:txBody>
          <a:bodyPr wrap="square">
            <a:spAutoFit/>
          </a:bodyPr>
          <a:lstStyle/>
          <a:p>
            <a:pPr marL="285750" indent="-285750">
              <a:buFont typeface="Arial" panose="020B0604020202020204" pitchFamily="34" charset="0"/>
              <a:buChar char="•"/>
            </a:pPr>
            <a:r>
              <a:rPr lang="en-US" sz="2400" dirty="0"/>
              <a:t>Among women with T1DM, insulin requirements </a:t>
            </a:r>
            <a:r>
              <a:rPr lang="en-US" sz="2400" dirty="0" smtClean="0"/>
              <a:t>increase </a:t>
            </a:r>
            <a:r>
              <a:rPr lang="en-US" sz="2400" dirty="0"/>
              <a:t>throughout pregnancy. Typically, women with T1DM require 0.7, 0.8, and 0.9 to 1 units/kg in the first, second, and third trimesters, respectively </a:t>
            </a:r>
            <a:r>
              <a:rPr lang="en-US" sz="2400" dirty="0" smtClean="0"/>
              <a:t>, </a:t>
            </a:r>
            <a:r>
              <a:rPr lang="en-US" sz="2400" dirty="0"/>
              <a:t>although </a:t>
            </a:r>
            <a:r>
              <a:rPr lang="en-US" sz="2400" dirty="0" smtClean="0"/>
              <a:t>requirements </a:t>
            </a:r>
            <a:r>
              <a:rPr lang="en-US" sz="2400" dirty="0"/>
              <a:t>are widely variable due to obesity, physical </a:t>
            </a:r>
            <a:r>
              <a:rPr lang="en-US" sz="2400" dirty="0" smtClean="0"/>
              <a:t>activity </a:t>
            </a:r>
            <a:r>
              <a:rPr lang="en-US" sz="2400" dirty="0"/>
              <a:t>levels, and carbohydrate intake.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If </a:t>
            </a:r>
            <a:r>
              <a:rPr lang="en-US" sz="2400" dirty="0"/>
              <a:t>women are taking any noninsulin </a:t>
            </a:r>
            <a:r>
              <a:rPr lang="en-US" sz="2400" dirty="0" err="1"/>
              <a:t>antihyperglycemic</a:t>
            </a:r>
            <a:r>
              <a:rPr lang="en-US" sz="2400" dirty="0"/>
              <a:t> agents (GLP-1 agonists, SGLT-2 inhibitors) used </a:t>
            </a:r>
            <a:r>
              <a:rPr lang="en-US" sz="2400" dirty="0">
                <a:solidFill>
                  <a:srgbClr val="FF0000"/>
                </a:solidFill>
              </a:rPr>
              <a:t>off-label</a:t>
            </a:r>
            <a:r>
              <a:rPr lang="en-US" sz="2400" dirty="0"/>
              <a:t>, these should be discontinued preconception or once </a:t>
            </a:r>
            <a:r>
              <a:rPr lang="en-US" sz="2400" dirty="0" smtClean="0"/>
              <a:t>pregnancy </a:t>
            </a:r>
            <a:r>
              <a:rPr lang="en-US" sz="2400" dirty="0"/>
              <a:t>is identified.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smtClean="0"/>
              <a:t>Biguanide</a:t>
            </a:r>
            <a:r>
              <a:rPr lang="en-US" sz="2400" dirty="0" smtClean="0"/>
              <a:t> </a:t>
            </a:r>
            <a:r>
              <a:rPr lang="en-US" sz="2400" dirty="0"/>
              <a:t>therapy crosses the placenta, may lead to metabolic disease in the offspring, and is not a first-line agent in T1DM </a:t>
            </a:r>
            <a:r>
              <a:rPr lang="en-US" sz="2400" dirty="0" smtClean="0"/>
              <a:t>, </a:t>
            </a:r>
            <a:r>
              <a:rPr lang="en-US" sz="2400" dirty="0"/>
              <a:t>therefore it too should be </a:t>
            </a:r>
            <a:r>
              <a:rPr lang="en-US" sz="2400" dirty="0" smtClean="0"/>
              <a:t>discontinued.</a:t>
            </a:r>
            <a:endParaRPr lang="en-US" sz="2400" dirty="0"/>
          </a:p>
        </p:txBody>
      </p:sp>
    </p:spTree>
    <p:extLst>
      <p:ext uri="{BB962C8B-B14F-4D97-AF65-F5344CB8AC3E}">
        <p14:creationId xmlns:p14="http://schemas.microsoft.com/office/powerpoint/2010/main" val="4119002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3" y="137364"/>
            <a:ext cx="11288889" cy="6124754"/>
          </a:xfrm>
          <a:prstGeom prst="rect">
            <a:avLst/>
          </a:prstGeom>
        </p:spPr>
        <p:txBody>
          <a:bodyPr wrap="square">
            <a:spAutoFit/>
          </a:bodyPr>
          <a:lstStyle/>
          <a:p>
            <a:r>
              <a:rPr lang="en-US" sz="3200" dirty="0" smtClean="0"/>
              <a:t>advanced </a:t>
            </a:r>
            <a:r>
              <a:rPr lang="en-US" sz="3200" dirty="0"/>
              <a:t>diabetes technologies </a:t>
            </a:r>
            <a:r>
              <a:rPr lang="en-US" sz="2400" dirty="0" smtClean="0"/>
              <a:t>:</a:t>
            </a:r>
          </a:p>
          <a:p>
            <a:endParaRPr lang="en-US" sz="2400" dirty="0"/>
          </a:p>
          <a:p>
            <a:pPr marL="342900" indent="-342900">
              <a:buFont typeface="Arial" panose="020B0604020202020204" pitchFamily="34" charset="0"/>
              <a:buChar char="•"/>
            </a:pPr>
            <a:r>
              <a:rPr lang="en-US" sz="2400" dirty="0" smtClean="0"/>
              <a:t>Diabetes </a:t>
            </a:r>
            <a:r>
              <a:rPr lang="en-US" sz="2400" dirty="0"/>
              <a:t>technologies including CSII and CGM can be beneficial to women before, during, and after pregnancy</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CSII can deliver small increments of insulin, take into account insulin on board for multiple correction boluses, deliver precise bolus insulin delivery, and adjust basal rates hourly which can help with overnight glycemic control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Women </a:t>
            </a:r>
            <a:r>
              <a:rPr lang="en-US" sz="2400" dirty="0"/>
              <a:t>using CSII prior to pregnancy can continue this therapy during pregnancy </a:t>
            </a:r>
            <a:r>
              <a:rPr lang="en-US" sz="2400" dirty="0">
                <a:solidFill>
                  <a:srgbClr val="FF0000"/>
                </a:solidFill>
              </a:rPr>
              <a:t>(off-label</a:t>
            </a:r>
            <a:r>
              <a:rPr lang="en-US" sz="2400" dirty="0"/>
              <a:t>). Randomized controlled trials have not supported switching women from MDI therapy to CSII in pregnancy, though the studies were performed many years ago with older insulin pump models</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Meta-analyses have not shown maternal or neonatal </a:t>
            </a:r>
            <a:r>
              <a:rPr lang="en-US" sz="2400" dirty="0" smtClean="0"/>
              <a:t>benefits </a:t>
            </a:r>
            <a:r>
              <a:rPr lang="en-US" sz="2400" dirty="0"/>
              <a:t>of CSII over MDI therapy in pregnancy </a:t>
            </a:r>
            <a:r>
              <a:rPr lang="en-US" dirty="0" smtClean="0"/>
              <a:t>.</a:t>
            </a:r>
            <a:endParaRPr lang="en-US" dirty="0"/>
          </a:p>
        </p:txBody>
      </p:sp>
    </p:spTree>
    <p:extLst>
      <p:ext uri="{BB962C8B-B14F-4D97-AF65-F5344CB8AC3E}">
        <p14:creationId xmlns:p14="http://schemas.microsoft.com/office/powerpoint/2010/main" val="3225082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5" y="176453"/>
            <a:ext cx="11390488" cy="6001643"/>
          </a:xfrm>
          <a:prstGeom prst="rect">
            <a:avLst/>
          </a:prstGeom>
        </p:spPr>
        <p:txBody>
          <a:bodyPr wrap="square">
            <a:spAutoFit/>
          </a:bodyPr>
          <a:lstStyle/>
          <a:p>
            <a:pPr marL="285750" indent="-285750">
              <a:buFont typeface="Arial" panose="020B0604020202020204" pitchFamily="34" charset="0"/>
              <a:buChar char="•"/>
            </a:pPr>
            <a:r>
              <a:rPr lang="en-US" sz="2400" dirty="0"/>
              <a:t>One study found more admissions for </a:t>
            </a:r>
            <a:r>
              <a:rPr lang="en-US" sz="2400" dirty="0" err="1"/>
              <a:t>glucoregulation</a:t>
            </a:r>
            <a:r>
              <a:rPr lang="en-US" sz="2400" dirty="0"/>
              <a:t> among women with T1DM using MDI rather than CSII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ADA, ACOG, and Endocrine Society support use of insulin pumps during pregnancy, but CSII initiation should optimally be done prior to pregnancy so that patients can become familiar with CSII use preconception</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Pregnant women using CSII need to be well trained in insulin pump or infusion site malfunction recognition and </a:t>
            </a:r>
            <a:r>
              <a:rPr lang="en-US" sz="2400" dirty="0" smtClean="0"/>
              <a:t>troubleshooting.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Insulin pump settings are frequently adjusted as pregnancy progresses. The most aggressive changes are made in the overnight and early morning period to combat fasting hyperglycemia during the second and third </a:t>
            </a:r>
            <a:r>
              <a:rPr lang="en-US" sz="2400" dirty="0" smtClean="0"/>
              <a:t>trimesters .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While </a:t>
            </a:r>
            <a:r>
              <a:rPr lang="en-US" sz="2400" dirty="0"/>
              <a:t>basal and bolus insulin doses change throughout pregnancy, there is a disproportionate increase in bolus insulin requirements as pregnancy </a:t>
            </a:r>
            <a:r>
              <a:rPr lang="en-US" sz="2400" dirty="0" smtClean="0"/>
              <a:t>progresses.</a:t>
            </a:r>
            <a:endParaRPr lang="en-US" sz="2400" dirty="0"/>
          </a:p>
        </p:txBody>
      </p:sp>
    </p:spTree>
    <p:extLst>
      <p:ext uri="{BB962C8B-B14F-4D97-AF65-F5344CB8AC3E}">
        <p14:creationId xmlns:p14="http://schemas.microsoft.com/office/powerpoint/2010/main" val="40337127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378" y="476030"/>
            <a:ext cx="11446933" cy="4524315"/>
          </a:xfrm>
          <a:prstGeom prst="rect">
            <a:avLst/>
          </a:prstGeom>
        </p:spPr>
        <p:txBody>
          <a:bodyPr wrap="square">
            <a:spAutoFit/>
          </a:bodyPr>
          <a:lstStyle/>
          <a:p>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CGM allows patients and providers to see glycemic trends throughout the day with multiple glucose values, including overnight and </a:t>
            </a:r>
            <a:r>
              <a:rPr lang="en-US" sz="2400" dirty="0" err="1"/>
              <a:t>postprandially</a:t>
            </a:r>
            <a:r>
              <a:rPr lang="en-US" sz="2400" dirty="0"/>
              <a:t>.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CGM </a:t>
            </a:r>
            <a:r>
              <a:rPr lang="en-US" sz="2400" dirty="0"/>
              <a:t>can also alert pregnant women with diabetes and their </a:t>
            </a:r>
            <a:r>
              <a:rPr lang="en-US" sz="2400" dirty="0" smtClean="0"/>
              <a:t>significant </a:t>
            </a:r>
            <a:r>
              <a:rPr lang="en-US" sz="2400" dirty="0"/>
              <a:t>others of impending hypoglycemia, thus reducing or avoiding severe hypoglycemia</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 2019 systematic review of SMBG and CGM during pregnancy (n = 371 women with T1DM across 12 trials) </a:t>
            </a:r>
            <a:r>
              <a:rPr lang="en-US" sz="2400" dirty="0" smtClean="0"/>
              <a:t>with </a:t>
            </a:r>
            <a:r>
              <a:rPr lang="en-US" sz="2400" dirty="0"/>
              <a:t>both T1DM and type 2 diabetes mellitus found a </a:t>
            </a:r>
            <a:r>
              <a:rPr lang="en-US" sz="2400" dirty="0">
                <a:solidFill>
                  <a:srgbClr val="FF0000"/>
                </a:solidFill>
              </a:rPr>
              <a:t>reduced incidence of gestational hypertensive disorders </a:t>
            </a:r>
            <a:r>
              <a:rPr lang="en-US" sz="2400" dirty="0"/>
              <a:t>in women using CGM, but no </a:t>
            </a:r>
            <a:r>
              <a:rPr lang="en-US" sz="2400" dirty="0" smtClean="0"/>
              <a:t>statistically different association with pre-eclampsia.</a:t>
            </a:r>
            <a:endParaRPr lang="en-US" sz="2400" dirty="0"/>
          </a:p>
        </p:txBody>
      </p:sp>
    </p:spTree>
    <p:extLst>
      <p:ext uri="{BB962C8B-B14F-4D97-AF65-F5344CB8AC3E}">
        <p14:creationId xmlns:p14="http://schemas.microsoft.com/office/powerpoint/2010/main" val="285702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821" y="578473"/>
            <a:ext cx="11232444" cy="5170646"/>
          </a:xfrm>
          <a:prstGeom prst="rect">
            <a:avLst/>
          </a:prstGeom>
        </p:spPr>
        <p:txBody>
          <a:bodyPr wrap="square">
            <a:spAutoFit/>
          </a:bodyPr>
          <a:lstStyle/>
          <a:p>
            <a:r>
              <a:rPr lang="en-US" sz="3200" dirty="0"/>
              <a:t>Materials and </a:t>
            </a:r>
            <a:r>
              <a:rPr lang="en-US" sz="3200" dirty="0" smtClean="0"/>
              <a:t>Methods:</a:t>
            </a:r>
          </a:p>
          <a:p>
            <a:endParaRPr lang="en-US" dirty="0"/>
          </a:p>
          <a:p>
            <a:pPr marL="285750" indent="-285750">
              <a:buFont typeface="Arial" panose="020B0604020202020204" pitchFamily="34" charset="0"/>
              <a:buChar char="•"/>
            </a:pPr>
            <a:r>
              <a:rPr lang="en-US" dirty="0" smtClean="0"/>
              <a:t> </a:t>
            </a:r>
            <a:r>
              <a:rPr lang="en-US" sz="2800" dirty="0"/>
              <a:t>We conducted a search of the PubMed database from the past 50  years written in the English language using the search terms “type 1 diabetes” and “pregnancy” and “</a:t>
            </a:r>
            <a:r>
              <a:rPr lang="en-US" sz="2800" dirty="0" smtClean="0"/>
              <a:t>management.”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The search resulted in 682 articles with more recent and relevant manuscripts preferred.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 </a:t>
            </a:r>
            <a:r>
              <a:rPr lang="en-US" sz="2800" dirty="0"/>
              <a:t>The search included randomized controlled trials, observational studies, </a:t>
            </a:r>
            <a:r>
              <a:rPr lang="en-US" sz="2800" dirty="0" smtClean="0"/>
              <a:t>meta analyses</a:t>
            </a:r>
            <a:r>
              <a:rPr lang="en-US" sz="2800" dirty="0"/>
              <a:t>, and guidelines from professional societies yielding 169 documents in total reviewed here.</a:t>
            </a:r>
          </a:p>
        </p:txBody>
      </p:sp>
    </p:spTree>
    <p:extLst>
      <p:ext uri="{BB962C8B-B14F-4D97-AF65-F5344CB8AC3E}">
        <p14:creationId xmlns:p14="http://schemas.microsoft.com/office/powerpoint/2010/main" val="72962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222" y="649239"/>
            <a:ext cx="11221155" cy="5447645"/>
          </a:xfrm>
          <a:prstGeom prst="rect">
            <a:avLst/>
          </a:prstGeom>
        </p:spPr>
        <p:txBody>
          <a:bodyPr wrap="square">
            <a:spAutoFit/>
          </a:bodyPr>
          <a:lstStyle/>
          <a:p>
            <a:pPr marL="285750" indent="-285750">
              <a:buFont typeface="Arial" panose="020B0604020202020204" pitchFamily="34" charset="0"/>
              <a:buChar char="•"/>
            </a:pPr>
            <a:r>
              <a:rPr lang="en-US" sz="2400" dirty="0"/>
              <a:t>Studies have not found significant maternal or neonatal benefit to intermittent CGM use in pregnancy </a:t>
            </a:r>
            <a:r>
              <a:rPr lang="en-US" sz="2400" dirty="0" smtClean="0"/>
              <a:t>, </a:t>
            </a:r>
            <a:r>
              <a:rPr lang="en-US" sz="2400" dirty="0"/>
              <a:t>but have found benefits to continuous use.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Near-constant </a:t>
            </a:r>
            <a:r>
              <a:rPr lang="en-US" sz="2400" dirty="0"/>
              <a:t>CGM use in pregnancy has been associated with a decrease in neonatal hypoglycemia requiring intravenous dextrose and </a:t>
            </a:r>
            <a:r>
              <a:rPr lang="en-US" sz="2400" dirty="0" smtClean="0"/>
              <a:t>reduction </a:t>
            </a:r>
            <a:r>
              <a:rPr lang="en-US" sz="2400" dirty="0"/>
              <a:t>of large-for-gestational age (LGA) infants </a:t>
            </a:r>
            <a:r>
              <a:rPr lang="en-US" sz="2400" dirty="0" smtClean="0"/>
              <a:t>.</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Continuous Glucose Monitoring in Women with Type 1 Diabetes in Pregnancy Trial </a:t>
            </a:r>
            <a:r>
              <a:rPr lang="en-US" sz="2400" dirty="0">
                <a:solidFill>
                  <a:srgbClr val="FF0000"/>
                </a:solidFill>
              </a:rPr>
              <a:t>(CONCEPTT) </a:t>
            </a:r>
            <a:r>
              <a:rPr lang="en-US" sz="2400" dirty="0"/>
              <a:t>was an international, multicenter, randomized controlled study </a:t>
            </a:r>
            <a:r>
              <a:rPr lang="en-US" sz="2400" dirty="0" smtClean="0"/>
              <a:t>assessing </a:t>
            </a:r>
            <a:r>
              <a:rPr lang="en-US" sz="2400" dirty="0"/>
              <a:t>real-time CGM use in women with T1DM before and during pregnancy</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There were 325 women before and during pregnancy randomized to real-time CGM use or SMBG </a:t>
            </a:r>
            <a:r>
              <a:rPr lang="en-US" sz="2400" dirty="0" smtClean="0"/>
              <a:t>.</a:t>
            </a:r>
          </a:p>
          <a:p>
            <a:endParaRPr lang="en-US" dirty="0"/>
          </a:p>
          <a:p>
            <a:endParaRPr lang="en-US" dirty="0"/>
          </a:p>
        </p:txBody>
      </p:sp>
    </p:spTree>
    <p:extLst>
      <p:ext uri="{BB962C8B-B14F-4D97-AF65-F5344CB8AC3E}">
        <p14:creationId xmlns:p14="http://schemas.microsoft.com/office/powerpoint/2010/main" val="3057973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643" y="530578"/>
            <a:ext cx="11559823" cy="5632311"/>
          </a:xfrm>
          <a:prstGeom prst="rect">
            <a:avLst/>
          </a:prstGeom>
        </p:spPr>
        <p:txBody>
          <a:bodyPr wrap="square">
            <a:spAutoFit/>
          </a:bodyPr>
          <a:lstStyle/>
          <a:p>
            <a:pPr marL="285750" indent="-285750">
              <a:buFont typeface="Arial" panose="020B0604020202020204" pitchFamily="34" charset="0"/>
              <a:buChar char="•"/>
            </a:pPr>
            <a:r>
              <a:rPr lang="en-US" sz="2400" dirty="0"/>
              <a:t>There was a </a:t>
            </a:r>
            <a:r>
              <a:rPr lang="en-US" sz="2400" dirty="0">
                <a:solidFill>
                  <a:srgbClr val="FF0000"/>
                </a:solidFill>
              </a:rPr>
              <a:t>small decrease in HbA1c </a:t>
            </a:r>
            <a:r>
              <a:rPr lang="en-US" sz="2400" dirty="0"/>
              <a:t>among pregnant CGM users (mean difference –0.19%; 95% </a:t>
            </a:r>
            <a:r>
              <a:rPr lang="en-US" sz="2400" dirty="0" smtClean="0"/>
              <a:t>confidence </a:t>
            </a:r>
            <a:r>
              <a:rPr lang="en-US" sz="2400" dirty="0"/>
              <a:t>interval –0.34 to –0.03, P = .0207) </a:t>
            </a:r>
            <a:r>
              <a:rPr lang="en-US" sz="2400" dirty="0" smtClean="0"/>
              <a:t>.</a:t>
            </a:r>
            <a:endParaRPr lang="en-US" sz="2400" dirty="0"/>
          </a:p>
          <a:p>
            <a:endParaRPr lang="en-US" sz="2400" dirty="0" smtClean="0"/>
          </a:p>
          <a:p>
            <a:pPr marL="285750" indent="-285750">
              <a:buFont typeface="Arial" panose="020B0604020202020204" pitchFamily="34" charset="0"/>
              <a:buChar char="•"/>
            </a:pPr>
            <a:r>
              <a:rPr lang="en-US" sz="2400" dirty="0" smtClean="0"/>
              <a:t> </a:t>
            </a:r>
            <a:r>
              <a:rPr lang="en-US" sz="2400" dirty="0"/>
              <a:t>Data from CONCEPTT and a Swedish study demonstrated that CGM measures with </a:t>
            </a:r>
            <a:r>
              <a:rPr lang="en-US" sz="2400" dirty="0">
                <a:solidFill>
                  <a:srgbClr val="FF0000"/>
                </a:solidFill>
              </a:rPr>
              <a:t>5% to 7% greater time in range </a:t>
            </a:r>
            <a:r>
              <a:rPr lang="en-US" sz="2400" dirty="0"/>
              <a:t>during the second and third trimesters are associated with lower risk of LGA, macrosomia, shoulder dystocia, </a:t>
            </a:r>
            <a:r>
              <a:rPr lang="en-US" sz="2400" dirty="0" smtClean="0"/>
              <a:t>neonatal </a:t>
            </a:r>
            <a:r>
              <a:rPr lang="en-US" sz="2400" dirty="0"/>
              <a:t>hypoglycemia, and neonatal intensive care unit stay </a:t>
            </a:r>
            <a:r>
              <a:rPr lang="en-US" sz="2400" dirty="0" smtClean="0"/>
              <a:t>. </a:t>
            </a:r>
            <a:endParaRPr lang="en-US" sz="2400" dirty="0" smtClean="0"/>
          </a:p>
          <a:p>
            <a:endParaRPr lang="en-US" sz="2400" dirty="0" smtClean="0"/>
          </a:p>
          <a:p>
            <a:pPr marL="342900" indent="-342900">
              <a:buFont typeface="Arial" panose="020B0604020202020204" pitchFamily="34" charset="0"/>
              <a:buChar char="•"/>
            </a:pPr>
            <a:r>
              <a:rPr lang="en-US" sz="2400" dirty="0" smtClean="0"/>
              <a:t>The </a:t>
            </a:r>
            <a:r>
              <a:rPr lang="en-US" sz="2400" dirty="0"/>
              <a:t>results of these studies may not be generalizable to other populations and some selection bias may exist given that treatment was not blinded to the subject or </a:t>
            </a:r>
            <a:r>
              <a:rPr lang="en-US" sz="2400" dirty="0" smtClean="0"/>
              <a:t>provider </a:t>
            </a:r>
            <a:r>
              <a:rPr lang="en-US" sz="2400" dirty="0"/>
              <a:t>which may have influenced some neonatal outcomes.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 </a:t>
            </a:r>
            <a:r>
              <a:rPr lang="en-US" sz="2400" dirty="0"/>
              <a:t>recent analysis of CONCEPTT data has shown that CGM users doing MDI had similar first trimester HbA1c as CGM users doing CSII, but had lower HbA1c values at 34 weeks of gestation . </a:t>
            </a:r>
            <a:endParaRPr lang="en-US" sz="2400" dirty="0" smtClean="0"/>
          </a:p>
        </p:txBody>
      </p:sp>
    </p:spTree>
    <p:extLst>
      <p:ext uri="{BB962C8B-B14F-4D97-AF65-F5344CB8AC3E}">
        <p14:creationId xmlns:p14="http://schemas.microsoft.com/office/powerpoint/2010/main" val="4193252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4" y="487025"/>
            <a:ext cx="11379200" cy="5632311"/>
          </a:xfrm>
          <a:prstGeom prst="rect">
            <a:avLst/>
          </a:prstGeom>
        </p:spPr>
        <p:txBody>
          <a:bodyPr wrap="square">
            <a:spAutoFit/>
          </a:bodyPr>
          <a:lstStyle/>
          <a:p>
            <a:pPr marL="285750" indent="-285750">
              <a:buFont typeface="Arial" panose="020B0604020202020204" pitchFamily="34" charset="0"/>
              <a:buChar char="•"/>
            </a:pPr>
            <a:r>
              <a:rPr lang="en-US" sz="2400" dirty="0"/>
              <a:t>Furthermore, of pregnant women using CGM, CSII users were more likely to have gestational hypertension, neonatal hypoglycemia, and neonatal intensive care unit admissions .</a:t>
            </a:r>
          </a:p>
          <a:p>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CGM </a:t>
            </a:r>
            <a:r>
              <a:rPr lang="en-US" sz="2400" dirty="0"/>
              <a:t>use in pregnancy allows the patient and diabetes care team to see temporal patterns of </a:t>
            </a:r>
            <a:r>
              <a:rPr lang="en-US" sz="2400" dirty="0" err="1"/>
              <a:t>glycemia</a:t>
            </a:r>
            <a:r>
              <a:rPr lang="en-US" sz="2400" dirty="0"/>
              <a:t> throughout the day.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a:t>
            </a:r>
            <a:r>
              <a:rPr lang="en-US" sz="2400" dirty="0"/>
              <a:t> recent </a:t>
            </a:r>
            <a:r>
              <a:rPr lang="en-US" sz="2400" dirty="0" err="1"/>
              <a:t>subanalysis</a:t>
            </a:r>
            <a:r>
              <a:rPr lang="en-US" sz="2400" dirty="0"/>
              <a:t> of CONCEPTT data showed that CGM users had lower mean sensor glucose values by 7 hours/day than the control group, and that women who had a LGA infant had higher glucose at baseline and </a:t>
            </a:r>
            <a:r>
              <a:rPr lang="en-US" sz="2400" dirty="0" smtClean="0"/>
              <a:t>especially </a:t>
            </a:r>
            <a:r>
              <a:rPr lang="en-US" sz="2400" dirty="0"/>
              <a:t>at 24 and 34 weeks of gestation than women without a LGA infant .</a:t>
            </a:r>
            <a:endParaRPr lang="en-US" sz="2400" dirty="0" smtClean="0"/>
          </a:p>
          <a:p>
            <a:pPr marL="285750" indent="-285750">
              <a:buFont typeface="Arial" panose="020B0604020202020204" pitchFamily="34" charset="0"/>
              <a:buChar char="•"/>
            </a:pPr>
            <a:endParaRPr lang="en-US" sz="2400" dirty="0"/>
          </a:p>
          <a:p>
            <a:endParaRPr lang="en-US" sz="2400" dirty="0" smtClean="0"/>
          </a:p>
          <a:p>
            <a:endParaRPr lang="en-US" sz="2400" dirty="0"/>
          </a:p>
        </p:txBody>
      </p:sp>
    </p:spTree>
    <p:extLst>
      <p:ext uri="{BB962C8B-B14F-4D97-AF65-F5344CB8AC3E}">
        <p14:creationId xmlns:p14="http://schemas.microsoft.com/office/powerpoint/2010/main" val="1745650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821" y="878891"/>
            <a:ext cx="11119556" cy="4893647"/>
          </a:xfrm>
          <a:prstGeom prst="rect">
            <a:avLst/>
          </a:prstGeom>
        </p:spPr>
        <p:txBody>
          <a:bodyPr wrap="square">
            <a:spAutoFit/>
          </a:bodyPr>
          <a:lstStyle/>
          <a:p>
            <a:pPr marL="285750" indent="-285750">
              <a:buFont typeface="Arial" panose="020B0604020202020204" pitchFamily="34" charset="0"/>
              <a:buChar char="•"/>
            </a:pPr>
            <a:r>
              <a:rPr lang="en-US" sz="2400" dirty="0"/>
              <a:t>Neonatal outcomes, such as LGA, may be related to temporal trends in glycemic control.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Hybrid </a:t>
            </a:r>
            <a:r>
              <a:rPr lang="en-US" sz="2400" dirty="0"/>
              <a:t>closed-loop insulin pumps are on the market with automated insulin delivery based on CGM sensor glucose readings.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Currently</a:t>
            </a:r>
            <a:r>
              <a:rPr lang="en-US" sz="2400" dirty="0"/>
              <a:t>, 2 devices have been approved by the Food and Drug Administration for use in </a:t>
            </a:r>
            <a:r>
              <a:rPr lang="en-US" sz="2400" dirty="0" err="1"/>
              <a:t>nonpregnant</a:t>
            </a:r>
            <a:r>
              <a:rPr lang="en-US" sz="2400" dirty="0"/>
              <a:t> adults, not for use in pregnancy.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However</a:t>
            </a:r>
            <a:r>
              <a:rPr lang="en-US" sz="2400" dirty="0"/>
              <a:t>, many women use such devices preconception and can use them during pregnancy after discussion of risks and benefits with their diabetes teams. </a:t>
            </a:r>
            <a:endParaRPr lang="en-US" sz="2400" dirty="0" smtClean="0"/>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842720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99957"/>
            <a:ext cx="11187289" cy="6247864"/>
          </a:xfrm>
          <a:prstGeom prst="rect">
            <a:avLst/>
          </a:prstGeom>
        </p:spPr>
        <p:txBody>
          <a:bodyPr wrap="square">
            <a:spAutoFit/>
          </a:bodyPr>
          <a:lstStyle/>
          <a:p>
            <a:r>
              <a:rPr lang="en-US" sz="3200" dirty="0" smtClean="0"/>
              <a:t>Diabetic </a:t>
            </a:r>
            <a:r>
              <a:rPr lang="en-US" sz="3200" dirty="0"/>
              <a:t>ketoacidosis in </a:t>
            </a:r>
            <a:r>
              <a:rPr lang="en-US" sz="3200" dirty="0" smtClean="0"/>
              <a:t>pregnancy:</a:t>
            </a:r>
          </a:p>
          <a:p>
            <a:r>
              <a:rPr lang="en-US" sz="3200" dirty="0" smtClean="0"/>
              <a:t>  </a:t>
            </a:r>
            <a:endParaRPr lang="en-US" sz="2400" dirty="0" smtClean="0"/>
          </a:p>
          <a:p>
            <a:pPr marL="285750" indent="-285750">
              <a:buFont typeface="Arial" panose="020B0604020202020204" pitchFamily="34" charset="0"/>
              <a:buChar char="•"/>
            </a:pPr>
            <a:r>
              <a:rPr lang="en-US" sz="2400" dirty="0" smtClean="0"/>
              <a:t>DKA </a:t>
            </a:r>
            <a:r>
              <a:rPr lang="en-US" sz="2400" dirty="0"/>
              <a:t>can occur at lower glucose levels in pregnancy, even with </a:t>
            </a:r>
            <a:r>
              <a:rPr lang="en-US" sz="2400" dirty="0" err="1"/>
              <a:t>euglycemia</a:t>
            </a:r>
            <a:r>
              <a:rPr lang="en-US" sz="2400" dirty="0"/>
              <a:t> </a:t>
            </a:r>
            <a:r>
              <a:rPr lang="en-US" sz="2400" dirty="0" smtClean="0"/>
              <a:t>. </a:t>
            </a:r>
            <a:r>
              <a:rPr lang="en-US" sz="2400" dirty="0">
                <a:solidFill>
                  <a:srgbClr val="FF0000"/>
                </a:solidFill>
              </a:rPr>
              <a:t>Ten to 30% </a:t>
            </a:r>
            <a:r>
              <a:rPr lang="en-US" sz="2400" dirty="0"/>
              <a:t>of </a:t>
            </a:r>
            <a:r>
              <a:rPr lang="en-US" sz="2400" dirty="0" smtClean="0"/>
              <a:t>pregnancy DKA </a:t>
            </a:r>
            <a:r>
              <a:rPr lang="en-US" sz="2400" dirty="0"/>
              <a:t>episodes can occur with glucose levels &lt;250 mg/</a:t>
            </a:r>
            <a:r>
              <a:rPr lang="en-US" sz="2400" dirty="0" err="1"/>
              <a:t>dL</a:t>
            </a:r>
            <a:r>
              <a:rPr lang="en-US" sz="2400" dirty="0"/>
              <a:t> </a:t>
            </a:r>
            <a:r>
              <a:rPr lang="en-US" sz="2400" dirty="0" smtClean="0"/>
              <a:t>(</a:t>
            </a:r>
            <a:r>
              <a:rPr lang="en-US" sz="2400" dirty="0"/>
              <a:t>13.9 </a:t>
            </a:r>
            <a:r>
              <a:rPr lang="en-US" sz="2400" dirty="0" err="1"/>
              <a:t>mmol</a:t>
            </a:r>
            <a:r>
              <a:rPr lang="en-US" sz="2400" dirty="0"/>
              <a:t>/L)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DKA needs to be recognized quickly </a:t>
            </a:r>
            <a:r>
              <a:rPr lang="en-US" sz="2400" dirty="0" smtClean="0"/>
              <a:t>in </a:t>
            </a:r>
            <a:r>
              <a:rPr lang="en-US" sz="2400" dirty="0"/>
              <a:t>pregnant women with T1DM to prevent maternal and </a:t>
            </a:r>
            <a:r>
              <a:rPr lang="en-US" sz="2400" dirty="0" smtClean="0"/>
              <a:t>fetal </a:t>
            </a:r>
            <a:r>
              <a:rPr lang="en-US" sz="2400" dirty="0"/>
              <a:t>risk</a:t>
            </a:r>
            <a:r>
              <a:rPr lang="en-US" sz="2400" dirty="0" smtClean="0"/>
              <a:t>. </a:t>
            </a:r>
            <a:r>
              <a:rPr lang="en-US" sz="2400" dirty="0"/>
              <a:t>The rate of fetal demise after DKA in 1 </a:t>
            </a:r>
            <a:r>
              <a:rPr lang="en-US" sz="2400" dirty="0" smtClean="0"/>
              <a:t>retrospective </a:t>
            </a:r>
            <a:r>
              <a:rPr lang="en-US" sz="2400" dirty="0"/>
              <a:t>study was </a:t>
            </a:r>
            <a:r>
              <a:rPr lang="en-US" sz="2400" dirty="0">
                <a:solidFill>
                  <a:srgbClr val="FF0000"/>
                </a:solidFill>
              </a:rPr>
              <a:t>15%, </a:t>
            </a:r>
            <a:r>
              <a:rPr lang="en-US" sz="2400" dirty="0"/>
              <a:t>and usually occurred within 1 </a:t>
            </a:r>
            <a:r>
              <a:rPr lang="en-US" sz="2400" dirty="0" smtClean="0"/>
              <a:t>week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Therefore, women with symptoms of </a:t>
            </a:r>
            <a:r>
              <a:rPr lang="en-US" sz="2400" dirty="0" err="1" smtClean="0"/>
              <a:t>nausea,vomiting</a:t>
            </a:r>
            <a:r>
              <a:rPr lang="en-US" sz="2400" dirty="0"/>
              <a:t>, and abdominal pain, or with persistent glucose </a:t>
            </a:r>
            <a:r>
              <a:rPr lang="en-US" sz="2400" dirty="0" smtClean="0"/>
              <a:t>levels </a:t>
            </a:r>
            <a:r>
              <a:rPr lang="en-US" sz="2400" dirty="0"/>
              <a:t>over 200  mg/</a:t>
            </a:r>
            <a:r>
              <a:rPr lang="en-US" sz="2400" dirty="0" err="1"/>
              <a:t>dL</a:t>
            </a:r>
            <a:r>
              <a:rPr lang="en-US" sz="2400" dirty="0"/>
              <a:t>, should check for urine or serum </a:t>
            </a:r>
            <a:r>
              <a:rPr lang="en-US" sz="2400" dirty="0" smtClean="0"/>
              <a:t>ketones . </a:t>
            </a:r>
          </a:p>
          <a:p>
            <a:endParaRPr lang="en-US" sz="2400" dirty="0" smtClean="0"/>
          </a:p>
          <a:p>
            <a:pPr marL="285750" indent="-285750">
              <a:buFont typeface="Arial" panose="020B0604020202020204" pitchFamily="34" charset="0"/>
              <a:buChar char="•"/>
            </a:pPr>
            <a:r>
              <a:rPr lang="en-US" sz="2400" dirty="0" smtClean="0"/>
              <a:t>Women </a:t>
            </a:r>
            <a:r>
              <a:rPr lang="en-US" sz="2400" dirty="0"/>
              <a:t>should be instructed to notify </a:t>
            </a:r>
            <a:r>
              <a:rPr lang="en-US" sz="2400" dirty="0" smtClean="0"/>
              <a:t>their diabetes </a:t>
            </a:r>
            <a:r>
              <a:rPr lang="en-US" sz="2400" dirty="0"/>
              <a:t>team with any moderate or large ketones so that </a:t>
            </a:r>
            <a:r>
              <a:rPr lang="en-US" sz="2400" dirty="0" smtClean="0"/>
              <a:t>insulin </a:t>
            </a:r>
            <a:r>
              <a:rPr lang="en-US" sz="2400" dirty="0"/>
              <a:t>doses can be adjusted to reverse DKA quickly with </a:t>
            </a:r>
            <a:r>
              <a:rPr lang="en-US" sz="2400" dirty="0" smtClean="0"/>
              <a:t>a </a:t>
            </a:r>
            <a:r>
              <a:rPr lang="en-US" sz="2400" dirty="0"/>
              <a:t>low threshold for admission to the hospital for those </a:t>
            </a:r>
            <a:r>
              <a:rPr lang="en-US" sz="2400" dirty="0" smtClean="0"/>
              <a:t>with </a:t>
            </a:r>
            <a:r>
              <a:rPr lang="en-US" sz="2400" dirty="0"/>
              <a:t>moderate to large ketones and hyperglycemia. </a:t>
            </a:r>
          </a:p>
        </p:txBody>
      </p:sp>
    </p:spTree>
    <p:extLst>
      <p:ext uri="{BB962C8B-B14F-4D97-AF65-F5344CB8AC3E}">
        <p14:creationId xmlns:p14="http://schemas.microsoft.com/office/powerpoint/2010/main" val="27011908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2" y="79570"/>
            <a:ext cx="11367910" cy="5940088"/>
          </a:xfrm>
          <a:prstGeom prst="rect">
            <a:avLst/>
          </a:prstGeom>
        </p:spPr>
        <p:txBody>
          <a:bodyPr wrap="square">
            <a:spAutoFit/>
          </a:bodyPr>
          <a:lstStyle/>
          <a:p>
            <a:pPr marL="285750" indent="-285750">
              <a:buFont typeface="Arial" panose="020B0604020202020204" pitchFamily="34" charset="0"/>
              <a:buChar char="•"/>
            </a:pPr>
            <a:r>
              <a:rPr lang="en-US" sz="2400" dirty="0" smtClean="0"/>
              <a:t>Women </a:t>
            </a:r>
            <a:r>
              <a:rPr lang="en-US" sz="2400" dirty="0"/>
              <a:t>with and without diabetes can have </a:t>
            </a:r>
            <a:r>
              <a:rPr lang="en-US" sz="2400" dirty="0" err="1"/>
              <a:t>ketonuria</a:t>
            </a:r>
            <a:r>
              <a:rPr lang="en-US" sz="2400" dirty="0"/>
              <a:t> (without </a:t>
            </a:r>
            <a:r>
              <a:rPr lang="en-US" sz="2400" dirty="0" err="1"/>
              <a:t>ketonemia</a:t>
            </a:r>
            <a:r>
              <a:rPr lang="en-US" sz="2400" dirty="0"/>
              <a:t>) during pregnancy, especially after overnight fasting, reflecting the catabolic state.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These </a:t>
            </a:r>
            <a:r>
              <a:rPr lang="en-US" sz="2400" dirty="0"/>
              <a:t>patients should not have hyperglycemia or </a:t>
            </a:r>
            <a:r>
              <a:rPr lang="en-US" sz="2400" dirty="0" err="1"/>
              <a:t>ketonemia</a:t>
            </a:r>
            <a:r>
              <a:rPr lang="en-US" sz="2400" dirty="0"/>
              <a:t>. Women with T1DM who experience </a:t>
            </a:r>
            <a:r>
              <a:rPr lang="en-US" sz="2400" dirty="0" err="1"/>
              <a:t>ketonuria</a:t>
            </a:r>
            <a:r>
              <a:rPr lang="en-US" sz="2400" dirty="0"/>
              <a:t> should be instructed to increase carbohydrate consumption with insulin dose titration</a:t>
            </a:r>
            <a:r>
              <a:rPr lang="en-US" sz="2400" dirty="0" smtClean="0"/>
              <a:t>.</a:t>
            </a:r>
          </a:p>
          <a:p>
            <a:endParaRPr lang="en-US" sz="2400" dirty="0"/>
          </a:p>
          <a:p>
            <a:endParaRPr lang="en-US" dirty="0" smtClean="0"/>
          </a:p>
          <a:p>
            <a:r>
              <a:rPr lang="en-US" dirty="0" smtClean="0"/>
              <a:t> </a:t>
            </a:r>
            <a:r>
              <a:rPr lang="en-US" sz="3200" dirty="0" smtClean="0"/>
              <a:t>obstetric </a:t>
            </a:r>
            <a:r>
              <a:rPr lang="en-US" sz="3200" dirty="0"/>
              <a:t>monitoring and risks </a:t>
            </a:r>
            <a:r>
              <a:rPr lang="en-US" sz="3200"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smtClean="0"/>
              <a:t>Throughout </a:t>
            </a:r>
            <a:r>
              <a:rPr lang="en-US" sz="2400" dirty="0"/>
              <a:t>pregnancy, fetal growth is monitored closely in women with T1DM with growth ultrasounds performed regularly throughout the second and third trimesters</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during </a:t>
            </a:r>
            <a:r>
              <a:rPr lang="en-US" sz="2400" dirty="0"/>
              <a:t>the third trimester, women with T1DM are seen every 1 to 2 weeks in clinic until 36 weeks of gestation and then seen weekly until delivery to monitor maternal </a:t>
            </a:r>
            <a:r>
              <a:rPr lang="en-US" sz="2400" dirty="0" smtClean="0"/>
              <a:t>glucose </a:t>
            </a:r>
            <a:r>
              <a:rPr lang="en-US" sz="2400" dirty="0"/>
              <a:t>levels, fetal </a:t>
            </a:r>
            <a:r>
              <a:rPr lang="en-US" sz="2400" dirty="0" smtClean="0"/>
              <a:t>well being </a:t>
            </a:r>
            <a:r>
              <a:rPr lang="en-US" sz="2400" dirty="0"/>
              <a:t>and growth, and screening for obstetric complications. </a:t>
            </a:r>
          </a:p>
        </p:txBody>
      </p:sp>
    </p:spTree>
    <p:extLst>
      <p:ext uri="{BB962C8B-B14F-4D97-AF65-F5344CB8AC3E}">
        <p14:creationId xmlns:p14="http://schemas.microsoft.com/office/powerpoint/2010/main" val="18043588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10" y="203200"/>
            <a:ext cx="11559822" cy="6001643"/>
          </a:xfrm>
          <a:prstGeom prst="rect">
            <a:avLst/>
          </a:prstGeom>
        </p:spPr>
        <p:txBody>
          <a:bodyPr wrap="square">
            <a:spAutoFit/>
          </a:bodyPr>
          <a:lstStyle/>
          <a:p>
            <a:pPr marL="285750" indent="-285750">
              <a:buFont typeface="Arial" panose="020B0604020202020204" pitchFamily="34" charset="0"/>
              <a:buChar char="•"/>
            </a:pPr>
            <a:r>
              <a:rPr lang="en-US" sz="2400" dirty="0"/>
              <a:t>Antepartum fetal testing is </a:t>
            </a:r>
            <a:r>
              <a:rPr lang="en-US" sz="2400" dirty="0" smtClean="0"/>
              <a:t>recommended </a:t>
            </a:r>
            <a:r>
              <a:rPr lang="en-US" sz="2400" dirty="0"/>
              <a:t>by ACOG, although there are no clear </a:t>
            </a:r>
            <a:r>
              <a:rPr lang="en-US" sz="2400" dirty="0" smtClean="0"/>
              <a:t>evidence based </a:t>
            </a:r>
            <a:r>
              <a:rPr lang="en-US" sz="2400" dirty="0"/>
              <a:t>guidelines to recommend when this should start or how frequently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Antenatal </a:t>
            </a:r>
            <a:r>
              <a:rPr lang="en-US" sz="2400" dirty="0"/>
              <a:t>testing includes the fetal </a:t>
            </a:r>
            <a:r>
              <a:rPr lang="en-US" sz="2400" dirty="0" err="1"/>
              <a:t>nonstress</a:t>
            </a:r>
            <a:r>
              <a:rPr lang="en-US" sz="2400" dirty="0"/>
              <a:t> test, biophysical profile, or modified biophysical profile, which should begin </a:t>
            </a:r>
            <a:r>
              <a:rPr lang="en-US" sz="2400" dirty="0">
                <a:solidFill>
                  <a:srgbClr val="FF0000"/>
                </a:solidFill>
              </a:rPr>
              <a:t>once or twice weekly after 32 weeks of gestation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The incidence of LGA infants is twice that in women with pre-existing diabetes compared with women without diabetes </a:t>
            </a:r>
            <a:r>
              <a:rPr lang="en-US" sz="2400" dirty="0" smtClean="0"/>
              <a:t>. Despite </a:t>
            </a:r>
            <a:r>
              <a:rPr lang="en-US" sz="2400" dirty="0"/>
              <a:t>improvements in prenatal care, diabetes </a:t>
            </a:r>
            <a:r>
              <a:rPr lang="en-US" sz="2400" dirty="0" smtClean="0"/>
              <a:t>management</a:t>
            </a:r>
            <a:r>
              <a:rPr lang="en-US" sz="2400" dirty="0"/>
              <a:t>, and pregnancy outcomes over the past century, </a:t>
            </a:r>
            <a:r>
              <a:rPr lang="en-US" sz="2400" dirty="0" smtClean="0"/>
              <a:t>maternal </a:t>
            </a:r>
            <a:r>
              <a:rPr lang="en-US" sz="2400" dirty="0"/>
              <a:t>diabetes increases the risk of stillbirth and shoulder dystocia by at least 2-fold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Women with pre-existing diabetes are nearly 2 times as likely to have a cesarean section as women without diabetes. Maternal T1DM is not an indication for operative delivery</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However, if </a:t>
            </a:r>
            <a:r>
              <a:rPr lang="en-US" sz="2400" dirty="0" smtClean="0"/>
              <a:t>estimated </a:t>
            </a:r>
            <a:r>
              <a:rPr lang="en-US" sz="2400" dirty="0"/>
              <a:t>fetal weight is &gt;4500 g, ACOG recommends </a:t>
            </a:r>
            <a:r>
              <a:rPr lang="en-US" sz="2400" dirty="0" smtClean="0"/>
              <a:t>consideration </a:t>
            </a:r>
            <a:r>
              <a:rPr lang="en-US" sz="2400" dirty="0"/>
              <a:t>of cesarean section to avoid birth </a:t>
            </a:r>
            <a:r>
              <a:rPr lang="en-US" sz="2400" dirty="0" smtClean="0"/>
              <a:t>trauma</a:t>
            </a:r>
            <a:r>
              <a:rPr lang="en-US" dirty="0" smtClean="0"/>
              <a:t>.</a:t>
            </a:r>
            <a:endParaRPr lang="en-US" dirty="0"/>
          </a:p>
        </p:txBody>
      </p:sp>
    </p:spTree>
    <p:extLst>
      <p:ext uri="{BB962C8B-B14F-4D97-AF65-F5344CB8AC3E}">
        <p14:creationId xmlns:p14="http://schemas.microsoft.com/office/powerpoint/2010/main" val="493839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89" y="440814"/>
            <a:ext cx="11604978" cy="5262979"/>
          </a:xfrm>
          <a:prstGeom prst="rect">
            <a:avLst/>
          </a:prstGeom>
        </p:spPr>
        <p:txBody>
          <a:bodyPr wrap="square">
            <a:spAutoFit/>
          </a:bodyPr>
          <a:lstStyle/>
          <a:p>
            <a:pPr marL="285750" indent="-285750">
              <a:buFont typeface="Arial" panose="020B0604020202020204" pitchFamily="34" charset="0"/>
              <a:buChar char="•"/>
            </a:pPr>
            <a:r>
              <a:rPr lang="en-US" sz="2400" dirty="0" smtClean="0"/>
              <a:t>women </a:t>
            </a:r>
            <a:r>
              <a:rPr lang="en-US" sz="2400" dirty="0"/>
              <a:t>with T1DM should prepare for labor and </a:t>
            </a:r>
            <a:r>
              <a:rPr lang="en-US" sz="2400" dirty="0" smtClean="0"/>
              <a:t>delivery </a:t>
            </a:r>
            <a:r>
              <a:rPr lang="en-US" sz="2400" dirty="0"/>
              <a:t>in the early third trimester given the increased </a:t>
            </a:r>
            <a:r>
              <a:rPr lang="en-US" sz="2400" dirty="0" smtClean="0"/>
              <a:t>incidence </a:t>
            </a:r>
            <a:r>
              <a:rPr lang="en-US" sz="2400" dirty="0"/>
              <a:t>of preterm delivery.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Prevalence </a:t>
            </a:r>
            <a:r>
              <a:rPr lang="en-US" sz="2400" dirty="0"/>
              <a:t>of preterm delivery among women with T1DM ranges between </a:t>
            </a:r>
            <a:r>
              <a:rPr lang="en-US" sz="2400" dirty="0">
                <a:solidFill>
                  <a:srgbClr val="FF0000"/>
                </a:solidFill>
              </a:rPr>
              <a:t>21% and 38%</a:t>
            </a:r>
            <a:r>
              <a:rPr lang="en-US" sz="2400" dirty="0"/>
              <a:t> compared with 5.1% in women without diabetes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ACOG </a:t>
            </a:r>
            <a:r>
              <a:rPr lang="en-US" sz="2400" dirty="0"/>
              <a:t>recommends delivery by 39 0/7 to </a:t>
            </a:r>
            <a:r>
              <a:rPr lang="en-US" sz="2400" dirty="0" smtClean="0"/>
              <a:t>39 6/7 </a:t>
            </a:r>
            <a:r>
              <a:rPr lang="en-US" sz="2400" dirty="0"/>
              <a:t>weeks of gestation for women with well-controlled T1DM and no known vascular disease </a:t>
            </a:r>
            <a:r>
              <a:rPr lang="en-US" sz="2400" dirty="0" smtClean="0"/>
              <a:t>. </a:t>
            </a:r>
          </a:p>
          <a:p>
            <a:endParaRPr lang="en-US" sz="2400" dirty="0" smtClean="0"/>
          </a:p>
          <a:p>
            <a:pPr marL="285750" indent="-285750">
              <a:buFont typeface="Arial" panose="020B0604020202020204" pitchFamily="34" charset="0"/>
              <a:buChar char="•"/>
            </a:pPr>
            <a:r>
              <a:rPr lang="en-US" sz="2400" dirty="0" smtClean="0"/>
              <a:t>For </a:t>
            </a:r>
            <a:r>
              <a:rPr lang="en-US" sz="2400" dirty="0"/>
              <a:t>women with poor glycemic control (especially HbA1c &gt;6.5% in the third trimester) or vascular disease, delivery is recommended by 36 0/7 to 38 6/7 weeks </a:t>
            </a:r>
            <a:r>
              <a:rPr lang="en-US" sz="2400" dirty="0" smtClean="0"/>
              <a:t>.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 </a:t>
            </a:r>
            <a:r>
              <a:rPr lang="en-US" sz="2400" dirty="0"/>
              <a:t>presence of polyhydramnios or evidence of fetal overgrowth would prompt earlier delivery. There are not many studies on optimal delivery timing for women with </a:t>
            </a:r>
            <a:r>
              <a:rPr lang="en-US" sz="2400" dirty="0" smtClean="0"/>
              <a:t>T1DM.</a:t>
            </a:r>
            <a:endParaRPr lang="en-US" sz="2400" dirty="0"/>
          </a:p>
        </p:txBody>
      </p:sp>
    </p:spTree>
    <p:extLst>
      <p:ext uri="{BB962C8B-B14F-4D97-AF65-F5344CB8AC3E}">
        <p14:creationId xmlns:p14="http://schemas.microsoft.com/office/powerpoint/2010/main" val="33983729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78" y="80919"/>
            <a:ext cx="11288889" cy="6370975"/>
          </a:xfrm>
          <a:prstGeom prst="rect">
            <a:avLst/>
          </a:prstGeom>
        </p:spPr>
        <p:txBody>
          <a:bodyPr wrap="square">
            <a:spAutoFit/>
          </a:bodyPr>
          <a:lstStyle/>
          <a:p>
            <a:pPr marL="285750" indent="-285750">
              <a:buFont typeface="Arial" panose="020B0604020202020204" pitchFamily="34" charset="0"/>
              <a:buChar char="•"/>
            </a:pPr>
            <a:r>
              <a:rPr lang="en-US" sz="2400" dirty="0"/>
              <a:t>Growth restriction can occur in pregnancies of women with T1DM, though less common, and </a:t>
            </a:r>
            <a:r>
              <a:rPr lang="en-US" sz="2400" dirty="0" smtClean="0"/>
              <a:t>generally </a:t>
            </a:r>
            <a:r>
              <a:rPr lang="en-US" sz="2400" dirty="0"/>
              <a:t>affects women with pre-existing vascular disease and pre-eclampsia</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Large randomized controlled trials on intrapartum </a:t>
            </a:r>
            <a:r>
              <a:rPr lang="en-US" sz="2400" dirty="0" smtClean="0"/>
              <a:t>glucose </a:t>
            </a:r>
            <a:r>
              <a:rPr lang="en-US" sz="2400" dirty="0"/>
              <a:t>management among women with T1DM do not exist. While ACOG recommends intravenous insulin infusion, </a:t>
            </a:r>
            <a:r>
              <a:rPr lang="en-US" sz="2400" dirty="0" smtClean="0"/>
              <a:t>insulin </a:t>
            </a:r>
            <a:r>
              <a:rPr lang="en-US" sz="2400" dirty="0"/>
              <a:t>management should be individualized depending on glycemic control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Women </a:t>
            </a:r>
            <a:r>
              <a:rPr lang="en-US" sz="2400" dirty="0"/>
              <a:t>on CSII can continue using CSII during labor and delivery if glucose levels remain at goal and if the hospital protocol allows it</a:t>
            </a:r>
            <a:r>
              <a:rPr lang="en-US" sz="2400" dirty="0" smtClean="0"/>
              <a:t>. </a:t>
            </a:r>
            <a:r>
              <a:rPr lang="en-US" sz="2400" dirty="0"/>
              <a:t>For women being induced or in the latent phase of labor, temporary basal rate adjustments for the insulin pump can be used with </a:t>
            </a:r>
            <a:r>
              <a:rPr lang="en-US" sz="2400" dirty="0">
                <a:solidFill>
                  <a:srgbClr val="FF0000"/>
                </a:solidFill>
              </a:rPr>
              <a:t>50% reductions </a:t>
            </a:r>
            <a:r>
              <a:rPr lang="en-US" sz="2400" dirty="0"/>
              <a:t>individualized based on situation</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One </a:t>
            </a:r>
            <a:r>
              <a:rPr lang="en-US" sz="2400" dirty="0" smtClean="0"/>
              <a:t>retrospective </a:t>
            </a:r>
            <a:r>
              <a:rPr lang="en-US" sz="2400" dirty="0"/>
              <a:t>study of 65 women with T1DM evaluated CSII in the intrapartum period using a standardized protocol with varying basal rates and found successful intrapartum </a:t>
            </a:r>
            <a:r>
              <a:rPr lang="en-US" sz="2400" dirty="0" smtClean="0"/>
              <a:t>glycemic </a:t>
            </a:r>
            <a:r>
              <a:rPr lang="en-US" sz="2400" dirty="0"/>
              <a:t>control, although with a higher target glucose range of 70 to 140  </a:t>
            </a:r>
            <a:r>
              <a:rPr lang="en-US" sz="2400" dirty="0" smtClean="0"/>
              <a:t>mg/</a:t>
            </a:r>
            <a:r>
              <a:rPr lang="en-US" sz="2400" dirty="0" err="1" smtClean="0"/>
              <a:t>dL</a:t>
            </a:r>
            <a:r>
              <a:rPr lang="en-US" sz="2400" dirty="0" smtClean="0"/>
              <a:t>. </a:t>
            </a:r>
            <a:endParaRPr lang="en-US" sz="2400" dirty="0"/>
          </a:p>
        </p:txBody>
      </p:sp>
    </p:spTree>
    <p:extLst>
      <p:ext uri="{BB962C8B-B14F-4D97-AF65-F5344CB8AC3E}">
        <p14:creationId xmlns:p14="http://schemas.microsoft.com/office/powerpoint/2010/main" val="2072814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067" y="424808"/>
            <a:ext cx="11638844" cy="5262979"/>
          </a:xfrm>
          <a:prstGeom prst="rect">
            <a:avLst/>
          </a:prstGeom>
        </p:spPr>
        <p:txBody>
          <a:bodyPr wrap="square">
            <a:spAutoFit/>
          </a:bodyPr>
          <a:lstStyle/>
          <a:p>
            <a:pPr marL="285750" indent="-285750">
              <a:buFont typeface="Arial" panose="020B0604020202020204" pitchFamily="34" charset="0"/>
              <a:buChar char="•"/>
            </a:pPr>
            <a:r>
              <a:rPr lang="en-US" sz="2400" dirty="0"/>
              <a:t>Glucose should be measured every 2 to 4 hours during the latent phase of labor and hourly during the active phase</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Insulin can be provided by intravenous regular insulin infusion, subcutaneous insulin injection, or CSII depending on glycemic control.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If </a:t>
            </a:r>
            <a:r>
              <a:rPr lang="en-US" sz="2400" dirty="0"/>
              <a:t>glucose levels are not at goal on subcutaneous injection or CSII, IV insulin infusion should be initiated. There is no consensus glucose target for the intrapartum period; ACOG recommends the intrapartum glucose range of </a:t>
            </a:r>
            <a:r>
              <a:rPr lang="en-US" sz="2400" dirty="0">
                <a:solidFill>
                  <a:srgbClr val="FF0000"/>
                </a:solidFill>
              </a:rPr>
              <a:t>70 to 100 mg/</a:t>
            </a:r>
            <a:r>
              <a:rPr lang="en-US" sz="2400" dirty="0" err="1">
                <a:solidFill>
                  <a:srgbClr val="FF0000"/>
                </a:solidFill>
              </a:rPr>
              <a:t>dL</a:t>
            </a:r>
            <a:r>
              <a:rPr lang="en-US" sz="2400" dirty="0">
                <a:solidFill>
                  <a:srgbClr val="FF0000"/>
                </a:solidFill>
              </a:rPr>
              <a:t> </a:t>
            </a:r>
            <a:r>
              <a:rPr lang="en-US" sz="2400" dirty="0"/>
              <a:t>(3.9 to 5.6 </a:t>
            </a:r>
            <a:r>
              <a:rPr lang="en-US" sz="2400" dirty="0" err="1"/>
              <a:t>mmol</a:t>
            </a:r>
            <a:r>
              <a:rPr lang="en-US" sz="2400" dirty="0"/>
              <a:t>/L), while the Endocrine Society recommends </a:t>
            </a:r>
            <a:r>
              <a:rPr lang="en-US" sz="2400" dirty="0">
                <a:solidFill>
                  <a:srgbClr val="FF0000"/>
                </a:solidFill>
              </a:rPr>
              <a:t>72 to 126  mg/</a:t>
            </a:r>
            <a:r>
              <a:rPr lang="en-US" sz="2400" dirty="0" err="1">
                <a:solidFill>
                  <a:srgbClr val="FF0000"/>
                </a:solidFill>
              </a:rPr>
              <a:t>dL</a:t>
            </a:r>
            <a:r>
              <a:rPr lang="en-US" sz="2400" dirty="0">
                <a:solidFill>
                  <a:srgbClr val="FF0000"/>
                </a:solidFill>
              </a:rPr>
              <a:t> </a:t>
            </a:r>
            <a:r>
              <a:rPr lang="en-US" sz="2400" dirty="0"/>
              <a:t>(4 to 7 </a:t>
            </a:r>
            <a:r>
              <a:rPr lang="en-US" sz="2400" dirty="0" err="1"/>
              <a:t>mmol</a:t>
            </a:r>
            <a:r>
              <a:rPr lang="en-US" sz="2400" dirty="0"/>
              <a:t>/L) .</a:t>
            </a:r>
            <a:endParaRPr lang="en-US" sz="2400" dirty="0" smtClean="0"/>
          </a:p>
          <a:p>
            <a:endParaRPr lang="en-US" sz="2400" dirty="0"/>
          </a:p>
          <a:p>
            <a:pPr marL="285750" indent="-285750">
              <a:buFont typeface="Arial" panose="020B0604020202020204" pitchFamily="34" charset="0"/>
              <a:buChar char="•"/>
            </a:pPr>
            <a:r>
              <a:rPr lang="en-US" sz="2400" dirty="0" smtClean="0"/>
              <a:t>Good </a:t>
            </a:r>
            <a:r>
              <a:rPr lang="en-US" sz="2400" dirty="0"/>
              <a:t>glycemic control intrapartum can prevent maternal hyperglycemia–induced fetal </a:t>
            </a:r>
            <a:r>
              <a:rPr lang="en-US" sz="2400" dirty="0" err="1"/>
              <a:t>acidemia</a:t>
            </a:r>
            <a:r>
              <a:rPr lang="en-US" sz="2400" dirty="0"/>
              <a:t> and neonatal hypoglycemia </a:t>
            </a:r>
            <a:r>
              <a:rPr lang="en-US" sz="2400" dirty="0" smtClean="0"/>
              <a:t>, </a:t>
            </a:r>
            <a:r>
              <a:rPr lang="en-US" sz="2400" dirty="0"/>
              <a:t>which is frequently a reason for neonatal intensive care unit admission. </a:t>
            </a:r>
          </a:p>
        </p:txBody>
      </p:sp>
    </p:spTree>
    <p:extLst>
      <p:ext uri="{BB962C8B-B14F-4D97-AF65-F5344CB8AC3E}">
        <p14:creationId xmlns:p14="http://schemas.microsoft.com/office/powerpoint/2010/main" val="4094355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7" y="417688"/>
            <a:ext cx="11390489" cy="5232202"/>
          </a:xfrm>
          <a:prstGeom prst="rect">
            <a:avLst/>
          </a:prstGeom>
        </p:spPr>
        <p:txBody>
          <a:bodyPr wrap="square">
            <a:spAutoFit/>
          </a:bodyPr>
          <a:lstStyle/>
          <a:p>
            <a:r>
              <a:rPr lang="en-US" sz="4000" dirty="0"/>
              <a:t>Preconception </a:t>
            </a:r>
            <a:r>
              <a:rPr lang="en-US" sz="4000" dirty="0" smtClean="0"/>
              <a:t>:</a:t>
            </a:r>
          </a:p>
          <a:p>
            <a:r>
              <a:rPr lang="en-US" sz="3600" dirty="0" smtClean="0"/>
              <a:t>Overview </a:t>
            </a:r>
            <a:r>
              <a:rPr lang="en-US" sz="3600" dirty="0"/>
              <a:t>and general </a:t>
            </a:r>
            <a:r>
              <a:rPr lang="en-US" sz="3600" dirty="0" smtClean="0"/>
              <a:t>counseling:</a:t>
            </a:r>
          </a:p>
          <a:p>
            <a:endParaRPr lang="en-US" dirty="0"/>
          </a:p>
          <a:p>
            <a:pPr marL="285750" indent="-285750">
              <a:buFont typeface="Arial" panose="020B0604020202020204" pitchFamily="34" charset="0"/>
              <a:buChar char="•"/>
            </a:pPr>
            <a:r>
              <a:rPr lang="en-US" dirty="0" smtClean="0"/>
              <a:t> </a:t>
            </a:r>
            <a:r>
              <a:rPr lang="en-US" sz="2400" dirty="0"/>
              <a:t>The prevalence of T1DM among women of reproductive age is increasing globally </a:t>
            </a:r>
            <a:r>
              <a:rPr lang="en-US" sz="2400" dirty="0" smtClean="0"/>
              <a:t>. </a:t>
            </a:r>
          </a:p>
          <a:p>
            <a:endParaRPr lang="en-US" sz="2400" dirty="0"/>
          </a:p>
          <a:p>
            <a:pPr marL="285750" indent="-285750">
              <a:buFont typeface="Arial" panose="020B0604020202020204" pitchFamily="34" charset="0"/>
              <a:buChar char="•"/>
            </a:pPr>
            <a:r>
              <a:rPr lang="en-US" sz="2400" dirty="0" smtClean="0"/>
              <a:t>T1DM </a:t>
            </a:r>
            <a:r>
              <a:rPr lang="en-US" sz="2400" dirty="0"/>
              <a:t>increases the risk of suboptimal maternal and neonatal outcomes including spontaneous abortion, congenital </a:t>
            </a:r>
            <a:r>
              <a:rPr lang="en-US" sz="2400" dirty="0" smtClean="0"/>
              <a:t>malformation</a:t>
            </a:r>
            <a:r>
              <a:rPr lang="en-US" sz="2400" dirty="0"/>
              <a:t>, macrosomia, preterm delivery, perinatal mortality and morbidity </a:t>
            </a:r>
            <a:r>
              <a:rPr lang="en-US" sz="2400" dirty="0" smtClean="0"/>
              <a:t>, </a:t>
            </a:r>
            <a:r>
              <a:rPr lang="en-US" sz="2400" dirty="0"/>
              <a:t>and potential future offspring metabolic </a:t>
            </a:r>
            <a:r>
              <a:rPr lang="en-US" sz="2400" dirty="0" smtClean="0"/>
              <a:t>abnormalities.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All </a:t>
            </a:r>
            <a:r>
              <a:rPr lang="en-US" sz="2400" dirty="0"/>
              <a:t>women of reproductive age with T1DM should be counseled on the effects of diabetes in pregnancy, of </a:t>
            </a:r>
            <a:r>
              <a:rPr lang="en-US" sz="2400" dirty="0" smtClean="0"/>
              <a:t>pregnancy </a:t>
            </a:r>
            <a:r>
              <a:rPr lang="en-US" sz="2400" dirty="0"/>
              <a:t>on diabetes, and of pregnancy on complications of </a:t>
            </a:r>
            <a:r>
              <a:rPr lang="en-US" sz="2400" dirty="0" smtClean="0"/>
              <a:t>diabetes.</a:t>
            </a:r>
            <a:endParaRPr lang="en-US" sz="2400" dirty="0"/>
          </a:p>
        </p:txBody>
      </p:sp>
    </p:spTree>
    <p:extLst>
      <p:ext uri="{BB962C8B-B14F-4D97-AF65-F5344CB8AC3E}">
        <p14:creationId xmlns:p14="http://schemas.microsoft.com/office/powerpoint/2010/main" val="3100307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777" y="496711"/>
            <a:ext cx="11548534" cy="6001643"/>
          </a:xfrm>
          <a:prstGeom prst="rect">
            <a:avLst/>
          </a:prstGeom>
        </p:spPr>
        <p:txBody>
          <a:bodyPr wrap="square">
            <a:spAutoFit/>
          </a:bodyPr>
          <a:lstStyle/>
          <a:p>
            <a:pPr marL="285750" indent="-285750">
              <a:buFont typeface="Arial" panose="020B0604020202020204" pitchFamily="34" charset="0"/>
              <a:buChar char="•"/>
            </a:pPr>
            <a:r>
              <a:rPr lang="en-US" sz="2400" dirty="0"/>
              <a:t>A </a:t>
            </a:r>
            <a:r>
              <a:rPr lang="en-US" sz="2400" dirty="0" smtClean="0"/>
              <a:t>reasonable </a:t>
            </a:r>
            <a:r>
              <a:rPr lang="en-US" sz="2400" dirty="0"/>
              <a:t>intrapartum glucose target range is 70 to 126 mg/ </a:t>
            </a:r>
            <a:r>
              <a:rPr lang="en-US" sz="2400" dirty="0" err="1"/>
              <a:t>dL</a:t>
            </a:r>
            <a:r>
              <a:rPr lang="en-US" sz="2400" dirty="0"/>
              <a:t> (3.9-7 </a:t>
            </a:r>
            <a:r>
              <a:rPr lang="en-US" sz="2400" dirty="0" err="1"/>
              <a:t>mmol</a:t>
            </a:r>
            <a:r>
              <a:rPr lang="en-US" sz="2400" dirty="0"/>
              <a:t>/L), although some suggest a lower range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A recent retrospective study of women with </a:t>
            </a:r>
            <a:r>
              <a:rPr lang="en-US" sz="2400" dirty="0" smtClean="0"/>
              <a:t>gestational </a:t>
            </a:r>
            <a:r>
              <a:rPr lang="en-US" sz="2400" dirty="0"/>
              <a:t>and </a:t>
            </a:r>
            <a:r>
              <a:rPr lang="en-US" sz="2400" dirty="0" err="1"/>
              <a:t>pregestational</a:t>
            </a:r>
            <a:r>
              <a:rPr lang="en-US" sz="2400" dirty="0"/>
              <a:t> diabetes, including 157 women with T1DM, found no significant differences in incidence of neonatal hypoglycemia with a tighter intrapartum glucose target range (63 to 117 mg/</a:t>
            </a:r>
            <a:r>
              <a:rPr lang="en-US" sz="2400" dirty="0" err="1"/>
              <a:t>dL</a:t>
            </a:r>
            <a:r>
              <a:rPr lang="en-US" sz="2400" dirty="0"/>
              <a:t> [3.5 to 6.5 </a:t>
            </a:r>
            <a:r>
              <a:rPr lang="en-US" sz="2400" dirty="0" err="1"/>
              <a:t>mmol</a:t>
            </a:r>
            <a:r>
              <a:rPr lang="en-US" sz="2400" dirty="0"/>
              <a:t>/L])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Fetuses of mothers with suboptimal antepartum </a:t>
            </a:r>
            <a:r>
              <a:rPr lang="en-US" sz="2400" dirty="0" err="1"/>
              <a:t>glycemia</a:t>
            </a:r>
            <a:r>
              <a:rPr lang="en-US" sz="2400" dirty="0"/>
              <a:t> will have pancreatic hyperplasia and hyperinsulinemia in utero due to chronic maternal hyperglycemia, which is not corrected with </a:t>
            </a:r>
            <a:r>
              <a:rPr lang="en-US" sz="2400" dirty="0" err="1"/>
              <a:t>euglycemia</a:t>
            </a:r>
            <a:r>
              <a:rPr lang="en-US" sz="2400" dirty="0"/>
              <a:t> during the intrapartum period</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smtClean="0"/>
              <a:t>these </a:t>
            </a:r>
            <a:r>
              <a:rPr lang="en-US" sz="2400" dirty="0"/>
              <a:t>neonates will need careful monitoring and treatment for potential severe or prolonged neonatal hypoglycemia</a:t>
            </a:r>
            <a:r>
              <a:rPr lang="en-US" sz="2400" dirty="0" smtClean="0"/>
              <a:t>.</a:t>
            </a:r>
          </a:p>
          <a:p>
            <a:pPr marL="285750" indent="-28575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23401124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065" y="304800"/>
            <a:ext cx="11435645" cy="5478423"/>
          </a:xfrm>
          <a:prstGeom prst="rect">
            <a:avLst/>
          </a:prstGeom>
        </p:spPr>
        <p:txBody>
          <a:bodyPr wrap="square">
            <a:spAutoFit/>
          </a:bodyPr>
          <a:lstStyle/>
          <a:p>
            <a:r>
              <a:rPr lang="en-US" sz="3600" dirty="0" smtClean="0"/>
              <a:t>Postpartum:</a:t>
            </a:r>
          </a:p>
          <a:p>
            <a:r>
              <a:rPr lang="en-US" dirty="0" smtClean="0"/>
              <a:t> </a:t>
            </a:r>
            <a:r>
              <a:rPr lang="en-US" sz="3200" dirty="0"/>
              <a:t>Insulin dosing </a:t>
            </a:r>
            <a:r>
              <a:rPr lang="en-US" sz="3200" dirty="0" smtClean="0"/>
              <a:t>:</a:t>
            </a:r>
          </a:p>
          <a:p>
            <a:endParaRPr lang="en-US" dirty="0"/>
          </a:p>
          <a:p>
            <a:pPr marL="285750" indent="-285750">
              <a:buFont typeface="Arial" panose="020B0604020202020204" pitchFamily="34" charset="0"/>
              <a:buChar char="•"/>
            </a:pPr>
            <a:r>
              <a:rPr lang="en-US" sz="2400" dirty="0" smtClean="0"/>
              <a:t>With </a:t>
            </a:r>
            <a:r>
              <a:rPr lang="en-US" sz="2400" dirty="0"/>
              <a:t>placental delivery, insulin resistance decreases </a:t>
            </a:r>
            <a:r>
              <a:rPr lang="en-US" sz="2400" dirty="0" smtClean="0"/>
              <a:t>substantially</a:t>
            </a:r>
            <a:r>
              <a:rPr lang="en-US" sz="2400" dirty="0"/>
              <a:t>. Insulin doses in the immediate postpartum period should be reduced by </a:t>
            </a:r>
            <a:r>
              <a:rPr lang="en-US" sz="2400" dirty="0">
                <a:solidFill>
                  <a:srgbClr val="FF0000"/>
                </a:solidFill>
              </a:rPr>
              <a:t>30% to 35% </a:t>
            </a:r>
            <a:r>
              <a:rPr lang="en-US" sz="2400" dirty="0"/>
              <a:t>compared with </a:t>
            </a:r>
            <a:r>
              <a:rPr lang="en-US" sz="2400" dirty="0" err="1"/>
              <a:t>prepregnancy</a:t>
            </a:r>
            <a:r>
              <a:rPr lang="en-US" sz="2400" dirty="0"/>
              <a:t> doses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Over the first 1 to 2 weeks postpartum, insulin sensitivity returns closer to </a:t>
            </a:r>
            <a:r>
              <a:rPr lang="en-US" sz="2400" dirty="0" err="1"/>
              <a:t>prepregnancy</a:t>
            </a:r>
            <a:r>
              <a:rPr lang="en-US" sz="2400" dirty="0"/>
              <a:t> levels and insulin doses will need to be </a:t>
            </a:r>
            <a:r>
              <a:rPr lang="en-US" sz="2400" dirty="0" smtClean="0"/>
              <a:t>adjusted</a:t>
            </a:r>
            <a:r>
              <a:rPr lang="en-US" sz="2400" dirty="0"/>
              <a:t>, especially in the setting of breastfeeding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Usually </a:t>
            </a:r>
            <a:r>
              <a:rPr lang="en-US" sz="2400" dirty="0"/>
              <a:t>women are instructed to return to </a:t>
            </a:r>
            <a:r>
              <a:rPr lang="en-US" sz="2400" dirty="0" err="1"/>
              <a:t>prepregnancy</a:t>
            </a:r>
            <a:r>
              <a:rPr lang="en-US" sz="2400" dirty="0"/>
              <a:t> doses of insulin within 2 to 6 weeks after delivery, and if </a:t>
            </a:r>
            <a:r>
              <a:rPr lang="en-US" sz="2400" dirty="0" smtClean="0"/>
              <a:t>breastfeeding</a:t>
            </a:r>
            <a:r>
              <a:rPr lang="en-US" sz="2400" dirty="0"/>
              <a:t>, insulin doses are commonly </a:t>
            </a:r>
            <a:r>
              <a:rPr lang="en-US" sz="2400" dirty="0">
                <a:solidFill>
                  <a:srgbClr val="FF0000"/>
                </a:solidFill>
              </a:rPr>
              <a:t>~14% to 30% </a:t>
            </a:r>
            <a:r>
              <a:rPr lang="en-US" sz="2400" dirty="0"/>
              <a:t>lower than preconception doses </a:t>
            </a:r>
            <a:r>
              <a:rPr lang="en-US" sz="2400" dirty="0" smtClean="0"/>
              <a:t>. </a:t>
            </a:r>
          </a:p>
        </p:txBody>
      </p:sp>
    </p:spTree>
    <p:extLst>
      <p:ext uri="{BB962C8B-B14F-4D97-AF65-F5344CB8AC3E}">
        <p14:creationId xmlns:p14="http://schemas.microsoft.com/office/powerpoint/2010/main" val="3991304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4" y="691361"/>
            <a:ext cx="11243733" cy="4524315"/>
          </a:xfrm>
          <a:prstGeom prst="rect">
            <a:avLst/>
          </a:prstGeom>
        </p:spPr>
        <p:txBody>
          <a:bodyPr wrap="square">
            <a:spAutoFit/>
          </a:bodyPr>
          <a:lstStyle/>
          <a:p>
            <a:pPr marL="285750" indent="-285750">
              <a:buFont typeface="Arial" panose="020B0604020202020204" pitchFamily="34" charset="0"/>
              <a:buChar char="•"/>
            </a:pPr>
            <a:r>
              <a:rPr lang="en-US" sz="2400" dirty="0"/>
              <a:t>If preconception doses are unknown, reduction of insulin by </a:t>
            </a:r>
            <a:r>
              <a:rPr lang="en-US" sz="2400" dirty="0">
                <a:solidFill>
                  <a:srgbClr val="FF0000"/>
                </a:solidFill>
              </a:rPr>
              <a:t>at least 50% of </a:t>
            </a:r>
            <a:r>
              <a:rPr lang="en-US" sz="2400" dirty="0" err="1">
                <a:solidFill>
                  <a:srgbClr val="FF0000"/>
                </a:solidFill>
              </a:rPr>
              <a:t>predelivery</a:t>
            </a:r>
            <a:r>
              <a:rPr lang="en-US" sz="2400" dirty="0">
                <a:solidFill>
                  <a:srgbClr val="FF0000"/>
                </a:solidFill>
              </a:rPr>
              <a:t> </a:t>
            </a:r>
            <a:r>
              <a:rPr lang="en-US" sz="2400" dirty="0"/>
              <a:t>settings is necessary and adjustments made based on glucose values</a:t>
            </a:r>
            <a:r>
              <a:rPr lang="en-US" sz="2400" dirty="0" smtClean="0"/>
              <a:t>.</a:t>
            </a:r>
          </a:p>
          <a:p>
            <a:endParaRPr lang="en-US" sz="2400" dirty="0"/>
          </a:p>
          <a:p>
            <a:pPr marL="285750" indent="-285750">
              <a:buFont typeface="Arial" panose="020B0604020202020204" pitchFamily="34" charset="0"/>
              <a:buChar char="•"/>
            </a:pPr>
            <a:r>
              <a:rPr lang="en-US" sz="2400" dirty="0" smtClean="0"/>
              <a:t>In </a:t>
            </a:r>
            <a:r>
              <a:rPr lang="en-US" sz="2400" dirty="0"/>
              <a:t>a study of 44 well-controlled women with T1DM (HbA1c ≤7.4%), total daily insulin </a:t>
            </a:r>
            <a:r>
              <a:rPr lang="en-US" sz="2400" dirty="0" smtClean="0"/>
              <a:t>requirements </a:t>
            </a:r>
            <a:r>
              <a:rPr lang="en-US" sz="2400" dirty="0"/>
              <a:t>were 34% lower at 6 weeks postpartum than at preconception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This was </a:t>
            </a:r>
            <a:r>
              <a:rPr lang="en-US" sz="2400" dirty="0">
                <a:solidFill>
                  <a:srgbClr val="FF0000"/>
                </a:solidFill>
              </a:rPr>
              <a:t>similar</a:t>
            </a:r>
            <a:r>
              <a:rPr lang="en-US" sz="2400" dirty="0"/>
              <a:t> for women on CSII or MDI, and for women who were breastfeeding or formula feeding their infants </a:t>
            </a:r>
            <a:r>
              <a:rPr lang="en-US" sz="2400" dirty="0" smtClean="0"/>
              <a:t>, </a:t>
            </a:r>
            <a:r>
              <a:rPr lang="en-US" sz="2400" dirty="0"/>
              <a:t>although some studies note lower requirements in breastfeeding women</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a:t>
            </a:r>
            <a:r>
              <a:rPr lang="en-US" sz="2400" dirty="0" smtClean="0"/>
              <a:t>preconception </a:t>
            </a:r>
            <a:r>
              <a:rPr lang="en-US" sz="2400" dirty="0"/>
              <a:t>median interquartile range total daily insulin doses were 0.64 (0.49-0.64) units/kg/day while postpartum doses were 0.32 (0.3-0.5) units/kg/day .</a:t>
            </a:r>
          </a:p>
        </p:txBody>
      </p:sp>
    </p:spTree>
    <p:extLst>
      <p:ext uri="{BB962C8B-B14F-4D97-AF65-F5344CB8AC3E}">
        <p14:creationId xmlns:p14="http://schemas.microsoft.com/office/powerpoint/2010/main" val="36542675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56" y="0"/>
            <a:ext cx="11300178" cy="5724644"/>
          </a:xfrm>
          <a:prstGeom prst="rect">
            <a:avLst/>
          </a:prstGeom>
        </p:spPr>
        <p:txBody>
          <a:bodyPr wrap="square">
            <a:spAutoFit/>
          </a:bodyPr>
          <a:lstStyle/>
          <a:p>
            <a:r>
              <a:rPr lang="en-US" sz="3600" dirty="0" smtClean="0"/>
              <a:t>Breastfeeding :</a:t>
            </a:r>
          </a:p>
          <a:p>
            <a:endParaRPr lang="en-US" dirty="0"/>
          </a:p>
          <a:p>
            <a:pPr marL="285750" indent="-285750">
              <a:buFont typeface="Arial" panose="020B0604020202020204" pitchFamily="34" charset="0"/>
              <a:buChar char="•"/>
            </a:pPr>
            <a:r>
              <a:rPr lang="en-US" sz="2400" dirty="0" smtClean="0"/>
              <a:t>Exclusive </a:t>
            </a:r>
            <a:r>
              <a:rPr lang="en-US" sz="2400" dirty="0"/>
              <a:t>breastfeeding is recommended by the World Health Organization </a:t>
            </a:r>
            <a:r>
              <a:rPr lang="en-US" sz="2400" dirty="0" smtClean="0"/>
              <a:t>, </a:t>
            </a:r>
            <a:r>
              <a:rPr lang="en-US" sz="2400" dirty="0"/>
              <a:t>American Academy of Pediatrics </a:t>
            </a:r>
            <a:r>
              <a:rPr lang="en-US" sz="2400" dirty="0" smtClean="0"/>
              <a:t>, </a:t>
            </a:r>
            <a:r>
              <a:rPr lang="en-US" sz="2400" dirty="0"/>
              <a:t>and ACOG </a:t>
            </a:r>
            <a:r>
              <a:rPr lang="en-US" sz="2400" dirty="0" smtClean="0"/>
              <a:t> </a:t>
            </a:r>
            <a:r>
              <a:rPr lang="en-US" sz="2400" dirty="0"/>
              <a:t>for all women for the first 6 months of life and continued through 1 year of life or beyond.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Maternal </a:t>
            </a:r>
            <a:r>
              <a:rPr lang="en-US" sz="2400" dirty="0"/>
              <a:t>benefits of breastfeeding include weight loss, bonding, improved birth spacing, reduction in risk of breast cancer and possibly ovarian cancer, and </a:t>
            </a:r>
            <a:r>
              <a:rPr lang="en-US" sz="2400" dirty="0" smtClean="0"/>
              <a:t>possibly </a:t>
            </a:r>
            <a:r>
              <a:rPr lang="en-US" sz="2400" dirty="0"/>
              <a:t>decreased risk of developing diabetes </a:t>
            </a:r>
            <a:r>
              <a:rPr lang="en-US" sz="2400" dirty="0" smtClean="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Infant </a:t>
            </a:r>
            <a:r>
              <a:rPr lang="en-US" sz="2400" dirty="0"/>
              <a:t>benefits of breastfeeding include bonding, improved sleep, </a:t>
            </a:r>
            <a:r>
              <a:rPr lang="en-US" sz="2400" dirty="0" err="1"/>
              <a:t>immunomodulary</a:t>
            </a:r>
            <a:r>
              <a:rPr lang="en-US" sz="2400" dirty="0"/>
              <a:t> benefits, prevention of illnesses, and </a:t>
            </a:r>
            <a:r>
              <a:rPr lang="en-US" sz="2400" dirty="0" smtClean="0"/>
              <a:t>potentially </a:t>
            </a:r>
            <a:r>
              <a:rPr lang="en-US" sz="2400" dirty="0"/>
              <a:t>lower risk of obesity </a:t>
            </a:r>
            <a:r>
              <a:rPr lang="en-US" sz="2400" dirty="0" smtClean="0"/>
              <a:t>, </a:t>
            </a:r>
            <a:r>
              <a:rPr lang="en-US" sz="2400" dirty="0"/>
              <a:t>T1DM </a:t>
            </a:r>
            <a:r>
              <a:rPr lang="en-US" sz="2400" dirty="0" smtClean="0"/>
              <a:t>, </a:t>
            </a:r>
            <a:r>
              <a:rPr lang="en-US" sz="2400" dirty="0"/>
              <a:t>and type 2 diabetes mellitus </a:t>
            </a:r>
            <a:r>
              <a:rPr lang="en-US" sz="2400" dirty="0" smtClean="0"/>
              <a:t> </a:t>
            </a:r>
            <a:r>
              <a:rPr lang="en-US" sz="2400" dirty="0"/>
              <a:t>in the future.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breastfeeding </a:t>
            </a:r>
            <a:r>
              <a:rPr lang="en-US" sz="2400" dirty="0"/>
              <a:t>may reduce the risk of developing T1DM </a:t>
            </a:r>
            <a:r>
              <a:rPr lang="en-US" sz="2400" dirty="0" smtClean="0"/>
              <a:t>, </a:t>
            </a:r>
            <a:r>
              <a:rPr lang="en-US" sz="2400" dirty="0"/>
              <a:t>although not in all studies </a:t>
            </a:r>
            <a:r>
              <a:rPr lang="en-US" sz="2400" dirty="0" smtClean="0"/>
              <a:t>.</a:t>
            </a:r>
            <a:endParaRPr lang="en-US" sz="2400" dirty="0"/>
          </a:p>
        </p:txBody>
      </p:sp>
    </p:spTree>
    <p:extLst>
      <p:ext uri="{BB962C8B-B14F-4D97-AF65-F5344CB8AC3E}">
        <p14:creationId xmlns:p14="http://schemas.microsoft.com/office/powerpoint/2010/main" val="1464048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845" y="201557"/>
            <a:ext cx="11243734" cy="6001643"/>
          </a:xfrm>
          <a:prstGeom prst="rect">
            <a:avLst/>
          </a:prstGeom>
        </p:spPr>
        <p:txBody>
          <a:bodyPr wrap="square">
            <a:spAutoFit/>
          </a:bodyPr>
          <a:lstStyle/>
          <a:p>
            <a:pPr marL="285750" indent="-285750">
              <a:buFont typeface="Arial" panose="020B0604020202020204" pitchFamily="34" charset="0"/>
              <a:buChar char="•"/>
            </a:pPr>
            <a:r>
              <a:rPr lang="en-US" sz="2400" dirty="0"/>
              <a:t>Among a </a:t>
            </a:r>
            <a:r>
              <a:rPr lang="en-US" sz="2400" dirty="0" smtClean="0"/>
              <a:t>cohort </a:t>
            </a:r>
            <a:r>
              <a:rPr lang="en-US" sz="2400" dirty="0"/>
              <a:t>of more than 500 Danish and Norwegian children with T1DM, children who were never breastfed had </a:t>
            </a:r>
            <a:r>
              <a:rPr lang="en-US" sz="2400" dirty="0">
                <a:solidFill>
                  <a:srgbClr val="FF0000"/>
                </a:solidFill>
              </a:rPr>
              <a:t>twice the risk of T1DM </a:t>
            </a:r>
            <a:r>
              <a:rPr lang="en-US" sz="2400" dirty="0"/>
              <a:t>compared to those that were breastfed(HR 2.29 [95% CI 1.14-4.61] for no breastfeeding versus any breastfeeding for ≥12 months)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For children who were breastfed, the duration of breastfeeding or any </a:t>
            </a:r>
            <a:r>
              <a:rPr lang="en-US" sz="2400" dirty="0" smtClean="0"/>
              <a:t>breastfeeding </a:t>
            </a:r>
            <a:r>
              <a:rPr lang="en-US" sz="2400" dirty="0"/>
              <a:t>was not significantly associated with incidence of T1DM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There are many barriers to breastfeeding for women with diabetes including increased incidence of preterm delivery, increased neonatal intensive care unit </a:t>
            </a:r>
            <a:r>
              <a:rPr lang="en-US" sz="2400" dirty="0" smtClean="0"/>
              <a:t>admissions</a:t>
            </a:r>
            <a:r>
              <a:rPr lang="en-US" sz="2400" dirty="0"/>
              <a:t>, and increased cesarean deliveries </a:t>
            </a:r>
            <a:r>
              <a:rPr lang="en-US" sz="2400" dirty="0" smtClean="0"/>
              <a:t>, </a:t>
            </a:r>
            <a:r>
              <a:rPr lang="en-US" sz="2400" dirty="0"/>
              <a:t>which often result in early separations of mother and infant.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smtClean="0"/>
              <a:t>Lactogenesis</a:t>
            </a:r>
            <a:r>
              <a:rPr lang="en-US" sz="2400" dirty="0" smtClean="0"/>
              <a:t> </a:t>
            </a:r>
            <a:r>
              <a:rPr lang="en-US" sz="2400" dirty="0"/>
              <a:t>typically occurs with a similar timing as women without diabetes (day 2) in women with good </a:t>
            </a:r>
            <a:r>
              <a:rPr lang="en-US" sz="2400" dirty="0" smtClean="0"/>
              <a:t>glycemic </a:t>
            </a:r>
            <a:r>
              <a:rPr lang="en-US" sz="2400" dirty="0"/>
              <a:t>control, but is often delayed in women with poor glycemic control </a:t>
            </a:r>
            <a:r>
              <a:rPr lang="en-US" sz="2400" dirty="0" smtClean="0"/>
              <a:t>.</a:t>
            </a:r>
            <a:endParaRPr lang="en-US" sz="2400" dirty="0"/>
          </a:p>
        </p:txBody>
      </p:sp>
    </p:spTree>
    <p:extLst>
      <p:ext uri="{BB962C8B-B14F-4D97-AF65-F5344CB8AC3E}">
        <p14:creationId xmlns:p14="http://schemas.microsoft.com/office/powerpoint/2010/main" val="4431780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510" y="523376"/>
            <a:ext cx="11390489" cy="5632311"/>
          </a:xfrm>
          <a:prstGeom prst="rect">
            <a:avLst/>
          </a:prstGeom>
        </p:spPr>
        <p:txBody>
          <a:bodyPr wrap="square">
            <a:spAutoFit/>
          </a:bodyPr>
          <a:lstStyle/>
          <a:p>
            <a:pPr marL="285750" indent="-285750">
              <a:buFont typeface="Arial" panose="020B0604020202020204" pitchFamily="34" charset="0"/>
              <a:buChar char="•"/>
            </a:pPr>
            <a:r>
              <a:rPr lang="en-US" sz="2400" dirty="0"/>
              <a:t>Women with </a:t>
            </a:r>
            <a:r>
              <a:rPr lang="en-US" sz="2400" dirty="0" err="1"/>
              <a:t>pregestational</a:t>
            </a:r>
            <a:r>
              <a:rPr lang="en-US" sz="2400" dirty="0"/>
              <a:t> diabetes and prior breastfeeding experience generally have higher rates of breastfeeding initiation in </a:t>
            </a:r>
            <a:r>
              <a:rPr lang="en-US" sz="2400" dirty="0" smtClean="0"/>
              <a:t>subsequent </a:t>
            </a:r>
            <a:r>
              <a:rPr lang="en-US" sz="2400" dirty="0"/>
              <a:t>pregnancies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Breastfeeding women with diabetes often fear hypoglycemia and need to reduce </a:t>
            </a:r>
            <a:r>
              <a:rPr lang="en-US" sz="2400" dirty="0" smtClean="0"/>
              <a:t>insulin </a:t>
            </a:r>
            <a:r>
              <a:rPr lang="en-US" sz="2400" dirty="0"/>
              <a:t>doses to prevent hypoglycemia.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A</a:t>
            </a:r>
            <a:r>
              <a:rPr lang="en-US" sz="2400" dirty="0"/>
              <a:t> study of T1DM mothers (26 breastfeeding, 7 formula-feeding, and 32 women who were not postpartum [control group]) found that hypoglycemia occurred </a:t>
            </a:r>
            <a:r>
              <a:rPr lang="en-US" sz="2400" dirty="0">
                <a:solidFill>
                  <a:srgbClr val="FF0000"/>
                </a:solidFill>
              </a:rPr>
              <a:t>2 to 3 times/week</a:t>
            </a:r>
            <a:r>
              <a:rPr lang="en-US" sz="2400" dirty="0"/>
              <a:t> in all groups. </a:t>
            </a:r>
            <a:endParaRPr lang="en-US" sz="2400" dirty="0" smtClean="0"/>
          </a:p>
          <a:p>
            <a:endParaRPr lang="en-US" sz="2400" dirty="0"/>
          </a:p>
          <a:p>
            <a:pPr marL="285750" indent="-285750">
              <a:buFont typeface="Arial" panose="020B0604020202020204" pitchFamily="34" charset="0"/>
              <a:buChar char="•"/>
            </a:pPr>
            <a:r>
              <a:rPr lang="en-US" sz="2400" dirty="0" smtClean="0"/>
              <a:t>The </a:t>
            </a:r>
            <a:r>
              <a:rPr lang="en-US" sz="2400" dirty="0"/>
              <a:t>breastfeeding mothers spent a </a:t>
            </a:r>
            <a:r>
              <a:rPr lang="en-US" sz="2400" dirty="0" smtClean="0"/>
              <a:t>comparable </a:t>
            </a:r>
            <a:r>
              <a:rPr lang="en-US" sz="2400" dirty="0"/>
              <a:t>amount of time with CGM glucose levels in the hypoglycemia range and more time in target range </a:t>
            </a:r>
            <a:r>
              <a:rPr lang="en-US" sz="2400" dirty="0" smtClean="0"/>
              <a:t>overnight </a:t>
            </a:r>
            <a:r>
              <a:rPr lang="en-US" sz="2400" dirty="0"/>
              <a:t>than the formula-feeding mothers or control group </a:t>
            </a:r>
            <a:r>
              <a:rPr lang="en-US" sz="2400" dirty="0" smtClean="0"/>
              <a:t>.</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1401916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7" y="1151172"/>
            <a:ext cx="11345333" cy="4154984"/>
          </a:xfrm>
          <a:prstGeom prst="rect">
            <a:avLst/>
          </a:prstGeom>
        </p:spPr>
        <p:txBody>
          <a:bodyPr wrap="square">
            <a:spAutoFit/>
          </a:bodyPr>
          <a:lstStyle/>
          <a:p>
            <a:pPr marL="285750" indent="-285750">
              <a:buFont typeface="Arial" panose="020B0604020202020204" pitchFamily="34" charset="0"/>
              <a:buChar char="•"/>
            </a:pPr>
            <a:r>
              <a:rPr lang="en-US" sz="2400" dirty="0"/>
              <a:t>In the subset of the women that were on CSII while breastfeeding (n = 13), basal insulin rates needed to be reduced </a:t>
            </a:r>
            <a:r>
              <a:rPr lang="en-US" sz="2400" dirty="0">
                <a:solidFill>
                  <a:srgbClr val="FF0000"/>
                </a:solidFill>
              </a:rPr>
              <a:t>14%</a:t>
            </a:r>
            <a:r>
              <a:rPr lang="en-US" sz="2400" dirty="0"/>
              <a:t> and </a:t>
            </a:r>
            <a:r>
              <a:rPr lang="en-US" sz="2400" dirty="0" err="1"/>
              <a:t>carbohydrate:insulin</a:t>
            </a:r>
            <a:r>
              <a:rPr lang="en-US" sz="2400" dirty="0"/>
              <a:t> ratios needed to be made </a:t>
            </a:r>
            <a:r>
              <a:rPr lang="en-US" sz="2400" dirty="0">
                <a:solidFill>
                  <a:srgbClr val="FF0000"/>
                </a:solidFill>
              </a:rPr>
              <a:t>10% </a:t>
            </a:r>
            <a:r>
              <a:rPr lang="en-US" sz="2400" dirty="0"/>
              <a:t>higher than before pregnancy at 1, 4, and 6  months postpartum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Another </a:t>
            </a:r>
            <a:r>
              <a:rPr lang="en-US" sz="2400" dirty="0"/>
              <a:t>study of women with T1DM, 12 breastfeeding and 6 not breastfeeding, found a larger decrease in basal insulin (</a:t>
            </a:r>
            <a:r>
              <a:rPr lang="en-US" sz="2400" dirty="0">
                <a:solidFill>
                  <a:srgbClr val="FF0000"/>
                </a:solidFill>
              </a:rPr>
              <a:t>36%</a:t>
            </a:r>
            <a:r>
              <a:rPr lang="en-US" sz="2400" dirty="0"/>
              <a:t>) in the breastfeeding group than in the </a:t>
            </a:r>
            <a:r>
              <a:rPr lang="en-US" sz="2400" dirty="0" err="1"/>
              <a:t>nonbreastfeeding</a:t>
            </a:r>
            <a:r>
              <a:rPr lang="en-US" sz="2400" dirty="0"/>
              <a:t> group </a:t>
            </a:r>
            <a:r>
              <a:rPr lang="en-US" sz="2400" dirty="0" smtClean="0"/>
              <a:t>.</a:t>
            </a:r>
            <a:endParaRPr lang="en-US" sz="2400" dirty="0" smtClean="0"/>
          </a:p>
          <a:p>
            <a:endParaRPr lang="en-US" sz="2400" dirty="0"/>
          </a:p>
          <a:p>
            <a:pPr marL="285750" indent="-285750">
              <a:buFont typeface="Arial" panose="020B0604020202020204" pitchFamily="34" charset="0"/>
              <a:buChar char="•"/>
            </a:pPr>
            <a:r>
              <a:rPr lang="en-US" sz="2400" dirty="0" smtClean="0"/>
              <a:t>Women </a:t>
            </a:r>
            <a:r>
              <a:rPr lang="en-US" sz="2400" dirty="0"/>
              <a:t>who experience hypoglycemia with breastfeeding should be encouraged to contact their diabetes team to make insulin adjustments and may need small amounts of carbohydrates to reduce hypoglycemia with nursing or </a:t>
            </a:r>
            <a:r>
              <a:rPr lang="en-US" sz="2400" dirty="0" smtClean="0"/>
              <a:t>pumping.</a:t>
            </a:r>
            <a:endParaRPr lang="en-US" sz="2400" dirty="0"/>
          </a:p>
        </p:txBody>
      </p:sp>
    </p:spTree>
    <p:extLst>
      <p:ext uri="{BB962C8B-B14F-4D97-AF65-F5344CB8AC3E}">
        <p14:creationId xmlns:p14="http://schemas.microsoft.com/office/powerpoint/2010/main" val="1700661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44" y="0"/>
            <a:ext cx="11537245" cy="6247864"/>
          </a:xfrm>
          <a:prstGeom prst="rect">
            <a:avLst/>
          </a:prstGeom>
        </p:spPr>
        <p:txBody>
          <a:bodyPr wrap="square">
            <a:spAutoFit/>
          </a:bodyPr>
          <a:lstStyle/>
          <a:p>
            <a:r>
              <a:rPr lang="en-US" sz="3200" dirty="0"/>
              <a:t>Post-partum disorders </a:t>
            </a:r>
            <a:r>
              <a:rPr lang="en-US" sz="3200" dirty="0" smtClean="0"/>
              <a:t>:</a:t>
            </a:r>
          </a:p>
          <a:p>
            <a:endParaRPr lang="en-US" sz="3200" dirty="0" smtClean="0"/>
          </a:p>
          <a:p>
            <a:pPr marL="285750" indent="-285750">
              <a:buFont typeface="Arial" panose="020B0604020202020204" pitchFamily="34" charset="0"/>
              <a:buChar char="•"/>
            </a:pPr>
            <a:r>
              <a:rPr lang="en-US" sz="2400" dirty="0" smtClean="0"/>
              <a:t>Women </a:t>
            </a:r>
            <a:r>
              <a:rPr lang="en-US" sz="2400" dirty="0"/>
              <a:t>with T1DM are at increased risk of </a:t>
            </a:r>
            <a:r>
              <a:rPr lang="en-US" sz="2400" dirty="0">
                <a:solidFill>
                  <a:srgbClr val="FF0000"/>
                </a:solidFill>
              </a:rPr>
              <a:t>postpartum thyroiditis </a:t>
            </a:r>
            <a:r>
              <a:rPr lang="en-US" sz="2400" dirty="0" smtClean="0">
                <a:solidFill>
                  <a:srgbClr val="FF0000"/>
                </a:solidFill>
              </a:rPr>
              <a:t> </a:t>
            </a:r>
            <a:r>
              <a:rPr lang="en-US" sz="2400" dirty="0"/>
              <a:t>and should be screened for </a:t>
            </a:r>
            <a:r>
              <a:rPr lang="en-US" sz="2400" dirty="0" smtClean="0"/>
              <a:t>symptoms </a:t>
            </a:r>
            <a:r>
              <a:rPr lang="en-US" sz="2400" dirty="0"/>
              <a:t>and abnormal laboratory measurements at 3 and 6 months postpartum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Women with T1DM have 3 to 4 times the incidence of postpartum thyroiditis than women without diabetes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Those </a:t>
            </a:r>
            <a:r>
              <a:rPr lang="en-US" sz="2400" dirty="0"/>
              <a:t>with a history of postpartum thyroiditis in prior pregnancies are at increased risk, as are those with a history of autoimmune </a:t>
            </a:r>
            <a:r>
              <a:rPr lang="en-US" sz="2400" dirty="0" smtClean="0"/>
              <a:t>thyroid </a:t>
            </a:r>
            <a:r>
              <a:rPr lang="en-US" sz="2400" dirty="0" err="1" smtClean="0"/>
              <a:t>dsease</a:t>
            </a:r>
            <a:r>
              <a:rPr lang="en-US" sz="2400" dirty="0" smtClean="0"/>
              <a:t> </a:t>
            </a:r>
            <a:r>
              <a:rPr lang="en-US" sz="2400" dirty="0"/>
              <a:t>including Hashimoto’s thyroiditis and Graves </a:t>
            </a:r>
            <a:r>
              <a:rPr lang="en-US" sz="2400" dirty="0" smtClean="0"/>
              <a:t>disease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Adjustment to motherhood may be more difficult for women with diabetes compared to those without </a:t>
            </a:r>
            <a:r>
              <a:rPr lang="en-US" sz="2400" dirty="0" smtClean="0"/>
              <a:t>diabetes</a:t>
            </a:r>
            <a:r>
              <a:rPr lang="en-US" sz="2400" dirty="0"/>
              <a:t>. </a:t>
            </a:r>
            <a:endParaRPr lang="en-US" sz="2400" dirty="0" smtClean="0"/>
          </a:p>
          <a:p>
            <a:endParaRPr lang="en-US" sz="2400" dirty="0"/>
          </a:p>
        </p:txBody>
      </p:sp>
    </p:spTree>
    <p:extLst>
      <p:ext uri="{BB962C8B-B14F-4D97-AF65-F5344CB8AC3E}">
        <p14:creationId xmlns:p14="http://schemas.microsoft.com/office/powerpoint/2010/main" val="13135988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089" y="170725"/>
            <a:ext cx="11243733" cy="6124754"/>
          </a:xfrm>
          <a:prstGeom prst="rect">
            <a:avLst/>
          </a:prstGeom>
        </p:spPr>
        <p:txBody>
          <a:bodyPr wrap="square">
            <a:spAutoFit/>
          </a:bodyPr>
          <a:lstStyle/>
          <a:p>
            <a:pPr marL="285750" indent="-285750">
              <a:buFont typeface="Arial" panose="020B0604020202020204" pitchFamily="34" charset="0"/>
              <a:buChar char="•"/>
            </a:pPr>
            <a:r>
              <a:rPr lang="en-US" sz="2400" dirty="0"/>
              <a:t>Women with T1DM have increased incidences of postpartum </a:t>
            </a:r>
            <a:r>
              <a:rPr lang="en-US" sz="2400" dirty="0">
                <a:solidFill>
                  <a:srgbClr val="FF0000"/>
                </a:solidFill>
              </a:rPr>
              <a:t>depression</a:t>
            </a:r>
            <a:r>
              <a:rPr lang="en-US" sz="2400" dirty="0"/>
              <a:t>, </a:t>
            </a:r>
            <a:r>
              <a:rPr lang="en-US" sz="2400" dirty="0">
                <a:solidFill>
                  <a:srgbClr val="FF0000"/>
                </a:solidFill>
              </a:rPr>
              <a:t>anxiety</a:t>
            </a:r>
            <a:r>
              <a:rPr lang="en-US" sz="2400" dirty="0"/>
              <a:t>, </a:t>
            </a:r>
            <a:r>
              <a:rPr lang="en-US" sz="2400" dirty="0">
                <a:solidFill>
                  <a:srgbClr val="FF0000"/>
                </a:solidFill>
              </a:rPr>
              <a:t>guilt</a:t>
            </a:r>
            <a:r>
              <a:rPr lang="en-US" sz="2400" dirty="0"/>
              <a:t>, and </a:t>
            </a:r>
            <a:r>
              <a:rPr lang="en-US" sz="2400" dirty="0">
                <a:solidFill>
                  <a:srgbClr val="FF0000"/>
                </a:solidFill>
              </a:rPr>
              <a:t>diabetes distress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Women </a:t>
            </a:r>
            <a:r>
              <a:rPr lang="en-US" sz="2400" dirty="0"/>
              <a:t>should be screened for postpartum wellbeing and encouraged to talk to their care team with any mental health concerns. </a:t>
            </a:r>
            <a:endParaRPr lang="en-US" sz="2400" dirty="0" smtClean="0"/>
          </a:p>
          <a:p>
            <a:pPr marL="285750" indent="-285750">
              <a:buFont typeface="Arial" panose="020B0604020202020204" pitchFamily="34" charset="0"/>
              <a:buChar char="•"/>
            </a:pPr>
            <a:endParaRPr lang="en-US" sz="2400" dirty="0"/>
          </a:p>
          <a:p>
            <a:r>
              <a:rPr lang="en-US" sz="3200" dirty="0" smtClean="0"/>
              <a:t>Family planning: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postpartum period is an important time to </a:t>
            </a:r>
            <a:r>
              <a:rPr lang="en-US" sz="2400" dirty="0" smtClean="0"/>
              <a:t>recommend </a:t>
            </a:r>
            <a:r>
              <a:rPr lang="en-US" sz="2400" dirty="0"/>
              <a:t>family planning, if not discussed earlier (</a:t>
            </a:r>
            <a:r>
              <a:rPr lang="en-US" sz="2400" dirty="0" err="1"/>
              <a:t>eg</a:t>
            </a:r>
            <a:r>
              <a:rPr lang="en-US" sz="2400" dirty="0"/>
              <a:t>, third trimester</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If a subsequent pregnancy is desired, review recommended pregnancy intervals and glycemic </a:t>
            </a:r>
            <a:r>
              <a:rPr lang="en-US" sz="2400" dirty="0" smtClean="0"/>
              <a:t>targets.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For women with T1DM, preconception counseling should begin again in the postpartum period </a:t>
            </a:r>
            <a:r>
              <a:rPr lang="en-US" sz="2400" dirty="0" smtClean="0"/>
              <a:t>.</a:t>
            </a:r>
            <a:endParaRPr lang="en-US" sz="2400" dirty="0"/>
          </a:p>
        </p:txBody>
      </p:sp>
    </p:spTree>
    <p:extLst>
      <p:ext uri="{BB962C8B-B14F-4D97-AF65-F5344CB8AC3E}">
        <p14:creationId xmlns:p14="http://schemas.microsoft.com/office/powerpoint/2010/main" val="10981513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1" y="777290"/>
            <a:ext cx="11548534" cy="4893647"/>
          </a:xfrm>
          <a:prstGeom prst="rect">
            <a:avLst/>
          </a:prstGeom>
        </p:spPr>
        <p:txBody>
          <a:bodyPr wrap="square">
            <a:spAutoFit/>
          </a:bodyPr>
          <a:lstStyle/>
          <a:p>
            <a:pPr marL="285750" indent="-285750">
              <a:buFont typeface="Arial" panose="020B0604020202020204" pitchFamily="34" charset="0"/>
              <a:buChar char="•"/>
            </a:pPr>
            <a:r>
              <a:rPr lang="en-US" dirty="0"/>
              <a:t> </a:t>
            </a:r>
            <a:r>
              <a:rPr lang="en-US" sz="2400" dirty="0" smtClean="0"/>
              <a:t>Women </a:t>
            </a:r>
            <a:r>
              <a:rPr lang="en-US" sz="2400" dirty="0"/>
              <a:t>should be counseled on contraceptive options to reduce the risk of unplanned pregnancy and options should be tailored to each individual woman’s circumstances</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solidFill>
                  <a:srgbClr val="FF0000"/>
                </a:solidFill>
              </a:rPr>
              <a:t>Long-acting, reversible contraceptive options</a:t>
            </a:r>
            <a:r>
              <a:rPr lang="en-US" sz="2400" dirty="0"/>
              <a:t>, including the copper or </a:t>
            </a:r>
            <a:r>
              <a:rPr lang="en-US" sz="2400" dirty="0" err="1"/>
              <a:t>levonorgestrel</a:t>
            </a:r>
            <a:r>
              <a:rPr lang="en-US" sz="2400" dirty="0"/>
              <a:t> intrauterine devices, are </a:t>
            </a:r>
            <a:r>
              <a:rPr lang="en-US" sz="2400" dirty="0" smtClean="0"/>
              <a:t>recommended </a:t>
            </a:r>
            <a:r>
              <a:rPr lang="en-US" sz="2400" dirty="0"/>
              <a:t>by ACOG and ADA, over oral </a:t>
            </a:r>
            <a:r>
              <a:rPr lang="en-US" sz="2400" dirty="0" smtClean="0"/>
              <a:t>contraceptive pills.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For women with vascular complications of diabetes, progesterone-only contraceptives or barrier methods can be recommended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For </a:t>
            </a:r>
            <a:r>
              <a:rPr lang="en-US" sz="2400" dirty="0"/>
              <a:t>women who are breastfeeding, progestin-only contraceptives are </a:t>
            </a:r>
            <a:r>
              <a:rPr lang="en-US" sz="2400" dirty="0" smtClean="0"/>
              <a:t>preferable </a:t>
            </a:r>
            <a:r>
              <a:rPr lang="en-US" sz="2400" dirty="0"/>
              <a:t>as they will not interfere with lactation </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Permanent sterilization should be discussed with women with severe vascular disease.</a:t>
            </a:r>
          </a:p>
        </p:txBody>
      </p:sp>
    </p:spTree>
    <p:extLst>
      <p:ext uri="{BB962C8B-B14F-4D97-AF65-F5344CB8AC3E}">
        <p14:creationId xmlns:p14="http://schemas.microsoft.com/office/powerpoint/2010/main" val="164617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244" y="414362"/>
            <a:ext cx="11367911" cy="6001643"/>
          </a:xfrm>
          <a:prstGeom prst="rect">
            <a:avLst/>
          </a:prstGeom>
        </p:spPr>
        <p:txBody>
          <a:bodyPr wrap="square">
            <a:spAutoFit/>
          </a:bodyPr>
          <a:lstStyle/>
          <a:p>
            <a:pPr marL="285750" indent="-285750">
              <a:buFont typeface="Arial" panose="020B0604020202020204" pitchFamily="34" charset="0"/>
              <a:buChar char="•"/>
            </a:pPr>
            <a:r>
              <a:rPr lang="en-US" sz="2800" dirty="0"/>
              <a:t>Preconception counseling should review </a:t>
            </a:r>
            <a:r>
              <a:rPr lang="en-US" sz="2800" dirty="0" smtClean="0"/>
              <a:t>glycemic </a:t>
            </a:r>
            <a:r>
              <a:rPr lang="en-US" sz="2800" dirty="0"/>
              <a:t>goals at conception and during pregnancy, medical management to achieve glycemic targets, and optimization of care for existing diabetes complications or comorbid conditions. </a:t>
            </a:r>
            <a:endParaRPr lang="en-US" sz="2800" dirty="0" smtClean="0"/>
          </a:p>
          <a:p>
            <a:endParaRPr lang="en-US" sz="2800" dirty="0"/>
          </a:p>
          <a:p>
            <a:pPr marL="285750" indent="-285750">
              <a:buFont typeface="Arial" panose="020B0604020202020204" pitchFamily="34" charset="0"/>
              <a:buChar char="•"/>
            </a:pPr>
            <a:r>
              <a:rPr lang="en-US" sz="2800" dirty="0" smtClean="0"/>
              <a:t>The </a:t>
            </a:r>
            <a:r>
              <a:rPr lang="en-US" sz="2800" dirty="0"/>
              <a:t>American Diabetes Association (ADA) </a:t>
            </a:r>
            <a:r>
              <a:rPr lang="en-US" sz="2800" dirty="0" smtClean="0"/>
              <a:t>recommends </a:t>
            </a:r>
            <a:r>
              <a:rPr lang="en-US" sz="2800" dirty="0"/>
              <a:t>that preconception counseling begin in early </a:t>
            </a:r>
            <a:r>
              <a:rPr lang="en-US" sz="2800" dirty="0" smtClean="0"/>
              <a:t>puberty </a:t>
            </a:r>
            <a:r>
              <a:rPr lang="en-US" sz="2800" dirty="0"/>
              <a:t>and continue regularly in women of reproductive age with </a:t>
            </a:r>
            <a:r>
              <a:rPr lang="en-US" sz="2800" dirty="0" smtClean="0"/>
              <a:t>T1DM.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For women not desiring pregnancy, </a:t>
            </a:r>
            <a:r>
              <a:rPr lang="en-US" sz="2800" dirty="0" smtClean="0"/>
              <a:t>providers </a:t>
            </a:r>
            <a:r>
              <a:rPr lang="en-US" sz="2800" dirty="0"/>
              <a:t>should discuss acceptable methods for contraception and provide referrals if needed </a:t>
            </a:r>
            <a:r>
              <a:rPr lang="en-US" sz="2800" dirty="0" smtClean="0"/>
              <a:t>.</a:t>
            </a:r>
          </a:p>
          <a:p>
            <a:pPr marL="285750" indent="-285750">
              <a:buFont typeface="Arial" panose="020B0604020202020204" pitchFamily="34" charset="0"/>
              <a:buChar char="•"/>
            </a:pPr>
            <a:endParaRPr lang="en-US" sz="2400" dirty="0"/>
          </a:p>
          <a:p>
            <a:endParaRPr lang="en-US" sz="2400" dirty="0"/>
          </a:p>
          <a:p>
            <a:endParaRPr lang="en-US" sz="2800" dirty="0"/>
          </a:p>
        </p:txBody>
      </p:sp>
    </p:spTree>
    <p:extLst>
      <p:ext uri="{BB962C8B-B14F-4D97-AF65-F5344CB8AC3E}">
        <p14:creationId xmlns:p14="http://schemas.microsoft.com/office/powerpoint/2010/main" val="773284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954" y="612339"/>
            <a:ext cx="11187289" cy="4555093"/>
          </a:xfrm>
          <a:prstGeom prst="rect">
            <a:avLst/>
          </a:prstGeom>
        </p:spPr>
        <p:txBody>
          <a:bodyPr wrap="square">
            <a:spAutoFit/>
          </a:bodyPr>
          <a:lstStyle/>
          <a:p>
            <a:r>
              <a:rPr lang="en-US" sz="3200" dirty="0"/>
              <a:t>Conclusions </a:t>
            </a:r>
            <a:r>
              <a:rPr lang="en-US" sz="3200" dirty="0" smtClean="0"/>
              <a:t>:</a:t>
            </a:r>
          </a:p>
          <a:p>
            <a:endParaRPr lang="en-US" dirty="0"/>
          </a:p>
          <a:p>
            <a:pPr marL="285750" indent="-285750">
              <a:buFont typeface="Arial" panose="020B0604020202020204" pitchFamily="34" charset="0"/>
              <a:buChar char="•"/>
            </a:pPr>
            <a:r>
              <a:rPr lang="en-US" sz="2400" dirty="0" smtClean="0"/>
              <a:t>Women </a:t>
            </a:r>
            <a:r>
              <a:rPr lang="en-US" sz="2400" dirty="0"/>
              <a:t>with T1DM can have healthy pregnancies with the right management, team approach, and medical expertise</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Starting at puberty, young women with T1DM should be counseled on preconception planning.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For </a:t>
            </a:r>
            <a:r>
              <a:rPr lang="en-US" sz="2400" dirty="0"/>
              <a:t>women planning pregnancy, diabetes care providers should explain the risks of hyperglycemia to mother and fetus, along with the </a:t>
            </a:r>
            <a:r>
              <a:rPr lang="en-US" sz="2400" dirty="0" smtClean="0"/>
              <a:t>importance </a:t>
            </a:r>
            <a:r>
              <a:rPr lang="en-US" sz="2400" dirty="0"/>
              <a:t>of careful diabetes management throughout the </a:t>
            </a:r>
            <a:r>
              <a:rPr lang="en-US" sz="2400" dirty="0" err="1"/>
              <a:t>periconception</a:t>
            </a:r>
            <a:r>
              <a:rPr lang="en-US" sz="2400" dirty="0"/>
              <a:t>, pregnancy, continuing through labor and delivery and the postpartum period.</a:t>
            </a:r>
          </a:p>
        </p:txBody>
      </p:sp>
    </p:spTree>
    <p:extLst>
      <p:ext uri="{BB962C8B-B14F-4D97-AF65-F5344CB8AC3E}">
        <p14:creationId xmlns:p14="http://schemas.microsoft.com/office/powerpoint/2010/main" val="2259057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3" y="1685625"/>
            <a:ext cx="11266311" cy="2308324"/>
          </a:xfrm>
          <a:prstGeom prst="rect">
            <a:avLst/>
          </a:prstGeom>
        </p:spPr>
        <p:txBody>
          <a:bodyPr wrap="square">
            <a:spAutoFit/>
          </a:bodyPr>
          <a:lstStyle/>
          <a:p>
            <a:pPr marL="285750" indent="-285750">
              <a:buFont typeface="Arial" panose="020B0604020202020204" pitchFamily="34" charset="0"/>
              <a:buChar char="•"/>
            </a:pPr>
            <a:r>
              <a:rPr lang="en-US" sz="2400" dirty="0"/>
              <a:t>Multidisciplinary care to achieve near-normal glycemic targets during pregnancy is recommended.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There </a:t>
            </a:r>
            <a:r>
              <a:rPr lang="en-US" sz="2400" dirty="0"/>
              <a:t>is an excess of suboptimal neonatal outcomes due to unplanned pregnancies among women with T1DM that could be prevented with improved </a:t>
            </a:r>
            <a:r>
              <a:rPr lang="en-US" sz="2400" dirty="0" smtClean="0"/>
              <a:t>preconception </a:t>
            </a:r>
            <a:r>
              <a:rPr lang="en-US" sz="2400" dirty="0"/>
              <a:t>and early pregnancy glycemic </a:t>
            </a:r>
            <a:r>
              <a:rPr lang="en-US" sz="2400" dirty="0" smtClean="0"/>
              <a:t>control.</a:t>
            </a:r>
            <a:endParaRPr lang="en-US" sz="2400" dirty="0"/>
          </a:p>
        </p:txBody>
      </p:sp>
    </p:spTree>
    <p:extLst>
      <p:ext uri="{BB962C8B-B14F-4D97-AF65-F5344CB8AC3E}">
        <p14:creationId xmlns:p14="http://schemas.microsoft.com/office/powerpoint/2010/main" val="36333834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56" y="0"/>
            <a:ext cx="12191999" cy="6333067"/>
          </a:xfrm>
          <a:prstGeom prst="rect">
            <a:avLst/>
          </a:prstGeom>
        </p:spPr>
      </p:pic>
    </p:spTree>
    <p:extLst>
      <p:ext uri="{BB962C8B-B14F-4D97-AF65-F5344CB8AC3E}">
        <p14:creationId xmlns:p14="http://schemas.microsoft.com/office/powerpoint/2010/main" val="3827773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245" y="712590"/>
            <a:ext cx="11830755" cy="4832092"/>
          </a:xfrm>
          <a:prstGeom prst="rect">
            <a:avLst/>
          </a:prstGeom>
        </p:spPr>
        <p:txBody>
          <a:bodyPr wrap="square">
            <a:spAutoFit/>
          </a:bodyPr>
          <a:lstStyle/>
          <a:p>
            <a:pPr marL="285750" indent="-285750">
              <a:buFont typeface="Arial" panose="020B0604020202020204" pitchFamily="34" charset="0"/>
              <a:buChar char="•"/>
            </a:pPr>
            <a:r>
              <a:rPr lang="en-US" dirty="0"/>
              <a:t> </a:t>
            </a:r>
            <a:r>
              <a:rPr lang="en-US" sz="2800" dirty="0"/>
              <a:t>However, nearly </a:t>
            </a:r>
            <a:r>
              <a:rPr lang="en-US" sz="2800" dirty="0">
                <a:solidFill>
                  <a:srgbClr val="FF0000"/>
                </a:solidFill>
              </a:rPr>
              <a:t>50% of all pregnancies with and without diabetes </a:t>
            </a:r>
            <a:r>
              <a:rPr lang="en-US" sz="2800" dirty="0"/>
              <a:t>in the United States are unplanned  which leads to a high risk of poor pregnancy outcomes among women with diabetes.</a:t>
            </a:r>
          </a:p>
          <a:p>
            <a:endParaRPr lang="en-US" sz="2800" dirty="0"/>
          </a:p>
          <a:p>
            <a:pPr marL="285750" indent="-285750">
              <a:buFont typeface="Arial" panose="020B0604020202020204" pitchFamily="34" charset="0"/>
              <a:buChar char="•"/>
            </a:pPr>
            <a:r>
              <a:rPr lang="en-US" sz="2800" dirty="0"/>
              <a:t> Some risks could be reduced with </a:t>
            </a:r>
            <a:r>
              <a:rPr lang="en-US" sz="2800" dirty="0" err="1"/>
              <a:t>prepregnancy</a:t>
            </a:r>
            <a:r>
              <a:rPr lang="en-US" sz="2800" dirty="0"/>
              <a:t> planning and prevention. </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 </a:t>
            </a:r>
            <a:r>
              <a:rPr lang="en-US" sz="2800" dirty="0"/>
              <a:t>Severe maternal morbidity and death are related to high preconception and early pregnancy glycated hemoglobin A1c (HbA1c) </a:t>
            </a:r>
            <a:r>
              <a:rPr lang="en-US" sz="2800" dirty="0" smtClean="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a:t>
            </a:r>
            <a:r>
              <a:rPr lang="en-US" sz="2800" dirty="0"/>
              <a:t>Similarly, infant mortality has been associated with poor maternal glycemic control during </a:t>
            </a:r>
            <a:r>
              <a:rPr lang="en-US" sz="2800" dirty="0" smtClean="0"/>
              <a:t>pregnancy</a:t>
            </a:r>
            <a:r>
              <a:rPr lang="en-US" dirty="0" smtClean="0"/>
              <a:t>. </a:t>
            </a:r>
            <a:endParaRPr lang="en-US" dirty="0"/>
          </a:p>
        </p:txBody>
      </p:sp>
    </p:spTree>
    <p:extLst>
      <p:ext uri="{BB962C8B-B14F-4D97-AF65-F5344CB8AC3E}">
        <p14:creationId xmlns:p14="http://schemas.microsoft.com/office/powerpoint/2010/main" val="1248677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89" y="391785"/>
            <a:ext cx="11525955" cy="5632311"/>
          </a:xfrm>
          <a:prstGeom prst="rect">
            <a:avLst/>
          </a:prstGeom>
        </p:spPr>
        <p:txBody>
          <a:bodyPr wrap="square">
            <a:spAutoFit/>
          </a:bodyPr>
          <a:lstStyle/>
          <a:p>
            <a:r>
              <a:rPr lang="en-US" sz="3600" dirty="0"/>
              <a:t>Counseling on health </a:t>
            </a:r>
            <a:r>
              <a:rPr lang="en-US" sz="3600" dirty="0" smtClean="0"/>
              <a:t>risks:</a:t>
            </a:r>
          </a:p>
          <a:p>
            <a:endParaRPr lang="en-US" sz="3600" dirty="0" smtClean="0"/>
          </a:p>
          <a:p>
            <a:pPr marL="285750" indent="-285750">
              <a:buFont typeface="Arial" panose="020B0604020202020204" pitchFamily="34" charset="0"/>
              <a:buChar char="•"/>
            </a:pPr>
            <a:r>
              <a:rPr lang="en-US" dirty="0" smtClean="0"/>
              <a:t> </a:t>
            </a:r>
            <a:r>
              <a:rPr lang="en-US" sz="2400" dirty="0"/>
              <a:t>Diabetes providers should counsel women on risks of </a:t>
            </a:r>
            <a:r>
              <a:rPr lang="en-US" sz="2400" dirty="0" smtClean="0"/>
              <a:t>congenital </a:t>
            </a:r>
            <a:r>
              <a:rPr lang="en-US" sz="2400" dirty="0"/>
              <a:t>anomaly with hyperglycemia during conception and early pregnancy</a:t>
            </a:r>
            <a:r>
              <a:rPr lang="en-US" sz="2400" dirty="0" smtClean="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 </a:t>
            </a:r>
            <a:r>
              <a:rPr lang="en-US" sz="2400" dirty="0"/>
              <a:t>The most common congenital anomalies among women with diabetes include </a:t>
            </a:r>
            <a:r>
              <a:rPr lang="en-US" sz="2400" dirty="0">
                <a:solidFill>
                  <a:srgbClr val="FF0000"/>
                </a:solidFill>
              </a:rPr>
              <a:t>cardiac </a:t>
            </a:r>
            <a:r>
              <a:rPr lang="en-US" sz="2400" dirty="0" smtClean="0">
                <a:solidFill>
                  <a:srgbClr val="FF0000"/>
                </a:solidFill>
              </a:rPr>
              <a:t>malformations</a:t>
            </a:r>
            <a:r>
              <a:rPr lang="en-US" sz="2400" dirty="0"/>
              <a:t>, </a:t>
            </a:r>
            <a:r>
              <a:rPr lang="en-US" sz="2400" dirty="0">
                <a:solidFill>
                  <a:srgbClr val="FF0000"/>
                </a:solidFill>
              </a:rPr>
              <a:t>central nervous system </a:t>
            </a:r>
            <a:r>
              <a:rPr lang="en-US" sz="2400" dirty="0"/>
              <a:t>(CNS) malformations, and </a:t>
            </a:r>
            <a:r>
              <a:rPr lang="en-US" sz="2400" dirty="0">
                <a:solidFill>
                  <a:srgbClr val="FF0000"/>
                </a:solidFill>
              </a:rPr>
              <a:t>urogenital</a:t>
            </a:r>
            <a:r>
              <a:rPr lang="en-US" sz="2400" dirty="0"/>
              <a:t> </a:t>
            </a:r>
            <a:r>
              <a:rPr lang="en-US" sz="2400" dirty="0">
                <a:solidFill>
                  <a:srgbClr val="FF0000"/>
                </a:solidFill>
              </a:rPr>
              <a:t>malformations</a:t>
            </a:r>
            <a:r>
              <a:rPr lang="en-US" sz="2400" dirty="0"/>
              <a:t>, in decreasing order </a:t>
            </a:r>
            <a:r>
              <a:rPr lang="en-US" sz="2400" dirty="0" smtClean="0"/>
              <a:t>.</a:t>
            </a:r>
          </a:p>
          <a:p>
            <a:endParaRPr lang="en-US" sz="2400" dirty="0"/>
          </a:p>
          <a:p>
            <a:pPr marL="285750" indent="-285750">
              <a:buFont typeface="Arial" panose="020B0604020202020204" pitchFamily="34" charset="0"/>
              <a:buChar char="•"/>
            </a:pPr>
            <a:r>
              <a:rPr lang="en-US" sz="2400" dirty="0" smtClean="0"/>
              <a:t> </a:t>
            </a:r>
            <a:r>
              <a:rPr lang="en-US" sz="2400" dirty="0"/>
              <a:t>Women with T1DM have a </a:t>
            </a:r>
            <a:r>
              <a:rPr lang="en-US" sz="2400" dirty="0">
                <a:solidFill>
                  <a:srgbClr val="FF0000"/>
                </a:solidFill>
              </a:rPr>
              <a:t>2- to 4-fold increased rate </a:t>
            </a:r>
            <a:r>
              <a:rPr lang="en-US" sz="2400" dirty="0"/>
              <a:t>of congenital malformation </a:t>
            </a:r>
            <a:r>
              <a:rPr lang="en-US" sz="2400" dirty="0" smtClean="0"/>
              <a:t>, </a:t>
            </a:r>
            <a:r>
              <a:rPr lang="en-US" sz="2400" dirty="0"/>
              <a:t>rates of 2.9% to 7.5% compared with women without diabetes </a:t>
            </a:r>
            <a:r>
              <a:rPr lang="en-US" sz="2400" dirty="0" smtClean="0"/>
              <a:t>. </a:t>
            </a:r>
          </a:p>
          <a:p>
            <a:endParaRPr lang="en-US" sz="2400" dirty="0"/>
          </a:p>
          <a:p>
            <a:pPr marL="285750" indent="-285750">
              <a:buFont typeface="Arial" panose="020B0604020202020204" pitchFamily="34" charset="0"/>
              <a:buChar char="•"/>
            </a:pPr>
            <a:r>
              <a:rPr lang="en-US" sz="2400" dirty="0" smtClean="0"/>
              <a:t>The </a:t>
            </a:r>
            <a:r>
              <a:rPr lang="en-US" sz="2400" dirty="0"/>
              <a:t>risk increases with hyperglycemia at conception and during organogenesis (</a:t>
            </a:r>
            <a:r>
              <a:rPr lang="en-US" sz="2400" dirty="0">
                <a:solidFill>
                  <a:srgbClr val="FF0000"/>
                </a:solidFill>
              </a:rPr>
              <a:t>5-8</a:t>
            </a:r>
            <a:r>
              <a:rPr lang="en-US" sz="2400" dirty="0"/>
              <a:t> </a:t>
            </a:r>
            <a:r>
              <a:rPr lang="en-US" sz="2400" dirty="0">
                <a:solidFill>
                  <a:srgbClr val="FF0000"/>
                </a:solidFill>
              </a:rPr>
              <a:t>weeks after the last menstrual period</a:t>
            </a:r>
            <a:r>
              <a:rPr lang="en-US" sz="2400" dirty="0"/>
              <a:t>)</a:t>
            </a:r>
          </a:p>
        </p:txBody>
      </p:sp>
    </p:spTree>
    <p:extLst>
      <p:ext uri="{BB962C8B-B14F-4D97-AF65-F5344CB8AC3E}">
        <p14:creationId xmlns:p14="http://schemas.microsoft.com/office/powerpoint/2010/main" val="3474078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6317</TotalTime>
  <Words>5504</Words>
  <Application>Microsoft Office PowerPoint</Application>
  <PresentationFormat>Widescreen</PresentationFormat>
  <Paragraphs>495</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Algerian</vt: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home</dc:creator>
  <cp:lastModifiedBy>home</cp:lastModifiedBy>
  <cp:revision>255</cp:revision>
  <dcterms:created xsi:type="dcterms:W3CDTF">2020-04-13T19:29:23Z</dcterms:created>
  <dcterms:modified xsi:type="dcterms:W3CDTF">2021-06-18T15:49:52Z</dcterms:modified>
</cp:coreProperties>
</file>