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58" r:id="rId3"/>
    <p:sldId id="299" r:id="rId4"/>
    <p:sldId id="257" r:id="rId5"/>
    <p:sldId id="259" r:id="rId6"/>
    <p:sldId id="260" r:id="rId7"/>
    <p:sldId id="262" r:id="rId8"/>
    <p:sldId id="263" r:id="rId9"/>
    <p:sldId id="264" r:id="rId10"/>
    <p:sldId id="266" r:id="rId11"/>
    <p:sldId id="267" r:id="rId12"/>
    <p:sldId id="268" r:id="rId13"/>
    <p:sldId id="265" r:id="rId14"/>
    <p:sldId id="261" r:id="rId15"/>
    <p:sldId id="269" r:id="rId16"/>
    <p:sldId id="270" r:id="rId17"/>
    <p:sldId id="271" r:id="rId18"/>
    <p:sldId id="274" r:id="rId19"/>
    <p:sldId id="275" r:id="rId20"/>
    <p:sldId id="276" r:id="rId21"/>
    <p:sldId id="277" r:id="rId22"/>
    <p:sldId id="272" r:id="rId23"/>
    <p:sldId id="273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9" r:id="rId33"/>
    <p:sldId id="297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8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377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520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392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587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304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174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384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212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452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278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676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1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246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623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34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327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06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6/6/2021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7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622935"/>
            <a:ext cx="6815669" cy="2909875"/>
          </a:xfrm>
        </p:spPr>
        <p:txBody>
          <a:bodyPr/>
          <a:lstStyle/>
          <a:p>
            <a:pPr algn="l"/>
            <a:r>
              <a:rPr lang="en-US" sz="3600" dirty="0">
                <a:latin typeface="Arial Black" panose="020B0A04020102020204" pitchFamily="34" charset="0"/>
              </a:rPr>
              <a:t>American Association of Clinical Endocrinology And </a:t>
            </a:r>
            <a:r>
              <a:rPr lang="en-US" sz="3600" dirty="0" err="1" smtClean="0">
                <a:latin typeface="Arial Black" panose="020B0A04020102020204" pitchFamily="34" charset="0"/>
              </a:rPr>
              <a:t>Associazione</a:t>
            </a:r>
            <a:r>
              <a:rPr lang="en-US" sz="3600" dirty="0" smtClean="0">
                <a:latin typeface="Arial Black" panose="020B0A04020102020204" pitchFamily="34" charset="0"/>
              </a:rPr>
              <a:t> Medici </a:t>
            </a:r>
            <a:r>
              <a:rPr lang="en-US" sz="3600" dirty="0" err="1">
                <a:latin typeface="Arial Black" panose="020B0A04020102020204" pitchFamily="34" charset="0"/>
              </a:rPr>
              <a:t>Endocrinologi</a:t>
            </a:r>
            <a:r>
              <a:rPr lang="en-US" sz="3600" dirty="0">
                <a:latin typeface="Arial Black" panose="020B0A04020102020204" pitchFamily="34" charset="0"/>
              </a:rPr>
              <a:t> Thyroid Nodule Algorithmic Tool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4783016"/>
            <a:ext cx="6815669" cy="187100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Dr. Amir Reza </a:t>
            </a:r>
            <a:r>
              <a:rPr lang="en-US" sz="3600" dirty="0" err="1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Goharian</a:t>
            </a:r>
            <a:endParaRPr lang="en-US" sz="3600" dirty="0" smtClean="0">
              <a:solidFill>
                <a:srgbClr val="FF0000"/>
              </a:solidFill>
              <a:latin typeface="Bahnschrift SemiBold" panose="020B0502040204020203" pitchFamily="34" charset="0"/>
            </a:endParaRPr>
          </a:p>
          <a:p>
            <a:r>
              <a:rPr lang="en-US" sz="2800" i="1" dirty="0" smtClean="0">
                <a:solidFill>
                  <a:srgbClr val="7030A0"/>
                </a:solidFill>
                <a:latin typeface="Bahnschrift SemiBold" panose="020B0502040204020203" pitchFamily="34" charset="0"/>
              </a:rPr>
              <a:t>Endocrinologist </a:t>
            </a:r>
          </a:p>
          <a:p>
            <a:r>
              <a:rPr lang="en-US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hnschrift SemiBold" panose="020B0502040204020203" pitchFamily="34" charset="0"/>
              </a:rPr>
              <a:t>21/3/1400</a:t>
            </a:r>
            <a:endParaRPr lang="en-US" sz="2400" i="1" dirty="0">
              <a:solidFill>
                <a:schemeClr val="tx1">
                  <a:lumMod val="95000"/>
                  <a:lumOff val="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73383" y="1622935"/>
            <a:ext cx="6934684" cy="3047539"/>
          </a:xfrm>
          <a:prstGeom prst="roundRect">
            <a:avLst/>
          </a:prstGeom>
          <a:noFill/>
          <a:ln w="92075" cmpd="thinThick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1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837" y="717453"/>
            <a:ext cx="9031457" cy="547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7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6" y="703386"/>
            <a:ext cx="10747717" cy="541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3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54" y="422031"/>
            <a:ext cx="11755491" cy="607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3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025" y="1752606"/>
            <a:ext cx="10114670" cy="1822514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Algerian" panose="04020705040A02060702" pitchFamily="82" charset="0"/>
              </a:rPr>
              <a:t>US </a:t>
            </a:r>
            <a:r>
              <a:rPr lang="en-US" sz="66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 Characteristics</a:t>
            </a:r>
            <a:endParaRPr lang="en-US" sz="66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7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61182"/>
            <a:ext cx="10149840" cy="1624817"/>
          </a:xfrm>
        </p:spPr>
        <p:txBody>
          <a:bodyPr>
            <a:noAutofit/>
          </a:bodyPr>
          <a:lstStyle/>
          <a:p>
            <a:pPr algn="l"/>
            <a:r>
              <a:rPr lang="en-US" sz="6000" dirty="0" smtClean="0">
                <a:solidFill>
                  <a:srgbClr val="7030A0"/>
                </a:solidFill>
                <a:latin typeface="Algerian" panose="04020705040A02060702" pitchFamily="82" charset="0"/>
              </a:rPr>
              <a:t>US images &amp; Cartoons</a:t>
            </a:r>
            <a:endParaRPr lang="en-US" sz="6000" dirty="0">
              <a:solidFill>
                <a:srgbClr val="7030A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A numeric scoring system based on the risk of </a:t>
            </a:r>
            <a:r>
              <a:rPr lang="en-US" dirty="0" smtClean="0">
                <a:latin typeface="Arial Rounded MT Bold" panose="020F0704030504030204" pitchFamily="34" charset="0"/>
              </a:rPr>
              <a:t>malignancy associated </a:t>
            </a:r>
            <a:r>
              <a:rPr lang="en-US" dirty="0">
                <a:latin typeface="Arial Rounded MT Bold" panose="020F0704030504030204" pitchFamily="34" charset="0"/>
              </a:rPr>
              <a:t>with each US feature was created to categorize </a:t>
            </a:r>
            <a:r>
              <a:rPr lang="en-US" dirty="0" smtClean="0">
                <a:latin typeface="Arial Rounded MT Bold" panose="020F0704030504030204" pitchFamily="34" charset="0"/>
              </a:rPr>
              <a:t>each nodule </a:t>
            </a:r>
            <a:r>
              <a:rPr lang="en-US" dirty="0">
                <a:latin typeface="Arial Rounded MT Bold" panose="020F0704030504030204" pitchFamily="34" charset="0"/>
              </a:rPr>
              <a:t>as US 1, 2, or 3 (low, intermediate, or high risk, </a:t>
            </a:r>
            <a:r>
              <a:rPr lang="en-US" dirty="0" smtClean="0">
                <a:latin typeface="Arial Rounded MT Bold" panose="020F0704030504030204" pitchFamily="34" charset="0"/>
              </a:rPr>
              <a:t>respectively).   </a:t>
            </a:r>
          </a:p>
          <a:p>
            <a:r>
              <a:rPr lang="en-US" dirty="0"/>
              <a:t>In the algorithmic tool, </a:t>
            </a:r>
            <a:r>
              <a:rPr lang="en-US" b="1" dirty="0">
                <a:solidFill>
                  <a:srgbClr val="FF0000"/>
                </a:solidFill>
              </a:rPr>
              <a:t>American College of Radiology </a:t>
            </a:r>
            <a:r>
              <a:rPr lang="en-US" b="1" dirty="0" smtClean="0">
                <a:solidFill>
                  <a:srgbClr val="FF0000"/>
                </a:solidFill>
              </a:rPr>
              <a:t>Thyroid Imaging </a:t>
            </a:r>
            <a:r>
              <a:rPr lang="en-US" b="1" dirty="0">
                <a:solidFill>
                  <a:srgbClr val="FF0000"/>
                </a:solidFill>
              </a:rPr>
              <a:t>Reporting and Data System (ACR TI-RADS) </a:t>
            </a:r>
            <a:r>
              <a:rPr lang="en-US" dirty="0"/>
              <a:t>scores </a:t>
            </a:r>
            <a:r>
              <a:rPr lang="en-US" dirty="0" smtClean="0"/>
              <a:t>are simultaneously </a:t>
            </a:r>
            <a:r>
              <a:rPr lang="en-US" dirty="0"/>
              <a:t>displayed if a sufficient number of criteria </a:t>
            </a:r>
            <a:r>
              <a:rPr lang="en-US" dirty="0" smtClean="0"/>
              <a:t>to generate </a:t>
            </a:r>
            <a:r>
              <a:rPr lang="en-US" dirty="0"/>
              <a:t>a score are </a:t>
            </a:r>
            <a:r>
              <a:rPr lang="en-US" dirty="0" smtClean="0"/>
              <a:t>entered.</a:t>
            </a:r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01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926"/>
            <a:ext cx="12191999" cy="53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9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248"/>
            <a:ext cx="12192000" cy="51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2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145"/>
            <a:ext cx="12192000" cy="4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3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" y="829994"/>
            <a:ext cx="12093525" cy="569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2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18" y="1290339"/>
            <a:ext cx="11021963" cy="427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0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204" y="590844"/>
            <a:ext cx="8535591" cy="564114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698609" y="1913206"/>
            <a:ext cx="2166425" cy="36576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97" y="1299865"/>
            <a:ext cx="10783805" cy="425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34" y="1180786"/>
            <a:ext cx="10974332" cy="44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4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1" y="379828"/>
            <a:ext cx="11830928" cy="623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5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" y="1533378"/>
            <a:ext cx="11887200" cy="426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7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Algerian" panose="04020705040A02060702" pitchFamily="82" charset="0"/>
              </a:rPr>
              <a:t>Cytology</a:t>
            </a:r>
          </a:p>
        </p:txBody>
      </p:sp>
    </p:spTree>
    <p:extLst>
      <p:ext uri="{BB962C8B-B14F-4D97-AF65-F5344CB8AC3E}">
        <p14:creationId xmlns:p14="http://schemas.microsoft.com/office/powerpoint/2010/main" val="22693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FNA</a:t>
            </a:r>
            <a:endParaRPr lang="en-US" sz="8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Bethesda cytology categories I-VI were used to classify findings</a:t>
            </a:r>
            <a:r>
              <a:rPr lang="en-US" sz="3600" dirty="0" smtClean="0">
                <a:latin typeface="Arial Rounded MT Bold" panose="020F0704030504030204" pitchFamily="34" charset="0"/>
              </a:rPr>
              <a:t>.  (34)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42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9821"/>
            <a:ext cx="12192000" cy="456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009"/>
            <a:ext cx="12192000" cy="486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9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42"/>
            <a:ext cx="12192000" cy="66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2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" y="703386"/>
            <a:ext cx="12093525" cy="565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2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92027"/>
            <a:ext cx="12374880" cy="1109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7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5" y="956602"/>
            <a:ext cx="11873132" cy="478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2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806" y="1752606"/>
            <a:ext cx="10142805" cy="1822514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Cross-checking </a:t>
            </a:r>
            <a:r>
              <a:rPr lang="en-US" sz="6600" dirty="0">
                <a:solidFill>
                  <a:srgbClr val="002060"/>
                </a:solidFill>
                <a:latin typeface="Algerian" panose="04020705040A02060702" pitchFamily="82" charset="0"/>
              </a:rPr>
              <a:t>TNAPP</a:t>
            </a:r>
          </a:p>
        </p:txBody>
      </p:sp>
    </p:spTree>
    <p:extLst>
      <p:ext uri="{BB962C8B-B14F-4D97-AF65-F5344CB8AC3E}">
        <p14:creationId xmlns:p14="http://schemas.microsoft.com/office/powerpoint/2010/main" val="350340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26" y="478302"/>
            <a:ext cx="11535506" cy="555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7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9" y="-182880"/>
            <a:ext cx="8334103" cy="7040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2080" y="992777"/>
            <a:ext cx="6348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600" dirty="0" smtClean="0">
                <a:cs typeface="B Yekan" panose="00000400000000000000" pitchFamily="2" charset="-78"/>
              </a:rPr>
              <a:t>باتشکرازتوجه وه</a:t>
            </a:r>
            <a:r>
              <a:rPr lang="fa-IR" sz="3600" dirty="0" smtClean="0">
                <a:solidFill>
                  <a:srgbClr val="FFFF00"/>
                </a:solidFill>
                <a:cs typeface="B Yekan" panose="00000400000000000000" pitchFamily="2" charset="-78"/>
              </a:rPr>
              <a:t>مراهی شماعزیزان</a:t>
            </a:r>
            <a:endParaRPr lang="en-US" sz="3600" dirty="0">
              <a:solidFill>
                <a:srgbClr val="FFFF00"/>
              </a:solidFill>
              <a:cs typeface="B Yek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779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046"/>
            <a:ext cx="12351434" cy="58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7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" y="1012874"/>
            <a:ext cx="12184175" cy="433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4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363"/>
            <a:ext cx="12192000" cy="385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8" y="365760"/>
            <a:ext cx="11859064" cy="620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39" y="1799997"/>
            <a:ext cx="10717121" cy="32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4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08" y="1490392"/>
            <a:ext cx="11174384" cy="38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7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lgerian" panose="04020705040A02060702" pitchFamily="82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Thyroid nodules are common</a:t>
            </a:r>
            <a:r>
              <a:rPr lang="en-US" dirty="0" smtClean="0">
                <a:latin typeface="Arial Rounded MT Bold" panose="020F0704030504030204" pitchFamily="34" charset="0"/>
              </a:rPr>
              <a:t>.  (1)  </a:t>
            </a:r>
          </a:p>
          <a:p>
            <a:endParaRPr lang="en-US" dirty="0" smtClean="0">
              <a:latin typeface="Arial Rounded MT Bold" panose="020F0704030504030204" pitchFamily="34" charset="0"/>
            </a:endParaRPr>
          </a:p>
          <a:p>
            <a:r>
              <a:rPr lang="en-US" dirty="0" smtClean="0">
                <a:latin typeface="Arial Rounded MT Bold" panose="020F0704030504030204" pitchFamily="34" charset="0"/>
              </a:rPr>
              <a:t>They </a:t>
            </a:r>
            <a:r>
              <a:rPr lang="en-US" dirty="0">
                <a:latin typeface="Arial Rounded MT Bold" panose="020F0704030504030204" pitchFamily="34" charset="0"/>
              </a:rPr>
              <a:t>are predominantly </a:t>
            </a:r>
            <a:r>
              <a:rPr lang="en-US" dirty="0" smtClean="0">
                <a:latin typeface="Arial Rounded MT Bold" panose="020F0704030504030204" pitchFamily="34" charset="0"/>
              </a:rPr>
              <a:t>benign and </a:t>
            </a:r>
            <a:r>
              <a:rPr lang="en-US" dirty="0">
                <a:latin typeface="Arial Rounded MT Bold" panose="020F0704030504030204" pitchFamily="34" charset="0"/>
              </a:rPr>
              <a:t>asymptomatic and do not require evaluation, treatment, </a:t>
            </a:r>
            <a:r>
              <a:rPr lang="en-US" dirty="0" smtClean="0">
                <a:latin typeface="Arial Rounded MT Bold" panose="020F0704030504030204" pitchFamily="34" charset="0"/>
              </a:rPr>
              <a:t>or monitoring</a:t>
            </a:r>
            <a:r>
              <a:rPr lang="en-US" dirty="0">
                <a:latin typeface="Arial Rounded MT Bold" panose="020F0704030504030204" pitchFamily="34" charset="0"/>
              </a:rPr>
              <a:t>, while the majority of thyroid malignancies are </a:t>
            </a:r>
            <a:r>
              <a:rPr lang="en-US" dirty="0" smtClean="0">
                <a:latin typeface="Arial Rounded MT Bold" panose="020F0704030504030204" pitchFamily="34" charset="0"/>
              </a:rPr>
              <a:t>low-risk neoplasms </a:t>
            </a:r>
            <a:r>
              <a:rPr lang="en-US" dirty="0">
                <a:latin typeface="Arial Rounded MT Bold" panose="020F0704030504030204" pitchFamily="34" charset="0"/>
              </a:rPr>
              <a:t>that do not have an impact on survival</a:t>
            </a:r>
            <a:r>
              <a:rPr lang="en-US" dirty="0" smtClean="0">
                <a:latin typeface="Arial Rounded MT Bold" panose="020F0704030504030204" pitchFamily="34" charset="0"/>
              </a:rPr>
              <a:t>. (2)</a:t>
            </a:r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88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29" y="923575"/>
            <a:ext cx="11050542" cy="50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8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783" y="522514"/>
            <a:ext cx="10097588" cy="57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875211"/>
            <a:ext cx="9716588" cy="5000657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In the </a:t>
            </a:r>
            <a:r>
              <a:rPr lang="en-US" dirty="0" smtClean="0">
                <a:latin typeface="Arial Rounded MT Bold" panose="020F0704030504030204" pitchFamily="34" charset="0"/>
              </a:rPr>
              <a:t>United States</a:t>
            </a:r>
            <a:r>
              <a:rPr lang="en-US" dirty="0">
                <a:latin typeface="Arial Rounded MT Bold" panose="020F0704030504030204" pitchFamily="34" charset="0"/>
              </a:rPr>
              <a:t>, well over 500 000 fine-needle aspirations (FNAs) of </a:t>
            </a:r>
            <a:r>
              <a:rPr lang="en-US" dirty="0" smtClean="0">
                <a:latin typeface="Arial Rounded MT Bold" panose="020F0704030504030204" pitchFamily="34" charset="0"/>
              </a:rPr>
              <a:t>thyroid nodules </a:t>
            </a:r>
            <a:r>
              <a:rPr lang="en-US" dirty="0">
                <a:latin typeface="Arial Rounded MT Bold" panose="020F0704030504030204" pitchFamily="34" charset="0"/>
              </a:rPr>
              <a:t>are performed per year, with as many as 200 000 of </a:t>
            </a:r>
            <a:r>
              <a:rPr lang="en-US" dirty="0" smtClean="0">
                <a:latin typeface="Arial Rounded MT Bold" panose="020F0704030504030204" pitchFamily="34" charset="0"/>
              </a:rPr>
              <a:t>them being </a:t>
            </a:r>
            <a:r>
              <a:rPr lang="en-US" dirty="0">
                <a:latin typeface="Arial Rounded MT Bold" panose="020F0704030504030204" pitchFamily="34" charset="0"/>
              </a:rPr>
              <a:t>unnecessary</a:t>
            </a:r>
            <a:r>
              <a:rPr lang="en-US" dirty="0" smtClean="0">
                <a:latin typeface="Arial Rounded MT Bold" panose="020F0704030504030204" pitchFamily="34" charset="0"/>
              </a:rPr>
              <a:t>.  (3)   </a:t>
            </a:r>
          </a:p>
          <a:p>
            <a:endParaRPr lang="en-US" dirty="0" smtClean="0">
              <a:latin typeface="Arial Rounded MT Bold" panose="020F0704030504030204" pitchFamily="34" charset="0"/>
            </a:endParaRPr>
          </a:p>
          <a:p>
            <a:r>
              <a:rPr lang="en-US" dirty="0" smtClean="0">
                <a:latin typeface="Arial Rounded MT Bold" panose="020F0704030504030204" pitchFamily="34" charset="0"/>
              </a:rPr>
              <a:t>Similarly</a:t>
            </a:r>
            <a:r>
              <a:rPr lang="en-US" dirty="0">
                <a:latin typeface="Arial Rounded MT Bold" panose="020F0704030504030204" pitchFamily="34" charset="0"/>
              </a:rPr>
              <a:t>, in European countries, such as </a:t>
            </a:r>
            <a:r>
              <a:rPr lang="en-US" dirty="0" smtClean="0">
                <a:latin typeface="Arial Rounded MT Bold" panose="020F0704030504030204" pitchFamily="34" charset="0"/>
              </a:rPr>
              <a:t>Germany and </a:t>
            </a:r>
            <a:r>
              <a:rPr lang="en-US" dirty="0">
                <a:latin typeface="Arial Rounded MT Bold" panose="020F0704030504030204" pitchFamily="34" charset="0"/>
              </a:rPr>
              <a:t>France, with </a:t>
            </a:r>
            <a:r>
              <a:rPr lang="en-US" dirty="0" smtClean="0">
                <a:latin typeface="Arial Rounded MT Bold" panose="020F0704030504030204" pitchFamily="34" charset="0"/>
              </a:rPr>
              <a:t>well-functioning </a:t>
            </a:r>
            <a:r>
              <a:rPr lang="en-US" dirty="0">
                <a:latin typeface="Arial Rounded MT Bold" panose="020F0704030504030204" pitchFamily="34" charset="0"/>
              </a:rPr>
              <a:t>National Health </a:t>
            </a:r>
            <a:r>
              <a:rPr lang="en-US" dirty="0" smtClean="0">
                <a:latin typeface="Arial Rounded MT Bold" panose="020F0704030504030204" pitchFamily="34" charset="0"/>
              </a:rPr>
              <a:t>Services , the </a:t>
            </a:r>
            <a:r>
              <a:rPr lang="en-US" dirty="0">
                <a:latin typeface="Arial Rounded MT Bold" panose="020F0704030504030204" pitchFamily="34" charset="0"/>
              </a:rPr>
              <a:t>vast majority of thyroidectomies performed for nodular </a:t>
            </a:r>
            <a:r>
              <a:rPr lang="en-US" dirty="0" smtClean="0">
                <a:latin typeface="Arial Rounded MT Bold" panose="020F0704030504030204" pitchFamily="34" charset="0"/>
              </a:rPr>
              <a:t>thyroid disease </a:t>
            </a:r>
            <a:r>
              <a:rPr lang="en-US" dirty="0">
                <a:latin typeface="Arial Rounded MT Bold" panose="020F0704030504030204" pitchFamily="34" charset="0"/>
              </a:rPr>
              <a:t>have benign histopathology</a:t>
            </a:r>
            <a:r>
              <a:rPr lang="en-US" dirty="0" smtClean="0">
                <a:latin typeface="Arial Rounded MT Bold" panose="020F0704030504030204" pitchFamily="34" charset="0"/>
              </a:rPr>
              <a:t>, (4,5) </a:t>
            </a:r>
            <a:r>
              <a:rPr lang="en-US" dirty="0">
                <a:latin typeface="Arial Rounded MT Bold" panose="020F0704030504030204" pitchFamily="34" charset="0"/>
              </a:rPr>
              <a:t>while the minority </a:t>
            </a:r>
            <a:r>
              <a:rPr lang="en-US" dirty="0" smtClean="0">
                <a:latin typeface="Arial Rounded MT Bold" panose="020F0704030504030204" pitchFamily="34" charset="0"/>
              </a:rPr>
              <a:t>that proves </a:t>
            </a:r>
            <a:r>
              <a:rPr lang="en-US" dirty="0">
                <a:latin typeface="Arial Rounded MT Bold" panose="020F0704030504030204" pitchFamily="34" charset="0"/>
              </a:rPr>
              <a:t>to be malignant is predominantly composed of </a:t>
            </a:r>
            <a:r>
              <a:rPr lang="en-US" dirty="0" smtClean="0">
                <a:latin typeface="Arial Rounded MT Bold" panose="020F0704030504030204" pitchFamily="34" charset="0"/>
              </a:rPr>
              <a:t>low-risk thyroid </a:t>
            </a:r>
            <a:r>
              <a:rPr lang="en-US" dirty="0">
                <a:latin typeface="Arial Rounded MT Bold" panose="020F0704030504030204" pitchFamily="34" charset="0"/>
              </a:rPr>
              <a:t>cancers</a:t>
            </a:r>
            <a:r>
              <a:rPr lang="en-US" dirty="0" smtClean="0">
                <a:latin typeface="Arial Rounded MT Bold" panose="020F0704030504030204" pitchFamily="34" charset="0"/>
              </a:rPr>
              <a:t>.  (6,7)</a:t>
            </a:r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3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lgerian" panose="04020705040A02060702" pitchFamily="82" charset="0"/>
              </a:rPr>
              <a:t>TNAPP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designed a novel electronic algorithmic tool, termed </a:t>
            </a:r>
            <a:r>
              <a:rPr lang="en-US" sz="5400" b="1" dirty="0" smtClean="0">
                <a:solidFill>
                  <a:srgbClr val="FF0000"/>
                </a:solidFill>
              </a:rPr>
              <a:t>TNAPP </a:t>
            </a:r>
            <a:r>
              <a:rPr lang="en-US" dirty="0" smtClean="0"/>
              <a:t>                  (</a:t>
            </a:r>
            <a:r>
              <a:rPr lang="en-US" dirty="0"/>
              <a:t>Thyroid Nodule App, pronounced “tee nap”).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3" y="4472881"/>
            <a:ext cx="10332720" cy="150990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914400" y="4258491"/>
            <a:ext cx="10424160" cy="13063"/>
          </a:xfrm>
          <a:prstGeom prst="line">
            <a:avLst/>
          </a:prstGeom>
          <a:ln w="111125" cap="sq" cmpd="thickThin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98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774" y="1752606"/>
            <a:ext cx="10930597" cy="1822514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Algerian" panose="04020705040A02060702" pitchFamily="82" charset="0"/>
              </a:rPr>
              <a:t>Exclusion </a:t>
            </a:r>
            <a:r>
              <a:rPr lang="en-US" sz="7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 Factors</a:t>
            </a:r>
            <a:endParaRPr lang="en-US" sz="7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6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1" y="914400"/>
            <a:ext cx="9748910" cy="509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3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36" y="1752606"/>
            <a:ext cx="10311618" cy="1822514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lgerian" panose="04020705040A02060702" pitchFamily="82" charset="0"/>
              </a:rPr>
              <a:t>Clinical </a:t>
            </a:r>
            <a:r>
              <a:rPr lang="en-US" sz="8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 Factors</a:t>
            </a:r>
            <a:endParaRPr lang="en-US" sz="80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84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358</TotalTime>
  <Words>284</Words>
  <Application>Microsoft Office PowerPoint</Application>
  <PresentationFormat>Widescreen</PresentationFormat>
  <Paragraphs>24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Algerian</vt:lpstr>
      <vt:lpstr>Arial</vt:lpstr>
      <vt:lpstr>Arial Black</vt:lpstr>
      <vt:lpstr>Arial Rounded MT Bold</vt:lpstr>
      <vt:lpstr>B Yekan</vt:lpstr>
      <vt:lpstr>Bahnschrift SemiBold</vt:lpstr>
      <vt:lpstr>Garamond</vt:lpstr>
      <vt:lpstr>Organic</vt:lpstr>
      <vt:lpstr>American Association of Clinical Endocrinology And Associazione Medici Endocrinologi Thyroid Nodule Algorithmic Tool</vt:lpstr>
      <vt:lpstr>PowerPoint Presentation</vt:lpstr>
      <vt:lpstr>PowerPoint Presentation</vt:lpstr>
      <vt:lpstr>Introduction</vt:lpstr>
      <vt:lpstr>PowerPoint Presentation</vt:lpstr>
      <vt:lpstr>TNAPP </vt:lpstr>
      <vt:lpstr>Exclusion   Factors</vt:lpstr>
      <vt:lpstr>PowerPoint Presentation</vt:lpstr>
      <vt:lpstr>Clinical   Factors</vt:lpstr>
      <vt:lpstr>PowerPoint Presentation</vt:lpstr>
      <vt:lpstr>PowerPoint Presentation</vt:lpstr>
      <vt:lpstr>PowerPoint Presentation</vt:lpstr>
      <vt:lpstr>US   Characteristics</vt:lpstr>
      <vt:lpstr>US images &amp; Cartoons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Cytology</vt:lpstr>
      <vt:lpstr>FNA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Cross-checking TNAPP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Association of Clinical Endocrinology And Associazione Medici Endocrinologi Thyroid Nodule Algorithmic Tool</dc:title>
  <dc:creator>amirreza.goharian</dc:creator>
  <cp:lastModifiedBy>amirreza.goharian</cp:lastModifiedBy>
  <cp:revision>39</cp:revision>
  <dcterms:created xsi:type="dcterms:W3CDTF">2021-06-05T15:35:51Z</dcterms:created>
  <dcterms:modified xsi:type="dcterms:W3CDTF">2021-06-06T14:57:34Z</dcterms:modified>
</cp:coreProperties>
</file>