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441" r:id="rId2"/>
    <p:sldId id="447" r:id="rId3"/>
    <p:sldId id="257" r:id="rId4"/>
    <p:sldId id="259" r:id="rId5"/>
    <p:sldId id="344" r:id="rId6"/>
    <p:sldId id="356" r:id="rId7"/>
    <p:sldId id="355" r:id="rId8"/>
    <p:sldId id="353" r:id="rId9"/>
    <p:sldId id="383" r:id="rId10"/>
    <p:sldId id="385" r:id="rId11"/>
    <p:sldId id="262" r:id="rId12"/>
    <p:sldId id="263" r:id="rId13"/>
    <p:sldId id="368" r:id="rId14"/>
    <p:sldId id="357" r:id="rId15"/>
    <p:sldId id="358" r:id="rId16"/>
    <p:sldId id="370" r:id="rId17"/>
    <p:sldId id="264" r:id="rId18"/>
    <p:sldId id="369" r:id="rId19"/>
    <p:sldId id="265" r:id="rId20"/>
    <p:sldId id="266" r:id="rId21"/>
    <p:sldId id="267" r:id="rId22"/>
    <p:sldId id="371" r:id="rId23"/>
    <p:sldId id="346" r:id="rId24"/>
    <p:sldId id="269" r:id="rId25"/>
    <p:sldId id="270" r:id="rId26"/>
    <p:sldId id="411" r:id="rId27"/>
    <p:sldId id="372" r:id="rId28"/>
    <p:sldId id="271" r:id="rId29"/>
    <p:sldId id="373" r:id="rId30"/>
    <p:sldId id="414" r:id="rId31"/>
    <p:sldId id="415" r:id="rId32"/>
    <p:sldId id="417" r:id="rId33"/>
    <p:sldId id="422" r:id="rId34"/>
    <p:sldId id="419" r:id="rId35"/>
    <p:sldId id="420" r:id="rId36"/>
    <p:sldId id="423" r:id="rId37"/>
    <p:sldId id="425" r:id="rId38"/>
    <p:sldId id="426" r:id="rId39"/>
    <p:sldId id="438" r:id="rId40"/>
    <p:sldId id="445" r:id="rId41"/>
    <p:sldId id="430" r:id="rId42"/>
    <p:sldId id="429" r:id="rId43"/>
    <p:sldId id="432" r:id="rId44"/>
    <p:sldId id="435" r:id="rId45"/>
    <p:sldId id="434" r:id="rId46"/>
    <p:sldId id="272" r:id="rId47"/>
    <p:sldId id="276" r:id="rId48"/>
    <p:sldId id="351" r:id="rId49"/>
    <p:sldId id="277" r:id="rId50"/>
    <p:sldId id="374" r:id="rId51"/>
    <p:sldId id="324" r:id="rId52"/>
    <p:sldId id="278" r:id="rId53"/>
    <p:sldId id="348" r:id="rId54"/>
    <p:sldId id="325" r:id="rId55"/>
    <p:sldId id="378" r:id="rId56"/>
    <p:sldId id="279" r:id="rId57"/>
    <p:sldId id="326" r:id="rId58"/>
    <p:sldId id="359" r:id="rId59"/>
    <p:sldId id="280" r:id="rId60"/>
    <p:sldId id="281" r:id="rId61"/>
    <p:sldId id="349" r:id="rId62"/>
    <p:sldId id="327" r:id="rId63"/>
    <p:sldId id="282" r:id="rId64"/>
    <p:sldId id="328" r:id="rId65"/>
    <p:sldId id="283" r:id="rId66"/>
    <p:sldId id="293" r:id="rId67"/>
    <p:sldId id="286" r:id="rId68"/>
    <p:sldId id="329" r:id="rId69"/>
    <p:sldId id="288" r:id="rId70"/>
    <p:sldId id="330" r:id="rId71"/>
    <p:sldId id="295" r:id="rId72"/>
    <p:sldId id="450" r:id="rId73"/>
    <p:sldId id="331" r:id="rId74"/>
    <p:sldId id="296" r:id="rId75"/>
    <p:sldId id="298" r:id="rId76"/>
    <p:sldId id="332" r:id="rId77"/>
    <p:sldId id="300" r:id="rId78"/>
    <p:sldId id="333" r:id="rId79"/>
    <p:sldId id="379" r:id="rId80"/>
    <p:sldId id="301" r:id="rId81"/>
    <p:sldId id="334" r:id="rId82"/>
    <p:sldId id="303" r:id="rId83"/>
    <p:sldId id="335" r:id="rId84"/>
    <p:sldId id="304" r:id="rId85"/>
    <p:sldId id="336" r:id="rId86"/>
    <p:sldId id="305" r:id="rId87"/>
    <p:sldId id="308" r:id="rId88"/>
    <p:sldId id="338" r:id="rId89"/>
    <p:sldId id="309" r:id="rId90"/>
    <p:sldId id="310" r:id="rId91"/>
    <p:sldId id="311" r:id="rId92"/>
    <p:sldId id="339" r:id="rId93"/>
    <p:sldId id="380" r:id="rId94"/>
    <p:sldId id="312" r:id="rId95"/>
    <p:sldId id="340" r:id="rId96"/>
    <p:sldId id="315" r:id="rId97"/>
    <p:sldId id="317" r:id="rId98"/>
    <p:sldId id="318" r:id="rId99"/>
    <p:sldId id="381" r:id="rId100"/>
    <p:sldId id="449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37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36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52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01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00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72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96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27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82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08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28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93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79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67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35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77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2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368135"/>
            <a:ext cx="13309269" cy="7490830"/>
          </a:xfrm>
        </p:spPr>
      </p:pic>
      <p:sp>
        <p:nvSpPr>
          <p:cNvPr id="5" name="TextBox 4"/>
          <p:cNvSpPr txBox="1"/>
          <p:nvPr/>
        </p:nvSpPr>
        <p:spPr>
          <a:xfrm>
            <a:off x="1419726" y="1672389"/>
            <a:ext cx="9986211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00B0F0"/>
                </a:solidFill>
              </a:rPr>
              <a:t>In the name of ALLAH</a:t>
            </a:r>
          </a:p>
          <a:p>
            <a:pPr algn="ctr"/>
            <a:endParaRPr lang="en-US" sz="44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i="1" dirty="0">
                <a:solidFill>
                  <a:srgbClr val="FF0000"/>
                </a:solidFill>
              </a:rPr>
              <a:t>Vitamin D Update</a:t>
            </a:r>
          </a:p>
          <a:p>
            <a:endParaRPr lang="fa-IR" sz="4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2611" y="294773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912108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510639"/>
            <a:ext cx="11162804" cy="58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11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368135"/>
            <a:ext cx="13309269" cy="7490830"/>
          </a:xfrm>
        </p:spPr>
      </p:pic>
      <p:sp>
        <p:nvSpPr>
          <p:cNvPr id="6" name="TextBox 5"/>
          <p:cNvSpPr txBox="1"/>
          <p:nvPr/>
        </p:nvSpPr>
        <p:spPr>
          <a:xfrm>
            <a:off x="4042611" y="294773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2562726" y="1479884"/>
            <a:ext cx="93993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i="1" dirty="0"/>
              <a:t>And whoever trusts in </a:t>
            </a:r>
            <a:r>
              <a:rPr lang="en-US" sz="3600" b="1" i="1" dirty="0"/>
              <a:t>Allah</a:t>
            </a:r>
            <a:r>
              <a:rPr lang="en-US" sz="3600" i="1" dirty="0"/>
              <a:t> is his </a:t>
            </a:r>
            <a:r>
              <a:rPr lang="en-US" sz="3600" i="1" dirty="0" smtClean="0"/>
              <a:t>compassionate    </a:t>
            </a:r>
            <a:endParaRPr lang="fa-IR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810" y="2783751"/>
            <a:ext cx="361220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Tnx</a:t>
            </a:r>
            <a:r>
              <a:rPr lang="en-US" sz="3600" i="1" dirty="0" smtClean="0">
                <a:solidFill>
                  <a:srgbClr val="FF0000"/>
                </a:solidFill>
              </a:rPr>
              <a:t> for your attention</a:t>
            </a:r>
            <a:endParaRPr lang="fa-IR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6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i="1" dirty="0">
                <a:solidFill>
                  <a:srgbClr val="FF0000"/>
                </a:solidFill>
              </a:rPr>
              <a:t>Deﬁnition of vitamin D deﬁciency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75525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Serum 25(OH)D </a:t>
            </a:r>
            <a:r>
              <a:rPr lang="en-US" dirty="0"/>
              <a:t>is considered to be the best marker for assessing vitamin D status, and reliably reﬂects the </a:t>
            </a:r>
            <a:r>
              <a:rPr lang="en-US" dirty="0">
                <a:solidFill>
                  <a:srgbClr val="FF0000"/>
                </a:solidFill>
              </a:rPr>
              <a:t>free fractions of the vitamin D metabolites</a:t>
            </a:r>
            <a:r>
              <a:rPr lang="en-US" dirty="0"/>
              <a:t>, despite the fact that, in theory, the bioavailable fractions may be more clinically informative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93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A range of below </a:t>
            </a:r>
            <a:r>
              <a:rPr lang="en-US" dirty="0">
                <a:solidFill>
                  <a:srgbClr val="00B0F0"/>
                </a:solidFill>
              </a:rPr>
              <a:t>75nmol/L (or 30ng/ml) </a:t>
            </a:r>
            <a:r>
              <a:rPr lang="en-US" dirty="0"/>
              <a:t>of serum/plasma 25(OH)D concentration is considered vitamin D </a:t>
            </a:r>
            <a:r>
              <a:rPr lang="en-US" dirty="0">
                <a:solidFill>
                  <a:srgbClr val="00B0F0"/>
                </a:solidFill>
              </a:rPr>
              <a:t>deﬁciency</a:t>
            </a:r>
            <a:r>
              <a:rPr lang="en-US" dirty="0"/>
              <a:t> by most authors </a:t>
            </a:r>
          </a:p>
          <a:p>
            <a:pPr marL="0" indent="0" algn="l">
              <a:buNone/>
            </a:pPr>
            <a:r>
              <a:rPr lang="en-US" dirty="0"/>
              <a:t> A cutoff of </a:t>
            </a:r>
            <a:r>
              <a:rPr lang="en-US" dirty="0">
                <a:solidFill>
                  <a:srgbClr val="00B050"/>
                </a:solidFill>
              </a:rPr>
              <a:t>&lt;25 or &lt;30nmol/L (or 10/12ng/ml) </a:t>
            </a:r>
            <a:r>
              <a:rPr lang="en-US" dirty="0"/>
              <a:t>increases the risk of </a:t>
            </a:r>
            <a:r>
              <a:rPr lang="en-US" dirty="0" err="1">
                <a:solidFill>
                  <a:srgbClr val="00B050"/>
                </a:solidFill>
              </a:rPr>
              <a:t>osteomalacia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nutritional rickets </a:t>
            </a:r>
            <a:r>
              <a:rPr lang="en-US" dirty="0"/>
              <a:t>dramatically, and therefore is considered to determine </a:t>
            </a:r>
            <a:r>
              <a:rPr lang="en-US" dirty="0">
                <a:solidFill>
                  <a:srgbClr val="00B050"/>
                </a:solidFill>
              </a:rPr>
              <a:t>severe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vitamin D deﬁciency</a:t>
            </a:r>
            <a:endParaRPr lang="fa-IR" dirty="0">
              <a:solidFill>
                <a:srgbClr val="00B05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76900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According to the NIH, serum concentration of </a:t>
            </a:r>
            <a:r>
              <a:rPr lang="en-US" dirty="0">
                <a:solidFill>
                  <a:srgbClr val="00B0F0"/>
                </a:solidFill>
              </a:rPr>
              <a:t>25(OH)D</a:t>
            </a:r>
            <a:r>
              <a:rPr lang="en-US" dirty="0"/>
              <a:t> is the </a:t>
            </a:r>
            <a:r>
              <a:rPr lang="en-US" dirty="0">
                <a:solidFill>
                  <a:srgbClr val="00B0F0"/>
                </a:solidFill>
              </a:rPr>
              <a:t>best indicator of vitamin D status. </a:t>
            </a:r>
          </a:p>
          <a:p>
            <a:pPr marL="0" indent="0" algn="l">
              <a:buNone/>
            </a:pPr>
            <a:r>
              <a:rPr lang="en-US" dirty="0"/>
              <a:t>It reflects total vitamin D produced </a:t>
            </a:r>
            <a:r>
              <a:rPr lang="en-US" dirty="0" err="1">
                <a:solidFill>
                  <a:srgbClr val="FF0000"/>
                </a:solidFill>
              </a:rPr>
              <a:t>cutaneously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as well as obtained through </a:t>
            </a:r>
            <a:r>
              <a:rPr lang="en-US" dirty="0">
                <a:solidFill>
                  <a:srgbClr val="FF0000"/>
                </a:solidFill>
              </a:rPr>
              <a:t>food and supplements </a:t>
            </a:r>
            <a:r>
              <a:rPr lang="en-US" dirty="0"/>
              <a:t>and has a fairly long circulating </a:t>
            </a:r>
            <a:r>
              <a:rPr lang="en-US" dirty="0">
                <a:solidFill>
                  <a:srgbClr val="00B050"/>
                </a:solidFill>
              </a:rPr>
              <a:t>half-life of 15 days</a:t>
            </a:r>
            <a:r>
              <a:rPr lang="en-US" dirty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02862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In contrast to 25(OH)D, circulating </a:t>
            </a:r>
            <a:r>
              <a:rPr lang="en-US" dirty="0">
                <a:solidFill>
                  <a:srgbClr val="FF0000"/>
                </a:solidFill>
              </a:rPr>
              <a:t>1,25(OH)2D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not a good indicator </a:t>
            </a:r>
            <a:r>
              <a:rPr lang="en-US" dirty="0"/>
              <a:t>of vitamin D status. </a:t>
            </a:r>
          </a:p>
          <a:p>
            <a:pPr marL="0" indent="0" algn="l">
              <a:buNone/>
            </a:pPr>
            <a:r>
              <a:rPr lang="en-US" dirty="0"/>
              <a:t>Levels of 1,25(OH)2D do not typically decrease until vitamin D deficiency is severe.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32235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1676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Table 1 shows the current serum concentrations and interpretations from the Institute of Medicine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89" y="1698171"/>
            <a:ext cx="11198430" cy="4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04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clinical practice guidelines of the </a:t>
            </a:r>
            <a:r>
              <a:rPr lang="en-US" dirty="0">
                <a:solidFill>
                  <a:srgbClr val="FF0000"/>
                </a:solidFill>
              </a:rPr>
              <a:t>Endocrine Society </a:t>
            </a:r>
            <a:r>
              <a:rPr lang="en-US" dirty="0"/>
              <a:t>Task Force on Vitamin D </a:t>
            </a:r>
            <a:r>
              <a:rPr lang="en-US" dirty="0" smtClean="0"/>
              <a:t> </a:t>
            </a:r>
            <a:r>
              <a:rPr lang="en-US" dirty="0"/>
              <a:t>have deﬁned a cutoff level of </a:t>
            </a:r>
            <a:r>
              <a:rPr lang="en-US" dirty="0">
                <a:solidFill>
                  <a:srgbClr val="FF0000"/>
                </a:solidFill>
              </a:rPr>
              <a:t>50nmol/L as vitamin D deﬁcient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Furthermore, </a:t>
            </a:r>
            <a:r>
              <a:rPr lang="en-US" dirty="0">
                <a:solidFill>
                  <a:srgbClr val="00B0F0"/>
                </a:solidFill>
              </a:rPr>
              <a:t>different societies and expert bodies </a:t>
            </a:r>
            <a:r>
              <a:rPr lang="en-US" dirty="0"/>
              <a:t>have deﬁned </a:t>
            </a:r>
            <a:r>
              <a:rPr lang="en-US" dirty="0">
                <a:solidFill>
                  <a:srgbClr val="00B0F0"/>
                </a:solidFill>
              </a:rPr>
              <a:t>50nmol/L</a:t>
            </a:r>
            <a:r>
              <a:rPr lang="en-US" dirty="0"/>
              <a:t> as “vitamin D requirement of nearly all normal healthy persons,” by using bone health as the main basis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71846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For example, a cutoff level of </a:t>
            </a:r>
            <a:r>
              <a:rPr lang="en-US" dirty="0">
                <a:solidFill>
                  <a:srgbClr val="00B050"/>
                </a:solidFill>
              </a:rPr>
              <a:t>50nmol/L</a:t>
            </a:r>
            <a:r>
              <a:rPr lang="en-US" dirty="0"/>
              <a:t> is recommended by the </a:t>
            </a:r>
            <a:r>
              <a:rPr lang="en-US" dirty="0">
                <a:solidFill>
                  <a:srgbClr val="00B050"/>
                </a:solidFill>
              </a:rPr>
              <a:t>Institute of Medicine</a:t>
            </a:r>
            <a:r>
              <a:rPr lang="en-US" dirty="0"/>
              <a:t> (IOM, USA) in their “Dietary Reference Intakes”. </a:t>
            </a:r>
          </a:p>
          <a:p>
            <a:pPr marL="0" indent="0" algn="l">
              <a:buNone/>
            </a:pPr>
            <a:r>
              <a:rPr lang="en-US" dirty="0"/>
              <a:t>Vitamin D levels of </a:t>
            </a:r>
            <a:r>
              <a:rPr lang="en-US" dirty="0">
                <a:solidFill>
                  <a:srgbClr val="00B0F0"/>
                </a:solidFill>
              </a:rPr>
              <a:t>&lt;30nmol/ L (or 12ng/ml) </a:t>
            </a:r>
            <a:r>
              <a:rPr lang="en-US" dirty="0"/>
              <a:t>should likely be prevented with a </a:t>
            </a:r>
            <a:r>
              <a:rPr lang="en-US" dirty="0">
                <a:solidFill>
                  <a:srgbClr val="00B0F0"/>
                </a:solidFill>
              </a:rPr>
              <a:t>public health approach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20458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800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4" y="522515"/>
            <a:ext cx="7398328" cy="58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901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368135"/>
            <a:ext cx="13309269" cy="7490830"/>
          </a:xfrm>
        </p:spPr>
      </p:pic>
      <p:sp>
        <p:nvSpPr>
          <p:cNvPr id="6" name="TextBox 5"/>
          <p:cNvSpPr txBox="1"/>
          <p:nvPr/>
        </p:nvSpPr>
        <p:spPr>
          <a:xfrm>
            <a:off x="4042611" y="294773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1985211" y="1973179"/>
            <a:ext cx="816944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Vitamin D deﬁciency : an update on the current status worldwide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European Journal of Clinical Nutrition (2020) 74:1498–1513</a:t>
            </a:r>
            <a:endParaRPr lang="fa-IR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REVIEW ARTICLE</a:t>
            </a:r>
          </a:p>
          <a:p>
            <a:endParaRPr lang="en-US" sz="2400" i="1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Vitamin D Update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14 October 2020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Current Dermatology Reports</a:t>
            </a:r>
            <a:endParaRPr lang="fa-IR" sz="2400" i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863" y="982132"/>
            <a:ext cx="4860757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</a:rPr>
              <a:t>Refrences</a:t>
            </a:r>
          </a:p>
          <a:p>
            <a:endParaRPr lang="en-US" sz="5400" i="1" dirty="0">
              <a:solidFill>
                <a:srgbClr val="FF0000"/>
              </a:solidFill>
            </a:endParaRPr>
          </a:p>
          <a:p>
            <a:endParaRPr lang="en-US" sz="5400" i="1" dirty="0" smtClean="0">
              <a:solidFill>
                <a:srgbClr val="FF0000"/>
              </a:solidFill>
            </a:endParaRPr>
          </a:p>
          <a:p>
            <a:endParaRPr lang="en-US" sz="5400" i="1" dirty="0">
              <a:solidFill>
                <a:srgbClr val="FF0000"/>
              </a:solidFill>
            </a:endParaRPr>
          </a:p>
          <a:p>
            <a:endParaRPr lang="fa-IR" sz="5400" i="1" dirty="0"/>
          </a:p>
        </p:txBody>
      </p:sp>
    </p:spTree>
    <p:extLst>
      <p:ext uri="{BB962C8B-B14F-4D97-AF65-F5344CB8AC3E}">
        <p14:creationId xmlns:p14="http://schemas.microsoft.com/office/powerpoint/2010/main" val="3559890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i="1" dirty="0">
                <a:solidFill>
                  <a:srgbClr val="FF0000"/>
                </a:solidFill>
              </a:rPr>
              <a:t>Prevalence of vitamin D deﬁciency worldwide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72185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Prevalence rates of </a:t>
            </a:r>
            <a:r>
              <a:rPr lang="en-US" dirty="0">
                <a:solidFill>
                  <a:srgbClr val="FF0000"/>
                </a:solidFill>
              </a:rPr>
              <a:t>severe vitamin D deﬁciency</a:t>
            </a:r>
            <a:r>
              <a:rPr lang="en-US" dirty="0"/>
              <a:t>, deﬁned as 25(OH)D </a:t>
            </a:r>
            <a:r>
              <a:rPr lang="en-US" dirty="0">
                <a:solidFill>
                  <a:srgbClr val="00B0F0"/>
                </a:solidFill>
              </a:rPr>
              <a:t>&lt;30nmol/L (or 12ng/ml), of 5.9% (US) 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>
                <a:solidFill>
                  <a:srgbClr val="00B0F0"/>
                </a:solidFill>
              </a:rPr>
              <a:t>7.4% (Canada)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and 13% (Europe)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have been reported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Estimates of the prevalence of </a:t>
            </a:r>
            <a:r>
              <a:rPr lang="en-US" dirty="0">
                <a:solidFill>
                  <a:srgbClr val="00B050"/>
                </a:solidFill>
              </a:rPr>
              <a:t>25(OH)D levels &lt;50nmol/L (or 20ng/ml) </a:t>
            </a:r>
            <a:r>
              <a:rPr lang="en-US" dirty="0"/>
              <a:t>have been reported as </a:t>
            </a:r>
            <a:r>
              <a:rPr lang="en-US" dirty="0">
                <a:solidFill>
                  <a:srgbClr val="00B050"/>
                </a:solidFill>
              </a:rPr>
              <a:t>24% (US), 37% (Canada), and 40% (Europe) 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6859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This may vary by age, with lower levels in childhood and the elderly , and also ethnicity in different regions, for example, </a:t>
            </a:r>
            <a:r>
              <a:rPr lang="en-US" dirty="0">
                <a:solidFill>
                  <a:srgbClr val="FF0000"/>
                </a:solidFill>
              </a:rPr>
              <a:t>European Caucasians </a:t>
            </a:r>
            <a:r>
              <a:rPr lang="en-US" dirty="0"/>
              <a:t>show lower rates of vitamin D deﬁciency compared with </a:t>
            </a:r>
            <a:r>
              <a:rPr lang="en-US" dirty="0">
                <a:solidFill>
                  <a:srgbClr val="FF0000"/>
                </a:solidFill>
              </a:rPr>
              <a:t>nonwhite individuals </a:t>
            </a:r>
            <a:r>
              <a:rPr lang="en-US" dirty="0"/>
              <a:t>.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2328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Patients with chronic renal failure and on hemodialysis</a:t>
            </a:r>
            <a:r>
              <a:rPr lang="en-US" dirty="0" smtClean="0"/>
              <a:t>, </a:t>
            </a:r>
            <a:r>
              <a:rPr lang="en-US" dirty="0"/>
              <a:t>renal transplant recipients affected with liver disease or after liver transplantation may have a prevalence of vitamin D deﬁciency ranging </a:t>
            </a:r>
            <a:r>
              <a:rPr lang="en-US" dirty="0">
                <a:solidFill>
                  <a:srgbClr val="FF0000"/>
                </a:solidFill>
              </a:rPr>
              <a:t>from 85 to 99% </a:t>
            </a:r>
            <a:endParaRPr lang="fa-IR" dirty="0">
              <a:solidFill>
                <a:srgbClr val="FF000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6006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i="1" dirty="0">
                <a:solidFill>
                  <a:srgbClr val="FF0000"/>
                </a:solidFill>
              </a:rPr>
              <a:t>Vitamin D deﬁciency in critical illness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89115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279" y="2556932"/>
            <a:ext cx="9601196" cy="331893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Similarly, </a:t>
            </a:r>
            <a:r>
              <a:rPr lang="en-US" dirty="0">
                <a:solidFill>
                  <a:srgbClr val="FF0000"/>
                </a:solidFill>
              </a:rPr>
              <a:t>critically ill </a:t>
            </a:r>
            <a:r>
              <a:rPr lang="en-US" dirty="0"/>
              <a:t>patients have a very high prevalence of vitamin D deﬁciency, and low vitamin D levels are clearly associated with </a:t>
            </a:r>
            <a:r>
              <a:rPr lang="en-US" dirty="0">
                <a:solidFill>
                  <a:srgbClr val="FF0000"/>
                </a:solidFill>
              </a:rPr>
              <a:t>greater illness severity, morbidity, and mortality </a:t>
            </a:r>
            <a:r>
              <a:rPr lang="en-US" dirty="0"/>
              <a:t>in both adult and pediatric intensive care unit (ICU) patients, as well as medical and surgical ICUs 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4075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association between vitamin D deﬁciency and chronic illness, and its likely progressive decline with intensive care unit stay due to </a:t>
            </a:r>
            <a:r>
              <a:rPr lang="en-US" dirty="0">
                <a:solidFill>
                  <a:srgbClr val="FF0000"/>
                </a:solidFill>
              </a:rPr>
              <a:t>sunlight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dietary depletion </a:t>
            </a:r>
            <a:r>
              <a:rPr lang="en-US" dirty="0"/>
              <a:t>is well-known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Despite </a:t>
            </a:r>
            <a:r>
              <a:rPr lang="en-US" dirty="0"/>
              <a:t>this knowledge, vitamin D deﬁciency is seldom considered and rarely replaced adequately, if at all, in critically ill patients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16442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However, as in most other populations, the most important question remains unanswered: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whether </a:t>
            </a:r>
            <a:r>
              <a:rPr lang="en-US" dirty="0"/>
              <a:t>low vitamin D is an </a:t>
            </a:r>
            <a:r>
              <a:rPr lang="en-US" dirty="0">
                <a:solidFill>
                  <a:srgbClr val="00B0F0"/>
                </a:solidFill>
              </a:rPr>
              <a:t>innocent bystander</a:t>
            </a:r>
            <a:r>
              <a:rPr lang="en-US" dirty="0"/>
              <a:t>, simply reﬂecting greater disease severity, or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represents </a:t>
            </a:r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independent and modiﬁable risk factor </a:t>
            </a:r>
            <a:r>
              <a:rPr lang="en-US" dirty="0"/>
              <a:t>amenable to rapid normalization through loading dose supplementation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11702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The question is meaningful, since in this subgroup of patients, many factors contribute to low levels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 err="1">
                <a:solidFill>
                  <a:srgbClr val="00B050"/>
                </a:solidFill>
              </a:rPr>
              <a:t>hemodilution</a:t>
            </a:r>
            <a:r>
              <a:rPr lang="en-US" dirty="0">
                <a:solidFill>
                  <a:srgbClr val="00B050"/>
                </a:solidFill>
              </a:rPr>
              <a:t>,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reduced </a:t>
            </a:r>
            <a:r>
              <a:rPr lang="en-US" dirty="0">
                <a:solidFill>
                  <a:srgbClr val="00B050"/>
                </a:solidFill>
              </a:rPr>
              <a:t>production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conversion </a:t>
            </a:r>
            <a:r>
              <a:rPr lang="en-US" dirty="0"/>
              <a:t>by the liver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reduced </a:t>
            </a:r>
            <a:r>
              <a:rPr lang="en-US" dirty="0" smtClean="0">
                <a:solidFill>
                  <a:srgbClr val="00B050"/>
                </a:solidFill>
              </a:rPr>
              <a:t>synthesis</a:t>
            </a:r>
            <a:r>
              <a:rPr lang="en-US" dirty="0" smtClean="0"/>
              <a:t> of vitamin D-binding protein,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187573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higher </a:t>
            </a:r>
            <a:r>
              <a:rPr lang="en-US" dirty="0">
                <a:solidFill>
                  <a:srgbClr val="00B050"/>
                </a:solidFill>
              </a:rPr>
              <a:t>consumption </a:t>
            </a:r>
            <a:r>
              <a:rPr lang="en-US" dirty="0"/>
              <a:t>during the acute phase of disease and systemic inﬂammation,</a:t>
            </a:r>
          </a:p>
          <a:p>
            <a:pPr marL="0" indent="0" algn="l">
              <a:buNone/>
            </a:pPr>
            <a:r>
              <a:rPr lang="en-US" dirty="0"/>
              <a:t> and increased </a:t>
            </a:r>
            <a:r>
              <a:rPr lang="en-US" dirty="0">
                <a:solidFill>
                  <a:srgbClr val="00B050"/>
                </a:solidFill>
              </a:rPr>
              <a:t>tissue demand </a:t>
            </a:r>
          </a:p>
          <a:p>
            <a:pPr marL="0" indent="0" algn="l">
              <a:buNone/>
            </a:pPr>
            <a:r>
              <a:rPr lang="en-US" dirty="0"/>
              <a:t>and enhanced </a:t>
            </a:r>
            <a:r>
              <a:rPr lang="en-US" dirty="0">
                <a:solidFill>
                  <a:srgbClr val="00B050"/>
                </a:solidFill>
              </a:rPr>
              <a:t>catabolism</a:t>
            </a:r>
            <a:r>
              <a:rPr lang="en-US" dirty="0"/>
              <a:t> of metabolites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51212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i="1" dirty="0">
                <a:solidFill>
                  <a:srgbClr val="FF0000"/>
                </a:solidFill>
              </a:rPr>
              <a:t>Introduction</a:t>
            </a:r>
            <a:endParaRPr lang="fa-IR" sz="8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68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7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Hypocalcaemia</a:t>
            </a:r>
            <a:r>
              <a:rPr lang="en-US" dirty="0"/>
              <a:t>, even </a:t>
            </a:r>
            <a:r>
              <a:rPr lang="en-US" dirty="0" smtClean="0"/>
              <a:t>after adjustment for protein and pH (i.e. ionized calcium), is common in critically ill patients and has been found in </a:t>
            </a:r>
            <a:r>
              <a:rPr lang="en-US" dirty="0" smtClean="0">
                <a:solidFill>
                  <a:srgbClr val="FF0000"/>
                </a:solidFill>
              </a:rPr>
              <a:t>15–88%</a:t>
            </a:r>
            <a:r>
              <a:rPr lang="en-US" dirty="0" smtClean="0"/>
              <a:t> in adults in intensive care units .</a:t>
            </a:r>
          </a:p>
          <a:p>
            <a:pPr marL="0" indent="0" algn="l">
              <a:buNone/>
            </a:pPr>
            <a:r>
              <a:rPr lang="en-US" dirty="0" smtClean="0"/>
              <a:t> Risk factors include </a:t>
            </a:r>
            <a:r>
              <a:rPr lang="en-US" dirty="0" smtClean="0">
                <a:solidFill>
                  <a:srgbClr val="00B0F0"/>
                </a:solidFill>
              </a:rPr>
              <a:t>sepsis, burns, pancreatitis and rhabdomyolysis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As calcium is important in many physiological processes, it is not surprising that hypocalcaemia may be associated with disease severity  and mortality 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42221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However, </a:t>
            </a:r>
            <a:r>
              <a:rPr lang="en-US" dirty="0">
                <a:solidFill>
                  <a:srgbClr val="00B050"/>
                </a:solidFill>
              </a:rPr>
              <a:t>parenteral calcium supplementation </a:t>
            </a:r>
            <a:r>
              <a:rPr lang="en-US" dirty="0"/>
              <a:t>has </a:t>
            </a:r>
            <a:r>
              <a:rPr lang="en-US" dirty="0">
                <a:solidFill>
                  <a:srgbClr val="00B050"/>
                </a:solidFill>
              </a:rPr>
              <a:t>not </a:t>
            </a:r>
            <a:r>
              <a:rPr lang="en-US" dirty="0"/>
              <a:t>been shown to improve the outcome of intensive care patients, as noted in a recent Cochrane review </a:t>
            </a:r>
          </a:p>
          <a:p>
            <a:pPr marL="0" indent="0" algn="l">
              <a:buNone/>
            </a:pPr>
            <a:r>
              <a:rPr lang="en-US" dirty="0"/>
              <a:t> The reasons for this lack of beneﬁt are unclear but hypocalcaemia may be a sign of </a:t>
            </a:r>
            <a:r>
              <a:rPr lang="en-US" dirty="0">
                <a:solidFill>
                  <a:srgbClr val="FF0000"/>
                </a:solidFill>
              </a:rPr>
              <a:t>disease severity </a:t>
            </a:r>
            <a:r>
              <a:rPr lang="en-US" dirty="0"/>
              <a:t>rather than a causal factor per se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81252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although various mechanisms have been proposed to explain how hypocalcaemia occurs in critical illness, including </a:t>
            </a:r>
            <a:r>
              <a:rPr lang="en-US" dirty="0">
                <a:solidFill>
                  <a:srgbClr val="FF0000"/>
                </a:solidFill>
              </a:rPr>
              <a:t>intracellular sequestration of calcium and relative hypoparathyroidism, </a:t>
            </a:r>
            <a:r>
              <a:rPr lang="en-US" dirty="0"/>
              <a:t>it is unclear why hypocalcaemia occurs.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4482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Severe hypocalcaemia </a:t>
            </a:r>
            <a:r>
              <a:rPr lang="en-US" dirty="0"/>
              <a:t>is an </a:t>
            </a:r>
            <a:r>
              <a:rPr lang="en-US" dirty="0">
                <a:solidFill>
                  <a:srgbClr val="00B050"/>
                </a:solidFill>
              </a:rPr>
              <a:t>uncommon </a:t>
            </a:r>
            <a:r>
              <a:rPr lang="en-US" dirty="0"/>
              <a:t>ﬁnding in </a:t>
            </a:r>
            <a:r>
              <a:rPr lang="en-US" dirty="0" smtClean="0">
                <a:solidFill>
                  <a:srgbClr val="00B050"/>
                </a:solidFill>
              </a:rPr>
              <a:t>non critically </a:t>
            </a:r>
            <a:r>
              <a:rPr lang="en-US" dirty="0">
                <a:solidFill>
                  <a:srgbClr val="00B050"/>
                </a:solidFill>
              </a:rPr>
              <a:t>ill </a:t>
            </a:r>
            <a:r>
              <a:rPr lang="en-US" dirty="0"/>
              <a:t>patients, due to the presence of multiple compensatory mechanisms to maintain </a:t>
            </a:r>
            <a:r>
              <a:rPr lang="en-US" dirty="0" err="1"/>
              <a:t>normocalcaemia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ability to maintain calcium homeostasis is dependent on a sufﬁcient and responsive parathyroid hormone </a:t>
            </a:r>
            <a:r>
              <a:rPr lang="en-US" dirty="0">
                <a:solidFill>
                  <a:srgbClr val="FF0000"/>
                </a:solidFill>
              </a:rPr>
              <a:t>(PTH)-vitamin D axis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Calcium-sensing receptors in the parathyroid glands are exquisitely sensitive to changes in serum calcium concentration.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00931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Hypocalcaemia is </a:t>
            </a:r>
            <a:r>
              <a:rPr lang="en-US" dirty="0">
                <a:solidFill>
                  <a:srgbClr val="FF0000"/>
                </a:solidFill>
              </a:rPr>
              <a:t>prevented </a:t>
            </a:r>
            <a:r>
              <a:rPr lang="en-US" dirty="0"/>
              <a:t>by increase in </a:t>
            </a:r>
            <a:r>
              <a:rPr lang="en-US" dirty="0">
                <a:solidFill>
                  <a:schemeClr val="tx1"/>
                </a:solidFill>
              </a:rPr>
              <a:t>intestinal calcium absorption, renal calcium re-absorption and release of calcium from the skeleton through bone resorption, mediated by 1,25(OH)2-vitamin D (1,25-</a:t>
            </a:r>
            <a:r>
              <a:rPr lang="en-US" dirty="0"/>
              <a:t>(OH)2D).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skeleton is an important reservoir for calcium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15816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Hypocalcaemia therefore does not occur </a:t>
            </a:r>
            <a:r>
              <a:rPr lang="en-US" dirty="0">
                <a:solidFill>
                  <a:srgbClr val="FF0000"/>
                </a:solidFill>
              </a:rPr>
              <a:t>unless PTH action </a:t>
            </a:r>
            <a:r>
              <a:rPr lang="en-US" dirty="0"/>
              <a:t>is insufﬁcient, as </a:t>
            </a:r>
            <a:r>
              <a:rPr lang="en-US" dirty="0" smtClean="0"/>
              <a:t>in: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hypoparathyroidism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or </a:t>
            </a:r>
            <a:r>
              <a:rPr lang="en-US" dirty="0">
                <a:solidFill>
                  <a:srgbClr val="00B0F0"/>
                </a:solidFill>
              </a:rPr>
              <a:t>PTH resistance </a:t>
            </a:r>
            <a:r>
              <a:rPr lang="en-US" dirty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hypomagnesaemia</a:t>
            </a:r>
            <a:r>
              <a:rPr lang="en-US" dirty="0">
                <a:solidFill>
                  <a:schemeClr val="tx1"/>
                </a:solidFill>
              </a:rPr>
              <a:t>, renal failure resulting in inadequate renal 1a-hydroxylation),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or </a:t>
            </a:r>
            <a:r>
              <a:rPr lang="en-US" dirty="0"/>
              <a:t>if </a:t>
            </a:r>
            <a:r>
              <a:rPr lang="en-US" dirty="0">
                <a:solidFill>
                  <a:srgbClr val="00B0F0"/>
                </a:solidFill>
              </a:rPr>
              <a:t>vitamin D is severely deﬁcient </a:t>
            </a:r>
            <a:r>
              <a:rPr lang="en-US" dirty="0"/>
              <a:t>not allowing adequate formation of 1,25-(OH)2D despite maximal PTH stimulation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2630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critical role of vitamin D in glucose and calcium homeostasis may explain the association between vitamin D deﬁciency and </a:t>
            </a:r>
            <a:r>
              <a:rPr lang="en-US" dirty="0">
                <a:solidFill>
                  <a:srgbClr val="FF0000"/>
                </a:solidFill>
              </a:rPr>
              <a:t>diabetes and </a:t>
            </a:r>
            <a:r>
              <a:rPr lang="en-US" dirty="0" err="1">
                <a:solidFill>
                  <a:srgbClr val="FF0000"/>
                </a:solidFill>
              </a:rPr>
              <a:t>osteomalacia</a:t>
            </a:r>
            <a:r>
              <a:rPr lang="en-US" dirty="0">
                <a:solidFill>
                  <a:srgbClr val="FF0000"/>
                </a:solidFill>
              </a:rPr>
              <a:t> or osteoporosis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general population</a:t>
            </a:r>
            <a:r>
              <a:rPr lang="en-US" dirty="0" smtClean="0"/>
              <a:t>;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>
                <a:solidFill>
                  <a:srgbClr val="0070C0"/>
                </a:solidFill>
              </a:rPr>
              <a:t>critically ill patients</a:t>
            </a:r>
            <a:r>
              <a:rPr lang="en-US" dirty="0"/>
              <a:t>, however, vitamin D deﬁciency may lead </a:t>
            </a:r>
            <a:r>
              <a:rPr lang="en-US" dirty="0" smtClean="0"/>
              <a:t>to </a:t>
            </a:r>
            <a:r>
              <a:rPr lang="en-US" dirty="0" err="1" smtClean="0">
                <a:solidFill>
                  <a:srgbClr val="0070C0"/>
                </a:solidFill>
              </a:rPr>
              <a:t>hyperglycaemia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hypocalcaemia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6121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At an organ level, vitamin D deﬁciency is associated </a:t>
            </a:r>
            <a:r>
              <a:rPr lang="en-US" dirty="0">
                <a:solidFill>
                  <a:srgbClr val="00B050"/>
                </a:solidFill>
              </a:rPr>
              <a:t>with cardiac failure and chronic airway diseases 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>
                <a:solidFill>
                  <a:srgbClr val="00B050"/>
                </a:solidFill>
              </a:rPr>
              <a:t>ambulatory </a:t>
            </a:r>
            <a:r>
              <a:rPr lang="en-US" dirty="0"/>
              <a:t>patients, but may result in the </a:t>
            </a:r>
            <a:r>
              <a:rPr lang="en-US" dirty="0">
                <a:solidFill>
                  <a:srgbClr val="FF0000"/>
                </a:solidFill>
              </a:rPr>
              <a:t>cardiac dysfunction and acute lung injury </a:t>
            </a:r>
            <a:r>
              <a:rPr lang="en-US" dirty="0"/>
              <a:t>seen in some </a:t>
            </a:r>
            <a:r>
              <a:rPr lang="en-US" dirty="0">
                <a:solidFill>
                  <a:srgbClr val="FF0000"/>
                </a:solidFill>
              </a:rPr>
              <a:t>critically ill </a:t>
            </a:r>
            <a:r>
              <a:rPr lang="en-US" dirty="0"/>
              <a:t>patients. </a:t>
            </a:r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2932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On a </a:t>
            </a:r>
            <a:r>
              <a:rPr lang="en-US" dirty="0" smtClean="0">
                <a:solidFill>
                  <a:srgbClr val="FF0000"/>
                </a:solidFill>
              </a:rPr>
              <a:t>whole </a:t>
            </a:r>
            <a:r>
              <a:rPr lang="en-US" dirty="0">
                <a:solidFill>
                  <a:srgbClr val="FF0000"/>
                </a:solidFill>
              </a:rPr>
              <a:t>body level</a:t>
            </a:r>
            <a:r>
              <a:rPr lang="en-US" dirty="0"/>
              <a:t>, vitamin D deﬁciency leads to </a:t>
            </a:r>
            <a:r>
              <a:rPr lang="en-US" dirty="0">
                <a:solidFill>
                  <a:srgbClr val="FF0000"/>
                </a:solidFill>
              </a:rPr>
              <a:t>immune dysfunction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and has been implicated in the </a:t>
            </a:r>
            <a:r>
              <a:rPr lang="en-US" dirty="0">
                <a:solidFill>
                  <a:srgbClr val="FF0000"/>
                </a:solidFill>
              </a:rPr>
              <a:t>pathogenesis of systemic infection </a:t>
            </a:r>
            <a:r>
              <a:rPr lang="en-US" dirty="0"/>
              <a:t>such as tuberculosis and autoimmune diseases.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>
                <a:solidFill>
                  <a:srgbClr val="00B050"/>
                </a:solidFill>
              </a:rPr>
              <a:t>critically ill patients</a:t>
            </a:r>
            <a:r>
              <a:rPr lang="en-US" dirty="0"/>
              <a:t>, such </a:t>
            </a:r>
            <a:r>
              <a:rPr lang="en-US" dirty="0" err="1"/>
              <a:t>immunopathy</a:t>
            </a:r>
            <a:r>
              <a:rPr lang="en-US" dirty="0"/>
              <a:t> may manifest as increased susceptibility to </a:t>
            </a:r>
            <a:r>
              <a:rPr lang="en-US" dirty="0">
                <a:solidFill>
                  <a:srgbClr val="00B050"/>
                </a:solidFill>
              </a:rPr>
              <a:t>nosocomial infections </a:t>
            </a:r>
            <a:r>
              <a:rPr lang="en-US" dirty="0"/>
              <a:t>such as ventilator associated pneumonia and central line infections, sepsis and the systemic inﬂammatory response </a:t>
            </a:r>
            <a:r>
              <a:rPr lang="en-US" dirty="0" smtClean="0"/>
              <a:t>syndrome.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21595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>
                <a:solidFill>
                  <a:srgbClr val="00B050"/>
                </a:solidFill>
              </a:rPr>
              <a:t>Table 1 Potential manifestation amongst critically ill patients of known association of vitamin D deficiency seen in the general population</a:t>
            </a:r>
            <a:r>
              <a:rPr lang="fa-IR" sz="2800" i="1" dirty="0">
                <a:solidFill>
                  <a:srgbClr val="00B050"/>
                </a:solidFill>
              </a:rPr>
              <a:t/>
            </a:r>
            <a:br>
              <a:rPr lang="fa-IR" sz="2800" i="1" dirty="0">
                <a:solidFill>
                  <a:srgbClr val="00B050"/>
                </a:solidFill>
              </a:rPr>
            </a:br>
            <a:endParaRPr lang="fa-IR" sz="2800" i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1911927"/>
            <a:ext cx="11198431" cy="4465122"/>
          </a:xfrm>
        </p:spPr>
      </p:pic>
    </p:spTree>
    <p:extLst>
      <p:ext uri="{BB962C8B-B14F-4D97-AF65-F5344CB8AC3E}">
        <p14:creationId xmlns:p14="http://schemas.microsoft.com/office/powerpoint/2010/main" val="1861785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Vitamin D testing has exponentially increased in recent years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deﬁnition and relevance </a:t>
            </a:r>
            <a:r>
              <a:rPr lang="en-US" dirty="0"/>
              <a:t>of vitamin D deﬁciency are still under </a:t>
            </a:r>
            <a:r>
              <a:rPr lang="en-US" dirty="0">
                <a:solidFill>
                  <a:srgbClr val="FF0000"/>
                </a:solidFill>
              </a:rPr>
              <a:t>debate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Recent large observational data have suggested that </a:t>
            </a:r>
            <a:r>
              <a:rPr lang="en-US" dirty="0">
                <a:solidFill>
                  <a:srgbClr val="00B0F0"/>
                </a:solidFill>
              </a:rPr>
              <a:t>~40% </a:t>
            </a:r>
            <a:r>
              <a:rPr lang="en-US" dirty="0"/>
              <a:t>of </a:t>
            </a:r>
            <a:r>
              <a:rPr lang="en-US" dirty="0">
                <a:solidFill>
                  <a:srgbClr val="00B0F0"/>
                </a:solidFill>
              </a:rPr>
              <a:t>Europeans</a:t>
            </a:r>
            <a:r>
              <a:rPr lang="en-US" dirty="0"/>
              <a:t> are vitamin D </a:t>
            </a:r>
            <a:r>
              <a:rPr lang="en-US" dirty="0">
                <a:solidFill>
                  <a:srgbClr val="00B0F0"/>
                </a:solidFill>
              </a:rPr>
              <a:t>deﬁcient,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13% </a:t>
            </a:r>
            <a:r>
              <a:rPr lang="en-US" dirty="0"/>
              <a:t>are </a:t>
            </a:r>
            <a:r>
              <a:rPr lang="en-US" dirty="0">
                <a:solidFill>
                  <a:srgbClr val="00B050"/>
                </a:solidFill>
              </a:rPr>
              <a:t>severely deﬁcient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relevance of </a:t>
            </a:r>
            <a:r>
              <a:rPr lang="en-US" dirty="0"/>
              <a:t>this widespread deﬁciency and necessity for supplementation has been questioned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43740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927" y="522515"/>
            <a:ext cx="8372104" cy="58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Formation of 1,25-(OH)2D from 25-OH D is under both </a:t>
            </a:r>
            <a:r>
              <a:rPr lang="en-US" dirty="0">
                <a:solidFill>
                  <a:srgbClr val="00B050"/>
                </a:solidFill>
              </a:rPr>
              <a:t>endocrine and paracrine regulation by PTH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25-OH D is the hepatic metabolite of vitamin D and substrate of 1a-hydroxylase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addition to its classic location in the kidneys, the activating enzyme, </a:t>
            </a:r>
            <a:r>
              <a:rPr lang="en-US" dirty="0">
                <a:solidFill>
                  <a:srgbClr val="FF0000"/>
                </a:solidFill>
              </a:rPr>
              <a:t>1a-hydroxylase, </a:t>
            </a:r>
            <a:r>
              <a:rPr lang="en-US" dirty="0"/>
              <a:t>is found in </a:t>
            </a:r>
            <a:r>
              <a:rPr lang="en-US" dirty="0">
                <a:solidFill>
                  <a:srgbClr val="FF0000"/>
                </a:solidFill>
              </a:rPr>
              <a:t>almost all mammalian cells</a:t>
            </a:r>
            <a:r>
              <a:rPr lang="en-US" dirty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85332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While </a:t>
            </a:r>
            <a:r>
              <a:rPr lang="en-US" dirty="0">
                <a:solidFill>
                  <a:srgbClr val="0070C0"/>
                </a:solidFill>
              </a:rPr>
              <a:t>renal 1a-hydroxylase </a:t>
            </a:r>
            <a:r>
              <a:rPr lang="en-US" dirty="0"/>
              <a:t>activation may be important for </a:t>
            </a:r>
            <a:r>
              <a:rPr lang="en-US" dirty="0">
                <a:solidFill>
                  <a:srgbClr val="0070C0"/>
                </a:solidFill>
              </a:rPr>
              <a:t>circulating </a:t>
            </a:r>
            <a:r>
              <a:rPr lang="en-US" dirty="0"/>
              <a:t>1,25-(OH)2D levels</a:t>
            </a:r>
            <a:r>
              <a:rPr lang="en-US" dirty="0" smtClean="0"/>
              <a:t>;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locally</a:t>
            </a:r>
            <a:r>
              <a:rPr lang="en-US" dirty="0"/>
              <a:t>, 1,25-(OH)2D formed by tissue 1a-hydroxylase </a:t>
            </a:r>
            <a:r>
              <a:rPr lang="en-US" dirty="0">
                <a:solidFill>
                  <a:srgbClr val="FF0000"/>
                </a:solidFill>
              </a:rPr>
              <a:t>may </a:t>
            </a:r>
            <a:r>
              <a:rPr lang="en-US" dirty="0"/>
              <a:t>be critical in mediating the </a:t>
            </a:r>
            <a:r>
              <a:rPr lang="en-US" dirty="0">
                <a:solidFill>
                  <a:srgbClr val="00B050"/>
                </a:solidFill>
              </a:rPr>
              <a:t>pleiotropic actions of vitamin 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Circulating vitamin D sufﬁciency is required for both the endocrine and paracrine arms of the PTH-vitamin D axis to function effectively.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016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Critical illness </a:t>
            </a:r>
            <a:r>
              <a:rPr lang="en-US" dirty="0"/>
              <a:t>is characterized </a:t>
            </a:r>
            <a:r>
              <a:rPr lang="en-US" dirty="0" smtClean="0"/>
              <a:t>by: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different </a:t>
            </a:r>
            <a:r>
              <a:rPr lang="en-US" dirty="0"/>
              <a:t>degrees of </a:t>
            </a:r>
            <a:r>
              <a:rPr lang="en-US" dirty="0">
                <a:solidFill>
                  <a:srgbClr val="00B0F0"/>
                </a:solidFill>
              </a:rPr>
              <a:t>local and systemic inﬂammation</a:t>
            </a:r>
            <a:r>
              <a:rPr lang="en-US" dirty="0"/>
              <a:t>, as well as </a:t>
            </a:r>
            <a:r>
              <a:rPr lang="en-US" dirty="0">
                <a:solidFill>
                  <a:srgbClr val="00B0F0"/>
                </a:solidFill>
              </a:rPr>
              <a:t>metabolic and immune dysfunction</a:t>
            </a:r>
            <a:r>
              <a:rPr lang="en-US" dirty="0"/>
              <a:t>; functions over which vitamin D exerts important regulatory actions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states of </a:t>
            </a:r>
            <a:r>
              <a:rPr lang="en-US" dirty="0">
                <a:solidFill>
                  <a:srgbClr val="00B050"/>
                </a:solidFill>
              </a:rPr>
              <a:t>normal circulating vitamin D level</a:t>
            </a:r>
            <a:r>
              <a:rPr lang="en-US" dirty="0"/>
              <a:t>, individual target tissues are possibly able to increase local formation of 1,25-(OH)2D to meet tissue demand during critical illness 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failure to up-regulate </a:t>
            </a:r>
            <a:r>
              <a:rPr lang="en-US" dirty="0" smtClean="0">
                <a:solidFill>
                  <a:srgbClr val="FF0000"/>
                </a:solidFill>
              </a:rPr>
              <a:t>PTH vitamin </a:t>
            </a:r>
            <a:r>
              <a:rPr lang="en-US" dirty="0">
                <a:solidFill>
                  <a:srgbClr val="FF0000"/>
                </a:solidFill>
              </a:rPr>
              <a:t>D axis </a:t>
            </a:r>
            <a:r>
              <a:rPr lang="en-US" dirty="0"/>
              <a:t>due to circulating vitamin D insufﬁciency may contribute to metabolic and immune dysfunction and ultimately multi-organ failure, which is the cause of morbidity and mortality in </a:t>
            </a:r>
            <a:r>
              <a:rPr lang="en-US" dirty="0" smtClean="0"/>
              <a:t>intensive care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87907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Both hypocalcaemia and hyperparathyroidism are markers of vitamin D insufﬁciency, but it is </a:t>
            </a:r>
            <a:r>
              <a:rPr lang="en-US" dirty="0">
                <a:solidFill>
                  <a:srgbClr val="FF0000"/>
                </a:solidFill>
              </a:rPr>
              <a:t>vitamin D insufﬁciency</a:t>
            </a:r>
            <a:r>
              <a:rPr lang="en-US" dirty="0"/>
              <a:t>, the cause of hypocalcaemia, which </a:t>
            </a:r>
            <a:r>
              <a:rPr lang="en-US" dirty="0">
                <a:solidFill>
                  <a:srgbClr val="FF0000"/>
                </a:solidFill>
              </a:rPr>
              <a:t>leads to wide spread tissue dysfunction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addition, vitamin D has beneﬁts on bone health. Vitamin D supplementation may reduce bone loss, which is common in immobile intensive care patients frequently treated with high dose steroids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88298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169" y="463139"/>
            <a:ext cx="9048996" cy="58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6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i="1" dirty="0">
                <a:solidFill>
                  <a:srgbClr val="FF0000"/>
                </a:solidFill>
              </a:rPr>
              <a:t>Vitamin D replacement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56735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Interval, target level, and dose</a:t>
            </a:r>
            <a:br>
              <a:rPr lang="en-US" i="1" dirty="0">
                <a:solidFill>
                  <a:srgbClr val="00B0F0"/>
                </a:solidFill>
              </a:rPr>
            </a:br>
            <a:endParaRPr lang="fa-IR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For some time, </a:t>
            </a:r>
            <a:r>
              <a:rPr lang="en-US" dirty="0">
                <a:solidFill>
                  <a:srgbClr val="FF0000"/>
                </a:solidFill>
              </a:rPr>
              <a:t>bolus dosing </a:t>
            </a:r>
            <a:r>
              <a:rPr lang="en-US" dirty="0"/>
              <a:t>was </a:t>
            </a:r>
            <a:r>
              <a:rPr lang="en-US" dirty="0" err="1"/>
              <a:t>en</a:t>
            </a:r>
            <a:r>
              <a:rPr lang="en-US" dirty="0"/>
              <a:t> vogue because it was thought to be interesting for practical reasons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the exception </a:t>
            </a:r>
            <a:r>
              <a:rPr lang="en-US" dirty="0">
                <a:solidFill>
                  <a:srgbClr val="FF0000"/>
                </a:solidFill>
              </a:rPr>
              <a:t>of critical care</a:t>
            </a:r>
            <a:r>
              <a:rPr lang="en-US" dirty="0"/>
              <a:t>, bolus doses with long dosing intervals are not used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They </a:t>
            </a:r>
            <a:r>
              <a:rPr lang="en-US" dirty="0">
                <a:solidFill>
                  <a:srgbClr val="00B050"/>
                </a:solidFill>
              </a:rPr>
              <a:t>are no longer recommended </a:t>
            </a:r>
            <a:r>
              <a:rPr lang="en-US" dirty="0"/>
              <a:t>because of the higher risk of adverse effects (</a:t>
            </a:r>
            <a:r>
              <a:rPr lang="en-US" dirty="0">
                <a:solidFill>
                  <a:srgbClr val="00B050"/>
                </a:solidFill>
              </a:rPr>
              <a:t>falls and fractures</a:t>
            </a:r>
            <a:r>
              <a:rPr lang="en-US" dirty="0"/>
              <a:t>) associated with them </a:t>
            </a:r>
            <a:r>
              <a:rPr lang="en-US" dirty="0" smtClean="0"/>
              <a:t>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90234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Moreover, the 2017 individual patient data meta-analysis by Martineau et al. showed a clear beneﬁt for vitamin D on </a:t>
            </a:r>
            <a:r>
              <a:rPr lang="en-US" dirty="0">
                <a:solidFill>
                  <a:srgbClr val="00B050"/>
                </a:solidFill>
              </a:rPr>
              <a:t>acute respiratory infection when daily or weekly dosing </a:t>
            </a:r>
            <a:r>
              <a:rPr lang="en-US" dirty="0"/>
              <a:t>was used, but not with longer dosing intervals 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 the intensive care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/>
              <a:t>however, a typical daily dose is inefﬁcient, and an </a:t>
            </a:r>
            <a:r>
              <a:rPr lang="en-US" dirty="0">
                <a:solidFill>
                  <a:srgbClr val="0070C0"/>
                </a:solidFill>
              </a:rPr>
              <a:t>upfront loading dose (followed by a daily dose) is necessary to improve vitamin D levels rapidly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92257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It is also important to note that different dosing regimes may have different effects on </a:t>
            </a:r>
            <a:r>
              <a:rPr lang="en-US" dirty="0">
                <a:solidFill>
                  <a:srgbClr val="FF0000"/>
                </a:solidFill>
              </a:rPr>
              <a:t>clinical outcomes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Because a </a:t>
            </a:r>
            <a:r>
              <a:rPr lang="en-US" dirty="0">
                <a:solidFill>
                  <a:srgbClr val="0070C0"/>
                </a:solidFill>
              </a:rPr>
              <a:t>daily dose </a:t>
            </a:r>
            <a:r>
              <a:rPr lang="en-US" dirty="0"/>
              <a:t>leads to </a:t>
            </a:r>
            <a:r>
              <a:rPr lang="en-US" dirty="0">
                <a:solidFill>
                  <a:srgbClr val="0070C0"/>
                </a:solidFill>
              </a:rPr>
              <a:t>stable availability </a:t>
            </a:r>
            <a:r>
              <a:rPr lang="en-US" dirty="0"/>
              <a:t>of various vitamin D metabolites, this could be an important explanation for many of the negative vitamin D intervention </a:t>
            </a:r>
            <a:r>
              <a:rPr lang="en-US" dirty="0" smtClean="0"/>
              <a:t>trials.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81987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Certainly, vitamin D is </a:t>
            </a:r>
            <a:r>
              <a:rPr lang="en-US" dirty="0">
                <a:solidFill>
                  <a:srgbClr val="FF0000"/>
                </a:solidFill>
              </a:rPr>
              <a:t>not a panacea. </a:t>
            </a:r>
          </a:p>
          <a:p>
            <a:pPr marL="0" indent="0" algn="l">
              <a:buNone/>
            </a:pPr>
            <a:r>
              <a:rPr lang="en-US" dirty="0" smtClean="0"/>
              <a:t>but </a:t>
            </a:r>
            <a:r>
              <a:rPr lang="en-US" dirty="0"/>
              <a:t>the large amount of observational data currently available are also accompanied by pathophysiological associations of vitamin D with </a:t>
            </a:r>
            <a:r>
              <a:rPr lang="en-US" dirty="0">
                <a:solidFill>
                  <a:srgbClr val="00B0F0"/>
                </a:solidFill>
              </a:rPr>
              <a:t>energy homeostasis, and regulation of the immune and endocrine systems </a:t>
            </a:r>
            <a:endParaRPr lang="fa-IR" dirty="0">
              <a:solidFill>
                <a:srgbClr val="00B0F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87504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To maintain optimal vitamin D status, use of vitamin D supplementation is often required, as sunlight exposure and dietary intake alone is usually insufﬁcient in most individuals .</a:t>
            </a:r>
          </a:p>
          <a:p>
            <a:pPr marL="0" indent="0" algn="l">
              <a:buNone/>
            </a:pPr>
            <a:r>
              <a:rPr lang="en-US" dirty="0"/>
              <a:t> Currently, there is </a:t>
            </a:r>
            <a:r>
              <a:rPr lang="en-US" dirty="0">
                <a:solidFill>
                  <a:srgbClr val="FF0000"/>
                </a:solidFill>
              </a:rPr>
              <a:t>no international consensus</a:t>
            </a:r>
            <a:r>
              <a:rPr lang="en-US" dirty="0"/>
              <a:t> on the optimal level for vitamin D supplementation.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303968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Recommendations </a:t>
            </a:r>
            <a:r>
              <a:rPr lang="en-US" dirty="0">
                <a:solidFill>
                  <a:srgbClr val="FF0000"/>
                </a:solidFill>
              </a:rPr>
              <a:t>differ in many countries</a:t>
            </a:r>
            <a:r>
              <a:rPr lang="en-US" dirty="0"/>
              <a:t>, and range from </a:t>
            </a:r>
            <a:r>
              <a:rPr lang="en-US" dirty="0">
                <a:solidFill>
                  <a:srgbClr val="FF0000"/>
                </a:solidFill>
              </a:rPr>
              <a:t>400 to 2000IU daily 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 A safe and commonly available dose of </a:t>
            </a:r>
            <a:r>
              <a:rPr lang="en-US" dirty="0">
                <a:solidFill>
                  <a:srgbClr val="FF0000"/>
                </a:solidFill>
              </a:rPr>
              <a:t>25μg of vitamin D3 (1000IU) </a:t>
            </a:r>
            <a:r>
              <a:rPr lang="en-US" dirty="0"/>
              <a:t>raises 25hydroxyvitamin D [25(OH)D] serum level by </a:t>
            </a:r>
            <a:r>
              <a:rPr lang="en-US" dirty="0">
                <a:solidFill>
                  <a:srgbClr val="FF0000"/>
                </a:solidFill>
              </a:rPr>
              <a:t>15–25nmol/ L </a:t>
            </a:r>
            <a:r>
              <a:rPr lang="en-US" dirty="0"/>
              <a:t>on average (over weeks/months) 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89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By using the above-mentioned recommended vitamin D supplementation levels, there is no need to monitor serum or urinary calcium or renal function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There </a:t>
            </a:r>
            <a:r>
              <a:rPr lang="en-US" dirty="0"/>
              <a:t>is no international consensus on the safe upper level for vitamin </a:t>
            </a:r>
            <a:r>
              <a:rPr lang="en-US" dirty="0" smtClean="0"/>
              <a:t>D supplementation.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While the </a:t>
            </a:r>
            <a:r>
              <a:rPr lang="en-US" dirty="0">
                <a:solidFill>
                  <a:srgbClr val="FF0000"/>
                </a:solidFill>
              </a:rPr>
              <a:t>upper daily limit </a:t>
            </a:r>
            <a:r>
              <a:rPr lang="en-US" dirty="0"/>
              <a:t>given by the </a:t>
            </a:r>
            <a:r>
              <a:rPr lang="en-US" dirty="0">
                <a:solidFill>
                  <a:srgbClr val="FF0000"/>
                </a:solidFill>
              </a:rPr>
              <a:t>Endocrine Society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10,000IU 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IOM</a:t>
            </a:r>
            <a:r>
              <a:rPr lang="en-US" dirty="0"/>
              <a:t> and The </a:t>
            </a:r>
            <a:r>
              <a:rPr lang="en-US" dirty="0">
                <a:solidFill>
                  <a:srgbClr val="0070C0"/>
                </a:solidFill>
              </a:rPr>
              <a:t>European Food and Safety </a:t>
            </a:r>
            <a:r>
              <a:rPr lang="en-US" dirty="0"/>
              <a:t>Authority recommend staying </a:t>
            </a:r>
            <a:r>
              <a:rPr lang="en-US" dirty="0">
                <a:solidFill>
                  <a:srgbClr val="0070C0"/>
                </a:solidFill>
              </a:rPr>
              <a:t>below 4000IU/day </a:t>
            </a:r>
            <a:r>
              <a:rPr lang="en-US" dirty="0"/>
              <a:t>(100µg) 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355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Most countries </a:t>
            </a:r>
            <a:r>
              <a:rPr lang="en-US" dirty="0"/>
              <a:t>have prudently set the safe upper level at 50μg daily (</a:t>
            </a:r>
            <a:r>
              <a:rPr lang="en-US" dirty="0">
                <a:solidFill>
                  <a:srgbClr val="FF0000"/>
                </a:solidFill>
              </a:rPr>
              <a:t>2000IU</a:t>
            </a:r>
            <a:r>
              <a:rPr lang="en-US" dirty="0"/>
              <a:t>) for adults .</a:t>
            </a:r>
          </a:p>
          <a:p>
            <a:pPr marL="0" indent="0" algn="l">
              <a:buNone/>
            </a:pPr>
            <a:r>
              <a:rPr lang="en-US" dirty="0"/>
              <a:t> However, this level was set despite the availability of adequate studies of dose–response relationships or toxicity.</a:t>
            </a:r>
          </a:p>
          <a:p>
            <a:pPr marL="0" indent="0" algn="l">
              <a:buNone/>
            </a:pPr>
            <a:r>
              <a:rPr lang="en-US" dirty="0"/>
              <a:t> There is </a:t>
            </a:r>
            <a:r>
              <a:rPr lang="en-US" dirty="0">
                <a:solidFill>
                  <a:srgbClr val="00B0F0"/>
                </a:solidFill>
              </a:rPr>
              <a:t>no convincing evidence </a:t>
            </a:r>
            <a:r>
              <a:rPr lang="en-US" dirty="0"/>
              <a:t>that daily intakes of up to 125μg (5000IU) </a:t>
            </a:r>
            <a:r>
              <a:rPr lang="en-US" dirty="0">
                <a:solidFill>
                  <a:srgbClr val="00B0F0"/>
                </a:solidFill>
              </a:rPr>
              <a:t>elicit severe adverse effects . </a:t>
            </a:r>
            <a:endParaRPr lang="fa-IR" dirty="0">
              <a:solidFill>
                <a:srgbClr val="00B0F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52964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It has been reported that an </a:t>
            </a:r>
            <a:r>
              <a:rPr lang="en-US" dirty="0">
                <a:solidFill>
                  <a:srgbClr val="FF0000"/>
                </a:solidFill>
              </a:rPr>
              <a:t>intake of 1250µg (50,000IU) once every 2 weeks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several years</a:t>
            </a:r>
            <a:r>
              <a:rPr lang="en-US" dirty="0"/>
              <a:t>, equivalent to 89.3µg (</a:t>
            </a:r>
            <a:r>
              <a:rPr lang="en-US" dirty="0">
                <a:solidFill>
                  <a:srgbClr val="FF0000"/>
                </a:solidFill>
              </a:rPr>
              <a:t>3571</a:t>
            </a:r>
            <a:r>
              <a:rPr lang="en-US" dirty="0">
                <a:solidFill>
                  <a:schemeClr val="tx1"/>
                </a:solidFill>
              </a:rPr>
              <a:t>IU</a:t>
            </a:r>
            <a:r>
              <a:rPr lang="en-US" dirty="0"/>
              <a:t>) daily, did not cause hypercalcemia or other evidence of </a:t>
            </a:r>
            <a:r>
              <a:rPr lang="en-US" dirty="0" err="1"/>
              <a:t>hypervitaminosis</a:t>
            </a:r>
            <a:r>
              <a:rPr lang="en-US" dirty="0"/>
              <a:t> D </a:t>
            </a:r>
          </a:p>
        </p:txBody>
      </p:sp>
    </p:spTree>
    <p:extLst>
      <p:ext uri="{BB962C8B-B14F-4D97-AF65-F5344CB8AC3E}">
        <p14:creationId xmlns:p14="http://schemas.microsoft.com/office/powerpoint/2010/main" val="2251238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Small studies showed that even a daily consumption of up to 250μg (</a:t>
            </a:r>
            <a:r>
              <a:rPr lang="en-US" dirty="0">
                <a:solidFill>
                  <a:srgbClr val="0070C0"/>
                </a:solidFill>
              </a:rPr>
              <a:t>10,000IU</a:t>
            </a:r>
            <a:r>
              <a:rPr lang="en-US" dirty="0"/>
              <a:t>) of vitamin D over long periods did not cause adverse effects in healthy adults , though some studies revealed a </a:t>
            </a:r>
            <a:r>
              <a:rPr lang="en-US" dirty="0">
                <a:solidFill>
                  <a:srgbClr val="0070C0"/>
                </a:solidFill>
              </a:rPr>
              <a:t>negative impact on bone mineral density </a:t>
            </a:r>
            <a:r>
              <a:rPr lang="en-US" dirty="0"/>
              <a:t>by using high-dose </a:t>
            </a:r>
            <a:r>
              <a:rPr lang="en-US" dirty="0">
                <a:solidFill>
                  <a:srgbClr val="0070C0"/>
                </a:solidFill>
              </a:rPr>
              <a:t>vitamin D supplementation of 10,000IU/day</a:t>
            </a:r>
            <a:endParaRPr lang="fa-IR" dirty="0">
              <a:solidFill>
                <a:srgbClr val="0070C0"/>
              </a:solidFill>
            </a:endParaRPr>
          </a:p>
          <a:p>
            <a:pPr marL="0" indent="0" algn="l">
              <a:buNone/>
            </a:pP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8087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Nevertheless, supplementation of&gt;10,000IU of vitamin D is rarely necessary in clinical practice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As there is </a:t>
            </a:r>
            <a:r>
              <a:rPr lang="en-US" dirty="0">
                <a:solidFill>
                  <a:schemeClr val="tx1"/>
                </a:solidFill>
              </a:rPr>
              <a:t>no evidence </a:t>
            </a:r>
            <a:r>
              <a:rPr lang="en-US" dirty="0"/>
              <a:t>that increasing the recommended daily dose of vitamin D supplementation up to 50μg (2000IU) would cause severe side effects in the general population, and considering that 20μg (800IU) is the lowest dose consistently associated with a bone beneﬁt, it </a:t>
            </a:r>
            <a:r>
              <a:rPr lang="en-US" dirty="0">
                <a:solidFill>
                  <a:srgbClr val="FF0000"/>
                </a:solidFill>
              </a:rPr>
              <a:t>seems reasonable to recommend a daily dose of 20–50μg (800–2000IU)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39364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In general, a daily vitamin D of </a:t>
            </a:r>
            <a:r>
              <a:rPr lang="en-US" dirty="0">
                <a:solidFill>
                  <a:srgbClr val="FF0000"/>
                </a:solidFill>
              </a:rPr>
              <a:t>800IU</a:t>
            </a:r>
            <a:r>
              <a:rPr lang="en-US" dirty="0"/>
              <a:t> appears to be sufﬁcient to achieve a target 25(OH)D level of at least 50nmol/L (or </a:t>
            </a:r>
            <a:r>
              <a:rPr lang="en-US" dirty="0">
                <a:solidFill>
                  <a:srgbClr val="FF0000"/>
                </a:solidFill>
              </a:rPr>
              <a:t>20ng/mL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in most healthy individuals, whereas </a:t>
            </a:r>
            <a:r>
              <a:rPr lang="en-US" dirty="0">
                <a:solidFill>
                  <a:srgbClr val="0070C0"/>
                </a:solidFill>
              </a:rPr>
              <a:t>2000IU </a:t>
            </a:r>
            <a:r>
              <a:rPr lang="en-US" dirty="0"/>
              <a:t>is sufﬁcient to achieve a level of at least 75nmol/L (or </a:t>
            </a:r>
            <a:r>
              <a:rPr lang="en-US" dirty="0">
                <a:solidFill>
                  <a:srgbClr val="0070C0"/>
                </a:solidFill>
              </a:rPr>
              <a:t>30ng/mL</a:t>
            </a:r>
            <a:r>
              <a:rPr lang="en-US" dirty="0"/>
              <a:t>).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Some </a:t>
            </a:r>
            <a:r>
              <a:rPr lang="en-US" dirty="0"/>
              <a:t>data suggest that a </a:t>
            </a:r>
            <a:r>
              <a:rPr lang="en-US" dirty="0">
                <a:solidFill>
                  <a:srgbClr val="00B050"/>
                </a:solidFill>
              </a:rPr>
              <a:t>higher 25(OH)D level than 50nmol/L (or 20ng/mL</a:t>
            </a:r>
            <a:r>
              <a:rPr lang="en-US" dirty="0"/>
              <a:t>) may be required for optimal risk reduction for </a:t>
            </a:r>
            <a:r>
              <a:rPr lang="en-US" dirty="0">
                <a:solidFill>
                  <a:srgbClr val="00B050"/>
                </a:solidFill>
              </a:rPr>
              <a:t>various endpoints</a:t>
            </a:r>
            <a:endParaRPr lang="fa-I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9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/>
              <a:t>The optimum vitamin D intake varies by age</a:t>
            </a:r>
            <a:r>
              <a:rPr lang="en-US" smtClean="0"/>
              <a:t>:</a:t>
            </a:r>
          </a:p>
          <a:p>
            <a:pPr marL="0" indent="0" algn="l">
              <a:buNone/>
            </a:pPr>
            <a:r>
              <a:rPr lang="en-US" smtClean="0"/>
              <a:t> </a:t>
            </a:r>
            <a:r>
              <a:rPr lang="en-US"/>
              <a:t>for children </a:t>
            </a:r>
            <a:r>
              <a:rPr lang="en-US">
                <a:solidFill>
                  <a:srgbClr val="FF0000"/>
                </a:solidFill>
              </a:rPr>
              <a:t>under 1 year</a:t>
            </a:r>
            <a:r>
              <a:rPr lang="en-US"/>
              <a:t>, the </a:t>
            </a:r>
            <a:r>
              <a:rPr lang="en-US">
                <a:solidFill>
                  <a:srgbClr val="FF0000"/>
                </a:solidFill>
              </a:rPr>
              <a:t>RDA is 400 IU/day</a:t>
            </a:r>
            <a:r>
              <a:rPr lang="en-US"/>
              <a:t>; </a:t>
            </a:r>
            <a:endParaRPr lang="en-US" smtClean="0"/>
          </a:p>
          <a:p>
            <a:pPr marL="0" indent="0" algn="l">
              <a:buNone/>
            </a:pPr>
            <a:r>
              <a:rPr lang="en-US" smtClean="0"/>
              <a:t>between </a:t>
            </a:r>
            <a:r>
              <a:rPr lang="en-US">
                <a:solidFill>
                  <a:srgbClr val="0070C0"/>
                </a:solidFill>
              </a:rPr>
              <a:t>1 year and 70 years</a:t>
            </a:r>
            <a:r>
              <a:rPr lang="en-US"/>
              <a:t>, the </a:t>
            </a:r>
            <a:r>
              <a:rPr lang="en-US">
                <a:solidFill>
                  <a:srgbClr val="0070C0"/>
                </a:solidFill>
              </a:rPr>
              <a:t>RDA is 600 IU/day</a:t>
            </a:r>
            <a:r>
              <a:rPr lang="en-US"/>
              <a:t>; </a:t>
            </a:r>
            <a:endParaRPr lang="en-US" smtClean="0"/>
          </a:p>
          <a:p>
            <a:pPr marL="0" indent="0" algn="l">
              <a:buNone/>
            </a:pPr>
            <a:r>
              <a:rPr lang="en-US" smtClean="0"/>
              <a:t>and </a:t>
            </a:r>
            <a:r>
              <a:rPr lang="en-US"/>
              <a:t>for people </a:t>
            </a:r>
            <a:r>
              <a:rPr lang="en-US">
                <a:solidFill>
                  <a:srgbClr val="00B050"/>
                </a:solidFill>
              </a:rPr>
              <a:t>over 70</a:t>
            </a:r>
            <a:r>
              <a:rPr lang="en-US"/>
              <a:t>, the </a:t>
            </a:r>
            <a:r>
              <a:rPr lang="en-US">
                <a:solidFill>
                  <a:srgbClr val="00B050"/>
                </a:solidFill>
              </a:rPr>
              <a:t>RDA is 800 IU/day</a:t>
            </a:r>
            <a:r>
              <a:rPr lang="en-US"/>
              <a:t>. </a:t>
            </a:r>
            <a:endParaRPr lang="en-US" smtClean="0"/>
          </a:p>
          <a:p>
            <a:pPr marL="0" indent="0" algn="l">
              <a:buNone/>
            </a:pPr>
            <a:r>
              <a:rPr lang="en-US" smtClean="0"/>
              <a:t>These </a:t>
            </a:r>
            <a:r>
              <a:rPr lang="en-US"/>
              <a:t>RDA guidelines are based on AAD guidelines that promote minimal or no sun exposure primarily due to the risk of skin cancer associated with sun exposure.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2162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i="1" dirty="0">
                <a:solidFill>
                  <a:srgbClr val="FF0000"/>
                </a:solidFill>
              </a:rPr>
              <a:t>Toxicity</a:t>
            </a:r>
            <a:endParaRPr lang="fa-IR" sz="8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6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i="1" dirty="0">
                <a:solidFill>
                  <a:srgbClr val="FF0000"/>
                </a:solidFill>
              </a:rPr>
              <a:t>Vitamin D Basics</a:t>
            </a:r>
            <a:endParaRPr lang="fa-IR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4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use of vitamin D supplementation has increased substantially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Growing awareness </a:t>
            </a:r>
            <a:r>
              <a:rPr lang="en-US" dirty="0"/>
              <a:t>of vitamin D in the general population, and </a:t>
            </a:r>
            <a:r>
              <a:rPr lang="en-US" dirty="0">
                <a:solidFill>
                  <a:srgbClr val="0070C0"/>
                </a:solidFill>
              </a:rPr>
              <a:t>over-the-counter</a:t>
            </a:r>
            <a:r>
              <a:rPr lang="en-US" dirty="0"/>
              <a:t> vitamin D with partially very high doses, include the risk for uncontrolled use and exogenous </a:t>
            </a:r>
            <a:r>
              <a:rPr lang="en-US" dirty="0" err="1"/>
              <a:t>hypervitaminosis</a:t>
            </a:r>
            <a:r>
              <a:rPr lang="en-US" dirty="0"/>
              <a:t> D, resulting in high concentrations of serum 25(OH)D or free 1,25-dihydroxyvitamin D [1,25(OH)2D], leading to </a:t>
            </a:r>
            <a:r>
              <a:rPr lang="en-US" dirty="0" err="1">
                <a:solidFill>
                  <a:srgbClr val="FF0000"/>
                </a:solidFill>
              </a:rPr>
              <a:t>hypercalciuria</a:t>
            </a:r>
            <a:r>
              <a:rPr lang="en-US" dirty="0">
                <a:solidFill>
                  <a:srgbClr val="FF0000"/>
                </a:solidFill>
              </a:rPr>
              <a:t> and ﬁnally hypercalcemia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3933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Reports of vitamin D overdose are </a:t>
            </a:r>
            <a:r>
              <a:rPr lang="en-US" dirty="0">
                <a:solidFill>
                  <a:srgbClr val="FF0000"/>
                </a:solidFill>
              </a:rPr>
              <a:t>rare</a:t>
            </a:r>
            <a:r>
              <a:rPr lang="en-US" dirty="0"/>
              <a:t> in the literature. </a:t>
            </a:r>
          </a:p>
          <a:p>
            <a:pPr marL="0" indent="0" algn="l">
              <a:buNone/>
            </a:pPr>
            <a:r>
              <a:rPr lang="en-US" dirty="0"/>
              <a:t>Serum 25(OH)D usually exceeds 375nmol/l (or </a:t>
            </a:r>
            <a:r>
              <a:rPr lang="en-US" dirty="0">
                <a:solidFill>
                  <a:srgbClr val="FF0000"/>
                </a:solidFill>
              </a:rPr>
              <a:t>150ng/ml</a:t>
            </a:r>
            <a:r>
              <a:rPr lang="en-US" dirty="0"/>
              <a:t>), and factors such as </a:t>
            </a:r>
            <a:r>
              <a:rPr lang="en-US" dirty="0">
                <a:solidFill>
                  <a:srgbClr val="FF0000"/>
                </a:solidFill>
              </a:rPr>
              <a:t>high-calcium intake </a:t>
            </a:r>
            <a:r>
              <a:rPr lang="en-US" dirty="0"/>
              <a:t>contribute to the risk of hypercalcemia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82968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there are also endogenous causes of </a:t>
            </a:r>
            <a:r>
              <a:rPr lang="en-US" dirty="0" err="1"/>
              <a:t>hypervitaminosis</a:t>
            </a:r>
            <a:r>
              <a:rPr lang="en-US" dirty="0"/>
              <a:t> D, such as increased production of 1,25(OH)2D as part of </a:t>
            </a:r>
            <a:r>
              <a:rPr lang="en-US" dirty="0">
                <a:solidFill>
                  <a:srgbClr val="FF0000"/>
                </a:solidFill>
              </a:rPr>
              <a:t>granulomatous disorders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lymphomas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Having </a:t>
            </a:r>
            <a:r>
              <a:rPr lang="en-US" dirty="0"/>
              <a:t>a long half-life in the tissues, vitamin D accumulation due to excessive intake lasts up to </a:t>
            </a:r>
            <a:r>
              <a:rPr lang="en-US" dirty="0">
                <a:solidFill>
                  <a:srgbClr val="FF0000"/>
                </a:solidFill>
              </a:rPr>
              <a:t>18 months </a:t>
            </a:r>
            <a:r>
              <a:rPr lang="en-US" dirty="0" smtClean="0"/>
              <a:t>, </a:t>
            </a:r>
            <a:r>
              <a:rPr lang="en-US" dirty="0"/>
              <a:t>and may cause </a:t>
            </a:r>
            <a:r>
              <a:rPr lang="en-US" dirty="0">
                <a:solidFill>
                  <a:srgbClr val="0070C0"/>
                </a:solidFill>
              </a:rPr>
              <a:t>chronic toxic effects </a:t>
            </a:r>
            <a:r>
              <a:rPr lang="en-US" dirty="0"/>
              <a:t>such as </a:t>
            </a:r>
            <a:r>
              <a:rPr lang="en-US" dirty="0" err="1">
                <a:solidFill>
                  <a:srgbClr val="0070C0"/>
                </a:solidFill>
              </a:rPr>
              <a:t>nephrocalcinosis</a:t>
            </a:r>
            <a:r>
              <a:rPr lang="en-US" dirty="0">
                <a:solidFill>
                  <a:srgbClr val="0070C0"/>
                </a:solidFill>
              </a:rPr>
              <a:t> following hypercalcemia and </a:t>
            </a:r>
            <a:r>
              <a:rPr lang="en-US" dirty="0" err="1">
                <a:solidFill>
                  <a:srgbClr val="0070C0"/>
                </a:solidFill>
              </a:rPr>
              <a:t>hypercalciuria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21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Since the 1930s, public health ofﬁcials in the United States and the United Kingdom have recommended routine </a:t>
            </a:r>
            <a:r>
              <a:rPr lang="en-US" dirty="0">
                <a:solidFill>
                  <a:srgbClr val="FF0000"/>
                </a:solidFill>
              </a:rPr>
              <a:t>fortiﬁcation of foods like milk </a:t>
            </a:r>
            <a:r>
              <a:rPr lang="en-US" dirty="0"/>
              <a:t>to prevent vitamin D deﬁciency and low vitamin D status, which was expected to be an effective public health strategy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However</a:t>
            </a:r>
            <a:r>
              <a:rPr lang="en-US" dirty="0"/>
              <a:t>, there was an </a:t>
            </a:r>
            <a:r>
              <a:rPr lang="en-US" dirty="0">
                <a:solidFill>
                  <a:srgbClr val="0070C0"/>
                </a:solidFill>
              </a:rPr>
              <a:t>increased incidence of hypercalcemia due to massive intakes of vitamin D from various food fortiﬁcations. 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7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In some cases, hypercalcemia was associated with drinking vitamin D-fortiﬁed milk, revealing a fortiﬁcation of </a:t>
            </a:r>
            <a:r>
              <a:rPr lang="en-US" dirty="0">
                <a:solidFill>
                  <a:srgbClr val="0070C0"/>
                </a:solidFill>
              </a:rPr>
              <a:t>up to 232,565IU </a:t>
            </a:r>
            <a:r>
              <a:rPr lang="en-US" dirty="0"/>
              <a:t>instead of standard </a:t>
            </a:r>
            <a:r>
              <a:rPr lang="en-US" dirty="0">
                <a:solidFill>
                  <a:srgbClr val="0070C0"/>
                </a:solidFill>
              </a:rPr>
              <a:t>400IU/quart</a:t>
            </a:r>
            <a:r>
              <a:rPr lang="en-US" dirty="0"/>
              <a:t>, and consequently, prohibition of milk fortiﬁcation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current evidence suggests that vitamin D fortiﬁcation prevents deﬁciency safely and effectively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Feeding </a:t>
            </a:r>
            <a:r>
              <a:rPr lang="en-US" dirty="0">
                <a:solidFill>
                  <a:srgbClr val="0070C0"/>
                </a:solidFill>
              </a:rPr>
              <a:t>animals </a:t>
            </a:r>
            <a:r>
              <a:rPr lang="en-US" dirty="0"/>
              <a:t>might represent an additional source of vitamin D without compromising product quality.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66938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For example</a:t>
            </a:r>
            <a:r>
              <a:rPr lang="en-US" dirty="0"/>
              <a:t>, consumption of </a:t>
            </a:r>
            <a:r>
              <a:rPr lang="en-US" dirty="0">
                <a:solidFill>
                  <a:srgbClr val="FF0000"/>
                </a:solidFill>
              </a:rPr>
              <a:t>vitamin D-enriched eggs </a:t>
            </a:r>
            <a:r>
              <a:rPr lang="en-US" dirty="0"/>
              <a:t>from hens fed with additional vitamin D3 resulted in a </a:t>
            </a:r>
            <a:r>
              <a:rPr lang="en-US" dirty="0">
                <a:solidFill>
                  <a:srgbClr val="0070C0"/>
                </a:solidFill>
              </a:rPr>
              <a:t>zero prevalence &lt;25nmol/L</a:t>
            </a:r>
            <a:r>
              <a:rPr lang="en-US" dirty="0"/>
              <a:t>, while the </a:t>
            </a:r>
            <a:r>
              <a:rPr lang="en-US" dirty="0">
                <a:solidFill>
                  <a:srgbClr val="0070C0"/>
                </a:solidFill>
              </a:rPr>
              <a:t>control group </a:t>
            </a:r>
            <a:r>
              <a:rPr lang="en-US" dirty="0"/>
              <a:t>showed an usual seasonal decline in winter with </a:t>
            </a:r>
            <a:r>
              <a:rPr lang="en-US" dirty="0">
                <a:solidFill>
                  <a:srgbClr val="0070C0"/>
                </a:solidFill>
              </a:rPr>
              <a:t>22% being &lt;25nmol/L 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74465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i="1" dirty="0">
                <a:solidFill>
                  <a:srgbClr val="FF0000"/>
                </a:solidFill>
              </a:rPr>
              <a:t>Selected target organs, conditions, and endpoints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98436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00B0F0"/>
                </a:solidFill>
              </a:rPr>
              <a:t/>
            </a:r>
            <a:br>
              <a:rPr lang="en-US" sz="8000" i="1" dirty="0" smtClean="0">
                <a:solidFill>
                  <a:srgbClr val="00B0F0"/>
                </a:solidFill>
              </a:rPr>
            </a:br>
            <a:r>
              <a:rPr lang="en-US" sz="8000" i="1" dirty="0" smtClean="0">
                <a:solidFill>
                  <a:srgbClr val="00B0F0"/>
                </a:solidFill>
              </a:rPr>
              <a:t>Mortality</a:t>
            </a:r>
            <a:r>
              <a:rPr lang="fa-IR" sz="8000" i="1" dirty="0">
                <a:solidFill>
                  <a:srgbClr val="00B0F0"/>
                </a:solidFill>
              </a:rPr>
              <a:t/>
            </a:r>
            <a:br>
              <a:rPr lang="fa-IR" sz="8000" i="1" dirty="0">
                <a:solidFill>
                  <a:srgbClr val="00B0F0"/>
                </a:solidFill>
              </a:rPr>
            </a:br>
            <a:endParaRPr lang="fa-IR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Vitamin D deﬁciency has been strongly associated with various health outcomes, including </a:t>
            </a:r>
            <a:r>
              <a:rPr lang="en-US" dirty="0">
                <a:solidFill>
                  <a:schemeClr val="tx1"/>
                </a:solidFill>
              </a:rPr>
              <a:t>all-cause mortality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A </a:t>
            </a:r>
            <a:r>
              <a:rPr lang="en-US" dirty="0"/>
              <a:t>2014 Cochrane meta-analysis showed a relevant and signiﬁcant </a:t>
            </a:r>
            <a:r>
              <a:rPr lang="en-US" dirty="0">
                <a:solidFill>
                  <a:srgbClr val="FF0000"/>
                </a:solidFill>
              </a:rPr>
              <a:t>lower all-cause mortality of ~7%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cancer mortality of ~13% </a:t>
            </a:r>
            <a:r>
              <a:rPr lang="en-US" dirty="0"/>
              <a:t>in patients who received vitamin D3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results of a meta-analysis by using individual participant data conducted by </a:t>
            </a:r>
            <a:r>
              <a:rPr lang="en-US" dirty="0" err="1"/>
              <a:t>Gaksch</a:t>
            </a:r>
            <a:r>
              <a:rPr lang="en-US" dirty="0"/>
              <a:t> et al., analyzing almost 17,000 individuals, showed a strong association between low 25(OH)D and increased risk of all-cause mortality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84034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Using a Mendelian randomization with genetic variants in the vitamin D synthesis pathway, the analysis of </a:t>
            </a:r>
            <a:r>
              <a:rPr lang="en-US" dirty="0" err="1"/>
              <a:t>Aspelund</a:t>
            </a:r>
            <a:r>
              <a:rPr lang="en-US" dirty="0"/>
              <a:t> et al. supports a </a:t>
            </a:r>
            <a:r>
              <a:rPr lang="en-US" dirty="0">
                <a:solidFill>
                  <a:srgbClr val="FF0000"/>
                </a:solidFill>
              </a:rPr>
              <a:t>causal relationship </a:t>
            </a:r>
            <a:r>
              <a:rPr lang="en-US" dirty="0"/>
              <a:t>between vitamin D deﬁciency and increased </a:t>
            </a:r>
            <a:r>
              <a:rPr lang="en-US" dirty="0">
                <a:solidFill>
                  <a:srgbClr val="FF0000"/>
                </a:solidFill>
              </a:rPr>
              <a:t>all-cause mortality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despite a cohort of &gt;10,000 participants, </a:t>
            </a:r>
            <a:r>
              <a:rPr lang="en-US" dirty="0">
                <a:solidFill>
                  <a:srgbClr val="0070C0"/>
                </a:solidFill>
              </a:rPr>
              <a:t>it was still too underpowered to conﬁrm a causal relationship 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082827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00B0F0"/>
                </a:solidFill>
              </a:rPr>
              <a:t/>
            </a:r>
            <a:br>
              <a:rPr lang="en-US" sz="8000" i="1" dirty="0" smtClean="0">
                <a:solidFill>
                  <a:srgbClr val="00B0F0"/>
                </a:solidFill>
              </a:rPr>
            </a:br>
            <a:r>
              <a:rPr lang="en-US" sz="8000" i="1" dirty="0" smtClean="0">
                <a:solidFill>
                  <a:srgbClr val="00B0F0"/>
                </a:solidFill>
              </a:rPr>
              <a:t>Lung</a:t>
            </a:r>
            <a:r>
              <a:rPr lang="fa-IR" sz="8000" i="1" dirty="0">
                <a:solidFill>
                  <a:srgbClr val="00B0F0"/>
                </a:solidFill>
              </a:rPr>
              <a:t/>
            </a:r>
            <a:br>
              <a:rPr lang="fa-IR" sz="8000" i="1" dirty="0">
                <a:solidFill>
                  <a:srgbClr val="00B0F0"/>
                </a:solidFill>
              </a:rPr>
            </a:br>
            <a:endParaRPr lang="fa-IR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/>
              <a:t>The effect of vitamin D on the lungs has a strong rationale, demonstrated by basic science, </a:t>
            </a:r>
            <a:r>
              <a:rPr lang="en-US" dirty="0" smtClean="0"/>
              <a:t>due</a:t>
            </a:r>
          </a:p>
          <a:p>
            <a:pPr marL="0" indent="0" algn="l">
              <a:buNone/>
            </a:pPr>
            <a:r>
              <a:rPr lang="en-US" dirty="0" smtClean="0"/>
              <a:t>its </a:t>
            </a:r>
            <a:r>
              <a:rPr lang="en-US" dirty="0" err="1">
                <a:solidFill>
                  <a:srgbClr val="FF0000"/>
                </a:solidFill>
              </a:rPr>
              <a:t>immunomodulant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anti-inﬂammatory,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anti-infective </a:t>
            </a:r>
            <a:r>
              <a:rPr lang="en-US" dirty="0"/>
              <a:t>role that has been highlighted in patients </a:t>
            </a:r>
            <a:r>
              <a:rPr lang="en-US" dirty="0" smtClean="0"/>
              <a:t>with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community-acquired infections</a:t>
            </a:r>
            <a:r>
              <a:rPr lang="en-US" dirty="0"/>
              <a:t>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acute </a:t>
            </a:r>
            <a:r>
              <a:rPr lang="en-US" dirty="0">
                <a:solidFill>
                  <a:srgbClr val="0070C0"/>
                </a:solidFill>
              </a:rPr>
              <a:t>respiratory failure</a:t>
            </a:r>
            <a:r>
              <a:rPr lang="en-US" dirty="0"/>
              <a:t>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as </a:t>
            </a:r>
            <a:r>
              <a:rPr lang="en-US" dirty="0"/>
              <a:t>well as in </a:t>
            </a:r>
            <a:r>
              <a:rPr lang="en-US" dirty="0">
                <a:solidFill>
                  <a:srgbClr val="0070C0"/>
                </a:solidFill>
              </a:rPr>
              <a:t>lung transplantation recipients </a:t>
            </a:r>
            <a:r>
              <a:rPr lang="en-US" dirty="0"/>
              <a:t>(this is a very speciﬁc model for severe infective and inﬂammatory lung disease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1054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Some would urge us to move away from the nomenclature of vitamin as a vitamin </a:t>
            </a:r>
            <a:r>
              <a:rPr lang="en-US" dirty="0" err="1"/>
              <a:t>and,instead,acknowledge</a:t>
            </a:r>
            <a:r>
              <a:rPr lang="en-US" dirty="0"/>
              <a:t> that vitamin D3 is a </a:t>
            </a:r>
            <a:r>
              <a:rPr lang="en-US" dirty="0">
                <a:solidFill>
                  <a:srgbClr val="FF0000"/>
                </a:solidFill>
              </a:rPr>
              <a:t>prohormone</a:t>
            </a:r>
            <a:r>
              <a:rPr lang="en-US" dirty="0"/>
              <a:t> produced in skin through </a:t>
            </a:r>
            <a:r>
              <a:rPr lang="en-US" dirty="0">
                <a:solidFill>
                  <a:srgbClr val="00B0F0"/>
                </a:solidFill>
              </a:rPr>
              <a:t>ultraviolet irradiation of 7-dehydrocholesterol </a:t>
            </a:r>
            <a:r>
              <a:rPr lang="en-US" dirty="0"/>
              <a:t>(7DHC or </a:t>
            </a:r>
            <a:r>
              <a:rPr lang="en-US" dirty="0" err="1"/>
              <a:t>provitamin</a:t>
            </a:r>
            <a:r>
              <a:rPr lang="en-US" dirty="0"/>
              <a:t> D3) </a:t>
            </a:r>
          </a:p>
          <a:p>
            <a:pPr marL="0" indent="0" algn="l">
              <a:buNone/>
            </a:pPr>
            <a:r>
              <a:rPr lang="en-US" dirty="0"/>
              <a:t> This </a:t>
            </a:r>
            <a:r>
              <a:rPr lang="en-US" dirty="0" err="1"/>
              <a:t>previtamin</a:t>
            </a:r>
            <a:r>
              <a:rPr lang="en-US" dirty="0"/>
              <a:t> D3 is biologically inert and must undergo thermal isomerization and two </a:t>
            </a:r>
            <a:r>
              <a:rPr lang="en-US" dirty="0" err="1"/>
              <a:t>hydroxylations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09049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Vitamin D supplementation reveals direct </a:t>
            </a:r>
            <a:r>
              <a:rPr lang="en-US" dirty="0" err="1">
                <a:solidFill>
                  <a:srgbClr val="0070C0"/>
                </a:solidFill>
              </a:rPr>
              <a:t>antiinﬂammatory</a:t>
            </a:r>
            <a:r>
              <a:rPr lang="en-US" dirty="0">
                <a:solidFill>
                  <a:srgbClr val="0070C0"/>
                </a:solidFill>
              </a:rPr>
              <a:t> properties in the lungs. </a:t>
            </a:r>
            <a:endParaRPr lang="fa-IR" dirty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This </a:t>
            </a:r>
            <a:r>
              <a:rPr lang="en-US" dirty="0"/>
              <a:t>is due to local inhibition of </a:t>
            </a:r>
            <a:r>
              <a:rPr lang="en-US" dirty="0">
                <a:solidFill>
                  <a:srgbClr val="FF0000"/>
                </a:solidFill>
              </a:rPr>
              <a:t>nuclear factor-</a:t>
            </a:r>
            <a:r>
              <a:rPr lang="en-US" dirty="0" err="1">
                <a:solidFill>
                  <a:srgbClr val="FF0000"/>
                </a:solidFill>
              </a:rPr>
              <a:t>κB</a:t>
            </a:r>
            <a:r>
              <a:rPr lang="en-US" dirty="0">
                <a:solidFill>
                  <a:srgbClr val="FF0000"/>
                </a:solidFill>
              </a:rPr>
              <a:t> and mitogen-activated protein kinase activity</a:t>
            </a:r>
            <a:r>
              <a:rPr lang="en-US" dirty="0"/>
              <a:t>, reducing the secretion of inﬂammatory cytokines and chemokines involved in the lung inﬂammatory process and extravascular leaking, such as </a:t>
            </a:r>
            <a:r>
              <a:rPr lang="en-US" dirty="0">
                <a:solidFill>
                  <a:srgbClr val="FF0000"/>
                </a:solidFill>
              </a:rPr>
              <a:t>interleukin (IL)-1β, IL-6, and IL-8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This, in turn, also inﬂuences </a:t>
            </a:r>
            <a:r>
              <a:rPr lang="en-US" dirty="0">
                <a:solidFill>
                  <a:srgbClr val="FF0000"/>
                </a:solidFill>
              </a:rPr>
              <a:t>the number of inﬂammatory cells inﬁltrating </a:t>
            </a:r>
            <a:r>
              <a:rPr lang="en-US" dirty="0"/>
              <a:t>the interstitial space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43878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Moreover, 1,25(OH)2D is also implicated in the </a:t>
            </a:r>
            <a:r>
              <a:rPr lang="en-US" dirty="0">
                <a:solidFill>
                  <a:srgbClr val="0070C0"/>
                </a:solidFill>
              </a:rPr>
              <a:t>reduction of oxidative </a:t>
            </a:r>
            <a:r>
              <a:rPr lang="en-US" dirty="0" smtClean="0">
                <a:solidFill>
                  <a:srgbClr val="0070C0"/>
                </a:solidFill>
              </a:rPr>
              <a:t>stress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by </a:t>
            </a:r>
            <a:r>
              <a:rPr lang="en-US" dirty="0">
                <a:solidFill>
                  <a:srgbClr val="0070C0"/>
                </a:solidFill>
              </a:rPr>
              <a:t>inhibiting anti-protease activity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acting on the nuclear factor </a:t>
            </a:r>
            <a:r>
              <a:rPr lang="en-US" dirty="0" smtClean="0">
                <a:solidFill>
                  <a:srgbClr val="0070C0"/>
                </a:solidFill>
              </a:rPr>
              <a:t>erythroid-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related </a:t>
            </a:r>
            <a:r>
              <a:rPr lang="en-US" dirty="0">
                <a:solidFill>
                  <a:srgbClr val="0070C0"/>
                </a:solidFill>
              </a:rPr>
              <a:t>factor 2, </a:t>
            </a:r>
            <a:r>
              <a:rPr lang="en-US" dirty="0"/>
              <a:t>a transcriptional regulator of most antioxidant genes.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293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Moreover, vitamin D acts with well-known </a:t>
            </a:r>
            <a:r>
              <a:rPr lang="en-US" dirty="0">
                <a:solidFill>
                  <a:srgbClr val="FF0000"/>
                </a:solidFill>
              </a:rPr>
              <a:t>anti infectious </a:t>
            </a:r>
            <a:r>
              <a:rPr lang="en-US" dirty="0"/>
              <a:t>properties </a:t>
            </a:r>
            <a:r>
              <a:rPr lang="en-US" dirty="0" smtClean="0"/>
              <a:t>by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increasing proliferation of monocytes to macrophages </a:t>
            </a:r>
            <a:r>
              <a:rPr lang="en-US" dirty="0"/>
              <a:t>(acting as a </a:t>
            </a:r>
            <a:r>
              <a:rPr lang="en-US" dirty="0" smtClean="0"/>
              <a:t>ﬁne-tuner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of the innate and adaptive immunity), and determining a </a:t>
            </a:r>
            <a:r>
              <a:rPr lang="en-US" dirty="0" smtClean="0"/>
              <a:t>transcriptional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upregulation of </a:t>
            </a:r>
            <a:r>
              <a:rPr lang="en-US" dirty="0" err="1">
                <a:solidFill>
                  <a:srgbClr val="00B050"/>
                </a:solidFill>
              </a:rPr>
              <a:t>cathelicidin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also in the airway epithelial cells. </a:t>
            </a:r>
            <a:endParaRPr lang="fa-IR" dirty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08644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Finally, 1,25(OH)2D </a:t>
            </a:r>
            <a:r>
              <a:rPr lang="en-US" dirty="0">
                <a:solidFill>
                  <a:srgbClr val="FF0000"/>
                </a:solidFill>
              </a:rPr>
              <a:t>inhibits </a:t>
            </a:r>
            <a:r>
              <a:rPr lang="en-US" dirty="0"/>
              <a:t>the expression of several </a:t>
            </a:r>
            <a:r>
              <a:rPr lang="en-US" dirty="0">
                <a:solidFill>
                  <a:srgbClr val="FF0000"/>
                </a:solidFill>
              </a:rPr>
              <a:t>metalloproteinases </a:t>
            </a:r>
            <a:r>
              <a:rPr lang="en-US" dirty="0" smtClean="0"/>
              <a:t>in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airway smooth-muscle cells and alveolar macrophages, thus being involved </a:t>
            </a:r>
            <a:r>
              <a:rPr lang="en-US" dirty="0" smtClean="0"/>
              <a:t>in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tissue remodeling pathway </a:t>
            </a:r>
            <a:r>
              <a:rPr lang="en-US" dirty="0"/>
              <a:t>by regulating the process of bronchial </a:t>
            </a:r>
            <a:r>
              <a:rPr lang="en-US" dirty="0" smtClean="0"/>
              <a:t>airway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muscle activation and extracellular matrix </a:t>
            </a:r>
            <a:r>
              <a:rPr lang="en-US" dirty="0" smtClean="0"/>
              <a:t>deposition</a:t>
            </a:r>
            <a:r>
              <a:rPr lang="en-US" dirty="0"/>
              <a:t> by ﬁbroblasts.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276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All </a:t>
            </a:r>
            <a:r>
              <a:rPr lang="en-US" dirty="0"/>
              <a:t>these complex pathways, partially modiﬁed by vitamin D, </a:t>
            </a:r>
            <a:r>
              <a:rPr lang="en-US" dirty="0" smtClean="0"/>
              <a:t>warrant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supplementation in patients with respiratory disease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dirty="0" smtClean="0"/>
              <a:t>Signiﬁcant </a:t>
            </a:r>
            <a:r>
              <a:rPr lang="en-US" dirty="0"/>
              <a:t>beneﬁts have already been shown in adults and children </a:t>
            </a:r>
            <a:r>
              <a:rPr lang="en-US" dirty="0" smtClean="0"/>
              <a:t>with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asthma</a:t>
            </a:r>
            <a:r>
              <a:rPr lang="en-US" dirty="0"/>
              <a:t>, and for the </a:t>
            </a:r>
            <a:r>
              <a:rPr lang="en-US" dirty="0">
                <a:solidFill>
                  <a:srgbClr val="0070C0"/>
                </a:solidFill>
              </a:rPr>
              <a:t>prevention of respiratory tract infections</a:t>
            </a:r>
            <a:r>
              <a:rPr lang="en-US" dirty="0"/>
              <a:t>, particularly </a:t>
            </a:r>
            <a:r>
              <a:rPr lang="en-US" dirty="0" smtClean="0"/>
              <a:t>in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severe vitamin D deﬁciency.</a:t>
            </a:r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79032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40268"/>
            <a:ext cx="9601196" cy="1845732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00B0F0"/>
                </a:solidFill>
              </a:rPr>
              <a:t/>
            </a:r>
            <a:br>
              <a:rPr lang="en-US" sz="8000" i="1" dirty="0" smtClean="0">
                <a:solidFill>
                  <a:srgbClr val="00B0F0"/>
                </a:solidFill>
              </a:rPr>
            </a:br>
            <a:r>
              <a:rPr lang="en-US" sz="8000" i="1" dirty="0" smtClean="0">
                <a:solidFill>
                  <a:srgbClr val="00B0F0"/>
                </a:solidFill>
              </a:rPr>
              <a:t>Sepsis</a:t>
            </a:r>
            <a:r>
              <a:rPr lang="fa-IR" sz="8000" i="1" dirty="0" smtClean="0">
                <a:solidFill>
                  <a:srgbClr val="00B0F0"/>
                </a:solidFill>
              </a:rPr>
              <a:t/>
            </a:r>
            <a:br>
              <a:rPr lang="fa-IR" sz="8000" i="1" dirty="0" smtClean="0">
                <a:solidFill>
                  <a:srgbClr val="00B0F0"/>
                </a:solidFill>
              </a:rPr>
            </a:br>
            <a:endParaRPr lang="fa-IR" sz="80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Sepsis, a complication of severe infection, is characterized by signs of systemic inﬂammation expressed with failure of organs often remote from the site of the initial infection.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Septic </a:t>
            </a:r>
            <a:r>
              <a:rPr lang="en-US" dirty="0"/>
              <a:t>patients have </a:t>
            </a:r>
            <a:r>
              <a:rPr lang="en-US" dirty="0">
                <a:solidFill>
                  <a:srgbClr val="00B050"/>
                </a:solidFill>
              </a:rPr>
              <a:t>high mortality and lower circulating levels of vitamin 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The interest in vitamin D for infection has risen after the </a:t>
            </a:r>
            <a:r>
              <a:rPr lang="en-US" dirty="0">
                <a:solidFill>
                  <a:srgbClr val="FF0000"/>
                </a:solidFill>
              </a:rPr>
              <a:t>recognition of the expression of the vitamin D receptor, ubiquitous in cells of the innate and adaptive immune system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Vitamin D is an important link between </a:t>
            </a:r>
            <a:r>
              <a:rPr lang="en-US" dirty="0">
                <a:solidFill>
                  <a:srgbClr val="0070C0"/>
                </a:solidFill>
              </a:rPr>
              <a:t>Toll-like receptor activation and antibacterial responses</a:t>
            </a:r>
            <a:r>
              <a:rPr lang="en-US" dirty="0" smtClean="0">
                <a:solidFill>
                  <a:srgbClr val="0070C0"/>
                </a:solidFill>
              </a:rPr>
              <a:t>..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in vivo </a:t>
            </a:r>
            <a:r>
              <a:rPr lang="en-US" dirty="0"/>
              <a:t>supplementation of a high dose of cholecalciferol (</a:t>
            </a:r>
            <a:r>
              <a:rPr lang="en-US" dirty="0">
                <a:solidFill>
                  <a:srgbClr val="00B050"/>
                </a:solidFill>
              </a:rPr>
              <a:t>400.000IU as a single bolus</a:t>
            </a:r>
            <a:r>
              <a:rPr lang="en-US" dirty="0"/>
              <a:t>) in the early stage of sepsis and septic shock has been shown able to safely and rapidly </a:t>
            </a:r>
            <a:r>
              <a:rPr lang="en-US" dirty="0">
                <a:solidFill>
                  <a:srgbClr val="00B0F0"/>
                </a:solidFill>
              </a:rPr>
              <a:t>increase the level of vitamin D</a:t>
            </a:r>
            <a:r>
              <a:rPr lang="en-US" dirty="0"/>
              <a:t>, as well as the </a:t>
            </a:r>
            <a:r>
              <a:rPr lang="en-US" dirty="0">
                <a:solidFill>
                  <a:srgbClr val="00B0F0"/>
                </a:solidFill>
              </a:rPr>
              <a:t>circulating level of </a:t>
            </a:r>
            <a:r>
              <a:rPr lang="en-US" dirty="0" err="1">
                <a:solidFill>
                  <a:srgbClr val="00B0F0"/>
                </a:solidFill>
              </a:rPr>
              <a:t>cathelicidin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/>
              <a:t>a vitamin D-dependent endogenous anti-microbial and endotoxin-binding peptide largely found in human neutrophils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These </a:t>
            </a:r>
            <a:r>
              <a:rPr lang="en-US" dirty="0"/>
              <a:t>ﬁndings were corroborated by the signiﬁcant </a:t>
            </a:r>
            <a:r>
              <a:rPr lang="en-US" dirty="0">
                <a:solidFill>
                  <a:srgbClr val="FF0000"/>
                </a:solidFill>
              </a:rPr>
              <a:t>reduction of IL-1β and IL-6, </a:t>
            </a:r>
            <a:r>
              <a:rPr lang="en-US" dirty="0"/>
              <a:t>which play important roles in the early inﬂammatory response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81799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7022"/>
            <a:ext cx="9601196" cy="169897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/>
            </a:r>
            <a:br>
              <a:rPr lang="en-US" i="1" dirty="0" smtClean="0">
                <a:solidFill>
                  <a:srgbClr val="00B0F0"/>
                </a:solidFill>
              </a:rPr>
            </a:br>
            <a:r>
              <a:rPr lang="en-US" i="1" dirty="0" smtClean="0">
                <a:solidFill>
                  <a:srgbClr val="00B0F0"/>
                </a:solidFill>
              </a:rPr>
              <a:t>Organ </a:t>
            </a:r>
            <a:r>
              <a:rPr lang="en-US" i="1" dirty="0">
                <a:solidFill>
                  <a:srgbClr val="00B0F0"/>
                </a:solidFill>
              </a:rPr>
              <a:t>transplantation </a:t>
            </a:r>
            <a:r>
              <a:rPr lang="en-US" i="1" dirty="0" smtClean="0">
                <a:solidFill>
                  <a:srgbClr val="00B0F0"/>
                </a:solidFill>
              </a:rPr>
              <a:t>recipients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Several studies have highlighted that </a:t>
            </a:r>
            <a:r>
              <a:rPr lang="en-US" dirty="0">
                <a:solidFill>
                  <a:srgbClr val="FF0000"/>
                </a:solidFill>
              </a:rPr>
              <a:t>lower 25(OH)D levels </a:t>
            </a:r>
            <a:r>
              <a:rPr lang="en-US" dirty="0"/>
              <a:t>are associated with </a:t>
            </a:r>
            <a:r>
              <a:rPr lang="en-US" dirty="0">
                <a:solidFill>
                  <a:srgbClr val="FF0000"/>
                </a:solidFill>
              </a:rPr>
              <a:t>prolonged hospitalization and mortality</a:t>
            </a:r>
            <a:r>
              <a:rPr lang="en-US" dirty="0"/>
              <a:t>, also in the postsurgical setting.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Given </a:t>
            </a:r>
            <a:r>
              <a:rPr lang="en-US" dirty="0"/>
              <a:t>its wide </a:t>
            </a:r>
            <a:r>
              <a:rPr lang="en-US" dirty="0" err="1">
                <a:solidFill>
                  <a:srgbClr val="00B050"/>
                </a:solidFill>
              </a:rPr>
              <a:t>immunobiological</a:t>
            </a:r>
            <a:r>
              <a:rPr lang="en-US" dirty="0">
                <a:solidFill>
                  <a:srgbClr val="00B050"/>
                </a:solidFill>
              </a:rPr>
              <a:t> effects</a:t>
            </a:r>
            <a:r>
              <a:rPr lang="en-US" dirty="0"/>
              <a:t>, vitamin D has been frequently considered a potential modulating factor after solid organ (and stem cell) transplantation (mainly liver, kidney, and lung).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65084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transplantation recipient population is particularly prone </a:t>
            </a:r>
            <a:r>
              <a:rPr lang="en-US" dirty="0" smtClean="0"/>
              <a:t>to: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infections</a:t>
            </a:r>
            <a:r>
              <a:rPr lang="en-US" dirty="0"/>
              <a:t>, mainly in the early stage after transplantation, due to </a:t>
            </a:r>
            <a:r>
              <a:rPr lang="en-US" dirty="0">
                <a:solidFill>
                  <a:srgbClr val="FF0000"/>
                </a:solidFill>
              </a:rPr>
              <a:t>immunomodulation/chronic immunosuppressive </a:t>
            </a:r>
            <a:r>
              <a:rPr lang="en-US" dirty="0" smtClean="0">
                <a:solidFill>
                  <a:srgbClr val="FF0000"/>
                </a:solidFill>
              </a:rPr>
              <a:t>therapy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long-term bone dysfunction</a:t>
            </a:r>
            <a:r>
              <a:rPr lang="en-US" dirty="0"/>
              <a:t>. </a:t>
            </a:r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6341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recipients of solid organ transplantation </a:t>
            </a:r>
            <a:r>
              <a:rPr lang="en-US" dirty="0"/>
              <a:t>are, by deﬁnition, vitamin D insufﬁcient for manifold reasons, including:</a:t>
            </a:r>
          </a:p>
          <a:p>
            <a:pPr marL="0" indent="0" algn="l">
              <a:buNone/>
            </a:pPr>
            <a:r>
              <a:rPr lang="en-US" dirty="0"/>
              <a:t> limited </a:t>
            </a:r>
            <a:r>
              <a:rPr lang="en-US" dirty="0">
                <a:solidFill>
                  <a:srgbClr val="00B050"/>
                </a:solidFill>
              </a:rPr>
              <a:t>sunlight</a:t>
            </a:r>
            <a:r>
              <a:rPr lang="en-US" dirty="0"/>
              <a:t> exposure,</a:t>
            </a:r>
          </a:p>
          <a:p>
            <a:pPr marL="0" indent="0" algn="l">
              <a:buNone/>
            </a:pPr>
            <a:r>
              <a:rPr lang="en-US" dirty="0"/>
              <a:t> limited </a:t>
            </a:r>
            <a:r>
              <a:rPr lang="en-US" dirty="0">
                <a:solidFill>
                  <a:srgbClr val="00B050"/>
                </a:solidFill>
              </a:rPr>
              <a:t>physical activity</a:t>
            </a:r>
            <a:r>
              <a:rPr lang="en-US" dirty="0"/>
              <a:t>, </a:t>
            </a:r>
          </a:p>
          <a:p>
            <a:pPr marL="0" indent="0" algn="l">
              <a:buNone/>
            </a:pPr>
            <a:r>
              <a:rPr lang="en-US" dirty="0"/>
              <a:t>reduced </a:t>
            </a:r>
            <a:r>
              <a:rPr lang="en-US" dirty="0">
                <a:solidFill>
                  <a:srgbClr val="00B050"/>
                </a:solidFill>
              </a:rPr>
              <a:t>dietary intake </a:t>
            </a:r>
            <a:r>
              <a:rPr lang="en-US" dirty="0"/>
              <a:t>of vitamin D in food, </a:t>
            </a:r>
          </a:p>
          <a:p>
            <a:pPr marL="0" indent="0" algn="l">
              <a:buNone/>
            </a:pPr>
            <a:r>
              <a:rPr lang="en-US" dirty="0"/>
              <a:t>as well as </a:t>
            </a:r>
            <a:r>
              <a:rPr lang="en-US" dirty="0">
                <a:solidFill>
                  <a:srgbClr val="00B050"/>
                </a:solidFill>
              </a:rPr>
              <a:t>liver and kidney dysfunction </a:t>
            </a:r>
            <a:r>
              <a:rPr lang="en-US" dirty="0"/>
              <a:t>according to their main disease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30925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first hydroxylation occurs in the </a:t>
            </a:r>
            <a:r>
              <a:rPr lang="en-US" dirty="0">
                <a:solidFill>
                  <a:srgbClr val="00B0F0"/>
                </a:solidFill>
              </a:rPr>
              <a:t>liver</a:t>
            </a:r>
            <a:r>
              <a:rPr lang="en-US" dirty="0"/>
              <a:t> and converts vitamin D to 25-hydroxyvitamin D [</a:t>
            </a:r>
            <a:r>
              <a:rPr lang="en-US" dirty="0">
                <a:solidFill>
                  <a:srgbClr val="00B0F0"/>
                </a:solidFill>
              </a:rPr>
              <a:t>25(OH)D</a:t>
            </a:r>
            <a:r>
              <a:rPr lang="en-US" dirty="0"/>
              <a:t>], also known as </a:t>
            </a:r>
            <a:r>
              <a:rPr lang="en-US" dirty="0" err="1">
                <a:solidFill>
                  <a:srgbClr val="00B0F0"/>
                </a:solidFill>
              </a:rPr>
              <a:t>calcidiol</a:t>
            </a:r>
            <a:r>
              <a:rPr lang="en-US" dirty="0">
                <a:solidFill>
                  <a:srgbClr val="00B0F0"/>
                </a:solidFill>
              </a:rPr>
              <a:t>.</a:t>
            </a: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US" dirty="0"/>
              <a:t>Physiologically active 1,25-dihydroxyvitamin D [1,25(OH)2D], or </a:t>
            </a:r>
            <a:r>
              <a:rPr lang="en-US" dirty="0">
                <a:solidFill>
                  <a:srgbClr val="FF0000"/>
                </a:solidFill>
              </a:rPr>
              <a:t>calcitriol</a:t>
            </a:r>
            <a:r>
              <a:rPr lang="en-US" dirty="0"/>
              <a:t>, is then synthesized primarily in the </a:t>
            </a:r>
            <a:r>
              <a:rPr lang="en-US" dirty="0">
                <a:solidFill>
                  <a:srgbClr val="FF0000"/>
                </a:solidFill>
              </a:rPr>
              <a:t>kidney. </a:t>
            </a:r>
            <a:endParaRPr lang="fa-IR" dirty="0">
              <a:solidFill>
                <a:srgbClr val="FF000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8940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 As an example, in liver transplantation recipients (a group of patients with very low vitamin D levels), osteoporosis has a high prevalence, with a large decline in bone mineral density in the </a:t>
            </a:r>
            <a:r>
              <a:rPr lang="en-US" dirty="0" smtClean="0">
                <a:solidFill>
                  <a:srgbClr val="FF0000"/>
                </a:solidFill>
              </a:rPr>
              <a:t>ﬁrst year </a:t>
            </a:r>
            <a:r>
              <a:rPr lang="en-US" dirty="0" smtClean="0"/>
              <a:t>after transplantation. </a:t>
            </a:r>
          </a:p>
          <a:p>
            <a:pPr marL="0" indent="0" algn="l">
              <a:buNone/>
            </a:pPr>
            <a:r>
              <a:rPr lang="en-US" dirty="0" smtClean="0"/>
              <a:t>Moreover, a </a:t>
            </a:r>
            <a:r>
              <a:rPr lang="en-US" dirty="0" smtClean="0">
                <a:solidFill>
                  <a:srgbClr val="FF0000"/>
                </a:solidFill>
              </a:rPr>
              <a:t>negative association between low vitamin D levels and graft function, </a:t>
            </a:r>
            <a:r>
              <a:rPr lang="en-US" dirty="0" smtClean="0"/>
              <a:t>as well as a role of vitamin D in reducing the </a:t>
            </a:r>
            <a:r>
              <a:rPr lang="en-US" dirty="0" smtClean="0">
                <a:solidFill>
                  <a:srgbClr val="0070C0"/>
                </a:solidFill>
              </a:rPr>
              <a:t>recurrence of hepatitis C virus infection, </a:t>
            </a:r>
            <a:r>
              <a:rPr lang="en-US" dirty="0" smtClean="0"/>
              <a:t>has been demonstrated.</a:t>
            </a:r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36147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Several </a:t>
            </a:r>
            <a:r>
              <a:rPr lang="en-US" dirty="0" smtClean="0"/>
              <a:t>interventional trials </a:t>
            </a:r>
            <a:r>
              <a:rPr lang="en-US" dirty="0"/>
              <a:t>on vitamin D supplementation in lung and kidney recipients are ongoing under the hypothesis that vitamin D supplementation may contribute to </a:t>
            </a:r>
            <a:r>
              <a:rPr lang="en-US" dirty="0">
                <a:solidFill>
                  <a:srgbClr val="FF0000"/>
                </a:solidFill>
              </a:rPr>
              <a:t>reducing the occurrence of rejection</a:t>
            </a:r>
            <a:r>
              <a:rPr lang="en-US" dirty="0"/>
              <a:t> by </a:t>
            </a:r>
            <a:r>
              <a:rPr lang="en-US" dirty="0" smtClean="0"/>
              <a:t>its</a:t>
            </a:r>
          </a:p>
          <a:p>
            <a:pPr marL="0" indent="0" algn="l">
              <a:buNone/>
            </a:pPr>
            <a:r>
              <a:rPr lang="en-US" dirty="0" smtClean="0"/>
              <a:t>immunomodulating </a:t>
            </a:r>
            <a:r>
              <a:rPr lang="en-US" dirty="0"/>
              <a:t>action</a:t>
            </a:r>
            <a:endParaRPr lang="fa-IR" dirty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35425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00B0F0"/>
                </a:solidFill>
              </a:rPr>
              <a:t/>
            </a:r>
            <a:br>
              <a:rPr lang="en-US" sz="8000" i="1" dirty="0" smtClean="0">
                <a:solidFill>
                  <a:srgbClr val="00B0F0"/>
                </a:solidFill>
              </a:rPr>
            </a:br>
            <a:r>
              <a:rPr lang="en-US" sz="8000" i="1" dirty="0" smtClean="0">
                <a:solidFill>
                  <a:srgbClr val="00B0F0"/>
                </a:solidFill>
              </a:rPr>
              <a:t>Pregnancy</a:t>
            </a:r>
            <a:r>
              <a:rPr lang="fa-IR" sz="8000" i="1" dirty="0">
                <a:solidFill>
                  <a:srgbClr val="00B0F0"/>
                </a:solidFill>
              </a:rPr>
              <a:t/>
            </a:r>
            <a:br>
              <a:rPr lang="fa-IR" sz="8000" i="1" dirty="0">
                <a:solidFill>
                  <a:srgbClr val="00B0F0"/>
                </a:solidFill>
              </a:rPr>
            </a:br>
            <a:endParaRPr lang="fa-IR" sz="80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In 2019, two Cochrane analyses on vitamin D and pregnancy were published. They suggested that vitamin D supplementation may </a:t>
            </a:r>
            <a:r>
              <a:rPr lang="en-US" dirty="0" smtClean="0"/>
              <a:t>reduce: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gestational diabetes</a:t>
            </a:r>
            <a:r>
              <a:rPr lang="en-US" dirty="0"/>
              <a:t>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low </a:t>
            </a:r>
            <a:r>
              <a:rPr lang="en-US" dirty="0">
                <a:solidFill>
                  <a:srgbClr val="00B050"/>
                </a:solidFill>
              </a:rPr>
              <a:t>birthweight,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and </a:t>
            </a:r>
            <a:r>
              <a:rPr lang="en-US" dirty="0">
                <a:solidFill>
                  <a:srgbClr val="00B050"/>
                </a:solidFill>
              </a:rPr>
              <a:t>preeclampsia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but a higher than currently recommended dose appeared to have </a:t>
            </a:r>
            <a:r>
              <a:rPr lang="en-US" dirty="0">
                <a:solidFill>
                  <a:srgbClr val="FF0000"/>
                </a:solidFill>
              </a:rPr>
              <a:t>no additional beneﬁt </a:t>
            </a:r>
            <a:r>
              <a:rPr lang="en-US" dirty="0">
                <a:solidFill>
                  <a:srgbClr val="00B0F0"/>
                </a:solidFill>
              </a:rPr>
              <a:t>except for possible further reduction of gestational diabetes 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endParaRPr lang="fa-I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950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It has been demonstrated that vitamin D supplementation is able to reduce adverse pregnancy outcomes when a higher level is achieved, with an increasing efﬁcacy when the </a:t>
            </a:r>
            <a:r>
              <a:rPr lang="en-US" dirty="0">
                <a:solidFill>
                  <a:srgbClr val="FF0000"/>
                </a:solidFill>
              </a:rPr>
              <a:t>target level is raised from 20 to 40ng/mL or 50ng/</a:t>
            </a:r>
            <a:r>
              <a:rPr lang="en-US" dirty="0" err="1">
                <a:solidFill>
                  <a:srgbClr val="FF0000"/>
                </a:solidFill>
              </a:rPr>
              <a:t>mL</a:t>
            </a:r>
            <a:r>
              <a:rPr lang="en-US" dirty="0" err="1" smtClean="0"/>
              <a:t>.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Interestingly, the maximum change is achieved </a:t>
            </a:r>
            <a:r>
              <a:rPr lang="en-US" dirty="0">
                <a:solidFill>
                  <a:srgbClr val="0070C0"/>
                </a:solidFill>
              </a:rPr>
              <a:t>6–8 weeks </a:t>
            </a:r>
            <a:r>
              <a:rPr lang="en-US" dirty="0"/>
              <a:t>after initiating the treatment, likely exerting the </a:t>
            </a:r>
            <a:r>
              <a:rPr lang="en-US" dirty="0">
                <a:solidFill>
                  <a:srgbClr val="00B050"/>
                </a:solidFill>
              </a:rPr>
              <a:t>genomic actions of vitamin D </a:t>
            </a:r>
            <a:endParaRPr lang="fa-I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35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Three major adverse pregnancy outcomes </a:t>
            </a:r>
            <a:r>
              <a:rPr lang="en-US" dirty="0"/>
              <a:t>appear to improve with vitamin D supplementation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60%</a:t>
            </a:r>
            <a:r>
              <a:rPr lang="en-US" dirty="0"/>
              <a:t> reduction in </a:t>
            </a:r>
            <a:r>
              <a:rPr lang="en-US" dirty="0">
                <a:solidFill>
                  <a:srgbClr val="00B0F0"/>
                </a:solidFill>
              </a:rPr>
              <a:t>preeclampsia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50%</a:t>
            </a:r>
            <a:r>
              <a:rPr lang="en-US" dirty="0"/>
              <a:t> reduction in </a:t>
            </a:r>
            <a:r>
              <a:rPr lang="en-US" dirty="0">
                <a:solidFill>
                  <a:srgbClr val="00B050"/>
                </a:solidFill>
              </a:rPr>
              <a:t>gestational diabetes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a </a:t>
            </a:r>
            <a:r>
              <a:rPr lang="en-US" dirty="0">
                <a:solidFill>
                  <a:schemeClr val="accent3"/>
                </a:solidFill>
              </a:rPr>
              <a:t>40% </a:t>
            </a:r>
            <a:r>
              <a:rPr lang="en-US" dirty="0"/>
              <a:t>reduction in </a:t>
            </a:r>
            <a:r>
              <a:rPr lang="en-US" dirty="0">
                <a:solidFill>
                  <a:schemeClr val="accent3"/>
                </a:solidFill>
              </a:rPr>
              <a:t>preterm </a:t>
            </a:r>
            <a:r>
              <a:rPr lang="en-US">
                <a:solidFill>
                  <a:schemeClr val="accent3"/>
                </a:solidFill>
              </a:rPr>
              <a:t>delivery </a:t>
            </a:r>
            <a:r>
              <a:rPr lang="en-US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2331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placenta can convert </a:t>
            </a:r>
            <a:r>
              <a:rPr lang="en-US" dirty="0"/>
              <a:t>25(OH)D to the active form 1,25(OH) 2D, similarly to the kidneys;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FDA </a:t>
            </a:r>
            <a:r>
              <a:rPr lang="en-US" dirty="0"/>
              <a:t>has recently approved the statement </a:t>
            </a:r>
            <a:r>
              <a:rPr lang="en-US" dirty="0">
                <a:solidFill>
                  <a:srgbClr val="FF0000"/>
                </a:solidFill>
              </a:rPr>
              <a:t>“Pregnant women who have higher serum vitamin D levels have a decreased risk of preterm birth.”</a:t>
            </a:r>
            <a:endParaRPr lang="fa-IR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637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Taking into account the recent literature, vitamin D deﬁciency is associated with worse outcomes during pregnancy, </a:t>
            </a:r>
            <a:r>
              <a:rPr lang="en-US" dirty="0">
                <a:solidFill>
                  <a:srgbClr val="FF0000"/>
                </a:solidFill>
              </a:rPr>
              <a:t>and at least 400–600IU </a:t>
            </a:r>
            <a:r>
              <a:rPr lang="en-US" dirty="0"/>
              <a:t>of daily vitamin D supplementation is reasonable for women with a vitamin D level </a:t>
            </a:r>
            <a:r>
              <a:rPr lang="en-US" dirty="0">
                <a:solidFill>
                  <a:srgbClr val="FF0000"/>
                </a:solidFill>
              </a:rPr>
              <a:t>&lt;40ng/mL</a:t>
            </a:r>
            <a:r>
              <a:rPr lang="en-US" dirty="0"/>
              <a:t>, with higher required doses in more severe deﬁciency.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7425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5578"/>
            <a:ext cx="9601196" cy="1303867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00B0F0"/>
                </a:solidFill>
              </a:rPr>
              <a:t/>
            </a:r>
            <a:br>
              <a:rPr lang="en-US" sz="8000" i="1" dirty="0" smtClean="0">
                <a:solidFill>
                  <a:srgbClr val="00B0F0"/>
                </a:solidFill>
              </a:rPr>
            </a:br>
            <a:r>
              <a:rPr lang="en-US" sz="8000" i="1" dirty="0" smtClean="0">
                <a:solidFill>
                  <a:srgbClr val="00B0F0"/>
                </a:solidFill>
              </a:rPr>
              <a:t>Cancer</a:t>
            </a:r>
            <a:r>
              <a:rPr lang="fa-IR" sz="8000" i="1" dirty="0">
                <a:solidFill>
                  <a:srgbClr val="00B0F0"/>
                </a:solidFill>
              </a:rPr>
              <a:t/>
            </a:r>
            <a:br>
              <a:rPr lang="fa-IR" sz="8000" i="1" dirty="0">
                <a:solidFill>
                  <a:srgbClr val="00B0F0"/>
                </a:solidFill>
              </a:rPr>
            </a:br>
            <a:endParaRPr lang="fa-IR" sz="80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Vitamin D supplementation as a strategy for preventing cancer was considered, as results from several </a:t>
            </a:r>
            <a:r>
              <a:rPr lang="en-US" dirty="0">
                <a:solidFill>
                  <a:srgbClr val="00B0F0"/>
                </a:solidFill>
              </a:rPr>
              <a:t>observational </a:t>
            </a:r>
            <a:r>
              <a:rPr lang="en-US" dirty="0"/>
              <a:t>studies suggested an association between vitamin D deﬁciency and risk for several types of cancer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smtClean="0"/>
              <a:t>was already </a:t>
            </a:r>
            <a:r>
              <a:rPr lang="en-US" dirty="0"/>
              <a:t>assumed in </a:t>
            </a:r>
            <a:r>
              <a:rPr lang="en-US" dirty="0">
                <a:solidFill>
                  <a:srgbClr val="FF0000"/>
                </a:solidFill>
              </a:rPr>
              <a:t>1980</a:t>
            </a:r>
            <a:r>
              <a:rPr lang="en-US" dirty="0"/>
              <a:t> that </a:t>
            </a:r>
            <a:r>
              <a:rPr lang="en-US" dirty="0">
                <a:solidFill>
                  <a:srgbClr val="FF0000"/>
                </a:solidFill>
              </a:rPr>
              <a:t>calcitriol </a:t>
            </a:r>
            <a:r>
              <a:rPr lang="en-US" dirty="0"/>
              <a:t>could </a:t>
            </a:r>
            <a:r>
              <a:rPr lang="en-US" dirty="0">
                <a:solidFill>
                  <a:srgbClr val="FF0000"/>
                </a:solidFill>
              </a:rPr>
              <a:t>inhibit</a:t>
            </a:r>
            <a:r>
              <a:rPr lang="en-US" dirty="0"/>
              <a:t> the growth of </a:t>
            </a:r>
            <a:r>
              <a:rPr lang="en-US" dirty="0">
                <a:solidFill>
                  <a:srgbClr val="FF0000"/>
                </a:solidFill>
              </a:rPr>
              <a:t>malignant melanoma cells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Ecologic studies revealed a </a:t>
            </a:r>
            <a:r>
              <a:rPr lang="en-US" dirty="0">
                <a:solidFill>
                  <a:srgbClr val="00B050"/>
                </a:solidFill>
              </a:rPr>
              <a:t>decreased cancer mortality </a:t>
            </a:r>
            <a:r>
              <a:rPr lang="en-US" dirty="0"/>
              <a:t>in areas with </a:t>
            </a:r>
            <a:r>
              <a:rPr lang="en-US" dirty="0">
                <a:solidFill>
                  <a:srgbClr val="00B050"/>
                </a:solidFill>
              </a:rPr>
              <a:t>greater sun exposure 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Over the decades, vitamin D and its anticancer action was investigated for various malignancies resulting in </a:t>
            </a:r>
            <a:r>
              <a:rPr lang="en-US" dirty="0">
                <a:solidFill>
                  <a:srgbClr val="00B0F0"/>
                </a:solidFill>
              </a:rPr>
              <a:t>mixed ﬁndings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2653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Hence, the </a:t>
            </a:r>
            <a:r>
              <a:rPr lang="en-US" dirty="0" err="1">
                <a:solidFill>
                  <a:srgbClr val="00B050"/>
                </a:solidFill>
              </a:rPr>
              <a:t>cancerprotective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effect of vitamin D remained </a:t>
            </a:r>
            <a:r>
              <a:rPr lang="en-US" dirty="0">
                <a:solidFill>
                  <a:srgbClr val="00B050"/>
                </a:solidFill>
              </a:rPr>
              <a:t>unclear.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2014, two </a:t>
            </a:r>
            <a:r>
              <a:rPr lang="en-US" dirty="0">
                <a:solidFill>
                  <a:srgbClr val="00B0F0"/>
                </a:solidFill>
              </a:rPr>
              <a:t>meta-analyses</a:t>
            </a:r>
            <a:r>
              <a:rPr lang="en-US" dirty="0"/>
              <a:t> revealed </a:t>
            </a:r>
            <a:r>
              <a:rPr lang="en-US" dirty="0">
                <a:solidFill>
                  <a:srgbClr val="00B0F0"/>
                </a:solidFill>
              </a:rPr>
              <a:t>no signiﬁcant decrease </a:t>
            </a:r>
            <a:r>
              <a:rPr lang="en-US" dirty="0"/>
              <a:t>in the incidence of cancer in association with vitamin D supplementation, but a signiﬁcant reduction in the rate of death from cancer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However</a:t>
            </a:r>
            <a:r>
              <a:rPr lang="en-US" dirty="0"/>
              <a:t>, as most of the data derive from observational studies, correlation does not imply causation.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5745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Investigating cancer incidence following vitamin D plus calcium supplementation, </a:t>
            </a:r>
            <a:r>
              <a:rPr lang="en-US" dirty="0" err="1">
                <a:solidFill>
                  <a:srgbClr val="92D050"/>
                </a:solidFill>
              </a:rPr>
              <a:t>Lappe</a:t>
            </a:r>
            <a:r>
              <a:rPr lang="en-US" dirty="0">
                <a:solidFill>
                  <a:srgbClr val="92D050"/>
                </a:solidFill>
              </a:rPr>
              <a:t> et al</a:t>
            </a:r>
            <a:r>
              <a:rPr lang="en-US" dirty="0"/>
              <a:t>. revealed </a:t>
            </a:r>
            <a:r>
              <a:rPr lang="en-US" dirty="0">
                <a:solidFill>
                  <a:srgbClr val="92D050"/>
                </a:solidFill>
              </a:rPr>
              <a:t>a non-, but nearly signiﬁcant (hazard ratio 0.70; 95% CI 0.47–1.02) 30% risk reduction </a:t>
            </a:r>
            <a:r>
              <a:rPr lang="en-US" dirty="0"/>
              <a:t>compared with placebo </a:t>
            </a:r>
          </a:p>
          <a:p>
            <a:pPr marL="0" indent="0" algn="l">
              <a:buNone/>
            </a:pPr>
            <a:r>
              <a:rPr lang="en-US" dirty="0" smtClean="0"/>
              <a:t>A </a:t>
            </a:r>
            <a:r>
              <a:rPr lang="en-US" dirty="0"/>
              <a:t>recent </a:t>
            </a:r>
            <a:r>
              <a:rPr lang="en-US" dirty="0">
                <a:solidFill>
                  <a:srgbClr val="00B0F0"/>
                </a:solidFill>
              </a:rPr>
              <a:t>large RCT </a:t>
            </a:r>
            <a:r>
              <a:rPr lang="en-US" dirty="0"/>
              <a:t>using a daily dose of 2000IU vitamin D3 conducted by </a:t>
            </a:r>
            <a:r>
              <a:rPr lang="en-US" dirty="0">
                <a:solidFill>
                  <a:srgbClr val="00B0F0"/>
                </a:solidFill>
              </a:rPr>
              <a:t>Manson et al</a:t>
            </a:r>
            <a:r>
              <a:rPr lang="en-US" dirty="0"/>
              <a:t>. </a:t>
            </a:r>
            <a:r>
              <a:rPr lang="en-US" dirty="0" smtClean="0"/>
              <a:t>, </a:t>
            </a:r>
            <a:r>
              <a:rPr lang="en-US" dirty="0"/>
              <a:t>analyzing the incidence of cancer following vitamin D supplementation in over 25,000 participants, did </a:t>
            </a:r>
            <a:r>
              <a:rPr lang="en-US" dirty="0">
                <a:solidFill>
                  <a:srgbClr val="00B0F0"/>
                </a:solidFill>
              </a:rPr>
              <a:t>not reveal </a:t>
            </a:r>
            <a:r>
              <a:rPr lang="en-US" dirty="0"/>
              <a:t>a signiﬁcant reduction </a:t>
            </a:r>
            <a:r>
              <a:rPr lang="en-US" dirty="0">
                <a:solidFill>
                  <a:srgbClr val="00B0F0"/>
                </a:solidFill>
              </a:rPr>
              <a:t>neither of invasive cancer of any type nor in the rate of death from any cause. </a:t>
            </a:r>
            <a:endParaRPr lang="fa-I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49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510640"/>
            <a:ext cx="11186556" cy="58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48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However, </a:t>
            </a:r>
            <a:r>
              <a:rPr lang="en-US" dirty="0">
                <a:solidFill>
                  <a:srgbClr val="00B0F0"/>
                </a:solidFill>
              </a:rPr>
              <a:t>subgroup analyses </a:t>
            </a:r>
            <a:r>
              <a:rPr lang="en-US" dirty="0"/>
              <a:t>revealed a signiﬁcant lower cancer incidence in </a:t>
            </a:r>
            <a:r>
              <a:rPr lang="en-US" dirty="0" smtClean="0"/>
              <a:t>normal weight </a:t>
            </a:r>
            <a:r>
              <a:rPr lang="en-US" dirty="0"/>
              <a:t>individuals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Considering </a:t>
            </a:r>
            <a:r>
              <a:rPr lang="en-US" dirty="0"/>
              <a:t>that the study was not adjusted for this comparison, this ﬁnding should be considered hypothesis-generating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ongoing long-term RCT </a:t>
            </a:r>
            <a:r>
              <a:rPr lang="en-US" dirty="0" smtClean="0"/>
              <a:t>, </a:t>
            </a:r>
            <a:r>
              <a:rPr lang="en-US" dirty="0"/>
              <a:t>investigating vitamin D supplementation and the incidence of cancer and precancerous lesions in a high-risk population (overweight adults with prediabetes), will provide further and important data on the causality.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89877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7878"/>
            <a:ext cx="9601196" cy="1688122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00B0F0"/>
                </a:solidFill>
              </a:rPr>
              <a:t/>
            </a:r>
            <a:br>
              <a:rPr lang="en-US" sz="8000" i="1" dirty="0" smtClean="0">
                <a:solidFill>
                  <a:srgbClr val="00B0F0"/>
                </a:solidFill>
              </a:rPr>
            </a:br>
            <a:r>
              <a:rPr lang="en-US" sz="8000" i="1" dirty="0" smtClean="0">
                <a:solidFill>
                  <a:srgbClr val="00B0F0"/>
                </a:solidFill>
              </a:rPr>
              <a:t>Diabetes</a:t>
            </a:r>
            <a:r>
              <a:rPr lang="fa-IR" sz="8000" i="1" dirty="0">
                <a:solidFill>
                  <a:srgbClr val="00B0F0"/>
                </a:solidFill>
              </a:rPr>
              <a:t/>
            </a:r>
            <a:br>
              <a:rPr lang="fa-IR" sz="8000" i="1" dirty="0">
                <a:solidFill>
                  <a:srgbClr val="00B0F0"/>
                </a:solidFill>
              </a:rPr>
            </a:br>
            <a:endParaRPr lang="fa-IR" sz="80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Several studies demonstrated a link between 25(OH)D levels and diabetes, and revealed a </a:t>
            </a:r>
            <a:r>
              <a:rPr lang="en-US" dirty="0">
                <a:solidFill>
                  <a:srgbClr val="00B050"/>
                </a:solidFill>
              </a:rPr>
              <a:t>higher frequency of vitamin D deﬁciency in patients with type 1 diabetes mellitus (T1DM) </a:t>
            </a:r>
            <a:r>
              <a:rPr lang="en-US" dirty="0"/>
              <a:t>compared with healthy individuals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Investigating prenatal vitamin D exposure of the fetus, </a:t>
            </a:r>
            <a:r>
              <a:rPr lang="en-US" dirty="0">
                <a:solidFill>
                  <a:srgbClr val="FF0000"/>
                </a:solidFill>
              </a:rPr>
              <a:t>a lower gestational 25(OH)D level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avoiding vitamin D-fortiﬁed food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was signiﬁcantly associated with </a:t>
            </a:r>
            <a:r>
              <a:rPr lang="en-US" dirty="0">
                <a:solidFill>
                  <a:srgbClr val="FF0000"/>
                </a:solidFill>
              </a:rPr>
              <a:t>higher risk of developing T1DM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>
                <a:solidFill>
                  <a:srgbClr val="00B0F0"/>
                </a:solidFill>
              </a:rPr>
              <a:t>infancy</a:t>
            </a:r>
            <a:r>
              <a:rPr lang="en-US" dirty="0"/>
              <a:t>, vitamin D supplementation </a:t>
            </a:r>
            <a:r>
              <a:rPr lang="en-US" dirty="0" smtClean="0"/>
              <a:t>or </a:t>
            </a:r>
            <a:r>
              <a:rPr lang="en-US" dirty="0"/>
              <a:t>vitamin D-fortiﬁed margarine </a:t>
            </a:r>
            <a:r>
              <a:rPr lang="en-US" dirty="0" smtClean="0"/>
              <a:t> </a:t>
            </a:r>
            <a:r>
              <a:rPr lang="en-US" dirty="0"/>
              <a:t>was shown to </a:t>
            </a:r>
            <a:r>
              <a:rPr lang="en-US" dirty="0">
                <a:solidFill>
                  <a:srgbClr val="00B0F0"/>
                </a:solidFill>
              </a:rPr>
              <a:t>reduce the risk </a:t>
            </a:r>
            <a:r>
              <a:rPr lang="en-US" dirty="0"/>
              <a:t>of developing type 1 diabetes mellitus.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80984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effect of vitamin D supplementation on T1DM onset seems to be </a:t>
            </a:r>
            <a:r>
              <a:rPr lang="en-US" dirty="0">
                <a:solidFill>
                  <a:srgbClr val="FF0000"/>
                </a:solidFill>
              </a:rPr>
              <a:t>dependent on life stage.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Supplementation </a:t>
            </a:r>
            <a:r>
              <a:rPr lang="en-US" dirty="0"/>
              <a:t>between </a:t>
            </a:r>
            <a:r>
              <a:rPr lang="en-US" dirty="0">
                <a:solidFill>
                  <a:srgbClr val="00B050"/>
                </a:solidFill>
              </a:rPr>
              <a:t>7 and 12 months of age </a:t>
            </a:r>
            <a:r>
              <a:rPr lang="en-US" dirty="0"/>
              <a:t>resulted in an </a:t>
            </a:r>
            <a:r>
              <a:rPr lang="en-US" dirty="0">
                <a:solidFill>
                  <a:srgbClr val="00B050"/>
                </a:solidFill>
              </a:rPr>
              <a:t>almost twofold lower risk</a:t>
            </a:r>
            <a:r>
              <a:rPr lang="en-US" dirty="0"/>
              <a:t> of developing T1DM compared with earlier supplementation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>
                <a:solidFill>
                  <a:srgbClr val="00B0F0"/>
                </a:solidFill>
              </a:rPr>
              <a:t>adolescents</a:t>
            </a:r>
            <a:r>
              <a:rPr lang="en-US" dirty="0"/>
              <a:t>, many studies revealed </a:t>
            </a:r>
            <a:r>
              <a:rPr lang="en-US" dirty="0">
                <a:solidFill>
                  <a:srgbClr val="00B0F0"/>
                </a:solidFill>
              </a:rPr>
              <a:t>no association </a:t>
            </a:r>
            <a:r>
              <a:rPr lang="en-US" dirty="0"/>
              <a:t>between 25(OH)D level and onset of T1DM </a:t>
            </a:r>
            <a:r>
              <a:rPr lang="en-US" dirty="0" smtClean="0"/>
              <a:t>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6699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However, there is a clear effect of vitamin D in </a:t>
            </a:r>
            <a:r>
              <a:rPr lang="en-US" dirty="0">
                <a:solidFill>
                  <a:srgbClr val="00B050"/>
                </a:solidFill>
              </a:rPr>
              <a:t>young adults</a:t>
            </a:r>
            <a:r>
              <a:rPr lang="en-US" dirty="0"/>
              <a:t>, as low 25(OH)D levels were </a:t>
            </a:r>
            <a:r>
              <a:rPr lang="en-US" dirty="0">
                <a:solidFill>
                  <a:srgbClr val="00B050"/>
                </a:solidFill>
              </a:rPr>
              <a:t>signiﬁcantly associated </a:t>
            </a:r>
            <a:r>
              <a:rPr lang="en-US" dirty="0"/>
              <a:t>with developing T1DM .</a:t>
            </a:r>
          </a:p>
          <a:p>
            <a:pPr marL="0" indent="0" algn="l">
              <a:buNone/>
            </a:pPr>
            <a:r>
              <a:rPr lang="en-US" dirty="0"/>
              <a:t> However, according to the available literature, the cause and -effect relationship is inconclusive.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9928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 smtClean="0"/>
              <a:t>On </a:t>
            </a:r>
            <a:r>
              <a:rPr lang="en-US" dirty="0"/>
              <a:t>the other hand, </a:t>
            </a:r>
            <a:r>
              <a:rPr lang="en-US" dirty="0">
                <a:solidFill>
                  <a:srgbClr val="00B0F0"/>
                </a:solidFill>
              </a:rPr>
              <a:t>diabetes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per se </a:t>
            </a:r>
            <a:r>
              <a:rPr lang="en-US" dirty="0"/>
              <a:t>results in physiological changes too, such as </a:t>
            </a:r>
            <a:r>
              <a:rPr lang="en-US" dirty="0">
                <a:solidFill>
                  <a:srgbClr val="00B0F0"/>
                </a:solidFill>
              </a:rPr>
              <a:t>increased renal elimination of vitamin D-binding protein </a:t>
            </a:r>
            <a:r>
              <a:rPr lang="en-US" dirty="0"/>
              <a:t>compared with healthy individuals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Therefore</a:t>
            </a:r>
            <a:r>
              <a:rPr lang="en-US" dirty="0"/>
              <a:t>, the value of </a:t>
            </a:r>
            <a:r>
              <a:rPr lang="en-US" dirty="0" err="1">
                <a:solidFill>
                  <a:srgbClr val="92D050"/>
                </a:solidFill>
              </a:rPr>
              <a:t>hypovitaminosis</a:t>
            </a:r>
            <a:r>
              <a:rPr lang="en-US" dirty="0">
                <a:solidFill>
                  <a:srgbClr val="92D050"/>
                </a:solidFill>
              </a:rPr>
              <a:t> D</a:t>
            </a:r>
            <a:r>
              <a:rPr lang="en-US" dirty="0"/>
              <a:t> as a trigger for developing T1DM remains </a:t>
            </a:r>
            <a:r>
              <a:rPr lang="en-US" dirty="0">
                <a:solidFill>
                  <a:srgbClr val="92D050"/>
                </a:solidFill>
              </a:rPr>
              <a:t>unclear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Vitamin D deﬁciency was also shown to have </a:t>
            </a:r>
            <a:r>
              <a:rPr lang="en-US" dirty="0">
                <a:solidFill>
                  <a:srgbClr val="FF0000"/>
                </a:solidFill>
              </a:rPr>
              <a:t>a negative impact on insulin resistance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Hence, a higher risk of developing type 2 diabetes mellitus (T2DM) in individuals with low 25(OH)D levels was assumed.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81737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However, vitamin D supplementation did overall </a:t>
            </a:r>
            <a:r>
              <a:rPr lang="en-US" dirty="0">
                <a:solidFill>
                  <a:srgbClr val="FF0000"/>
                </a:solidFill>
              </a:rPr>
              <a:t>not result </a:t>
            </a:r>
            <a:r>
              <a:rPr lang="en-US" dirty="0"/>
              <a:t>in a </a:t>
            </a:r>
            <a:r>
              <a:rPr lang="en-US" dirty="0">
                <a:solidFill>
                  <a:srgbClr val="FF0000"/>
                </a:solidFill>
              </a:rPr>
              <a:t>lower risk </a:t>
            </a:r>
            <a:r>
              <a:rPr lang="en-US" dirty="0"/>
              <a:t>of developing </a:t>
            </a:r>
            <a:r>
              <a:rPr lang="en-US" dirty="0">
                <a:solidFill>
                  <a:srgbClr val="FF0000"/>
                </a:solidFill>
              </a:rPr>
              <a:t>T2DM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the recent D2D study by Pittas et al., vitamin D did </a:t>
            </a:r>
            <a:r>
              <a:rPr lang="en-US" dirty="0">
                <a:solidFill>
                  <a:srgbClr val="92D050"/>
                </a:solidFill>
              </a:rPr>
              <a:t>not signiﬁcantly </a:t>
            </a:r>
            <a:r>
              <a:rPr lang="en-US" dirty="0"/>
              <a:t>reduce new onset of diabetes, but vitamin D deﬁciency was no inclusion criterion, and only a minority of included patients had a 25(OH)D level &lt;50nmol//L (or 20ng/mL).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47529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50986"/>
            <a:ext cx="9601196" cy="173501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/>
            </a:r>
            <a:br>
              <a:rPr lang="en-US" i="1" dirty="0" smtClean="0">
                <a:solidFill>
                  <a:srgbClr val="00B0F0"/>
                </a:solidFill>
              </a:rPr>
            </a:br>
            <a:r>
              <a:rPr lang="en-US" i="1" dirty="0">
                <a:solidFill>
                  <a:srgbClr val="00B0F0"/>
                </a:solidFill>
              </a:rPr>
              <a:t/>
            </a:r>
            <a:br>
              <a:rPr lang="en-US" i="1" dirty="0">
                <a:solidFill>
                  <a:srgbClr val="00B0F0"/>
                </a:solidFill>
              </a:rPr>
            </a:br>
            <a:r>
              <a:rPr lang="en-US" i="1" dirty="0" smtClean="0">
                <a:solidFill>
                  <a:srgbClr val="00B0F0"/>
                </a:solidFill>
              </a:rPr>
              <a:t>Musculoskeletal </a:t>
            </a:r>
            <a:r>
              <a:rPr lang="en-US" i="1" dirty="0">
                <a:solidFill>
                  <a:srgbClr val="00B0F0"/>
                </a:solidFill>
              </a:rPr>
              <a:t>effects of vitamin D</a:t>
            </a:r>
            <a:br>
              <a:rPr lang="en-US" i="1" dirty="0">
                <a:solidFill>
                  <a:srgbClr val="00B0F0"/>
                </a:solidFill>
              </a:rPr>
            </a:br>
            <a:r>
              <a:rPr lang="fa-IR" i="1" dirty="0">
                <a:solidFill>
                  <a:srgbClr val="00B0F0"/>
                </a:solidFill>
              </a:rPr>
              <a:t/>
            </a:r>
            <a:br>
              <a:rPr lang="fa-IR" i="1" dirty="0">
                <a:solidFill>
                  <a:srgbClr val="00B0F0"/>
                </a:solidFill>
              </a:rPr>
            </a:br>
            <a:endParaRPr lang="fa-IR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detrimental effects of vitamin D deﬁciency on the musculoskeletal system were the ﬁrst visible mode of action that was attributed to vitamin D (i.e., rickets in children).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necessity of an adequate vitamin D status for muscle and bone health is undebated, and therefore not discussed in detail in this review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39500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/>
            </a:r>
            <a:br>
              <a:rPr lang="en-US" i="1" dirty="0" smtClean="0">
                <a:solidFill>
                  <a:srgbClr val="00B0F0"/>
                </a:solidFill>
              </a:rPr>
            </a:br>
            <a:r>
              <a:rPr lang="en-US" i="1" dirty="0" smtClean="0">
                <a:solidFill>
                  <a:srgbClr val="00B0F0"/>
                </a:solidFill>
              </a:rPr>
              <a:t>Vitamin </a:t>
            </a:r>
            <a:r>
              <a:rPr lang="en-US" i="1" dirty="0">
                <a:solidFill>
                  <a:srgbClr val="00B0F0"/>
                </a:solidFill>
              </a:rPr>
              <a:t>D intoxication and hypersensitivity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Vitamin D intoxication is </a:t>
            </a:r>
            <a:r>
              <a:rPr lang="en-US" dirty="0">
                <a:solidFill>
                  <a:srgbClr val="FF0000"/>
                </a:solidFill>
              </a:rPr>
              <a:t>rare </a:t>
            </a:r>
            <a:r>
              <a:rPr lang="en-US" dirty="0"/>
              <a:t>and usually only occurs at </a:t>
            </a:r>
            <a:r>
              <a:rPr lang="en-US" dirty="0">
                <a:solidFill>
                  <a:srgbClr val="FF0000"/>
                </a:solidFill>
              </a:rPr>
              <a:t>very high supplementation doses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However</a:t>
            </a:r>
            <a:r>
              <a:rPr lang="en-US" dirty="0"/>
              <a:t>, various </a:t>
            </a:r>
            <a:r>
              <a:rPr lang="en-US" dirty="0">
                <a:solidFill>
                  <a:srgbClr val="FF0000"/>
                </a:solidFill>
              </a:rPr>
              <a:t>mutations in vitamin D metabolizing enzymes </a:t>
            </a:r>
            <a:r>
              <a:rPr lang="en-US" dirty="0"/>
              <a:t>that may lead to </a:t>
            </a:r>
            <a:r>
              <a:rPr lang="en-US" dirty="0">
                <a:solidFill>
                  <a:srgbClr val="00B050"/>
                </a:solidFill>
              </a:rPr>
              <a:t>increased sensitivity </a:t>
            </a:r>
            <a:r>
              <a:rPr lang="en-US" dirty="0"/>
              <a:t>to standard vitamin D supplementation or even endogenous vitamin D intoxication with </a:t>
            </a:r>
            <a:r>
              <a:rPr lang="en-US" dirty="0">
                <a:solidFill>
                  <a:srgbClr val="0070C0"/>
                </a:solidFill>
              </a:rPr>
              <a:t>hypercalcemia, </a:t>
            </a:r>
            <a:r>
              <a:rPr lang="en-US" dirty="0" err="1">
                <a:solidFill>
                  <a:srgbClr val="0070C0"/>
                </a:solidFill>
              </a:rPr>
              <a:t>hypercalciuria</a:t>
            </a:r>
            <a:r>
              <a:rPr lang="en-US" dirty="0">
                <a:solidFill>
                  <a:srgbClr val="0070C0"/>
                </a:solidFill>
              </a:rPr>
              <a:t>, and </a:t>
            </a:r>
            <a:r>
              <a:rPr lang="en-US" dirty="0" err="1">
                <a:solidFill>
                  <a:srgbClr val="0070C0"/>
                </a:solidFill>
              </a:rPr>
              <a:t>nephrocalcinosis</a:t>
            </a:r>
            <a:r>
              <a:rPr lang="en-US" dirty="0">
                <a:solidFill>
                  <a:srgbClr val="0070C0"/>
                </a:solidFill>
              </a:rPr>
              <a:t>/ chronic renal insufﬁciency </a:t>
            </a:r>
            <a:r>
              <a:rPr lang="en-US" dirty="0"/>
              <a:t>have been described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6769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Typically, these mutations affect </a:t>
            </a:r>
            <a:r>
              <a:rPr lang="en-US" dirty="0">
                <a:solidFill>
                  <a:srgbClr val="00B050"/>
                </a:solidFill>
              </a:rPr>
              <a:t>CYP24A1</a:t>
            </a:r>
            <a:r>
              <a:rPr lang="en-US" dirty="0"/>
              <a:t>, the enzyme that </a:t>
            </a:r>
            <a:r>
              <a:rPr lang="en-US" dirty="0">
                <a:solidFill>
                  <a:srgbClr val="00B050"/>
                </a:solidFill>
              </a:rPr>
              <a:t>catabolizes 1,25OHD2 to the inactive metabolite 24,25OHD2.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Therefore</a:t>
            </a:r>
            <a:r>
              <a:rPr lang="en-US" dirty="0"/>
              <a:t>, a diagnosis can be made by using the </a:t>
            </a:r>
            <a:r>
              <a:rPr lang="en-US" dirty="0">
                <a:solidFill>
                  <a:srgbClr val="FF0000"/>
                </a:solidFill>
              </a:rPr>
              <a:t>ratio of 24,25:25 D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does not necessarily require genetic testing. </a:t>
            </a:r>
            <a:endParaRPr lang="fa-IR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7727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This condition has been termed </a:t>
            </a:r>
            <a:r>
              <a:rPr lang="en-US" dirty="0">
                <a:solidFill>
                  <a:srgbClr val="00B0F0"/>
                </a:solidFill>
              </a:rPr>
              <a:t>idiopathic infantile hypercalcemia, </a:t>
            </a:r>
            <a:r>
              <a:rPr lang="en-US" dirty="0"/>
              <a:t>but due to the greatly varying clinical phenotypes, patients may well become </a:t>
            </a:r>
            <a:r>
              <a:rPr lang="en-US" dirty="0">
                <a:solidFill>
                  <a:srgbClr val="00B0F0"/>
                </a:solidFill>
              </a:rPr>
              <a:t>symptomatic only </a:t>
            </a:r>
            <a:r>
              <a:rPr lang="en-US" dirty="0"/>
              <a:t>in </a:t>
            </a:r>
            <a:r>
              <a:rPr lang="en-US" dirty="0">
                <a:solidFill>
                  <a:srgbClr val="00B0F0"/>
                </a:solidFill>
              </a:rPr>
              <a:t>adulthood. </a:t>
            </a:r>
          </a:p>
          <a:p>
            <a:pPr marL="0" indent="0" algn="l">
              <a:buNone/>
            </a:pPr>
            <a:r>
              <a:rPr lang="en-US" dirty="0"/>
              <a:t>Currently, </a:t>
            </a:r>
            <a:r>
              <a:rPr lang="en-US" dirty="0">
                <a:solidFill>
                  <a:srgbClr val="FF0000"/>
                </a:solidFill>
              </a:rPr>
              <a:t>no causal treatment is available</a:t>
            </a:r>
            <a:r>
              <a:rPr lang="en-US" dirty="0"/>
              <a:t>, but avoidance of a </a:t>
            </a:r>
            <a:r>
              <a:rPr lang="en-US" dirty="0">
                <a:solidFill>
                  <a:srgbClr val="00B050"/>
                </a:solidFill>
              </a:rPr>
              <a:t>high-calcium diet, UV-B exposure, and vitamin D or calcium supplements </a:t>
            </a:r>
            <a:r>
              <a:rPr lang="en-US" dirty="0"/>
              <a:t>is advised.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82397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3163</TotalTime>
  <Words>4723</Words>
  <Application>Microsoft Office PowerPoint</Application>
  <PresentationFormat>Widescreen</PresentationFormat>
  <Paragraphs>255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1 shows the current serum concentrations and interpretations from the Institute of Medicine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 1 Potential manifestation amongst critically ill patients of known association of vitamin D deficiency seen in the general population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Interval, target level, and dose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Mortality </vt:lpstr>
      <vt:lpstr>PowerPoint Presentation</vt:lpstr>
      <vt:lpstr> Lung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Sepsis </vt:lpstr>
      <vt:lpstr>PowerPoint Presentation</vt:lpstr>
      <vt:lpstr> Organ transplantation recipients </vt:lpstr>
      <vt:lpstr>PowerPoint Presentation</vt:lpstr>
      <vt:lpstr>PowerPoint Presentation</vt:lpstr>
      <vt:lpstr>PowerPoint Presentation</vt:lpstr>
      <vt:lpstr>PowerPoint Presentation</vt:lpstr>
      <vt:lpstr> Pregnancy </vt:lpstr>
      <vt:lpstr>PowerPoint Presentation</vt:lpstr>
      <vt:lpstr>PowerPoint Presentation</vt:lpstr>
      <vt:lpstr>PowerPoint Presentation</vt:lpstr>
      <vt:lpstr>PowerPoint Presentation</vt:lpstr>
      <vt:lpstr> Cancer </vt:lpstr>
      <vt:lpstr>PowerPoint Presentation</vt:lpstr>
      <vt:lpstr>PowerPoint Presentation</vt:lpstr>
      <vt:lpstr>PowerPoint Presentation</vt:lpstr>
      <vt:lpstr> Diabetes </vt:lpstr>
      <vt:lpstr>PowerPoint Presentation</vt:lpstr>
      <vt:lpstr>PowerPoint Presentation</vt:lpstr>
      <vt:lpstr>PowerPoint Presentation</vt:lpstr>
      <vt:lpstr>PowerPoint Presentation</vt:lpstr>
      <vt:lpstr>  Musculoskeletal effects of vitamin D  </vt:lpstr>
      <vt:lpstr> Vitamin D intoxication and hypersensitivity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مهندس مجید معصومی</dc:creator>
  <cp:lastModifiedBy>مهندس مجید معصومی</cp:lastModifiedBy>
  <cp:revision>96</cp:revision>
  <dcterms:created xsi:type="dcterms:W3CDTF">2021-05-18T15:44:16Z</dcterms:created>
  <dcterms:modified xsi:type="dcterms:W3CDTF">2021-05-28T13:34:20Z</dcterms:modified>
</cp:coreProperties>
</file>