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88" r:id="rId1"/>
  </p:sldMasterIdLst>
  <p:notesMasterIdLst>
    <p:notesMasterId r:id="rId81"/>
  </p:notesMasterIdLst>
  <p:sldIdLst>
    <p:sldId id="256" r:id="rId2"/>
    <p:sldId id="326" r:id="rId3"/>
    <p:sldId id="327" r:id="rId4"/>
    <p:sldId id="359" r:id="rId5"/>
    <p:sldId id="257" r:id="rId6"/>
    <p:sldId id="258" r:id="rId7"/>
    <p:sldId id="259" r:id="rId8"/>
    <p:sldId id="263" r:id="rId9"/>
    <p:sldId id="261" r:id="rId10"/>
    <p:sldId id="265" r:id="rId11"/>
    <p:sldId id="266" r:id="rId12"/>
    <p:sldId id="268" r:id="rId13"/>
    <p:sldId id="269" r:id="rId14"/>
    <p:sldId id="270" r:id="rId15"/>
    <p:sldId id="260" r:id="rId16"/>
    <p:sldId id="328" r:id="rId17"/>
    <p:sldId id="330" r:id="rId18"/>
    <p:sldId id="275" r:id="rId19"/>
    <p:sldId id="331" r:id="rId20"/>
    <p:sldId id="332" r:id="rId21"/>
    <p:sldId id="343" r:id="rId22"/>
    <p:sldId id="342" r:id="rId23"/>
    <p:sldId id="271" r:id="rId24"/>
    <p:sldId id="279" r:id="rId25"/>
    <p:sldId id="281" r:id="rId26"/>
    <p:sldId id="273" r:id="rId27"/>
    <p:sldId id="274" r:id="rId28"/>
    <p:sldId id="285" r:id="rId29"/>
    <p:sldId id="276" r:id="rId30"/>
    <p:sldId id="363" r:id="rId31"/>
    <p:sldId id="277" r:id="rId32"/>
    <p:sldId id="278" r:id="rId33"/>
    <p:sldId id="288" r:id="rId34"/>
    <p:sldId id="280" r:id="rId35"/>
    <p:sldId id="282" r:id="rId36"/>
    <p:sldId id="283" r:id="rId37"/>
    <p:sldId id="284" r:id="rId38"/>
    <p:sldId id="290" r:id="rId39"/>
    <p:sldId id="291" r:id="rId40"/>
    <p:sldId id="347" r:id="rId41"/>
    <p:sldId id="346" r:id="rId42"/>
    <p:sldId id="303" r:id="rId43"/>
    <p:sldId id="348" r:id="rId44"/>
    <p:sldId id="304" r:id="rId45"/>
    <p:sldId id="305" r:id="rId46"/>
    <p:sldId id="349" r:id="rId47"/>
    <p:sldId id="306" r:id="rId48"/>
    <p:sldId id="365" r:id="rId49"/>
    <p:sldId id="308" r:id="rId50"/>
    <p:sldId id="309" r:id="rId51"/>
    <p:sldId id="350" r:id="rId52"/>
    <p:sldId id="311" r:id="rId53"/>
    <p:sldId id="366" r:id="rId54"/>
    <p:sldId id="367" r:id="rId55"/>
    <p:sldId id="368" r:id="rId56"/>
    <p:sldId id="325" r:id="rId57"/>
    <p:sldId id="314" r:id="rId58"/>
    <p:sldId id="316" r:id="rId59"/>
    <p:sldId id="312" r:id="rId60"/>
    <p:sldId id="317" r:id="rId61"/>
    <p:sldId id="318" r:id="rId62"/>
    <p:sldId id="319" r:id="rId63"/>
    <p:sldId id="320" r:id="rId64"/>
    <p:sldId id="286" r:id="rId65"/>
    <p:sldId id="337" r:id="rId66"/>
    <p:sldId id="335" r:id="rId67"/>
    <p:sldId id="336" r:id="rId68"/>
    <p:sldId id="334" r:id="rId69"/>
    <p:sldId id="355" r:id="rId70"/>
    <p:sldId id="362" r:id="rId71"/>
    <p:sldId id="370" r:id="rId72"/>
    <p:sldId id="369" r:id="rId73"/>
    <p:sldId id="361" r:id="rId74"/>
    <p:sldId id="338" r:id="rId75"/>
    <p:sldId id="371" r:id="rId76"/>
    <p:sldId id="339" r:id="rId77"/>
    <p:sldId id="356" r:id="rId78"/>
    <p:sldId id="357" r:id="rId79"/>
    <p:sldId id="358"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4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sorterViewPr>
    <p:cViewPr>
      <p:scale>
        <a:sx n="100" d="100"/>
        <a:sy n="100" d="100"/>
      </p:scale>
      <p:origin x="0" y="-401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F090A-9231-4C03-9443-D319B9CD0D61}"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B3EC1-7F11-4C52-AC15-8ECAF397E7EE}" type="slidenum">
              <a:rPr lang="en-US" smtClean="0"/>
              <a:t>‹#›</a:t>
            </a:fld>
            <a:endParaRPr lang="en-US"/>
          </a:p>
        </p:txBody>
      </p:sp>
    </p:spTree>
    <p:extLst>
      <p:ext uri="{BB962C8B-B14F-4D97-AF65-F5344CB8AC3E}">
        <p14:creationId xmlns:p14="http://schemas.microsoft.com/office/powerpoint/2010/main" val="389648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5949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1917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48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400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5/21/2021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81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1254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4895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5/21/2021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9781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243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5/21/2021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3988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5/21/2021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698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30A444-A7D6-4D5B-B54B-5B041CD6B69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12B6E6-D507-4B4F-A4AB-4B0AB77A7D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53257"/>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726" y="1105405"/>
            <a:ext cx="9674855" cy="3520440"/>
          </a:xfrm>
        </p:spPr>
        <p:txBody>
          <a:bodyPr>
            <a:normAutofit/>
          </a:bodyPr>
          <a:lstStyle/>
          <a:p>
            <a:pPr algn="ctr"/>
            <a:r>
              <a:rPr lang="en-US" sz="4000" b="1" i="1" dirty="0">
                <a:solidFill>
                  <a:schemeClr val="accent6"/>
                </a:solidFill>
                <a:effectLst>
                  <a:outerShdw blurRad="38100" dist="38100" dir="2700000" algn="tl">
                    <a:srgbClr val="000000">
                      <a:alpha val="43137"/>
                    </a:srgbClr>
                  </a:outerShdw>
                </a:effectLst>
                <a:latin typeface="+mn-lt"/>
              </a:rPr>
              <a:t>Active Surveillance </a:t>
            </a:r>
            <a:r>
              <a:rPr lang="en-US" sz="4000" b="1" i="1" dirty="0" smtClean="0">
                <a:solidFill>
                  <a:schemeClr val="accent6"/>
                </a:solidFill>
                <a:effectLst>
                  <a:outerShdw blurRad="38100" dist="38100" dir="2700000" algn="tl">
                    <a:srgbClr val="000000">
                      <a:alpha val="43137"/>
                    </a:srgbClr>
                  </a:outerShdw>
                </a:effectLst>
                <a:latin typeface="+mn-lt"/>
              </a:rPr>
              <a:t>of Adult </a:t>
            </a:r>
            <a:br>
              <a:rPr lang="en-US" sz="4000" b="1" i="1" dirty="0" smtClean="0">
                <a:solidFill>
                  <a:schemeClr val="accent6"/>
                </a:solidFill>
                <a:effectLst>
                  <a:outerShdw blurRad="38100" dist="38100" dir="2700000" algn="tl">
                    <a:srgbClr val="000000">
                      <a:alpha val="43137"/>
                    </a:srgbClr>
                  </a:outerShdw>
                </a:effectLst>
                <a:latin typeface="+mn-lt"/>
              </a:rPr>
            </a:br>
            <a:r>
              <a:rPr lang="en-US" sz="4000" b="1" i="1" dirty="0" smtClean="0">
                <a:solidFill>
                  <a:schemeClr val="accent6"/>
                </a:solidFill>
                <a:effectLst>
                  <a:outerShdw blurRad="38100" dist="38100" dir="2700000" algn="tl">
                    <a:srgbClr val="000000">
                      <a:alpha val="43137"/>
                    </a:srgbClr>
                  </a:outerShdw>
                </a:effectLst>
                <a:latin typeface="+mn-lt"/>
              </a:rPr>
              <a:t>Low-Risk </a:t>
            </a:r>
            <a:r>
              <a:rPr lang="en-US" sz="4000" b="1" i="1" dirty="0">
                <a:solidFill>
                  <a:schemeClr val="accent6"/>
                </a:solidFill>
                <a:effectLst>
                  <a:outerShdw blurRad="38100" dist="38100" dir="2700000" algn="tl">
                    <a:srgbClr val="000000">
                      <a:alpha val="43137"/>
                    </a:srgbClr>
                  </a:outerShdw>
                </a:effectLst>
                <a:latin typeface="+mn-lt"/>
              </a:rPr>
              <a:t>Papillary Thyroid </a:t>
            </a:r>
            <a:r>
              <a:rPr lang="en-US" sz="4000" b="1" i="1" dirty="0" smtClean="0">
                <a:solidFill>
                  <a:schemeClr val="accent6"/>
                </a:solidFill>
                <a:effectLst>
                  <a:outerShdw blurRad="38100" dist="38100" dir="2700000" algn="tl">
                    <a:srgbClr val="000000">
                      <a:alpha val="43137"/>
                    </a:srgbClr>
                  </a:outerShdw>
                </a:effectLst>
                <a:latin typeface="+mn-lt"/>
              </a:rPr>
              <a:t>carcinoma</a:t>
            </a:r>
            <a:endParaRPr lang="en-US" sz="3600" b="1" i="1" dirty="0">
              <a:solidFill>
                <a:schemeClr val="accent6"/>
              </a:solidFill>
              <a:effectLst>
                <a:outerShdw blurRad="38100" dist="38100" dir="2700000" algn="tl">
                  <a:srgbClr val="000000">
                    <a:alpha val="43137"/>
                  </a:srgbClr>
                </a:outerShdw>
              </a:effectLst>
              <a:latin typeface="+mn-lt"/>
            </a:endParaRPr>
          </a:p>
        </p:txBody>
      </p:sp>
      <p:sp>
        <p:nvSpPr>
          <p:cNvPr id="3" name="Rectangle 2"/>
          <p:cNvSpPr/>
          <p:nvPr/>
        </p:nvSpPr>
        <p:spPr>
          <a:xfrm>
            <a:off x="267868" y="5047801"/>
            <a:ext cx="6096000" cy="830997"/>
          </a:xfrm>
          <a:prstGeom prst="rect">
            <a:avLst/>
          </a:prstGeom>
        </p:spPr>
        <p:txBody>
          <a:bodyPr>
            <a:spAutoFit/>
          </a:bodyPr>
          <a:lstStyle/>
          <a:p>
            <a:r>
              <a:rPr lang="en-US" sz="2400" b="1" i="1" dirty="0">
                <a:solidFill>
                  <a:srgbClr val="002060"/>
                </a:solidFill>
                <a:effectLst>
                  <a:outerShdw blurRad="38100" dist="38100" dir="2700000" algn="tl">
                    <a:srgbClr val="000000">
                      <a:alpha val="43137"/>
                    </a:srgbClr>
                  </a:outerShdw>
                </a:effectLst>
              </a:rPr>
              <a:t>Maryam </a:t>
            </a:r>
            <a:r>
              <a:rPr lang="en-US" sz="2400" b="1" i="1" dirty="0" err="1">
                <a:solidFill>
                  <a:srgbClr val="002060"/>
                </a:solidFill>
                <a:effectLst>
                  <a:outerShdw blurRad="38100" dist="38100" dir="2700000" algn="tl">
                    <a:srgbClr val="000000">
                      <a:alpha val="43137"/>
                    </a:srgbClr>
                  </a:outerShdw>
                </a:effectLst>
              </a:rPr>
              <a:t>Heidarpour</a:t>
            </a:r>
            <a:r>
              <a:rPr lang="en-US" sz="2400" b="1" i="1" dirty="0">
                <a:solidFill>
                  <a:srgbClr val="002060"/>
                </a:solidFill>
                <a:effectLst>
                  <a:outerShdw blurRad="38100" dist="38100" dir="2700000" algn="tl">
                    <a:srgbClr val="000000">
                      <a:alpha val="43137"/>
                    </a:srgbClr>
                  </a:outerShdw>
                </a:effectLst>
              </a:rPr>
              <a:t>. MD</a:t>
            </a:r>
            <a:r>
              <a:rPr lang="fa-IR" sz="2400" b="1" i="1" dirty="0">
                <a:solidFill>
                  <a:srgbClr val="002060"/>
                </a:solidFill>
                <a:effectLst>
                  <a:outerShdw blurRad="38100" dist="38100" dir="2700000" algn="tl">
                    <a:srgbClr val="000000">
                      <a:alpha val="43137"/>
                    </a:srgbClr>
                  </a:outerShdw>
                </a:effectLst>
              </a:rPr>
              <a:t/>
            </a:r>
            <a:br>
              <a:rPr lang="fa-IR" sz="2400" b="1" i="1" dirty="0">
                <a:solidFill>
                  <a:srgbClr val="002060"/>
                </a:solidFill>
                <a:effectLst>
                  <a:outerShdw blurRad="38100" dist="38100" dir="2700000" algn="tl">
                    <a:srgbClr val="000000">
                      <a:alpha val="43137"/>
                    </a:srgbClr>
                  </a:outerShdw>
                </a:effectLst>
              </a:rPr>
            </a:br>
            <a:r>
              <a:rPr lang="en-US" sz="2400" b="1" i="1" dirty="0">
                <a:solidFill>
                  <a:srgbClr val="002060"/>
                </a:solidFill>
                <a:effectLst>
                  <a:outerShdw blurRad="38100" dist="38100" dir="2700000" algn="tl">
                    <a:srgbClr val="000000">
                      <a:alpha val="43137"/>
                    </a:srgbClr>
                  </a:outerShdw>
                </a:effectLst>
              </a:rPr>
              <a:t>Endocrinologist</a:t>
            </a:r>
          </a:p>
        </p:txBody>
      </p:sp>
      <p:sp>
        <p:nvSpPr>
          <p:cNvPr id="4" name="Rectangle 3"/>
          <p:cNvSpPr/>
          <p:nvPr/>
        </p:nvSpPr>
        <p:spPr>
          <a:xfrm>
            <a:off x="3777116" y="499199"/>
            <a:ext cx="4553426" cy="584775"/>
          </a:xfrm>
          <a:prstGeom prst="rect">
            <a:avLst/>
          </a:prstGeom>
        </p:spPr>
        <p:txBody>
          <a:bodyPr wrap="none">
            <a:spAutoFit/>
          </a:bodyPr>
          <a:lstStyle/>
          <a:p>
            <a:r>
              <a:rPr lang="en-US" sz="3200" i="1" dirty="0">
                <a:solidFill>
                  <a:schemeClr val="accent1"/>
                </a:solidFill>
                <a:effectLst>
                  <a:outerShdw blurRad="38100" dist="38100" dir="2700000" algn="tl">
                    <a:srgbClr val="000000">
                      <a:alpha val="43137"/>
                    </a:srgbClr>
                  </a:outerShdw>
                </a:effectLst>
              </a:rPr>
              <a:t>IN THE NAME OF GOD</a:t>
            </a:r>
            <a:endParaRPr lang="en-US" sz="3200" dirty="0">
              <a:solidFill>
                <a:schemeClr val="accent1"/>
              </a:solidFill>
            </a:endParaRPr>
          </a:p>
        </p:txBody>
      </p:sp>
    </p:spTree>
    <p:extLst>
      <p:ext uri="{BB962C8B-B14F-4D97-AF65-F5344CB8AC3E}">
        <p14:creationId xmlns:p14="http://schemas.microsoft.com/office/powerpoint/2010/main" val="446807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b="1" i="1" dirty="0">
                <a:effectLst>
                  <a:outerShdw blurRad="38100" dist="38100" dir="2700000" algn="tl">
                    <a:srgbClr val="000000">
                      <a:alpha val="43137"/>
                    </a:srgbClr>
                  </a:outerShdw>
                </a:effectLst>
              </a:rPr>
              <a:t>The implementation of </a:t>
            </a:r>
            <a:r>
              <a:rPr lang="en-US" sz="2800" b="1" i="1" dirty="0">
                <a:solidFill>
                  <a:srgbClr val="CC0099"/>
                </a:solidFill>
                <a:effectLst>
                  <a:outerShdw blurRad="38100" dist="38100" dir="2700000" algn="tl">
                    <a:srgbClr val="000000">
                      <a:alpha val="43137"/>
                    </a:srgbClr>
                  </a:outerShdw>
                </a:effectLst>
              </a:rPr>
              <a:t>sonographic screening </a:t>
            </a:r>
            <a:r>
              <a:rPr lang="en-US" sz="2800" b="1" i="1" dirty="0">
                <a:effectLst>
                  <a:outerShdw blurRad="38100" dist="38100" dir="2700000" algn="tl">
                    <a:srgbClr val="000000">
                      <a:alpha val="43137"/>
                    </a:srgbClr>
                  </a:outerShdw>
                </a:effectLst>
              </a:rPr>
              <a:t>programs </a:t>
            </a:r>
            <a:endParaRPr lang="fa-IR" sz="2800" b="1" i="1" dirty="0" smtClean="0">
              <a:effectLst>
                <a:outerShdw blurRad="38100" dist="38100" dir="2700000" algn="tl">
                  <a:srgbClr val="000000">
                    <a:alpha val="43137"/>
                  </a:srgbClr>
                </a:outerShdw>
              </a:effectLst>
            </a:endParaRPr>
          </a:p>
          <a:p>
            <a:pPr marL="0" indent="0">
              <a:buNone/>
            </a:pPr>
            <a:r>
              <a:rPr lang="en-US" sz="2800" b="1" i="1" dirty="0" smtClean="0">
                <a:effectLst>
                  <a:outerShdw blurRad="38100" dist="38100" dir="2700000" algn="tl">
                    <a:srgbClr val="000000">
                      <a:alpha val="43137"/>
                    </a:srgbClr>
                  </a:outerShdw>
                </a:effectLst>
              </a:rPr>
              <a:t>for </a:t>
            </a:r>
            <a:r>
              <a:rPr lang="en-US" sz="2800" b="1" i="1" dirty="0">
                <a:effectLst>
                  <a:outerShdw blurRad="38100" dist="38100" dir="2700000" algn="tl">
                    <a:srgbClr val="000000">
                      <a:alpha val="43137"/>
                    </a:srgbClr>
                  </a:outerShdw>
                </a:effectLst>
              </a:rPr>
              <a:t>thyroid nodules is discouraged.</a:t>
            </a:r>
            <a:endParaRPr lang="en-US" sz="2800" dirty="0"/>
          </a:p>
        </p:txBody>
      </p:sp>
    </p:spTree>
    <p:extLst>
      <p:ext uri="{BB962C8B-B14F-4D97-AF65-F5344CB8AC3E}">
        <p14:creationId xmlns:p14="http://schemas.microsoft.com/office/powerpoint/2010/main" val="359632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85" y="734014"/>
            <a:ext cx="10058400" cy="1609344"/>
          </a:xfrm>
        </p:spPr>
        <p:txBody>
          <a:bodyPr>
            <a:normAutofit/>
          </a:bodyPr>
          <a:lstStyle/>
          <a:p>
            <a:r>
              <a:rPr lang="en-US" sz="4000" i="1" u="sng" dirty="0">
                <a:solidFill>
                  <a:schemeClr val="accent1"/>
                </a:solidFill>
              </a:rPr>
              <a:t>Recognized risk </a:t>
            </a:r>
            <a:r>
              <a:rPr lang="en-US" sz="4000" i="1" u="sng" dirty="0" smtClean="0">
                <a:solidFill>
                  <a:schemeClr val="accent1"/>
                </a:solidFill>
              </a:rPr>
              <a:t>factors:</a:t>
            </a:r>
            <a:endParaRPr lang="en-US" sz="4000" i="1" u="sng" dirty="0">
              <a:solidFill>
                <a:schemeClr val="accent1"/>
              </a:solidFill>
            </a:endParaRPr>
          </a:p>
        </p:txBody>
      </p:sp>
      <p:sp>
        <p:nvSpPr>
          <p:cNvPr id="3" name="Content Placeholder 2"/>
          <p:cNvSpPr>
            <a:spLocks noGrp="1"/>
          </p:cNvSpPr>
          <p:nvPr>
            <p:ph idx="1"/>
          </p:nvPr>
        </p:nvSpPr>
        <p:spPr>
          <a:xfrm>
            <a:off x="86175" y="2093976"/>
            <a:ext cx="12025746" cy="4050792"/>
          </a:xfrm>
        </p:spPr>
        <p:txBody>
          <a:bodyPr/>
          <a:lstStyle/>
          <a:p>
            <a:r>
              <a:rPr lang="en-US" sz="2800" i="1" dirty="0"/>
              <a:t>Some are thought to be predictive of </a:t>
            </a:r>
            <a:r>
              <a:rPr lang="en-US" sz="2800" b="1" i="1" dirty="0"/>
              <a:t>nodule development </a:t>
            </a:r>
            <a:r>
              <a:rPr lang="en-US" sz="2800" i="1" dirty="0"/>
              <a:t>or </a:t>
            </a:r>
            <a:r>
              <a:rPr lang="en-US" sz="2800" b="1" i="1" dirty="0"/>
              <a:t>malignancy</a:t>
            </a:r>
            <a:r>
              <a:rPr lang="en-US" sz="2800" i="1" dirty="0"/>
              <a:t>:</a:t>
            </a:r>
          </a:p>
          <a:p>
            <a:pPr>
              <a:buFont typeface="Courier New" panose="02070309020205020404" pitchFamily="49" charset="0"/>
              <a:buChar char="o"/>
            </a:pPr>
            <a:r>
              <a:rPr lang="en-US" sz="2400" i="1" dirty="0"/>
              <a:t>Serum levels of </a:t>
            </a:r>
            <a:r>
              <a:rPr lang="en-US" sz="2400" i="1" dirty="0" smtClean="0"/>
              <a:t>TSH</a:t>
            </a:r>
          </a:p>
          <a:p>
            <a:pPr>
              <a:buFont typeface="Courier New" panose="02070309020205020404" pitchFamily="49" charset="0"/>
              <a:buChar char="o"/>
            </a:pPr>
            <a:r>
              <a:rPr lang="en-US" sz="2400" i="1" dirty="0" smtClean="0"/>
              <a:t>Autoantibodies</a:t>
            </a:r>
          </a:p>
          <a:p>
            <a:pPr>
              <a:buFont typeface="Courier New" panose="02070309020205020404" pitchFamily="49" charset="0"/>
              <a:buChar char="o"/>
            </a:pPr>
            <a:r>
              <a:rPr lang="en-US" sz="2400" i="1" dirty="0" smtClean="0"/>
              <a:t>Obesity</a:t>
            </a:r>
            <a:endParaRPr lang="en-US" sz="2800" dirty="0" smtClean="0"/>
          </a:p>
          <a:p>
            <a:pPr marL="0" indent="0">
              <a:buNone/>
            </a:pPr>
            <a:r>
              <a:rPr lang="en-US" sz="2800" dirty="0" smtClean="0"/>
              <a:t>but </a:t>
            </a:r>
            <a:r>
              <a:rPr lang="en-US" sz="2800" dirty="0"/>
              <a:t>the evidence for these associations is currently inconclusive.</a:t>
            </a:r>
            <a:endParaRPr lang="en-US" sz="4800" i="1" dirty="0"/>
          </a:p>
          <a:p>
            <a:endParaRPr lang="en-US" dirty="0"/>
          </a:p>
        </p:txBody>
      </p:sp>
    </p:spTree>
    <p:extLst>
      <p:ext uri="{BB962C8B-B14F-4D97-AF65-F5344CB8AC3E}">
        <p14:creationId xmlns:p14="http://schemas.microsoft.com/office/powerpoint/2010/main" val="3954103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sz="2800" dirty="0">
                <a:solidFill>
                  <a:schemeClr val="accent1"/>
                </a:solidFill>
              </a:rPr>
              <a:t>Intra glandular location </a:t>
            </a:r>
            <a:r>
              <a:rPr lang="en-US" sz="2800" dirty="0"/>
              <a:t>of the nodule has also been </a:t>
            </a:r>
            <a:endParaRPr lang="en-US" sz="2800" dirty="0" smtClean="0"/>
          </a:p>
          <a:p>
            <a:pPr marL="0" indent="0">
              <a:buNone/>
            </a:pPr>
            <a:r>
              <a:rPr lang="en-US" sz="2800" dirty="0" smtClean="0"/>
              <a:t>confirmed </a:t>
            </a:r>
            <a:r>
              <a:rPr lang="en-US" sz="2800" dirty="0"/>
              <a:t>to be an </a:t>
            </a:r>
            <a:r>
              <a:rPr lang="en-US" sz="2800" dirty="0">
                <a:solidFill>
                  <a:schemeClr val="accent1"/>
                </a:solidFill>
              </a:rPr>
              <a:t>independent risk factor </a:t>
            </a:r>
            <a:r>
              <a:rPr lang="en-US" sz="2800" dirty="0"/>
              <a:t>for malignancy. </a:t>
            </a:r>
          </a:p>
          <a:p>
            <a:pPr>
              <a:buFont typeface="Courier New" panose="02070309020205020404" pitchFamily="49" charset="0"/>
              <a:buChar char="o"/>
            </a:pPr>
            <a:endParaRPr lang="en-US" sz="2800" dirty="0"/>
          </a:p>
          <a:p>
            <a:pPr>
              <a:buFont typeface="Courier New" panose="02070309020205020404" pitchFamily="49" charset="0"/>
              <a:buChar char="o"/>
            </a:pPr>
            <a:r>
              <a:rPr lang="en-US" sz="2800" dirty="0"/>
              <a:t>Nodules arising in the</a:t>
            </a:r>
            <a:r>
              <a:rPr lang="en-US" sz="2800" dirty="0">
                <a:solidFill>
                  <a:schemeClr val="accent1"/>
                </a:solidFill>
              </a:rPr>
              <a:t> isthmus </a:t>
            </a:r>
            <a:r>
              <a:rPr lang="en-US" sz="2800" dirty="0"/>
              <a:t>are </a:t>
            </a:r>
            <a:r>
              <a:rPr lang="en-US" sz="2800" dirty="0">
                <a:solidFill>
                  <a:schemeClr val="accent1"/>
                </a:solidFill>
              </a:rPr>
              <a:t>the most </a:t>
            </a:r>
            <a:r>
              <a:rPr lang="en-US" sz="2800" dirty="0"/>
              <a:t>likely to be diagnosed as cancer, whereas those found in the </a:t>
            </a:r>
            <a:r>
              <a:rPr lang="en-US" sz="2800" dirty="0">
                <a:solidFill>
                  <a:schemeClr val="accent1"/>
                </a:solidFill>
              </a:rPr>
              <a:t>lower third of a lobe </a:t>
            </a:r>
            <a:r>
              <a:rPr lang="en-US" sz="2800" dirty="0"/>
              <a:t>carry the </a:t>
            </a:r>
            <a:r>
              <a:rPr lang="en-US" sz="2800" dirty="0">
                <a:solidFill>
                  <a:schemeClr val="accent1"/>
                </a:solidFill>
              </a:rPr>
              <a:t>lowest</a:t>
            </a:r>
            <a:r>
              <a:rPr lang="en-US" sz="2800" dirty="0"/>
              <a:t> risk , as compared with those in the </a:t>
            </a:r>
            <a:r>
              <a:rPr lang="en-US" sz="2800" b="1" dirty="0"/>
              <a:t>middle or upper pole </a:t>
            </a:r>
            <a:r>
              <a:rPr lang="en-US" sz="2800" dirty="0"/>
              <a:t>of the lobe.</a:t>
            </a:r>
          </a:p>
          <a:p>
            <a:endParaRPr lang="en-US" dirty="0"/>
          </a:p>
        </p:txBody>
      </p:sp>
    </p:spTree>
    <p:extLst>
      <p:ext uri="{BB962C8B-B14F-4D97-AF65-F5344CB8AC3E}">
        <p14:creationId xmlns:p14="http://schemas.microsoft.com/office/powerpoint/2010/main" val="2242610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03564" y="2213772"/>
            <a:ext cx="11979563" cy="4050792"/>
          </a:xfrm>
        </p:spPr>
        <p:txBody>
          <a:bodyPr/>
          <a:lstStyle/>
          <a:p>
            <a:pPr>
              <a:buFont typeface="Wingdings" panose="05000000000000000000" pitchFamily="2" charset="2"/>
              <a:buChar char="q"/>
            </a:pPr>
            <a:r>
              <a:rPr lang="en-US" sz="2800" i="1" dirty="0"/>
              <a:t>These factors are typically </a:t>
            </a:r>
            <a:r>
              <a:rPr lang="en-US" sz="2800" b="1" i="1" dirty="0"/>
              <a:t>not</a:t>
            </a:r>
            <a:r>
              <a:rPr lang="en-US" sz="2800" i="1" dirty="0"/>
              <a:t> considered in </a:t>
            </a:r>
            <a:r>
              <a:rPr lang="en-US" sz="2800" b="1" i="1" dirty="0"/>
              <a:t>risk </a:t>
            </a:r>
            <a:endParaRPr lang="fa-IR" sz="2800" b="1" i="1" dirty="0" smtClean="0"/>
          </a:p>
          <a:p>
            <a:pPr marL="0" indent="0">
              <a:buNone/>
            </a:pPr>
            <a:r>
              <a:rPr lang="en-US" sz="2800" b="1" i="1" dirty="0" smtClean="0"/>
              <a:t>stratification algorithms</a:t>
            </a:r>
            <a:r>
              <a:rPr lang="en-US" sz="2800" i="1" dirty="0"/>
              <a:t>, but may influence the course of </a:t>
            </a:r>
            <a:endParaRPr lang="fa-IR" sz="2800" i="1" dirty="0" smtClean="0"/>
          </a:p>
          <a:p>
            <a:pPr marL="0" indent="0">
              <a:buNone/>
            </a:pPr>
            <a:r>
              <a:rPr lang="en-US" sz="2800" i="1" dirty="0" smtClean="0"/>
              <a:t>action </a:t>
            </a:r>
            <a:r>
              <a:rPr lang="en-US" sz="2800" i="1" dirty="0"/>
              <a:t>in shared </a:t>
            </a:r>
            <a:r>
              <a:rPr lang="en-US" sz="2800" b="1" i="1" dirty="0" smtClean="0"/>
              <a:t>decision-making</a:t>
            </a:r>
            <a:r>
              <a:rPr lang="en-US" sz="2800" i="1" dirty="0" smtClean="0"/>
              <a:t> </a:t>
            </a:r>
            <a:r>
              <a:rPr lang="en-US" sz="2800" i="1" dirty="0"/>
              <a:t>with patients.</a:t>
            </a:r>
          </a:p>
          <a:p>
            <a:endParaRPr lang="en-US" dirty="0"/>
          </a:p>
        </p:txBody>
      </p:sp>
    </p:spTree>
    <p:extLst>
      <p:ext uri="{BB962C8B-B14F-4D97-AF65-F5344CB8AC3E}">
        <p14:creationId xmlns:p14="http://schemas.microsoft.com/office/powerpoint/2010/main" val="2647494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3201" y="2121408"/>
            <a:ext cx="11554690" cy="4050792"/>
          </a:xfrm>
        </p:spPr>
        <p:txBody>
          <a:bodyPr>
            <a:normAutofit/>
          </a:bodyPr>
          <a:lstStyle/>
          <a:p>
            <a:pPr>
              <a:buFont typeface="Courier New" panose="02070309020205020404" pitchFamily="49" charset="0"/>
              <a:buChar char="o"/>
            </a:pPr>
            <a:r>
              <a:rPr lang="en-US" sz="2800" dirty="0"/>
              <a:t>Mortality due to thyroid cancer has remained stable.</a:t>
            </a:r>
          </a:p>
          <a:p>
            <a:pPr>
              <a:buFont typeface="Courier New" panose="02070309020205020404" pitchFamily="49" charset="0"/>
              <a:buChar char="o"/>
            </a:pPr>
            <a:endParaRPr lang="en-US" sz="2800" dirty="0" smtClean="0"/>
          </a:p>
          <a:p>
            <a:pPr>
              <a:buFont typeface="Courier New" panose="02070309020205020404" pitchFamily="49" charset="0"/>
              <a:buChar char="o"/>
            </a:pPr>
            <a:r>
              <a:rPr lang="en-US" sz="2800" dirty="0" smtClean="0"/>
              <a:t>Thus</a:t>
            </a:r>
            <a:r>
              <a:rPr lang="en-US" sz="2800" dirty="0"/>
              <a:t>, there is growing concern for </a:t>
            </a:r>
            <a:r>
              <a:rPr lang="en-US" sz="2800" dirty="0" smtClean="0"/>
              <a:t>over diagnosis</a:t>
            </a:r>
            <a:r>
              <a:rPr lang="fa-IR" sz="2800" dirty="0" smtClean="0"/>
              <a:t> </a:t>
            </a:r>
            <a:r>
              <a:rPr lang="en-US" sz="2800" dirty="0" smtClean="0"/>
              <a:t> </a:t>
            </a:r>
            <a:r>
              <a:rPr lang="en-US" sz="2800" dirty="0"/>
              <a:t>and </a:t>
            </a:r>
            <a:r>
              <a:rPr lang="en-US" sz="2800" dirty="0" smtClean="0"/>
              <a:t>overtreatment of </a:t>
            </a:r>
            <a:r>
              <a:rPr lang="en-US" sz="2800" dirty="0"/>
              <a:t>small </a:t>
            </a:r>
            <a:r>
              <a:rPr lang="en-US" sz="2800" dirty="0" smtClean="0"/>
              <a:t>PTCs.</a:t>
            </a:r>
          </a:p>
          <a:p>
            <a:pPr marL="0" indent="0">
              <a:buNone/>
            </a:pPr>
            <a:endParaRPr lang="fa-IR" sz="2800" dirty="0" smtClean="0"/>
          </a:p>
        </p:txBody>
      </p:sp>
    </p:spTree>
    <p:extLst>
      <p:ext uri="{BB962C8B-B14F-4D97-AF65-F5344CB8AC3E}">
        <p14:creationId xmlns:p14="http://schemas.microsoft.com/office/powerpoint/2010/main" val="811506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5" y="2121408"/>
            <a:ext cx="11314545" cy="4050792"/>
          </a:xfrm>
        </p:spPr>
        <p:txBody>
          <a:bodyPr/>
          <a:lstStyle/>
          <a:p>
            <a:pPr marL="0" indent="0" algn="ctr">
              <a:buNone/>
            </a:pPr>
            <a:endParaRPr lang="en-US" sz="2400" dirty="0" smtClean="0"/>
          </a:p>
          <a:p>
            <a:pPr marL="0" indent="0" algn="ctr">
              <a:buNone/>
            </a:pPr>
            <a:r>
              <a:rPr lang="en-US" sz="2400" dirty="0" smtClean="0"/>
              <a:t>Amount </a:t>
            </a:r>
            <a:r>
              <a:rPr lang="en-US" sz="2400" dirty="0"/>
              <a:t>of nodules that are proven to be malignant, but have </a:t>
            </a:r>
            <a:r>
              <a:rPr lang="en-US" sz="2400" dirty="0" smtClean="0"/>
              <a:t>a</a:t>
            </a:r>
            <a:endParaRPr lang="fa-IR" sz="2400" dirty="0" smtClean="0"/>
          </a:p>
          <a:p>
            <a:pPr marL="0" indent="0" algn="ctr">
              <a:buNone/>
            </a:pPr>
            <a:r>
              <a:rPr lang="en-US" sz="2400" dirty="0" smtClean="0"/>
              <a:t> </a:t>
            </a:r>
            <a:r>
              <a:rPr lang="en-US" sz="2400" dirty="0" smtClean="0">
                <a:solidFill>
                  <a:srgbClr val="CC0099"/>
                </a:solidFill>
              </a:rPr>
              <a:t>low-risk</a:t>
            </a:r>
            <a:r>
              <a:rPr lang="fa-IR" sz="2400" dirty="0" smtClean="0">
                <a:solidFill>
                  <a:srgbClr val="CC0099"/>
                </a:solidFill>
              </a:rPr>
              <a:t> </a:t>
            </a:r>
            <a:r>
              <a:rPr lang="en-US" sz="2400" dirty="0" smtClean="0">
                <a:solidFill>
                  <a:srgbClr val="CC0099"/>
                </a:solidFill>
              </a:rPr>
              <a:t>phenotype</a:t>
            </a:r>
            <a:r>
              <a:rPr lang="en-US" sz="2400" dirty="0"/>
              <a:t>, and can be </a:t>
            </a:r>
            <a:r>
              <a:rPr lang="en-US" sz="2400" dirty="0">
                <a:solidFill>
                  <a:srgbClr val="CC0099"/>
                </a:solidFill>
              </a:rPr>
              <a:t>safely</a:t>
            </a:r>
            <a:r>
              <a:rPr lang="en-US" sz="2400" dirty="0"/>
              <a:t> managed through </a:t>
            </a:r>
            <a:r>
              <a:rPr lang="en-US" sz="2400" dirty="0" smtClean="0"/>
              <a:t>more</a:t>
            </a:r>
          </a:p>
          <a:p>
            <a:pPr marL="0" indent="0" algn="ctr">
              <a:buNone/>
            </a:pPr>
            <a:r>
              <a:rPr lang="en-US" sz="2400" dirty="0" smtClean="0"/>
              <a:t> </a:t>
            </a:r>
            <a:r>
              <a:rPr lang="en-US" sz="2400" dirty="0">
                <a:solidFill>
                  <a:srgbClr val="CC0099"/>
                </a:solidFill>
              </a:rPr>
              <a:t>conservative</a:t>
            </a:r>
            <a:r>
              <a:rPr lang="en-US" sz="2400" dirty="0"/>
              <a:t> </a:t>
            </a:r>
            <a:r>
              <a:rPr lang="en-US" sz="2400" dirty="0" smtClean="0"/>
              <a:t>surgery </a:t>
            </a:r>
            <a:r>
              <a:rPr lang="en-US" sz="2400" dirty="0"/>
              <a:t>or </a:t>
            </a:r>
            <a:r>
              <a:rPr lang="en-US" sz="2400" dirty="0" smtClean="0"/>
              <a:t>even </a:t>
            </a:r>
            <a:r>
              <a:rPr lang="en-US" sz="2400" dirty="0">
                <a:solidFill>
                  <a:srgbClr val="CC0099"/>
                </a:solidFill>
              </a:rPr>
              <a:t>active </a:t>
            </a:r>
            <a:r>
              <a:rPr lang="en-US" sz="2400" dirty="0" smtClean="0">
                <a:solidFill>
                  <a:srgbClr val="CC0099"/>
                </a:solidFill>
              </a:rPr>
              <a:t>surveillance(AS) </a:t>
            </a:r>
            <a:r>
              <a:rPr lang="en-US" sz="2400" dirty="0"/>
              <a:t>Programs.</a:t>
            </a:r>
          </a:p>
          <a:p>
            <a:endParaRPr lang="en-US" dirty="0"/>
          </a:p>
        </p:txBody>
      </p:sp>
    </p:spTree>
    <p:extLst>
      <p:ext uri="{BB962C8B-B14F-4D97-AF65-F5344CB8AC3E}">
        <p14:creationId xmlns:p14="http://schemas.microsoft.com/office/powerpoint/2010/main" val="3186164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The </a:t>
            </a:r>
            <a:r>
              <a:rPr lang="en-US" sz="2400" b="1" dirty="0"/>
              <a:t>traditional approach </a:t>
            </a:r>
            <a:r>
              <a:rPr lang="en-US" sz="2400" dirty="0"/>
              <a:t>to thyroid </a:t>
            </a:r>
            <a:r>
              <a:rPr lang="en-US" sz="2400" dirty="0" smtClean="0"/>
              <a:t>carcinomas has </a:t>
            </a:r>
            <a:r>
              <a:rPr lang="en-US" sz="2400" dirty="0"/>
              <a:t>been </a:t>
            </a:r>
            <a:r>
              <a:rPr lang="en-US" sz="2400" dirty="0">
                <a:solidFill>
                  <a:srgbClr val="B9475D"/>
                </a:solidFill>
              </a:rPr>
              <a:t>total </a:t>
            </a:r>
            <a:endParaRPr lang="fa-IR" sz="2400" dirty="0" smtClean="0">
              <a:solidFill>
                <a:srgbClr val="B9475D"/>
              </a:solidFill>
            </a:endParaRPr>
          </a:p>
          <a:p>
            <a:pPr marL="0" indent="0">
              <a:buNone/>
            </a:pPr>
            <a:r>
              <a:rPr lang="en-US" sz="2400" dirty="0" smtClean="0">
                <a:solidFill>
                  <a:srgbClr val="B9475D"/>
                </a:solidFill>
              </a:rPr>
              <a:t>thyroidectomy</a:t>
            </a:r>
            <a:r>
              <a:rPr lang="en-US" sz="2400" dirty="0" smtClean="0"/>
              <a:t> </a:t>
            </a:r>
            <a:r>
              <a:rPr lang="en-US" sz="2400" dirty="0"/>
              <a:t>followed by </a:t>
            </a:r>
            <a:r>
              <a:rPr lang="en-US" sz="2400" dirty="0" smtClean="0"/>
              <a:t>RAI and  levothyroxine  suppressive therapy, </a:t>
            </a:r>
          </a:p>
          <a:p>
            <a:pPr marL="0" indent="0">
              <a:buNone/>
            </a:pPr>
            <a:r>
              <a:rPr lang="en-US" sz="2400" dirty="0" smtClean="0"/>
              <a:t>even </a:t>
            </a:r>
            <a:r>
              <a:rPr lang="en-US" sz="2400" dirty="0"/>
              <a:t>though the vast majority of these </a:t>
            </a:r>
            <a:r>
              <a:rPr lang="en-US" sz="2400" dirty="0" smtClean="0"/>
              <a:t>subclinical </a:t>
            </a:r>
            <a:r>
              <a:rPr lang="en-US" sz="2400" dirty="0"/>
              <a:t> </a:t>
            </a:r>
            <a:r>
              <a:rPr lang="en-US" sz="2400" dirty="0" smtClean="0"/>
              <a:t>tumors </a:t>
            </a:r>
            <a:r>
              <a:rPr lang="en-US" sz="2400" dirty="0"/>
              <a:t>progress either </a:t>
            </a:r>
            <a:endParaRPr lang="en-US" sz="2400" dirty="0" smtClean="0"/>
          </a:p>
          <a:p>
            <a:pPr marL="0" indent="0">
              <a:buNone/>
            </a:pPr>
            <a:r>
              <a:rPr lang="en-US" sz="2400" dirty="0" smtClean="0"/>
              <a:t>slowly </a:t>
            </a:r>
            <a:r>
              <a:rPr lang="en-US" sz="2400" dirty="0"/>
              <a:t>or not at </a:t>
            </a:r>
            <a:r>
              <a:rPr lang="en-US" sz="2400" dirty="0" smtClean="0"/>
              <a:t>all.</a:t>
            </a:r>
            <a:endParaRPr lang="en-US" sz="2400" dirty="0"/>
          </a:p>
        </p:txBody>
      </p:sp>
    </p:spTree>
    <p:extLst>
      <p:ext uri="{BB962C8B-B14F-4D97-AF65-F5344CB8AC3E}">
        <p14:creationId xmlns:p14="http://schemas.microsoft.com/office/powerpoint/2010/main" val="2374437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17" y="868218"/>
            <a:ext cx="11554691" cy="5664200"/>
          </a:xfrm>
        </p:spPr>
        <p:txBody>
          <a:bodyPr>
            <a:normAutofit/>
          </a:bodyPr>
          <a:lstStyle/>
          <a:p>
            <a:pPr marL="0" indent="0">
              <a:buNone/>
            </a:pPr>
            <a:r>
              <a:rPr lang="en-US" sz="2400" dirty="0"/>
              <a:t>Moreover, </a:t>
            </a:r>
            <a:r>
              <a:rPr lang="en-US" sz="2400" b="1" u="sng" dirty="0"/>
              <a:t>thyroid surgery </a:t>
            </a:r>
            <a:r>
              <a:rPr lang="en-US" sz="2400" dirty="0"/>
              <a:t>can result in </a:t>
            </a:r>
            <a:r>
              <a:rPr lang="en-US" sz="2400" dirty="0" smtClean="0"/>
              <a:t>significant morbidity including:</a:t>
            </a:r>
          </a:p>
          <a:p>
            <a:pPr>
              <a:buFont typeface="Courier New" panose="02070309020205020404" pitchFamily="49" charset="0"/>
              <a:buChar char="o"/>
            </a:pPr>
            <a:r>
              <a:rPr lang="en-US" sz="2400" dirty="0" smtClean="0"/>
              <a:t> </a:t>
            </a:r>
            <a:r>
              <a:rPr lang="en-US" sz="2400" dirty="0" smtClean="0">
                <a:solidFill>
                  <a:schemeClr val="accent1"/>
                </a:solidFill>
              </a:rPr>
              <a:t>Hoarseness </a:t>
            </a:r>
            <a:r>
              <a:rPr lang="en-US" sz="2400" dirty="0"/>
              <a:t>due to injury of the recurrent laryngeal </a:t>
            </a:r>
            <a:r>
              <a:rPr lang="en-US" sz="2400" dirty="0" smtClean="0"/>
              <a:t>nerve</a:t>
            </a:r>
          </a:p>
          <a:p>
            <a:pPr>
              <a:buFont typeface="Courier New" panose="02070309020205020404" pitchFamily="49" charset="0"/>
              <a:buChar char="o"/>
            </a:pPr>
            <a:r>
              <a:rPr lang="en-US" sz="2400" dirty="0" smtClean="0">
                <a:solidFill>
                  <a:schemeClr val="accent1"/>
                </a:solidFill>
              </a:rPr>
              <a:t>Pitch </a:t>
            </a:r>
            <a:r>
              <a:rPr lang="en-US" sz="2400" dirty="0">
                <a:solidFill>
                  <a:schemeClr val="accent1"/>
                </a:solidFill>
              </a:rPr>
              <a:t>changes </a:t>
            </a:r>
            <a:r>
              <a:rPr lang="en-US" sz="2400" dirty="0"/>
              <a:t>due to injury to the external branch of the superior laryngeal </a:t>
            </a:r>
            <a:r>
              <a:rPr lang="en-US" sz="2400" dirty="0" smtClean="0"/>
              <a:t>nerve</a:t>
            </a:r>
          </a:p>
          <a:p>
            <a:pPr>
              <a:buFont typeface="Courier New" panose="02070309020205020404" pitchFamily="49" charset="0"/>
              <a:buChar char="o"/>
            </a:pPr>
            <a:r>
              <a:rPr lang="en-US" sz="2400" dirty="0" smtClean="0"/>
              <a:t> </a:t>
            </a:r>
            <a:r>
              <a:rPr lang="en-US" sz="2400" dirty="0" smtClean="0">
                <a:solidFill>
                  <a:schemeClr val="accent1"/>
                </a:solidFill>
              </a:rPr>
              <a:t>Tracheostomy</a:t>
            </a:r>
            <a:r>
              <a:rPr lang="en-US" sz="2400" dirty="0" smtClean="0"/>
              <a:t> </a:t>
            </a:r>
            <a:r>
              <a:rPr lang="en-US" sz="2400" dirty="0"/>
              <a:t>in the case of bilateral recurrent laryngeal nerve injury, </a:t>
            </a:r>
            <a:r>
              <a:rPr lang="en-US" sz="2400" dirty="0" smtClean="0"/>
              <a:t>hypoparathyroidism</a:t>
            </a:r>
          </a:p>
          <a:p>
            <a:pPr>
              <a:buFont typeface="Courier New" panose="02070309020205020404" pitchFamily="49" charset="0"/>
              <a:buChar char="o"/>
            </a:pPr>
            <a:r>
              <a:rPr lang="en-US" sz="2400" dirty="0" smtClean="0"/>
              <a:t>Hematomas</a:t>
            </a:r>
            <a:r>
              <a:rPr lang="en-US" sz="2400" dirty="0"/>
              <a:t>, and </a:t>
            </a:r>
            <a:r>
              <a:rPr lang="en-US" sz="2400" dirty="0" smtClean="0"/>
              <a:t>infections</a:t>
            </a:r>
          </a:p>
          <a:p>
            <a:pPr marL="0" indent="0">
              <a:buNone/>
            </a:pPr>
            <a:r>
              <a:rPr lang="en-US" sz="2400" dirty="0"/>
              <a:t> </a:t>
            </a:r>
            <a:r>
              <a:rPr lang="en-US" sz="2400" dirty="0" smtClean="0"/>
              <a:t>  </a:t>
            </a:r>
            <a:r>
              <a:rPr lang="en-US" sz="2400" dirty="0"/>
              <a:t>particularly when the surgery </a:t>
            </a:r>
            <a:r>
              <a:rPr lang="en-US" sz="2400" dirty="0" smtClean="0"/>
              <a:t>is performed </a:t>
            </a:r>
            <a:r>
              <a:rPr lang="en-US" sz="2400" dirty="0"/>
              <a:t>by low-volume </a:t>
            </a:r>
            <a:r>
              <a:rPr lang="en-US" sz="2400" dirty="0" smtClean="0"/>
              <a:t>surgeons.</a:t>
            </a:r>
          </a:p>
          <a:p>
            <a:endParaRPr lang="en-US" sz="2400" dirty="0" smtClean="0"/>
          </a:p>
          <a:p>
            <a:r>
              <a:rPr lang="en-US" sz="2400" dirty="0" smtClean="0"/>
              <a:t> </a:t>
            </a:r>
            <a:r>
              <a:rPr lang="en-US" sz="2400" dirty="0"/>
              <a:t>Consequently, more </a:t>
            </a:r>
            <a:r>
              <a:rPr lang="en-US" sz="2400" dirty="0" smtClean="0"/>
              <a:t>conservative approaches </a:t>
            </a:r>
            <a:r>
              <a:rPr lang="en-US" sz="2400" dirty="0"/>
              <a:t>to PMCs that include thyroid </a:t>
            </a:r>
            <a:r>
              <a:rPr lang="en-US" sz="2400" dirty="0">
                <a:solidFill>
                  <a:schemeClr val="accent1">
                    <a:lumMod val="75000"/>
                  </a:schemeClr>
                </a:solidFill>
              </a:rPr>
              <a:t>lobectomy </a:t>
            </a:r>
            <a:r>
              <a:rPr lang="en-US" sz="2400" dirty="0"/>
              <a:t>or enrollment in </a:t>
            </a:r>
            <a:r>
              <a:rPr lang="en-US" sz="2400" dirty="0">
                <a:solidFill>
                  <a:schemeClr val="accent1">
                    <a:lumMod val="75000"/>
                  </a:schemeClr>
                </a:solidFill>
              </a:rPr>
              <a:t>an </a:t>
            </a:r>
            <a:r>
              <a:rPr lang="en-US" sz="2400" dirty="0" smtClean="0">
                <a:solidFill>
                  <a:schemeClr val="accent1">
                    <a:lumMod val="75000"/>
                  </a:schemeClr>
                </a:solidFill>
              </a:rPr>
              <a:t>AS </a:t>
            </a:r>
            <a:r>
              <a:rPr lang="en-US" sz="2400" dirty="0" smtClean="0"/>
              <a:t>program </a:t>
            </a:r>
            <a:r>
              <a:rPr lang="en-US" sz="2400" dirty="0"/>
              <a:t>have been proposed and are slowly being </a:t>
            </a:r>
            <a:r>
              <a:rPr lang="en-US" sz="2400" dirty="0" smtClean="0"/>
              <a:t>adopted.</a:t>
            </a:r>
            <a:endParaRPr lang="en-US" sz="2400" dirty="0"/>
          </a:p>
        </p:txBody>
      </p:sp>
    </p:spTree>
    <p:extLst>
      <p:ext uri="{BB962C8B-B14F-4D97-AF65-F5344CB8AC3E}">
        <p14:creationId xmlns:p14="http://schemas.microsoft.com/office/powerpoint/2010/main" val="2572342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0364" y="2675590"/>
            <a:ext cx="11139053" cy="4050792"/>
          </a:xfrm>
        </p:spPr>
        <p:txBody>
          <a:bodyPr/>
          <a:lstStyle/>
          <a:p>
            <a:r>
              <a:rPr lang="en-US" sz="2800" dirty="0" smtClean="0"/>
              <a:t>Prospective </a:t>
            </a:r>
            <a:r>
              <a:rPr lang="en-US" sz="2800" dirty="0"/>
              <a:t>clinical studies of </a:t>
            </a:r>
            <a:r>
              <a:rPr lang="en-US" sz="2800" dirty="0" smtClean="0"/>
              <a:t>AS </a:t>
            </a:r>
            <a:r>
              <a:rPr lang="en-US" sz="2800" dirty="0"/>
              <a:t>for low-risk </a:t>
            </a:r>
            <a:r>
              <a:rPr lang="en-US" sz="2800" dirty="0" smtClean="0"/>
              <a:t>(T1aN0M0) papillary </a:t>
            </a:r>
            <a:r>
              <a:rPr lang="en-US" sz="2800" dirty="0"/>
              <a:t>thyroid </a:t>
            </a:r>
            <a:r>
              <a:rPr lang="en-US" sz="2800" dirty="0" err="1"/>
              <a:t>microcarcinoma</a:t>
            </a:r>
            <a:r>
              <a:rPr lang="en-US" sz="2800" dirty="0"/>
              <a:t> (PTMC) have </a:t>
            </a:r>
            <a:r>
              <a:rPr lang="en-US" sz="2800" dirty="0" smtClean="0"/>
              <a:t>conducted since </a:t>
            </a:r>
            <a:r>
              <a:rPr lang="en-US" sz="2800" dirty="0"/>
              <a:t>the </a:t>
            </a:r>
            <a:r>
              <a:rPr lang="en-US" sz="2800" dirty="0" smtClean="0"/>
              <a:t>1990s.</a:t>
            </a:r>
            <a:endParaRPr lang="en-US" sz="3600" dirty="0"/>
          </a:p>
          <a:p>
            <a:endParaRPr lang="en-US" dirty="0"/>
          </a:p>
        </p:txBody>
      </p:sp>
    </p:spTree>
    <p:extLst>
      <p:ext uri="{BB962C8B-B14F-4D97-AF65-F5344CB8AC3E}">
        <p14:creationId xmlns:p14="http://schemas.microsoft.com/office/powerpoint/2010/main" val="1524361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01965" y="2121407"/>
            <a:ext cx="11111344" cy="4150083"/>
          </a:xfrm>
        </p:spPr>
        <p:txBody>
          <a:bodyPr>
            <a:normAutofit/>
          </a:bodyPr>
          <a:lstStyle/>
          <a:p>
            <a:pPr marL="0" indent="0">
              <a:buNone/>
            </a:pPr>
            <a:r>
              <a:rPr lang="en-US" sz="2400" dirty="0" smtClean="0"/>
              <a:t>AS </a:t>
            </a:r>
            <a:r>
              <a:rPr lang="en-US" sz="2400" dirty="0"/>
              <a:t>for PMC </a:t>
            </a:r>
            <a:r>
              <a:rPr lang="en-US" sz="2400" dirty="0" smtClean="0"/>
              <a:t>was first </a:t>
            </a:r>
            <a:r>
              <a:rPr lang="en-US" sz="2400" dirty="0"/>
              <a:t>conceived </a:t>
            </a:r>
            <a:r>
              <a:rPr lang="en-US" sz="2400" dirty="0" smtClean="0"/>
              <a:t>at </a:t>
            </a:r>
            <a:r>
              <a:rPr lang="en-US" sz="2400" b="1" dirty="0"/>
              <a:t>Kuma Hospital </a:t>
            </a:r>
            <a:r>
              <a:rPr lang="en-US" sz="2400" dirty="0"/>
              <a:t>in Japan, when </a:t>
            </a:r>
            <a:r>
              <a:rPr lang="en-US" sz="2400" dirty="0" smtClean="0"/>
              <a:t>patients with </a:t>
            </a:r>
          </a:p>
          <a:p>
            <a:pPr marL="0" indent="0">
              <a:buNone/>
            </a:pPr>
            <a:r>
              <a:rPr lang="en-US" sz="2400" dirty="0" smtClean="0"/>
              <a:t>biopsy-proven  PMC </a:t>
            </a:r>
            <a:r>
              <a:rPr lang="en-US" sz="2400" dirty="0"/>
              <a:t>under observation demonstrated the same risk </a:t>
            </a:r>
            <a:r>
              <a:rPr lang="en-US" sz="2400" dirty="0" smtClean="0"/>
              <a:t>of </a:t>
            </a:r>
          </a:p>
          <a:p>
            <a:pPr marL="0" indent="0">
              <a:buNone/>
            </a:pPr>
            <a:r>
              <a:rPr lang="en-US" sz="2400" b="1" dirty="0" err="1" smtClean="0"/>
              <a:t>locoregional</a:t>
            </a:r>
            <a:r>
              <a:rPr lang="en-US" sz="2400" b="1" dirty="0" smtClean="0"/>
              <a:t> spread</a:t>
            </a:r>
            <a:r>
              <a:rPr lang="en-US" sz="2400" dirty="0"/>
              <a:t>, </a:t>
            </a:r>
            <a:r>
              <a:rPr lang="en-US" sz="2400" b="1" dirty="0" smtClean="0"/>
              <a:t>distant </a:t>
            </a:r>
            <a:r>
              <a:rPr lang="en-US" sz="2400" b="1" dirty="0"/>
              <a:t>metastasis</a:t>
            </a:r>
            <a:r>
              <a:rPr lang="en-US" sz="2400" dirty="0"/>
              <a:t>, and </a:t>
            </a:r>
            <a:r>
              <a:rPr lang="en-US" sz="2400" b="1" dirty="0"/>
              <a:t>disease-specific mortality </a:t>
            </a:r>
            <a:r>
              <a:rPr lang="en-US" sz="2400" u="sng" dirty="0" smtClean="0"/>
              <a:t>as </a:t>
            </a:r>
          </a:p>
          <a:p>
            <a:pPr marL="0" indent="0">
              <a:buNone/>
            </a:pPr>
            <a:r>
              <a:rPr lang="en-US" sz="2400" u="sng" dirty="0" smtClean="0"/>
              <a:t>patients undergoing immediate surgery</a:t>
            </a:r>
            <a:r>
              <a:rPr lang="en-US" sz="2400" dirty="0" smtClean="0"/>
              <a:t>.</a:t>
            </a:r>
            <a:endParaRPr lang="en-US" sz="2400" dirty="0"/>
          </a:p>
        </p:txBody>
      </p:sp>
    </p:spTree>
    <p:extLst>
      <p:ext uri="{BB962C8B-B14F-4D97-AF65-F5344CB8AC3E}">
        <p14:creationId xmlns:p14="http://schemas.microsoft.com/office/powerpoint/2010/main" val="3295579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a:xfrm>
            <a:off x="149398" y="1069109"/>
            <a:ext cx="8281785" cy="5788891"/>
          </a:xfrm>
        </p:spPr>
        <p:txBody>
          <a:bodyPr>
            <a:normAutofit/>
          </a:bodyPr>
          <a:lstStyle/>
          <a:p>
            <a:pPr marL="0" indent="0">
              <a:buNone/>
            </a:pPr>
            <a:r>
              <a:rPr lang="en-US" sz="2400" dirty="0"/>
              <a:t>A 63-year-old female was referred for recommendations on management of </a:t>
            </a:r>
            <a:r>
              <a:rPr lang="en-US" sz="2400" dirty="0" smtClean="0"/>
              <a:t>a biopsy-proven </a:t>
            </a:r>
            <a:r>
              <a:rPr lang="en-US" sz="2400" dirty="0" err="1" smtClean="0"/>
              <a:t>microcarcinoma</a:t>
            </a:r>
            <a:r>
              <a:rPr lang="en-US" sz="2400" dirty="0" smtClean="0"/>
              <a:t>  </a:t>
            </a:r>
            <a:r>
              <a:rPr lang="en-US" sz="2400" dirty="0"/>
              <a:t>of the thyroid</a:t>
            </a:r>
            <a:r>
              <a:rPr lang="en-US" sz="2400" dirty="0" smtClean="0"/>
              <a:t>.</a:t>
            </a:r>
          </a:p>
          <a:p>
            <a:r>
              <a:rPr lang="en-US" sz="2400" dirty="0" smtClean="0"/>
              <a:t> </a:t>
            </a:r>
            <a:r>
              <a:rPr lang="en-US" sz="2400" dirty="0"/>
              <a:t>She initially consulted with her </a:t>
            </a:r>
            <a:r>
              <a:rPr lang="en-US" sz="2400" dirty="0" smtClean="0"/>
              <a:t>neurologist for </a:t>
            </a:r>
            <a:r>
              <a:rPr lang="en-US" sz="2400" dirty="0"/>
              <a:t>headaches and neck </a:t>
            </a:r>
            <a:r>
              <a:rPr lang="en-US" sz="2400" dirty="0" err="1" smtClean="0"/>
              <a:t>pain.A</a:t>
            </a:r>
            <a:r>
              <a:rPr lang="en-US" sz="2400" dirty="0" smtClean="0"/>
              <a:t> </a:t>
            </a:r>
            <a:r>
              <a:rPr lang="en-US" sz="2400" dirty="0"/>
              <a:t>cervical </a:t>
            </a:r>
            <a:r>
              <a:rPr lang="en-US" sz="2400" dirty="0" smtClean="0"/>
              <a:t>magnetic resonance </a:t>
            </a:r>
            <a:r>
              <a:rPr lang="en-US" sz="2400" dirty="0"/>
              <a:t>image </a:t>
            </a:r>
            <a:r>
              <a:rPr lang="en-US" sz="2400" dirty="0" smtClean="0"/>
              <a:t>incidentally detected </a:t>
            </a:r>
            <a:r>
              <a:rPr lang="en-US" sz="2400" dirty="0"/>
              <a:t>the presence of </a:t>
            </a:r>
            <a:r>
              <a:rPr lang="en-US" sz="2400" b="1" dirty="0"/>
              <a:t>a 1.2 cm right thyroid nodule</a:t>
            </a:r>
            <a:r>
              <a:rPr lang="en-US" sz="2400" dirty="0" smtClean="0"/>
              <a:t>.</a:t>
            </a:r>
          </a:p>
          <a:p>
            <a:r>
              <a:rPr lang="en-US" sz="2400" dirty="0" smtClean="0"/>
              <a:t> </a:t>
            </a:r>
            <a:r>
              <a:rPr lang="en-US" sz="2400" dirty="0"/>
              <a:t>A thyroid </a:t>
            </a:r>
            <a:r>
              <a:rPr lang="en-US" sz="2400" dirty="0" smtClean="0"/>
              <a:t>ultrasound with </a:t>
            </a:r>
            <a:r>
              <a:rPr lang="en-US" sz="2400" b="1" dirty="0"/>
              <a:t>lymph node mapping </a:t>
            </a:r>
            <a:r>
              <a:rPr lang="en-US" sz="2400" dirty="0"/>
              <a:t>was recommended for better characterization of </a:t>
            </a:r>
            <a:r>
              <a:rPr lang="en-US" sz="2400" dirty="0" smtClean="0"/>
              <a:t>this finding </a:t>
            </a:r>
            <a:r>
              <a:rPr lang="en-US" sz="2400" dirty="0"/>
              <a:t>which </a:t>
            </a:r>
            <a:r>
              <a:rPr lang="en-US" sz="2400" dirty="0" smtClean="0"/>
              <a:t>revealed:</a:t>
            </a:r>
          </a:p>
          <a:p>
            <a:pPr marL="0" indent="0">
              <a:buNone/>
            </a:pPr>
            <a:r>
              <a:rPr lang="en-US" sz="2400" dirty="0" smtClean="0"/>
              <a:t> A </a:t>
            </a:r>
            <a:r>
              <a:rPr lang="en-US" sz="2400" b="1" dirty="0"/>
              <a:t>solid, hypoechoic</a:t>
            </a:r>
            <a:r>
              <a:rPr lang="en-US" sz="2400" dirty="0"/>
              <a:t>, </a:t>
            </a:r>
            <a:r>
              <a:rPr lang="en-US" sz="2400" dirty="0" err="1" smtClean="0"/>
              <a:t>hypovascular</a:t>
            </a:r>
            <a:r>
              <a:rPr lang="en-US" sz="2400" dirty="0" smtClean="0"/>
              <a:t>  </a:t>
            </a:r>
            <a:r>
              <a:rPr lang="en-US" sz="2400" dirty="0"/>
              <a:t>nodule, with </a:t>
            </a:r>
            <a:r>
              <a:rPr lang="en-US" sz="2400" b="1" dirty="0" smtClean="0"/>
              <a:t>well-defined margins</a:t>
            </a:r>
            <a:r>
              <a:rPr lang="en-US" sz="2400" dirty="0"/>
              <a:t>, measuring 1.2 × 1.1 × 1.0 cm, located in the right thyroid lobe and </a:t>
            </a:r>
            <a:r>
              <a:rPr lang="en-US" sz="2400" dirty="0" smtClean="0"/>
              <a:t>extending into </a:t>
            </a:r>
            <a:r>
              <a:rPr lang="en-US" sz="2400" dirty="0"/>
              <a:t>the </a:t>
            </a:r>
            <a:r>
              <a:rPr lang="en-US" sz="2400" dirty="0" smtClean="0"/>
              <a:t>isthmus.</a:t>
            </a:r>
            <a:endParaRPr lang="en-US" sz="2400" dirty="0"/>
          </a:p>
        </p:txBody>
      </p:sp>
      <p:pic>
        <p:nvPicPr>
          <p:cNvPr id="5" name="Picture 4"/>
          <p:cNvPicPr>
            <a:picLocks noChangeAspect="1"/>
          </p:cNvPicPr>
          <p:nvPr/>
        </p:nvPicPr>
        <p:blipFill>
          <a:blip r:embed="rId2"/>
          <a:stretch>
            <a:fillRect/>
          </a:stretch>
        </p:blipFill>
        <p:spPr>
          <a:xfrm>
            <a:off x="8312727" y="843396"/>
            <a:ext cx="3879273" cy="4449618"/>
          </a:xfrm>
          <a:prstGeom prst="rect">
            <a:avLst/>
          </a:prstGeom>
        </p:spPr>
      </p:pic>
      <p:sp>
        <p:nvSpPr>
          <p:cNvPr id="2" name="Rectangle 1"/>
          <p:cNvSpPr/>
          <p:nvPr/>
        </p:nvSpPr>
        <p:spPr>
          <a:xfrm>
            <a:off x="286436" y="159389"/>
            <a:ext cx="3230372" cy="461665"/>
          </a:xfrm>
          <a:prstGeom prst="rect">
            <a:avLst/>
          </a:prstGeom>
        </p:spPr>
        <p:txBody>
          <a:bodyPr wrap="none">
            <a:spAutoFit/>
          </a:bodyPr>
          <a:lstStyle/>
          <a:p>
            <a:r>
              <a:rPr lang="en-US" sz="2400" b="1" u="sng" dirty="0">
                <a:solidFill>
                  <a:schemeClr val="accent1"/>
                </a:solidFill>
                <a:effectLst>
                  <a:outerShdw blurRad="38100" dist="38100" dir="2700000" algn="tl">
                    <a:srgbClr val="000000">
                      <a:alpha val="43137"/>
                    </a:srgbClr>
                  </a:outerShdw>
                </a:effectLst>
                <a:latin typeface="TimesLTStd-Bold3"/>
              </a:rPr>
              <a:t>Case </a:t>
            </a:r>
            <a:r>
              <a:rPr lang="en-US" sz="2400" b="1" u="sng" dirty="0" smtClean="0">
                <a:solidFill>
                  <a:schemeClr val="accent1"/>
                </a:solidFill>
                <a:effectLst>
                  <a:outerShdw blurRad="38100" dist="38100" dir="2700000" algn="tl">
                    <a:srgbClr val="000000">
                      <a:alpha val="43137"/>
                    </a:srgbClr>
                  </a:outerShdw>
                </a:effectLst>
                <a:latin typeface="TimesLTStd-Bold3"/>
              </a:rPr>
              <a:t>Presentation 1</a:t>
            </a:r>
            <a:endParaRPr lang="en-US" sz="2400" u="sng"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2556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12437" y="152124"/>
            <a:ext cx="11480799" cy="3172967"/>
          </a:xfrm>
          <a:prstGeom prst="rect">
            <a:avLst/>
          </a:prstGeom>
        </p:spPr>
      </p:pic>
      <p:pic>
        <p:nvPicPr>
          <p:cNvPr id="5" name="Picture 4"/>
          <p:cNvPicPr>
            <a:picLocks noChangeAspect="1"/>
          </p:cNvPicPr>
          <p:nvPr/>
        </p:nvPicPr>
        <p:blipFill>
          <a:blip r:embed="rId3"/>
          <a:stretch>
            <a:fillRect/>
          </a:stretch>
        </p:blipFill>
        <p:spPr>
          <a:xfrm>
            <a:off x="484909" y="3555722"/>
            <a:ext cx="5823528" cy="2651113"/>
          </a:xfrm>
          <a:prstGeom prst="rect">
            <a:avLst/>
          </a:prstGeom>
        </p:spPr>
      </p:pic>
      <p:sp>
        <p:nvSpPr>
          <p:cNvPr id="3" name="Rectangle 2"/>
          <p:cNvSpPr/>
          <p:nvPr/>
        </p:nvSpPr>
        <p:spPr>
          <a:xfrm>
            <a:off x="6779491" y="3555722"/>
            <a:ext cx="5015345" cy="1477328"/>
          </a:xfrm>
          <a:prstGeom prst="rect">
            <a:avLst/>
          </a:prstGeom>
        </p:spPr>
        <p:txBody>
          <a:bodyPr wrap="square">
            <a:spAutoFit/>
          </a:bodyPr>
          <a:lstStyle/>
          <a:p>
            <a:r>
              <a:rPr lang="en-US" dirty="0">
                <a:latin typeface="TimesLTStd-Roman5"/>
              </a:rPr>
              <a:t>Ito et al. followed 340 patients and found that only</a:t>
            </a:r>
            <a:r>
              <a:rPr lang="fa-IR" dirty="0">
                <a:latin typeface="TimesLTStd-Roman5"/>
              </a:rPr>
              <a:t> </a:t>
            </a:r>
            <a:r>
              <a:rPr lang="en-US" dirty="0">
                <a:solidFill>
                  <a:srgbClr val="B9475D"/>
                </a:solidFill>
              </a:rPr>
              <a:t>15.9% </a:t>
            </a:r>
            <a:r>
              <a:rPr lang="en-US" dirty="0"/>
              <a:t>of them had </a:t>
            </a:r>
            <a:r>
              <a:rPr lang="en-US" dirty="0">
                <a:solidFill>
                  <a:srgbClr val="B9475D"/>
                </a:solidFill>
              </a:rPr>
              <a:t>tumor enlargement </a:t>
            </a:r>
            <a:r>
              <a:rPr lang="en-US" dirty="0"/>
              <a:t>of 3 mm or more and only </a:t>
            </a:r>
            <a:r>
              <a:rPr lang="en-US" dirty="0">
                <a:solidFill>
                  <a:srgbClr val="B9475D"/>
                </a:solidFill>
              </a:rPr>
              <a:t>3.45%</a:t>
            </a:r>
            <a:r>
              <a:rPr lang="en-US" dirty="0"/>
              <a:t> of the</a:t>
            </a:r>
            <a:r>
              <a:rPr lang="fa-IR" dirty="0"/>
              <a:t> </a:t>
            </a:r>
            <a:r>
              <a:rPr lang="en-US" dirty="0"/>
              <a:t>cohort developed </a:t>
            </a:r>
            <a:r>
              <a:rPr lang="en-US" dirty="0">
                <a:solidFill>
                  <a:srgbClr val="B9475D"/>
                </a:solidFill>
              </a:rPr>
              <a:t>cervical metastases </a:t>
            </a:r>
            <a:r>
              <a:rPr lang="en-US" dirty="0"/>
              <a:t>after 10 years of follow-up</a:t>
            </a:r>
          </a:p>
        </p:txBody>
      </p:sp>
    </p:spTree>
    <p:extLst>
      <p:ext uri="{BB962C8B-B14F-4D97-AF65-F5344CB8AC3E}">
        <p14:creationId xmlns:p14="http://schemas.microsoft.com/office/powerpoint/2010/main" val="3696149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73" y="1376218"/>
            <a:ext cx="11822545" cy="4130963"/>
          </a:xfrm>
        </p:spPr>
        <p:txBody>
          <a:bodyPr>
            <a:normAutofit/>
          </a:bodyPr>
          <a:lstStyle/>
          <a:p>
            <a:pPr marL="0" indent="0">
              <a:buNone/>
            </a:pPr>
            <a:r>
              <a:rPr lang="en-US" sz="2400" b="1" i="1" u="sng" dirty="0" smtClean="0"/>
              <a:t>Conclusions:</a:t>
            </a:r>
          </a:p>
          <a:p>
            <a:pPr marL="0" indent="0">
              <a:buNone/>
            </a:pPr>
            <a:r>
              <a:rPr lang="en-US" sz="2400" dirty="0" smtClean="0"/>
              <a:t>Papillary micro carcinomas </a:t>
            </a:r>
            <a:r>
              <a:rPr lang="en-US" sz="2400" dirty="0"/>
              <a:t>that are </a:t>
            </a:r>
            <a:r>
              <a:rPr lang="en-US" sz="2400" dirty="0" smtClean="0"/>
              <a:t>not associated </a:t>
            </a:r>
            <a:r>
              <a:rPr lang="en-US" sz="2400" dirty="0"/>
              <a:t>with </a:t>
            </a:r>
            <a:r>
              <a:rPr lang="en-US" sz="2400" dirty="0">
                <a:solidFill>
                  <a:srgbClr val="B9475D"/>
                </a:solidFill>
              </a:rPr>
              <a:t>unfavorable features </a:t>
            </a:r>
            <a:r>
              <a:rPr lang="en-US" sz="2400" dirty="0"/>
              <a:t>can be </a:t>
            </a:r>
            <a:endParaRPr lang="en-US" sz="2400" dirty="0" smtClean="0"/>
          </a:p>
          <a:p>
            <a:pPr marL="0" indent="0">
              <a:buNone/>
            </a:pPr>
            <a:r>
              <a:rPr lang="en-US" sz="2400" dirty="0" smtClean="0"/>
              <a:t>candidates for observation. </a:t>
            </a:r>
          </a:p>
          <a:p>
            <a:pPr marL="0" indent="0">
              <a:buNone/>
            </a:pPr>
            <a:endParaRPr lang="en-US" sz="2400" dirty="0" smtClean="0"/>
          </a:p>
          <a:p>
            <a:pPr marL="0" indent="0">
              <a:buNone/>
            </a:pPr>
            <a:r>
              <a:rPr lang="en-US" sz="2400" dirty="0" smtClean="0"/>
              <a:t>If </a:t>
            </a:r>
            <a:r>
              <a:rPr lang="en-US" sz="2400" dirty="0"/>
              <a:t>there are subsequent </a:t>
            </a:r>
            <a:r>
              <a:rPr lang="en-US" sz="2400" dirty="0">
                <a:solidFill>
                  <a:srgbClr val="B9475D"/>
                </a:solidFill>
              </a:rPr>
              <a:t>signs of progression</a:t>
            </a:r>
            <a:r>
              <a:rPr lang="en-US" sz="2400" dirty="0"/>
              <a:t>, </a:t>
            </a:r>
            <a:r>
              <a:rPr lang="en-US" sz="2400" dirty="0" smtClean="0"/>
              <a:t>such as </a:t>
            </a:r>
            <a:r>
              <a:rPr lang="en-US" sz="2400" dirty="0"/>
              <a:t>tumor </a:t>
            </a:r>
            <a:r>
              <a:rPr lang="en-US" sz="2400" b="1" dirty="0"/>
              <a:t>enlargement and novel </a:t>
            </a:r>
            <a:endParaRPr lang="en-US" sz="2400" b="1" dirty="0" smtClean="0"/>
          </a:p>
          <a:p>
            <a:pPr marL="0" indent="0">
              <a:buNone/>
            </a:pPr>
            <a:r>
              <a:rPr lang="en-US" sz="2400" b="1" dirty="0" smtClean="0"/>
              <a:t>nodal </a:t>
            </a:r>
            <a:r>
              <a:rPr lang="en-US" sz="2400" b="1" dirty="0"/>
              <a:t>metastasis</a:t>
            </a:r>
            <a:r>
              <a:rPr lang="en-US" sz="2400" dirty="0"/>
              <a:t>, it </a:t>
            </a:r>
            <a:r>
              <a:rPr lang="en-US" sz="2400" dirty="0" smtClean="0"/>
              <a:t>would </a:t>
            </a:r>
            <a:r>
              <a:rPr lang="en-US" sz="2400" b="1" dirty="0" smtClean="0"/>
              <a:t>not </a:t>
            </a:r>
            <a:r>
              <a:rPr lang="en-US" sz="2400" b="1" dirty="0"/>
              <a:t>be too late </a:t>
            </a:r>
            <a:r>
              <a:rPr lang="en-US" sz="2400" dirty="0"/>
              <a:t>to perform surgical treatment. </a:t>
            </a:r>
            <a:endParaRPr lang="en-US" sz="2400" dirty="0" smtClean="0"/>
          </a:p>
        </p:txBody>
      </p:sp>
    </p:spTree>
    <p:extLst>
      <p:ext uri="{BB962C8B-B14F-4D97-AF65-F5344CB8AC3E}">
        <p14:creationId xmlns:p14="http://schemas.microsoft.com/office/powerpoint/2010/main" val="4244233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54183" y="350982"/>
            <a:ext cx="10769600" cy="6336146"/>
          </a:xfrm>
          <a:prstGeom prst="rect">
            <a:avLst/>
          </a:prstGeom>
        </p:spPr>
      </p:pic>
      <p:cxnSp>
        <p:nvCxnSpPr>
          <p:cNvPr id="6" name="Straight Connector 5"/>
          <p:cNvCxnSpPr/>
          <p:nvPr/>
        </p:nvCxnSpPr>
        <p:spPr>
          <a:xfrm flipV="1">
            <a:off x="6099048" y="5421744"/>
            <a:ext cx="482757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213796" y="5611089"/>
            <a:ext cx="4885252"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826118" y="4424218"/>
            <a:ext cx="7017373" cy="1385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3796" y="4627418"/>
            <a:ext cx="736678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30255" y="5800434"/>
            <a:ext cx="6613236" cy="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04873" y="6179126"/>
            <a:ext cx="5421745" cy="2050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14430" y="6377706"/>
            <a:ext cx="3215825" cy="2770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250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37" y="512064"/>
            <a:ext cx="11305309" cy="1609344"/>
          </a:xfrm>
        </p:spPr>
        <p:txBody>
          <a:bodyPr>
            <a:normAutofit/>
          </a:bodyPr>
          <a:lstStyle/>
          <a:p>
            <a:pPr algn="ctr"/>
            <a:r>
              <a:rPr lang="en-US" sz="3600" u="sng" dirty="0" smtClean="0">
                <a:solidFill>
                  <a:schemeClr val="accent1"/>
                </a:solidFill>
                <a:effectLst>
                  <a:outerShdw blurRad="38100" dist="38100" dir="2700000" algn="tl">
                    <a:srgbClr val="000000">
                      <a:alpha val="43137"/>
                    </a:srgbClr>
                  </a:outerShdw>
                </a:effectLst>
              </a:rPr>
              <a:t>Studies </a:t>
            </a:r>
            <a:r>
              <a:rPr lang="en-US" sz="3600" u="sng" dirty="0">
                <a:solidFill>
                  <a:schemeClr val="accent1"/>
                </a:solidFill>
                <a:effectLst>
                  <a:outerShdw blurRad="38100" dist="38100" dir="2700000" algn="tl">
                    <a:srgbClr val="000000">
                      <a:alpha val="43137"/>
                    </a:srgbClr>
                  </a:outerShdw>
                </a:effectLst>
              </a:rPr>
              <a:t>showed favorable outcomes:</a:t>
            </a:r>
          </a:p>
        </p:txBody>
      </p:sp>
      <p:sp>
        <p:nvSpPr>
          <p:cNvPr id="3" name="Content Placeholder 2"/>
          <p:cNvSpPr>
            <a:spLocks noGrp="1"/>
          </p:cNvSpPr>
          <p:nvPr>
            <p:ph idx="1"/>
          </p:nvPr>
        </p:nvSpPr>
        <p:spPr>
          <a:xfrm>
            <a:off x="378691" y="2121408"/>
            <a:ext cx="11490035" cy="4050792"/>
          </a:xfrm>
        </p:spPr>
        <p:txBody>
          <a:bodyPr>
            <a:normAutofit/>
          </a:bodyPr>
          <a:lstStyle/>
          <a:p>
            <a:pPr marL="457200" indent="-457200">
              <a:buFont typeface="+mj-lt"/>
              <a:buAutoNum type="arabicParenR"/>
            </a:pPr>
            <a:r>
              <a:rPr lang="en-US" sz="2400" dirty="0" smtClean="0"/>
              <a:t>Rates of cancer </a:t>
            </a:r>
            <a:r>
              <a:rPr lang="en-US" sz="2400" dirty="0"/>
              <a:t>growth and new appearance of </a:t>
            </a:r>
            <a:r>
              <a:rPr lang="en-US" sz="2400" dirty="0" smtClean="0"/>
              <a:t>LNM </a:t>
            </a:r>
            <a:r>
              <a:rPr lang="en-US" sz="2400" dirty="0"/>
              <a:t>were </a:t>
            </a:r>
            <a:r>
              <a:rPr lang="en-US" sz="2400" dirty="0" smtClean="0"/>
              <a:t>low.</a:t>
            </a:r>
          </a:p>
          <a:p>
            <a:pPr marL="457200" indent="-457200">
              <a:buFont typeface="+mj-lt"/>
              <a:buAutoNum type="arabicParenR"/>
            </a:pPr>
            <a:endParaRPr lang="en-US" sz="2400" dirty="0"/>
          </a:p>
          <a:p>
            <a:pPr marL="457200" indent="-457200">
              <a:buFont typeface="+mj-lt"/>
              <a:buAutoNum type="arabicParenR"/>
            </a:pPr>
            <a:r>
              <a:rPr lang="en-US" sz="2400" dirty="0" smtClean="0"/>
              <a:t>No </a:t>
            </a:r>
            <a:r>
              <a:rPr lang="en-US" sz="2400" dirty="0"/>
              <a:t>patients who underwent surgery </a:t>
            </a:r>
            <a:r>
              <a:rPr lang="en-US" sz="2400" dirty="0" smtClean="0"/>
              <a:t>form tumor </a:t>
            </a:r>
            <a:r>
              <a:rPr lang="en-US" sz="2400" dirty="0"/>
              <a:t>growth or new LNM had </a:t>
            </a:r>
            <a:endParaRPr lang="en-US" sz="2400" dirty="0" smtClean="0"/>
          </a:p>
          <a:p>
            <a:pPr marL="0" indent="0">
              <a:buNone/>
            </a:pPr>
            <a:r>
              <a:rPr lang="en-US" sz="2400" dirty="0" smtClean="0"/>
              <a:t>              </a:t>
            </a:r>
            <a:r>
              <a:rPr lang="en-US" sz="2400" b="1" dirty="0" smtClean="0"/>
              <a:t>life-threatening </a:t>
            </a:r>
            <a:r>
              <a:rPr lang="en-US" sz="2400" b="1" dirty="0"/>
              <a:t>recurrence </a:t>
            </a:r>
            <a:r>
              <a:rPr lang="en-US" sz="2400" dirty="0" smtClean="0"/>
              <a:t>or </a:t>
            </a:r>
            <a:r>
              <a:rPr lang="en-US" sz="2400" b="1" dirty="0" smtClean="0"/>
              <a:t>died </a:t>
            </a:r>
            <a:r>
              <a:rPr lang="en-US" sz="2400" dirty="0"/>
              <a:t>of thyroid </a:t>
            </a:r>
            <a:r>
              <a:rPr lang="en-US" sz="2400" dirty="0" smtClean="0"/>
              <a:t>cancer</a:t>
            </a:r>
            <a:r>
              <a:rPr lang="en-US" sz="2400" dirty="0"/>
              <a:t> </a:t>
            </a:r>
          </a:p>
          <a:p>
            <a:pPr marL="0" indent="0">
              <a:buNone/>
            </a:pPr>
            <a:r>
              <a:rPr lang="en-US" sz="2400" dirty="0" smtClean="0"/>
              <a:t> </a:t>
            </a:r>
            <a:r>
              <a:rPr lang="en-US" sz="2400" dirty="0" smtClean="0">
                <a:solidFill>
                  <a:srgbClr val="B9475D"/>
                </a:solidFill>
              </a:rPr>
              <a:t>3)</a:t>
            </a:r>
            <a:r>
              <a:rPr lang="en-US" sz="2400" dirty="0" smtClean="0"/>
              <a:t> No </a:t>
            </a:r>
            <a:r>
              <a:rPr lang="en-US" sz="2400" dirty="0"/>
              <a:t>patients developed </a:t>
            </a:r>
            <a:r>
              <a:rPr lang="en-US" sz="2400" b="1" dirty="0" smtClean="0"/>
              <a:t>distant metastases </a:t>
            </a:r>
            <a:r>
              <a:rPr lang="en-US" sz="2400" dirty="0"/>
              <a:t>or </a:t>
            </a:r>
            <a:r>
              <a:rPr lang="en-US" sz="2400" b="1" dirty="0"/>
              <a:t>died</a:t>
            </a:r>
            <a:r>
              <a:rPr lang="en-US" sz="2400" dirty="0"/>
              <a:t> of thyroid cancer during </a:t>
            </a:r>
            <a:r>
              <a:rPr lang="en-US" sz="2400" dirty="0" smtClean="0"/>
              <a:t>AS.</a:t>
            </a:r>
          </a:p>
          <a:p>
            <a:pPr marL="0" indent="0" algn="ctr">
              <a:buNone/>
            </a:pPr>
            <a:endParaRPr lang="en-US" sz="2400" dirty="0" smtClean="0"/>
          </a:p>
          <a:p>
            <a:pPr marL="0" indent="0" algn="ctr">
              <a:buNone/>
            </a:pPr>
            <a:r>
              <a:rPr lang="en-US" sz="2400" dirty="0" smtClean="0"/>
              <a:t>However</a:t>
            </a:r>
            <a:r>
              <a:rPr lang="en-US" sz="2400" dirty="0"/>
              <a:t>, many health care providers </a:t>
            </a:r>
            <a:r>
              <a:rPr lang="en-US" sz="2400" dirty="0">
                <a:solidFill>
                  <a:schemeClr val="accent1"/>
                </a:solidFill>
              </a:rPr>
              <a:t>still have various </a:t>
            </a:r>
            <a:r>
              <a:rPr lang="en-US" sz="2400" dirty="0" smtClean="0">
                <a:solidFill>
                  <a:schemeClr val="accent1"/>
                </a:solidFill>
              </a:rPr>
              <a:t>concerns</a:t>
            </a:r>
          </a:p>
          <a:p>
            <a:pPr marL="0" indent="0" algn="ctr">
              <a:buNone/>
            </a:pPr>
            <a:r>
              <a:rPr lang="en-US" sz="2400" dirty="0" smtClean="0">
                <a:solidFill>
                  <a:schemeClr val="accent1"/>
                </a:solidFill>
              </a:rPr>
              <a:t> </a:t>
            </a:r>
            <a:r>
              <a:rPr lang="en-US" sz="2400" dirty="0">
                <a:solidFill>
                  <a:schemeClr val="accent1"/>
                </a:solidFill>
              </a:rPr>
              <a:t>about providing AS </a:t>
            </a:r>
            <a:r>
              <a:rPr lang="en-US" sz="2400" dirty="0"/>
              <a:t>in real-world practice.</a:t>
            </a:r>
          </a:p>
          <a:p>
            <a:pPr marL="457200" indent="-457200">
              <a:buFont typeface="+mj-lt"/>
              <a:buAutoNum type="arabicParenR"/>
            </a:pPr>
            <a:endParaRPr lang="en-US" sz="2400" dirty="0"/>
          </a:p>
        </p:txBody>
      </p:sp>
    </p:spTree>
    <p:extLst>
      <p:ext uri="{BB962C8B-B14F-4D97-AF65-F5344CB8AC3E}">
        <p14:creationId xmlns:p14="http://schemas.microsoft.com/office/powerpoint/2010/main" val="2670896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87298"/>
            <a:ext cx="10788072" cy="4050792"/>
          </a:xfrm>
        </p:spPr>
        <p:txBody>
          <a:bodyPr>
            <a:normAutofit/>
          </a:bodyPr>
          <a:lstStyle/>
          <a:p>
            <a:pPr>
              <a:buFont typeface="Wingdings" panose="05000000000000000000" pitchFamily="2" charset="2"/>
              <a:buChar char="v"/>
            </a:pPr>
            <a:r>
              <a:rPr lang="en-US" sz="2400" dirty="0"/>
              <a:t>AS should be performed by ‘‘</a:t>
            </a:r>
            <a:r>
              <a:rPr lang="en-US" sz="2400" b="1" dirty="0">
                <a:solidFill>
                  <a:schemeClr val="accent1"/>
                </a:solidFill>
              </a:rPr>
              <a:t>an appropriate medical </a:t>
            </a:r>
            <a:r>
              <a:rPr lang="en-US" sz="2400" b="1" dirty="0" smtClean="0">
                <a:solidFill>
                  <a:schemeClr val="accent1"/>
                </a:solidFill>
              </a:rPr>
              <a:t>care team</a:t>
            </a:r>
            <a:r>
              <a:rPr lang="en-US" sz="2400" dirty="0" smtClean="0"/>
              <a:t>’’.</a:t>
            </a:r>
          </a:p>
          <a:p>
            <a:pPr marL="0" indent="0">
              <a:buNone/>
            </a:pPr>
            <a:endParaRPr lang="en-US" sz="2400" dirty="0" smtClean="0"/>
          </a:p>
          <a:p>
            <a:pPr marL="0" indent="0">
              <a:buNone/>
            </a:pPr>
            <a:r>
              <a:rPr lang="en-US" sz="2400" dirty="0" smtClean="0"/>
              <a:t>A </a:t>
            </a:r>
            <a:r>
              <a:rPr lang="en-US" sz="2400" dirty="0"/>
              <a:t>multidisciplinary team including </a:t>
            </a:r>
            <a:r>
              <a:rPr lang="en-US" sz="2400" dirty="0">
                <a:solidFill>
                  <a:schemeClr val="accent1"/>
                </a:solidFill>
              </a:rPr>
              <a:t>US </a:t>
            </a:r>
            <a:r>
              <a:rPr lang="en-US" sz="2400" dirty="0" smtClean="0">
                <a:solidFill>
                  <a:schemeClr val="accent1"/>
                </a:solidFill>
              </a:rPr>
              <a:t>specialists </a:t>
            </a:r>
            <a:r>
              <a:rPr lang="en-US" sz="2400" dirty="0" smtClean="0"/>
              <a:t>highly </a:t>
            </a:r>
            <a:r>
              <a:rPr lang="en-US" sz="2400" dirty="0"/>
              <a:t>experienced in </a:t>
            </a:r>
            <a:endParaRPr lang="en-US" sz="2400" dirty="0" smtClean="0"/>
          </a:p>
          <a:p>
            <a:pPr marL="0" indent="0">
              <a:buNone/>
            </a:pPr>
            <a:r>
              <a:rPr lang="en-US" sz="2400" dirty="0" smtClean="0"/>
              <a:t>imaging </a:t>
            </a:r>
            <a:r>
              <a:rPr lang="en-US" sz="2400" dirty="0"/>
              <a:t>of the neck region </a:t>
            </a:r>
            <a:r>
              <a:rPr lang="en-US" sz="2400" dirty="0" smtClean="0"/>
              <a:t>is </a:t>
            </a:r>
            <a:r>
              <a:rPr lang="en-US" sz="2400" dirty="0" smtClean="0">
                <a:solidFill>
                  <a:schemeClr val="accent1"/>
                </a:solidFill>
              </a:rPr>
              <a:t>mandatory </a:t>
            </a:r>
            <a:r>
              <a:rPr lang="en-US" sz="2400" dirty="0">
                <a:solidFill>
                  <a:schemeClr val="accent1"/>
                </a:solidFill>
              </a:rPr>
              <a:t>for conducting AS </a:t>
            </a:r>
            <a:r>
              <a:rPr lang="en-US" sz="2400" dirty="0"/>
              <a:t>to accurately </a:t>
            </a:r>
            <a:endParaRPr lang="en-US" sz="2400" dirty="0" smtClean="0"/>
          </a:p>
          <a:p>
            <a:pPr marL="0" indent="0">
              <a:buNone/>
            </a:pPr>
            <a:r>
              <a:rPr lang="en-US" sz="2400" dirty="0" smtClean="0"/>
              <a:t>evaluate primary tumors </a:t>
            </a:r>
            <a:r>
              <a:rPr lang="en-US" sz="2400" dirty="0"/>
              <a:t>and lymph nodes at the beginning of and </a:t>
            </a:r>
            <a:r>
              <a:rPr lang="en-US" sz="2400" dirty="0" smtClean="0"/>
              <a:t>during AS.</a:t>
            </a:r>
            <a:endParaRPr lang="en-US" sz="2400" dirty="0"/>
          </a:p>
        </p:txBody>
      </p:sp>
    </p:spTree>
    <p:extLst>
      <p:ext uri="{BB962C8B-B14F-4D97-AF65-F5344CB8AC3E}">
        <p14:creationId xmlns:p14="http://schemas.microsoft.com/office/powerpoint/2010/main" val="1556261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190" y="2444680"/>
            <a:ext cx="10401716" cy="4050792"/>
          </a:xfrm>
        </p:spPr>
        <p:txBody>
          <a:bodyPr/>
          <a:lstStyle/>
          <a:p>
            <a:pPr marL="0" indent="0">
              <a:buNone/>
            </a:pPr>
            <a:r>
              <a:rPr lang="en-US" sz="2400" dirty="0"/>
              <a:t>Candidates for AS are </a:t>
            </a:r>
            <a:r>
              <a:rPr lang="en-US" sz="2400" b="1" dirty="0">
                <a:solidFill>
                  <a:srgbClr val="B9475D"/>
                </a:solidFill>
              </a:rPr>
              <a:t>adult</a:t>
            </a:r>
            <a:r>
              <a:rPr lang="en-US" sz="2400" dirty="0"/>
              <a:t> patients </a:t>
            </a:r>
            <a:r>
              <a:rPr lang="en-US" sz="2400" dirty="0" smtClean="0"/>
              <a:t>with clinical </a:t>
            </a:r>
            <a:r>
              <a:rPr lang="en-US" sz="2400" b="1" dirty="0">
                <a:solidFill>
                  <a:srgbClr val="B9475D"/>
                </a:solidFill>
              </a:rPr>
              <a:t>T1aN0M0</a:t>
            </a:r>
            <a:r>
              <a:rPr lang="en-US" sz="2400" dirty="0"/>
              <a:t> low-risk PTMC</a:t>
            </a:r>
            <a:r>
              <a:rPr lang="en-US" sz="2400" dirty="0" smtClean="0"/>
              <a:t>.</a:t>
            </a:r>
          </a:p>
          <a:p>
            <a:endParaRPr lang="en-US" dirty="0"/>
          </a:p>
          <a:p>
            <a:pPr marL="0" indent="0">
              <a:buNone/>
            </a:pPr>
            <a:r>
              <a:rPr lang="en-US" sz="2400" dirty="0" smtClean="0"/>
              <a:t>              </a:t>
            </a:r>
          </a:p>
          <a:p>
            <a:pPr marL="0" indent="0">
              <a:buNone/>
            </a:pPr>
            <a:r>
              <a:rPr lang="en-US" sz="2400" dirty="0"/>
              <a:t> </a:t>
            </a:r>
            <a:r>
              <a:rPr lang="en-US" sz="2400" dirty="0" smtClean="0"/>
              <a:t>              At </a:t>
            </a:r>
            <a:r>
              <a:rPr lang="en-US" sz="2400" dirty="0"/>
              <a:t>present, evidence for the safety </a:t>
            </a:r>
            <a:r>
              <a:rPr lang="en-US" sz="2400" dirty="0" smtClean="0"/>
              <a:t>of AS </a:t>
            </a:r>
            <a:r>
              <a:rPr lang="en-US" sz="2400" dirty="0"/>
              <a:t>in patients </a:t>
            </a:r>
            <a:r>
              <a:rPr lang="en-US" sz="2400" dirty="0" smtClean="0"/>
              <a:t>younger</a:t>
            </a:r>
          </a:p>
          <a:p>
            <a:pPr marL="0" indent="0" algn="ctr">
              <a:buNone/>
            </a:pPr>
            <a:r>
              <a:rPr lang="en-US" sz="2400" dirty="0" smtClean="0"/>
              <a:t> </a:t>
            </a:r>
            <a:r>
              <a:rPr lang="en-US" sz="2400" dirty="0"/>
              <a:t>than 20 years is </a:t>
            </a:r>
            <a:r>
              <a:rPr lang="en-US" sz="2400" dirty="0" smtClean="0"/>
              <a:t>lacking.</a:t>
            </a:r>
            <a:endParaRPr lang="en-US" sz="2400" dirty="0"/>
          </a:p>
        </p:txBody>
      </p:sp>
      <p:sp>
        <p:nvSpPr>
          <p:cNvPr id="2" name="Rounded Rectangle 1"/>
          <p:cNvSpPr/>
          <p:nvPr/>
        </p:nvSpPr>
        <p:spPr>
          <a:xfrm>
            <a:off x="1847273" y="3620654"/>
            <a:ext cx="9144000" cy="13115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178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B9475D"/>
                </a:solidFill>
              </a:rPr>
              <a:t>Indications for AS and immediate surgery for PTMC</a:t>
            </a:r>
          </a:p>
        </p:txBody>
      </p:sp>
      <p:sp>
        <p:nvSpPr>
          <p:cNvPr id="3" name="Content Placeholder 2"/>
          <p:cNvSpPr>
            <a:spLocks noGrp="1"/>
          </p:cNvSpPr>
          <p:nvPr>
            <p:ph idx="1"/>
          </p:nvPr>
        </p:nvSpPr>
        <p:spPr/>
        <p:txBody>
          <a:bodyPr>
            <a:normAutofit/>
          </a:bodyPr>
          <a:lstStyle/>
          <a:p>
            <a:pPr marL="0" indent="0">
              <a:buNone/>
            </a:pPr>
            <a:r>
              <a:rPr lang="en-US" sz="2400" dirty="0"/>
              <a:t>PTMC is defined as a PTC </a:t>
            </a:r>
            <a:r>
              <a:rPr lang="en-US" sz="2400" dirty="0" smtClean="0"/>
              <a:t>≤10mm </a:t>
            </a:r>
            <a:r>
              <a:rPr lang="en-US" sz="2400" dirty="0"/>
              <a:t>in maximal </a:t>
            </a:r>
            <a:r>
              <a:rPr lang="en-US" sz="2400" dirty="0" smtClean="0"/>
              <a:t>diameter. </a:t>
            </a:r>
          </a:p>
          <a:p>
            <a:pPr marL="0" indent="0">
              <a:buNone/>
            </a:pPr>
            <a:endParaRPr lang="en-US" sz="2400" dirty="0"/>
          </a:p>
          <a:p>
            <a:pPr marL="0" indent="0">
              <a:buNone/>
            </a:pPr>
            <a:r>
              <a:rPr lang="en-US" sz="2400" dirty="0" smtClean="0"/>
              <a:t>Candidates </a:t>
            </a:r>
            <a:r>
              <a:rPr lang="en-US" sz="2400" dirty="0"/>
              <a:t>for AS are adult patients with low-risk PTMC.</a:t>
            </a:r>
          </a:p>
        </p:txBody>
      </p:sp>
    </p:spTree>
    <p:extLst>
      <p:ext uri="{BB962C8B-B14F-4D97-AF65-F5344CB8AC3E}">
        <p14:creationId xmlns:p14="http://schemas.microsoft.com/office/powerpoint/2010/main" val="1646768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lumMod val="75000"/>
                  </a:schemeClr>
                </a:solidFill>
              </a:rPr>
              <a:t>Immediate surgery:</a:t>
            </a:r>
            <a:endParaRPr lang="en-US" b="1" i="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400" dirty="0" smtClean="0"/>
              <a:t>PTMCs with </a:t>
            </a:r>
            <a:r>
              <a:rPr lang="en-US" sz="2400" dirty="0"/>
              <a:t>high-risk features </a:t>
            </a:r>
            <a:r>
              <a:rPr lang="en-US" sz="2400" dirty="0" smtClean="0"/>
              <a:t>including:</a:t>
            </a:r>
          </a:p>
          <a:p>
            <a:pPr>
              <a:buFont typeface="Wingdings" panose="05000000000000000000" pitchFamily="2" charset="2"/>
              <a:buChar char="ü"/>
            </a:pPr>
            <a:r>
              <a:rPr lang="en-US" sz="2400" dirty="0" smtClean="0"/>
              <a:t> </a:t>
            </a:r>
            <a:r>
              <a:rPr lang="en-US" sz="2400" dirty="0"/>
              <a:t>C</a:t>
            </a:r>
            <a:r>
              <a:rPr lang="en-US" sz="2400" dirty="0" smtClean="0"/>
              <a:t>linical LNM</a:t>
            </a:r>
          </a:p>
          <a:p>
            <a:pPr>
              <a:buFont typeface="Wingdings" panose="05000000000000000000" pitchFamily="2" charset="2"/>
              <a:buChar char="ü"/>
            </a:pPr>
            <a:r>
              <a:rPr lang="en-US" sz="2400" dirty="0"/>
              <a:t>D</a:t>
            </a:r>
            <a:r>
              <a:rPr lang="en-US" sz="2400" dirty="0" smtClean="0"/>
              <a:t>istant metastasis (although </a:t>
            </a:r>
            <a:r>
              <a:rPr lang="en-US" sz="2400" dirty="0"/>
              <a:t>very rare</a:t>
            </a:r>
            <a:r>
              <a:rPr lang="en-US" sz="2400" dirty="0" smtClean="0"/>
              <a:t>)</a:t>
            </a:r>
          </a:p>
          <a:p>
            <a:pPr>
              <a:buFont typeface="Wingdings" panose="05000000000000000000" pitchFamily="2" charset="2"/>
              <a:buChar char="ü"/>
            </a:pPr>
            <a:r>
              <a:rPr lang="en-US" sz="2400" dirty="0" smtClean="0"/>
              <a:t> Invasion </a:t>
            </a:r>
            <a:r>
              <a:rPr lang="en-US" sz="2400" dirty="0"/>
              <a:t>to adjacent </a:t>
            </a:r>
            <a:r>
              <a:rPr lang="en-US" sz="2400" dirty="0" smtClean="0"/>
              <a:t>organs (particularly </a:t>
            </a:r>
            <a:r>
              <a:rPr lang="en-US" sz="2400" dirty="0"/>
              <a:t>the trachea and </a:t>
            </a:r>
            <a:r>
              <a:rPr lang="en-US" sz="2400" dirty="0" smtClean="0"/>
              <a:t>RLN)</a:t>
            </a:r>
          </a:p>
          <a:p>
            <a:pPr marL="0" indent="0">
              <a:buNone/>
            </a:pPr>
            <a:endParaRPr lang="en-US" sz="2400" dirty="0" smtClean="0"/>
          </a:p>
          <a:p>
            <a:pPr marL="0" indent="0" algn="ctr">
              <a:buNone/>
            </a:pPr>
            <a:r>
              <a:rPr lang="en-US" sz="2400" dirty="0" smtClean="0"/>
              <a:t>Should </a:t>
            </a:r>
            <a:r>
              <a:rPr lang="en-US" sz="2400" dirty="0"/>
              <a:t>undergo immediate surgery, and </a:t>
            </a:r>
            <a:r>
              <a:rPr lang="en-US" sz="2400" dirty="0" smtClean="0"/>
              <a:t>postoperative radioactive </a:t>
            </a:r>
            <a:r>
              <a:rPr lang="en-US" sz="2400" dirty="0"/>
              <a:t>iodine therapy should be given if indicated.</a:t>
            </a:r>
          </a:p>
        </p:txBody>
      </p:sp>
    </p:spTree>
    <p:extLst>
      <p:ext uri="{BB962C8B-B14F-4D97-AF65-F5344CB8AC3E}">
        <p14:creationId xmlns:p14="http://schemas.microsoft.com/office/powerpoint/2010/main" val="1460114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93817" y="1613686"/>
            <a:ext cx="7398327" cy="4519260"/>
          </a:xfrm>
          <a:prstGeom prst="rect">
            <a:avLst/>
          </a:prstGeom>
          <a:ln w="76200">
            <a:solidFill>
              <a:srgbClr val="B9475D"/>
            </a:solidFill>
          </a:ln>
        </p:spPr>
      </p:pic>
      <p:sp>
        <p:nvSpPr>
          <p:cNvPr id="3" name="Rectangle 2"/>
          <p:cNvSpPr/>
          <p:nvPr/>
        </p:nvSpPr>
        <p:spPr>
          <a:xfrm>
            <a:off x="4442340" y="861353"/>
            <a:ext cx="3501280" cy="523220"/>
          </a:xfrm>
          <a:prstGeom prst="rect">
            <a:avLst/>
          </a:prstGeom>
        </p:spPr>
        <p:txBody>
          <a:bodyPr wrap="none">
            <a:spAutoFit/>
          </a:bodyPr>
          <a:lstStyle/>
          <a:p>
            <a:r>
              <a:rPr lang="en-US" sz="2800" b="1" i="1" dirty="0">
                <a:solidFill>
                  <a:schemeClr val="accent1">
                    <a:lumMod val="75000"/>
                  </a:schemeClr>
                </a:solidFill>
              </a:rPr>
              <a:t>Immediate </a:t>
            </a:r>
            <a:r>
              <a:rPr lang="en-US" sz="2800" b="1" i="1" dirty="0" smtClean="0">
                <a:solidFill>
                  <a:schemeClr val="accent1">
                    <a:lumMod val="75000"/>
                  </a:schemeClr>
                </a:solidFill>
              </a:rPr>
              <a:t>surgery</a:t>
            </a:r>
            <a:endParaRPr lang="en-US" sz="2800" dirty="0"/>
          </a:p>
        </p:txBody>
      </p:sp>
    </p:spTree>
    <p:extLst>
      <p:ext uri="{BB962C8B-B14F-4D97-AF65-F5344CB8AC3E}">
        <p14:creationId xmlns:p14="http://schemas.microsoft.com/office/powerpoint/2010/main" val="276977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ln w="0"/>
                <a:solidFill>
                  <a:schemeClr val="accent1"/>
                </a:solidFill>
                <a:effectLst>
                  <a:outerShdw blurRad="38100" dist="25400" dir="5400000" algn="ctr" rotWithShape="0">
                    <a:srgbClr val="6E747A">
                      <a:alpha val="43000"/>
                    </a:srgbClr>
                  </a:outerShdw>
                </a:effectLst>
              </a:rPr>
              <a:t>Microscopic </a:t>
            </a:r>
            <a:r>
              <a:rPr lang="en-US" b="1" i="1" u="sng" dirty="0" smtClean="0">
                <a:ln w="0"/>
                <a:solidFill>
                  <a:schemeClr val="accent1"/>
                </a:solidFill>
                <a:effectLst>
                  <a:outerShdw blurRad="38100" dist="25400" dir="5400000" algn="ctr" rotWithShape="0">
                    <a:srgbClr val="6E747A">
                      <a:alpha val="43000"/>
                    </a:srgbClr>
                  </a:outerShdw>
                </a:effectLst>
              </a:rPr>
              <a:t>LNM:</a:t>
            </a:r>
            <a:endParaRPr lang="en-US" b="1" i="1" u="sng"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340175" y="2093976"/>
            <a:ext cx="11517745" cy="4427174"/>
          </a:xfrm>
        </p:spPr>
        <p:txBody>
          <a:bodyPr>
            <a:normAutofit/>
          </a:bodyPr>
          <a:lstStyle/>
          <a:p>
            <a:endParaRPr lang="en-US" sz="2400" dirty="0" smtClean="0"/>
          </a:p>
          <a:p>
            <a:r>
              <a:rPr lang="en-US" sz="2400" dirty="0" smtClean="0"/>
              <a:t>Microscopic LNM have </a:t>
            </a:r>
            <a:r>
              <a:rPr lang="en-US" sz="2400" dirty="0"/>
              <a:t>been detected at considerably </a:t>
            </a:r>
            <a:r>
              <a:rPr lang="en-US" sz="2400" dirty="0" smtClean="0"/>
              <a:t>high rates </a:t>
            </a:r>
            <a:r>
              <a:rPr lang="en-US" sz="2400" dirty="0"/>
              <a:t>not only in </a:t>
            </a:r>
            <a:endParaRPr lang="en-US" sz="2400" dirty="0" smtClean="0"/>
          </a:p>
          <a:p>
            <a:pPr marL="0" indent="0">
              <a:buNone/>
            </a:pPr>
            <a:r>
              <a:rPr lang="en-US" sz="2400" dirty="0" smtClean="0"/>
              <a:t>the </a:t>
            </a:r>
            <a:r>
              <a:rPr lang="en-US" sz="2400" dirty="0"/>
              <a:t>central neck compartment but also in </a:t>
            </a:r>
            <a:r>
              <a:rPr lang="en-US" sz="2400" dirty="0" smtClean="0"/>
              <a:t>the </a:t>
            </a:r>
            <a:r>
              <a:rPr lang="en-US" sz="2400" dirty="0"/>
              <a:t>lateral neck compartments </a:t>
            </a:r>
            <a:r>
              <a:rPr lang="en-US" sz="2400" b="1" dirty="0"/>
              <a:t>even </a:t>
            </a:r>
            <a:endParaRPr lang="en-US" sz="2400" b="1" dirty="0" smtClean="0"/>
          </a:p>
          <a:p>
            <a:pPr marL="0" indent="0">
              <a:buNone/>
            </a:pPr>
            <a:r>
              <a:rPr lang="en-US" sz="2400" b="1" dirty="0" smtClean="0"/>
              <a:t>in </a:t>
            </a:r>
            <a:r>
              <a:rPr lang="en-US" sz="2400" b="1" dirty="0"/>
              <a:t>clinically </a:t>
            </a:r>
            <a:r>
              <a:rPr lang="en-US" sz="2400" b="1" dirty="0" smtClean="0"/>
              <a:t>node-negative PTMC</a:t>
            </a:r>
            <a:r>
              <a:rPr lang="en-US" sz="2400" dirty="0"/>
              <a:t>, when these compartments were dissected </a:t>
            </a:r>
            <a:endParaRPr lang="en-US" sz="2400" dirty="0" smtClean="0"/>
          </a:p>
          <a:p>
            <a:pPr marL="0" indent="0">
              <a:buNone/>
            </a:pPr>
            <a:r>
              <a:rPr lang="en-US" sz="2400" dirty="0" smtClean="0"/>
              <a:t>prophylactically.</a:t>
            </a:r>
            <a:endParaRPr lang="en-US" sz="2400" dirty="0"/>
          </a:p>
        </p:txBody>
      </p:sp>
    </p:spTree>
    <p:extLst>
      <p:ext uri="{BB962C8B-B14F-4D97-AF65-F5344CB8AC3E}">
        <p14:creationId xmlns:p14="http://schemas.microsoft.com/office/powerpoint/2010/main" val="1997226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2" y="699007"/>
            <a:ext cx="11517744" cy="5932701"/>
          </a:xfrm>
        </p:spPr>
        <p:txBody>
          <a:bodyPr>
            <a:normAutofit/>
          </a:bodyPr>
          <a:lstStyle/>
          <a:p>
            <a:r>
              <a:rPr lang="en-US" dirty="0"/>
              <a:t>There was normal thyroid tissue surrounding </a:t>
            </a:r>
            <a:r>
              <a:rPr lang="en-US" dirty="0" smtClean="0"/>
              <a:t>this nodule</a:t>
            </a:r>
            <a:r>
              <a:rPr lang="en-US" dirty="0"/>
              <a:t>, </a:t>
            </a:r>
            <a:r>
              <a:rPr lang="en-US" b="1" dirty="0"/>
              <a:t>no nodules in the left</a:t>
            </a:r>
            <a:r>
              <a:rPr lang="en-US" dirty="0"/>
              <a:t> thyroid lobe, and </a:t>
            </a:r>
            <a:r>
              <a:rPr lang="en-US" b="1" dirty="0"/>
              <a:t>no cervical lymphadenopathy</a:t>
            </a:r>
            <a:r>
              <a:rPr lang="en-US" dirty="0"/>
              <a:t>. </a:t>
            </a:r>
            <a:endParaRPr lang="en-US" dirty="0" smtClean="0"/>
          </a:p>
          <a:p>
            <a:r>
              <a:rPr lang="en-US" dirty="0" smtClean="0"/>
              <a:t>The patient </a:t>
            </a:r>
            <a:r>
              <a:rPr lang="en-US" dirty="0"/>
              <a:t>denied masses in her neck, hoarseness, dysphagia, or dyspnea, She denied any history of </a:t>
            </a:r>
            <a:r>
              <a:rPr lang="en-US" b="1" dirty="0"/>
              <a:t>head or neck irradiation </a:t>
            </a:r>
            <a:r>
              <a:rPr lang="en-US" dirty="0"/>
              <a:t>or </a:t>
            </a:r>
            <a:r>
              <a:rPr lang="en-US" b="1" dirty="0"/>
              <a:t>family history </a:t>
            </a:r>
            <a:r>
              <a:rPr lang="en-US" dirty="0"/>
              <a:t>of thyroid </a:t>
            </a:r>
            <a:r>
              <a:rPr lang="en-US" dirty="0" smtClean="0"/>
              <a:t>carcinoma.</a:t>
            </a:r>
          </a:p>
          <a:p>
            <a:r>
              <a:rPr lang="en-US" dirty="0" smtClean="0"/>
              <a:t>Her </a:t>
            </a:r>
            <a:r>
              <a:rPr lang="en-US" b="1" dirty="0"/>
              <a:t>TSH </a:t>
            </a:r>
            <a:r>
              <a:rPr lang="en-US" b="1" dirty="0" smtClean="0"/>
              <a:t>was normal </a:t>
            </a:r>
            <a:r>
              <a:rPr lang="en-US" b="1" dirty="0"/>
              <a:t>at 1.8 </a:t>
            </a:r>
            <a:r>
              <a:rPr lang="en-US" dirty="0" err="1"/>
              <a:t>mIU</a:t>
            </a:r>
            <a:r>
              <a:rPr lang="en-US" dirty="0"/>
              <a:t>/L. </a:t>
            </a:r>
            <a:endParaRPr lang="en-US" dirty="0" smtClean="0"/>
          </a:p>
          <a:p>
            <a:r>
              <a:rPr lang="en-US" dirty="0" smtClean="0"/>
              <a:t>The </a:t>
            </a:r>
            <a:r>
              <a:rPr lang="en-US" dirty="0"/>
              <a:t>right thyroid nodule was classified as “</a:t>
            </a:r>
            <a:r>
              <a:rPr lang="en-US" b="1" dirty="0" smtClean="0"/>
              <a:t>intermediate suspicion</a:t>
            </a:r>
            <a:r>
              <a:rPr lang="en-US" dirty="0"/>
              <a:t>” according to the 2015 </a:t>
            </a:r>
            <a:r>
              <a:rPr lang="en-US" dirty="0" smtClean="0"/>
              <a:t>ATA </a:t>
            </a:r>
          </a:p>
          <a:p>
            <a:pPr marL="0" indent="0">
              <a:buNone/>
            </a:pPr>
            <a:r>
              <a:rPr lang="en-US" dirty="0" smtClean="0"/>
              <a:t>guidelines; a FNA </a:t>
            </a:r>
            <a:r>
              <a:rPr lang="en-US" dirty="0"/>
              <a:t>of it was positive for </a:t>
            </a:r>
            <a:r>
              <a:rPr lang="en-US" b="1" dirty="0"/>
              <a:t>papillary </a:t>
            </a:r>
            <a:r>
              <a:rPr lang="en-US" b="1" dirty="0" smtClean="0"/>
              <a:t>thyroid carcinoma </a:t>
            </a:r>
            <a:r>
              <a:rPr lang="en-US" dirty="0"/>
              <a:t>(Bethesda VI), and she sought </a:t>
            </a:r>
            <a:endParaRPr lang="en-US" dirty="0" smtClean="0"/>
          </a:p>
          <a:p>
            <a:pPr marL="0" indent="0">
              <a:buNone/>
            </a:pPr>
            <a:r>
              <a:rPr lang="en-US" dirty="0" err="1" smtClean="0"/>
              <a:t>endocrinologic</a:t>
            </a:r>
            <a:r>
              <a:rPr lang="en-US" dirty="0" smtClean="0"/>
              <a:t> </a:t>
            </a:r>
            <a:r>
              <a:rPr lang="en-US" dirty="0"/>
              <a:t>consultation for </a:t>
            </a:r>
            <a:r>
              <a:rPr lang="en-US" dirty="0" smtClean="0"/>
              <a:t>discussion of </a:t>
            </a:r>
            <a:r>
              <a:rPr lang="en-US" dirty="0"/>
              <a:t>treatment options</a:t>
            </a:r>
            <a:r>
              <a:rPr lang="en-US" dirty="0" smtClean="0"/>
              <a:t>.</a:t>
            </a:r>
          </a:p>
          <a:p>
            <a:endParaRPr lang="en-US" b="1" i="1" dirty="0" smtClean="0">
              <a:solidFill>
                <a:schemeClr val="accent6"/>
              </a:solidFill>
              <a:effectLst>
                <a:outerShdw blurRad="38100" dist="38100" dir="2700000" algn="tl">
                  <a:srgbClr val="000000">
                    <a:alpha val="43137"/>
                  </a:srgbClr>
                </a:outerShdw>
              </a:effectLst>
            </a:endParaRPr>
          </a:p>
          <a:p>
            <a:pPr marL="457200" indent="-457200">
              <a:buFont typeface="+mj-lt"/>
              <a:buAutoNum type="alphaUcPeriod"/>
            </a:pPr>
            <a:r>
              <a:rPr lang="en-US" sz="2400" b="1" i="1" dirty="0" err="1">
                <a:effectLst>
                  <a:outerShdw blurRad="38100" dist="38100" dir="2700000" algn="tl">
                    <a:srgbClr val="000000">
                      <a:alpha val="43137"/>
                    </a:srgbClr>
                  </a:outerShdw>
                </a:effectLst>
              </a:rPr>
              <a:t>Molucular</a:t>
            </a:r>
            <a:r>
              <a:rPr lang="en-US" sz="2400" b="1" i="1" dirty="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testing</a:t>
            </a:r>
            <a:endParaRPr lang="en-US" sz="2400" dirty="0"/>
          </a:p>
          <a:p>
            <a:pPr marL="457200" indent="-457200">
              <a:buFont typeface="+mj-lt"/>
              <a:buAutoNum type="alphaUcPeriod"/>
            </a:pPr>
            <a:r>
              <a:rPr lang="en-US" sz="2400" b="1" i="1" dirty="0" smtClean="0">
                <a:effectLst>
                  <a:outerShdw blurRad="38100" dist="38100" dir="2700000" algn="tl">
                    <a:srgbClr val="000000">
                      <a:alpha val="43137"/>
                    </a:srgbClr>
                  </a:outerShdw>
                </a:effectLst>
              </a:rPr>
              <a:t> Right</a:t>
            </a:r>
            <a:r>
              <a:rPr lang="en-US" sz="2400" dirty="0" smtClean="0"/>
              <a:t> </a:t>
            </a:r>
            <a:r>
              <a:rPr lang="en-US" sz="2400" b="1" i="1" dirty="0" smtClean="0">
                <a:effectLst>
                  <a:outerShdw blurRad="38100" dist="38100" dir="2700000" algn="tl">
                    <a:srgbClr val="000000">
                      <a:alpha val="43137"/>
                    </a:srgbClr>
                  </a:outerShdw>
                </a:effectLst>
              </a:rPr>
              <a:t>Lobectomy</a:t>
            </a:r>
          </a:p>
          <a:p>
            <a:pPr marL="457200" indent="-457200">
              <a:buFont typeface="+mj-lt"/>
              <a:buAutoNum type="alphaUcPeriod"/>
            </a:pPr>
            <a:r>
              <a:rPr lang="en-US" sz="2400" b="1" i="1" dirty="0" smtClean="0">
                <a:effectLst>
                  <a:outerShdw blurRad="38100" dist="38100" dir="2700000" algn="tl">
                    <a:srgbClr val="000000">
                      <a:alpha val="43137"/>
                    </a:srgbClr>
                  </a:outerShdw>
                </a:effectLst>
              </a:rPr>
              <a:t>Thyroidectomy </a:t>
            </a:r>
            <a:r>
              <a:rPr lang="en-US" sz="2400" b="1" i="1" dirty="0">
                <a:effectLst>
                  <a:outerShdw blurRad="38100" dist="38100" dir="2700000" algn="tl">
                    <a:srgbClr val="000000">
                      <a:alpha val="43137"/>
                    </a:srgbClr>
                  </a:outerShdw>
                </a:effectLst>
              </a:rPr>
              <a:t>followed by </a:t>
            </a:r>
            <a:r>
              <a:rPr lang="en-US" sz="2400" b="1" i="1" dirty="0" smtClean="0">
                <a:effectLst>
                  <a:outerShdw blurRad="38100" dist="38100" dir="2700000" algn="tl">
                    <a:srgbClr val="000000">
                      <a:alpha val="43137"/>
                    </a:srgbClr>
                  </a:outerShdw>
                </a:effectLst>
              </a:rPr>
              <a:t>RIA</a:t>
            </a:r>
          </a:p>
          <a:p>
            <a:pPr marL="457200" indent="-457200">
              <a:buFont typeface="+mj-lt"/>
              <a:buAutoNum type="alphaUcPeriod"/>
            </a:pPr>
            <a:r>
              <a:rPr lang="en-US" sz="2400" b="1" i="1" dirty="0">
                <a:effectLst>
                  <a:outerShdw blurRad="38100" dist="38100" dir="2700000" algn="tl">
                    <a:srgbClr val="000000">
                      <a:alpha val="43137"/>
                    </a:srgbClr>
                  </a:outerShdw>
                </a:effectLst>
              </a:rPr>
              <a:t> Active </a:t>
            </a:r>
            <a:r>
              <a:rPr lang="en-US" sz="2400" b="1" i="1" dirty="0" smtClean="0">
                <a:effectLst>
                  <a:outerShdw blurRad="38100" dist="38100" dir="2700000" algn="tl">
                    <a:srgbClr val="000000">
                      <a:alpha val="43137"/>
                    </a:srgbClr>
                  </a:outerShdw>
                </a:effectLst>
              </a:rPr>
              <a:t>Surveillance</a:t>
            </a:r>
            <a:endParaRPr lang="en-US"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5360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ln w="0"/>
                <a:solidFill>
                  <a:schemeClr val="accent1"/>
                </a:solidFill>
                <a:effectLst>
                  <a:outerShdw blurRad="38100" dist="25400" dir="5400000" algn="ctr" rotWithShape="0">
                    <a:srgbClr val="6E747A">
                      <a:alpha val="43000"/>
                    </a:srgbClr>
                  </a:outerShdw>
                </a:effectLst>
              </a:rPr>
              <a:t>Microscopic LNM:</a:t>
            </a:r>
            <a:endParaRPr lang="en-US" dirty="0"/>
          </a:p>
        </p:txBody>
      </p:sp>
      <p:sp>
        <p:nvSpPr>
          <p:cNvPr id="3" name="Content Placeholder 2"/>
          <p:cNvSpPr>
            <a:spLocks noGrp="1"/>
          </p:cNvSpPr>
          <p:nvPr>
            <p:ph idx="1"/>
          </p:nvPr>
        </p:nvSpPr>
        <p:spPr/>
        <p:txBody>
          <a:bodyPr/>
          <a:lstStyle/>
          <a:p>
            <a:r>
              <a:rPr lang="en-US" sz="2400" dirty="0"/>
              <a:t>However, based on the outcomes of patients who underwent AS, the </a:t>
            </a:r>
            <a:endParaRPr lang="en-US" sz="2400" dirty="0" smtClean="0"/>
          </a:p>
          <a:p>
            <a:pPr marL="0" indent="0">
              <a:buNone/>
            </a:pPr>
            <a:r>
              <a:rPr lang="en-US" sz="2400" dirty="0" smtClean="0"/>
              <a:t>rate </a:t>
            </a:r>
            <a:r>
              <a:rPr lang="en-US" sz="2400" dirty="0"/>
              <a:t>of </a:t>
            </a:r>
            <a:r>
              <a:rPr lang="en-US" sz="2400" dirty="0" smtClean="0"/>
              <a:t>such </a:t>
            </a:r>
            <a:r>
              <a:rPr lang="en-US" sz="2400" b="1" dirty="0"/>
              <a:t>microscopic metastases </a:t>
            </a:r>
            <a:r>
              <a:rPr lang="en-US" sz="2400" dirty="0"/>
              <a:t>becoming </a:t>
            </a:r>
            <a:r>
              <a:rPr lang="en-US" sz="2400" b="1" dirty="0"/>
              <a:t>clinically apparent </a:t>
            </a:r>
            <a:endParaRPr lang="en-US" sz="2400" b="1" dirty="0" smtClean="0"/>
          </a:p>
          <a:p>
            <a:pPr marL="0" indent="0">
              <a:buNone/>
            </a:pPr>
            <a:r>
              <a:rPr lang="en-US" sz="2400" b="1" dirty="0" smtClean="0"/>
              <a:t>appears </a:t>
            </a:r>
            <a:r>
              <a:rPr lang="en-US" sz="2400" b="1" dirty="0"/>
              <a:t>low</a:t>
            </a:r>
            <a:r>
              <a:rPr lang="en-US" sz="2400" dirty="0"/>
              <a:t>.</a:t>
            </a:r>
          </a:p>
          <a:p>
            <a:endParaRPr lang="en-US" sz="2400" dirty="0" smtClean="0"/>
          </a:p>
          <a:p>
            <a:r>
              <a:rPr lang="en-US" sz="2400" dirty="0" smtClean="0"/>
              <a:t>Conversion </a:t>
            </a:r>
            <a:r>
              <a:rPr lang="en-US" sz="2400" dirty="0"/>
              <a:t>surgeries performed following the appearance of clinical </a:t>
            </a:r>
            <a:endParaRPr lang="en-US" sz="2400" dirty="0" smtClean="0"/>
          </a:p>
          <a:p>
            <a:pPr marL="0" indent="0">
              <a:buNone/>
            </a:pPr>
            <a:r>
              <a:rPr lang="en-US" sz="2400" dirty="0" smtClean="0"/>
              <a:t>LNM were </a:t>
            </a:r>
            <a:r>
              <a:rPr lang="en-US" sz="2400" dirty="0"/>
              <a:t>successful </a:t>
            </a:r>
            <a:r>
              <a:rPr lang="en-US" sz="2400" dirty="0">
                <a:solidFill>
                  <a:schemeClr val="accent1"/>
                </a:solidFill>
              </a:rPr>
              <a:t>without compromising patient prognosis</a:t>
            </a:r>
            <a:r>
              <a:rPr lang="en-US" sz="2400" dirty="0"/>
              <a:t>.</a:t>
            </a:r>
          </a:p>
          <a:p>
            <a:endParaRPr lang="en-US" dirty="0"/>
          </a:p>
        </p:txBody>
      </p:sp>
    </p:spTree>
    <p:extLst>
      <p:ext uri="{BB962C8B-B14F-4D97-AF65-F5344CB8AC3E}">
        <p14:creationId xmlns:p14="http://schemas.microsoft.com/office/powerpoint/2010/main" val="2340480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ln w="0"/>
                <a:solidFill>
                  <a:schemeClr val="accent1"/>
                </a:solidFill>
                <a:effectLst>
                  <a:outerShdw blurRad="38100" dist="25400" dir="5400000" algn="ctr" rotWithShape="0">
                    <a:srgbClr val="6E747A">
                      <a:alpha val="43000"/>
                    </a:srgbClr>
                  </a:outerShdw>
                </a:effectLst>
              </a:rPr>
              <a:t>FNAC </a:t>
            </a:r>
            <a:r>
              <a:rPr lang="en-US" i="1" u="sng" dirty="0" smtClean="0">
                <a:ln w="0"/>
                <a:solidFill>
                  <a:schemeClr val="accent1"/>
                </a:solidFill>
                <a:effectLst>
                  <a:outerShdw blurRad="38100" dist="25400" dir="5400000" algn="ctr" rotWithShape="0">
                    <a:srgbClr val="6E747A">
                      <a:alpha val="43000"/>
                    </a:srgbClr>
                  </a:outerShdw>
                </a:effectLst>
              </a:rPr>
              <a:t>features:</a:t>
            </a:r>
            <a:endParaRPr lang="en-US" i="1" u="sng"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922066" y="2093976"/>
            <a:ext cx="10327826" cy="4050792"/>
          </a:xfrm>
        </p:spPr>
        <p:txBody>
          <a:bodyPr>
            <a:normAutofit/>
          </a:bodyPr>
          <a:lstStyle/>
          <a:p>
            <a:r>
              <a:rPr lang="en-US" sz="2800" dirty="0"/>
              <a:t>FNAC features suggestive of </a:t>
            </a:r>
            <a:r>
              <a:rPr lang="en-US" sz="2800" dirty="0">
                <a:solidFill>
                  <a:schemeClr val="accent1"/>
                </a:solidFill>
              </a:rPr>
              <a:t>aggressive </a:t>
            </a:r>
            <a:r>
              <a:rPr lang="en-US" sz="2800" dirty="0" smtClean="0">
                <a:solidFill>
                  <a:schemeClr val="accent1"/>
                </a:solidFill>
              </a:rPr>
              <a:t>subtypes </a:t>
            </a:r>
            <a:r>
              <a:rPr lang="en-US" sz="2800" dirty="0" smtClean="0"/>
              <a:t>of </a:t>
            </a:r>
            <a:r>
              <a:rPr lang="en-US" sz="2800" dirty="0"/>
              <a:t>PTC, </a:t>
            </a:r>
            <a:endParaRPr lang="en-US" sz="2800" dirty="0" smtClean="0"/>
          </a:p>
          <a:p>
            <a:pPr marL="0" indent="0">
              <a:buNone/>
            </a:pPr>
            <a:r>
              <a:rPr lang="en-US" sz="2800" dirty="0" smtClean="0"/>
              <a:t>such </a:t>
            </a:r>
            <a:r>
              <a:rPr lang="en-US" sz="2800" dirty="0"/>
              <a:t>as </a:t>
            </a:r>
            <a:r>
              <a:rPr lang="en-US" sz="2800" b="1" dirty="0"/>
              <a:t>tall cell variant</a:t>
            </a:r>
            <a:r>
              <a:rPr lang="en-US" sz="2800" dirty="0"/>
              <a:t>, are recommended </a:t>
            </a:r>
            <a:r>
              <a:rPr lang="en-US" sz="2800" dirty="0" smtClean="0"/>
              <a:t>for immediate  </a:t>
            </a:r>
          </a:p>
          <a:p>
            <a:pPr marL="0" indent="0">
              <a:buNone/>
            </a:pPr>
            <a:r>
              <a:rPr lang="en-US" sz="2800" dirty="0" smtClean="0"/>
              <a:t>surgery</a:t>
            </a:r>
            <a:r>
              <a:rPr lang="en-US" sz="2800" dirty="0"/>
              <a:t>, although direct evidence for this is </a:t>
            </a:r>
            <a:r>
              <a:rPr lang="en-US" sz="2800" dirty="0" smtClean="0"/>
              <a:t>lacking, and </a:t>
            </a:r>
          </a:p>
          <a:p>
            <a:pPr marL="0" indent="0">
              <a:buNone/>
            </a:pPr>
            <a:r>
              <a:rPr lang="en-US" sz="2800" dirty="0" smtClean="0"/>
              <a:t>suspicion </a:t>
            </a:r>
            <a:r>
              <a:rPr lang="en-US" sz="2800" dirty="0"/>
              <a:t>of such subtypes based on FNAC alone is </a:t>
            </a:r>
            <a:r>
              <a:rPr lang="en-US" sz="2800" dirty="0" smtClean="0"/>
              <a:t>not easy </a:t>
            </a:r>
          </a:p>
          <a:p>
            <a:pPr marL="0" indent="0">
              <a:buNone/>
            </a:pPr>
            <a:r>
              <a:rPr lang="en-US" sz="2800" dirty="0" smtClean="0"/>
              <a:t>to </a:t>
            </a:r>
            <a:r>
              <a:rPr lang="en-US" sz="2800" dirty="0"/>
              <a:t>diagnose in </a:t>
            </a:r>
            <a:r>
              <a:rPr lang="en-US" sz="2800" dirty="0" smtClean="0"/>
              <a:t>practice.</a:t>
            </a:r>
            <a:endParaRPr lang="en-US" sz="2800" dirty="0"/>
          </a:p>
        </p:txBody>
      </p:sp>
    </p:spTree>
    <p:extLst>
      <p:ext uri="{BB962C8B-B14F-4D97-AF65-F5344CB8AC3E}">
        <p14:creationId xmlns:p14="http://schemas.microsoft.com/office/powerpoint/2010/main" val="4060299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412" y="899991"/>
            <a:ext cx="10058400" cy="1609344"/>
          </a:xfrm>
        </p:spPr>
        <p:txBody>
          <a:bodyPr/>
          <a:lstStyle/>
          <a:p>
            <a:r>
              <a:rPr lang="en-US" i="1" dirty="0" smtClean="0">
                <a:solidFill>
                  <a:schemeClr val="accent1">
                    <a:lumMod val="75000"/>
                  </a:schemeClr>
                </a:solidFill>
                <a:effectLst>
                  <a:outerShdw blurRad="38100" dist="38100" dir="2700000" algn="tl">
                    <a:srgbClr val="000000">
                      <a:alpha val="43137"/>
                    </a:srgbClr>
                  </a:outerShdw>
                </a:effectLst>
              </a:rPr>
              <a:t>Location of Nodule:</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46545" y="2509335"/>
            <a:ext cx="11545455" cy="4050792"/>
          </a:xfrm>
        </p:spPr>
        <p:txBody>
          <a:bodyPr>
            <a:normAutofit/>
          </a:bodyPr>
          <a:lstStyle/>
          <a:p>
            <a:r>
              <a:rPr lang="en-US" sz="2800" dirty="0"/>
              <a:t>Immediate surgery is also </a:t>
            </a:r>
            <a:r>
              <a:rPr lang="en-US" sz="2800" dirty="0" smtClean="0"/>
              <a:t>recommended for </a:t>
            </a:r>
            <a:r>
              <a:rPr lang="en-US" sz="2800" dirty="0"/>
              <a:t>tumors </a:t>
            </a:r>
            <a:r>
              <a:rPr lang="en-US" sz="2800" dirty="0">
                <a:solidFill>
                  <a:schemeClr val="accent1">
                    <a:lumMod val="75000"/>
                  </a:schemeClr>
                </a:solidFill>
              </a:rPr>
              <a:t>adhering </a:t>
            </a:r>
            <a:endParaRPr lang="en-US" sz="2800" dirty="0" smtClean="0">
              <a:solidFill>
                <a:schemeClr val="accent1">
                  <a:lumMod val="75000"/>
                </a:schemeClr>
              </a:solidFill>
            </a:endParaRPr>
          </a:p>
          <a:p>
            <a:pPr marL="0" indent="0">
              <a:buNone/>
            </a:pPr>
            <a:r>
              <a:rPr lang="en-US" sz="2800" dirty="0" smtClean="0">
                <a:solidFill>
                  <a:schemeClr val="accent1">
                    <a:lumMod val="75000"/>
                  </a:schemeClr>
                </a:solidFill>
              </a:rPr>
              <a:t>to </a:t>
            </a:r>
            <a:r>
              <a:rPr lang="en-US" sz="2800" dirty="0">
                <a:solidFill>
                  <a:schemeClr val="accent1">
                    <a:lumMod val="75000"/>
                  </a:schemeClr>
                </a:solidFill>
              </a:rPr>
              <a:t>the trachea</a:t>
            </a:r>
            <a:r>
              <a:rPr lang="en-US" sz="2800" dirty="0"/>
              <a:t> or </a:t>
            </a:r>
            <a:r>
              <a:rPr lang="en-US" sz="2800" dirty="0" smtClean="0">
                <a:solidFill>
                  <a:schemeClr val="accent1">
                    <a:lumMod val="75000"/>
                  </a:schemeClr>
                </a:solidFill>
              </a:rPr>
              <a:t>located along </a:t>
            </a:r>
            <a:r>
              <a:rPr lang="en-US" sz="2800" dirty="0">
                <a:solidFill>
                  <a:schemeClr val="accent1">
                    <a:lumMod val="75000"/>
                  </a:schemeClr>
                </a:solidFill>
              </a:rPr>
              <a:t>the course of the RLN</a:t>
            </a:r>
            <a:r>
              <a:rPr lang="en-US" sz="2800" dirty="0"/>
              <a:t>, </a:t>
            </a:r>
            <a:endParaRPr lang="en-US" sz="2800" dirty="0" smtClean="0"/>
          </a:p>
          <a:p>
            <a:pPr marL="0" indent="0">
              <a:buNone/>
            </a:pPr>
            <a:r>
              <a:rPr lang="en-US" sz="2800" dirty="0" smtClean="0"/>
              <a:t>although </a:t>
            </a:r>
            <a:r>
              <a:rPr lang="en-US" sz="2800" dirty="0"/>
              <a:t>these features are </a:t>
            </a:r>
            <a:r>
              <a:rPr lang="en-US" sz="2800" b="1" dirty="0" smtClean="0"/>
              <a:t>not necessarily </a:t>
            </a:r>
            <a:r>
              <a:rPr lang="en-US" sz="2800" b="1" dirty="0"/>
              <a:t>biologically </a:t>
            </a:r>
            <a:r>
              <a:rPr lang="en-US" sz="2800" b="1" dirty="0" smtClean="0"/>
              <a:t>aggressive</a:t>
            </a:r>
            <a:r>
              <a:rPr lang="en-US" sz="2800" dirty="0"/>
              <a:t>.</a:t>
            </a:r>
          </a:p>
        </p:txBody>
      </p:sp>
    </p:spTree>
    <p:extLst>
      <p:ext uri="{BB962C8B-B14F-4D97-AF65-F5344CB8AC3E}">
        <p14:creationId xmlns:p14="http://schemas.microsoft.com/office/powerpoint/2010/main" val="4248107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n w="0"/>
                <a:solidFill>
                  <a:schemeClr val="accent1"/>
                </a:solidFill>
                <a:effectLst>
                  <a:outerShdw blurRad="38100" dist="25400" dir="5400000" algn="ctr" rotWithShape="0">
                    <a:srgbClr val="6E747A">
                      <a:alpha val="43000"/>
                    </a:srgbClr>
                  </a:outerShdw>
                </a:effectLst>
              </a:rPr>
              <a:t>Evaluation of ETE and LNM</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normAutofit/>
          </a:bodyPr>
          <a:lstStyle/>
          <a:p>
            <a:pPr>
              <a:lnSpc>
                <a:spcPct val="150000"/>
              </a:lnSpc>
            </a:pPr>
            <a:r>
              <a:rPr lang="en-US" sz="2400" dirty="0"/>
              <a:t>For evaluation of </a:t>
            </a:r>
            <a:r>
              <a:rPr lang="en-US" sz="2400" dirty="0" smtClean="0"/>
              <a:t>invasion in to </a:t>
            </a:r>
            <a:r>
              <a:rPr lang="en-US" sz="2400" dirty="0"/>
              <a:t>the trachea and RLN, particular attention should be </a:t>
            </a:r>
            <a:r>
              <a:rPr lang="en-US" sz="2400" dirty="0" smtClean="0"/>
              <a:t>given  to </a:t>
            </a:r>
            <a:r>
              <a:rPr lang="en-US" sz="2400" dirty="0"/>
              <a:t>the </a:t>
            </a:r>
            <a:r>
              <a:rPr lang="en-US" sz="2400" b="1" dirty="0"/>
              <a:t>angles formed between the tumor surface and </a:t>
            </a:r>
            <a:r>
              <a:rPr lang="en-US" sz="2400" b="1" dirty="0" smtClean="0"/>
              <a:t>trachea</a:t>
            </a:r>
            <a:r>
              <a:rPr lang="en-US" sz="2400" dirty="0" smtClean="0"/>
              <a:t> and </a:t>
            </a:r>
            <a:r>
              <a:rPr lang="en-US" sz="2400" dirty="0"/>
              <a:t>the </a:t>
            </a:r>
            <a:r>
              <a:rPr lang="en-US" sz="2400" b="1" dirty="0"/>
              <a:t>presence of a normal rim </a:t>
            </a:r>
            <a:r>
              <a:rPr lang="en-US" sz="2400" dirty="0"/>
              <a:t>of thyroid tissue between </a:t>
            </a:r>
            <a:r>
              <a:rPr lang="en-US" sz="2400" dirty="0" smtClean="0"/>
              <a:t>the tumor </a:t>
            </a:r>
            <a:r>
              <a:rPr lang="en-US" sz="2400" dirty="0"/>
              <a:t>and the </a:t>
            </a:r>
            <a:r>
              <a:rPr lang="en-US" sz="2400" b="1" dirty="0"/>
              <a:t>course of the RLN</a:t>
            </a:r>
            <a:r>
              <a:rPr lang="en-US" sz="2400" dirty="0"/>
              <a:t>.</a:t>
            </a:r>
          </a:p>
        </p:txBody>
      </p:sp>
    </p:spTree>
    <p:extLst>
      <p:ext uri="{BB962C8B-B14F-4D97-AF65-F5344CB8AC3E}">
        <p14:creationId xmlns:p14="http://schemas.microsoft.com/office/powerpoint/2010/main" val="3233755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1609344"/>
          </a:xfrm>
        </p:spPr>
        <p:txBody>
          <a:bodyPr/>
          <a:lstStyle/>
          <a:p>
            <a:pPr algn="ctr"/>
            <a:r>
              <a:rPr lang="en-US" b="1" i="1" dirty="0">
                <a:solidFill>
                  <a:schemeClr val="accent1">
                    <a:lumMod val="75000"/>
                  </a:schemeClr>
                </a:solidFill>
                <a:effectLst>
                  <a:outerShdw blurRad="38100" dist="38100" dir="2700000" algn="tl">
                    <a:srgbClr val="000000">
                      <a:alpha val="43137"/>
                    </a:srgbClr>
                  </a:outerShdw>
                </a:effectLst>
                <a:latin typeface="+mn-lt"/>
              </a:rPr>
              <a:t>Evaluation</a:t>
            </a:r>
            <a:r>
              <a:rPr lang="en-US" b="1" i="1" dirty="0">
                <a:solidFill>
                  <a:schemeClr val="accent1">
                    <a:lumMod val="75000"/>
                  </a:schemeClr>
                </a:solidFill>
                <a:effectLst>
                  <a:outerShdw blurRad="38100" dist="38100" dir="2700000" algn="tl">
                    <a:srgbClr val="000000">
                      <a:alpha val="43137"/>
                    </a:srgbClr>
                  </a:outerShdw>
                </a:effectLst>
              </a:rPr>
              <a:t> </a:t>
            </a:r>
            <a:r>
              <a:rPr lang="en-US" b="1" i="1" dirty="0">
                <a:solidFill>
                  <a:schemeClr val="accent1">
                    <a:lumMod val="75000"/>
                  </a:schemeClr>
                </a:solidFill>
                <a:effectLst>
                  <a:outerShdw blurRad="38100" dist="38100" dir="2700000" algn="tl">
                    <a:srgbClr val="000000">
                      <a:alpha val="43137"/>
                    </a:srgbClr>
                  </a:outerShdw>
                </a:effectLst>
                <a:latin typeface="+mn-lt"/>
              </a:rPr>
              <a:t>of ETE and LNM</a:t>
            </a:r>
          </a:p>
        </p:txBody>
      </p:sp>
      <p:sp>
        <p:nvSpPr>
          <p:cNvPr id="3" name="Content Placeholder 2"/>
          <p:cNvSpPr>
            <a:spLocks noGrp="1"/>
          </p:cNvSpPr>
          <p:nvPr>
            <p:ph idx="1"/>
          </p:nvPr>
        </p:nvSpPr>
        <p:spPr>
          <a:xfrm>
            <a:off x="968248" y="1336317"/>
            <a:ext cx="10567970" cy="4050792"/>
          </a:xfrm>
        </p:spPr>
        <p:txBody>
          <a:bodyPr/>
          <a:lstStyle/>
          <a:p>
            <a:r>
              <a:rPr lang="en-US" sz="2400" dirty="0"/>
              <a:t>Tumors located on the </a:t>
            </a:r>
            <a:r>
              <a:rPr lang="en-US" sz="2400" b="1" dirty="0">
                <a:solidFill>
                  <a:schemeClr val="accent1"/>
                </a:solidFill>
              </a:rPr>
              <a:t>ventral side </a:t>
            </a:r>
            <a:r>
              <a:rPr lang="en-US" sz="2400" dirty="0"/>
              <a:t>of the thyroid and </a:t>
            </a:r>
            <a:r>
              <a:rPr lang="en-US" sz="2400" dirty="0" smtClean="0"/>
              <a:t>with US </a:t>
            </a:r>
            <a:r>
              <a:rPr lang="en-US" sz="2400" dirty="0"/>
              <a:t>features suggestive of </a:t>
            </a:r>
            <a:r>
              <a:rPr lang="en-US" sz="2400" b="1" dirty="0">
                <a:solidFill>
                  <a:schemeClr val="accent1"/>
                </a:solidFill>
              </a:rPr>
              <a:t>invasion into the strap </a:t>
            </a:r>
            <a:r>
              <a:rPr lang="en-US" sz="2400" dirty="0"/>
              <a:t>muscles </a:t>
            </a:r>
            <a:r>
              <a:rPr lang="en-US" sz="2400" dirty="0" smtClean="0"/>
              <a:t>are </a:t>
            </a:r>
            <a:r>
              <a:rPr lang="en-US" sz="2400" dirty="0" smtClean="0">
                <a:solidFill>
                  <a:srgbClr val="B9475D"/>
                </a:solidFill>
              </a:rPr>
              <a:t>not </a:t>
            </a:r>
            <a:r>
              <a:rPr lang="en-US" sz="2400" dirty="0"/>
              <a:t>necessarily candidates for immediate surgery</a:t>
            </a:r>
            <a:r>
              <a:rPr lang="en-US" sz="2400" dirty="0" smtClean="0"/>
              <a:t>.</a:t>
            </a:r>
          </a:p>
          <a:p>
            <a:r>
              <a:rPr lang="en-US" sz="2400" dirty="0" smtClean="0"/>
              <a:t> Conversion surgery </a:t>
            </a:r>
            <a:r>
              <a:rPr lang="en-US" sz="2400" dirty="0"/>
              <a:t>after progression of such cases would not </a:t>
            </a:r>
            <a:r>
              <a:rPr lang="en-US" sz="2400" dirty="0" smtClean="0"/>
              <a:t>impact the </a:t>
            </a:r>
            <a:r>
              <a:rPr lang="en-US" sz="2400" dirty="0" err="1" smtClean="0"/>
              <a:t>QoL</a:t>
            </a:r>
            <a:r>
              <a:rPr lang="en-US" sz="2400" dirty="0"/>
              <a:t> </a:t>
            </a:r>
            <a:r>
              <a:rPr lang="en-US" sz="2400" dirty="0" smtClean="0"/>
              <a:t> </a:t>
            </a:r>
            <a:r>
              <a:rPr lang="en-US" sz="2400" dirty="0"/>
              <a:t>of patients, because only </a:t>
            </a:r>
            <a:r>
              <a:rPr lang="en-US" sz="2400" dirty="0" smtClean="0"/>
              <a:t>partial resection </a:t>
            </a:r>
            <a:r>
              <a:rPr lang="en-US" sz="2400" dirty="0"/>
              <a:t>of the muscles is required</a:t>
            </a:r>
            <a:r>
              <a:rPr lang="en-US" sz="2400" dirty="0" smtClean="0"/>
              <a:t>.</a:t>
            </a:r>
            <a:endParaRPr lang="en-US" dirty="0"/>
          </a:p>
          <a:p>
            <a:r>
              <a:rPr lang="en-US" sz="2400" dirty="0" smtClean="0"/>
              <a:t>Such minimal </a:t>
            </a:r>
            <a:r>
              <a:rPr lang="en-US" sz="2400" dirty="0"/>
              <a:t>ETE has </a:t>
            </a:r>
            <a:r>
              <a:rPr lang="en-US" sz="2400" b="1" dirty="0">
                <a:solidFill>
                  <a:schemeClr val="accent1"/>
                </a:solidFill>
              </a:rPr>
              <a:t>very little influence </a:t>
            </a:r>
            <a:r>
              <a:rPr lang="en-US" sz="2400" dirty="0"/>
              <a:t>on patient prognosis.</a:t>
            </a:r>
          </a:p>
          <a:p>
            <a:r>
              <a:rPr lang="en-US" sz="2400" dirty="0"/>
              <a:t>PTMC located on the </a:t>
            </a:r>
            <a:r>
              <a:rPr lang="en-US" sz="2400" b="1" dirty="0">
                <a:solidFill>
                  <a:schemeClr val="accent1"/>
                </a:solidFill>
              </a:rPr>
              <a:t>lateral capsule </a:t>
            </a:r>
            <a:r>
              <a:rPr lang="en-US" sz="2400" dirty="0"/>
              <a:t>of the thyroid lobe </a:t>
            </a:r>
            <a:r>
              <a:rPr lang="en-US" sz="2400" b="1" dirty="0" smtClean="0">
                <a:solidFill>
                  <a:schemeClr val="accent1"/>
                </a:solidFill>
              </a:rPr>
              <a:t>rarely invade </a:t>
            </a:r>
            <a:r>
              <a:rPr lang="en-US" sz="2400" b="1" dirty="0">
                <a:solidFill>
                  <a:schemeClr val="accent1"/>
                </a:solidFill>
              </a:rPr>
              <a:t>the carotid artery</a:t>
            </a:r>
            <a:r>
              <a:rPr lang="en-US" sz="2400" dirty="0"/>
              <a:t>, allowing AS.</a:t>
            </a:r>
          </a:p>
        </p:txBody>
      </p:sp>
    </p:spTree>
    <p:extLst>
      <p:ext uri="{BB962C8B-B14F-4D97-AF65-F5344CB8AC3E}">
        <p14:creationId xmlns:p14="http://schemas.microsoft.com/office/powerpoint/2010/main" val="1478261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5" y="785091"/>
            <a:ext cx="11369964" cy="4629727"/>
          </a:xfrm>
        </p:spPr>
        <p:txBody>
          <a:bodyPr>
            <a:normAutofit/>
          </a:bodyPr>
          <a:lstStyle/>
          <a:p>
            <a:r>
              <a:rPr lang="en-US" sz="2400" dirty="0" smtClean="0"/>
              <a:t>For tumors </a:t>
            </a:r>
            <a:r>
              <a:rPr lang="en-US" sz="2400" dirty="0"/>
              <a:t>on the </a:t>
            </a:r>
            <a:r>
              <a:rPr lang="en-US" sz="2400" b="1" dirty="0">
                <a:solidFill>
                  <a:schemeClr val="accent1">
                    <a:lumMod val="75000"/>
                  </a:schemeClr>
                </a:solidFill>
              </a:rPr>
              <a:t>dorsal side </a:t>
            </a:r>
            <a:r>
              <a:rPr lang="en-US" sz="2400" dirty="0"/>
              <a:t>and suspected of invading into the </a:t>
            </a:r>
            <a:r>
              <a:rPr lang="en-US" sz="2400" dirty="0" smtClean="0">
                <a:solidFill>
                  <a:schemeClr val="accent1">
                    <a:lumMod val="75000"/>
                  </a:schemeClr>
                </a:solidFill>
              </a:rPr>
              <a:t>trachea or </a:t>
            </a:r>
          </a:p>
          <a:p>
            <a:pPr marL="0" indent="0">
              <a:buNone/>
            </a:pPr>
            <a:r>
              <a:rPr lang="en-US" sz="2400" dirty="0">
                <a:solidFill>
                  <a:schemeClr val="accent1">
                    <a:lumMod val="75000"/>
                  </a:schemeClr>
                </a:solidFill>
              </a:rPr>
              <a:t> </a:t>
            </a:r>
            <a:r>
              <a:rPr lang="en-US" sz="2400" dirty="0" smtClean="0">
                <a:solidFill>
                  <a:schemeClr val="accent1">
                    <a:lumMod val="75000"/>
                  </a:schemeClr>
                </a:solidFill>
              </a:rPr>
              <a:t>  RLN</a:t>
            </a:r>
            <a:r>
              <a:rPr lang="en-US" sz="2400" dirty="0"/>
              <a:t>, the management strategy </a:t>
            </a:r>
            <a:r>
              <a:rPr lang="en-US" sz="2400" u="sng" dirty="0"/>
              <a:t>should be decided </a:t>
            </a:r>
            <a:r>
              <a:rPr lang="en-US" sz="2400" u="sng" dirty="0" smtClean="0"/>
              <a:t>very carefully</a:t>
            </a:r>
            <a:r>
              <a:rPr lang="en-US" sz="2400" dirty="0"/>
              <a:t>. </a:t>
            </a:r>
            <a:endParaRPr lang="en-US" sz="2400" dirty="0" smtClean="0"/>
          </a:p>
          <a:p>
            <a:endParaRPr lang="en-US" sz="2400" dirty="0" smtClean="0"/>
          </a:p>
          <a:p>
            <a:r>
              <a:rPr lang="en-US" sz="2400" dirty="0" smtClean="0"/>
              <a:t>To </a:t>
            </a:r>
            <a:r>
              <a:rPr lang="en-US" sz="2400" dirty="0"/>
              <a:t>evaluate </a:t>
            </a:r>
            <a:r>
              <a:rPr lang="en-US" sz="2400" dirty="0">
                <a:solidFill>
                  <a:srgbClr val="B9475D"/>
                </a:solidFill>
              </a:rPr>
              <a:t>invasion into the trachea and RLN</a:t>
            </a:r>
            <a:r>
              <a:rPr lang="en-US" sz="2400" dirty="0"/>
              <a:t>, </a:t>
            </a:r>
            <a:r>
              <a:rPr lang="en-US" sz="2400" dirty="0" smtClean="0"/>
              <a:t>not only </a:t>
            </a:r>
            <a:r>
              <a:rPr lang="en-US" sz="2400" dirty="0"/>
              <a:t>US imaging but also </a:t>
            </a:r>
            <a:endParaRPr lang="en-US" sz="2400" dirty="0" smtClean="0"/>
          </a:p>
          <a:p>
            <a:pPr marL="0" indent="0">
              <a:buNone/>
            </a:pPr>
            <a:r>
              <a:rPr lang="en-US" sz="2400" b="1" dirty="0" smtClean="0"/>
              <a:t>CT </a:t>
            </a:r>
            <a:r>
              <a:rPr lang="en-US" sz="2400" b="1" dirty="0"/>
              <a:t>may </a:t>
            </a:r>
            <a:r>
              <a:rPr lang="en-US" sz="2400" b="1" dirty="0" smtClean="0"/>
              <a:t>be useful</a:t>
            </a:r>
            <a:r>
              <a:rPr lang="en-US" sz="2400" dirty="0"/>
              <a:t>, especially in cases when </a:t>
            </a:r>
            <a:r>
              <a:rPr lang="en-US" sz="2400" b="1" dirty="0"/>
              <a:t>tumor calcifications </a:t>
            </a:r>
            <a:r>
              <a:rPr lang="en-US" sz="2400" b="1" dirty="0" smtClean="0"/>
              <a:t>obscure the </a:t>
            </a:r>
          </a:p>
          <a:p>
            <a:pPr marL="0" indent="0">
              <a:buNone/>
            </a:pPr>
            <a:r>
              <a:rPr lang="en-US" sz="2400" b="1" dirty="0" smtClean="0"/>
              <a:t>relationship </a:t>
            </a:r>
            <a:r>
              <a:rPr lang="en-US" sz="2400" b="1" dirty="0"/>
              <a:t>between tumor and these structures.</a:t>
            </a:r>
            <a:r>
              <a:rPr lang="en-US" sz="2400" dirty="0"/>
              <a:t> </a:t>
            </a:r>
            <a:endParaRPr lang="en-US" sz="2400" dirty="0" smtClean="0"/>
          </a:p>
          <a:p>
            <a:endParaRPr lang="en-US" sz="2400" dirty="0" smtClean="0"/>
          </a:p>
          <a:p>
            <a:r>
              <a:rPr lang="en-US" sz="2400" dirty="0" smtClean="0"/>
              <a:t>If needed, </a:t>
            </a:r>
            <a:r>
              <a:rPr lang="en-US" sz="2400" dirty="0" err="1" smtClean="0"/>
              <a:t>laryngofiberscopy</a:t>
            </a:r>
            <a:r>
              <a:rPr lang="en-US" sz="2400" dirty="0" smtClean="0"/>
              <a:t> </a:t>
            </a:r>
            <a:r>
              <a:rPr lang="en-US" sz="2400" dirty="0"/>
              <a:t>is adopted to evaluate whether </a:t>
            </a:r>
            <a:r>
              <a:rPr lang="en-US" sz="2400" dirty="0" smtClean="0"/>
              <a:t>vocal cord </a:t>
            </a:r>
          </a:p>
          <a:p>
            <a:pPr marL="0" indent="0">
              <a:buNone/>
            </a:pPr>
            <a:r>
              <a:rPr lang="en-US" sz="2400" dirty="0" smtClean="0"/>
              <a:t>   paralysis </a:t>
            </a:r>
            <a:r>
              <a:rPr lang="en-US" sz="2400" dirty="0"/>
              <a:t>is </a:t>
            </a:r>
            <a:r>
              <a:rPr lang="en-US" sz="2400" dirty="0" smtClean="0"/>
              <a:t>present.</a:t>
            </a:r>
            <a:endParaRPr lang="en-US" sz="2400" dirty="0"/>
          </a:p>
        </p:txBody>
      </p:sp>
    </p:spTree>
    <p:extLst>
      <p:ext uri="{BB962C8B-B14F-4D97-AF65-F5344CB8AC3E}">
        <p14:creationId xmlns:p14="http://schemas.microsoft.com/office/powerpoint/2010/main" val="2121328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089" y="1096172"/>
            <a:ext cx="6410036" cy="4050792"/>
          </a:xfrm>
        </p:spPr>
        <p:txBody>
          <a:bodyPr>
            <a:normAutofit/>
          </a:bodyPr>
          <a:lstStyle/>
          <a:p>
            <a:pPr marL="0" indent="0">
              <a:buNone/>
            </a:pPr>
            <a:r>
              <a:rPr lang="en-US" sz="2400" dirty="0" smtClean="0"/>
              <a:t>An </a:t>
            </a:r>
            <a:r>
              <a:rPr lang="en-US" sz="2400" dirty="0" smtClean="0">
                <a:solidFill>
                  <a:schemeClr val="accent1">
                    <a:lumMod val="75000"/>
                  </a:schemeClr>
                </a:solidFill>
              </a:rPr>
              <a:t>obtuse angle </a:t>
            </a:r>
            <a:r>
              <a:rPr lang="en-US" sz="2400" dirty="0"/>
              <a:t>between the </a:t>
            </a:r>
            <a:endParaRPr lang="en-US" sz="2400" dirty="0" smtClean="0"/>
          </a:p>
          <a:p>
            <a:pPr marL="0" indent="0">
              <a:buNone/>
            </a:pPr>
            <a:r>
              <a:rPr lang="en-US" sz="2400" dirty="0" smtClean="0"/>
              <a:t>tumor </a:t>
            </a:r>
            <a:r>
              <a:rPr lang="en-US" sz="2400" dirty="0"/>
              <a:t>and trachea carries a </a:t>
            </a:r>
            <a:endParaRPr lang="en-US" sz="2400" dirty="0" smtClean="0"/>
          </a:p>
          <a:p>
            <a:pPr marL="0" indent="0">
              <a:buNone/>
            </a:pPr>
            <a:r>
              <a:rPr lang="en-US" sz="2400" dirty="0" smtClean="0"/>
              <a:t>high </a:t>
            </a:r>
            <a:r>
              <a:rPr lang="en-US" sz="2400" dirty="0"/>
              <a:t>risk </a:t>
            </a:r>
            <a:r>
              <a:rPr lang="en-US" sz="2400" dirty="0" smtClean="0"/>
              <a:t>of invasion. </a:t>
            </a:r>
          </a:p>
        </p:txBody>
      </p:sp>
      <p:pic>
        <p:nvPicPr>
          <p:cNvPr id="4" name="Picture 3"/>
          <p:cNvPicPr>
            <a:picLocks noChangeAspect="1"/>
          </p:cNvPicPr>
          <p:nvPr/>
        </p:nvPicPr>
        <p:blipFill>
          <a:blip r:embed="rId2"/>
          <a:stretch>
            <a:fillRect/>
          </a:stretch>
        </p:blipFill>
        <p:spPr>
          <a:xfrm>
            <a:off x="6567055" y="1450110"/>
            <a:ext cx="5403272" cy="3066473"/>
          </a:xfrm>
          <a:prstGeom prst="rect">
            <a:avLst/>
          </a:prstGeom>
        </p:spPr>
      </p:pic>
      <p:sp>
        <p:nvSpPr>
          <p:cNvPr id="2" name="Rectangle 1"/>
          <p:cNvSpPr/>
          <p:nvPr/>
        </p:nvSpPr>
        <p:spPr>
          <a:xfrm>
            <a:off x="209736" y="3121568"/>
            <a:ext cx="6825672" cy="2523768"/>
          </a:xfrm>
          <a:prstGeom prst="rect">
            <a:avLst/>
          </a:prstGeom>
        </p:spPr>
        <p:txBody>
          <a:bodyPr wrap="square">
            <a:spAutoFit/>
          </a:bodyPr>
          <a:lstStyle/>
          <a:p>
            <a:pPr marL="342900" indent="-342900">
              <a:buFont typeface="Courier New" panose="02070309020205020404" pitchFamily="49" charset="0"/>
              <a:buChar char="o"/>
            </a:pPr>
            <a:r>
              <a:rPr lang="en-US" sz="2000" dirty="0">
                <a:solidFill>
                  <a:srgbClr val="111111"/>
                </a:solidFill>
                <a:latin typeface="Roboto"/>
              </a:rPr>
              <a:t> </a:t>
            </a:r>
            <a:r>
              <a:rPr lang="en-US" sz="2000" b="1" dirty="0" smtClean="0">
                <a:solidFill>
                  <a:srgbClr val="111111"/>
                </a:solidFill>
                <a:latin typeface="Roboto"/>
              </a:rPr>
              <a:t>High-risk</a:t>
            </a:r>
            <a:r>
              <a:rPr lang="en-US" sz="2000" dirty="0" smtClean="0">
                <a:solidFill>
                  <a:srgbClr val="111111"/>
                </a:solidFill>
                <a:latin typeface="Roboto"/>
              </a:rPr>
              <a:t> (obtuse angle)</a:t>
            </a:r>
          </a:p>
          <a:p>
            <a:pPr marL="342900" indent="-342900">
              <a:buFont typeface="Courier New" panose="02070309020205020404" pitchFamily="49" charset="0"/>
              <a:buChar char="o"/>
            </a:pPr>
            <a:r>
              <a:rPr lang="en-US" sz="2000" dirty="0" smtClean="0">
                <a:solidFill>
                  <a:srgbClr val="111111"/>
                </a:solidFill>
                <a:latin typeface="Roboto"/>
              </a:rPr>
              <a:t> </a:t>
            </a:r>
            <a:r>
              <a:rPr lang="en-US" sz="2000" b="1" dirty="0" smtClean="0">
                <a:solidFill>
                  <a:srgbClr val="111111"/>
                </a:solidFill>
                <a:latin typeface="Roboto"/>
              </a:rPr>
              <a:t>Intermediate risk </a:t>
            </a:r>
            <a:r>
              <a:rPr lang="en-US" sz="2000" dirty="0" smtClean="0">
                <a:solidFill>
                  <a:srgbClr val="111111"/>
                </a:solidFill>
                <a:latin typeface="Roboto"/>
              </a:rPr>
              <a:t>(nearly right angle or unclear angle)</a:t>
            </a:r>
          </a:p>
          <a:p>
            <a:pPr marL="342900" indent="-342900">
              <a:buFont typeface="Courier New" panose="02070309020205020404" pitchFamily="49" charset="0"/>
              <a:buChar char="o"/>
            </a:pPr>
            <a:r>
              <a:rPr lang="en-US" sz="2000" b="1" dirty="0" smtClean="0">
                <a:solidFill>
                  <a:srgbClr val="111111"/>
                </a:solidFill>
                <a:latin typeface="Roboto"/>
              </a:rPr>
              <a:t> Low-risk </a:t>
            </a:r>
            <a:r>
              <a:rPr lang="en-US" sz="2000" dirty="0" smtClean="0">
                <a:solidFill>
                  <a:srgbClr val="111111"/>
                </a:solidFill>
                <a:latin typeface="Roboto"/>
              </a:rPr>
              <a:t>(</a:t>
            </a:r>
            <a:r>
              <a:rPr lang="en-US" sz="2000" dirty="0">
                <a:solidFill>
                  <a:srgbClr val="111111"/>
                </a:solidFill>
                <a:latin typeface="Roboto"/>
              </a:rPr>
              <a:t>acute angle)</a:t>
            </a:r>
          </a:p>
          <a:p>
            <a:r>
              <a:rPr lang="en-US" sz="2000" dirty="0"/>
              <a:t>     </a:t>
            </a:r>
            <a:r>
              <a:rPr lang="en-US" sz="2000" dirty="0" smtClean="0"/>
              <a:t>  </a:t>
            </a:r>
            <a:r>
              <a:rPr lang="en-US" sz="2000" dirty="0"/>
              <a:t>&lt;7 mm:  no invasion to the trachea</a:t>
            </a:r>
          </a:p>
          <a:p>
            <a:r>
              <a:rPr lang="en-US" sz="2000" dirty="0"/>
              <a:t>      </a:t>
            </a:r>
            <a:r>
              <a:rPr lang="en-US" sz="2000" dirty="0" smtClean="0"/>
              <a:t>  </a:t>
            </a:r>
            <a:r>
              <a:rPr lang="en-US" sz="2000" dirty="0"/>
              <a:t>&gt;7 </a:t>
            </a:r>
            <a:r>
              <a:rPr lang="en-US" sz="2000" dirty="0" smtClean="0"/>
              <a:t>mm: </a:t>
            </a:r>
            <a:r>
              <a:rPr lang="en-US" sz="2000" dirty="0"/>
              <a:t>the tracheal invasion rates were</a:t>
            </a:r>
            <a:r>
              <a:rPr lang="en-US" sz="2000" dirty="0" smtClean="0"/>
              <a:t>:</a:t>
            </a:r>
          </a:p>
          <a:p>
            <a:r>
              <a:rPr lang="en-US" sz="2000" dirty="0" smtClean="0"/>
              <a:t> </a:t>
            </a:r>
            <a:r>
              <a:rPr lang="en-US" sz="2000" dirty="0"/>
              <a:t>61%, 17%, and 2% in high-, intermediate-, and low-risk </a:t>
            </a:r>
            <a:r>
              <a:rPr lang="en-US" sz="2000" dirty="0" smtClean="0"/>
              <a:t>  groups</a:t>
            </a:r>
            <a:r>
              <a:rPr lang="en-US" sz="2000" dirty="0"/>
              <a:t>, respectively.</a:t>
            </a:r>
            <a:endParaRPr lang="en-US" sz="2400" dirty="0">
              <a:solidFill>
                <a:srgbClr val="111111"/>
              </a:solidFill>
              <a:latin typeface="Roboto"/>
            </a:endParaRPr>
          </a:p>
          <a:p>
            <a:endParaRPr lang="en-US" dirty="0">
              <a:solidFill>
                <a:srgbClr val="111111"/>
              </a:solidFill>
              <a:latin typeface="Roboto"/>
            </a:endParaRPr>
          </a:p>
        </p:txBody>
      </p:sp>
      <p:sp>
        <p:nvSpPr>
          <p:cNvPr id="5" name="Rectangle 4"/>
          <p:cNvSpPr/>
          <p:nvPr/>
        </p:nvSpPr>
        <p:spPr>
          <a:xfrm>
            <a:off x="209736" y="6311350"/>
            <a:ext cx="10889672"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MyriadPro-Semibold"/>
              </a:rPr>
              <a:t>Can Active Surveillance be an Alternative to Surgery in </a:t>
            </a:r>
            <a:r>
              <a:rPr lang="en-US" sz="1400" dirty="0" err="1" smtClean="0">
                <a:latin typeface="MyriadPro-Semibold"/>
              </a:rPr>
              <a:t>PapillaryThyroid</a:t>
            </a:r>
            <a:r>
              <a:rPr lang="en-US" sz="1400" dirty="0" smtClean="0">
                <a:latin typeface="MyriadPro-Semibold"/>
              </a:rPr>
              <a:t> </a:t>
            </a:r>
            <a:r>
              <a:rPr lang="en-US" sz="1400" dirty="0" err="1">
                <a:latin typeface="MyriadPro-Semibold"/>
              </a:rPr>
              <a:t>Microcarcinoma</a:t>
            </a:r>
            <a:r>
              <a:rPr lang="en-US" sz="1400" dirty="0" smtClean="0">
                <a:latin typeface="MyriadPro-Semibold"/>
              </a:rPr>
              <a:t>? </a:t>
            </a:r>
            <a:r>
              <a:rPr lang="en-US" sz="1400" dirty="0">
                <a:latin typeface="MyriadPro-Semibold"/>
              </a:rPr>
              <a:t>The Current Situation Worldwide</a:t>
            </a:r>
            <a:endParaRPr lang="en-US" sz="1400" dirty="0"/>
          </a:p>
        </p:txBody>
      </p:sp>
    </p:spTree>
    <p:extLst>
      <p:ext uri="{BB962C8B-B14F-4D97-AF65-F5344CB8AC3E}">
        <p14:creationId xmlns:p14="http://schemas.microsoft.com/office/powerpoint/2010/main" val="3634783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756" y="1086936"/>
            <a:ext cx="6777357" cy="4962882"/>
          </a:xfrm>
        </p:spPr>
        <p:txBody>
          <a:bodyPr>
            <a:normAutofit/>
          </a:bodyPr>
          <a:lstStyle/>
          <a:p>
            <a:r>
              <a:rPr lang="en-US" sz="2400" dirty="0"/>
              <a:t>If there is </a:t>
            </a:r>
            <a:r>
              <a:rPr lang="en-US" sz="2400" dirty="0">
                <a:solidFill>
                  <a:schemeClr val="accent1">
                    <a:lumMod val="75000"/>
                  </a:schemeClr>
                </a:solidFill>
              </a:rPr>
              <a:t>no normal rim </a:t>
            </a:r>
            <a:r>
              <a:rPr lang="en-US" sz="2400" dirty="0"/>
              <a:t>of thyroid tissue between the tumor and the course of the RLN, the RLN could be at risk of invasion</a:t>
            </a:r>
            <a:r>
              <a:rPr lang="en-US" sz="2400" dirty="0" smtClean="0"/>
              <a:t>.</a:t>
            </a:r>
          </a:p>
          <a:p>
            <a:pPr marL="0" indent="0">
              <a:buNone/>
            </a:pPr>
            <a:r>
              <a:rPr lang="en-US" sz="2400" dirty="0">
                <a:solidFill>
                  <a:srgbClr val="111111"/>
                </a:solidFill>
                <a:latin typeface="Roboto"/>
              </a:rPr>
              <a:t>The </a:t>
            </a:r>
            <a:r>
              <a:rPr lang="en-US" sz="2400" dirty="0">
                <a:solidFill>
                  <a:schemeClr val="accent1"/>
                </a:solidFill>
                <a:latin typeface="Roboto"/>
              </a:rPr>
              <a:t>two classifications </a:t>
            </a:r>
            <a:r>
              <a:rPr lang="en-US" sz="2400" dirty="0">
                <a:solidFill>
                  <a:srgbClr val="111111"/>
                </a:solidFill>
                <a:latin typeface="Roboto"/>
              </a:rPr>
              <a:t>of RLN invasion:</a:t>
            </a:r>
          </a:p>
          <a:p>
            <a:r>
              <a:rPr lang="en-US" sz="2400" dirty="0">
                <a:solidFill>
                  <a:srgbClr val="111111"/>
                </a:solidFill>
                <a:latin typeface="Roboto"/>
              </a:rPr>
              <a:t> whether there is a normal rim in the direction </a:t>
            </a:r>
            <a:r>
              <a:rPr lang="en-US" sz="2400" dirty="0" smtClean="0">
                <a:solidFill>
                  <a:srgbClr val="111111"/>
                </a:solidFill>
                <a:latin typeface="Roboto"/>
              </a:rPr>
              <a:t>of </a:t>
            </a:r>
            <a:r>
              <a:rPr lang="en-US" sz="2400" dirty="0">
                <a:solidFill>
                  <a:srgbClr val="111111"/>
                </a:solidFill>
                <a:latin typeface="Roboto"/>
              </a:rPr>
              <a:t>the nerve (low-risk) or not (high-risk</a:t>
            </a:r>
            <a:r>
              <a:rPr lang="en-US" sz="2400" dirty="0" smtClean="0">
                <a:solidFill>
                  <a:srgbClr val="111111"/>
                </a:solidFill>
                <a:latin typeface="Roboto"/>
              </a:rPr>
              <a:t>).</a:t>
            </a:r>
            <a:endParaRPr lang="en-US" sz="2400" dirty="0" smtClean="0"/>
          </a:p>
          <a:p>
            <a:r>
              <a:rPr lang="en-US" sz="2400" dirty="0"/>
              <a:t>The path of </a:t>
            </a:r>
            <a:r>
              <a:rPr lang="en-US" sz="2400" dirty="0" smtClean="0"/>
              <a:t>the </a:t>
            </a:r>
            <a:r>
              <a:rPr lang="en-US" sz="2400" b="1" dirty="0" smtClean="0"/>
              <a:t>RLN </a:t>
            </a:r>
            <a:r>
              <a:rPr lang="en-US" sz="2400" b="1" dirty="0"/>
              <a:t>is more oblique on the right side </a:t>
            </a:r>
            <a:r>
              <a:rPr lang="en-US" sz="2400" dirty="0"/>
              <a:t>than on the left side.</a:t>
            </a:r>
          </a:p>
          <a:p>
            <a:r>
              <a:rPr lang="en-US" sz="2400" dirty="0"/>
              <a:t>Thus, tumors located away from the </a:t>
            </a:r>
            <a:r>
              <a:rPr lang="en-US" sz="2400" dirty="0" smtClean="0"/>
              <a:t>tracheoesophageal groove </a:t>
            </a:r>
            <a:r>
              <a:rPr lang="en-US" sz="2400" dirty="0"/>
              <a:t>but </a:t>
            </a:r>
            <a:r>
              <a:rPr lang="en-US" sz="2400" b="1" dirty="0"/>
              <a:t>in the dorsal region</a:t>
            </a:r>
            <a:r>
              <a:rPr lang="en-US" sz="2400" dirty="0"/>
              <a:t> might still be at risk </a:t>
            </a:r>
            <a:r>
              <a:rPr lang="en-US" sz="2400" dirty="0" smtClean="0"/>
              <a:t>of invading </a:t>
            </a:r>
            <a:r>
              <a:rPr lang="en-US" sz="2400" dirty="0"/>
              <a:t>the </a:t>
            </a:r>
            <a:r>
              <a:rPr lang="en-US" sz="2400" dirty="0" smtClean="0"/>
              <a:t>RLN.</a:t>
            </a:r>
            <a:endParaRPr lang="en-US" sz="2800" dirty="0"/>
          </a:p>
          <a:p>
            <a:endParaRPr lang="en-US" dirty="0"/>
          </a:p>
        </p:txBody>
      </p:sp>
      <p:pic>
        <p:nvPicPr>
          <p:cNvPr id="4" name="Picture 3"/>
          <p:cNvPicPr>
            <a:picLocks noChangeAspect="1"/>
          </p:cNvPicPr>
          <p:nvPr/>
        </p:nvPicPr>
        <p:blipFill>
          <a:blip r:embed="rId2"/>
          <a:stretch>
            <a:fillRect/>
          </a:stretch>
        </p:blipFill>
        <p:spPr>
          <a:xfrm>
            <a:off x="7062114" y="551226"/>
            <a:ext cx="4501813" cy="3928410"/>
          </a:xfrm>
          <a:prstGeom prst="rect">
            <a:avLst/>
          </a:prstGeom>
        </p:spPr>
      </p:pic>
    </p:spTree>
    <p:extLst>
      <p:ext uri="{BB962C8B-B14F-4D97-AF65-F5344CB8AC3E}">
        <p14:creationId xmlns:p14="http://schemas.microsoft.com/office/powerpoint/2010/main" val="2286675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7999" y="2121408"/>
            <a:ext cx="11148291" cy="4050792"/>
          </a:xfrm>
        </p:spPr>
        <p:txBody>
          <a:bodyPr>
            <a:normAutofit/>
          </a:bodyPr>
          <a:lstStyle/>
          <a:p>
            <a:r>
              <a:rPr lang="en-US" sz="2400" dirty="0"/>
              <a:t>US is generally used for evaluating LNM</a:t>
            </a:r>
            <a:r>
              <a:rPr lang="en-US" sz="2400" dirty="0" smtClean="0"/>
              <a:t>. </a:t>
            </a:r>
            <a:r>
              <a:rPr lang="en-US" sz="2400" dirty="0"/>
              <a:t>When </a:t>
            </a:r>
            <a:r>
              <a:rPr lang="en-US" sz="2400" dirty="0" smtClean="0"/>
              <a:t>LNM are </a:t>
            </a:r>
            <a:r>
              <a:rPr lang="en-US" sz="2400" dirty="0"/>
              <a:t>suspected in the </a:t>
            </a:r>
            <a:endParaRPr lang="en-US" sz="2400" dirty="0" smtClean="0"/>
          </a:p>
          <a:p>
            <a:pPr marL="0" indent="0">
              <a:buNone/>
            </a:pPr>
            <a:r>
              <a:rPr lang="en-US" sz="2400" dirty="0" smtClean="0"/>
              <a:t>lateral compartment</a:t>
            </a:r>
            <a:r>
              <a:rPr lang="en-US" sz="2400" dirty="0"/>
              <a:t>, FNAC with </a:t>
            </a:r>
            <a:r>
              <a:rPr lang="en-US" sz="2400" dirty="0" smtClean="0"/>
              <a:t>measurement of </a:t>
            </a:r>
            <a:r>
              <a:rPr lang="en-US" sz="2400" dirty="0"/>
              <a:t>thyroglobulin from the needle </a:t>
            </a:r>
            <a:endParaRPr lang="en-US" sz="2400" dirty="0" smtClean="0"/>
          </a:p>
          <a:p>
            <a:pPr marL="0" indent="0">
              <a:buNone/>
            </a:pPr>
            <a:r>
              <a:rPr lang="en-US" sz="2400" dirty="0" smtClean="0"/>
              <a:t>washout </a:t>
            </a:r>
            <a:r>
              <a:rPr lang="en-US" sz="2400" dirty="0"/>
              <a:t>is </a:t>
            </a:r>
            <a:r>
              <a:rPr lang="en-US" sz="2400" dirty="0" smtClean="0"/>
              <a:t>recommended</a:t>
            </a:r>
            <a:r>
              <a:rPr lang="en-US" sz="2400" dirty="0"/>
              <a:t>.</a:t>
            </a:r>
          </a:p>
          <a:p>
            <a:endParaRPr lang="en-US" sz="2400" dirty="0" smtClean="0"/>
          </a:p>
          <a:p>
            <a:r>
              <a:rPr lang="en-US" sz="2400" dirty="0" smtClean="0"/>
              <a:t>Lymph </a:t>
            </a:r>
            <a:r>
              <a:rPr lang="en-US" sz="2400" dirty="0"/>
              <a:t>node swelling is frequently observed </a:t>
            </a:r>
            <a:r>
              <a:rPr lang="en-US" sz="2400" dirty="0" smtClean="0"/>
              <a:t>in cases </a:t>
            </a:r>
            <a:r>
              <a:rPr lang="en-US" sz="2400" dirty="0"/>
              <a:t>with </a:t>
            </a:r>
            <a:r>
              <a:rPr lang="en-US" sz="2400" dirty="0">
                <a:solidFill>
                  <a:schemeClr val="accent1"/>
                </a:solidFill>
              </a:rPr>
              <a:t>chronic thyroiditis</a:t>
            </a:r>
            <a:r>
              <a:rPr lang="en-US" sz="2400" dirty="0"/>
              <a:t>, </a:t>
            </a:r>
            <a:endParaRPr lang="en-US" sz="2400" dirty="0" smtClean="0"/>
          </a:p>
          <a:p>
            <a:pPr marL="0" indent="0">
              <a:buNone/>
            </a:pPr>
            <a:r>
              <a:rPr lang="en-US" sz="2400" dirty="0" smtClean="0"/>
              <a:t>requiring careful consideration of </a:t>
            </a:r>
            <a:r>
              <a:rPr lang="en-US" sz="2400" dirty="0"/>
              <a:t>the individual </a:t>
            </a:r>
            <a:r>
              <a:rPr lang="en-US" sz="2400" dirty="0" smtClean="0"/>
              <a:t>case.</a:t>
            </a:r>
            <a:endParaRPr lang="en-US" sz="2400" dirty="0"/>
          </a:p>
        </p:txBody>
      </p:sp>
    </p:spTree>
    <p:extLst>
      <p:ext uri="{BB962C8B-B14F-4D97-AF65-F5344CB8AC3E}">
        <p14:creationId xmlns:p14="http://schemas.microsoft.com/office/powerpoint/2010/main" val="2360038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744" y="1197772"/>
            <a:ext cx="11600873" cy="4050792"/>
          </a:xfrm>
        </p:spPr>
        <p:txBody>
          <a:bodyPr>
            <a:normAutofit/>
          </a:bodyPr>
          <a:lstStyle/>
          <a:p>
            <a:r>
              <a:rPr lang="en-US" sz="2400" dirty="0" smtClean="0"/>
              <a:t>PTMC located </a:t>
            </a:r>
            <a:r>
              <a:rPr lang="en-US" sz="2400" dirty="0"/>
              <a:t>in the </a:t>
            </a:r>
            <a:r>
              <a:rPr lang="en-US" sz="2400" dirty="0">
                <a:solidFill>
                  <a:schemeClr val="accent1"/>
                </a:solidFill>
              </a:rPr>
              <a:t>upper pole </a:t>
            </a:r>
            <a:r>
              <a:rPr lang="en-US" sz="2400" dirty="0"/>
              <a:t>of the thyroid  </a:t>
            </a:r>
            <a:r>
              <a:rPr lang="en-US" sz="2400" dirty="0" smtClean="0"/>
              <a:t>was </a:t>
            </a:r>
            <a:r>
              <a:rPr lang="en-US" sz="2400" dirty="0">
                <a:solidFill>
                  <a:schemeClr val="accent1"/>
                </a:solidFill>
              </a:rPr>
              <a:t>more</a:t>
            </a:r>
            <a:r>
              <a:rPr lang="en-US" sz="2400" dirty="0"/>
              <a:t> likely </a:t>
            </a:r>
            <a:r>
              <a:rPr lang="en-US" sz="2400" dirty="0" smtClean="0"/>
              <a:t>to show </a:t>
            </a:r>
            <a:r>
              <a:rPr lang="en-US" sz="2400" dirty="0"/>
              <a:t>clinical or pathological lateral </a:t>
            </a:r>
            <a:r>
              <a:rPr lang="en-US" sz="2400" dirty="0" smtClean="0"/>
              <a:t>LNM(1).</a:t>
            </a:r>
          </a:p>
          <a:p>
            <a:endParaRPr lang="en-US" sz="2400" dirty="0" smtClean="0"/>
          </a:p>
          <a:p>
            <a:r>
              <a:rPr lang="en-US" sz="2400" dirty="0" smtClean="0"/>
              <a:t>Age </a:t>
            </a:r>
            <a:r>
              <a:rPr lang="en-US" sz="2400" b="1" dirty="0"/>
              <a:t>&lt;50 years, male sex, and </a:t>
            </a:r>
            <a:r>
              <a:rPr lang="en-US" sz="2400" b="1" dirty="0" err="1" smtClean="0"/>
              <a:t>microcalcification</a:t>
            </a:r>
            <a:r>
              <a:rPr lang="en-US" sz="2400" b="1" dirty="0"/>
              <a:t> </a:t>
            </a:r>
            <a:r>
              <a:rPr lang="en-US" sz="2400" dirty="0" smtClean="0"/>
              <a:t>in </a:t>
            </a:r>
            <a:r>
              <a:rPr lang="en-US" sz="2400" dirty="0"/>
              <a:t>the tumor as risk factors for </a:t>
            </a:r>
            <a:endParaRPr lang="en-US" sz="2400" dirty="0" smtClean="0"/>
          </a:p>
          <a:p>
            <a:pPr marL="0" indent="0">
              <a:buNone/>
            </a:pPr>
            <a:r>
              <a:rPr lang="en-US" sz="2400" dirty="0" smtClean="0"/>
              <a:t>lateral LNM.</a:t>
            </a:r>
            <a:endParaRPr lang="en-US" sz="2400" dirty="0"/>
          </a:p>
          <a:p>
            <a:pPr marL="0" indent="0">
              <a:buNone/>
            </a:pPr>
            <a:r>
              <a:rPr lang="en-US" sz="2400" dirty="0"/>
              <a:t>However, since there is no evidence that these risk </a:t>
            </a:r>
            <a:r>
              <a:rPr lang="en-US" sz="2400" dirty="0" smtClean="0"/>
              <a:t>factors other </a:t>
            </a:r>
            <a:r>
              <a:rPr lang="en-US" sz="2400" dirty="0"/>
              <a:t>than </a:t>
            </a:r>
            <a:r>
              <a:rPr lang="en-US" sz="2400" dirty="0">
                <a:solidFill>
                  <a:schemeClr val="accent1"/>
                </a:solidFill>
              </a:rPr>
              <a:t>young age </a:t>
            </a:r>
            <a:endParaRPr lang="en-US" sz="2400" dirty="0" smtClean="0">
              <a:solidFill>
                <a:schemeClr val="accent1"/>
              </a:solidFill>
            </a:endParaRPr>
          </a:p>
          <a:p>
            <a:pPr marL="0" indent="0">
              <a:buNone/>
            </a:pPr>
            <a:r>
              <a:rPr lang="en-US" sz="2400" dirty="0" smtClean="0"/>
              <a:t>are </a:t>
            </a:r>
            <a:r>
              <a:rPr lang="en-US" sz="2400" dirty="0"/>
              <a:t>predictors of disease </a:t>
            </a:r>
            <a:r>
              <a:rPr lang="en-US" sz="2400" dirty="0" smtClean="0"/>
              <a:t>progression, cases </a:t>
            </a:r>
            <a:r>
              <a:rPr lang="en-US" sz="2400" dirty="0"/>
              <a:t>showing these risk factors do not be </a:t>
            </a:r>
            <a:endParaRPr lang="en-US" sz="2400" dirty="0" smtClean="0"/>
          </a:p>
          <a:p>
            <a:pPr marL="0" indent="0">
              <a:buNone/>
            </a:pPr>
            <a:r>
              <a:rPr lang="en-US" sz="2400" dirty="0" smtClean="0"/>
              <a:t>consider </a:t>
            </a:r>
            <a:r>
              <a:rPr lang="en-US" sz="2400" dirty="0"/>
              <a:t>as </a:t>
            </a:r>
            <a:r>
              <a:rPr lang="en-US" sz="2400" dirty="0" smtClean="0"/>
              <a:t>not candidates </a:t>
            </a:r>
            <a:r>
              <a:rPr lang="en-US" sz="2400" dirty="0"/>
              <a:t>for </a:t>
            </a:r>
            <a:r>
              <a:rPr lang="en-US" sz="2400" dirty="0" smtClean="0"/>
              <a:t>AS(2).</a:t>
            </a:r>
            <a:endParaRPr lang="en-US" sz="3200" dirty="0"/>
          </a:p>
        </p:txBody>
      </p:sp>
      <p:sp>
        <p:nvSpPr>
          <p:cNvPr id="4" name="Rectangle 3"/>
          <p:cNvSpPr/>
          <p:nvPr/>
        </p:nvSpPr>
        <p:spPr>
          <a:xfrm>
            <a:off x="193962" y="6057781"/>
            <a:ext cx="11360728" cy="800219"/>
          </a:xfrm>
          <a:prstGeom prst="rect">
            <a:avLst/>
          </a:prstGeom>
        </p:spPr>
        <p:txBody>
          <a:bodyPr wrap="square">
            <a:spAutoFit/>
          </a:bodyPr>
          <a:lstStyle/>
          <a:p>
            <a:r>
              <a:rPr lang="en-US" sz="1400" dirty="0" smtClean="0">
                <a:latin typeface="AdvTimRomLiebert"/>
              </a:rPr>
              <a:t>1. Papillary </a:t>
            </a:r>
            <a:r>
              <a:rPr lang="en-US" sz="1400" dirty="0" err="1" smtClean="0">
                <a:latin typeface="AdvTimRomLiebert"/>
              </a:rPr>
              <a:t>microcarcinoma</a:t>
            </a:r>
            <a:r>
              <a:rPr lang="en-US" sz="1400" dirty="0" smtClean="0">
                <a:latin typeface="AdvTimRomLiebert"/>
              </a:rPr>
              <a:t> </a:t>
            </a:r>
            <a:r>
              <a:rPr lang="en-US" sz="1400" dirty="0">
                <a:latin typeface="AdvTimRomLiebert"/>
              </a:rPr>
              <a:t>of the thyroid: how should it </a:t>
            </a:r>
            <a:r>
              <a:rPr lang="en-US" sz="1400" dirty="0" smtClean="0">
                <a:latin typeface="AdvTimRomLiebert"/>
              </a:rPr>
              <a:t>be treated?,</a:t>
            </a:r>
            <a:r>
              <a:rPr lang="en-US" sz="1400" dirty="0"/>
              <a:t> Ito </a:t>
            </a:r>
            <a:r>
              <a:rPr lang="en-US" sz="1400" dirty="0" smtClean="0"/>
              <a:t>Y, </a:t>
            </a:r>
            <a:r>
              <a:rPr lang="en-US" sz="1400" dirty="0" smtClean="0">
                <a:latin typeface="AdvTimRomLiebert"/>
              </a:rPr>
              <a:t>World </a:t>
            </a:r>
            <a:r>
              <a:rPr lang="en-US" sz="1400" dirty="0">
                <a:latin typeface="AdvTimRomLiebert"/>
              </a:rPr>
              <a:t>J </a:t>
            </a:r>
            <a:r>
              <a:rPr lang="en-US" sz="1400" dirty="0" err="1" smtClean="0">
                <a:latin typeface="AdvTimRomLiebert"/>
              </a:rPr>
              <a:t>Surgy</a:t>
            </a:r>
            <a:endParaRPr lang="en-US" sz="1400" dirty="0" smtClean="0">
              <a:latin typeface="AdvTimRomLiebert"/>
            </a:endParaRPr>
          </a:p>
          <a:p>
            <a:r>
              <a:rPr lang="en-US" sz="1400" dirty="0" smtClean="0">
                <a:latin typeface="AdvTimRomLiebert"/>
              </a:rPr>
              <a:t>2. </a:t>
            </a:r>
            <a:r>
              <a:rPr lang="en-US" sz="1400" dirty="0" smtClean="0"/>
              <a:t>Features </a:t>
            </a:r>
            <a:r>
              <a:rPr lang="en-US" sz="1400" dirty="0"/>
              <a:t>of papillary </a:t>
            </a:r>
            <a:r>
              <a:rPr lang="en-US" sz="1400" dirty="0" smtClean="0"/>
              <a:t>thyroid </a:t>
            </a:r>
            <a:r>
              <a:rPr lang="en-US" sz="1400" dirty="0" err="1" smtClean="0"/>
              <a:t>microcarcinoma</a:t>
            </a:r>
            <a:r>
              <a:rPr lang="en-US" sz="1400" dirty="0" smtClean="0"/>
              <a:t> </a:t>
            </a:r>
            <a:r>
              <a:rPr lang="en-US" sz="1400" dirty="0"/>
              <a:t>associated with lateral cervical </a:t>
            </a:r>
            <a:r>
              <a:rPr lang="en-US" sz="1400" dirty="0" smtClean="0"/>
              <a:t>lymph node </a:t>
            </a:r>
            <a:r>
              <a:rPr lang="en-US" sz="1400" dirty="0"/>
              <a:t>metastasis. </a:t>
            </a:r>
            <a:r>
              <a:rPr lang="en-US" sz="1400" dirty="0" smtClean="0"/>
              <a:t>2017, </a:t>
            </a:r>
            <a:r>
              <a:rPr lang="en-US" sz="1400" dirty="0" err="1" smtClean="0"/>
              <a:t>Clin</a:t>
            </a:r>
            <a:r>
              <a:rPr lang="en-US" sz="1400" dirty="0" smtClean="0"/>
              <a:t> </a:t>
            </a:r>
            <a:r>
              <a:rPr lang="en-US" sz="1400" dirty="0" err="1" smtClean="0"/>
              <a:t>Endocrinol</a:t>
            </a:r>
            <a:endParaRPr lang="en-US" sz="1400" dirty="0" smtClean="0">
              <a:latin typeface="AdvTimRomLiebert"/>
            </a:endParaRPr>
          </a:p>
          <a:p>
            <a:endParaRPr lang="en-US" dirty="0"/>
          </a:p>
        </p:txBody>
      </p:sp>
    </p:spTree>
    <p:extLst>
      <p:ext uri="{BB962C8B-B14F-4D97-AF65-F5344CB8AC3E}">
        <p14:creationId xmlns:p14="http://schemas.microsoft.com/office/powerpoint/2010/main" val="200792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400" dirty="0"/>
              <a:t>A 68-year-old man is referred for an incidental thyroid nodule found on chest CT performed for cough. </a:t>
            </a:r>
            <a:endParaRPr lang="en-US" sz="2400" dirty="0" smtClean="0"/>
          </a:p>
          <a:p>
            <a:pPr marL="0" indent="0">
              <a:buNone/>
            </a:pPr>
            <a:r>
              <a:rPr lang="en-US" sz="2400" dirty="0" smtClean="0"/>
              <a:t>There </a:t>
            </a:r>
            <a:r>
              <a:rPr lang="en-US" sz="2400" dirty="0"/>
              <a:t>is no radiation </a:t>
            </a:r>
            <a:r>
              <a:rPr lang="en-US" sz="2400" dirty="0" err="1"/>
              <a:t>Hx</a:t>
            </a:r>
            <a:r>
              <a:rPr lang="en-US" sz="2400" dirty="0"/>
              <a:t> or </a:t>
            </a:r>
            <a:r>
              <a:rPr lang="en-US" sz="2400" dirty="0" err="1"/>
              <a:t>FHx</a:t>
            </a:r>
            <a:r>
              <a:rPr lang="en-US" sz="2400" dirty="0"/>
              <a:t> of thyroid cancer &amp; TSH is 3.8 </a:t>
            </a:r>
            <a:r>
              <a:rPr lang="en-US" sz="2400" dirty="0" err="1"/>
              <a:t>mIU</a:t>
            </a:r>
            <a:r>
              <a:rPr lang="en-US" sz="2400" dirty="0"/>
              <a:t>/L. </a:t>
            </a:r>
          </a:p>
          <a:p>
            <a:pPr marL="0" indent="0">
              <a:buNone/>
            </a:pPr>
            <a:r>
              <a:rPr lang="en-US" sz="2400" dirty="0" smtClean="0"/>
              <a:t>US </a:t>
            </a:r>
            <a:r>
              <a:rPr lang="en-US" sz="2400" dirty="0"/>
              <a:t>shows a 1 cm solid, hypoechoic nodule with poorly defined margins and </a:t>
            </a:r>
            <a:r>
              <a:rPr lang="en-US" sz="2400" dirty="0" err="1"/>
              <a:t>microcalcifications</a:t>
            </a:r>
            <a:r>
              <a:rPr lang="en-US" sz="2400" dirty="0"/>
              <a:t>; no abnormal </a:t>
            </a:r>
            <a:r>
              <a:rPr lang="en-US" sz="2400" dirty="0" smtClean="0"/>
              <a:t>nodes </a:t>
            </a:r>
            <a:r>
              <a:rPr lang="en-US" sz="2400" dirty="0"/>
              <a:t>were noted. </a:t>
            </a:r>
          </a:p>
        </p:txBody>
      </p:sp>
      <p:pic>
        <p:nvPicPr>
          <p:cNvPr id="8" name="Picture 7"/>
          <p:cNvPicPr>
            <a:picLocks noChangeAspect="1"/>
          </p:cNvPicPr>
          <p:nvPr/>
        </p:nvPicPr>
        <p:blipFill>
          <a:blip r:embed="rId2"/>
          <a:stretch>
            <a:fillRect/>
          </a:stretch>
        </p:blipFill>
        <p:spPr>
          <a:xfrm>
            <a:off x="8248073" y="1875488"/>
            <a:ext cx="3851563" cy="2798112"/>
          </a:xfrm>
          <a:prstGeom prst="rect">
            <a:avLst/>
          </a:prstGeom>
        </p:spPr>
      </p:pic>
      <p:sp>
        <p:nvSpPr>
          <p:cNvPr id="9" name="Rectangle 8"/>
          <p:cNvSpPr/>
          <p:nvPr/>
        </p:nvSpPr>
        <p:spPr>
          <a:xfrm>
            <a:off x="537603" y="3705308"/>
            <a:ext cx="7361381" cy="2000548"/>
          </a:xfrm>
          <a:prstGeom prst="rect">
            <a:avLst/>
          </a:prstGeom>
        </p:spPr>
        <p:txBody>
          <a:bodyPr wrap="square">
            <a:spAutoFit/>
          </a:bodyPr>
          <a:lstStyle/>
          <a:p>
            <a:r>
              <a:rPr lang="en-US" sz="2800" dirty="0">
                <a:solidFill>
                  <a:srgbClr val="000000"/>
                </a:solidFill>
                <a:latin typeface="Times New Roman" panose="02020603050405020304" pitchFamily="18" charset="0"/>
              </a:rPr>
              <a:t>How should this patient be managed at this time? </a:t>
            </a:r>
          </a:p>
          <a:p>
            <a:r>
              <a:rPr lang="en-US" sz="2400" dirty="0">
                <a:solidFill>
                  <a:srgbClr val="000000"/>
                </a:solidFill>
                <a:latin typeface="Times New Roman" panose="02020603050405020304" pitchFamily="18" charset="0"/>
              </a:rPr>
              <a:t>A- Perform FNA; consider lobectomy if PTC </a:t>
            </a:r>
          </a:p>
          <a:p>
            <a:r>
              <a:rPr lang="en-US" sz="2400" dirty="0">
                <a:solidFill>
                  <a:srgbClr val="000000"/>
                </a:solidFill>
                <a:latin typeface="Times New Roman" panose="02020603050405020304" pitchFamily="18" charset="0"/>
              </a:rPr>
              <a:t>B- High-risk lesion; proceed with surgery </a:t>
            </a:r>
          </a:p>
          <a:p>
            <a:r>
              <a:rPr lang="en-US" sz="2400" dirty="0">
                <a:solidFill>
                  <a:srgbClr val="000000"/>
                </a:solidFill>
                <a:latin typeface="Times New Roman" panose="02020603050405020304" pitchFamily="18" charset="0"/>
              </a:rPr>
              <a:t>C- Active surveillance; repeat US in 6 months </a:t>
            </a:r>
          </a:p>
          <a:p>
            <a:r>
              <a:rPr lang="en-US" sz="2400" dirty="0">
                <a:solidFill>
                  <a:srgbClr val="000000"/>
                </a:solidFill>
                <a:latin typeface="Times New Roman" panose="02020603050405020304" pitchFamily="18" charset="0"/>
              </a:rPr>
              <a:t>D- Begin LT4 Rx; follow TSH </a:t>
            </a:r>
          </a:p>
        </p:txBody>
      </p:sp>
      <p:sp>
        <p:nvSpPr>
          <p:cNvPr id="10" name="Rectangle 9"/>
          <p:cNvSpPr/>
          <p:nvPr/>
        </p:nvSpPr>
        <p:spPr>
          <a:xfrm>
            <a:off x="838200" y="131679"/>
            <a:ext cx="3204723" cy="461665"/>
          </a:xfrm>
          <a:prstGeom prst="rect">
            <a:avLst/>
          </a:prstGeom>
        </p:spPr>
        <p:txBody>
          <a:bodyPr wrap="none">
            <a:spAutoFit/>
          </a:bodyPr>
          <a:lstStyle/>
          <a:p>
            <a:r>
              <a:rPr lang="en-US" sz="2400" b="1" u="sng" dirty="0">
                <a:solidFill>
                  <a:schemeClr val="accent1"/>
                </a:solidFill>
                <a:effectLst>
                  <a:outerShdw blurRad="38100" dist="38100" dir="2700000" algn="tl">
                    <a:srgbClr val="000000">
                      <a:alpha val="43137"/>
                    </a:srgbClr>
                  </a:outerShdw>
                </a:effectLst>
                <a:latin typeface="TimesLTStd-Bold3"/>
              </a:rPr>
              <a:t>Case Presentation </a:t>
            </a:r>
            <a:r>
              <a:rPr lang="en-US" sz="2400" b="1" u="sng" dirty="0" smtClean="0">
                <a:solidFill>
                  <a:schemeClr val="accent1"/>
                </a:solidFill>
                <a:effectLst>
                  <a:outerShdw blurRad="38100" dist="38100" dir="2700000" algn="tl">
                    <a:srgbClr val="000000">
                      <a:alpha val="43137"/>
                    </a:srgbClr>
                  </a:outerShdw>
                </a:effectLst>
                <a:latin typeface="TimesLTStd-Bold3"/>
              </a:rPr>
              <a:t>2</a:t>
            </a:r>
            <a:r>
              <a:rPr lang="en-US" b="1" u="sng" dirty="0" smtClean="0">
                <a:solidFill>
                  <a:schemeClr val="accent1"/>
                </a:solidFill>
                <a:effectLst>
                  <a:outerShdw blurRad="38100" dist="38100" dir="2700000" algn="tl">
                    <a:srgbClr val="000000">
                      <a:alpha val="43137"/>
                    </a:srgbClr>
                  </a:outerShdw>
                </a:effectLst>
                <a:latin typeface="TimesLTStd-Bold3"/>
              </a:rPr>
              <a:t>:</a:t>
            </a:r>
            <a:endParaRPr lang="en-US" u="sng"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26189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957" y="2306136"/>
            <a:ext cx="10058400" cy="2302810"/>
          </a:xfrm>
        </p:spPr>
        <p:txBody>
          <a:bodyPr>
            <a:normAutofit/>
          </a:bodyPr>
          <a:lstStyle/>
          <a:p>
            <a:pPr marL="0" indent="0" algn="ctr">
              <a:buNone/>
            </a:pPr>
            <a:r>
              <a:rPr lang="en-US" sz="4400" i="1" dirty="0">
                <a:solidFill>
                  <a:schemeClr val="accent1">
                    <a:lumMod val="75000"/>
                  </a:schemeClr>
                </a:solidFill>
                <a:effectLst>
                  <a:outerShdw blurRad="38100" dist="38100" dir="2700000" algn="tl">
                    <a:srgbClr val="000000">
                      <a:alpha val="43137"/>
                    </a:srgbClr>
                  </a:outerShdw>
                </a:effectLst>
              </a:rPr>
              <a:t>Factors affecting decision-making in </a:t>
            </a:r>
            <a:endParaRPr lang="en-US" sz="4400" i="1" dirty="0" smtClean="0">
              <a:solidFill>
                <a:schemeClr val="accent1">
                  <a:lumMod val="75000"/>
                </a:schemeClr>
              </a:solidFill>
              <a:effectLst>
                <a:outerShdw blurRad="38100" dist="38100" dir="2700000" algn="tl">
                  <a:srgbClr val="000000">
                    <a:alpha val="43137"/>
                  </a:srgbClr>
                </a:outerShdw>
              </a:effectLst>
            </a:endParaRPr>
          </a:p>
          <a:p>
            <a:pPr marL="0" indent="0" algn="ctr">
              <a:buNone/>
            </a:pPr>
            <a:r>
              <a:rPr lang="en-US" sz="4400" i="1" dirty="0" smtClean="0">
                <a:solidFill>
                  <a:schemeClr val="accent1">
                    <a:lumMod val="75000"/>
                  </a:schemeClr>
                </a:solidFill>
                <a:effectLst>
                  <a:outerShdw blurRad="38100" dist="38100" dir="2700000" algn="tl">
                    <a:srgbClr val="000000">
                      <a:alpha val="43137"/>
                    </a:srgbClr>
                  </a:outerShdw>
                </a:effectLst>
              </a:rPr>
              <a:t>adult </a:t>
            </a:r>
            <a:r>
              <a:rPr lang="en-US" sz="4400" i="1" dirty="0">
                <a:solidFill>
                  <a:schemeClr val="accent1">
                    <a:lumMod val="75000"/>
                  </a:schemeClr>
                </a:solidFill>
                <a:effectLst>
                  <a:outerShdw blurRad="38100" dist="38100" dir="2700000" algn="tl">
                    <a:srgbClr val="000000">
                      <a:alpha val="43137"/>
                    </a:srgbClr>
                  </a:outerShdw>
                </a:effectLst>
              </a:rPr>
              <a:t>patients with PTMC</a:t>
            </a:r>
            <a:endParaRPr lang="en-US" sz="4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8814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38544" y="142888"/>
            <a:ext cx="11961091" cy="3745622"/>
          </a:xfrm>
          <a:prstGeom prst="rect">
            <a:avLst/>
          </a:prstGeom>
        </p:spPr>
      </p:pic>
      <p:pic>
        <p:nvPicPr>
          <p:cNvPr id="5" name="Picture 4"/>
          <p:cNvPicPr>
            <a:picLocks noChangeAspect="1"/>
          </p:cNvPicPr>
          <p:nvPr/>
        </p:nvPicPr>
        <p:blipFill>
          <a:blip r:embed="rId3"/>
          <a:stretch>
            <a:fillRect/>
          </a:stretch>
        </p:blipFill>
        <p:spPr>
          <a:xfrm>
            <a:off x="230909" y="3954247"/>
            <a:ext cx="11739418" cy="1679935"/>
          </a:xfrm>
          <a:prstGeom prst="rect">
            <a:avLst/>
          </a:prstGeom>
        </p:spPr>
      </p:pic>
    </p:spTree>
    <p:extLst>
      <p:ext uri="{BB962C8B-B14F-4D97-AF65-F5344CB8AC3E}">
        <p14:creationId xmlns:p14="http://schemas.microsoft.com/office/powerpoint/2010/main" val="1767047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709" y="1179498"/>
            <a:ext cx="11176001" cy="4500866"/>
          </a:xfrm>
        </p:spPr>
        <p:txBody>
          <a:bodyPr/>
          <a:lstStyle/>
          <a:p>
            <a:r>
              <a:rPr lang="en-US" sz="2800" b="1" i="1" dirty="0" smtClean="0">
                <a:solidFill>
                  <a:srgbClr val="B9475D"/>
                </a:solidFill>
              </a:rPr>
              <a:t>Age:</a:t>
            </a:r>
          </a:p>
          <a:p>
            <a:pPr marL="0" indent="0">
              <a:buNone/>
            </a:pPr>
            <a:r>
              <a:rPr lang="en-US" sz="2400" dirty="0" smtClean="0"/>
              <a:t>10-year </a:t>
            </a:r>
            <a:r>
              <a:rPr lang="en-US" sz="2400" dirty="0"/>
              <a:t>rate of </a:t>
            </a:r>
            <a:r>
              <a:rPr lang="en-US" sz="2400" dirty="0" smtClean="0"/>
              <a:t>progression:</a:t>
            </a:r>
          </a:p>
          <a:p>
            <a:pPr marL="0" indent="0">
              <a:buNone/>
            </a:pPr>
            <a:r>
              <a:rPr lang="en-US" sz="2400" dirty="0" smtClean="0"/>
              <a:t> </a:t>
            </a:r>
            <a:r>
              <a:rPr lang="en-US" sz="2400" dirty="0"/>
              <a:t>(enlargement of tumor </a:t>
            </a:r>
            <a:r>
              <a:rPr lang="en-US" sz="2400" dirty="0" smtClean="0"/>
              <a:t>diameter to ≥12mm </a:t>
            </a:r>
            <a:r>
              <a:rPr lang="en-US" sz="2400" dirty="0"/>
              <a:t>or appearance of LNM) </a:t>
            </a:r>
            <a:endParaRPr lang="en-US" sz="2400" dirty="0" smtClean="0"/>
          </a:p>
          <a:p>
            <a:pPr>
              <a:buFont typeface="Wingdings" panose="05000000000000000000" pitchFamily="2" charset="2"/>
              <a:buChar char="ü"/>
            </a:pPr>
            <a:r>
              <a:rPr lang="en-US" sz="2400" dirty="0" smtClean="0"/>
              <a:t> </a:t>
            </a:r>
            <a:r>
              <a:rPr lang="en-US" sz="2400" dirty="0"/>
              <a:t>2.5% in patients </a:t>
            </a:r>
            <a:r>
              <a:rPr lang="en-US" sz="2400" dirty="0" smtClean="0"/>
              <a:t>aged ≥ 60 </a:t>
            </a:r>
          </a:p>
          <a:p>
            <a:pPr>
              <a:buFont typeface="Wingdings" panose="05000000000000000000" pitchFamily="2" charset="2"/>
              <a:buChar char="ü"/>
            </a:pPr>
            <a:r>
              <a:rPr lang="en-US" sz="2400" dirty="0" smtClean="0"/>
              <a:t>4.9</a:t>
            </a:r>
            <a:r>
              <a:rPr lang="en-US" sz="2400" dirty="0"/>
              <a:t>% in those aged 40–59 </a:t>
            </a:r>
          </a:p>
          <a:p>
            <a:pPr>
              <a:buFont typeface="Wingdings" panose="05000000000000000000" pitchFamily="2" charset="2"/>
              <a:buChar char="ü"/>
            </a:pPr>
            <a:r>
              <a:rPr lang="en-US" sz="2400" dirty="0" smtClean="0"/>
              <a:t> </a:t>
            </a:r>
            <a:r>
              <a:rPr lang="en-US" sz="2400" dirty="0"/>
              <a:t>22.5% </a:t>
            </a:r>
            <a:r>
              <a:rPr lang="en-US" sz="2400" dirty="0" smtClean="0"/>
              <a:t>in those </a:t>
            </a:r>
            <a:r>
              <a:rPr lang="en-US" sz="2400" dirty="0"/>
              <a:t>aged &lt;40 </a:t>
            </a:r>
            <a:endParaRPr lang="en-US" sz="2400" dirty="0" smtClean="0"/>
          </a:p>
          <a:p>
            <a:pPr marL="0" indent="0">
              <a:buNone/>
            </a:pPr>
            <a:r>
              <a:rPr lang="en-US" sz="2400" dirty="0"/>
              <a:t>Multivariate analysis revealed </a:t>
            </a:r>
            <a:r>
              <a:rPr lang="en-US" sz="2400" b="1" dirty="0" smtClean="0">
                <a:solidFill>
                  <a:schemeClr val="accent1"/>
                </a:solidFill>
              </a:rPr>
              <a:t>young </a:t>
            </a:r>
            <a:r>
              <a:rPr lang="en-US" sz="2400" b="1" dirty="0">
                <a:solidFill>
                  <a:schemeClr val="accent1"/>
                </a:solidFill>
              </a:rPr>
              <a:t>age </a:t>
            </a:r>
            <a:r>
              <a:rPr lang="en-US" sz="2400" dirty="0" smtClean="0"/>
              <a:t>(≤ 40 </a:t>
            </a:r>
            <a:r>
              <a:rPr lang="en-US" sz="2400" dirty="0"/>
              <a:t>years) as </a:t>
            </a:r>
            <a:r>
              <a:rPr lang="en-US" sz="2400" b="1" dirty="0">
                <a:solidFill>
                  <a:schemeClr val="accent1"/>
                </a:solidFill>
              </a:rPr>
              <a:t>an independent risk </a:t>
            </a:r>
            <a:r>
              <a:rPr lang="en-US" sz="2400" dirty="0"/>
              <a:t>factor for </a:t>
            </a:r>
            <a:r>
              <a:rPr lang="en-US" sz="2400" dirty="0" smtClean="0"/>
              <a:t>PTMC progression </a:t>
            </a:r>
            <a:r>
              <a:rPr lang="en-US" sz="2400" dirty="0"/>
              <a:t>(odds ratio, 4.348; 95% </a:t>
            </a:r>
            <a:r>
              <a:rPr lang="en-US" sz="2400" dirty="0" smtClean="0"/>
              <a:t>p </a:t>
            </a:r>
            <a:r>
              <a:rPr lang="en-US" sz="2400" dirty="0"/>
              <a:t>&lt; 0.0001)</a:t>
            </a:r>
            <a:endParaRPr lang="en-US" sz="2400" dirty="0" smtClean="0"/>
          </a:p>
        </p:txBody>
      </p:sp>
    </p:spTree>
    <p:extLst>
      <p:ext uri="{BB962C8B-B14F-4D97-AF65-F5344CB8AC3E}">
        <p14:creationId xmlns:p14="http://schemas.microsoft.com/office/powerpoint/2010/main" val="2994031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74254" y="27570"/>
            <a:ext cx="10982036" cy="2983346"/>
          </a:xfrm>
          <a:prstGeom prst="rect">
            <a:avLst/>
          </a:prstGeom>
        </p:spPr>
      </p:pic>
      <p:pic>
        <p:nvPicPr>
          <p:cNvPr id="7" name="Picture 6"/>
          <p:cNvPicPr>
            <a:picLocks noChangeAspect="1"/>
          </p:cNvPicPr>
          <p:nvPr/>
        </p:nvPicPr>
        <p:blipFill>
          <a:blip r:embed="rId3"/>
          <a:stretch>
            <a:fillRect/>
          </a:stretch>
        </p:blipFill>
        <p:spPr>
          <a:xfrm>
            <a:off x="674254" y="4202545"/>
            <a:ext cx="11259128" cy="2484582"/>
          </a:xfrm>
          <a:prstGeom prst="rect">
            <a:avLst/>
          </a:prstGeom>
        </p:spPr>
      </p:pic>
      <p:pic>
        <p:nvPicPr>
          <p:cNvPr id="9" name="Picture 8"/>
          <p:cNvPicPr>
            <a:picLocks noChangeAspect="1"/>
          </p:cNvPicPr>
          <p:nvPr/>
        </p:nvPicPr>
        <p:blipFill>
          <a:blip r:embed="rId4"/>
          <a:stretch>
            <a:fillRect/>
          </a:stretch>
        </p:blipFill>
        <p:spPr>
          <a:xfrm>
            <a:off x="674254" y="2900219"/>
            <a:ext cx="10843490" cy="1302326"/>
          </a:xfrm>
          <a:prstGeom prst="rect">
            <a:avLst/>
          </a:prstGeom>
        </p:spPr>
      </p:pic>
    </p:spTree>
    <p:extLst>
      <p:ext uri="{BB962C8B-B14F-4D97-AF65-F5344CB8AC3E}">
        <p14:creationId xmlns:p14="http://schemas.microsoft.com/office/powerpoint/2010/main" val="2686928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942" y="1976582"/>
            <a:ext cx="10058400" cy="5368636"/>
          </a:xfrm>
        </p:spPr>
        <p:txBody>
          <a:bodyPr>
            <a:normAutofit/>
          </a:bodyPr>
          <a:lstStyle/>
          <a:p>
            <a:pPr marL="0" indent="0">
              <a:buNone/>
            </a:pPr>
            <a:endParaRPr lang="en-US" sz="2400" dirty="0" smtClean="0"/>
          </a:p>
          <a:p>
            <a:pPr>
              <a:buFont typeface="Wingdings" panose="05000000000000000000" pitchFamily="2" charset="2"/>
              <a:buChar char="v"/>
            </a:pPr>
            <a:r>
              <a:rPr lang="en-US" sz="2400" dirty="0" smtClean="0"/>
              <a:t>Older </a:t>
            </a:r>
            <a:r>
              <a:rPr lang="en-US" sz="2400" dirty="0"/>
              <a:t>patients with low-risk PTMC are </a:t>
            </a:r>
            <a:r>
              <a:rPr lang="en-US" sz="2400" dirty="0" smtClean="0"/>
              <a:t>ideal candidates </a:t>
            </a:r>
            <a:r>
              <a:rPr lang="en-US" sz="2400" dirty="0"/>
              <a:t>for AS</a:t>
            </a:r>
            <a:r>
              <a:rPr lang="en-US" sz="2400" dirty="0" smtClean="0"/>
              <a:t>.</a:t>
            </a:r>
          </a:p>
          <a:p>
            <a:pPr marL="0" indent="0">
              <a:buNone/>
            </a:pPr>
            <a:r>
              <a:rPr lang="en-US" sz="2400" dirty="0" smtClean="0"/>
              <a:t> </a:t>
            </a:r>
            <a:r>
              <a:rPr lang="en-US" sz="2400" dirty="0"/>
              <a:t>Although tumors in young patients </a:t>
            </a:r>
            <a:r>
              <a:rPr lang="en-US" sz="2400" dirty="0" smtClean="0"/>
              <a:t>are more </a:t>
            </a:r>
            <a:r>
              <a:rPr lang="en-US" sz="2400" dirty="0"/>
              <a:t>likely to progress, these patients can still be </a:t>
            </a:r>
            <a:r>
              <a:rPr lang="en-US" sz="2400" dirty="0" smtClean="0"/>
              <a:t>candidates for </a:t>
            </a:r>
            <a:r>
              <a:rPr lang="en-US" sz="2400" dirty="0"/>
              <a:t>AS since the outcomes of surgery after AS are </a:t>
            </a:r>
            <a:r>
              <a:rPr lang="en-US" sz="2400" dirty="0" smtClean="0"/>
              <a:t>excellent.</a:t>
            </a:r>
            <a:endParaRPr lang="en-US" dirty="0"/>
          </a:p>
        </p:txBody>
      </p:sp>
    </p:spTree>
    <p:extLst>
      <p:ext uri="{BB962C8B-B14F-4D97-AF65-F5344CB8AC3E}">
        <p14:creationId xmlns:p14="http://schemas.microsoft.com/office/powerpoint/2010/main" val="634424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071" y="669269"/>
            <a:ext cx="11961091" cy="2618876"/>
          </a:xfrm>
          <a:prstGeom prst="rect">
            <a:avLst/>
          </a:prstGeom>
        </p:spPr>
      </p:pic>
      <p:sp>
        <p:nvSpPr>
          <p:cNvPr id="5" name="Rectangle 4"/>
          <p:cNvSpPr/>
          <p:nvPr/>
        </p:nvSpPr>
        <p:spPr>
          <a:xfrm>
            <a:off x="616501" y="143011"/>
            <a:ext cx="3549099" cy="646331"/>
          </a:xfrm>
          <a:prstGeom prst="rect">
            <a:avLst/>
          </a:prstGeom>
        </p:spPr>
        <p:txBody>
          <a:bodyPr wrap="square">
            <a:spAutoFit/>
          </a:bodyPr>
          <a:lstStyle/>
          <a:p>
            <a:r>
              <a:rPr lang="en-US" sz="3600" b="1" i="1" dirty="0" smtClean="0">
                <a:solidFill>
                  <a:srgbClr val="B9475D"/>
                </a:solidFill>
              </a:rPr>
              <a:t>Multiplicity;</a:t>
            </a:r>
            <a:endParaRPr lang="en-US" sz="3600" b="1" i="1" dirty="0">
              <a:solidFill>
                <a:srgbClr val="B9475D"/>
              </a:solidFill>
            </a:endParaRPr>
          </a:p>
        </p:txBody>
      </p:sp>
      <p:pic>
        <p:nvPicPr>
          <p:cNvPr id="6" name="Picture 5"/>
          <p:cNvPicPr>
            <a:picLocks noChangeAspect="1"/>
          </p:cNvPicPr>
          <p:nvPr/>
        </p:nvPicPr>
        <p:blipFill>
          <a:blip r:embed="rId3"/>
          <a:stretch>
            <a:fillRect/>
          </a:stretch>
        </p:blipFill>
        <p:spPr>
          <a:xfrm>
            <a:off x="1902691" y="3288145"/>
            <a:ext cx="7915564" cy="3454277"/>
          </a:xfrm>
          <a:prstGeom prst="rect">
            <a:avLst/>
          </a:prstGeom>
        </p:spPr>
      </p:pic>
    </p:spTree>
    <p:extLst>
      <p:ext uri="{BB962C8B-B14F-4D97-AF65-F5344CB8AC3E}">
        <p14:creationId xmlns:p14="http://schemas.microsoft.com/office/powerpoint/2010/main" val="14553123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B9475D"/>
                </a:solidFill>
              </a:rPr>
              <a:t>Multiplicity;</a:t>
            </a:r>
            <a:br>
              <a:rPr lang="en-US" b="1" i="1" dirty="0">
                <a:solidFill>
                  <a:srgbClr val="B9475D"/>
                </a:solidFill>
              </a:rPr>
            </a:br>
            <a:endParaRPr lang="en-US" dirty="0"/>
          </a:p>
        </p:txBody>
      </p:sp>
      <p:sp>
        <p:nvSpPr>
          <p:cNvPr id="4" name="Content Placeholder 2"/>
          <p:cNvSpPr txBox="1">
            <a:spLocks/>
          </p:cNvSpPr>
          <p:nvPr/>
        </p:nvSpPr>
        <p:spPr>
          <a:xfrm>
            <a:off x="443346" y="1930401"/>
            <a:ext cx="11905673" cy="337210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Wingdings" panose="05000000000000000000" pitchFamily="2" charset="2"/>
              <a:buChar char="v"/>
            </a:pPr>
            <a:r>
              <a:rPr lang="en-US" sz="2800" dirty="0" smtClean="0"/>
              <a:t>No data suggest that tumor multiplicity is associated with tumor enlargement and appearance of LNM. </a:t>
            </a:r>
          </a:p>
          <a:p>
            <a:pPr>
              <a:buFont typeface="Wingdings" panose="05000000000000000000" pitchFamily="2" charset="2"/>
              <a:buChar char="v"/>
            </a:pPr>
            <a:endParaRPr lang="en-US" sz="2800" dirty="0" smtClean="0"/>
          </a:p>
          <a:p>
            <a:pPr>
              <a:buFont typeface="Wingdings" panose="05000000000000000000" pitchFamily="2" charset="2"/>
              <a:buChar char="v"/>
            </a:pPr>
            <a:r>
              <a:rPr lang="en-US" sz="2800" dirty="0" smtClean="0"/>
              <a:t>Multiplicity is </a:t>
            </a:r>
            <a:r>
              <a:rPr lang="en-US" sz="2800" dirty="0" smtClean="0">
                <a:solidFill>
                  <a:schemeClr val="accent1"/>
                </a:solidFill>
              </a:rPr>
              <a:t>not listed as an exclusion criterion </a:t>
            </a:r>
            <a:r>
              <a:rPr lang="en-US" sz="2800" dirty="0" smtClean="0"/>
              <a:t>in protocols.</a:t>
            </a:r>
          </a:p>
          <a:p>
            <a:pPr>
              <a:buFont typeface="Wingdings" panose="05000000000000000000" pitchFamily="2" charset="2"/>
              <a:buChar char="v"/>
            </a:pPr>
            <a:endParaRPr lang="en-US" sz="2800" dirty="0" smtClean="0"/>
          </a:p>
          <a:p>
            <a:pPr>
              <a:buFont typeface="Wingdings" panose="05000000000000000000" pitchFamily="2" charset="2"/>
              <a:buChar char="v"/>
            </a:pPr>
            <a:r>
              <a:rPr lang="en-US" sz="2800" dirty="0" smtClean="0"/>
              <a:t>Patients with PTMC and multiple lesions can thus be candidates for AS.</a:t>
            </a:r>
            <a:endParaRPr lang="en-US" sz="2800" dirty="0"/>
          </a:p>
        </p:txBody>
      </p:sp>
    </p:spTree>
    <p:extLst>
      <p:ext uri="{BB962C8B-B14F-4D97-AF65-F5344CB8AC3E}">
        <p14:creationId xmlns:p14="http://schemas.microsoft.com/office/powerpoint/2010/main" val="515740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80" y="383463"/>
            <a:ext cx="11129819" cy="6151418"/>
          </a:xfrm>
        </p:spPr>
        <p:txBody>
          <a:bodyPr>
            <a:normAutofit/>
          </a:bodyPr>
          <a:lstStyle/>
          <a:p>
            <a:pPr>
              <a:buFont typeface="Wingdings" panose="05000000000000000000" pitchFamily="2" charset="2"/>
              <a:buChar char="v"/>
            </a:pPr>
            <a:r>
              <a:rPr lang="en-US" sz="3200" b="1" i="1" dirty="0">
                <a:solidFill>
                  <a:srgbClr val="B9475D"/>
                </a:solidFill>
              </a:rPr>
              <a:t>Family </a:t>
            </a:r>
            <a:r>
              <a:rPr lang="en-US" sz="3200" b="1" i="1" dirty="0" smtClean="0">
                <a:solidFill>
                  <a:srgbClr val="B9475D"/>
                </a:solidFill>
              </a:rPr>
              <a:t>history</a:t>
            </a:r>
          </a:p>
          <a:p>
            <a:endParaRPr lang="en-US" sz="2400" dirty="0" smtClean="0"/>
          </a:p>
          <a:p>
            <a:r>
              <a:rPr lang="en-US" sz="2400" dirty="0" smtClean="0"/>
              <a:t>Ito </a:t>
            </a:r>
            <a:r>
              <a:rPr lang="en-US" sz="2400" dirty="0"/>
              <a:t>et al. reported that, </a:t>
            </a:r>
            <a:r>
              <a:rPr lang="en-US" sz="2400" dirty="0" smtClean="0"/>
              <a:t>of 6015 </a:t>
            </a:r>
            <a:r>
              <a:rPr lang="en-US" sz="2400" dirty="0"/>
              <a:t>PTC surgical cases, 273 (4.5%) were familial </a:t>
            </a:r>
            <a:endParaRPr lang="en-US" sz="2400" dirty="0" smtClean="0"/>
          </a:p>
          <a:p>
            <a:pPr marL="0" indent="0">
              <a:buNone/>
            </a:pPr>
            <a:r>
              <a:rPr lang="en-US" sz="2400" dirty="0" smtClean="0"/>
              <a:t>PTC and </a:t>
            </a:r>
            <a:r>
              <a:rPr lang="en-US" sz="2400" dirty="0" err="1" smtClean="0"/>
              <a:t>clinicopathologic</a:t>
            </a:r>
            <a:r>
              <a:rPr lang="en-US" sz="2400" dirty="0" smtClean="0"/>
              <a:t>   </a:t>
            </a:r>
            <a:r>
              <a:rPr lang="en-US" sz="2400" dirty="0"/>
              <a:t>features (except for multiplicity), and </a:t>
            </a:r>
            <a:r>
              <a:rPr lang="en-US" sz="2400" dirty="0" smtClean="0"/>
              <a:t>DFS rates </a:t>
            </a:r>
            <a:r>
              <a:rPr lang="en-US" sz="2400" dirty="0"/>
              <a:t>and </a:t>
            </a:r>
            <a:endParaRPr lang="en-US" sz="2400" dirty="0" smtClean="0"/>
          </a:p>
          <a:p>
            <a:pPr marL="0" indent="0">
              <a:buNone/>
            </a:pPr>
            <a:r>
              <a:rPr lang="en-US" sz="2400" dirty="0" smtClean="0"/>
              <a:t>cause-specific </a:t>
            </a:r>
            <a:r>
              <a:rPr lang="en-US" sz="2400" dirty="0"/>
              <a:t>mortality rates did </a:t>
            </a:r>
            <a:r>
              <a:rPr lang="en-US" sz="2400" dirty="0">
                <a:solidFill>
                  <a:schemeClr val="accent1"/>
                </a:solidFill>
              </a:rPr>
              <a:t>not differ </a:t>
            </a:r>
            <a:r>
              <a:rPr lang="en-US" sz="2400" dirty="0" smtClean="0"/>
              <a:t>between familial </a:t>
            </a:r>
            <a:r>
              <a:rPr lang="en-US" sz="2400" dirty="0"/>
              <a:t>and sporadic PTCs. </a:t>
            </a:r>
            <a:endParaRPr lang="en-US" sz="2400" dirty="0" smtClean="0"/>
          </a:p>
          <a:p>
            <a:pPr marL="0" indent="0">
              <a:buNone/>
            </a:pPr>
            <a:endParaRPr lang="en-US" sz="2400" dirty="0" smtClean="0"/>
          </a:p>
          <a:p>
            <a:pPr marL="0" indent="0">
              <a:buNone/>
            </a:pPr>
            <a:r>
              <a:rPr lang="en-US" sz="2400" dirty="0" smtClean="0"/>
              <a:t>They </a:t>
            </a:r>
            <a:r>
              <a:rPr lang="en-US" sz="2400" dirty="0"/>
              <a:t>concluded that the </a:t>
            </a:r>
            <a:r>
              <a:rPr lang="en-US" sz="2400" dirty="0" smtClean="0">
                <a:solidFill>
                  <a:schemeClr val="accent1"/>
                </a:solidFill>
              </a:rPr>
              <a:t>treatment strategy </a:t>
            </a:r>
            <a:r>
              <a:rPr lang="en-US" sz="2400" dirty="0"/>
              <a:t>for familial patients should be the </a:t>
            </a:r>
            <a:endParaRPr lang="en-US" sz="2400" dirty="0" smtClean="0"/>
          </a:p>
          <a:p>
            <a:pPr marL="0" indent="0">
              <a:buNone/>
            </a:pPr>
            <a:r>
              <a:rPr lang="en-US" sz="2400" dirty="0" smtClean="0">
                <a:solidFill>
                  <a:schemeClr val="accent1"/>
                </a:solidFill>
              </a:rPr>
              <a:t>same </a:t>
            </a:r>
            <a:r>
              <a:rPr lang="en-US" sz="2400" dirty="0">
                <a:solidFill>
                  <a:schemeClr val="accent1"/>
                </a:solidFill>
              </a:rPr>
              <a:t>as </a:t>
            </a:r>
            <a:r>
              <a:rPr lang="en-US" sz="2400" dirty="0" smtClean="0"/>
              <a:t>that for </a:t>
            </a:r>
            <a:r>
              <a:rPr lang="en-US" sz="2400" dirty="0"/>
              <a:t>sporadic patients, </a:t>
            </a:r>
            <a:r>
              <a:rPr lang="en-US" sz="2400" dirty="0">
                <a:solidFill>
                  <a:schemeClr val="accent1"/>
                </a:solidFill>
              </a:rPr>
              <a:t>except total thyroidectomy </a:t>
            </a:r>
            <a:r>
              <a:rPr lang="en-US" sz="2400" dirty="0"/>
              <a:t>is </a:t>
            </a:r>
            <a:r>
              <a:rPr lang="en-US" sz="2400" dirty="0" smtClean="0"/>
              <a:t>recommended </a:t>
            </a:r>
          </a:p>
          <a:p>
            <a:pPr marL="0" indent="0">
              <a:buNone/>
            </a:pPr>
            <a:r>
              <a:rPr lang="en-US" sz="2400" dirty="0" smtClean="0"/>
              <a:t>for </a:t>
            </a:r>
            <a:r>
              <a:rPr lang="en-US" sz="2400" dirty="0"/>
              <a:t>familial patients</a:t>
            </a:r>
            <a:r>
              <a:rPr lang="en-US" sz="2400" dirty="0" smtClean="0"/>
              <a:t>.</a:t>
            </a:r>
          </a:p>
        </p:txBody>
      </p:sp>
    </p:spTree>
    <p:extLst>
      <p:ext uri="{BB962C8B-B14F-4D97-AF65-F5344CB8AC3E}">
        <p14:creationId xmlns:p14="http://schemas.microsoft.com/office/powerpoint/2010/main" val="4241899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58044" y="2186062"/>
            <a:ext cx="10882007" cy="4050792"/>
          </a:xfrm>
        </p:spPr>
        <p:txBody>
          <a:bodyPr>
            <a:normAutofit/>
          </a:bodyPr>
          <a:lstStyle/>
          <a:p>
            <a:r>
              <a:rPr lang="en-US" sz="2400" dirty="0"/>
              <a:t>Familial cases were found to be more likely to have </a:t>
            </a:r>
            <a:r>
              <a:rPr lang="en-US" sz="2400" b="1" dirty="0">
                <a:solidFill>
                  <a:schemeClr val="accent1"/>
                </a:solidFill>
              </a:rPr>
              <a:t>pathological lesions in both lobes</a:t>
            </a:r>
            <a:r>
              <a:rPr lang="en-US" sz="2400" dirty="0"/>
              <a:t>, to be </a:t>
            </a:r>
            <a:r>
              <a:rPr lang="en-US" sz="2400" dirty="0">
                <a:solidFill>
                  <a:schemeClr val="accent1"/>
                </a:solidFill>
              </a:rPr>
              <a:t>positive for clinical LNM</a:t>
            </a:r>
            <a:r>
              <a:rPr lang="en-US" sz="2400" dirty="0"/>
              <a:t>, and to have </a:t>
            </a:r>
            <a:r>
              <a:rPr lang="en-US" sz="2400" dirty="0">
                <a:solidFill>
                  <a:schemeClr val="accent1"/>
                </a:solidFill>
              </a:rPr>
              <a:t>recurrence</a:t>
            </a:r>
            <a:r>
              <a:rPr lang="en-US" sz="2400" dirty="0"/>
              <a:t>. </a:t>
            </a:r>
          </a:p>
          <a:p>
            <a:r>
              <a:rPr lang="en-US" sz="2400" dirty="0"/>
              <a:t>The presence of a family history thus should </a:t>
            </a:r>
            <a:r>
              <a:rPr lang="en-US" sz="2400" dirty="0">
                <a:solidFill>
                  <a:schemeClr val="accent1"/>
                </a:solidFill>
              </a:rPr>
              <a:t>not be a contraindication </a:t>
            </a:r>
            <a:r>
              <a:rPr lang="en-US" sz="2400" dirty="0"/>
              <a:t>for AS. However, familial PTC may be more aggressive.</a:t>
            </a:r>
          </a:p>
          <a:p>
            <a:endParaRPr lang="en-US" sz="2400" dirty="0" smtClean="0"/>
          </a:p>
          <a:p>
            <a:r>
              <a:rPr lang="en-US" sz="2400" dirty="0" smtClean="0"/>
              <a:t>When </a:t>
            </a:r>
            <a:r>
              <a:rPr lang="en-US" sz="2400" dirty="0"/>
              <a:t>surgery is planned for familial cases after AS, </a:t>
            </a:r>
            <a:r>
              <a:rPr lang="en-US" sz="2400" b="1" dirty="0">
                <a:solidFill>
                  <a:schemeClr val="accent1"/>
                </a:solidFill>
              </a:rPr>
              <a:t>total thyroidectomy should be considered.</a:t>
            </a:r>
          </a:p>
          <a:p>
            <a:pPr marL="0" indent="0">
              <a:buNone/>
            </a:pPr>
            <a:r>
              <a:rPr lang="en-US" sz="2400" b="1" dirty="0"/>
              <a:t>PTMC in patients with a family history of PTC may be candidates for </a:t>
            </a:r>
            <a:r>
              <a:rPr lang="en-US" sz="2400" b="1" dirty="0" smtClean="0"/>
              <a:t>AS.</a:t>
            </a:r>
            <a:endParaRPr lang="en-US" sz="2400" dirty="0"/>
          </a:p>
        </p:txBody>
      </p:sp>
    </p:spTree>
    <p:extLst>
      <p:ext uri="{BB962C8B-B14F-4D97-AF65-F5344CB8AC3E}">
        <p14:creationId xmlns:p14="http://schemas.microsoft.com/office/powerpoint/2010/main" val="3090174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4701308"/>
            <a:ext cx="10058400" cy="1470891"/>
          </a:xfrm>
        </p:spPr>
        <p:txBody>
          <a:bodyPr/>
          <a:lstStyle/>
          <a:p>
            <a:pPr marL="0" indent="0">
              <a:buNone/>
            </a:pPr>
            <a:endParaRPr lang="en-US" dirty="0"/>
          </a:p>
        </p:txBody>
      </p:sp>
      <p:pic>
        <p:nvPicPr>
          <p:cNvPr id="7" name="Picture 6"/>
          <p:cNvPicPr>
            <a:picLocks noChangeAspect="1"/>
          </p:cNvPicPr>
          <p:nvPr/>
        </p:nvPicPr>
        <p:blipFill>
          <a:blip r:embed="rId2"/>
          <a:stretch>
            <a:fillRect/>
          </a:stretch>
        </p:blipFill>
        <p:spPr>
          <a:xfrm>
            <a:off x="363266" y="3768437"/>
            <a:ext cx="11471564" cy="2978726"/>
          </a:xfrm>
          <a:prstGeom prst="rect">
            <a:avLst/>
          </a:prstGeom>
          <a:ln>
            <a:solidFill>
              <a:srgbClr val="C00000"/>
            </a:solidFill>
          </a:ln>
        </p:spPr>
      </p:pic>
      <p:pic>
        <p:nvPicPr>
          <p:cNvPr id="5" name="Picture 4"/>
          <p:cNvPicPr>
            <a:picLocks noChangeAspect="1"/>
          </p:cNvPicPr>
          <p:nvPr/>
        </p:nvPicPr>
        <p:blipFill>
          <a:blip r:embed="rId3"/>
          <a:stretch>
            <a:fillRect/>
          </a:stretch>
        </p:blipFill>
        <p:spPr>
          <a:xfrm>
            <a:off x="175491" y="64656"/>
            <a:ext cx="11425381" cy="3482108"/>
          </a:xfrm>
          <a:prstGeom prst="rect">
            <a:avLst/>
          </a:prstGeom>
        </p:spPr>
      </p:pic>
      <p:sp>
        <p:nvSpPr>
          <p:cNvPr id="2" name="Rectangle 1"/>
          <p:cNvSpPr/>
          <p:nvPr/>
        </p:nvSpPr>
        <p:spPr>
          <a:xfrm>
            <a:off x="2810636" y="205570"/>
            <a:ext cx="8597225" cy="646331"/>
          </a:xfrm>
          <a:prstGeom prst="rect">
            <a:avLst/>
          </a:prstGeom>
        </p:spPr>
        <p:txBody>
          <a:bodyPr wrap="none">
            <a:spAutoFit/>
          </a:bodyPr>
          <a:lstStyle/>
          <a:p>
            <a:r>
              <a:rPr lang="en-US" sz="3600" b="1" i="1" dirty="0">
                <a:solidFill>
                  <a:srgbClr val="B9475D"/>
                </a:solidFill>
                <a:effectLst>
                  <a:outerShdw blurRad="38100" dist="38100" dir="2700000" algn="tl">
                    <a:srgbClr val="000000">
                      <a:alpha val="43137"/>
                    </a:srgbClr>
                  </a:outerShdw>
                </a:effectLst>
              </a:rPr>
              <a:t>Desire to bear children and pregnancy</a:t>
            </a:r>
          </a:p>
        </p:txBody>
      </p:sp>
    </p:spTree>
    <p:extLst>
      <p:ext uri="{BB962C8B-B14F-4D97-AF65-F5344CB8AC3E}">
        <p14:creationId xmlns:p14="http://schemas.microsoft.com/office/powerpoint/2010/main" val="3770450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1">
                    <a:lumMod val="75000"/>
                  </a:schemeClr>
                </a:solidFill>
                <a:effectLst>
                  <a:outerShdw blurRad="38100" dist="38100" dir="2700000" algn="tl">
                    <a:srgbClr val="000000">
                      <a:alpha val="43137"/>
                    </a:srgbClr>
                  </a:outerShdw>
                </a:effectLst>
              </a:rPr>
              <a:t>Prevalence </a:t>
            </a:r>
            <a:r>
              <a:rPr lang="en-US" sz="4400" dirty="0">
                <a:solidFill>
                  <a:schemeClr val="accent1">
                    <a:lumMod val="75000"/>
                  </a:schemeClr>
                </a:solidFill>
                <a:effectLst>
                  <a:outerShdw blurRad="38100" dist="38100" dir="2700000" algn="tl">
                    <a:srgbClr val="000000">
                      <a:alpha val="43137"/>
                    </a:srgbClr>
                  </a:outerShdw>
                </a:effectLst>
              </a:rPr>
              <a:t>of thyroid </a:t>
            </a:r>
            <a:r>
              <a:rPr lang="en-US" sz="4400" dirty="0" smtClean="0">
                <a:solidFill>
                  <a:schemeClr val="accent1">
                    <a:lumMod val="75000"/>
                  </a:schemeClr>
                </a:solidFill>
                <a:effectLst>
                  <a:outerShdw blurRad="38100" dist="38100" dir="2700000" algn="tl">
                    <a:srgbClr val="000000">
                      <a:alpha val="43137"/>
                    </a:srgbClr>
                  </a:outerShdw>
                </a:effectLst>
              </a:rPr>
              <a:t>nodules</a:t>
            </a:r>
            <a:r>
              <a:rPr lang="en-US" i="1" dirty="0" smtClean="0">
                <a:solidFill>
                  <a:schemeClr val="accent1">
                    <a:lumMod val="75000"/>
                  </a:schemeClr>
                </a:solidFill>
                <a:effectLst>
                  <a:outerShdw blurRad="38100" dist="38100" dir="2700000" algn="tl">
                    <a:srgbClr val="000000">
                      <a:alpha val="43137"/>
                    </a:srgbClr>
                  </a:outerShdw>
                </a:effectLst>
              </a:rPr>
              <a:t>:</a:t>
            </a:r>
            <a:endParaRPr lang="en-US" i="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0113" y="2093976"/>
            <a:ext cx="10475607" cy="4050792"/>
          </a:xfrm>
        </p:spPr>
        <p:txBody>
          <a:bodyPr/>
          <a:lstStyle/>
          <a:p>
            <a:pPr>
              <a:buFont typeface="Courier New" panose="02070309020205020404" pitchFamily="49" charset="0"/>
              <a:buChar char="o"/>
            </a:pPr>
            <a:r>
              <a:rPr lang="en-US" sz="2800" dirty="0" smtClean="0"/>
              <a:t>In </a:t>
            </a:r>
            <a:r>
              <a:rPr lang="en-US" sz="2800" dirty="0"/>
              <a:t>the general population is high—up to </a:t>
            </a:r>
            <a:r>
              <a:rPr lang="en-US" sz="2800" dirty="0">
                <a:solidFill>
                  <a:srgbClr val="CC0099"/>
                </a:solidFill>
              </a:rPr>
              <a:t>60%</a:t>
            </a:r>
            <a:r>
              <a:rPr lang="en-US" sz="2800" dirty="0"/>
              <a:t> as documented by </a:t>
            </a:r>
            <a:endParaRPr lang="en-US" sz="2800" dirty="0" smtClean="0"/>
          </a:p>
          <a:p>
            <a:pPr marL="0" indent="0">
              <a:buNone/>
            </a:pPr>
            <a:r>
              <a:rPr lang="en-US" sz="2800" dirty="0" smtClean="0"/>
              <a:t>high-resolution US — but </a:t>
            </a:r>
            <a:r>
              <a:rPr lang="en-US" sz="2800" dirty="0"/>
              <a:t>very few of these lesions ultimately </a:t>
            </a:r>
            <a:endParaRPr lang="en-US" sz="2800" dirty="0" smtClean="0"/>
          </a:p>
          <a:p>
            <a:pPr marL="0" indent="0">
              <a:buNone/>
            </a:pPr>
            <a:r>
              <a:rPr lang="en-US" sz="2800" dirty="0" smtClean="0"/>
              <a:t>prove </a:t>
            </a:r>
            <a:r>
              <a:rPr lang="en-US" sz="2800" dirty="0"/>
              <a:t>to be </a:t>
            </a:r>
            <a:r>
              <a:rPr lang="en-US" sz="2800" b="1" dirty="0">
                <a:solidFill>
                  <a:schemeClr val="accent1"/>
                </a:solidFill>
              </a:rPr>
              <a:t>malignant</a:t>
            </a:r>
            <a:r>
              <a:rPr lang="en-US" sz="2800" dirty="0"/>
              <a:t> </a:t>
            </a:r>
            <a:r>
              <a:rPr lang="en-US" sz="2800" b="1" dirty="0"/>
              <a:t>(</a:t>
            </a:r>
            <a:r>
              <a:rPr lang="en-US" sz="2800" b="1" dirty="0">
                <a:solidFill>
                  <a:srgbClr val="CC0099"/>
                </a:solidFill>
              </a:rPr>
              <a:t>about 5</a:t>
            </a:r>
            <a:r>
              <a:rPr lang="en-US" sz="2800" b="1" dirty="0" smtClean="0">
                <a:solidFill>
                  <a:srgbClr val="CC0099"/>
                </a:solidFill>
              </a:rPr>
              <a:t>%</a:t>
            </a:r>
            <a:r>
              <a:rPr lang="en-US" sz="2800" b="1" dirty="0" smtClean="0"/>
              <a:t>)</a:t>
            </a:r>
            <a:r>
              <a:rPr lang="en-US" sz="2800" b="1" dirty="0" smtClean="0">
                <a:solidFill>
                  <a:srgbClr val="CC0099"/>
                </a:solidFill>
              </a:rPr>
              <a:t>.</a:t>
            </a:r>
          </a:p>
          <a:p>
            <a:pPr>
              <a:buFont typeface="Courier New" panose="02070309020205020404" pitchFamily="49" charset="0"/>
              <a:buChar char="o"/>
            </a:pPr>
            <a:endParaRPr lang="en-US" sz="2800" b="1" dirty="0">
              <a:solidFill>
                <a:srgbClr val="CC0099"/>
              </a:solidFill>
            </a:endParaRPr>
          </a:p>
          <a:p>
            <a:pPr>
              <a:buFont typeface="Courier New" panose="02070309020205020404" pitchFamily="49" charset="0"/>
              <a:buChar char="o"/>
            </a:pPr>
            <a:r>
              <a:rPr lang="en-US" sz="2800" dirty="0"/>
              <a:t>The prevalence of thyroid nodules </a:t>
            </a:r>
            <a:r>
              <a:rPr lang="en-US" sz="2800" dirty="0">
                <a:solidFill>
                  <a:schemeClr val="accent1"/>
                </a:solidFill>
              </a:rPr>
              <a:t>increases with age</a:t>
            </a:r>
            <a:r>
              <a:rPr lang="en-US" sz="2800" dirty="0"/>
              <a:t>, and most </a:t>
            </a:r>
            <a:endParaRPr lang="en-US" sz="2800" dirty="0" smtClean="0"/>
          </a:p>
          <a:p>
            <a:pPr marL="0" indent="0">
              <a:buNone/>
            </a:pPr>
            <a:r>
              <a:rPr lang="en-US" sz="2800" dirty="0" smtClean="0"/>
              <a:t>are </a:t>
            </a:r>
            <a:r>
              <a:rPr lang="en-US" sz="2800" dirty="0"/>
              <a:t>detected in individuals </a:t>
            </a:r>
            <a:r>
              <a:rPr lang="en-US" sz="2800" dirty="0">
                <a:solidFill>
                  <a:schemeClr val="accent1"/>
                </a:solidFill>
              </a:rPr>
              <a:t>older than 40 </a:t>
            </a:r>
            <a:r>
              <a:rPr lang="en-US" sz="2800" dirty="0"/>
              <a:t>years of age.</a:t>
            </a:r>
          </a:p>
          <a:p>
            <a:pPr>
              <a:buFont typeface="Courier New" panose="02070309020205020404" pitchFamily="49" charset="0"/>
              <a:buChar char="o"/>
            </a:pPr>
            <a:endParaRPr lang="en-US" sz="2800" b="1" dirty="0">
              <a:solidFill>
                <a:srgbClr val="CC0099"/>
              </a:solidFill>
            </a:endParaRPr>
          </a:p>
          <a:p>
            <a:endParaRPr lang="en-US" dirty="0"/>
          </a:p>
        </p:txBody>
      </p:sp>
    </p:spTree>
    <p:extLst>
      <p:ext uri="{BB962C8B-B14F-4D97-AF65-F5344CB8AC3E}">
        <p14:creationId xmlns:p14="http://schemas.microsoft.com/office/powerpoint/2010/main" val="36618367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14036" y="277092"/>
            <a:ext cx="11203709" cy="3251200"/>
          </a:xfrm>
          <a:prstGeom prst="rect">
            <a:avLst/>
          </a:prstGeom>
        </p:spPr>
      </p:pic>
      <p:pic>
        <p:nvPicPr>
          <p:cNvPr id="5" name="Picture 4"/>
          <p:cNvPicPr>
            <a:picLocks noChangeAspect="1"/>
          </p:cNvPicPr>
          <p:nvPr/>
        </p:nvPicPr>
        <p:blipFill>
          <a:blip r:embed="rId3"/>
          <a:stretch>
            <a:fillRect/>
          </a:stretch>
        </p:blipFill>
        <p:spPr>
          <a:xfrm>
            <a:off x="679606" y="3168073"/>
            <a:ext cx="11207594" cy="3514436"/>
          </a:xfrm>
          <a:prstGeom prst="rect">
            <a:avLst/>
          </a:prstGeom>
          <a:ln w="38100">
            <a:noFill/>
          </a:ln>
        </p:spPr>
      </p:pic>
    </p:spTree>
    <p:extLst>
      <p:ext uri="{BB962C8B-B14F-4D97-AF65-F5344CB8AC3E}">
        <p14:creationId xmlns:p14="http://schemas.microsoft.com/office/powerpoint/2010/main" val="10839546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2" y="1511808"/>
            <a:ext cx="10945092" cy="4050792"/>
          </a:xfrm>
        </p:spPr>
        <p:txBody>
          <a:bodyPr>
            <a:normAutofit/>
          </a:bodyPr>
          <a:lstStyle/>
          <a:p>
            <a:pPr>
              <a:buFont typeface="Wingdings" panose="05000000000000000000" pitchFamily="2" charset="2"/>
              <a:buChar char="v"/>
            </a:pPr>
            <a:r>
              <a:rPr lang="en-US" sz="2800" b="1" dirty="0" smtClean="0">
                <a:solidFill>
                  <a:srgbClr val="B9475D"/>
                </a:solidFill>
              </a:rPr>
              <a:t> </a:t>
            </a:r>
            <a:r>
              <a:rPr lang="en-US" sz="2800" b="1" dirty="0" smtClean="0">
                <a:solidFill>
                  <a:schemeClr val="accent1">
                    <a:lumMod val="75000"/>
                  </a:schemeClr>
                </a:solidFill>
              </a:rPr>
              <a:t>Desire </a:t>
            </a:r>
            <a:r>
              <a:rPr lang="en-US" sz="2800" b="1" dirty="0">
                <a:solidFill>
                  <a:schemeClr val="accent1">
                    <a:lumMod val="75000"/>
                  </a:schemeClr>
                </a:solidFill>
              </a:rPr>
              <a:t>to bear children and </a:t>
            </a:r>
            <a:r>
              <a:rPr lang="en-US" sz="2800" b="1" dirty="0" smtClean="0">
                <a:solidFill>
                  <a:schemeClr val="accent1">
                    <a:lumMod val="75000"/>
                  </a:schemeClr>
                </a:solidFill>
              </a:rPr>
              <a:t>pregnancy</a:t>
            </a:r>
          </a:p>
          <a:p>
            <a:pPr marL="0" indent="0">
              <a:buNone/>
            </a:pPr>
            <a:r>
              <a:rPr lang="en-US" sz="2800" dirty="0"/>
              <a:t>DTCs </a:t>
            </a:r>
            <a:r>
              <a:rPr lang="en-US" sz="2800" dirty="0" smtClean="0"/>
              <a:t>during pregnancy </a:t>
            </a:r>
            <a:r>
              <a:rPr lang="en-US" sz="2800" dirty="0"/>
              <a:t>show favorable outcomes under </a:t>
            </a:r>
            <a:r>
              <a:rPr lang="en-US" sz="2800" dirty="0" smtClean="0"/>
              <a:t>appropriate management</a:t>
            </a:r>
            <a:r>
              <a:rPr lang="en-US" sz="2800" dirty="0"/>
              <a:t>, and patients can safely deliver </a:t>
            </a:r>
            <a:r>
              <a:rPr lang="en-US" sz="2800" dirty="0" smtClean="0"/>
              <a:t>babies.</a:t>
            </a:r>
          </a:p>
          <a:p>
            <a:pPr marL="0" indent="0">
              <a:buNone/>
            </a:pPr>
            <a:endParaRPr lang="en-US" sz="2400" b="1" dirty="0">
              <a:solidFill>
                <a:srgbClr val="B9475D"/>
              </a:solidFill>
            </a:endParaRPr>
          </a:p>
          <a:p>
            <a:pPr marL="0" indent="0">
              <a:buNone/>
            </a:pPr>
            <a:r>
              <a:rPr lang="en-US" sz="2800" dirty="0"/>
              <a:t>Since </a:t>
            </a:r>
            <a:r>
              <a:rPr lang="en-US" sz="2800" dirty="0">
                <a:solidFill>
                  <a:schemeClr val="accent1">
                    <a:lumMod val="75000"/>
                  </a:schemeClr>
                </a:solidFill>
              </a:rPr>
              <a:t>careful and constant surveillance </a:t>
            </a:r>
            <a:r>
              <a:rPr lang="en-US" sz="2800" dirty="0"/>
              <a:t>enables safe management of low-risk PTMC in pregnancy, patients desiring to bear children and pregnant patients </a:t>
            </a:r>
            <a:r>
              <a:rPr lang="en-US" sz="2800" dirty="0">
                <a:solidFill>
                  <a:schemeClr val="accent1">
                    <a:lumMod val="75000"/>
                  </a:schemeClr>
                </a:solidFill>
              </a:rPr>
              <a:t>can be candidates for </a:t>
            </a:r>
            <a:r>
              <a:rPr lang="en-US" sz="2800" dirty="0" smtClean="0">
                <a:solidFill>
                  <a:schemeClr val="accent1">
                    <a:lumMod val="75000"/>
                  </a:schemeClr>
                </a:solidFill>
              </a:rPr>
              <a:t>AS</a:t>
            </a:r>
            <a:r>
              <a:rPr lang="en-US" sz="2800" dirty="0" smtClean="0"/>
              <a:t>.</a:t>
            </a:r>
            <a:endParaRPr lang="en-US" sz="2800" b="1" dirty="0">
              <a:solidFill>
                <a:srgbClr val="B9475D"/>
              </a:solidFill>
            </a:endParaRPr>
          </a:p>
        </p:txBody>
      </p:sp>
    </p:spTree>
    <p:extLst>
      <p:ext uri="{BB962C8B-B14F-4D97-AF65-F5344CB8AC3E}">
        <p14:creationId xmlns:p14="http://schemas.microsoft.com/office/powerpoint/2010/main" val="30890310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119" y="856027"/>
            <a:ext cx="11205279" cy="3586663"/>
          </a:xfrm>
        </p:spPr>
        <p:txBody>
          <a:bodyPr>
            <a:normAutofit/>
          </a:bodyPr>
          <a:lstStyle/>
          <a:p>
            <a:pPr marL="0" indent="0">
              <a:buNone/>
            </a:pPr>
            <a:r>
              <a:rPr lang="en-US" sz="2400" b="1" dirty="0" smtClean="0">
                <a:solidFill>
                  <a:srgbClr val="B9475D"/>
                </a:solidFill>
              </a:rPr>
              <a:t>Coexistence </a:t>
            </a:r>
            <a:r>
              <a:rPr lang="en-US" sz="2400" b="1" dirty="0">
                <a:solidFill>
                  <a:srgbClr val="B9475D"/>
                </a:solidFill>
              </a:rPr>
              <a:t>of Graves’ disease and benign </a:t>
            </a:r>
            <a:r>
              <a:rPr lang="en-US" sz="2400" b="1" dirty="0" smtClean="0">
                <a:solidFill>
                  <a:srgbClr val="B9475D"/>
                </a:solidFill>
              </a:rPr>
              <a:t>nodules</a:t>
            </a:r>
          </a:p>
          <a:p>
            <a:r>
              <a:rPr lang="en-US" sz="2400" dirty="0" smtClean="0"/>
              <a:t>The </a:t>
            </a:r>
            <a:r>
              <a:rPr lang="en-US" sz="2400" dirty="0"/>
              <a:t>coexistence of Graves’ </a:t>
            </a:r>
            <a:r>
              <a:rPr lang="en-US" sz="2400" dirty="0" smtClean="0"/>
              <a:t>disease affects </a:t>
            </a:r>
            <a:r>
              <a:rPr lang="en-US" sz="2400" dirty="0"/>
              <a:t>the biological behavior of PTMCs remains unclear.</a:t>
            </a:r>
          </a:p>
          <a:p>
            <a:pPr marL="0" indent="0">
              <a:buNone/>
            </a:pPr>
            <a:r>
              <a:rPr lang="en-US" sz="2400" dirty="0"/>
              <a:t>However, at least there is no evidence that such cases </a:t>
            </a:r>
            <a:r>
              <a:rPr lang="en-US" sz="2400" dirty="0" smtClean="0"/>
              <a:t>should be </a:t>
            </a:r>
            <a:r>
              <a:rPr lang="en-US" sz="2400" dirty="0"/>
              <a:t>excluded as candidates for AS. Changes in </a:t>
            </a:r>
            <a:r>
              <a:rPr lang="en-US" sz="2400" dirty="0" smtClean="0"/>
              <a:t>thyrotropin (TSH</a:t>
            </a:r>
            <a:r>
              <a:rPr lang="en-US" sz="2400" dirty="0"/>
              <a:t>) levels due to the treatment for Graves’ disease </a:t>
            </a:r>
            <a:r>
              <a:rPr lang="en-US" sz="2400" dirty="0" smtClean="0"/>
              <a:t>may influence </a:t>
            </a:r>
            <a:r>
              <a:rPr lang="en-US" sz="2400" dirty="0"/>
              <a:t>tumor enlargement during AS.</a:t>
            </a:r>
            <a:endParaRPr lang="en-US" sz="2800" b="1" dirty="0" smtClean="0">
              <a:solidFill>
                <a:srgbClr val="B9475D"/>
              </a:solidFill>
            </a:endParaRPr>
          </a:p>
          <a:p>
            <a:pPr marL="0" indent="0">
              <a:buNone/>
            </a:pPr>
            <a:endParaRPr lang="en-US" sz="2400" dirty="0"/>
          </a:p>
        </p:txBody>
      </p:sp>
      <p:sp>
        <p:nvSpPr>
          <p:cNvPr id="5" name="Rectangle 4"/>
          <p:cNvSpPr/>
          <p:nvPr/>
        </p:nvSpPr>
        <p:spPr>
          <a:xfrm>
            <a:off x="434109" y="4516779"/>
            <a:ext cx="10825019" cy="1200329"/>
          </a:xfrm>
          <a:prstGeom prst="rect">
            <a:avLst/>
          </a:prstGeom>
        </p:spPr>
        <p:txBody>
          <a:bodyPr wrap="square">
            <a:spAutoFit/>
          </a:bodyPr>
          <a:lstStyle/>
          <a:p>
            <a:r>
              <a:rPr lang="en-US" sz="2400" dirty="0"/>
              <a:t>No evidence exists that patients with Graves’ disease or benign nodules should be excluded for AS of PTMC. Management strategies should be decided according to the surgical indications of the coexisting diseases.</a:t>
            </a:r>
          </a:p>
        </p:txBody>
      </p:sp>
    </p:spTree>
    <p:extLst>
      <p:ext uri="{BB962C8B-B14F-4D97-AF65-F5344CB8AC3E}">
        <p14:creationId xmlns:p14="http://schemas.microsoft.com/office/powerpoint/2010/main" val="40110503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764" y="1117600"/>
            <a:ext cx="5135418" cy="5608782"/>
          </a:xfrm>
        </p:spPr>
        <p:txBody>
          <a:bodyPr/>
          <a:lstStyle/>
          <a:p>
            <a:r>
              <a:rPr lang="en-US" dirty="0"/>
              <a:t>Obviously the key to safe and effective implementation of </a:t>
            </a:r>
            <a:r>
              <a:rPr lang="en-US" dirty="0" smtClean="0"/>
              <a:t>an active </a:t>
            </a:r>
            <a:r>
              <a:rPr lang="en-US" dirty="0"/>
              <a:t>surveillance management program is </a:t>
            </a:r>
            <a:r>
              <a:rPr lang="en-US" dirty="0">
                <a:solidFill>
                  <a:schemeClr val="accent1"/>
                </a:solidFill>
              </a:rPr>
              <a:t>proper patient selection</a:t>
            </a:r>
            <a:r>
              <a:rPr lang="en-US" dirty="0" smtClean="0"/>
              <a:t>.</a:t>
            </a:r>
          </a:p>
          <a:p>
            <a:endParaRPr lang="en-US" dirty="0" smtClean="0"/>
          </a:p>
          <a:p>
            <a:r>
              <a:rPr lang="en-US" dirty="0" smtClean="0"/>
              <a:t>A </a:t>
            </a:r>
            <a:r>
              <a:rPr lang="en-US" dirty="0"/>
              <a:t>recent clinical framework describes how consideration </a:t>
            </a:r>
            <a:r>
              <a:rPr lang="en-US" dirty="0" smtClean="0"/>
              <a:t>of:</a:t>
            </a:r>
            <a:endParaRPr lang="en-US" dirty="0"/>
          </a:p>
          <a:p>
            <a:pPr marL="457200" indent="-457200">
              <a:buAutoNum type="alphaLcParenBoth"/>
            </a:pPr>
            <a:r>
              <a:rPr lang="en-US" dirty="0" smtClean="0"/>
              <a:t>Imaging and clinical findings</a:t>
            </a:r>
          </a:p>
          <a:p>
            <a:pPr marL="457200" indent="-457200">
              <a:buAutoNum type="alphaLcParenBoth"/>
            </a:pPr>
            <a:r>
              <a:rPr lang="en-US" dirty="0" smtClean="0"/>
              <a:t>Medical team characteristics</a:t>
            </a:r>
          </a:p>
          <a:p>
            <a:pPr marL="457200" indent="-457200">
              <a:buAutoNum type="alphaLcParenBoth"/>
            </a:pPr>
            <a:r>
              <a:rPr lang="en-US" dirty="0" smtClean="0"/>
              <a:t> Patient characteristics </a:t>
            </a:r>
          </a:p>
          <a:p>
            <a:pPr marL="0" indent="0">
              <a:buNone/>
            </a:pPr>
            <a:r>
              <a:rPr lang="en-US" dirty="0" smtClean="0"/>
              <a:t>can be used to classify patients as:</a:t>
            </a:r>
          </a:p>
          <a:p>
            <a:pPr marL="0" indent="0">
              <a:buNone/>
            </a:pPr>
            <a:r>
              <a:rPr lang="en-US" dirty="0" smtClean="0"/>
              <a:t>ideal</a:t>
            </a:r>
            <a:r>
              <a:rPr lang="en-US" dirty="0"/>
              <a:t>, appropriate, or inappropriate for low-risk treatment </a:t>
            </a:r>
            <a:r>
              <a:rPr lang="en-US" dirty="0" smtClean="0"/>
              <a:t>options.</a:t>
            </a:r>
            <a:endParaRPr lang="en-US" dirty="0"/>
          </a:p>
        </p:txBody>
      </p:sp>
      <p:pic>
        <p:nvPicPr>
          <p:cNvPr id="4" name="Picture 3"/>
          <p:cNvPicPr>
            <a:picLocks noChangeAspect="1"/>
          </p:cNvPicPr>
          <p:nvPr/>
        </p:nvPicPr>
        <p:blipFill>
          <a:blip r:embed="rId2"/>
          <a:stretch>
            <a:fillRect/>
          </a:stretch>
        </p:blipFill>
        <p:spPr>
          <a:xfrm>
            <a:off x="6151419" y="951346"/>
            <a:ext cx="5477163" cy="4562763"/>
          </a:xfrm>
          <a:prstGeom prst="rect">
            <a:avLst/>
          </a:prstGeom>
        </p:spPr>
      </p:pic>
    </p:spTree>
    <p:extLst>
      <p:ext uri="{BB962C8B-B14F-4D97-AF65-F5344CB8AC3E}">
        <p14:creationId xmlns:p14="http://schemas.microsoft.com/office/powerpoint/2010/main" val="29826636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0290" y="637308"/>
            <a:ext cx="10880436" cy="4895274"/>
          </a:xfrm>
          <a:prstGeom prst="rect">
            <a:avLst/>
          </a:prstGeom>
          <a:ln w="57150">
            <a:solidFill>
              <a:schemeClr val="accent1">
                <a:lumMod val="75000"/>
              </a:schemeClr>
            </a:solidFill>
          </a:ln>
        </p:spPr>
      </p:pic>
    </p:spTree>
    <p:extLst>
      <p:ext uri="{BB962C8B-B14F-4D97-AF65-F5344CB8AC3E}">
        <p14:creationId xmlns:p14="http://schemas.microsoft.com/office/powerpoint/2010/main" val="2074210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092" y="757382"/>
            <a:ext cx="11148290" cy="4922982"/>
          </a:xfrm>
          <a:prstGeom prst="rect">
            <a:avLst/>
          </a:prstGeom>
          <a:ln w="57150">
            <a:solidFill>
              <a:schemeClr val="accent1">
                <a:lumMod val="75000"/>
              </a:schemeClr>
            </a:solidFill>
          </a:ln>
        </p:spPr>
      </p:pic>
    </p:spTree>
    <p:extLst>
      <p:ext uri="{BB962C8B-B14F-4D97-AF65-F5344CB8AC3E}">
        <p14:creationId xmlns:p14="http://schemas.microsoft.com/office/powerpoint/2010/main" val="10495030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1354790"/>
            <a:ext cx="11268364" cy="4050792"/>
          </a:xfrm>
        </p:spPr>
        <p:txBody>
          <a:bodyPr>
            <a:normAutofit/>
          </a:bodyPr>
          <a:lstStyle/>
          <a:p>
            <a:endParaRPr lang="en-US" sz="2400" dirty="0" smtClean="0"/>
          </a:p>
          <a:p>
            <a:r>
              <a:rPr lang="en-US" sz="2400" dirty="0" smtClean="0"/>
              <a:t>Patients </a:t>
            </a:r>
            <a:r>
              <a:rPr lang="en-US" sz="2400" dirty="0"/>
              <a:t>choosing active surveillance are followed with neck </a:t>
            </a:r>
            <a:r>
              <a:rPr lang="en-US" sz="2400" dirty="0" smtClean="0"/>
              <a:t>ultrasound </a:t>
            </a:r>
          </a:p>
          <a:p>
            <a:pPr marL="0" indent="0">
              <a:buNone/>
            </a:pPr>
            <a:r>
              <a:rPr lang="en-US" sz="2400" dirty="0" smtClean="0"/>
              <a:t>evaluations </a:t>
            </a:r>
            <a:r>
              <a:rPr lang="en-US" sz="2400" dirty="0"/>
              <a:t>every 6 to 12 months for several years (</a:t>
            </a:r>
            <a:r>
              <a:rPr lang="en-US" sz="2400" dirty="0" smtClean="0"/>
              <a:t>then less </a:t>
            </a:r>
            <a:r>
              <a:rPr lang="en-US" sz="2400" dirty="0"/>
              <a:t>frequently over time) </a:t>
            </a:r>
            <a:endParaRPr lang="en-US" sz="2400" dirty="0" smtClean="0"/>
          </a:p>
          <a:p>
            <a:pPr marL="0" indent="0">
              <a:buNone/>
            </a:pPr>
            <a:r>
              <a:rPr lang="en-US" sz="2400" dirty="0" smtClean="0"/>
              <a:t>unless </a:t>
            </a:r>
            <a:r>
              <a:rPr lang="en-US" sz="2400" dirty="0"/>
              <a:t>disease progression occurs or </a:t>
            </a:r>
            <a:r>
              <a:rPr lang="en-US" sz="2400" dirty="0" smtClean="0"/>
              <a:t>the patient </a:t>
            </a:r>
            <a:r>
              <a:rPr lang="en-US" sz="2400" dirty="0"/>
              <a:t>opts for surgery even in the </a:t>
            </a:r>
            <a:endParaRPr lang="en-US" sz="2400" dirty="0" smtClean="0"/>
          </a:p>
          <a:p>
            <a:pPr marL="0" indent="0">
              <a:buNone/>
            </a:pPr>
            <a:r>
              <a:rPr lang="en-US" sz="2400" dirty="0" smtClean="0"/>
              <a:t>absence </a:t>
            </a:r>
            <a:r>
              <a:rPr lang="en-US" sz="2400" dirty="0"/>
              <a:t>of disease progression.</a:t>
            </a:r>
          </a:p>
          <a:p>
            <a:r>
              <a:rPr lang="en-US" sz="2400" dirty="0"/>
              <a:t>Interestingly, it appears that only about 50% of </a:t>
            </a:r>
            <a:r>
              <a:rPr lang="en-US" sz="2400" dirty="0" smtClean="0"/>
              <a:t>patients eligible </a:t>
            </a:r>
            <a:r>
              <a:rPr lang="en-US" sz="2400" dirty="0"/>
              <a:t>for active </a:t>
            </a:r>
            <a:endParaRPr lang="en-US" sz="2400" dirty="0" smtClean="0"/>
          </a:p>
          <a:p>
            <a:pPr marL="0" indent="0">
              <a:buNone/>
            </a:pPr>
            <a:r>
              <a:rPr lang="en-US" sz="2400" dirty="0" smtClean="0"/>
              <a:t>surveillance </a:t>
            </a:r>
            <a:r>
              <a:rPr lang="en-US" sz="2400" dirty="0"/>
              <a:t>will choose an initial </a:t>
            </a:r>
            <a:r>
              <a:rPr lang="en-US" sz="2400" dirty="0" smtClean="0"/>
              <a:t>observational management </a:t>
            </a:r>
            <a:r>
              <a:rPr lang="en-US" sz="2400" dirty="0"/>
              <a:t>program while the </a:t>
            </a:r>
            <a:endParaRPr lang="en-US" sz="2400" dirty="0" smtClean="0"/>
          </a:p>
          <a:p>
            <a:pPr marL="0" indent="0">
              <a:buNone/>
            </a:pPr>
            <a:r>
              <a:rPr lang="en-US" sz="2400" dirty="0" smtClean="0"/>
              <a:t>remainder </a:t>
            </a:r>
            <a:r>
              <a:rPr lang="en-US" sz="2400" dirty="0"/>
              <a:t>elect to proceed </a:t>
            </a:r>
            <a:r>
              <a:rPr lang="en-US" sz="2400" dirty="0" smtClean="0"/>
              <a:t>with immediate surgery.</a:t>
            </a:r>
            <a:endParaRPr lang="en-US" sz="2400" dirty="0"/>
          </a:p>
        </p:txBody>
      </p:sp>
      <p:sp>
        <p:nvSpPr>
          <p:cNvPr id="4" name="Rectangle 3"/>
          <p:cNvSpPr/>
          <p:nvPr/>
        </p:nvSpPr>
        <p:spPr>
          <a:xfrm>
            <a:off x="1625026" y="696267"/>
            <a:ext cx="8905002" cy="646331"/>
          </a:xfrm>
          <a:prstGeom prst="rect">
            <a:avLst/>
          </a:prstGeom>
        </p:spPr>
        <p:txBody>
          <a:bodyPr wrap="none">
            <a:spAutoFit/>
          </a:bodyPr>
          <a:lstStyle/>
          <a:p>
            <a:r>
              <a:rPr lang="en-US" sz="3600" dirty="0">
                <a:solidFill>
                  <a:schemeClr val="accent1">
                    <a:lumMod val="75000"/>
                  </a:schemeClr>
                </a:solidFill>
              </a:rPr>
              <a:t>Appropriate interval between examinations</a:t>
            </a:r>
            <a:endParaRPr lang="en-US" sz="3600" dirty="0"/>
          </a:p>
        </p:txBody>
      </p:sp>
    </p:spTree>
    <p:extLst>
      <p:ext uri="{BB962C8B-B14F-4D97-AF65-F5344CB8AC3E}">
        <p14:creationId xmlns:p14="http://schemas.microsoft.com/office/powerpoint/2010/main" val="3458564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solidFill>
                  <a:schemeClr val="accent1">
                    <a:lumMod val="75000"/>
                  </a:schemeClr>
                </a:solidFill>
              </a:rPr>
              <a:t>Definition of tumor enlargement and </a:t>
            </a:r>
            <a:r>
              <a:rPr lang="en-US" sz="3200" dirty="0" smtClean="0">
                <a:solidFill>
                  <a:schemeClr val="accent1">
                    <a:lumMod val="75000"/>
                  </a:schemeClr>
                </a:solidFill>
              </a:rPr>
              <a:t/>
            </a:r>
            <a:br>
              <a:rPr lang="en-US" sz="3200" dirty="0" smtClean="0">
                <a:solidFill>
                  <a:schemeClr val="accent1">
                    <a:lumMod val="75000"/>
                  </a:schemeClr>
                </a:solidFill>
              </a:rPr>
            </a:br>
            <a:r>
              <a:rPr lang="en-US" sz="3200" dirty="0" smtClean="0">
                <a:solidFill>
                  <a:schemeClr val="accent1">
                    <a:lumMod val="75000"/>
                  </a:schemeClr>
                </a:solidFill>
              </a:rPr>
              <a:t>proper</a:t>
            </a:r>
            <a:r>
              <a:rPr lang="en-US" sz="3200" dirty="0">
                <a:solidFill>
                  <a:schemeClr val="accent1">
                    <a:lumMod val="75000"/>
                  </a:schemeClr>
                </a:solidFill>
              </a:rPr>
              <a:t> </a:t>
            </a:r>
            <a:r>
              <a:rPr lang="en-US" sz="3200" dirty="0" smtClean="0">
                <a:solidFill>
                  <a:schemeClr val="accent1">
                    <a:lumMod val="75000"/>
                  </a:schemeClr>
                </a:solidFill>
              </a:rPr>
              <a:t>timing </a:t>
            </a:r>
            <a:r>
              <a:rPr lang="en-US" sz="3200" dirty="0">
                <a:solidFill>
                  <a:schemeClr val="accent1">
                    <a:lumMod val="75000"/>
                  </a:schemeClr>
                </a:solidFill>
              </a:rPr>
              <a:t>for surgery</a:t>
            </a:r>
          </a:p>
        </p:txBody>
      </p:sp>
      <p:sp>
        <p:nvSpPr>
          <p:cNvPr id="3" name="Content Placeholder 2"/>
          <p:cNvSpPr>
            <a:spLocks noGrp="1"/>
          </p:cNvSpPr>
          <p:nvPr>
            <p:ph idx="1"/>
          </p:nvPr>
        </p:nvSpPr>
        <p:spPr>
          <a:xfrm>
            <a:off x="293992" y="2029044"/>
            <a:ext cx="11898008" cy="4427174"/>
          </a:xfrm>
        </p:spPr>
        <p:txBody>
          <a:bodyPr>
            <a:normAutofit/>
          </a:bodyPr>
          <a:lstStyle/>
          <a:p>
            <a:r>
              <a:rPr lang="en-US" sz="2400" dirty="0"/>
              <a:t>To evaluate tumor growth, maximal </a:t>
            </a:r>
            <a:r>
              <a:rPr lang="en-US" sz="2400" dirty="0" smtClean="0"/>
              <a:t>tumor diameter </a:t>
            </a:r>
            <a:r>
              <a:rPr lang="en-US" sz="2400" dirty="0"/>
              <a:t>should be used and an </a:t>
            </a:r>
            <a:endParaRPr lang="en-US" sz="2400" dirty="0" smtClean="0"/>
          </a:p>
          <a:p>
            <a:pPr marL="0" indent="0">
              <a:buNone/>
            </a:pPr>
            <a:r>
              <a:rPr lang="en-US" sz="2400" dirty="0" smtClean="0"/>
              <a:t>increase </a:t>
            </a:r>
            <a:r>
              <a:rPr lang="en-US" sz="2400" dirty="0"/>
              <a:t>of </a:t>
            </a:r>
            <a:r>
              <a:rPr lang="en-US" sz="2400" dirty="0" smtClean="0">
                <a:solidFill>
                  <a:schemeClr val="accent1"/>
                </a:solidFill>
              </a:rPr>
              <a:t>≥ 3mm </a:t>
            </a:r>
            <a:r>
              <a:rPr lang="en-US" sz="2400" dirty="0">
                <a:solidFill>
                  <a:schemeClr val="accent1"/>
                </a:solidFill>
              </a:rPr>
              <a:t>on </a:t>
            </a:r>
            <a:r>
              <a:rPr lang="en-US" sz="2400" dirty="0" smtClean="0">
                <a:solidFill>
                  <a:schemeClr val="accent1"/>
                </a:solidFill>
              </a:rPr>
              <a:t>US </a:t>
            </a:r>
            <a:r>
              <a:rPr lang="en-US" sz="2400" dirty="0" smtClean="0"/>
              <a:t>is </a:t>
            </a:r>
            <a:r>
              <a:rPr lang="en-US" sz="2400" dirty="0"/>
              <a:t>considered to represent enlargement</a:t>
            </a:r>
            <a:r>
              <a:rPr lang="en-US" dirty="0"/>
              <a:t>. </a:t>
            </a:r>
            <a:endParaRPr lang="en-US" dirty="0" smtClean="0"/>
          </a:p>
          <a:p>
            <a:r>
              <a:rPr lang="en-US" sz="2400" dirty="0" smtClean="0"/>
              <a:t>Using </a:t>
            </a:r>
            <a:r>
              <a:rPr lang="en-US" sz="2400" dirty="0"/>
              <a:t>this definition, no patients </a:t>
            </a:r>
            <a:r>
              <a:rPr lang="en-US" sz="2400" dirty="0" smtClean="0"/>
              <a:t>showed RLN </a:t>
            </a:r>
            <a:r>
              <a:rPr lang="en-US" sz="2400" dirty="0"/>
              <a:t>paralysis or distant metastasis during AS</a:t>
            </a:r>
            <a:r>
              <a:rPr lang="en-US" dirty="0" smtClean="0"/>
              <a:t>.</a:t>
            </a:r>
          </a:p>
          <a:p>
            <a:r>
              <a:rPr lang="en-US" sz="2400" dirty="0"/>
              <a:t>Measurement of tumor volume </a:t>
            </a:r>
            <a:r>
              <a:rPr lang="en-US" sz="2400" dirty="0" smtClean="0"/>
              <a:t>is subjected </a:t>
            </a:r>
            <a:r>
              <a:rPr lang="en-US" sz="2400" dirty="0"/>
              <a:t>to a high degree of </a:t>
            </a:r>
            <a:r>
              <a:rPr lang="en-US" sz="2400" dirty="0">
                <a:solidFill>
                  <a:schemeClr val="accent1"/>
                </a:solidFill>
              </a:rPr>
              <a:t>observer </a:t>
            </a:r>
            <a:r>
              <a:rPr lang="en-US" sz="2400" dirty="0" smtClean="0">
                <a:solidFill>
                  <a:schemeClr val="accent1"/>
                </a:solidFill>
              </a:rPr>
              <a:t>variability.</a:t>
            </a:r>
            <a:endParaRPr lang="en-US" sz="2400" dirty="0" smtClean="0"/>
          </a:p>
          <a:p>
            <a:endParaRPr lang="en-US" sz="2400" dirty="0" smtClean="0"/>
          </a:p>
          <a:p>
            <a:r>
              <a:rPr lang="en-US" sz="2400" dirty="0" smtClean="0"/>
              <a:t> </a:t>
            </a:r>
            <a:r>
              <a:rPr lang="en-US" sz="2400" dirty="0"/>
              <a:t>As </a:t>
            </a:r>
            <a:r>
              <a:rPr lang="en-US" sz="2400" dirty="0" smtClean="0"/>
              <a:t>a result</a:t>
            </a:r>
            <a:r>
              <a:rPr lang="en-US" sz="2400" dirty="0"/>
              <a:t>, evaluation based </a:t>
            </a:r>
            <a:r>
              <a:rPr lang="en-US" sz="2400" dirty="0">
                <a:solidFill>
                  <a:schemeClr val="accent1"/>
                </a:solidFill>
              </a:rPr>
              <a:t>on maximal diameter </a:t>
            </a:r>
            <a:r>
              <a:rPr lang="en-US" sz="2400" dirty="0"/>
              <a:t>is </a:t>
            </a:r>
            <a:r>
              <a:rPr lang="en-US" sz="2400" dirty="0" smtClean="0"/>
              <a:t>recommended as </a:t>
            </a:r>
            <a:r>
              <a:rPr lang="en-US" sz="2400" dirty="0"/>
              <a:t>a </a:t>
            </a:r>
            <a:endParaRPr lang="en-US" sz="2400" dirty="0" smtClean="0"/>
          </a:p>
          <a:p>
            <a:pPr marL="0" indent="0">
              <a:buNone/>
            </a:pPr>
            <a:r>
              <a:rPr lang="en-US" sz="2400" dirty="0" smtClean="0">
                <a:solidFill>
                  <a:schemeClr val="accent1"/>
                </a:solidFill>
              </a:rPr>
              <a:t>practical </a:t>
            </a:r>
            <a:r>
              <a:rPr lang="en-US" sz="2400" dirty="0">
                <a:solidFill>
                  <a:schemeClr val="accent1"/>
                </a:solidFill>
              </a:rPr>
              <a:t>and simple method</a:t>
            </a:r>
            <a:r>
              <a:rPr lang="en-US" sz="2400" dirty="0"/>
              <a:t>.</a:t>
            </a:r>
          </a:p>
        </p:txBody>
      </p:sp>
    </p:spTree>
    <p:extLst>
      <p:ext uri="{BB962C8B-B14F-4D97-AF65-F5344CB8AC3E}">
        <p14:creationId xmlns:p14="http://schemas.microsoft.com/office/powerpoint/2010/main" val="39575807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8720" y="2232244"/>
            <a:ext cx="10484843" cy="4050792"/>
          </a:xfrm>
        </p:spPr>
        <p:txBody>
          <a:bodyPr>
            <a:normAutofit/>
          </a:bodyPr>
          <a:lstStyle/>
          <a:p>
            <a:r>
              <a:rPr lang="en-US" sz="2400" dirty="0"/>
              <a:t>surgery for PTMCs immediately after the </a:t>
            </a:r>
            <a:r>
              <a:rPr lang="en-US" sz="2400" dirty="0" smtClean="0"/>
              <a:t>diameter exceeds </a:t>
            </a:r>
            <a:r>
              <a:rPr lang="en-US" sz="2400" dirty="0"/>
              <a:t>10mm is </a:t>
            </a:r>
            <a:r>
              <a:rPr lang="en-US" sz="2400" dirty="0">
                <a:solidFill>
                  <a:schemeClr val="accent1"/>
                </a:solidFill>
              </a:rPr>
              <a:t>not </a:t>
            </a:r>
            <a:endParaRPr lang="en-US" sz="2400" dirty="0" smtClean="0">
              <a:solidFill>
                <a:schemeClr val="accent1"/>
              </a:solidFill>
            </a:endParaRPr>
          </a:p>
          <a:p>
            <a:pPr marL="0" indent="0">
              <a:buNone/>
            </a:pPr>
            <a:r>
              <a:rPr lang="en-US" sz="2400" dirty="0" smtClean="0"/>
              <a:t>always </a:t>
            </a:r>
            <a:r>
              <a:rPr lang="en-US" sz="2400" dirty="0"/>
              <a:t>necessary. </a:t>
            </a:r>
            <a:endParaRPr lang="en-US" sz="2400" dirty="0" smtClean="0"/>
          </a:p>
          <a:p>
            <a:pPr marL="0" indent="0">
              <a:buNone/>
            </a:pPr>
            <a:r>
              <a:rPr lang="en-US" sz="2400" dirty="0" smtClean="0"/>
              <a:t>For such cases</a:t>
            </a:r>
            <a:r>
              <a:rPr lang="en-US" sz="2400" dirty="0"/>
              <a:t>, continuous AS can be performed in consideration </a:t>
            </a:r>
            <a:r>
              <a:rPr lang="en-US" sz="2400" dirty="0" smtClean="0"/>
              <a:t>of tumor </a:t>
            </a:r>
            <a:r>
              <a:rPr lang="en-US" sz="2400" dirty="0"/>
              <a:t>location (possibility of invasion of the RLN and t</a:t>
            </a:r>
            <a:r>
              <a:rPr lang="en-US" sz="2400" dirty="0" smtClean="0"/>
              <a:t>rachea), velocity </a:t>
            </a:r>
            <a:r>
              <a:rPr lang="en-US" sz="2400" dirty="0"/>
              <a:t>of growth, and patient preference</a:t>
            </a:r>
            <a:r>
              <a:rPr lang="en-US" sz="2400" dirty="0" smtClean="0"/>
              <a:t>.</a:t>
            </a:r>
          </a:p>
          <a:p>
            <a:endParaRPr lang="en-US" sz="2400" dirty="0" smtClean="0"/>
          </a:p>
          <a:p>
            <a:pPr marL="0" indent="0" algn="ctr">
              <a:buNone/>
            </a:pPr>
            <a:r>
              <a:rPr lang="en-US" sz="2800" dirty="0" smtClean="0">
                <a:solidFill>
                  <a:schemeClr val="accent1">
                    <a:lumMod val="75000"/>
                  </a:schemeClr>
                </a:solidFill>
              </a:rPr>
              <a:t>Immediate surgery when </a:t>
            </a:r>
            <a:r>
              <a:rPr lang="en-US" sz="2800" dirty="0">
                <a:solidFill>
                  <a:schemeClr val="accent1">
                    <a:lumMod val="75000"/>
                  </a:schemeClr>
                </a:solidFill>
              </a:rPr>
              <a:t>maximal PTMC diameter exceeds </a:t>
            </a:r>
            <a:endParaRPr lang="en-US" sz="2800" dirty="0" smtClean="0">
              <a:solidFill>
                <a:schemeClr val="accent1">
                  <a:lumMod val="75000"/>
                </a:schemeClr>
              </a:solidFill>
            </a:endParaRPr>
          </a:p>
          <a:p>
            <a:pPr marL="0" indent="0" algn="ctr">
              <a:buNone/>
            </a:pPr>
            <a:r>
              <a:rPr lang="en-US" sz="2800" dirty="0" smtClean="0">
                <a:solidFill>
                  <a:schemeClr val="accent1">
                    <a:lumMod val="75000"/>
                  </a:schemeClr>
                </a:solidFill>
              </a:rPr>
              <a:t>10mm </a:t>
            </a:r>
            <a:r>
              <a:rPr lang="en-US" sz="2800" dirty="0">
                <a:solidFill>
                  <a:schemeClr val="accent1">
                    <a:lumMod val="75000"/>
                  </a:schemeClr>
                </a:solidFill>
              </a:rPr>
              <a:t>is not </a:t>
            </a:r>
            <a:r>
              <a:rPr lang="en-US" sz="2800" dirty="0" smtClean="0">
                <a:solidFill>
                  <a:schemeClr val="accent1">
                    <a:lumMod val="75000"/>
                  </a:schemeClr>
                </a:solidFill>
              </a:rPr>
              <a:t>always necessary</a:t>
            </a:r>
            <a:r>
              <a:rPr lang="en-US" sz="2800" dirty="0">
                <a:solidFill>
                  <a:schemeClr val="accent1">
                    <a:lumMod val="75000"/>
                  </a:schemeClr>
                </a:solidFill>
              </a:rPr>
              <a:t>.</a:t>
            </a:r>
            <a:endParaRPr lang="en-US" sz="3200" dirty="0">
              <a:solidFill>
                <a:schemeClr val="accent1">
                  <a:lumMod val="75000"/>
                </a:schemeClr>
              </a:solidFill>
            </a:endParaRPr>
          </a:p>
        </p:txBody>
      </p:sp>
    </p:spTree>
    <p:extLst>
      <p:ext uri="{BB962C8B-B14F-4D97-AF65-F5344CB8AC3E}">
        <p14:creationId xmlns:p14="http://schemas.microsoft.com/office/powerpoint/2010/main" val="42795303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422" y="1243953"/>
            <a:ext cx="10835825" cy="4050792"/>
          </a:xfrm>
        </p:spPr>
        <p:txBody>
          <a:bodyPr>
            <a:normAutofit/>
          </a:bodyPr>
          <a:lstStyle/>
          <a:p>
            <a:pPr marL="0" indent="0">
              <a:buNone/>
            </a:pPr>
            <a:r>
              <a:rPr lang="en-US" b="1" dirty="0" smtClean="0">
                <a:solidFill>
                  <a:schemeClr val="accent1">
                    <a:lumMod val="75000"/>
                  </a:schemeClr>
                </a:solidFill>
              </a:rPr>
              <a:t>Indications </a:t>
            </a:r>
            <a:r>
              <a:rPr lang="en-US" b="1" dirty="0">
                <a:solidFill>
                  <a:schemeClr val="accent1">
                    <a:lumMod val="75000"/>
                  </a:schemeClr>
                </a:solidFill>
              </a:rPr>
              <a:t>for Surgery After </a:t>
            </a:r>
            <a:r>
              <a:rPr lang="en-US" b="1" dirty="0" smtClean="0">
                <a:solidFill>
                  <a:schemeClr val="accent1">
                    <a:lumMod val="75000"/>
                  </a:schemeClr>
                </a:solidFill>
              </a:rPr>
              <a:t>Active Surveillance </a:t>
            </a:r>
            <a:r>
              <a:rPr lang="en-US" b="1" dirty="0">
                <a:solidFill>
                  <a:schemeClr val="accent1">
                    <a:lumMod val="75000"/>
                  </a:schemeClr>
                </a:solidFill>
              </a:rPr>
              <a:t>for </a:t>
            </a:r>
            <a:r>
              <a:rPr lang="en-US" b="1" dirty="0" smtClean="0">
                <a:solidFill>
                  <a:schemeClr val="accent1">
                    <a:lumMod val="75000"/>
                  </a:schemeClr>
                </a:solidFill>
              </a:rPr>
              <a:t>Papillary Thyroid </a:t>
            </a:r>
            <a:r>
              <a:rPr lang="en-US" b="1" dirty="0" err="1">
                <a:solidFill>
                  <a:schemeClr val="accent1">
                    <a:lumMod val="75000"/>
                  </a:schemeClr>
                </a:solidFill>
              </a:rPr>
              <a:t>Microcarcinoma</a:t>
            </a:r>
            <a:endParaRPr lang="en-US" b="1" dirty="0">
              <a:solidFill>
                <a:schemeClr val="accent1">
                  <a:lumMod val="75000"/>
                </a:schemeClr>
              </a:solidFill>
            </a:endParaRPr>
          </a:p>
        </p:txBody>
      </p:sp>
      <p:pic>
        <p:nvPicPr>
          <p:cNvPr id="4" name="Content Placeholder 3"/>
          <p:cNvPicPr>
            <a:picLocks noChangeAspect="1"/>
          </p:cNvPicPr>
          <p:nvPr/>
        </p:nvPicPr>
        <p:blipFill>
          <a:blip r:embed="rId2"/>
          <a:stretch>
            <a:fillRect/>
          </a:stretch>
        </p:blipFill>
        <p:spPr>
          <a:xfrm>
            <a:off x="670422" y="1948872"/>
            <a:ext cx="11139054" cy="4645891"/>
          </a:xfrm>
          <a:prstGeom prst="rect">
            <a:avLst/>
          </a:prstGeom>
          <a:ln w="76200">
            <a:solidFill>
              <a:srgbClr val="B9475D"/>
            </a:solidFill>
          </a:ln>
        </p:spPr>
      </p:pic>
    </p:spTree>
    <p:extLst>
      <p:ext uri="{BB962C8B-B14F-4D97-AF65-F5344CB8AC3E}">
        <p14:creationId xmlns:p14="http://schemas.microsoft.com/office/powerpoint/2010/main" val="283777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100" dirty="0">
                <a:latin typeface="+mn-lt"/>
              </a:rPr>
              <a:t>Epidemiological studies suggest </a:t>
            </a:r>
            <a:r>
              <a:rPr lang="en-US" sz="3100" dirty="0">
                <a:solidFill>
                  <a:srgbClr val="CC0099"/>
                </a:solidFill>
                <a:latin typeface="+mn-lt"/>
              </a:rPr>
              <a:t>a small but real increase </a:t>
            </a:r>
            <a:r>
              <a:rPr lang="en-US" sz="3100" dirty="0">
                <a:latin typeface="+mn-lt"/>
              </a:rPr>
              <a:t>in the incidence of thyroid cancer:</a:t>
            </a:r>
            <a:r>
              <a:rPr lang="en-US" dirty="0"/>
              <a:t/>
            </a:r>
            <a:br>
              <a:rPr lang="en-US" dirty="0"/>
            </a:br>
            <a:endParaRPr lang="en-US" dirty="0"/>
          </a:p>
        </p:txBody>
      </p:sp>
      <p:sp>
        <p:nvSpPr>
          <p:cNvPr id="3" name="Content Placeholder 2"/>
          <p:cNvSpPr>
            <a:spLocks noGrp="1"/>
          </p:cNvSpPr>
          <p:nvPr>
            <p:ph idx="1"/>
          </p:nvPr>
        </p:nvSpPr>
        <p:spPr>
          <a:xfrm>
            <a:off x="397165" y="2121408"/>
            <a:ext cx="11563926" cy="4050792"/>
          </a:xfrm>
        </p:spPr>
        <p:txBody>
          <a:bodyPr/>
          <a:lstStyle/>
          <a:p>
            <a:pPr>
              <a:buFont typeface="Courier New" panose="02070309020205020404" pitchFamily="49" charset="0"/>
              <a:buChar char="o"/>
            </a:pPr>
            <a:r>
              <a:rPr lang="en-US" sz="2400" dirty="0" smtClean="0"/>
              <a:t>Environmental </a:t>
            </a:r>
            <a:r>
              <a:rPr lang="en-US" sz="2400" b="1" dirty="0" smtClean="0"/>
              <a:t>risk factors</a:t>
            </a:r>
          </a:p>
          <a:p>
            <a:pPr>
              <a:buFont typeface="Courier New" panose="02070309020205020404" pitchFamily="49" charset="0"/>
              <a:buChar char="o"/>
            </a:pPr>
            <a:r>
              <a:rPr lang="en-US" sz="2400" dirty="0" smtClean="0"/>
              <a:t>Increasingly widespread use of </a:t>
            </a:r>
            <a:r>
              <a:rPr lang="en-US" sz="2400" b="1" dirty="0" smtClean="0"/>
              <a:t>diagnostic imaging </a:t>
            </a:r>
            <a:r>
              <a:rPr lang="en-US" sz="2400" dirty="0" smtClean="0"/>
              <a:t>technology </a:t>
            </a:r>
          </a:p>
          <a:p>
            <a:pPr>
              <a:buFont typeface="Courier New" panose="02070309020205020404" pitchFamily="49" charset="0"/>
              <a:buChar char="o"/>
            </a:pPr>
            <a:r>
              <a:rPr lang="en-US" sz="2400" b="1" dirty="0" smtClean="0"/>
              <a:t>Medical surveillance</a:t>
            </a:r>
          </a:p>
          <a:p>
            <a:pPr>
              <a:buFont typeface="Courier New" panose="02070309020205020404" pitchFamily="49" charset="0"/>
              <a:buChar char="o"/>
            </a:pPr>
            <a:r>
              <a:rPr lang="en-US" sz="2400" b="1" dirty="0" smtClean="0"/>
              <a:t>Improved access </a:t>
            </a:r>
            <a:r>
              <a:rPr lang="en-US" sz="2400" dirty="0" smtClean="0"/>
              <a:t>to health care</a:t>
            </a:r>
          </a:p>
          <a:p>
            <a:endParaRPr lang="en-US" dirty="0" smtClean="0"/>
          </a:p>
          <a:p>
            <a:pPr marL="0" indent="0" algn="ctr">
              <a:buNone/>
            </a:pPr>
            <a:r>
              <a:rPr lang="en-US" sz="2800" dirty="0" smtClean="0"/>
              <a:t>All </a:t>
            </a:r>
            <a:r>
              <a:rPr lang="en-US" sz="2800" dirty="0"/>
              <a:t>of which favor the discovery of </a:t>
            </a:r>
            <a:r>
              <a:rPr lang="en-US" sz="2800" b="1" dirty="0"/>
              <a:t>small, </a:t>
            </a:r>
            <a:r>
              <a:rPr lang="en-US" sz="2800" b="1" dirty="0" smtClean="0"/>
              <a:t>subclinical</a:t>
            </a:r>
          </a:p>
          <a:p>
            <a:pPr marL="0" indent="0" algn="ctr">
              <a:buNone/>
            </a:pPr>
            <a:r>
              <a:rPr lang="en-US" sz="2800" b="1" dirty="0" smtClean="0"/>
              <a:t> </a:t>
            </a:r>
            <a:r>
              <a:rPr lang="en-US" sz="2800" b="1" dirty="0"/>
              <a:t>thyroid nodules</a:t>
            </a:r>
            <a:r>
              <a:rPr lang="en-US" sz="2800" dirty="0"/>
              <a:t> and </a:t>
            </a:r>
            <a:r>
              <a:rPr lang="en-US" sz="2800" b="1" dirty="0"/>
              <a:t>small </a:t>
            </a:r>
            <a:r>
              <a:rPr lang="en-US" sz="2800" b="1" dirty="0" smtClean="0"/>
              <a:t>PTC</a:t>
            </a:r>
            <a:r>
              <a:rPr lang="en-US" sz="2800" dirty="0" smtClean="0"/>
              <a:t>.</a:t>
            </a:r>
            <a:endParaRPr lang="en-US" sz="2800" dirty="0"/>
          </a:p>
          <a:p>
            <a:endParaRPr lang="en-US" dirty="0"/>
          </a:p>
        </p:txBody>
      </p:sp>
    </p:spTree>
    <p:extLst>
      <p:ext uri="{BB962C8B-B14F-4D97-AF65-F5344CB8AC3E}">
        <p14:creationId xmlns:p14="http://schemas.microsoft.com/office/powerpoint/2010/main" val="18065160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accent1">
                    <a:lumMod val="75000"/>
                  </a:schemeClr>
                </a:solidFill>
              </a:rPr>
              <a:t>Should TSH suppression therapy</a:t>
            </a:r>
            <a:br>
              <a:rPr lang="en-US" sz="3200" dirty="0">
                <a:solidFill>
                  <a:schemeClr val="accent1">
                    <a:lumMod val="75000"/>
                  </a:schemeClr>
                </a:solidFill>
              </a:rPr>
            </a:br>
            <a:r>
              <a:rPr lang="en-US" sz="3200" dirty="0">
                <a:solidFill>
                  <a:schemeClr val="accent1">
                    <a:lumMod val="75000"/>
                  </a:schemeClr>
                </a:solidFill>
              </a:rPr>
              <a:t>be performed during AS?</a:t>
            </a:r>
          </a:p>
        </p:txBody>
      </p:sp>
      <p:sp>
        <p:nvSpPr>
          <p:cNvPr id="3" name="Content Placeholder 2"/>
          <p:cNvSpPr>
            <a:spLocks noGrp="1"/>
          </p:cNvSpPr>
          <p:nvPr>
            <p:ph idx="1"/>
          </p:nvPr>
        </p:nvSpPr>
        <p:spPr>
          <a:xfrm>
            <a:off x="267855" y="2093976"/>
            <a:ext cx="11490036" cy="4050792"/>
          </a:xfrm>
        </p:spPr>
        <p:txBody>
          <a:bodyPr>
            <a:normAutofit/>
          </a:bodyPr>
          <a:lstStyle/>
          <a:p>
            <a:r>
              <a:rPr lang="en-US" sz="2400" dirty="0"/>
              <a:t>Keeping the TSH level at a </a:t>
            </a:r>
            <a:r>
              <a:rPr lang="en-US" sz="2400" dirty="0" smtClean="0">
                <a:solidFill>
                  <a:schemeClr val="accent1"/>
                </a:solidFill>
              </a:rPr>
              <a:t>low normal </a:t>
            </a:r>
            <a:r>
              <a:rPr lang="en-US" sz="2400" dirty="0">
                <a:solidFill>
                  <a:schemeClr val="accent1"/>
                </a:solidFill>
              </a:rPr>
              <a:t>level </a:t>
            </a:r>
            <a:r>
              <a:rPr lang="en-US" sz="2400" dirty="0"/>
              <a:t>to avoid excess stimulation </a:t>
            </a:r>
            <a:endParaRPr lang="en-US" sz="2400" dirty="0" smtClean="0"/>
          </a:p>
          <a:p>
            <a:pPr marL="0" indent="0">
              <a:buNone/>
            </a:pPr>
            <a:r>
              <a:rPr lang="en-US" sz="2400" dirty="0" smtClean="0"/>
              <a:t>could </a:t>
            </a:r>
            <a:r>
              <a:rPr lang="en-US" sz="2400" dirty="0"/>
              <a:t>be </a:t>
            </a:r>
            <a:r>
              <a:rPr lang="en-US" sz="2400" dirty="0" smtClean="0">
                <a:solidFill>
                  <a:schemeClr val="accent1"/>
                </a:solidFill>
              </a:rPr>
              <a:t>acceptable for </a:t>
            </a:r>
            <a:r>
              <a:rPr lang="en-US" sz="2400" dirty="0">
                <a:solidFill>
                  <a:schemeClr val="accent1"/>
                </a:solidFill>
              </a:rPr>
              <a:t>young patients</a:t>
            </a:r>
            <a:r>
              <a:rPr lang="en-US" sz="2400" dirty="0"/>
              <a:t>, </a:t>
            </a:r>
            <a:r>
              <a:rPr lang="en-US" sz="2400" dirty="0" smtClean="0"/>
              <a:t>in whom PTMCs are more </a:t>
            </a:r>
            <a:r>
              <a:rPr lang="en-US" sz="2400" dirty="0"/>
              <a:t>likely to </a:t>
            </a:r>
            <a:r>
              <a:rPr lang="en-US" sz="2400" dirty="0" smtClean="0"/>
              <a:t>enlarge</a:t>
            </a:r>
            <a:r>
              <a:rPr lang="en-US" sz="2400" dirty="0"/>
              <a:t>.</a:t>
            </a:r>
          </a:p>
          <a:p>
            <a:endParaRPr lang="en-US" sz="2400" dirty="0" smtClean="0"/>
          </a:p>
          <a:p>
            <a:r>
              <a:rPr lang="en-US" sz="2400" dirty="0" smtClean="0">
                <a:solidFill>
                  <a:schemeClr val="accent1"/>
                </a:solidFill>
              </a:rPr>
              <a:t>Insufficient </a:t>
            </a:r>
            <a:r>
              <a:rPr lang="en-US" sz="2400" dirty="0">
                <a:solidFill>
                  <a:schemeClr val="accent1"/>
                </a:solidFill>
              </a:rPr>
              <a:t>evidence </a:t>
            </a:r>
            <a:r>
              <a:rPr lang="en-US" sz="2400" dirty="0"/>
              <a:t>is available </a:t>
            </a:r>
            <a:r>
              <a:rPr lang="en-US" sz="2400" dirty="0" smtClean="0"/>
              <a:t>regarding the </a:t>
            </a:r>
            <a:r>
              <a:rPr lang="en-US" sz="2400" dirty="0"/>
              <a:t>effect of TSH </a:t>
            </a:r>
            <a:r>
              <a:rPr lang="en-US" sz="2400" dirty="0">
                <a:solidFill>
                  <a:schemeClr val="accent1"/>
                </a:solidFill>
              </a:rPr>
              <a:t>suppression therapy </a:t>
            </a:r>
            <a:endParaRPr lang="en-US" sz="2400" dirty="0" smtClean="0">
              <a:solidFill>
                <a:schemeClr val="accent1"/>
              </a:solidFill>
            </a:endParaRPr>
          </a:p>
          <a:p>
            <a:pPr marL="0" indent="0">
              <a:buNone/>
            </a:pPr>
            <a:r>
              <a:rPr lang="en-US" sz="2400" dirty="0" smtClean="0"/>
              <a:t>during </a:t>
            </a:r>
            <a:r>
              <a:rPr lang="en-US" sz="2400" dirty="0"/>
              <a:t>AS for </a:t>
            </a:r>
            <a:r>
              <a:rPr lang="en-US" sz="2400" dirty="0" smtClean="0"/>
              <a:t>low-risk PTMC</a:t>
            </a:r>
            <a:r>
              <a:rPr lang="en-US" sz="2400" dirty="0"/>
              <a:t>. </a:t>
            </a:r>
            <a:endParaRPr lang="en-US" sz="2400" dirty="0" smtClean="0"/>
          </a:p>
          <a:p>
            <a:endParaRPr lang="en-US" sz="2400" dirty="0" smtClean="0"/>
          </a:p>
          <a:p>
            <a:r>
              <a:rPr lang="en-US" sz="2400" dirty="0" smtClean="0"/>
              <a:t>When </a:t>
            </a:r>
            <a:r>
              <a:rPr lang="en-US" sz="2400" dirty="0"/>
              <a:t>performed, keeping TSH levels at </a:t>
            </a:r>
            <a:r>
              <a:rPr lang="en-US" sz="2400" b="1" u="sng" dirty="0"/>
              <a:t>low </a:t>
            </a:r>
            <a:r>
              <a:rPr lang="en-US" sz="2400" b="1" u="sng" dirty="0" smtClean="0"/>
              <a:t>normal may </a:t>
            </a:r>
            <a:r>
              <a:rPr lang="en-US" sz="2400" b="1" u="sng" dirty="0"/>
              <a:t>be best</a:t>
            </a:r>
            <a:r>
              <a:rPr lang="en-US" sz="2400" dirty="0"/>
              <a:t>.</a:t>
            </a:r>
          </a:p>
        </p:txBody>
      </p:sp>
    </p:spTree>
    <p:extLst>
      <p:ext uri="{BB962C8B-B14F-4D97-AF65-F5344CB8AC3E}">
        <p14:creationId xmlns:p14="http://schemas.microsoft.com/office/powerpoint/2010/main" val="13440755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accent1">
                    <a:lumMod val="75000"/>
                  </a:schemeClr>
                </a:solidFill>
              </a:rPr>
              <a:t>How long and how many years </a:t>
            </a:r>
            <a:r>
              <a:rPr lang="en-US" sz="3600" dirty="0" smtClean="0">
                <a:solidFill>
                  <a:schemeClr val="accent1">
                    <a:lumMod val="75000"/>
                  </a:schemeClr>
                </a:solidFill>
              </a:rPr>
              <a:t>should as </a:t>
            </a:r>
            <a:r>
              <a:rPr lang="en-US" sz="3600" dirty="0">
                <a:solidFill>
                  <a:schemeClr val="accent1">
                    <a:lumMod val="75000"/>
                  </a:schemeClr>
                </a:solidFill>
              </a:rPr>
              <a:t>be continued?</a:t>
            </a:r>
          </a:p>
        </p:txBody>
      </p:sp>
      <p:sp>
        <p:nvSpPr>
          <p:cNvPr id="3" name="Content Placeholder 2"/>
          <p:cNvSpPr>
            <a:spLocks noGrp="1"/>
          </p:cNvSpPr>
          <p:nvPr>
            <p:ph idx="1"/>
          </p:nvPr>
        </p:nvSpPr>
        <p:spPr>
          <a:xfrm>
            <a:off x="544946" y="2004291"/>
            <a:ext cx="11314546" cy="4361873"/>
          </a:xfrm>
        </p:spPr>
        <p:txBody>
          <a:bodyPr>
            <a:normAutofit/>
          </a:bodyPr>
          <a:lstStyle/>
          <a:p>
            <a:r>
              <a:rPr lang="en-US" sz="2400" dirty="0"/>
              <a:t>The incidence of low-risk PTMC </a:t>
            </a:r>
            <a:r>
              <a:rPr lang="en-US" sz="2400" dirty="0" smtClean="0">
                <a:solidFill>
                  <a:schemeClr val="accent1"/>
                </a:solidFill>
              </a:rPr>
              <a:t>progression could </a:t>
            </a:r>
            <a:r>
              <a:rPr lang="en-US" sz="2400" dirty="0">
                <a:solidFill>
                  <a:schemeClr val="accent1"/>
                </a:solidFill>
              </a:rPr>
              <a:t>become lower with age. </a:t>
            </a:r>
            <a:r>
              <a:rPr lang="en-US" sz="2400" dirty="0"/>
              <a:t>However, if PTMCs </a:t>
            </a:r>
            <a:r>
              <a:rPr lang="en-US" sz="2400" dirty="0">
                <a:solidFill>
                  <a:schemeClr val="accent1"/>
                </a:solidFill>
              </a:rPr>
              <a:t>in </a:t>
            </a:r>
            <a:r>
              <a:rPr lang="en-US" sz="2400" dirty="0" smtClean="0">
                <a:solidFill>
                  <a:schemeClr val="accent1"/>
                </a:solidFill>
              </a:rPr>
              <a:t>older </a:t>
            </a:r>
            <a:r>
              <a:rPr lang="en-US" sz="2400" dirty="0" smtClean="0"/>
              <a:t>patients </a:t>
            </a:r>
            <a:r>
              <a:rPr lang="en-US" sz="2400" dirty="0"/>
              <a:t>progresses, they might have </a:t>
            </a:r>
            <a:r>
              <a:rPr lang="en-US" sz="2400" dirty="0" smtClean="0">
                <a:solidFill>
                  <a:schemeClr val="accent1">
                    <a:lumMod val="75000"/>
                  </a:schemeClr>
                </a:solidFill>
              </a:rPr>
              <a:t>a </a:t>
            </a:r>
            <a:r>
              <a:rPr lang="en-US" sz="2400" dirty="0">
                <a:solidFill>
                  <a:schemeClr val="accent1">
                    <a:lumMod val="75000"/>
                  </a:schemeClr>
                </a:solidFill>
              </a:rPr>
              <a:t>poor prognosis. </a:t>
            </a:r>
            <a:endParaRPr lang="en-US" sz="2400" dirty="0" smtClean="0"/>
          </a:p>
          <a:p>
            <a:r>
              <a:rPr lang="en-US" sz="2400" dirty="0" smtClean="0"/>
              <a:t>Continuation </a:t>
            </a:r>
            <a:r>
              <a:rPr lang="en-US" sz="2400" dirty="0"/>
              <a:t>of AS throughout life does </a:t>
            </a:r>
            <a:r>
              <a:rPr lang="en-US" sz="2400" dirty="0">
                <a:solidFill>
                  <a:schemeClr val="accent1"/>
                </a:solidFill>
              </a:rPr>
              <a:t>not represent </a:t>
            </a:r>
            <a:r>
              <a:rPr lang="en-US" sz="2400" dirty="0" err="1" smtClean="0">
                <a:solidFill>
                  <a:schemeClr val="accent1"/>
                </a:solidFill>
              </a:rPr>
              <a:t>adisadvantage</a:t>
            </a:r>
            <a:r>
              <a:rPr lang="en-US" sz="2400" dirty="0" smtClean="0">
                <a:solidFill>
                  <a:schemeClr val="accent1"/>
                </a:solidFill>
              </a:rPr>
              <a:t> </a:t>
            </a:r>
            <a:r>
              <a:rPr lang="en-US" sz="2400" dirty="0"/>
              <a:t>of AS, because even after surgery, in addition </a:t>
            </a:r>
            <a:r>
              <a:rPr lang="en-US" sz="2400" dirty="0" smtClean="0"/>
              <a:t>to </a:t>
            </a:r>
            <a:r>
              <a:rPr lang="en-US" sz="2400" b="1" dirty="0" smtClean="0"/>
              <a:t>regular </a:t>
            </a:r>
            <a:r>
              <a:rPr lang="en-US" sz="2400" b="1" dirty="0"/>
              <a:t>postoperative follow-up</a:t>
            </a:r>
            <a:r>
              <a:rPr lang="en-US" sz="2400" dirty="0"/>
              <a:t>, </a:t>
            </a:r>
            <a:r>
              <a:rPr lang="en-US" sz="2400" b="1" dirty="0"/>
              <a:t>administration of </a:t>
            </a:r>
            <a:r>
              <a:rPr lang="en-US" sz="2400" b="1" dirty="0" smtClean="0"/>
              <a:t>thyroid hormone </a:t>
            </a:r>
            <a:r>
              <a:rPr lang="en-US" sz="2400" dirty="0"/>
              <a:t>could be needed</a:t>
            </a:r>
            <a:r>
              <a:rPr lang="en-US" sz="2400" dirty="0" smtClean="0"/>
              <a:t>.</a:t>
            </a:r>
          </a:p>
          <a:p>
            <a:endParaRPr lang="en-US" sz="2400" dirty="0" smtClean="0"/>
          </a:p>
          <a:p>
            <a:r>
              <a:rPr lang="en-US" sz="2400" dirty="0" smtClean="0"/>
              <a:t>There is </a:t>
            </a:r>
            <a:r>
              <a:rPr lang="en-US" sz="2400" dirty="0">
                <a:solidFill>
                  <a:schemeClr val="accent1">
                    <a:lumMod val="75000"/>
                  </a:schemeClr>
                </a:solidFill>
              </a:rPr>
              <a:t>no</a:t>
            </a:r>
            <a:r>
              <a:rPr lang="en-US" sz="2400" dirty="0"/>
              <a:t> evidence regarding after </a:t>
            </a:r>
            <a:r>
              <a:rPr lang="en-US" sz="2400" dirty="0">
                <a:solidFill>
                  <a:schemeClr val="accent1">
                    <a:lumMod val="75000"/>
                  </a:schemeClr>
                </a:solidFill>
              </a:rPr>
              <a:t>how many years AS can </a:t>
            </a:r>
            <a:r>
              <a:rPr lang="en-US" sz="2400" dirty="0" smtClean="0">
                <a:solidFill>
                  <a:schemeClr val="accent1">
                    <a:lumMod val="75000"/>
                  </a:schemeClr>
                </a:solidFill>
              </a:rPr>
              <a:t>be discontinued</a:t>
            </a:r>
            <a:r>
              <a:rPr lang="en-US" sz="2400" dirty="0"/>
              <a:t>. </a:t>
            </a:r>
            <a:endParaRPr lang="en-US" sz="2400" dirty="0" smtClean="0"/>
          </a:p>
          <a:p>
            <a:pPr marL="0" indent="0">
              <a:buNone/>
            </a:pPr>
            <a:r>
              <a:rPr lang="en-US" sz="2400" dirty="0" smtClean="0"/>
              <a:t>                       </a:t>
            </a:r>
          </a:p>
          <a:p>
            <a:pPr marL="0" indent="0">
              <a:buNone/>
            </a:pPr>
            <a:r>
              <a:rPr lang="en-US" sz="2400" dirty="0"/>
              <a:t> </a:t>
            </a:r>
            <a:r>
              <a:rPr lang="en-US" sz="2400" dirty="0" smtClean="0"/>
              <a:t>                         </a:t>
            </a:r>
            <a:r>
              <a:rPr lang="en-US" sz="2400" b="1" i="1" u="sng" dirty="0" smtClean="0">
                <a:solidFill>
                  <a:schemeClr val="accent1">
                    <a:lumMod val="75000"/>
                  </a:schemeClr>
                </a:solidFill>
              </a:rPr>
              <a:t>AS </a:t>
            </a:r>
            <a:r>
              <a:rPr lang="en-US" sz="2400" b="1" i="1" u="sng" dirty="0">
                <a:solidFill>
                  <a:schemeClr val="accent1">
                    <a:lumMod val="75000"/>
                  </a:schemeClr>
                </a:solidFill>
              </a:rPr>
              <a:t>throughout life is therefore </a:t>
            </a:r>
            <a:r>
              <a:rPr lang="en-US" sz="2400" b="1" i="1" u="sng" dirty="0" smtClean="0">
                <a:solidFill>
                  <a:schemeClr val="accent1">
                    <a:lumMod val="75000"/>
                  </a:schemeClr>
                </a:solidFill>
              </a:rPr>
              <a:t>recommended</a:t>
            </a:r>
            <a:r>
              <a:rPr lang="en-US" sz="2400" dirty="0" smtClean="0"/>
              <a:t>.</a:t>
            </a:r>
            <a:endParaRPr lang="en-US" sz="2400" dirty="0"/>
          </a:p>
        </p:txBody>
      </p:sp>
    </p:spTree>
    <p:extLst>
      <p:ext uri="{BB962C8B-B14F-4D97-AF65-F5344CB8AC3E}">
        <p14:creationId xmlns:p14="http://schemas.microsoft.com/office/powerpoint/2010/main" val="18036589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Patient-reported outcomes</a:t>
            </a:r>
          </a:p>
        </p:txBody>
      </p:sp>
      <p:sp>
        <p:nvSpPr>
          <p:cNvPr id="3" name="Content Placeholder 2"/>
          <p:cNvSpPr>
            <a:spLocks noGrp="1"/>
          </p:cNvSpPr>
          <p:nvPr>
            <p:ph idx="1"/>
          </p:nvPr>
        </p:nvSpPr>
        <p:spPr/>
        <p:txBody>
          <a:bodyPr>
            <a:normAutofit/>
          </a:bodyPr>
          <a:lstStyle/>
          <a:p>
            <a:r>
              <a:rPr lang="en-US" sz="2400" dirty="0"/>
              <a:t>The perspective of patients represents important </a:t>
            </a:r>
            <a:r>
              <a:rPr lang="en-US" sz="2400" dirty="0" smtClean="0"/>
              <a:t>information. </a:t>
            </a:r>
          </a:p>
          <a:p>
            <a:endParaRPr lang="en-US" sz="2400" dirty="0" smtClean="0"/>
          </a:p>
          <a:p>
            <a:r>
              <a:rPr lang="en-US" sz="2400" dirty="0" smtClean="0"/>
              <a:t>Choosing </a:t>
            </a:r>
            <a:r>
              <a:rPr lang="en-US" sz="2400" dirty="0"/>
              <a:t>AS can avoid complications and </a:t>
            </a:r>
            <a:r>
              <a:rPr lang="en-US" sz="2400" dirty="0" smtClean="0"/>
              <a:t>adverse </a:t>
            </a:r>
            <a:r>
              <a:rPr lang="en-US" sz="2400" dirty="0"/>
              <a:t>events of surgery, </a:t>
            </a:r>
            <a:endParaRPr lang="en-US" sz="2400" dirty="0" smtClean="0"/>
          </a:p>
          <a:p>
            <a:pPr marL="0" indent="0">
              <a:buNone/>
            </a:pPr>
            <a:r>
              <a:rPr lang="en-US" sz="2400" dirty="0" smtClean="0"/>
              <a:t>but </a:t>
            </a:r>
            <a:r>
              <a:rPr lang="en-US" sz="2400" b="1" u="sng" dirty="0">
                <a:solidFill>
                  <a:schemeClr val="accent1"/>
                </a:solidFill>
              </a:rPr>
              <a:t>anxiety regarding disease </a:t>
            </a:r>
            <a:r>
              <a:rPr lang="en-US" sz="2400" b="1" u="sng" dirty="0" smtClean="0">
                <a:solidFill>
                  <a:schemeClr val="accent1"/>
                </a:solidFill>
              </a:rPr>
              <a:t>progression </a:t>
            </a:r>
            <a:r>
              <a:rPr lang="en-US" sz="2400" dirty="0" smtClean="0"/>
              <a:t>may </a:t>
            </a:r>
            <a:r>
              <a:rPr lang="en-US" sz="2400" dirty="0"/>
              <a:t>arise in patients</a:t>
            </a:r>
            <a:r>
              <a:rPr lang="en-US" sz="2400" dirty="0" smtClean="0"/>
              <a:t>.</a:t>
            </a:r>
          </a:p>
          <a:p>
            <a:endParaRPr lang="en-US" sz="2400" dirty="0" smtClean="0"/>
          </a:p>
          <a:p>
            <a:r>
              <a:rPr lang="en-US" sz="2400" dirty="0" smtClean="0"/>
              <a:t> </a:t>
            </a:r>
            <a:r>
              <a:rPr lang="en-US" sz="2400" dirty="0"/>
              <a:t>In contrast, surgery might </a:t>
            </a:r>
            <a:r>
              <a:rPr lang="en-US" sz="2400" dirty="0" smtClean="0"/>
              <a:t>decrease anxiety </a:t>
            </a:r>
            <a:r>
              <a:rPr lang="en-US" sz="2400" dirty="0"/>
              <a:t>about ‘‘cancer’’ because </a:t>
            </a:r>
            <a:endParaRPr lang="en-US" sz="2400" dirty="0" smtClean="0"/>
          </a:p>
          <a:p>
            <a:pPr marL="0" indent="0">
              <a:buNone/>
            </a:pPr>
            <a:r>
              <a:rPr lang="en-US" sz="2400" dirty="0" smtClean="0"/>
              <a:t>the </a:t>
            </a:r>
            <a:r>
              <a:rPr lang="en-US" sz="2400" dirty="0"/>
              <a:t>patient is ‘‘cured,’’ </a:t>
            </a:r>
            <a:r>
              <a:rPr lang="en-US" sz="2400" b="1" u="sng" dirty="0" smtClean="0">
                <a:solidFill>
                  <a:schemeClr val="accent1"/>
                </a:solidFill>
              </a:rPr>
              <a:t>but side </a:t>
            </a:r>
            <a:r>
              <a:rPr lang="en-US" sz="2400" b="1" u="sng" dirty="0">
                <a:solidFill>
                  <a:schemeClr val="accent1"/>
                </a:solidFill>
              </a:rPr>
              <a:t>effects of surgery may persist</a:t>
            </a:r>
            <a:r>
              <a:rPr lang="en-US" sz="2400" dirty="0"/>
              <a:t>.</a:t>
            </a:r>
          </a:p>
        </p:txBody>
      </p:sp>
    </p:spTree>
    <p:extLst>
      <p:ext uri="{BB962C8B-B14F-4D97-AF65-F5344CB8AC3E}">
        <p14:creationId xmlns:p14="http://schemas.microsoft.com/office/powerpoint/2010/main" val="37805293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AS appears superior to surgery in terms of physical </a:t>
            </a:r>
            <a:r>
              <a:rPr lang="en-US" sz="2400" dirty="0" err="1" smtClean="0"/>
              <a:t>QoL</a:t>
            </a:r>
            <a:r>
              <a:rPr lang="en-US" sz="2400" dirty="0" smtClean="0"/>
              <a:t>, but </a:t>
            </a:r>
            <a:r>
              <a:rPr lang="en-US" sz="2400" dirty="0"/>
              <a:t>anxiety </a:t>
            </a:r>
            <a:endParaRPr lang="en-US" sz="2400" dirty="0" smtClean="0"/>
          </a:p>
          <a:p>
            <a:pPr marL="0" indent="0">
              <a:buNone/>
            </a:pPr>
            <a:r>
              <a:rPr lang="en-US" sz="2400" dirty="0" smtClean="0"/>
              <a:t>could </a:t>
            </a:r>
            <a:r>
              <a:rPr lang="en-US" sz="2400" dirty="0"/>
              <a:t>be stronger than that was observed </a:t>
            </a:r>
            <a:r>
              <a:rPr lang="en-US" sz="2400" dirty="0" smtClean="0"/>
              <a:t>with immediate </a:t>
            </a:r>
            <a:r>
              <a:rPr lang="en-US" sz="2400" dirty="0"/>
              <a:t>surgery. </a:t>
            </a:r>
            <a:endParaRPr lang="en-US" sz="2400" dirty="0" smtClean="0"/>
          </a:p>
          <a:p>
            <a:endParaRPr lang="en-US" sz="2400" dirty="0" smtClean="0"/>
          </a:p>
          <a:p>
            <a:r>
              <a:rPr lang="en-US" sz="2400" dirty="0" smtClean="0"/>
              <a:t>With </a:t>
            </a:r>
            <a:r>
              <a:rPr lang="en-US" sz="2400" dirty="0"/>
              <a:t>appropriate explanation and </a:t>
            </a:r>
            <a:r>
              <a:rPr lang="en-US" sz="2400" dirty="0" smtClean="0"/>
              <a:t>the attitude </a:t>
            </a:r>
            <a:r>
              <a:rPr lang="en-US" sz="2400" dirty="0"/>
              <a:t>of health care providers, </a:t>
            </a:r>
            <a:endParaRPr lang="en-US" sz="2400" dirty="0" smtClean="0"/>
          </a:p>
          <a:p>
            <a:pPr marL="0" indent="0">
              <a:buNone/>
            </a:pPr>
            <a:r>
              <a:rPr lang="en-US" sz="2400" u="sng" dirty="0" smtClean="0">
                <a:solidFill>
                  <a:schemeClr val="accent1"/>
                </a:solidFill>
              </a:rPr>
              <a:t>patient </a:t>
            </a:r>
            <a:r>
              <a:rPr lang="en-US" sz="2400" u="sng" dirty="0">
                <a:solidFill>
                  <a:schemeClr val="accent1"/>
                </a:solidFill>
              </a:rPr>
              <a:t>anxiety is </a:t>
            </a:r>
            <a:r>
              <a:rPr lang="en-US" sz="2400" u="sng" dirty="0" smtClean="0">
                <a:solidFill>
                  <a:schemeClr val="accent1"/>
                </a:solidFill>
              </a:rPr>
              <a:t>considered to </a:t>
            </a:r>
            <a:r>
              <a:rPr lang="en-US" sz="2400" u="sng" dirty="0">
                <a:solidFill>
                  <a:schemeClr val="accent1"/>
                </a:solidFill>
              </a:rPr>
              <a:t>gradually decrease</a:t>
            </a:r>
            <a:r>
              <a:rPr lang="en-US" sz="2400" dirty="0"/>
              <a:t>, but long-term </a:t>
            </a:r>
            <a:endParaRPr lang="en-US" sz="2400" dirty="0" smtClean="0"/>
          </a:p>
          <a:p>
            <a:pPr marL="0" indent="0">
              <a:buNone/>
            </a:pPr>
            <a:r>
              <a:rPr lang="en-US" sz="2400" dirty="0" smtClean="0"/>
              <a:t>comparative studies regarding </a:t>
            </a:r>
            <a:r>
              <a:rPr lang="en-US" sz="2400" dirty="0"/>
              <a:t>patient-reported outcomes </a:t>
            </a:r>
            <a:r>
              <a:rPr lang="en-US" sz="2400" dirty="0" smtClean="0"/>
              <a:t>are </a:t>
            </a:r>
          </a:p>
          <a:p>
            <a:pPr marL="0" indent="0">
              <a:buNone/>
            </a:pPr>
            <a:r>
              <a:rPr lang="en-US" sz="2400" dirty="0" smtClean="0"/>
              <a:t>required for </a:t>
            </a:r>
            <a:r>
              <a:rPr lang="en-US" sz="2400" dirty="0"/>
              <a:t>both AS and surgery in the future</a:t>
            </a:r>
            <a:r>
              <a:rPr lang="en-US" dirty="0"/>
              <a:t>.</a:t>
            </a:r>
          </a:p>
        </p:txBody>
      </p:sp>
    </p:spTree>
    <p:extLst>
      <p:ext uri="{BB962C8B-B14F-4D97-AF65-F5344CB8AC3E}">
        <p14:creationId xmlns:p14="http://schemas.microsoft.com/office/powerpoint/2010/main" val="857569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2888" y="466160"/>
            <a:ext cx="10058400" cy="1609344"/>
          </a:xfrm>
        </p:spPr>
        <p:txBody>
          <a:bodyPr>
            <a:normAutofit/>
          </a:bodyPr>
          <a:lstStyle/>
          <a:p>
            <a:r>
              <a:rPr lang="en-US" sz="4400" dirty="0">
                <a:solidFill>
                  <a:schemeClr val="accent6"/>
                </a:solidFill>
                <a:effectLst>
                  <a:outerShdw blurRad="38100" dist="38100" dir="2700000" algn="tl">
                    <a:srgbClr val="000000">
                      <a:alpha val="43137"/>
                    </a:srgbClr>
                  </a:outerShdw>
                </a:effectLst>
              </a:rPr>
              <a:t>Topics for Future Research</a:t>
            </a:r>
            <a:br>
              <a:rPr lang="en-US" sz="4400" dirty="0">
                <a:solidFill>
                  <a:schemeClr val="accent6"/>
                </a:solidFill>
                <a:effectLst>
                  <a:outerShdw blurRad="38100" dist="38100" dir="2700000" algn="tl">
                    <a:srgbClr val="000000">
                      <a:alpha val="43137"/>
                    </a:srgbClr>
                  </a:outerShdw>
                </a:effectLst>
              </a:rPr>
            </a:br>
            <a:r>
              <a:rPr lang="en-US" sz="4400" dirty="0">
                <a:solidFill>
                  <a:schemeClr val="accent6"/>
                </a:solidFill>
                <a:effectLst>
                  <a:outerShdw blurRad="38100" dist="38100" dir="2700000" algn="tl">
                    <a:srgbClr val="000000">
                      <a:alpha val="43137"/>
                    </a:srgbClr>
                  </a:outerShdw>
                </a:effectLst>
              </a:rPr>
              <a:t>Molecular markers</a:t>
            </a:r>
          </a:p>
        </p:txBody>
      </p:sp>
      <p:sp>
        <p:nvSpPr>
          <p:cNvPr id="4" name="Content Placeholder 3"/>
          <p:cNvSpPr>
            <a:spLocks noGrp="1"/>
          </p:cNvSpPr>
          <p:nvPr>
            <p:ph idx="1"/>
          </p:nvPr>
        </p:nvSpPr>
        <p:spPr>
          <a:xfrm>
            <a:off x="443346" y="2213772"/>
            <a:ext cx="11545454" cy="4050792"/>
          </a:xfrm>
        </p:spPr>
        <p:txBody>
          <a:bodyPr>
            <a:normAutofit/>
          </a:bodyPr>
          <a:lstStyle/>
          <a:p>
            <a:r>
              <a:rPr lang="en-US" sz="2400" dirty="0"/>
              <a:t>Common genetic alterations in PTC include BRAF, </a:t>
            </a:r>
            <a:r>
              <a:rPr lang="en-US" sz="2400" dirty="0" smtClean="0"/>
              <a:t>RAS, and </a:t>
            </a:r>
            <a:r>
              <a:rPr lang="en-US" sz="2400" dirty="0"/>
              <a:t>RET/PTC mutations</a:t>
            </a:r>
            <a:r>
              <a:rPr lang="en-US" sz="2400" dirty="0" smtClean="0"/>
              <a:t>.</a:t>
            </a:r>
          </a:p>
          <a:p>
            <a:pPr marL="0" indent="0">
              <a:buNone/>
            </a:pPr>
            <a:endParaRPr lang="en-US" sz="2400" dirty="0" smtClean="0"/>
          </a:p>
          <a:p>
            <a:r>
              <a:rPr lang="en-US" sz="2400" dirty="0" smtClean="0"/>
              <a:t>BRAF </a:t>
            </a:r>
            <a:r>
              <a:rPr lang="en-US" sz="2400" dirty="0"/>
              <a:t>gene mutation is the </a:t>
            </a:r>
            <a:r>
              <a:rPr lang="en-US" sz="2400" dirty="0" smtClean="0"/>
              <a:t>most frequent </a:t>
            </a:r>
            <a:r>
              <a:rPr lang="en-US" sz="2400" dirty="0"/>
              <a:t>one, and some investigators have reported that </a:t>
            </a:r>
            <a:r>
              <a:rPr lang="en-US" sz="2400" dirty="0" smtClean="0"/>
              <a:t>this mutation </a:t>
            </a:r>
            <a:r>
              <a:rPr lang="en-US" sz="2400" dirty="0"/>
              <a:t>in PTMC is associated with ETE, LNM, and </a:t>
            </a:r>
            <a:r>
              <a:rPr lang="en-US" sz="2400" dirty="0" smtClean="0"/>
              <a:t>recurrence.</a:t>
            </a:r>
          </a:p>
          <a:p>
            <a:r>
              <a:rPr lang="en-US" sz="2400" dirty="0" smtClean="0"/>
              <a:t>The </a:t>
            </a:r>
            <a:r>
              <a:rPr lang="en-US" sz="2400" dirty="0"/>
              <a:t>combination of BRAF and </a:t>
            </a:r>
            <a:r>
              <a:rPr lang="en-US" sz="2400" dirty="0" smtClean="0"/>
              <a:t>TERT promoter </a:t>
            </a:r>
            <a:r>
              <a:rPr lang="en-US" sz="2400" dirty="0"/>
              <a:t>mutations was associated with poor prognosis </a:t>
            </a:r>
            <a:r>
              <a:rPr lang="en-US" sz="2400" dirty="0" smtClean="0"/>
              <a:t>in clinical PTCs.</a:t>
            </a:r>
          </a:p>
          <a:p>
            <a:pPr marL="0" indent="0">
              <a:buNone/>
            </a:pPr>
            <a:endParaRPr lang="en-US" sz="2400" dirty="0" smtClean="0"/>
          </a:p>
          <a:p>
            <a:r>
              <a:rPr lang="en-US" sz="2400" dirty="0" smtClean="0"/>
              <a:t>Currently</a:t>
            </a:r>
            <a:r>
              <a:rPr lang="en-US" sz="2400" dirty="0"/>
              <a:t>, reliable molecular markers </a:t>
            </a:r>
            <a:r>
              <a:rPr lang="en-US" sz="2400" dirty="0" smtClean="0"/>
              <a:t>of PTMCs </a:t>
            </a:r>
            <a:r>
              <a:rPr lang="en-US" sz="2400" dirty="0"/>
              <a:t>behavior are lacking.</a:t>
            </a:r>
            <a:endParaRPr lang="en-US" sz="2800" dirty="0"/>
          </a:p>
        </p:txBody>
      </p:sp>
    </p:spTree>
    <p:extLst>
      <p:ext uri="{BB962C8B-B14F-4D97-AF65-F5344CB8AC3E}">
        <p14:creationId xmlns:p14="http://schemas.microsoft.com/office/powerpoint/2010/main" val="27859634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501" y="2327564"/>
            <a:ext cx="7436843" cy="1930400"/>
          </a:xfrm>
        </p:spPr>
        <p:txBody>
          <a:bodyPr/>
          <a:lstStyle/>
          <a:p>
            <a:r>
              <a:rPr lang="en-US" b="1" i="1" dirty="0">
                <a:solidFill>
                  <a:srgbClr val="B9475D"/>
                </a:solidFill>
                <a:effectLst>
                  <a:outerShdw blurRad="38100" dist="38100" dir="2700000" algn="tl">
                    <a:srgbClr val="000000">
                      <a:alpha val="43137"/>
                    </a:srgbClr>
                  </a:outerShdw>
                </a:effectLst>
                <a:latin typeface="+mn-lt"/>
              </a:rPr>
              <a:t>Back to the </a:t>
            </a:r>
            <a:r>
              <a:rPr lang="en-US" b="1" i="1" dirty="0" smtClean="0">
                <a:solidFill>
                  <a:srgbClr val="B9475D"/>
                </a:solidFill>
                <a:effectLst>
                  <a:outerShdw blurRad="38100" dist="38100" dir="2700000" algn="tl">
                    <a:srgbClr val="000000">
                      <a:alpha val="43137"/>
                    </a:srgbClr>
                  </a:outerShdw>
                </a:effectLst>
                <a:latin typeface="+mn-lt"/>
              </a:rPr>
              <a:t>Patients…..?</a:t>
            </a:r>
            <a:r>
              <a:rPr lang="en-US" b="1" dirty="0">
                <a:latin typeface="+mn-lt"/>
              </a:rPr>
              <a:t/>
            </a:r>
            <a:br>
              <a:rPr lang="en-US" b="1" dirty="0">
                <a:latin typeface="+mn-lt"/>
              </a:rPr>
            </a:br>
            <a:endParaRPr lang="en-US" dirty="0">
              <a:latin typeface="+mn-lt"/>
            </a:endParaRPr>
          </a:p>
        </p:txBody>
      </p:sp>
    </p:spTree>
    <p:extLst>
      <p:ext uri="{BB962C8B-B14F-4D97-AF65-F5344CB8AC3E}">
        <p14:creationId xmlns:p14="http://schemas.microsoft.com/office/powerpoint/2010/main" val="9034306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a:xfrm>
            <a:off x="838200" y="685799"/>
            <a:ext cx="6985000" cy="5788891"/>
          </a:xfrm>
        </p:spPr>
        <p:txBody>
          <a:bodyPr>
            <a:normAutofit/>
          </a:bodyPr>
          <a:lstStyle/>
          <a:p>
            <a:r>
              <a:rPr lang="en-US" sz="2400" dirty="0"/>
              <a:t>A 63-year-old female was referred for recommendations on management of </a:t>
            </a:r>
            <a:r>
              <a:rPr lang="en-US" sz="2400" dirty="0" smtClean="0"/>
              <a:t>a biopsy-proven </a:t>
            </a:r>
            <a:r>
              <a:rPr lang="en-US" sz="2400" dirty="0" err="1"/>
              <a:t>microcarcinoma</a:t>
            </a:r>
            <a:r>
              <a:rPr lang="en-US" sz="2400" dirty="0"/>
              <a:t> of the thyroid</a:t>
            </a:r>
            <a:r>
              <a:rPr lang="en-US" sz="2400" dirty="0" smtClean="0"/>
              <a:t>.</a:t>
            </a:r>
          </a:p>
          <a:p>
            <a:r>
              <a:rPr lang="en-US" sz="2400" dirty="0" smtClean="0"/>
              <a:t> </a:t>
            </a:r>
            <a:r>
              <a:rPr lang="en-US" sz="2400" dirty="0"/>
              <a:t>She initially consulted with her </a:t>
            </a:r>
            <a:r>
              <a:rPr lang="en-US" sz="2400" dirty="0" smtClean="0"/>
              <a:t>neurologist for </a:t>
            </a:r>
            <a:r>
              <a:rPr lang="en-US" sz="2400" dirty="0"/>
              <a:t>headaches and neck pain</a:t>
            </a:r>
            <a:r>
              <a:rPr lang="en-US" sz="2400" dirty="0" smtClean="0"/>
              <a:t>.</a:t>
            </a:r>
          </a:p>
          <a:p>
            <a:r>
              <a:rPr lang="en-US" sz="2400" dirty="0" smtClean="0"/>
              <a:t> </a:t>
            </a:r>
            <a:r>
              <a:rPr lang="en-US" sz="2400" dirty="0"/>
              <a:t>A cervical </a:t>
            </a:r>
            <a:r>
              <a:rPr lang="en-US" sz="2400" dirty="0" smtClean="0"/>
              <a:t>magnetic resonance </a:t>
            </a:r>
            <a:r>
              <a:rPr lang="en-US" sz="2400" dirty="0"/>
              <a:t>image </a:t>
            </a:r>
            <a:r>
              <a:rPr lang="en-US" sz="2400" dirty="0" smtClean="0"/>
              <a:t>incidentally detected </a:t>
            </a:r>
            <a:r>
              <a:rPr lang="en-US" sz="2400" dirty="0"/>
              <a:t>the presence of a 1.2 cm right thyroid nodule</a:t>
            </a:r>
            <a:r>
              <a:rPr lang="en-US" sz="2400" dirty="0" smtClean="0"/>
              <a:t>.</a:t>
            </a:r>
          </a:p>
          <a:p>
            <a:r>
              <a:rPr lang="en-US" sz="2400" dirty="0" smtClean="0"/>
              <a:t> </a:t>
            </a:r>
            <a:r>
              <a:rPr lang="en-US" sz="2400" dirty="0"/>
              <a:t>A thyroid </a:t>
            </a:r>
            <a:r>
              <a:rPr lang="en-US" sz="2400" dirty="0" smtClean="0"/>
              <a:t>US with </a:t>
            </a:r>
            <a:r>
              <a:rPr lang="en-US" sz="2400" dirty="0"/>
              <a:t>lymph node mapping was recommended for better characterization of </a:t>
            </a:r>
            <a:r>
              <a:rPr lang="en-US" sz="2400" dirty="0" smtClean="0"/>
              <a:t>this finding </a:t>
            </a:r>
            <a:r>
              <a:rPr lang="en-US" sz="2400" dirty="0"/>
              <a:t>which revealed a solid, hypoechoic, </a:t>
            </a:r>
            <a:r>
              <a:rPr lang="en-US" sz="2400" dirty="0" err="1"/>
              <a:t>hypovascular</a:t>
            </a:r>
            <a:r>
              <a:rPr lang="en-US" sz="2400" dirty="0"/>
              <a:t> nodule, with </a:t>
            </a:r>
            <a:r>
              <a:rPr lang="en-US" sz="2400" dirty="0" smtClean="0"/>
              <a:t>well-defined margins</a:t>
            </a:r>
            <a:r>
              <a:rPr lang="en-US" sz="2400" dirty="0"/>
              <a:t>, measuring 1.2 × 1.1 × 1.0 cm, located in the right thyroid lobe and </a:t>
            </a:r>
            <a:r>
              <a:rPr lang="en-US" sz="2400" dirty="0" smtClean="0"/>
              <a:t>extending into </a:t>
            </a:r>
            <a:r>
              <a:rPr lang="en-US" sz="2400" dirty="0"/>
              <a:t>the </a:t>
            </a:r>
            <a:r>
              <a:rPr lang="en-US" sz="2400" dirty="0" smtClean="0"/>
              <a:t>isthmus.</a:t>
            </a:r>
            <a:endParaRPr lang="en-US" sz="2400" dirty="0"/>
          </a:p>
        </p:txBody>
      </p:sp>
      <p:pic>
        <p:nvPicPr>
          <p:cNvPr id="2" name="Picture 1"/>
          <p:cNvPicPr>
            <a:picLocks noChangeAspect="1"/>
          </p:cNvPicPr>
          <p:nvPr/>
        </p:nvPicPr>
        <p:blipFill>
          <a:blip r:embed="rId2"/>
          <a:stretch>
            <a:fillRect/>
          </a:stretch>
        </p:blipFill>
        <p:spPr>
          <a:xfrm>
            <a:off x="8549640" y="1403927"/>
            <a:ext cx="3592946" cy="4049064"/>
          </a:xfrm>
          <a:prstGeom prst="rect">
            <a:avLst/>
          </a:prstGeom>
        </p:spPr>
      </p:pic>
      <p:sp>
        <p:nvSpPr>
          <p:cNvPr id="3" name="Rectangle 2"/>
          <p:cNvSpPr/>
          <p:nvPr/>
        </p:nvSpPr>
        <p:spPr>
          <a:xfrm>
            <a:off x="838200" y="150153"/>
            <a:ext cx="928459" cy="369332"/>
          </a:xfrm>
          <a:prstGeom prst="rect">
            <a:avLst/>
          </a:prstGeom>
        </p:spPr>
        <p:txBody>
          <a:bodyPr wrap="none">
            <a:spAutoFit/>
          </a:bodyPr>
          <a:lstStyle/>
          <a:p>
            <a:r>
              <a:rPr lang="en-US" b="1" u="sng" dirty="0">
                <a:solidFill>
                  <a:schemeClr val="accent1"/>
                </a:solidFill>
                <a:effectLst>
                  <a:outerShdw blurRad="38100" dist="38100" dir="2700000" algn="tl">
                    <a:srgbClr val="000000">
                      <a:alpha val="43137"/>
                    </a:srgbClr>
                  </a:outerShdw>
                </a:effectLst>
                <a:latin typeface="TimesLTStd-Bold3"/>
              </a:rPr>
              <a:t>Case </a:t>
            </a:r>
            <a:r>
              <a:rPr lang="en-US" b="1" u="sng" dirty="0" smtClean="0">
                <a:solidFill>
                  <a:schemeClr val="accent1"/>
                </a:solidFill>
                <a:effectLst>
                  <a:outerShdw blurRad="38100" dist="38100" dir="2700000" algn="tl">
                    <a:srgbClr val="000000">
                      <a:alpha val="43137"/>
                    </a:srgbClr>
                  </a:outerShdw>
                </a:effectLst>
                <a:latin typeface="TimesLTStd-Bold3"/>
              </a:rPr>
              <a:t>1</a:t>
            </a:r>
            <a:endParaRPr lang="en-US" u="sng"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94424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2" y="699007"/>
            <a:ext cx="11517744" cy="5932701"/>
          </a:xfrm>
        </p:spPr>
        <p:txBody>
          <a:bodyPr>
            <a:normAutofit/>
          </a:bodyPr>
          <a:lstStyle/>
          <a:p>
            <a:r>
              <a:rPr lang="en-US" dirty="0"/>
              <a:t>There was normal thyroid tissue surrounding </a:t>
            </a:r>
            <a:r>
              <a:rPr lang="en-US" dirty="0" smtClean="0"/>
              <a:t>this nodule</a:t>
            </a:r>
            <a:r>
              <a:rPr lang="en-US" dirty="0"/>
              <a:t>, no nodules in the left thyroid lobe, and no cervical lymphadenopathy. </a:t>
            </a:r>
            <a:endParaRPr lang="en-US" dirty="0" smtClean="0"/>
          </a:p>
          <a:p>
            <a:r>
              <a:rPr lang="en-US" dirty="0" smtClean="0"/>
              <a:t>The patient </a:t>
            </a:r>
            <a:r>
              <a:rPr lang="en-US" dirty="0"/>
              <a:t>denied masses in her neck, hoarseness, dysphagia, or dyspnea. She denied any history of head or neck irradiation or family history of thyroid carcinoma. </a:t>
            </a:r>
            <a:r>
              <a:rPr lang="en-US" dirty="0" smtClean="0"/>
              <a:t> </a:t>
            </a:r>
          </a:p>
          <a:p>
            <a:r>
              <a:rPr lang="en-US" dirty="0" smtClean="0"/>
              <a:t>Her </a:t>
            </a:r>
            <a:r>
              <a:rPr lang="en-US" dirty="0"/>
              <a:t>TSH </a:t>
            </a:r>
            <a:r>
              <a:rPr lang="en-US" dirty="0" smtClean="0"/>
              <a:t>was normal </a:t>
            </a:r>
            <a:r>
              <a:rPr lang="en-US" dirty="0"/>
              <a:t>at 1.8 </a:t>
            </a:r>
            <a:r>
              <a:rPr lang="en-US" dirty="0" err="1"/>
              <a:t>mIU</a:t>
            </a:r>
            <a:r>
              <a:rPr lang="en-US" dirty="0"/>
              <a:t>/L. </a:t>
            </a:r>
            <a:endParaRPr lang="en-US" dirty="0" smtClean="0"/>
          </a:p>
          <a:p>
            <a:r>
              <a:rPr lang="en-US" dirty="0" smtClean="0"/>
              <a:t>The </a:t>
            </a:r>
            <a:r>
              <a:rPr lang="en-US" dirty="0"/>
              <a:t>right thyroid nodule was classified as “</a:t>
            </a:r>
            <a:r>
              <a:rPr lang="en-US" dirty="0" smtClean="0"/>
              <a:t>intermediate suspicion</a:t>
            </a:r>
            <a:r>
              <a:rPr lang="en-US" dirty="0"/>
              <a:t>” according to the 2015 </a:t>
            </a:r>
            <a:r>
              <a:rPr lang="en-US" dirty="0" smtClean="0"/>
              <a:t>ATA guidelines; a FNA </a:t>
            </a:r>
            <a:r>
              <a:rPr lang="en-US" dirty="0"/>
              <a:t>of it was positive for papillary </a:t>
            </a:r>
            <a:r>
              <a:rPr lang="en-US" dirty="0" smtClean="0"/>
              <a:t>thyroid carcinoma </a:t>
            </a:r>
            <a:r>
              <a:rPr lang="en-US" dirty="0"/>
              <a:t>(Bethesda VI), and she sought </a:t>
            </a:r>
            <a:r>
              <a:rPr lang="en-US" dirty="0" err="1"/>
              <a:t>endocrinologic</a:t>
            </a:r>
            <a:r>
              <a:rPr lang="en-US" dirty="0"/>
              <a:t> consultation for </a:t>
            </a:r>
            <a:r>
              <a:rPr lang="en-US" dirty="0" smtClean="0"/>
              <a:t>discussion of </a:t>
            </a:r>
            <a:r>
              <a:rPr lang="en-US" dirty="0"/>
              <a:t>treatment options</a:t>
            </a:r>
            <a:r>
              <a:rPr lang="en-US" dirty="0" smtClean="0"/>
              <a:t>.</a:t>
            </a:r>
          </a:p>
          <a:p>
            <a:endParaRPr lang="en-US" b="1" i="1" dirty="0" smtClean="0">
              <a:solidFill>
                <a:schemeClr val="accent6"/>
              </a:solidFill>
              <a:effectLst>
                <a:outerShdw blurRad="38100" dist="38100" dir="2700000" algn="tl">
                  <a:srgbClr val="000000">
                    <a:alpha val="43137"/>
                  </a:srgbClr>
                </a:outerShdw>
              </a:effectLst>
            </a:endParaRPr>
          </a:p>
          <a:p>
            <a:pPr marL="457200" indent="-457200">
              <a:buFont typeface="+mj-lt"/>
              <a:buAutoNum type="alphaUcPeriod"/>
            </a:pPr>
            <a:r>
              <a:rPr lang="en-US" b="1" i="1" dirty="0" smtClean="0">
                <a:effectLst>
                  <a:outerShdw blurRad="38100" dist="38100" dir="2700000" algn="tl">
                    <a:srgbClr val="000000">
                      <a:alpha val="43137"/>
                    </a:srgbClr>
                  </a:outerShdw>
                </a:effectLst>
              </a:rPr>
              <a:t>Active Surveillance</a:t>
            </a:r>
          </a:p>
          <a:p>
            <a:pPr marL="457200" indent="-457200">
              <a:buFont typeface="+mj-lt"/>
              <a:buAutoNum type="alphaUcPeriod"/>
            </a:pPr>
            <a:r>
              <a:rPr lang="en-US" b="1" i="1" dirty="0" smtClean="0">
                <a:effectLst>
                  <a:outerShdw blurRad="38100" dist="38100" dir="2700000" algn="tl">
                    <a:srgbClr val="000000">
                      <a:alpha val="43137"/>
                    </a:srgbClr>
                  </a:outerShdw>
                </a:effectLst>
              </a:rPr>
              <a:t>Lobectomy</a:t>
            </a:r>
          </a:p>
          <a:p>
            <a:pPr marL="457200" indent="-457200">
              <a:buFont typeface="+mj-lt"/>
              <a:buAutoNum type="alphaUcPeriod"/>
            </a:pPr>
            <a:r>
              <a:rPr lang="en-US" b="1" i="1" dirty="0" smtClean="0">
                <a:effectLst>
                  <a:outerShdw blurRad="38100" dist="38100" dir="2700000" algn="tl">
                    <a:srgbClr val="000000">
                      <a:alpha val="43137"/>
                    </a:srgbClr>
                  </a:outerShdw>
                </a:effectLst>
              </a:rPr>
              <a:t>Thyroidectomy </a:t>
            </a:r>
            <a:r>
              <a:rPr lang="en-US" b="1" i="1" dirty="0">
                <a:effectLst>
                  <a:outerShdw blurRad="38100" dist="38100" dir="2700000" algn="tl">
                    <a:srgbClr val="000000">
                      <a:alpha val="43137"/>
                    </a:srgbClr>
                  </a:outerShdw>
                </a:effectLst>
              </a:rPr>
              <a:t>followed by </a:t>
            </a:r>
            <a:r>
              <a:rPr lang="en-US" b="1" i="1" dirty="0" smtClean="0">
                <a:effectLst>
                  <a:outerShdw blurRad="38100" dist="38100" dir="2700000" algn="tl">
                    <a:srgbClr val="000000">
                      <a:alpha val="43137"/>
                    </a:srgbClr>
                  </a:outerShdw>
                </a:effectLst>
              </a:rPr>
              <a:t>RIA</a:t>
            </a:r>
          </a:p>
          <a:p>
            <a:pPr marL="457200" indent="-457200">
              <a:buFont typeface="+mj-lt"/>
              <a:buAutoNum type="alphaUcPeriod"/>
            </a:pPr>
            <a:r>
              <a:rPr lang="en-US" b="1" i="1" dirty="0" err="1" smtClean="0">
                <a:effectLst>
                  <a:outerShdw blurRad="38100" dist="38100" dir="2700000" algn="tl">
                    <a:srgbClr val="000000">
                      <a:alpha val="43137"/>
                    </a:srgbClr>
                  </a:outerShdw>
                </a:effectLst>
              </a:rPr>
              <a:t>Molucular</a:t>
            </a:r>
            <a:r>
              <a:rPr lang="en-US" b="1" i="1" dirty="0" smtClean="0">
                <a:effectLst>
                  <a:outerShdw blurRad="38100" dist="38100" dir="2700000" algn="tl">
                    <a:srgbClr val="000000">
                      <a:alpha val="43137"/>
                    </a:srgbClr>
                  </a:outerShdw>
                </a:effectLst>
              </a:rPr>
              <a:t> testing</a:t>
            </a:r>
            <a:endParaRPr lang="en-US" dirty="0"/>
          </a:p>
        </p:txBody>
      </p:sp>
    </p:spTree>
    <p:extLst>
      <p:ext uri="{BB962C8B-B14F-4D97-AF65-F5344CB8AC3E}">
        <p14:creationId xmlns:p14="http://schemas.microsoft.com/office/powerpoint/2010/main" val="37028766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67944" y="2093976"/>
            <a:ext cx="10577207" cy="4050792"/>
          </a:xfrm>
        </p:spPr>
        <p:txBody>
          <a:bodyPr>
            <a:normAutofit/>
          </a:bodyPr>
          <a:lstStyle/>
          <a:p>
            <a:r>
              <a:rPr lang="en-US" dirty="0"/>
              <a:t>Answer: </a:t>
            </a:r>
            <a:r>
              <a:rPr lang="en-US" dirty="0" smtClean="0"/>
              <a:t>A</a:t>
            </a:r>
          </a:p>
          <a:p>
            <a:pPr marL="0" indent="0">
              <a:buNone/>
            </a:pPr>
            <a:r>
              <a:rPr lang="en-US" dirty="0" smtClean="0"/>
              <a:t>I</a:t>
            </a:r>
            <a:r>
              <a:rPr lang="en-US" sz="2400" dirty="0" smtClean="0"/>
              <a:t>n </a:t>
            </a:r>
            <a:r>
              <a:rPr lang="en-US" sz="2400" dirty="0"/>
              <a:t>light of the very low </a:t>
            </a:r>
            <a:r>
              <a:rPr lang="en-US" sz="2400" b="1" dirty="0"/>
              <a:t>disease-specific mortality</a:t>
            </a:r>
            <a:r>
              <a:rPr lang="en-US" sz="2400" dirty="0"/>
              <a:t>, </a:t>
            </a:r>
            <a:r>
              <a:rPr lang="en-US" sz="2400" b="1" dirty="0"/>
              <a:t>low rates of </a:t>
            </a:r>
            <a:r>
              <a:rPr lang="en-US" sz="2400" b="1" dirty="0" smtClean="0"/>
              <a:t>recurrence</a:t>
            </a:r>
            <a:r>
              <a:rPr lang="en-US" sz="2400" dirty="0" smtClean="0"/>
              <a:t>,</a:t>
            </a:r>
            <a:r>
              <a:rPr lang="fa-IR" sz="2400" dirty="0" smtClean="0"/>
              <a:t> </a:t>
            </a:r>
            <a:r>
              <a:rPr lang="en-US" sz="2400" dirty="0" smtClean="0"/>
              <a:t>and </a:t>
            </a:r>
            <a:r>
              <a:rPr lang="en-US" sz="2400" dirty="0"/>
              <a:t>the potential for </a:t>
            </a:r>
            <a:r>
              <a:rPr lang="en-US" sz="2400" b="1" dirty="0"/>
              <a:t>complications from surgery</a:t>
            </a:r>
            <a:r>
              <a:rPr lang="en-US" sz="2400" dirty="0"/>
              <a:t>, the traditional </a:t>
            </a:r>
            <a:r>
              <a:rPr lang="en-US" sz="2400" dirty="0" smtClean="0"/>
              <a:t>management</a:t>
            </a:r>
            <a:r>
              <a:rPr lang="fa-IR" sz="2400" dirty="0" smtClean="0"/>
              <a:t> </a:t>
            </a:r>
            <a:r>
              <a:rPr lang="en-US" sz="2400" dirty="0" smtClean="0"/>
              <a:t>approach </a:t>
            </a:r>
            <a:r>
              <a:rPr lang="en-US" sz="2400" dirty="0"/>
              <a:t>of </a:t>
            </a:r>
            <a:r>
              <a:rPr lang="en-US" sz="2400" b="1" dirty="0">
                <a:solidFill>
                  <a:schemeClr val="accent1"/>
                </a:solidFill>
              </a:rPr>
              <a:t>immediate thyroid surgery for PMC is being </a:t>
            </a:r>
            <a:r>
              <a:rPr lang="en-US" sz="2400" b="1" dirty="0" smtClean="0">
                <a:solidFill>
                  <a:schemeClr val="accent1"/>
                </a:solidFill>
              </a:rPr>
              <a:t>reconsidered</a:t>
            </a:r>
            <a:r>
              <a:rPr lang="fa-IR" sz="2400" b="1" dirty="0" smtClean="0">
                <a:solidFill>
                  <a:schemeClr val="accent1"/>
                </a:solidFill>
              </a:rPr>
              <a:t>.</a:t>
            </a:r>
          </a:p>
          <a:p>
            <a:pPr marL="0" indent="0">
              <a:buNone/>
            </a:pPr>
            <a:endParaRPr lang="fa-IR" sz="2400" dirty="0"/>
          </a:p>
          <a:p>
            <a:r>
              <a:rPr lang="en-US" sz="2400" dirty="0"/>
              <a:t>The </a:t>
            </a:r>
            <a:r>
              <a:rPr lang="en-US" sz="2400" b="1" dirty="0" smtClean="0"/>
              <a:t>2015</a:t>
            </a:r>
            <a:r>
              <a:rPr lang="fa-IR" sz="2400" b="1" dirty="0" smtClean="0"/>
              <a:t> </a:t>
            </a:r>
            <a:r>
              <a:rPr lang="en-US" sz="2400" b="1" dirty="0" smtClean="0"/>
              <a:t>ATA</a:t>
            </a:r>
            <a:r>
              <a:rPr lang="en-US" sz="2400" dirty="0" smtClean="0"/>
              <a:t> </a:t>
            </a:r>
            <a:r>
              <a:rPr lang="en-US" sz="2400" dirty="0"/>
              <a:t>thyroid cancer management </a:t>
            </a:r>
            <a:r>
              <a:rPr lang="en-US" sz="2400" dirty="0" smtClean="0"/>
              <a:t>:</a:t>
            </a:r>
          </a:p>
          <a:p>
            <a:pPr marL="0" indent="0">
              <a:buNone/>
            </a:pPr>
            <a:r>
              <a:rPr lang="en-US" sz="2400" b="1" dirty="0" smtClean="0"/>
              <a:t>An</a:t>
            </a:r>
            <a:r>
              <a:rPr lang="en-US" sz="2400" dirty="0" smtClean="0"/>
              <a:t> </a:t>
            </a:r>
            <a:r>
              <a:rPr lang="en-US" sz="2400" b="1" dirty="0" smtClean="0"/>
              <a:t>AS management</a:t>
            </a:r>
            <a:r>
              <a:rPr lang="fa-IR" sz="2400" b="1" dirty="0" smtClean="0"/>
              <a:t> </a:t>
            </a:r>
            <a:r>
              <a:rPr lang="en-US" sz="2400" b="1" dirty="0" smtClean="0"/>
              <a:t>approach </a:t>
            </a:r>
            <a:r>
              <a:rPr lang="en-US" sz="2400" b="1" dirty="0"/>
              <a:t>“can be considered” as an alternative to immediate surgery in </a:t>
            </a:r>
            <a:r>
              <a:rPr lang="en-US" sz="2400" b="1" dirty="0" smtClean="0"/>
              <a:t>patients with </a:t>
            </a:r>
            <a:r>
              <a:rPr lang="en-US" sz="2400" b="1" dirty="0"/>
              <a:t>very low-risk </a:t>
            </a:r>
            <a:r>
              <a:rPr lang="en-US" sz="2400" b="1" dirty="0" smtClean="0"/>
              <a:t>tumors</a:t>
            </a:r>
            <a:r>
              <a:rPr lang="en-US" sz="2400" dirty="0" smtClean="0"/>
              <a:t>.</a:t>
            </a:r>
            <a:endParaRPr lang="en-US" sz="2400" dirty="0"/>
          </a:p>
        </p:txBody>
      </p:sp>
    </p:spTree>
    <p:extLst>
      <p:ext uri="{BB962C8B-B14F-4D97-AF65-F5344CB8AC3E}">
        <p14:creationId xmlns:p14="http://schemas.microsoft.com/office/powerpoint/2010/main" val="21557274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163" y="1043709"/>
            <a:ext cx="11702473" cy="5257800"/>
          </a:xfrm>
        </p:spPr>
        <p:txBody>
          <a:bodyPr>
            <a:normAutofit/>
          </a:bodyPr>
          <a:lstStyle/>
          <a:p>
            <a:r>
              <a:rPr lang="en-US" sz="2400" dirty="0"/>
              <a:t>A detailed discussion with the endocrinologist informed the patient of the </a:t>
            </a:r>
            <a:r>
              <a:rPr lang="en-US" sz="2400" dirty="0" smtClean="0"/>
              <a:t>minimal </a:t>
            </a:r>
          </a:p>
          <a:p>
            <a:pPr marL="0" indent="0">
              <a:buNone/>
            </a:pPr>
            <a:r>
              <a:rPr lang="en-US" sz="2400" dirty="0" smtClean="0"/>
              <a:t>risks </a:t>
            </a:r>
            <a:r>
              <a:rPr lang="en-US" sz="2400" dirty="0"/>
              <a:t>of growth and spread of her papillary </a:t>
            </a:r>
            <a:r>
              <a:rPr lang="en-US" sz="2400" dirty="0" err="1" smtClean="0"/>
              <a:t>microcarcinoma</a:t>
            </a:r>
            <a:r>
              <a:rPr lang="en-US" sz="2400" dirty="0" smtClean="0"/>
              <a:t>. </a:t>
            </a:r>
          </a:p>
          <a:p>
            <a:r>
              <a:rPr lang="en-US" sz="2400" dirty="0" smtClean="0"/>
              <a:t>The treatment options</a:t>
            </a:r>
            <a:r>
              <a:rPr lang="en-US" sz="2400" dirty="0"/>
              <a:t>, total thyroidectomy, right thyroid lobectomy, and active surveillance </a:t>
            </a:r>
            <a:r>
              <a:rPr lang="en-US" sz="2400" dirty="0" smtClean="0"/>
              <a:t>were discussed</a:t>
            </a:r>
            <a:r>
              <a:rPr lang="en-US" sz="2400" dirty="0"/>
              <a:t>. </a:t>
            </a:r>
            <a:endParaRPr lang="en-US" sz="2400" dirty="0" smtClean="0"/>
          </a:p>
          <a:p>
            <a:r>
              <a:rPr lang="en-US" sz="2400" dirty="0" smtClean="0"/>
              <a:t>The </a:t>
            </a:r>
            <a:r>
              <a:rPr lang="en-US" sz="2400" dirty="0"/>
              <a:t>patient was living in a rural area 2 hours away from a tertiary </a:t>
            </a:r>
            <a:r>
              <a:rPr lang="en-US" sz="2400" dirty="0" smtClean="0"/>
              <a:t>center that  </a:t>
            </a:r>
          </a:p>
          <a:p>
            <a:pPr marL="0" indent="0">
              <a:buNone/>
            </a:pPr>
            <a:r>
              <a:rPr lang="en-US" sz="2400" dirty="0" smtClean="0"/>
              <a:t>would </a:t>
            </a:r>
            <a:r>
              <a:rPr lang="en-US" sz="2400" dirty="0"/>
              <a:t>be optimal to follow her </a:t>
            </a:r>
            <a:r>
              <a:rPr lang="en-US" sz="2400" dirty="0" err="1" smtClean="0"/>
              <a:t>microcarcinoma</a:t>
            </a:r>
            <a:r>
              <a:rPr lang="en-US" sz="2400" dirty="0" smtClean="0"/>
              <a:t>. </a:t>
            </a:r>
          </a:p>
          <a:p>
            <a:pPr marL="0" indent="0">
              <a:buNone/>
            </a:pPr>
            <a:r>
              <a:rPr lang="en-US" sz="2400" dirty="0" smtClean="0"/>
              <a:t>she </a:t>
            </a:r>
            <a:r>
              <a:rPr lang="en-US" sz="2400" dirty="0"/>
              <a:t>decided </a:t>
            </a:r>
            <a:r>
              <a:rPr lang="en-US" sz="2400" dirty="0" smtClean="0"/>
              <a:t>to travel </a:t>
            </a:r>
            <a:r>
              <a:rPr lang="en-US" sz="2400" b="1" dirty="0" smtClean="0"/>
              <a:t>twice </a:t>
            </a:r>
            <a:r>
              <a:rPr lang="en-US" sz="2400" b="1" dirty="0"/>
              <a:t>a year</a:t>
            </a:r>
            <a:r>
              <a:rPr lang="en-US" sz="2400" dirty="0"/>
              <a:t> to follow her nodule </a:t>
            </a:r>
            <a:r>
              <a:rPr lang="en-US" sz="2400" dirty="0" smtClean="0"/>
              <a:t>to avoid </a:t>
            </a:r>
            <a:r>
              <a:rPr lang="en-US" sz="2400" dirty="0"/>
              <a:t>removing her </a:t>
            </a:r>
            <a:r>
              <a:rPr lang="en-US" sz="2400" dirty="0" smtClean="0"/>
              <a:t>thyroid.</a:t>
            </a:r>
            <a:endParaRPr lang="en-US" sz="2800" dirty="0" smtClean="0"/>
          </a:p>
          <a:p>
            <a:r>
              <a:rPr lang="en-US" sz="2400" dirty="0" smtClean="0"/>
              <a:t>The </a:t>
            </a:r>
            <a:r>
              <a:rPr lang="en-US" sz="2400" dirty="0"/>
              <a:t>patient is currently 69 years of age, and </a:t>
            </a:r>
            <a:r>
              <a:rPr lang="en-US" sz="2400" b="1" dirty="0">
                <a:solidFill>
                  <a:schemeClr val="accent1"/>
                </a:solidFill>
              </a:rPr>
              <a:t>she has completed 6 </a:t>
            </a:r>
            <a:endParaRPr lang="en-US" sz="2400" b="1" dirty="0" smtClean="0">
              <a:solidFill>
                <a:schemeClr val="accent1"/>
              </a:solidFill>
            </a:endParaRPr>
          </a:p>
          <a:p>
            <a:pPr marL="0" indent="0">
              <a:buNone/>
            </a:pPr>
            <a:r>
              <a:rPr lang="en-US" sz="2400" b="1" dirty="0" smtClean="0">
                <a:solidFill>
                  <a:schemeClr val="accent1"/>
                </a:solidFill>
              </a:rPr>
              <a:t>years </a:t>
            </a:r>
            <a:r>
              <a:rPr lang="en-US" sz="2400" b="1" dirty="0">
                <a:solidFill>
                  <a:schemeClr val="accent1"/>
                </a:solidFill>
              </a:rPr>
              <a:t>of </a:t>
            </a:r>
            <a:r>
              <a:rPr lang="en-US" sz="2400" b="1" dirty="0" smtClean="0">
                <a:solidFill>
                  <a:schemeClr val="accent1"/>
                </a:solidFill>
              </a:rPr>
              <a:t>active </a:t>
            </a:r>
            <a:r>
              <a:rPr lang="en-US" sz="2400" b="1" dirty="0">
                <a:solidFill>
                  <a:schemeClr val="accent1"/>
                </a:solidFill>
              </a:rPr>
              <a:t>surveillance every 6–12 months</a:t>
            </a:r>
            <a:r>
              <a:rPr lang="en-US" sz="2400" dirty="0">
                <a:solidFill>
                  <a:schemeClr val="accent1"/>
                </a:solidFill>
              </a:rPr>
              <a:t>, </a:t>
            </a:r>
            <a:r>
              <a:rPr lang="en-US" sz="2400" b="1" dirty="0">
                <a:solidFill>
                  <a:schemeClr val="accent1"/>
                </a:solidFill>
              </a:rPr>
              <a:t>without</a:t>
            </a:r>
            <a:r>
              <a:rPr lang="en-US" sz="2400" dirty="0">
                <a:solidFill>
                  <a:schemeClr val="accent1"/>
                </a:solidFill>
              </a:rPr>
              <a:t> </a:t>
            </a:r>
            <a:r>
              <a:rPr lang="en-US" sz="2400" dirty="0"/>
              <a:t>evidence of </a:t>
            </a:r>
            <a:endParaRPr lang="en-US" sz="2400" dirty="0" smtClean="0"/>
          </a:p>
          <a:p>
            <a:pPr marL="0" indent="0">
              <a:buNone/>
            </a:pPr>
            <a:r>
              <a:rPr lang="en-US" sz="2400" dirty="0" smtClean="0"/>
              <a:t>growth </a:t>
            </a:r>
            <a:r>
              <a:rPr lang="en-US" sz="2400" dirty="0"/>
              <a:t>or spread of her biopsy-proven </a:t>
            </a:r>
            <a:r>
              <a:rPr lang="en-US" sz="2400" dirty="0" err="1"/>
              <a:t>microcarcinoma</a:t>
            </a:r>
            <a:r>
              <a:rPr lang="en-US" sz="2400" dirty="0"/>
              <a:t> of the thyroid and </a:t>
            </a:r>
            <a:endParaRPr lang="en-US" sz="2400" dirty="0" smtClean="0"/>
          </a:p>
          <a:p>
            <a:pPr marL="0" indent="0">
              <a:buNone/>
            </a:pPr>
            <a:r>
              <a:rPr lang="en-US" sz="2400" b="1" u="sng" dirty="0" smtClean="0">
                <a:solidFill>
                  <a:schemeClr val="accent1"/>
                </a:solidFill>
              </a:rPr>
              <a:t>without </a:t>
            </a:r>
            <a:r>
              <a:rPr lang="en-US" sz="2400" b="1" u="sng" dirty="0">
                <a:solidFill>
                  <a:schemeClr val="accent1"/>
                </a:solidFill>
              </a:rPr>
              <a:t>need for levothyroxine replacement therapy</a:t>
            </a:r>
            <a:r>
              <a:rPr lang="en-US" sz="2400" b="1" dirty="0">
                <a:solidFill>
                  <a:schemeClr val="accent1"/>
                </a:solidFill>
              </a:rPr>
              <a:t>.</a:t>
            </a:r>
          </a:p>
          <a:p>
            <a:endParaRPr lang="en-US" dirty="0"/>
          </a:p>
        </p:txBody>
      </p:sp>
    </p:spTree>
    <p:extLst>
      <p:ext uri="{BB962C8B-B14F-4D97-AF65-F5344CB8AC3E}">
        <p14:creationId xmlns:p14="http://schemas.microsoft.com/office/powerpoint/2010/main" val="400335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965" y="748145"/>
            <a:ext cx="11111344" cy="5424055"/>
          </a:xfrm>
        </p:spPr>
        <p:txBody>
          <a:bodyPr/>
          <a:lstStyle/>
          <a:p>
            <a:pPr>
              <a:buFont typeface="Courier New" panose="02070309020205020404" pitchFamily="49" charset="0"/>
              <a:buChar char="o"/>
            </a:pPr>
            <a:r>
              <a:rPr lang="en-US" sz="2800" dirty="0"/>
              <a:t>These considerations have raised concern over the costs and potential morbidity associated with the </a:t>
            </a:r>
            <a:r>
              <a:rPr lang="en-US" sz="2800" dirty="0">
                <a:solidFill>
                  <a:srgbClr val="CC0099"/>
                </a:solidFill>
              </a:rPr>
              <a:t>short- and long-term management </a:t>
            </a:r>
            <a:r>
              <a:rPr lang="en-US" sz="2800" dirty="0"/>
              <a:t>of patients with thyroid </a:t>
            </a:r>
            <a:r>
              <a:rPr lang="en-US" sz="2800" dirty="0" smtClean="0"/>
              <a:t>nodules. </a:t>
            </a:r>
          </a:p>
          <a:p>
            <a:pPr marL="0" indent="0">
              <a:buNone/>
            </a:pPr>
            <a:r>
              <a:rPr lang="en-US" sz="2800" dirty="0" smtClean="0"/>
              <a:t>  which includes:</a:t>
            </a:r>
            <a:endParaRPr lang="en-US" sz="2800" dirty="0" smtClean="0">
              <a:solidFill>
                <a:srgbClr val="CC0099"/>
              </a:solidFill>
            </a:endParaRPr>
          </a:p>
          <a:p>
            <a:pPr>
              <a:buFont typeface="Courier New" panose="02070309020205020404" pitchFamily="49" charset="0"/>
              <a:buChar char="o"/>
            </a:pPr>
            <a:r>
              <a:rPr lang="en-US" sz="2800" dirty="0" smtClean="0">
                <a:solidFill>
                  <a:srgbClr val="CC0099"/>
                </a:solidFill>
              </a:rPr>
              <a:t>Periodic </a:t>
            </a:r>
            <a:r>
              <a:rPr lang="en-US" sz="2800" dirty="0">
                <a:solidFill>
                  <a:srgbClr val="CC0099"/>
                </a:solidFill>
              </a:rPr>
              <a:t>outpatient visits </a:t>
            </a:r>
            <a:r>
              <a:rPr lang="en-US" sz="2800" dirty="0"/>
              <a:t>and cervical US </a:t>
            </a:r>
            <a:r>
              <a:rPr lang="en-US" sz="2800" dirty="0" smtClean="0"/>
              <a:t>examinations </a:t>
            </a:r>
          </a:p>
          <a:p>
            <a:pPr>
              <a:buFont typeface="Courier New" panose="02070309020205020404" pitchFamily="49" charset="0"/>
              <a:buChar char="o"/>
            </a:pPr>
            <a:r>
              <a:rPr lang="en-US" sz="2800" dirty="0" smtClean="0">
                <a:solidFill>
                  <a:srgbClr val="CC0099"/>
                </a:solidFill>
              </a:rPr>
              <a:t>FNAB</a:t>
            </a:r>
            <a:endParaRPr lang="en-US" sz="2800" dirty="0" smtClean="0"/>
          </a:p>
          <a:p>
            <a:pPr>
              <a:buFont typeface="Courier New" panose="02070309020205020404" pitchFamily="49" charset="0"/>
              <a:buChar char="o"/>
            </a:pPr>
            <a:r>
              <a:rPr lang="en-US" sz="2800" dirty="0">
                <a:solidFill>
                  <a:srgbClr val="CC0099"/>
                </a:solidFill>
              </a:rPr>
              <a:t>G</a:t>
            </a:r>
            <a:r>
              <a:rPr lang="en-US" sz="2800" dirty="0" smtClean="0">
                <a:solidFill>
                  <a:srgbClr val="CC0099"/>
                </a:solidFill>
              </a:rPr>
              <a:t>enomic </a:t>
            </a:r>
            <a:r>
              <a:rPr lang="en-US" sz="2800" dirty="0" smtClean="0"/>
              <a:t>testing</a:t>
            </a:r>
          </a:p>
          <a:p>
            <a:pPr>
              <a:buFont typeface="Courier New" panose="02070309020205020404" pitchFamily="49" charset="0"/>
              <a:buChar char="o"/>
            </a:pPr>
            <a:r>
              <a:rPr lang="en-US" sz="2800" dirty="0" smtClean="0"/>
              <a:t>In </a:t>
            </a:r>
            <a:r>
              <a:rPr lang="en-US" sz="2800" dirty="0"/>
              <a:t>some indeterminate cases, diagnostic thyroid </a:t>
            </a:r>
            <a:r>
              <a:rPr lang="en-US" sz="2800" dirty="0">
                <a:solidFill>
                  <a:srgbClr val="CC0099"/>
                </a:solidFill>
              </a:rPr>
              <a:t>lobectomy</a:t>
            </a:r>
            <a:r>
              <a:rPr lang="en-US" sz="2800" dirty="0"/>
              <a:t>.</a:t>
            </a:r>
          </a:p>
          <a:p>
            <a:pPr marL="0" indent="0">
              <a:buNone/>
            </a:pPr>
            <a:endParaRPr lang="en-US" dirty="0"/>
          </a:p>
        </p:txBody>
      </p:sp>
    </p:spTree>
    <p:extLst>
      <p:ext uri="{BB962C8B-B14F-4D97-AF65-F5344CB8AC3E}">
        <p14:creationId xmlns:p14="http://schemas.microsoft.com/office/powerpoint/2010/main" val="24318044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489529" y="1046018"/>
            <a:ext cx="7097314" cy="5020056"/>
          </a:xfrm>
        </p:spPr>
        <p:txBody>
          <a:bodyPr/>
          <a:lstStyle/>
          <a:p>
            <a:endParaRPr lang="en-US" dirty="0" smtClean="0"/>
          </a:p>
          <a:p>
            <a:r>
              <a:rPr lang="en-US" dirty="0" smtClean="0"/>
              <a:t>A </a:t>
            </a:r>
            <a:r>
              <a:rPr lang="en-US" b="1" dirty="0"/>
              <a:t>68-year-old man </a:t>
            </a:r>
            <a:r>
              <a:rPr lang="en-US" dirty="0"/>
              <a:t>is referred for an incidental thyroid nodule found on chest CT performed for cough. There is no radiation </a:t>
            </a:r>
            <a:r>
              <a:rPr lang="en-US" dirty="0" err="1"/>
              <a:t>Hx</a:t>
            </a:r>
            <a:r>
              <a:rPr lang="en-US" dirty="0"/>
              <a:t> or </a:t>
            </a:r>
            <a:r>
              <a:rPr lang="en-US" dirty="0" err="1"/>
              <a:t>FHx</a:t>
            </a:r>
            <a:r>
              <a:rPr lang="en-US" dirty="0"/>
              <a:t> of thyroid cancer &amp; TSH is 3.8 </a:t>
            </a:r>
            <a:r>
              <a:rPr lang="en-US" dirty="0" err="1"/>
              <a:t>mIU</a:t>
            </a:r>
            <a:r>
              <a:rPr lang="en-US" dirty="0"/>
              <a:t>/L. </a:t>
            </a:r>
          </a:p>
          <a:p>
            <a:endParaRPr lang="en-US" dirty="0" smtClean="0"/>
          </a:p>
          <a:p>
            <a:r>
              <a:rPr lang="en-US" dirty="0" smtClean="0"/>
              <a:t>US </a:t>
            </a:r>
            <a:r>
              <a:rPr lang="en-US" dirty="0"/>
              <a:t>shows a </a:t>
            </a:r>
            <a:r>
              <a:rPr lang="en-US" b="1" dirty="0"/>
              <a:t>1 cm solid</a:t>
            </a:r>
            <a:r>
              <a:rPr lang="en-US" dirty="0"/>
              <a:t>, </a:t>
            </a:r>
            <a:r>
              <a:rPr lang="en-US" b="1" dirty="0"/>
              <a:t>hypoechoic nodule </a:t>
            </a:r>
            <a:r>
              <a:rPr lang="en-US" dirty="0"/>
              <a:t>with </a:t>
            </a:r>
            <a:r>
              <a:rPr lang="en-US" b="1" dirty="0"/>
              <a:t>poorly defined margins</a:t>
            </a:r>
            <a:r>
              <a:rPr lang="en-US" dirty="0"/>
              <a:t> and </a:t>
            </a:r>
            <a:r>
              <a:rPr lang="en-US" b="1" dirty="0" err="1"/>
              <a:t>microcalcifications</a:t>
            </a:r>
            <a:r>
              <a:rPr lang="en-US" dirty="0"/>
              <a:t>; no abnormal nodes were noted. </a:t>
            </a:r>
          </a:p>
        </p:txBody>
      </p:sp>
      <p:pic>
        <p:nvPicPr>
          <p:cNvPr id="8" name="Picture 7"/>
          <p:cNvPicPr>
            <a:picLocks noChangeAspect="1"/>
          </p:cNvPicPr>
          <p:nvPr/>
        </p:nvPicPr>
        <p:blipFill>
          <a:blip r:embed="rId2"/>
          <a:stretch>
            <a:fillRect/>
          </a:stretch>
        </p:blipFill>
        <p:spPr>
          <a:xfrm>
            <a:off x="8285018" y="2654069"/>
            <a:ext cx="3306617" cy="2219321"/>
          </a:xfrm>
          <a:prstGeom prst="rect">
            <a:avLst/>
          </a:prstGeom>
        </p:spPr>
      </p:pic>
      <p:sp>
        <p:nvSpPr>
          <p:cNvPr id="6" name="Text Placeholder 5"/>
          <p:cNvSpPr>
            <a:spLocks noGrp="1"/>
          </p:cNvSpPr>
          <p:nvPr>
            <p:ph type="body" sz="half" idx="2"/>
          </p:nvPr>
        </p:nvSpPr>
        <p:spPr>
          <a:xfrm>
            <a:off x="8285019" y="2654069"/>
            <a:ext cx="3306617" cy="2564476"/>
          </a:xfrm>
        </p:spPr>
        <p:txBody>
          <a:bodyPr/>
          <a:lstStyle/>
          <a:p>
            <a:endParaRPr lang="en-US" dirty="0"/>
          </a:p>
        </p:txBody>
      </p:sp>
      <p:sp>
        <p:nvSpPr>
          <p:cNvPr id="9" name="Rectangle 8"/>
          <p:cNvSpPr/>
          <p:nvPr/>
        </p:nvSpPr>
        <p:spPr>
          <a:xfrm>
            <a:off x="655782" y="4373303"/>
            <a:ext cx="6373091" cy="1692771"/>
          </a:xfrm>
          <a:prstGeom prst="rect">
            <a:avLst/>
          </a:prstGeom>
        </p:spPr>
        <p:txBody>
          <a:bodyPr wrap="square">
            <a:spAutoFit/>
          </a:bodyPr>
          <a:lstStyle/>
          <a:p>
            <a:r>
              <a:rPr lang="en-US" sz="2400" dirty="0">
                <a:solidFill>
                  <a:srgbClr val="000000"/>
                </a:solidFill>
                <a:latin typeface="Times New Roman" panose="02020603050405020304" pitchFamily="18" charset="0"/>
              </a:rPr>
              <a:t>How should this patient be managed at this time? </a:t>
            </a:r>
          </a:p>
          <a:p>
            <a:r>
              <a:rPr lang="en-US" sz="2000" dirty="0">
                <a:solidFill>
                  <a:srgbClr val="000000"/>
                </a:solidFill>
                <a:latin typeface="Times New Roman" panose="02020603050405020304" pitchFamily="18" charset="0"/>
              </a:rPr>
              <a:t>A- Perform FNA; consider lobectomy if PTC </a:t>
            </a:r>
          </a:p>
          <a:p>
            <a:r>
              <a:rPr lang="en-US" sz="2000" dirty="0">
                <a:solidFill>
                  <a:srgbClr val="000000"/>
                </a:solidFill>
                <a:latin typeface="Times New Roman" panose="02020603050405020304" pitchFamily="18" charset="0"/>
              </a:rPr>
              <a:t>B- High-risk lesion; proceed with surgery </a:t>
            </a:r>
          </a:p>
          <a:p>
            <a:r>
              <a:rPr lang="en-US" sz="2000" dirty="0">
                <a:solidFill>
                  <a:srgbClr val="000000"/>
                </a:solidFill>
                <a:latin typeface="Times New Roman" panose="02020603050405020304" pitchFamily="18" charset="0"/>
              </a:rPr>
              <a:t>C- Active surveillance; repeat US in 6 months </a:t>
            </a:r>
          </a:p>
          <a:p>
            <a:r>
              <a:rPr lang="en-US" sz="2000" dirty="0">
                <a:solidFill>
                  <a:srgbClr val="000000"/>
                </a:solidFill>
                <a:latin typeface="Times New Roman" panose="02020603050405020304" pitchFamily="18" charset="0"/>
              </a:rPr>
              <a:t>D- Begin LT4 Rx; follow TSH </a:t>
            </a:r>
          </a:p>
        </p:txBody>
      </p:sp>
      <p:sp>
        <p:nvSpPr>
          <p:cNvPr id="10" name="Rectangle 9"/>
          <p:cNvSpPr/>
          <p:nvPr/>
        </p:nvSpPr>
        <p:spPr>
          <a:xfrm>
            <a:off x="838200" y="131679"/>
            <a:ext cx="1641796" cy="584775"/>
          </a:xfrm>
          <a:prstGeom prst="rect">
            <a:avLst/>
          </a:prstGeom>
        </p:spPr>
        <p:txBody>
          <a:bodyPr wrap="none">
            <a:spAutoFit/>
          </a:bodyPr>
          <a:lstStyle/>
          <a:p>
            <a:r>
              <a:rPr lang="en-US" sz="3200" b="1" i="1" u="sng" dirty="0">
                <a:solidFill>
                  <a:schemeClr val="accent1"/>
                </a:solidFill>
                <a:effectLst>
                  <a:outerShdw blurRad="38100" dist="38100" dir="2700000" algn="tl">
                    <a:srgbClr val="000000">
                      <a:alpha val="43137"/>
                    </a:srgbClr>
                  </a:outerShdw>
                </a:effectLst>
                <a:latin typeface="TimesLTStd-Bold3"/>
              </a:rPr>
              <a:t>Case </a:t>
            </a:r>
            <a:r>
              <a:rPr lang="en-US" sz="3200" b="1" i="1" u="sng" dirty="0" smtClean="0">
                <a:solidFill>
                  <a:schemeClr val="accent1"/>
                </a:solidFill>
                <a:effectLst>
                  <a:outerShdw blurRad="38100" dist="38100" dir="2700000" algn="tl">
                    <a:srgbClr val="000000">
                      <a:alpha val="43137"/>
                    </a:srgbClr>
                  </a:outerShdw>
                </a:effectLst>
                <a:latin typeface="TimesLTStd-Bold3"/>
              </a:rPr>
              <a:t>2:</a:t>
            </a:r>
            <a:endParaRPr lang="en-US" sz="3200" i="1" u="sng"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00641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517236" y="1357745"/>
            <a:ext cx="10880436" cy="4895274"/>
          </a:xfrm>
          <a:prstGeom prst="rect">
            <a:avLst/>
          </a:prstGeom>
          <a:ln w="57150">
            <a:solidFill>
              <a:schemeClr val="accent1">
                <a:lumMod val="75000"/>
              </a:schemeClr>
            </a:solidFill>
          </a:ln>
        </p:spPr>
      </p:pic>
      <p:sp>
        <p:nvSpPr>
          <p:cNvPr id="6" name="Rounded Rectangle 5"/>
          <p:cNvSpPr/>
          <p:nvPr/>
        </p:nvSpPr>
        <p:spPr>
          <a:xfrm>
            <a:off x="6040581" y="2576945"/>
            <a:ext cx="1791855" cy="28632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262908" y="2290618"/>
            <a:ext cx="3038765" cy="57265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5316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9529" y="951346"/>
            <a:ext cx="11148290" cy="4922982"/>
          </a:xfrm>
          <a:prstGeom prst="rect">
            <a:avLst/>
          </a:prstGeom>
          <a:ln w="57150">
            <a:solidFill>
              <a:schemeClr val="accent1">
                <a:lumMod val="75000"/>
              </a:schemeClr>
            </a:solidFill>
          </a:ln>
        </p:spPr>
      </p:pic>
      <p:sp>
        <p:nvSpPr>
          <p:cNvPr id="6" name="Rounded Rectangle 5"/>
          <p:cNvSpPr/>
          <p:nvPr/>
        </p:nvSpPr>
        <p:spPr>
          <a:xfrm>
            <a:off x="2272144" y="2032000"/>
            <a:ext cx="1791855" cy="28632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3527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75520" y="2287663"/>
            <a:ext cx="11647055" cy="4050792"/>
          </a:xfrm>
        </p:spPr>
        <p:txBody>
          <a:bodyPr>
            <a:normAutofit/>
          </a:bodyPr>
          <a:lstStyle/>
          <a:p>
            <a:pPr marL="0" indent="0">
              <a:buNone/>
            </a:pPr>
            <a:r>
              <a:rPr lang="en-US" sz="2400" dirty="0" smtClean="0"/>
              <a:t>Answer C: </a:t>
            </a:r>
            <a:r>
              <a:rPr lang="en-US" sz="2400" dirty="0" smtClean="0">
                <a:solidFill>
                  <a:srgbClr val="000000"/>
                </a:solidFill>
                <a:latin typeface="Times New Roman" panose="02020603050405020304" pitchFamily="18" charset="0"/>
              </a:rPr>
              <a:t> AS  </a:t>
            </a:r>
            <a:r>
              <a:rPr lang="en-US" sz="2400" dirty="0">
                <a:solidFill>
                  <a:srgbClr val="000000"/>
                </a:solidFill>
                <a:latin typeface="Times New Roman" panose="02020603050405020304" pitchFamily="18" charset="0"/>
              </a:rPr>
              <a:t>repeat US in 6 months </a:t>
            </a:r>
            <a:endParaRPr lang="en-US" sz="2400" dirty="0"/>
          </a:p>
          <a:p>
            <a:pPr marL="0" indent="0">
              <a:buNone/>
            </a:pPr>
            <a:endParaRPr lang="en-US" sz="2400" dirty="0" smtClean="0"/>
          </a:p>
          <a:p>
            <a:pPr marL="0" indent="0">
              <a:buNone/>
            </a:pPr>
            <a:r>
              <a:rPr lang="en-US" sz="2400" dirty="0" smtClean="0"/>
              <a:t>Recent evidence, mostly from Japan, suggests that PTMC, especially in </a:t>
            </a:r>
            <a:r>
              <a:rPr lang="en-US" sz="2400" b="1" dirty="0" smtClean="0"/>
              <a:t>those older than 60</a:t>
            </a:r>
            <a:r>
              <a:rPr lang="en-US" sz="2400" dirty="0" smtClean="0"/>
              <a:t>, </a:t>
            </a:r>
            <a:r>
              <a:rPr lang="en-US" sz="2400" b="1" dirty="0" smtClean="0"/>
              <a:t>remains stable when followed for 10 years. </a:t>
            </a:r>
            <a:endParaRPr lang="en-US" sz="2400" dirty="0" smtClean="0"/>
          </a:p>
          <a:p>
            <a:pPr marL="0" indent="0">
              <a:buNone/>
            </a:pPr>
            <a:r>
              <a:rPr lang="en-US" sz="2400" dirty="0" smtClean="0"/>
              <a:t>A </a:t>
            </a:r>
            <a:r>
              <a:rPr lang="en-US" sz="2400" dirty="0"/>
              <a:t>very small fraction may exhibit progression to clinical disease warranting intervention. </a:t>
            </a:r>
            <a:endParaRPr lang="en-US" sz="2400" dirty="0" smtClean="0"/>
          </a:p>
          <a:p>
            <a:pPr marL="0" indent="0">
              <a:buNone/>
            </a:pPr>
            <a:r>
              <a:rPr lang="en-US" sz="2400" dirty="0" smtClean="0"/>
              <a:t>Accordingly</a:t>
            </a:r>
            <a:r>
              <a:rPr lang="en-US" sz="2400" dirty="0"/>
              <a:t>, “</a:t>
            </a:r>
            <a:r>
              <a:rPr lang="en-US" sz="2400" b="1" dirty="0"/>
              <a:t>active surveillance,” has emerged as a better alternative to immediate surgery in these cases</a:t>
            </a:r>
            <a:r>
              <a:rPr lang="en-US" sz="2400" dirty="0"/>
              <a:t>. </a:t>
            </a:r>
          </a:p>
        </p:txBody>
      </p:sp>
    </p:spTree>
    <p:extLst>
      <p:ext uri="{BB962C8B-B14F-4D97-AF65-F5344CB8AC3E}">
        <p14:creationId xmlns:p14="http://schemas.microsoft.com/office/powerpoint/2010/main" val="8805550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557" y="2934208"/>
            <a:ext cx="11018982" cy="4050792"/>
          </a:xfrm>
        </p:spPr>
        <p:txBody>
          <a:bodyPr>
            <a:noAutofit/>
          </a:bodyPr>
          <a:lstStyle/>
          <a:p>
            <a:r>
              <a:rPr lang="en-US" sz="2400" dirty="0"/>
              <a:t>An </a:t>
            </a:r>
            <a:r>
              <a:rPr lang="en-US" sz="2400" dirty="0" smtClean="0"/>
              <a:t>AS program </a:t>
            </a:r>
            <a:r>
              <a:rPr lang="en-US" sz="2400" dirty="0"/>
              <a:t>for biopsy-confirmed </a:t>
            </a:r>
            <a:r>
              <a:rPr lang="en-US" sz="2400" dirty="0" smtClean="0"/>
              <a:t>PTMC of </a:t>
            </a:r>
            <a:r>
              <a:rPr lang="en-US" sz="2400" dirty="0"/>
              <a:t>the thyroid is feasible and is </a:t>
            </a:r>
            <a:endParaRPr lang="en-US" sz="2400" dirty="0" smtClean="0"/>
          </a:p>
          <a:p>
            <a:pPr marL="0" indent="0">
              <a:buNone/>
            </a:pPr>
            <a:r>
              <a:rPr lang="en-US" sz="2400" dirty="0" smtClean="0"/>
              <a:t>slowly </a:t>
            </a:r>
            <a:r>
              <a:rPr lang="en-US" sz="2400" dirty="0"/>
              <a:t>being adopted as an </a:t>
            </a:r>
            <a:r>
              <a:rPr lang="en-US" sz="2400" b="1" dirty="0" smtClean="0"/>
              <a:t>alternative to </a:t>
            </a:r>
            <a:r>
              <a:rPr lang="en-US" sz="2400" b="1" dirty="0"/>
              <a:t>immediate thyroid surgery</a:t>
            </a:r>
            <a:r>
              <a:rPr lang="en-US" sz="2400" dirty="0"/>
              <a:t>.</a:t>
            </a:r>
          </a:p>
          <a:p>
            <a:pPr marL="0" indent="0">
              <a:buNone/>
            </a:pPr>
            <a:endParaRPr lang="en-US" sz="2400" dirty="0"/>
          </a:p>
        </p:txBody>
      </p:sp>
    </p:spTree>
    <p:extLst>
      <p:ext uri="{BB962C8B-B14F-4D97-AF65-F5344CB8AC3E}">
        <p14:creationId xmlns:p14="http://schemas.microsoft.com/office/powerpoint/2010/main" val="37652934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0" y="1945916"/>
            <a:ext cx="11002079" cy="4362519"/>
          </a:xfrm>
        </p:spPr>
        <p:txBody>
          <a:bodyPr/>
          <a:lstStyle/>
          <a:p>
            <a:r>
              <a:rPr lang="en-US" b="1" u="sng" dirty="0"/>
              <a:t>Tumor characteristics </a:t>
            </a:r>
            <a:r>
              <a:rPr lang="en-US" b="1" u="sng" dirty="0" smtClean="0"/>
              <a:t>including:</a:t>
            </a:r>
          </a:p>
          <a:p>
            <a:pPr marL="0" indent="0">
              <a:buNone/>
            </a:pPr>
            <a:r>
              <a:rPr lang="en-US" dirty="0" smtClean="0"/>
              <a:t> </a:t>
            </a:r>
            <a:r>
              <a:rPr lang="en-US" b="1" dirty="0"/>
              <a:t>solitary</a:t>
            </a:r>
            <a:r>
              <a:rPr lang="en-US" dirty="0"/>
              <a:t> thyroid nodules, with </a:t>
            </a:r>
            <a:r>
              <a:rPr lang="en-US" b="1" dirty="0"/>
              <a:t>well-defined margins</a:t>
            </a:r>
            <a:r>
              <a:rPr lang="en-US" dirty="0"/>
              <a:t>, </a:t>
            </a:r>
            <a:r>
              <a:rPr lang="en-US" b="1" dirty="0"/>
              <a:t>surrounded by ≥2 mm </a:t>
            </a:r>
            <a:r>
              <a:rPr lang="en-US" dirty="0"/>
              <a:t>normal thyroid parenchyma, </a:t>
            </a:r>
            <a:r>
              <a:rPr lang="en-US" b="1" dirty="0"/>
              <a:t>without</a:t>
            </a:r>
            <a:r>
              <a:rPr lang="en-US" dirty="0"/>
              <a:t> evidence of </a:t>
            </a:r>
            <a:r>
              <a:rPr lang="en-US" dirty="0" err="1"/>
              <a:t>extrathyroidal</a:t>
            </a:r>
            <a:r>
              <a:rPr lang="en-US" dirty="0"/>
              <a:t> extension, without clinical </a:t>
            </a:r>
            <a:r>
              <a:rPr lang="en-US" b="1" dirty="0"/>
              <a:t>cervical or distant </a:t>
            </a:r>
            <a:r>
              <a:rPr lang="en-US" b="1" dirty="0" smtClean="0"/>
              <a:t>metastases</a:t>
            </a:r>
            <a:endParaRPr lang="en-US" dirty="0" smtClean="0"/>
          </a:p>
          <a:p>
            <a:r>
              <a:rPr lang="en-US" dirty="0" smtClean="0"/>
              <a:t> </a:t>
            </a:r>
            <a:r>
              <a:rPr lang="en-US" b="1" u="sng" dirty="0" smtClean="0"/>
              <a:t>Patient </a:t>
            </a:r>
            <a:r>
              <a:rPr lang="en-US" b="1" u="sng" dirty="0"/>
              <a:t>characteristics </a:t>
            </a:r>
            <a:r>
              <a:rPr lang="en-US" b="1" u="sng" dirty="0" smtClean="0"/>
              <a:t>including:</a:t>
            </a:r>
          </a:p>
          <a:p>
            <a:pPr marL="0" indent="0">
              <a:buNone/>
            </a:pPr>
            <a:r>
              <a:rPr lang="en-US" b="1" dirty="0" smtClean="0"/>
              <a:t>Age</a:t>
            </a:r>
            <a:r>
              <a:rPr lang="en-US" dirty="0"/>
              <a:t>, </a:t>
            </a:r>
            <a:r>
              <a:rPr lang="en-US" b="1" dirty="0"/>
              <a:t>comorbidities</a:t>
            </a:r>
            <a:r>
              <a:rPr lang="en-US" dirty="0"/>
              <a:t>, </a:t>
            </a:r>
            <a:r>
              <a:rPr lang="en-US" b="1" dirty="0"/>
              <a:t>ability to comply with follow-ups</a:t>
            </a:r>
            <a:r>
              <a:rPr lang="en-US" dirty="0"/>
              <a:t>, and </a:t>
            </a:r>
            <a:r>
              <a:rPr lang="en-US" b="1" dirty="0"/>
              <a:t>supportive social </a:t>
            </a:r>
            <a:r>
              <a:rPr lang="en-US" b="1" dirty="0" smtClean="0"/>
              <a:t>environment</a:t>
            </a:r>
            <a:endParaRPr lang="en-US" dirty="0"/>
          </a:p>
          <a:p>
            <a:r>
              <a:rPr lang="en-US" dirty="0" smtClean="0"/>
              <a:t> </a:t>
            </a:r>
            <a:r>
              <a:rPr lang="en-US" b="1" u="sng" dirty="0" smtClean="0"/>
              <a:t>Medical </a:t>
            </a:r>
            <a:r>
              <a:rPr lang="en-US" b="1" u="sng" dirty="0"/>
              <a:t>team factors </a:t>
            </a:r>
            <a:r>
              <a:rPr lang="en-US" b="1" u="sng" dirty="0" smtClean="0"/>
              <a:t>including:</a:t>
            </a:r>
          </a:p>
          <a:p>
            <a:pPr marL="0" indent="0">
              <a:buNone/>
            </a:pPr>
            <a:r>
              <a:rPr lang="en-US" dirty="0" smtClean="0"/>
              <a:t>Quality </a:t>
            </a:r>
            <a:r>
              <a:rPr lang="en-US" dirty="0"/>
              <a:t>of </a:t>
            </a:r>
            <a:r>
              <a:rPr lang="en-US" b="1" dirty="0"/>
              <a:t>sonographic equipment</a:t>
            </a:r>
            <a:r>
              <a:rPr lang="en-US" dirty="0"/>
              <a:t>, </a:t>
            </a:r>
            <a:r>
              <a:rPr lang="en-US" b="1" dirty="0"/>
              <a:t>expertise</a:t>
            </a:r>
            <a:r>
              <a:rPr lang="en-US" dirty="0"/>
              <a:t> of the treating team, and ability to collaborate with patient’s doctors should all be integrated to define appropriate, adequate, and inappropriate candidates for an active surveillance approach.</a:t>
            </a:r>
          </a:p>
          <a:p>
            <a:endParaRPr lang="en-US" dirty="0"/>
          </a:p>
        </p:txBody>
      </p:sp>
      <p:sp>
        <p:nvSpPr>
          <p:cNvPr id="6" name="Title 1"/>
          <p:cNvSpPr>
            <a:spLocks noGrp="1"/>
          </p:cNvSpPr>
          <p:nvPr>
            <p:ph type="title"/>
          </p:nvPr>
        </p:nvSpPr>
        <p:spPr>
          <a:xfrm>
            <a:off x="1069848" y="484632"/>
            <a:ext cx="10058400" cy="1609344"/>
          </a:xfrm>
        </p:spPr>
        <p:txBody>
          <a:bodyPr/>
          <a:lstStyle/>
          <a:p>
            <a:endParaRPr lang="en-US" dirty="0"/>
          </a:p>
        </p:txBody>
      </p:sp>
    </p:spTree>
    <p:extLst>
      <p:ext uri="{BB962C8B-B14F-4D97-AF65-F5344CB8AC3E}">
        <p14:creationId xmlns:p14="http://schemas.microsoft.com/office/powerpoint/2010/main" val="4080490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06399" y="2093976"/>
            <a:ext cx="11545455" cy="4050792"/>
          </a:xfrm>
        </p:spPr>
        <p:txBody>
          <a:bodyPr>
            <a:normAutofit/>
          </a:bodyPr>
          <a:lstStyle/>
          <a:p>
            <a:r>
              <a:rPr lang="en-US" sz="2400" dirty="0"/>
              <a:t>Once an active surveillance approach has been elected, a clear definition </a:t>
            </a:r>
            <a:r>
              <a:rPr lang="en-US" sz="2400" dirty="0" smtClean="0"/>
              <a:t>of the </a:t>
            </a:r>
            <a:r>
              <a:rPr lang="en-US" sz="2400" dirty="0"/>
              <a:t>parameters that will favor a surgical intervention </a:t>
            </a:r>
            <a:r>
              <a:rPr lang="en-US" sz="2400" dirty="0" smtClean="0"/>
              <a:t>including:</a:t>
            </a:r>
          </a:p>
          <a:p>
            <a:pPr marL="0" indent="0">
              <a:buNone/>
            </a:pPr>
            <a:r>
              <a:rPr lang="en-US" sz="2400" dirty="0" smtClean="0"/>
              <a:t> Tumor growth</a:t>
            </a:r>
            <a:endParaRPr lang="en-US" sz="2400" dirty="0"/>
          </a:p>
          <a:p>
            <a:pPr marL="0" indent="0">
              <a:buNone/>
            </a:pPr>
            <a:r>
              <a:rPr lang="en-US" sz="2400" dirty="0" smtClean="0"/>
              <a:t> </a:t>
            </a:r>
            <a:r>
              <a:rPr lang="en-US" sz="2400" dirty="0"/>
              <a:t>spread to cervical lymph nodes</a:t>
            </a:r>
            <a:r>
              <a:rPr lang="en-US" sz="2400" dirty="0" smtClean="0"/>
              <a:t>,</a:t>
            </a:r>
          </a:p>
          <a:p>
            <a:pPr marL="0" indent="0">
              <a:buNone/>
            </a:pPr>
            <a:r>
              <a:rPr lang="en-US" sz="2400" dirty="0" smtClean="0"/>
              <a:t> </a:t>
            </a:r>
            <a:r>
              <a:rPr lang="en-US" sz="2400" dirty="0"/>
              <a:t>extension outside the thyroid </a:t>
            </a:r>
            <a:r>
              <a:rPr lang="en-US" sz="2400" dirty="0" smtClean="0"/>
              <a:t>capsule</a:t>
            </a:r>
          </a:p>
          <a:p>
            <a:pPr marL="0" indent="0">
              <a:buNone/>
            </a:pPr>
            <a:r>
              <a:rPr lang="en-US" sz="2400" dirty="0" smtClean="0"/>
              <a:t>signs </a:t>
            </a:r>
            <a:r>
              <a:rPr lang="en-US" sz="2400" dirty="0"/>
              <a:t>of clinical aggressiveness ought to be discussed with </a:t>
            </a:r>
            <a:r>
              <a:rPr lang="en-US" sz="2400" dirty="0" smtClean="0"/>
              <a:t>the patient</a:t>
            </a:r>
            <a:r>
              <a:rPr lang="en-US" sz="2400" dirty="0"/>
              <a:t>.</a:t>
            </a:r>
            <a:endParaRPr lang="en-US" sz="2800" dirty="0"/>
          </a:p>
        </p:txBody>
      </p:sp>
    </p:spTree>
    <p:extLst>
      <p:ext uri="{BB962C8B-B14F-4D97-AF65-F5344CB8AC3E}">
        <p14:creationId xmlns:p14="http://schemas.microsoft.com/office/powerpoint/2010/main" val="12715032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solidFill>
                  <a:schemeClr val="accent1"/>
                </a:solidFill>
                <a:effectLst>
                  <a:outerShdw blurRad="38100" dist="38100" dir="2700000" algn="tl">
                    <a:srgbClr val="000000">
                      <a:alpha val="43137"/>
                    </a:srgbClr>
                  </a:outerShdw>
                </a:effectLst>
              </a:rPr>
              <a:t>References</a:t>
            </a:r>
          </a:p>
        </p:txBody>
      </p:sp>
      <p:sp>
        <p:nvSpPr>
          <p:cNvPr id="3" name="Content Placeholder 2"/>
          <p:cNvSpPr>
            <a:spLocks noGrp="1"/>
          </p:cNvSpPr>
          <p:nvPr>
            <p:ph idx="1"/>
          </p:nvPr>
        </p:nvSpPr>
        <p:spPr>
          <a:xfrm>
            <a:off x="247811" y="1899735"/>
            <a:ext cx="11702473" cy="4362519"/>
          </a:xfrm>
        </p:spPr>
        <p:txBody>
          <a:bodyPr>
            <a:normAutofit/>
          </a:bodyPr>
          <a:lstStyle/>
          <a:p>
            <a:r>
              <a:rPr lang="en-US" sz="1800" dirty="0"/>
              <a:t>Contemporary Thyroid Nodule Evaluation and Management</a:t>
            </a:r>
            <a:r>
              <a:rPr lang="en-US" sz="1400" dirty="0"/>
              <a:t>,</a:t>
            </a:r>
            <a:r>
              <a:rPr lang="en-US" sz="1800" dirty="0"/>
              <a:t> Giorgio </a:t>
            </a:r>
            <a:r>
              <a:rPr lang="en-US" sz="1800" dirty="0" err="1"/>
              <a:t>Grani</a:t>
            </a:r>
            <a:r>
              <a:rPr lang="en-US" sz="1800" dirty="0"/>
              <a:t>, </a:t>
            </a:r>
            <a:r>
              <a:rPr lang="en-US" sz="1600" dirty="0"/>
              <a:t>J </a:t>
            </a:r>
            <a:r>
              <a:rPr lang="en-US" sz="1600" dirty="0" err="1"/>
              <a:t>Clin</a:t>
            </a:r>
            <a:r>
              <a:rPr lang="en-US" sz="1600" dirty="0"/>
              <a:t> </a:t>
            </a:r>
            <a:r>
              <a:rPr lang="en-US" sz="1600" dirty="0" err="1"/>
              <a:t>Endocrinol</a:t>
            </a:r>
            <a:r>
              <a:rPr lang="en-US" sz="1600" dirty="0"/>
              <a:t> </a:t>
            </a:r>
            <a:r>
              <a:rPr lang="en-US" sz="1600" dirty="0" err="1"/>
              <a:t>Metab</a:t>
            </a:r>
            <a:r>
              <a:rPr lang="en-US" sz="1600" dirty="0"/>
              <a:t>, September 2020</a:t>
            </a:r>
          </a:p>
          <a:p>
            <a:r>
              <a:rPr lang="en-US" sz="1800" dirty="0" smtClean="0"/>
              <a:t>Indications </a:t>
            </a:r>
            <a:r>
              <a:rPr lang="en-US" sz="1800" dirty="0"/>
              <a:t>and Strategy for Active Surveillance of Adult Low-Risk Papillary Thyroid </a:t>
            </a:r>
            <a:r>
              <a:rPr lang="en-US" sz="1800" dirty="0" err="1"/>
              <a:t>Microcarcinoma</a:t>
            </a:r>
            <a:r>
              <a:rPr lang="en-US" sz="1800" dirty="0"/>
              <a:t>: Consensus Statements from the Japan Association of Endocrine Surgery Task Force on Management for Papillary Thyroid </a:t>
            </a:r>
            <a:r>
              <a:rPr lang="en-US" sz="1800" dirty="0" err="1"/>
              <a:t>Microcarcinoma</a:t>
            </a:r>
            <a:r>
              <a:rPr lang="en-US" sz="1800" dirty="0"/>
              <a:t>, </a:t>
            </a:r>
            <a:r>
              <a:rPr lang="en-US" sz="1800" dirty="0" err="1"/>
              <a:t>Iwao</a:t>
            </a:r>
            <a:r>
              <a:rPr lang="en-US" sz="1800" dirty="0"/>
              <a:t> Sugitani,1 Yasuhiro Ito, THYROID, Number, </a:t>
            </a:r>
            <a:r>
              <a:rPr lang="en-US" sz="1800" dirty="0" smtClean="0"/>
              <a:t>2020</a:t>
            </a:r>
          </a:p>
          <a:p>
            <a:r>
              <a:rPr lang="en-US" sz="1800" dirty="0" smtClean="0"/>
              <a:t>Papillary </a:t>
            </a:r>
            <a:r>
              <a:rPr lang="en-US" sz="1800" dirty="0"/>
              <a:t>Thyroid </a:t>
            </a:r>
            <a:r>
              <a:rPr lang="en-US" sz="1800" dirty="0" err="1" smtClean="0"/>
              <a:t>Microcarcinoma</a:t>
            </a:r>
            <a:r>
              <a:rPr lang="en-US" sz="1800" dirty="0" smtClean="0"/>
              <a:t> Might </a:t>
            </a:r>
            <a:r>
              <a:rPr lang="en-US" sz="1800" dirty="0"/>
              <a:t>Progress During </a:t>
            </a:r>
            <a:r>
              <a:rPr lang="en-US" sz="1800" dirty="0" smtClean="0"/>
              <a:t>Pregnancy,</a:t>
            </a:r>
            <a:r>
              <a:rPr lang="en-US" sz="1800" dirty="0"/>
              <a:t> </a:t>
            </a:r>
            <a:r>
              <a:rPr lang="en-US" sz="1800" dirty="0" err="1"/>
              <a:t>Hisakazu</a:t>
            </a:r>
            <a:r>
              <a:rPr lang="en-US" sz="1800" dirty="0"/>
              <a:t> </a:t>
            </a:r>
            <a:r>
              <a:rPr lang="en-US" sz="1800" dirty="0" err="1" smtClean="0"/>
              <a:t>Shindo</a:t>
            </a:r>
            <a:r>
              <a:rPr lang="en-US" sz="1800" dirty="0" smtClean="0"/>
              <a:t>,</a:t>
            </a:r>
            <a:r>
              <a:rPr lang="en-US" sz="1800" dirty="0"/>
              <a:t> </a:t>
            </a:r>
            <a:r>
              <a:rPr lang="en-US" sz="1600" dirty="0" err="1" smtClean="0"/>
              <a:t>THYROID,Volume</a:t>
            </a:r>
            <a:r>
              <a:rPr lang="en-US" sz="1600" dirty="0" smtClean="0"/>
              <a:t> </a:t>
            </a:r>
            <a:r>
              <a:rPr lang="en-US" sz="1600" dirty="0"/>
              <a:t>24, Number 5, </a:t>
            </a:r>
            <a:r>
              <a:rPr lang="en-US" sz="1600" dirty="0" smtClean="0"/>
              <a:t>2014</a:t>
            </a:r>
          </a:p>
          <a:p>
            <a:r>
              <a:rPr lang="en-US" sz="1800" dirty="0"/>
              <a:t>Effects of Pregnancy on Papillary </a:t>
            </a:r>
            <a:r>
              <a:rPr lang="en-US" sz="1800" dirty="0" err="1" smtClean="0"/>
              <a:t>Microcarcinomas</a:t>
            </a:r>
            <a:r>
              <a:rPr lang="en-US" sz="1800" dirty="0"/>
              <a:t> </a:t>
            </a:r>
            <a:r>
              <a:rPr lang="en-US" sz="1800" dirty="0" smtClean="0"/>
              <a:t>of </a:t>
            </a:r>
            <a:r>
              <a:rPr lang="en-US" sz="1800" dirty="0"/>
              <a:t>the Thyroid Re-Evaluated in the Entire </a:t>
            </a:r>
            <a:r>
              <a:rPr lang="en-US" sz="1800" dirty="0" smtClean="0"/>
              <a:t>Patient Series </a:t>
            </a:r>
            <a:r>
              <a:rPr lang="en-US" sz="1800" dirty="0"/>
              <a:t>at Kuma </a:t>
            </a:r>
            <a:r>
              <a:rPr lang="en-US" sz="1800" dirty="0" smtClean="0"/>
              <a:t>Hospital,</a:t>
            </a:r>
            <a:r>
              <a:rPr lang="en-US" sz="1800" dirty="0"/>
              <a:t> Yasuhiro </a:t>
            </a:r>
            <a:r>
              <a:rPr lang="en-US" sz="1800" dirty="0" err="1"/>
              <a:t>Ito,</a:t>
            </a:r>
            <a:r>
              <a:rPr lang="en-US" sz="1600" dirty="0" err="1" smtClean="0"/>
              <a:t>THYROID</a:t>
            </a:r>
            <a:r>
              <a:rPr lang="en-US" sz="1600" dirty="0" smtClean="0"/>
              <a:t> 2016</a:t>
            </a:r>
          </a:p>
          <a:p>
            <a:r>
              <a:rPr lang="en-US" sz="1200" dirty="0" smtClean="0">
                <a:latin typeface="AdvTimRomLiebert"/>
              </a:rPr>
              <a:t> </a:t>
            </a:r>
            <a:r>
              <a:rPr lang="en-US" sz="1800" dirty="0">
                <a:latin typeface="AdvTimRomLiebert"/>
              </a:rPr>
              <a:t>Papillary </a:t>
            </a:r>
            <a:r>
              <a:rPr lang="en-US" sz="1800" dirty="0" err="1">
                <a:latin typeface="AdvTimRomLiebert"/>
              </a:rPr>
              <a:t>microcarcinoma</a:t>
            </a:r>
            <a:r>
              <a:rPr lang="en-US" sz="1800" dirty="0">
                <a:latin typeface="AdvTimRomLiebert"/>
              </a:rPr>
              <a:t> of the thyroid: how should it be treated?,</a:t>
            </a:r>
            <a:r>
              <a:rPr lang="en-US" sz="1800" dirty="0"/>
              <a:t> Ito Y, </a:t>
            </a:r>
            <a:r>
              <a:rPr lang="en-US" sz="1800" dirty="0">
                <a:latin typeface="AdvTimRomLiebert"/>
              </a:rPr>
              <a:t>World J </a:t>
            </a:r>
            <a:r>
              <a:rPr lang="en-US" sz="1800" dirty="0" err="1">
                <a:latin typeface="AdvTimRomLiebert"/>
              </a:rPr>
              <a:t>Surgy</a:t>
            </a:r>
            <a:endParaRPr lang="en-US" sz="1800" dirty="0">
              <a:latin typeface="AdvTimRomLiebert"/>
            </a:endParaRPr>
          </a:p>
          <a:p>
            <a:r>
              <a:rPr lang="en-US" sz="1800" dirty="0" smtClean="0">
                <a:latin typeface="AdvTimRomLiebert"/>
              </a:rPr>
              <a:t> </a:t>
            </a:r>
            <a:r>
              <a:rPr lang="en-US" sz="1800" dirty="0"/>
              <a:t>Features of papillary thyroid </a:t>
            </a:r>
            <a:r>
              <a:rPr lang="en-US" sz="1800" dirty="0" err="1"/>
              <a:t>microcarcinoma</a:t>
            </a:r>
            <a:r>
              <a:rPr lang="en-US" sz="1800" dirty="0"/>
              <a:t> associated with lateral cervical lymph node metastasis. 2017, </a:t>
            </a:r>
            <a:r>
              <a:rPr lang="en-US" sz="1800" dirty="0" err="1"/>
              <a:t>Clin</a:t>
            </a:r>
            <a:r>
              <a:rPr lang="en-US" sz="1800" dirty="0"/>
              <a:t> </a:t>
            </a:r>
            <a:r>
              <a:rPr lang="en-US" sz="1800" dirty="0" err="1"/>
              <a:t>Endocrinol</a:t>
            </a:r>
            <a:endParaRPr lang="en-US" sz="1800" dirty="0">
              <a:latin typeface="AdvTimRomLiebert"/>
            </a:endParaRPr>
          </a:p>
          <a:p>
            <a:endParaRPr lang="en-US" sz="1400" b="1" dirty="0" smtClean="0"/>
          </a:p>
        </p:txBody>
      </p:sp>
    </p:spTree>
    <p:extLst>
      <p:ext uri="{BB962C8B-B14F-4D97-AF65-F5344CB8AC3E}">
        <p14:creationId xmlns:p14="http://schemas.microsoft.com/office/powerpoint/2010/main" val="22886416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solidFill>
                  <a:schemeClr val="accent1"/>
                </a:solidFill>
                <a:effectLst>
                  <a:outerShdw blurRad="38100" dist="38100" dir="2700000" algn="tl">
                    <a:srgbClr val="000000">
                      <a:alpha val="43137"/>
                    </a:srgbClr>
                  </a:outerShdw>
                </a:effectLst>
              </a:rPr>
              <a:t>References</a:t>
            </a:r>
            <a:endParaRPr lang="en-US" dirty="0"/>
          </a:p>
        </p:txBody>
      </p:sp>
      <p:sp>
        <p:nvSpPr>
          <p:cNvPr id="3" name="Content Placeholder 2"/>
          <p:cNvSpPr>
            <a:spLocks noGrp="1"/>
          </p:cNvSpPr>
          <p:nvPr>
            <p:ph idx="1"/>
          </p:nvPr>
        </p:nvSpPr>
        <p:spPr>
          <a:xfrm>
            <a:off x="922066" y="1973626"/>
            <a:ext cx="10614152" cy="4584192"/>
          </a:xfrm>
        </p:spPr>
        <p:txBody>
          <a:bodyPr>
            <a:normAutofit/>
          </a:bodyPr>
          <a:lstStyle/>
          <a:p>
            <a:r>
              <a:rPr lang="en-US" dirty="0"/>
              <a:t>An Observational Trial for Papillary Thyroid </a:t>
            </a:r>
            <a:r>
              <a:rPr lang="en-US" dirty="0" err="1" smtClean="0"/>
              <a:t>Microcarcinoma</a:t>
            </a:r>
            <a:r>
              <a:rPr lang="en-US" dirty="0"/>
              <a:t> </a:t>
            </a:r>
            <a:r>
              <a:rPr lang="en-US" dirty="0" smtClean="0"/>
              <a:t>in </a:t>
            </a:r>
            <a:r>
              <a:rPr lang="en-US" dirty="0"/>
              <a:t>Japanese </a:t>
            </a:r>
            <a:r>
              <a:rPr lang="en-US" dirty="0" smtClean="0"/>
              <a:t>Patients,</a:t>
            </a:r>
            <a:r>
              <a:rPr lang="en-US" dirty="0"/>
              <a:t> Yasuhiro </a:t>
            </a:r>
            <a:r>
              <a:rPr lang="en-US" dirty="0" smtClean="0"/>
              <a:t>Ito,</a:t>
            </a:r>
            <a:r>
              <a:rPr lang="en-US" dirty="0"/>
              <a:t> </a:t>
            </a:r>
            <a:r>
              <a:rPr lang="en-US" sz="1600" dirty="0"/>
              <a:t>World J </a:t>
            </a:r>
            <a:r>
              <a:rPr lang="en-US" sz="1600" dirty="0" err="1"/>
              <a:t>Surg</a:t>
            </a:r>
            <a:r>
              <a:rPr lang="en-US" sz="1600" dirty="0"/>
              <a:t> (2010</a:t>
            </a:r>
            <a:r>
              <a:rPr lang="en-US" sz="1600" dirty="0" smtClean="0"/>
              <a:t>)</a:t>
            </a:r>
            <a:endParaRPr lang="en-US" dirty="0" smtClean="0"/>
          </a:p>
          <a:p>
            <a:r>
              <a:rPr lang="en-US" dirty="0" smtClean="0"/>
              <a:t>Quantitative </a:t>
            </a:r>
            <a:r>
              <a:rPr lang="en-US" dirty="0"/>
              <a:t>Analysis of the Benefits and Risk of Thyroid Nodule Evaluation in Patients ≥70 Years Old, </a:t>
            </a:r>
            <a:r>
              <a:rPr lang="en-US" sz="1600" dirty="0"/>
              <a:t>THYROID Volume 28, Number 4, </a:t>
            </a:r>
            <a:r>
              <a:rPr lang="en-US" sz="1600" dirty="0" smtClean="0"/>
              <a:t>2018</a:t>
            </a:r>
          </a:p>
          <a:p>
            <a:r>
              <a:rPr lang="en-US" sz="1800" dirty="0">
                <a:latin typeface="MyriadPro-Semibold"/>
              </a:rPr>
              <a:t>Can Active Surveillance be an Alternative to Surgery in </a:t>
            </a:r>
            <a:r>
              <a:rPr lang="en-US" sz="1800" dirty="0" err="1">
                <a:latin typeface="MyriadPro-Semibold"/>
              </a:rPr>
              <a:t>PapillaryThyroid</a:t>
            </a:r>
            <a:r>
              <a:rPr lang="en-US" sz="1800" dirty="0">
                <a:latin typeface="MyriadPro-Semibold"/>
              </a:rPr>
              <a:t> </a:t>
            </a:r>
            <a:r>
              <a:rPr lang="en-US" sz="1800" dirty="0" err="1">
                <a:latin typeface="MyriadPro-Semibold"/>
              </a:rPr>
              <a:t>Microcarcinoma</a:t>
            </a:r>
            <a:r>
              <a:rPr lang="en-US" sz="1800" dirty="0">
                <a:latin typeface="MyriadPro-Semibold"/>
              </a:rPr>
              <a:t>? The Current Situation </a:t>
            </a:r>
            <a:r>
              <a:rPr lang="en-US" sz="1800" dirty="0" smtClean="0">
                <a:latin typeface="MyriadPro-Semibold"/>
              </a:rPr>
              <a:t>Worldwide</a:t>
            </a:r>
          </a:p>
          <a:p>
            <a:r>
              <a:rPr lang="en-US" dirty="0">
                <a:latin typeface="AdvTimRomLiebert"/>
              </a:rPr>
              <a:t>A 2016 Revisiting low-risk thyroid papillary micro-</a:t>
            </a:r>
            <a:r>
              <a:rPr lang="en-US" dirty="0"/>
              <a:t>carcinomas resected without observation: </a:t>
            </a:r>
          </a:p>
          <a:p>
            <a:r>
              <a:rPr lang="en-US" dirty="0"/>
              <a:t>was immediate surgery necessary? </a:t>
            </a:r>
            <a:r>
              <a:rPr lang="en-US" dirty="0">
                <a:latin typeface="AdvTimRomLiebert"/>
              </a:rPr>
              <a:t>Ito Y, </a:t>
            </a:r>
            <a:r>
              <a:rPr lang="en-US" dirty="0" err="1">
                <a:latin typeface="AdvTimRomLiebert"/>
              </a:rPr>
              <a:t>Miyauchi</a:t>
            </a:r>
            <a:r>
              <a:rPr lang="en-US" dirty="0">
                <a:latin typeface="AdvTimRomLiebert"/>
              </a:rPr>
              <a:t> A </a:t>
            </a:r>
            <a:r>
              <a:rPr lang="en-US" dirty="0"/>
              <a:t>World J </a:t>
            </a:r>
            <a:r>
              <a:rPr lang="en-US" dirty="0" err="1" smtClean="0"/>
              <a:t>Surg</a:t>
            </a:r>
            <a:endParaRPr lang="en-US" sz="2800" dirty="0" smtClean="0"/>
          </a:p>
          <a:p>
            <a:r>
              <a:rPr lang="en-US" dirty="0" smtClean="0"/>
              <a:t>Symptomatic </a:t>
            </a:r>
            <a:r>
              <a:rPr lang="en-US" dirty="0"/>
              <a:t>versus Asymptomatic </a:t>
            </a:r>
            <a:r>
              <a:rPr lang="en-US" dirty="0" err="1"/>
              <a:t>Papilary</a:t>
            </a:r>
            <a:r>
              <a:rPr lang="en-US" dirty="0"/>
              <a:t>  </a:t>
            </a:r>
            <a:r>
              <a:rPr lang="en-US" dirty="0" err="1"/>
              <a:t>Microcarcinoma</a:t>
            </a:r>
            <a:r>
              <a:rPr lang="en-US" dirty="0"/>
              <a:t>: A Retrospective </a:t>
            </a:r>
            <a:r>
              <a:rPr lang="en-US" dirty="0" err="1"/>
              <a:t>Analy</a:t>
            </a:r>
            <a:r>
              <a:rPr lang="en-US" dirty="0"/>
              <a:t> Outcome and Prognostic Factors, </a:t>
            </a:r>
            <a:r>
              <a:rPr lang="en-US" sz="1600" dirty="0"/>
              <a:t>IWAO SUGITANI, </a:t>
            </a:r>
            <a:r>
              <a:rPr lang="en-US" dirty="0"/>
              <a:t>Endocrine Journal </a:t>
            </a:r>
            <a:r>
              <a:rPr lang="en-US" dirty="0" smtClean="0"/>
              <a:t>1999</a:t>
            </a:r>
          </a:p>
          <a:p>
            <a:r>
              <a:rPr lang="en-US" sz="1800" dirty="0"/>
              <a:t>Williams 14th edition </a:t>
            </a:r>
            <a:r>
              <a:rPr lang="en-US" sz="1800" dirty="0" smtClean="0"/>
              <a:t>2020,</a:t>
            </a:r>
            <a:r>
              <a:rPr lang="en-US" dirty="0"/>
              <a:t> </a:t>
            </a:r>
            <a:r>
              <a:rPr lang="en-US" sz="1800" dirty="0"/>
              <a:t>Nontoxic Diffuse Goiter, Nodular </a:t>
            </a:r>
            <a:r>
              <a:rPr lang="en-US" sz="1800" dirty="0" smtClean="0"/>
              <a:t>Thyroid Disorders</a:t>
            </a:r>
            <a:r>
              <a:rPr lang="en-US" sz="1800" dirty="0"/>
              <a:t>, and Thyroid </a:t>
            </a:r>
            <a:r>
              <a:rPr lang="en-US" sz="1800" dirty="0" smtClean="0"/>
              <a:t>Malignancies,</a:t>
            </a:r>
            <a:r>
              <a:rPr lang="en-US" b="1" dirty="0"/>
              <a:t> </a:t>
            </a:r>
            <a:r>
              <a:rPr lang="en-US" sz="1600" dirty="0"/>
              <a:t>SEBASTIANO </a:t>
            </a:r>
            <a:r>
              <a:rPr lang="en-US" sz="1600" dirty="0" smtClean="0"/>
              <a:t>FILETTI,page:483-464</a:t>
            </a:r>
            <a:endParaRPr lang="en-US" sz="1200" dirty="0"/>
          </a:p>
          <a:p>
            <a:endParaRPr lang="en-US" sz="1100" dirty="0"/>
          </a:p>
          <a:p>
            <a:endParaRPr lang="en-US" sz="1600" dirty="0"/>
          </a:p>
        </p:txBody>
      </p:sp>
    </p:spTree>
    <p:extLst>
      <p:ext uri="{BB962C8B-B14F-4D97-AF65-F5344CB8AC3E}">
        <p14:creationId xmlns:p14="http://schemas.microsoft.com/office/powerpoint/2010/main" val="26038076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آخرین خبر | بهار در راه اس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146" y="1"/>
            <a:ext cx="11720946" cy="6791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858707" y="794450"/>
            <a:ext cx="3542091" cy="707886"/>
          </a:xfrm>
          <a:prstGeom prst="rect">
            <a:avLst/>
          </a:prstGeom>
        </p:spPr>
        <p:txBody>
          <a:bodyPr wrap="square">
            <a:spAutoFit/>
          </a:bodyPr>
          <a:lstStyle/>
          <a:p>
            <a:pPr algn="ctr"/>
            <a:r>
              <a:rPr lang="en-US" sz="4000" b="1" i="1" dirty="0" smtClean="0">
                <a:solidFill>
                  <a:schemeClr val="accent1"/>
                </a:solidFill>
                <a:effectLst>
                  <a:outerShdw blurRad="38100" dist="38100" dir="2700000" algn="tl">
                    <a:srgbClr val="000000">
                      <a:alpha val="43137"/>
                    </a:srgbClr>
                  </a:outerShdw>
                </a:effectLst>
              </a:rPr>
              <a:t>Thank You</a:t>
            </a:r>
            <a:endParaRPr lang="en-US" sz="40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8543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763" y="1576462"/>
            <a:ext cx="11028217" cy="4050792"/>
          </a:xfrm>
        </p:spPr>
        <p:txBody>
          <a:bodyPr/>
          <a:lstStyle/>
          <a:p>
            <a:pPr marL="0" indent="0" algn="ctr">
              <a:buNone/>
            </a:pPr>
            <a:r>
              <a:rPr lang="en-US" sz="2800" dirty="0" smtClean="0"/>
              <a:t>    </a:t>
            </a:r>
          </a:p>
          <a:p>
            <a:pPr marL="0" indent="0" algn="ctr">
              <a:buNone/>
            </a:pPr>
            <a:endParaRPr lang="en-US" sz="2800" dirty="0"/>
          </a:p>
          <a:p>
            <a:pPr marL="0" indent="0" algn="ctr">
              <a:buNone/>
            </a:pPr>
            <a:r>
              <a:rPr lang="en-US" sz="2800" dirty="0" smtClean="0"/>
              <a:t>Preventive </a:t>
            </a:r>
            <a:r>
              <a:rPr lang="en-US" sz="2800" dirty="0"/>
              <a:t>Services Task Force now recommends </a:t>
            </a:r>
            <a:r>
              <a:rPr lang="en-US" sz="2800" dirty="0">
                <a:solidFill>
                  <a:srgbClr val="CC0099"/>
                </a:solidFill>
              </a:rPr>
              <a:t>against </a:t>
            </a:r>
            <a:r>
              <a:rPr lang="en-US" sz="2800" dirty="0"/>
              <a:t>thyroid </a:t>
            </a:r>
            <a:endParaRPr lang="fa-IR" sz="2800" dirty="0" smtClean="0"/>
          </a:p>
          <a:p>
            <a:pPr marL="0" indent="0" algn="ctr">
              <a:buNone/>
            </a:pPr>
            <a:r>
              <a:rPr lang="en-US" sz="2800" dirty="0" smtClean="0"/>
              <a:t>cancer </a:t>
            </a:r>
            <a:r>
              <a:rPr lang="en-US" sz="2800" dirty="0">
                <a:solidFill>
                  <a:srgbClr val="CC0099"/>
                </a:solidFill>
              </a:rPr>
              <a:t>screening in asymptomatic </a:t>
            </a:r>
            <a:r>
              <a:rPr lang="en-US" sz="2800" dirty="0"/>
              <a:t>adults, because </a:t>
            </a:r>
            <a:r>
              <a:rPr lang="en-US" sz="2800" b="1" i="1" dirty="0">
                <a:effectLst>
                  <a:outerShdw blurRad="38100" dist="38100" dir="2700000" algn="tl">
                    <a:srgbClr val="000000">
                      <a:alpha val="43137"/>
                    </a:srgbClr>
                  </a:outerShdw>
                </a:effectLst>
              </a:rPr>
              <a:t>its harmful </a:t>
            </a:r>
            <a:endParaRPr lang="fa-IR" sz="2800" b="1" i="1" dirty="0" smtClean="0">
              <a:effectLst>
                <a:outerShdw blurRad="38100" dist="38100" dir="2700000" algn="tl">
                  <a:srgbClr val="000000">
                    <a:alpha val="43137"/>
                  </a:srgbClr>
                </a:outerShdw>
              </a:effectLst>
            </a:endParaRPr>
          </a:p>
          <a:p>
            <a:pPr marL="0" indent="0" algn="ctr">
              <a:buNone/>
            </a:pPr>
            <a:r>
              <a:rPr lang="en-US" sz="2800" b="1" i="1" dirty="0" smtClean="0">
                <a:effectLst>
                  <a:outerShdw blurRad="38100" dist="38100" dir="2700000" algn="tl">
                    <a:srgbClr val="000000">
                      <a:alpha val="43137"/>
                    </a:srgbClr>
                  </a:outerShdw>
                </a:effectLst>
              </a:rPr>
              <a:t>effects </a:t>
            </a:r>
            <a:r>
              <a:rPr lang="en-US" sz="2800" b="1" i="1" dirty="0">
                <a:effectLst>
                  <a:outerShdw blurRad="38100" dist="38100" dir="2700000" algn="tl">
                    <a:srgbClr val="000000">
                      <a:alpha val="43137"/>
                    </a:srgbClr>
                  </a:outerShdw>
                </a:effectLst>
              </a:rPr>
              <a:t>outweigh its potential benefits.</a:t>
            </a:r>
            <a:endParaRPr lang="en-US" sz="3600" b="1" i="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568431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419" y="1228436"/>
            <a:ext cx="10972800" cy="4768273"/>
          </a:xfrm>
        </p:spPr>
        <p:txBody>
          <a:bodyPr>
            <a:normAutofit/>
          </a:bodyPr>
          <a:lstStyle/>
          <a:p>
            <a:pPr>
              <a:buFont typeface="Wingdings" panose="05000000000000000000" pitchFamily="2" charset="2"/>
              <a:buChar char="v"/>
            </a:pPr>
            <a:r>
              <a:rPr lang="en-US" sz="2400" dirty="0"/>
              <a:t>The recommendation against screening does</a:t>
            </a:r>
            <a:r>
              <a:rPr lang="en-US" sz="2400" dirty="0">
                <a:solidFill>
                  <a:srgbClr val="CC0099"/>
                </a:solidFill>
              </a:rPr>
              <a:t> not </a:t>
            </a:r>
            <a:r>
              <a:rPr lang="en-US" sz="2400" dirty="0"/>
              <a:t>apply to patients with known </a:t>
            </a:r>
            <a:r>
              <a:rPr lang="en-US" sz="2400" dirty="0">
                <a:solidFill>
                  <a:srgbClr val="CC0099"/>
                </a:solidFill>
              </a:rPr>
              <a:t>risk factors for thyroid cancer:</a:t>
            </a:r>
          </a:p>
          <a:p>
            <a:pPr>
              <a:buFont typeface="Wingdings" panose="05000000000000000000" pitchFamily="2" charset="2"/>
              <a:buChar char="q"/>
            </a:pPr>
            <a:r>
              <a:rPr lang="en-US" sz="2400" dirty="0"/>
              <a:t>Childhood radiation exposure in the form of </a:t>
            </a:r>
            <a:r>
              <a:rPr lang="en-US" sz="2400" dirty="0">
                <a:solidFill>
                  <a:srgbClr val="CC0099"/>
                </a:solidFill>
              </a:rPr>
              <a:t>radioactive fallout </a:t>
            </a:r>
          </a:p>
          <a:p>
            <a:pPr>
              <a:buFont typeface="Wingdings" panose="05000000000000000000" pitchFamily="2" charset="2"/>
              <a:buChar char="q"/>
            </a:pPr>
            <a:r>
              <a:rPr lang="en-US" sz="2400" dirty="0"/>
              <a:t> </a:t>
            </a:r>
            <a:r>
              <a:rPr lang="en-US" sz="2400" dirty="0">
                <a:solidFill>
                  <a:srgbClr val="CC0099"/>
                </a:solidFill>
              </a:rPr>
              <a:t>Radiotherapy</a:t>
            </a:r>
            <a:r>
              <a:rPr lang="en-US" sz="2400" dirty="0"/>
              <a:t>, including low-dose forms for benign conditions</a:t>
            </a:r>
          </a:p>
          <a:p>
            <a:pPr>
              <a:buFont typeface="Wingdings" panose="05000000000000000000" pitchFamily="2" charset="2"/>
              <a:buChar char="q"/>
            </a:pPr>
            <a:r>
              <a:rPr lang="en-US" sz="2400" dirty="0"/>
              <a:t> </a:t>
            </a:r>
            <a:r>
              <a:rPr lang="en-US" sz="2400" dirty="0">
                <a:solidFill>
                  <a:srgbClr val="CC0099"/>
                </a:solidFill>
              </a:rPr>
              <a:t>Inherited syndromes </a:t>
            </a:r>
            <a:r>
              <a:rPr lang="en-US" sz="2400" dirty="0"/>
              <a:t>associated with thyroid cancer</a:t>
            </a:r>
          </a:p>
          <a:p>
            <a:pPr>
              <a:buFont typeface="Wingdings" panose="05000000000000000000" pitchFamily="2" charset="2"/>
              <a:buChar char="q"/>
            </a:pPr>
            <a:r>
              <a:rPr lang="en-US" sz="2400" dirty="0"/>
              <a:t> A </a:t>
            </a:r>
            <a:r>
              <a:rPr lang="en-US" sz="2400" dirty="0">
                <a:solidFill>
                  <a:srgbClr val="CC0099"/>
                </a:solidFill>
              </a:rPr>
              <a:t>family history </a:t>
            </a:r>
            <a:r>
              <a:rPr lang="en-US" sz="2400" dirty="0"/>
              <a:t>of thyroid cancer</a:t>
            </a:r>
          </a:p>
          <a:p>
            <a:pPr marL="0" indent="0" algn="ctr">
              <a:buNone/>
            </a:pPr>
            <a:endParaRPr lang="fa-IR" sz="2800" dirty="0" smtClean="0"/>
          </a:p>
          <a:p>
            <a:pPr marL="0" indent="0" algn="ctr">
              <a:buNone/>
            </a:pPr>
            <a:r>
              <a:rPr lang="en-US" sz="2800" dirty="0" smtClean="0"/>
              <a:t>Even </a:t>
            </a:r>
            <a:r>
              <a:rPr lang="en-US" sz="2800" dirty="0"/>
              <a:t>in these cases, </a:t>
            </a:r>
            <a:r>
              <a:rPr lang="en-US" sz="2800" b="1" i="1" dirty="0">
                <a:effectLst>
                  <a:outerShdw blurRad="38100" dist="38100" dir="2700000" algn="tl">
                    <a:srgbClr val="000000">
                      <a:alpha val="43137"/>
                    </a:srgbClr>
                  </a:outerShdw>
                </a:effectLst>
              </a:rPr>
              <a:t>the benefits of early detection have yet to be demonstrated .</a:t>
            </a:r>
          </a:p>
          <a:p>
            <a:pPr marL="0" indent="0">
              <a:buNone/>
            </a:pPr>
            <a:endParaRPr lang="en-US" dirty="0"/>
          </a:p>
        </p:txBody>
      </p:sp>
    </p:spTree>
    <p:extLst>
      <p:ext uri="{BB962C8B-B14F-4D97-AF65-F5344CB8AC3E}">
        <p14:creationId xmlns:p14="http://schemas.microsoft.com/office/powerpoint/2010/main" val="34570613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13818</TotalTime>
  <Words>4123</Words>
  <Application>Microsoft Office PowerPoint</Application>
  <PresentationFormat>Widescreen</PresentationFormat>
  <Paragraphs>392</Paragraphs>
  <Slides>79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79</vt:i4>
      </vt:variant>
    </vt:vector>
  </HeadingPairs>
  <TitlesOfParts>
    <vt:vector size="92" baseType="lpstr">
      <vt:lpstr>AdvTimRomLiebert</vt:lpstr>
      <vt:lpstr>Arial</vt:lpstr>
      <vt:lpstr>Arial Black</vt:lpstr>
      <vt:lpstr>Calibri</vt:lpstr>
      <vt:lpstr>Courier New</vt:lpstr>
      <vt:lpstr>MyriadPro-Semibold</vt:lpstr>
      <vt:lpstr>Roboto</vt:lpstr>
      <vt:lpstr>Tahoma</vt:lpstr>
      <vt:lpstr>Times New Roman</vt:lpstr>
      <vt:lpstr>TimesLTStd-Bold3</vt:lpstr>
      <vt:lpstr>TimesLTStd-Roman5</vt:lpstr>
      <vt:lpstr>Wingdings</vt:lpstr>
      <vt:lpstr>Wood Type</vt:lpstr>
      <vt:lpstr>Active Surveillance of Adult  Low-Risk Papillary Thyroid carcinoma</vt:lpstr>
      <vt:lpstr>PowerPoint Presentation</vt:lpstr>
      <vt:lpstr>PowerPoint Presentation</vt:lpstr>
      <vt:lpstr>PowerPoint Presentation</vt:lpstr>
      <vt:lpstr>Prevalence of thyroid nodules:</vt:lpstr>
      <vt:lpstr>Epidemiological studies suggest a small but real increase in the incidence of thyroid cancer: </vt:lpstr>
      <vt:lpstr>PowerPoint Presentation</vt:lpstr>
      <vt:lpstr>PowerPoint Presentation</vt:lpstr>
      <vt:lpstr>PowerPoint Presentation</vt:lpstr>
      <vt:lpstr>PowerPoint Presentation</vt:lpstr>
      <vt:lpstr>Recognized risk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Studies showed favorable outcomes:</vt:lpstr>
      <vt:lpstr>PowerPoint Presentation</vt:lpstr>
      <vt:lpstr>PowerPoint Presentation</vt:lpstr>
      <vt:lpstr>Indications for AS and immediate surgery for PTMC</vt:lpstr>
      <vt:lpstr>Immediate surgery:</vt:lpstr>
      <vt:lpstr>PowerPoint Presentation</vt:lpstr>
      <vt:lpstr>Microscopic LNM:</vt:lpstr>
      <vt:lpstr>Microscopic LNM:</vt:lpstr>
      <vt:lpstr>FNAC features:</vt:lpstr>
      <vt:lpstr>Location of Nodule:</vt:lpstr>
      <vt:lpstr>Evaluation of ETE and LNM</vt:lpstr>
      <vt:lpstr>Evaluation of ETE and LNM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Multiplicity;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 of tumor enlargement and  proper timing for surgery</vt:lpstr>
      <vt:lpstr>PowerPoint Presentation</vt:lpstr>
      <vt:lpstr>PowerPoint Presentation</vt:lpstr>
      <vt:lpstr>Should TSH suppression therapy be performed during AS?</vt:lpstr>
      <vt:lpstr>How long and how many years should as be continued?</vt:lpstr>
      <vt:lpstr>Patient-reported outcomes</vt:lpstr>
      <vt:lpstr>PowerPoint Presentation</vt:lpstr>
      <vt:lpstr>Topics for Future Research Molecular markers</vt:lpstr>
      <vt:lpstr>Back to the Patients…..?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Pituitary Disorders in          Pregnancy</dc:title>
  <dc:creator>Windows User</dc:creator>
  <cp:lastModifiedBy>TAK</cp:lastModifiedBy>
  <cp:revision>341</cp:revision>
  <dcterms:created xsi:type="dcterms:W3CDTF">2021-02-14T13:21:46Z</dcterms:created>
  <dcterms:modified xsi:type="dcterms:W3CDTF">2021-05-21T16:02:31Z</dcterms:modified>
</cp:coreProperties>
</file>