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445" r:id="rId2"/>
    <p:sldId id="444" r:id="rId3"/>
    <p:sldId id="257" r:id="rId4"/>
    <p:sldId id="349" r:id="rId5"/>
    <p:sldId id="438" r:id="rId6"/>
    <p:sldId id="258" r:id="rId7"/>
    <p:sldId id="259" r:id="rId8"/>
    <p:sldId id="260" r:id="rId9"/>
    <p:sldId id="262" r:id="rId10"/>
    <p:sldId id="263" r:id="rId11"/>
    <p:sldId id="398" r:id="rId12"/>
    <p:sldId id="399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350" r:id="rId22"/>
    <p:sldId id="280" r:id="rId23"/>
    <p:sldId id="281" r:id="rId24"/>
    <p:sldId id="495" r:id="rId25"/>
    <p:sldId id="494" r:id="rId26"/>
    <p:sldId id="285" r:id="rId27"/>
    <p:sldId id="286" r:id="rId28"/>
    <p:sldId id="402" r:id="rId29"/>
    <p:sldId id="403" r:id="rId30"/>
    <p:sldId id="288" r:id="rId31"/>
    <p:sldId id="290" r:id="rId32"/>
    <p:sldId id="351" r:id="rId33"/>
    <p:sldId id="292" r:id="rId34"/>
    <p:sldId id="405" r:id="rId35"/>
    <p:sldId id="294" r:id="rId36"/>
    <p:sldId id="295" r:id="rId37"/>
    <p:sldId id="296" r:id="rId38"/>
    <p:sldId id="297" r:id="rId39"/>
    <p:sldId id="298" r:id="rId40"/>
    <p:sldId id="299" r:id="rId41"/>
    <p:sldId id="406" r:id="rId42"/>
    <p:sldId id="440" r:id="rId43"/>
    <p:sldId id="300" r:id="rId44"/>
    <p:sldId id="301" r:id="rId45"/>
    <p:sldId id="408" r:id="rId46"/>
    <p:sldId id="407" r:id="rId47"/>
    <p:sldId id="304" r:id="rId48"/>
    <p:sldId id="305" r:id="rId49"/>
    <p:sldId id="306" r:id="rId50"/>
    <p:sldId id="410" r:id="rId51"/>
    <p:sldId id="411" r:id="rId52"/>
    <p:sldId id="412" r:id="rId53"/>
    <p:sldId id="413" r:id="rId54"/>
    <p:sldId id="414" r:id="rId55"/>
    <p:sldId id="310" r:id="rId56"/>
    <p:sldId id="415" r:id="rId57"/>
    <p:sldId id="416" r:id="rId58"/>
    <p:sldId id="313" r:id="rId59"/>
    <p:sldId id="417" r:id="rId60"/>
    <p:sldId id="314" r:id="rId61"/>
    <p:sldId id="418" r:id="rId62"/>
    <p:sldId id="315" r:id="rId63"/>
    <p:sldId id="419" r:id="rId64"/>
    <p:sldId id="316" r:id="rId65"/>
    <p:sldId id="317" r:id="rId66"/>
    <p:sldId id="420" r:id="rId67"/>
    <p:sldId id="320" r:id="rId68"/>
    <p:sldId id="321" r:id="rId69"/>
    <p:sldId id="322" r:id="rId70"/>
    <p:sldId id="323" r:id="rId71"/>
    <p:sldId id="421" r:id="rId72"/>
    <p:sldId id="324" r:id="rId73"/>
    <p:sldId id="478" r:id="rId74"/>
    <p:sldId id="471" r:id="rId75"/>
    <p:sldId id="474" r:id="rId76"/>
    <p:sldId id="472" r:id="rId77"/>
    <p:sldId id="475" r:id="rId78"/>
    <p:sldId id="473" r:id="rId79"/>
    <p:sldId id="477" r:id="rId80"/>
    <p:sldId id="465" r:id="rId81"/>
    <p:sldId id="479" r:id="rId82"/>
    <p:sldId id="466" r:id="rId83"/>
    <p:sldId id="469" r:id="rId84"/>
    <p:sldId id="489" r:id="rId85"/>
    <p:sldId id="490" r:id="rId86"/>
    <p:sldId id="483" r:id="rId87"/>
    <p:sldId id="491" r:id="rId88"/>
    <p:sldId id="485" r:id="rId89"/>
    <p:sldId id="486" r:id="rId90"/>
    <p:sldId id="492" r:id="rId91"/>
    <p:sldId id="487" r:id="rId92"/>
    <p:sldId id="327" r:id="rId93"/>
    <p:sldId id="331" r:id="rId94"/>
    <p:sldId id="332" r:id="rId95"/>
    <p:sldId id="343" r:id="rId96"/>
    <p:sldId id="422" r:id="rId97"/>
    <p:sldId id="344" r:id="rId98"/>
    <p:sldId id="345" r:id="rId99"/>
    <p:sldId id="346" r:id="rId100"/>
    <p:sldId id="347" r:id="rId101"/>
    <p:sldId id="424" r:id="rId102"/>
    <p:sldId id="353" r:id="rId103"/>
    <p:sldId id="423" r:id="rId104"/>
    <p:sldId id="355" r:id="rId105"/>
    <p:sldId id="425" r:id="rId106"/>
    <p:sldId id="362" r:id="rId107"/>
    <p:sldId id="363" r:id="rId108"/>
    <p:sldId id="364" r:id="rId109"/>
    <p:sldId id="367" r:id="rId110"/>
    <p:sldId id="369" r:id="rId111"/>
    <p:sldId id="370" r:id="rId112"/>
    <p:sldId id="371" r:id="rId113"/>
    <p:sldId id="372" r:id="rId114"/>
    <p:sldId id="428" r:id="rId115"/>
    <p:sldId id="373" r:id="rId116"/>
    <p:sldId id="431" r:id="rId117"/>
    <p:sldId id="377" r:id="rId118"/>
    <p:sldId id="383" r:id="rId119"/>
    <p:sldId id="384" r:id="rId120"/>
    <p:sldId id="436" r:id="rId121"/>
    <p:sldId id="385" r:id="rId122"/>
    <p:sldId id="437" r:id="rId123"/>
    <p:sldId id="386" r:id="rId124"/>
    <p:sldId id="387" r:id="rId125"/>
    <p:sldId id="442" r:id="rId1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712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outlineViewPr>
    <p:cViewPr>
      <p:scale>
        <a:sx n="33" d="100"/>
        <a:sy n="33" d="100"/>
      </p:scale>
      <p:origin x="0" y="-5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8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405412"/>
            <a:ext cx="11221156" cy="5870221"/>
          </a:xfrm>
        </p:spPr>
      </p:pic>
      <p:sp>
        <p:nvSpPr>
          <p:cNvPr id="3" name="TextBox 2"/>
          <p:cNvSpPr txBox="1"/>
          <p:nvPr/>
        </p:nvSpPr>
        <p:spPr>
          <a:xfrm>
            <a:off x="6858000" y="1975556"/>
            <a:ext cx="54367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the name of Allah    </a:t>
            </a:r>
            <a:endParaRPr lang="fa-I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mean age adjusted serum triglyceride concentrations </a:t>
            </a:r>
            <a:r>
              <a:rPr lang="en-US" dirty="0"/>
              <a:t>of US adult </a:t>
            </a:r>
            <a:r>
              <a:rPr lang="en-US" dirty="0">
                <a:solidFill>
                  <a:srgbClr val="FF0000"/>
                </a:solidFill>
              </a:rPr>
              <a:t>men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women</a:t>
            </a:r>
            <a:r>
              <a:rPr lang="en-US" dirty="0"/>
              <a:t> were reported to be </a:t>
            </a:r>
            <a:r>
              <a:rPr lang="en-US" dirty="0">
                <a:solidFill>
                  <a:srgbClr val="FF0000"/>
                </a:solidFill>
              </a:rPr>
              <a:t>128 </a:t>
            </a:r>
            <a:r>
              <a:rPr lang="en-US" dirty="0"/>
              <a:t>(5th-95th percentile 52-361) </a:t>
            </a:r>
            <a:r>
              <a:rPr lang="en-US" dirty="0">
                <a:solidFill>
                  <a:srgbClr val="FF0000"/>
                </a:solidFill>
              </a:rPr>
              <a:t>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110 mg/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(48-270), respectively, in the 1999-2008 National Health and Nutrition Examination Survey (NHANES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/>
              <a:t>Serum triglycerides tend to increase with age and are lower in children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1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solidFill>
                  <a:srgbClr val="FF0000"/>
                </a:solidFill>
              </a:rPr>
              <a:t>Drug treatment </a:t>
            </a:r>
            <a:endParaRPr lang="fa-IR" sz="6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As the risk of pancreatitis increases when serum triglycerides are elevated </a:t>
            </a:r>
            <a:r>
              <a:rPr lang="en-US" dirty="0">
                <a:solidFill>
                  <a:srgbClr val="FF0000"/>
                </a:solidFill>
              </a:rPr>
              <a:t>above 500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/>
              <a:t>, most guidelines recommend treatment with fibrates, omega-3 fatty acids, or niacin to reduce this risk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these recommendations are largely based on </a:t>
            </a:r>
            <a:r>
              <a:rPr lang="en-US" dirty="0">
                <a:solidFill>
                  <a:srgbClr val="FF0000"/>
                </a:solidFill>
              </a:rPr>
              <a:t>observational </a:t>
            </a:r>
            <a:r>
              <a:rPr lang="en-US" dirty="0" smtClean="0">
                <a:solidFill>
                  <a:srgbClr val="FF0000"/>
                </a:solidFill>
              </a:rPr>
              <a:t>studies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14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7910"/>
            <a:ext cx="9601196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no clinical trials </a:t>
            </a:r>
            <a:r>
              <a:rPr lang="en-US" dirty="0"/>
              <a:t>have shown a reduced risk of pancreatitis with </a:t>
            </a:r>
            <a:r>
              <a:rPr lang="en-US" dirty="0">
                <a:solidFill>
                  <a:srgbClr val="FF0000"/>
                </a:solidFill>
              </a:rPr>
              <a:t>omega-3 fatty acid therapy</a:t>
            </a:r>
            <a:r>
              <a:rPr lang="en-US" dirty="0">
                <a:solidFill>
                  <a:srgbClr val="00B0F0"/>
                </a:solidFill>
              </a:rPr>
              <a:t> or niacin</a:t>
            </a:r>
            <a:r>
              <a:rPr lang="en-US" dirty="0"/>
              <a:t>, although the </a:t>
            </a:r>
            <a:r>
              <a:rPr lang="en-US" dirty="0">
                <a:solidFill>
                  <a:srgbClr val="FF0000"/>
                </a:solidFill>
              </a:rPr>
              <a:t>former</a:t>
            </a:r>
            <a:r>
              <a:rPr lang="en-US" dirty="0"/>
              <a:t> has been shown to improve some outcomes in acute pancreatitis, likely owing </a:t>
            </a:r>
            <a:r>
              <a:rPr lang="en-US" dirty="0">
                <a:solidFill>
                  <a:srgbClr val="FF0000"/>
                </a:solidFill>
              </a:rPr>
              <a:t>to its anti-inflammatory effect.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However, as they have been shown to reduce serum triglycerides by 30-50%, the assumption that they will reduce risk of HTG-AP is reasonable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841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Management of patients with moderate hypertriglyceridemia to reduce risk of ASCVD </a:t>
            </a:r>
            <a:endParaRPr lang="fa-IR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As discussed above for patients with severe hypertriglyceridemia, optimizing </a:t>
            </a:r>
            <a:r>
              <a:rPr lang="en-US" dirty="0">
                <a:solidFill>
                  <a:srgbClr val="00B0F0"/>
                </a:solidFill>
              </a:rPr>
              <a:t>therapeutic lifestyle changes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correcting secondary exacerbating factors </a:t>
            </a:r>
            <a:r>
              <a:rPr lang="en-US" dirty="0"/>
              <a:t>is critically important in patients with moderate hypertriglyceridemia before consideration of drug treatment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only class 1 recommendation </a:t>
            </a:r>
            <a:r>
              <a:rPr lang="en-US" dirty="0"/>
              <a:t>on treating hypertriglyceridemia in the most recent AHA/ACC lipid treatment guidelines is for clinicians to “</a:t>
            </a:r>
            <a:r>
              <a:rPr lang="en-US" dirty="0">
                <a:solidFill>
                  <a:srgbClr val="FF0000"/>
                </a:solidFill>
              </a:rPr>
              <a:t>address and treat lifestyle factors </a:t>
            </a:r>
            <a:r>
              <a:rPr lang="en-US" dirty="0"/>
              <a:t>(obesity and metabolic syndrome), </a:t>
            </a:r>
            <a:r>
              <a:rPr lang="en-US" dirty="0">
                <a:solidFill>
                  <a:srgbClr val="FF0000"/>
                </a:solidFill>
              </a:rPr>
              <a:t>secondary factors </a:t>
            </a:r>
            <a:r>
              <a:rPr lang="en-US" dirty="0"/>
              <a:t>(diabetes mellitus, chronic liver or kidney disease and/or nephrotic syndrome, hypothyroidism) and </a:t>
            </a:r>
            <a:r>
              <a:rPr lang="en-US" dirty="0">
                <a:solidFill>
                  <a:srgbClr val="FF0000"/>
                </a:solidFill>
              </a:rPr>
              <a:t>medications</a:t>
            </a:r>
            <a:r>
              <a:rPr lang="en-US" dirty="0"/>
              <a:t> that increase triglycerides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917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If serum triglycerides remain elevated after optimization of these factors, consideration of drug treatment would be worth while. </a:t>
            </a:r>
          </a:p>
          <a:p>
            <a:pPr marL="0" indent="0" algn="l">
              <a:buNone/>
            </a:pPr>
            <a:r>
              <a:rPr lang="en-US" dirty="0"/>
              <a:t>Hypertriglyceridemia is a “</a:t>
            </a:r>
            <a:r>
              <a:rPr lang="en-US" dirty="0">
                <a:solidFill>
                  <a:srgbClr val="00B050"/>
                </a:solidFill>
              </a:rPr>
              <a:t>risk enhancing factor</a:t>
            </a:r>
            <a:r>
              <a:rPr lang="en-US" dirty="0"/>
              <a:t>” favoring statin treatment to reduce LDL cholesterol and thereby favorably affect risk of ASCVD.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/>
              <a:t>The role of </a:t>
            </a:r>
            <a:r>
              <a:rPr lang="en-US" dirty="0">
                <a:solidFill>
                  <a:srgbClr val="FF0000"/>
                </a:solidFill>
              </a:rPr>
              <a:t>hypertriglyceridemia</a:t>
            </a:r>
            <a:r>
              <a:rPr lang="en-US" dirty="0"/>
              <a:t> as an </a:t>
            </a:r>
            <a:r>
              <a:rPr lang="en-US" dirty="0">
                <a:solidFill>
                  <a:srgbClr val="FF0000"/>
                </a:solidFill>
              </a:rPr>
              <a:t>independent cardiovascular risk factor </a:t>
            </a:r>
            <a:r>
              <a:rPr lang="en-US" dirty="0"/>
              <a:t>has been </a:t>
            </a:r>
            <a:r>
              <a:rPr lang="en-US" dirty="0">
                <a:solidFill>
                  <a:srgbClr val="FF0000"/>
                </a:solidFill>
              </a:rPr>
              <a:t>debated</a:t>
            </a:r>
            <a:r>
              <a:rPr lang="en-US" dirty="0"/>
              <a:t>. </a:t>
            </a:r>
          </a:p>
          <a:p>
            <a:pPr marL="0" indent="0" algn="l">
              <a:buNone/>
            </a:pP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94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Interestingly, other large prospective studies such as the Copenhagen City Heart Study and Women’s Health Initiative Study have identified </a:t>
            </a:r>
            <a:r>
              <a:rPr lang="en-US" dirty="0">
                <a:solidFill>
                  <a:srgbClr val="FF0000"/>
                </a:solidFill>
              </a:rPr>
              <a:t>non-fasting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triglycerides as a better marker for risk of ASCVD </a:t>
            </a:r>
            <a:r>
              <a:rPr lang="en-US" dirty="0">
                <a:solidFill>
                  <a:schemeClr val="tx1"/>
                </a:solidFill>
              </a:rPr>
              <a:t>than fasting serum </a:t>
            </a:r>
            <a:r>
              <a:rPr lang="en-US" dirty="0" smtClean="0">
                <a:solidFill>
                  <a:schemeClr val="tx1"/>
                </a:solidFill>
              </a:rPr>
              <a:t>triglycerides.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These findings have shifted attention to the </a:t>
            </a:r>
            <a:r>
              <a:rPr lang="en-US" dirty="0">
                <a:solidFill>
                  <a:srgbClr val="00B050"/>
                </a:solidFill>
              </a:rPr>
              <a:t>role of remnant lipoprotein cholesterol</a:t>
            </a:r>
            <a:r>
              <a:rPr lang="en-US" dirty="0"/>
              <a:t> in </a:t>
            </a:r>
            <a:r>
              <a:rPr lang="en-US" dirty="0" err="1" smtClean="0"/>
              <a:t>atherogenesis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remnants of initial hydrolysis of chylomicron and VLDL particles carry a large amount of cholesterol and are also easily taken up by the arterial </a:t>
            </a:r>
            <a:r>
              <a:rPr lang="en-US" dirty="0" err="1" smtClean="0"/>
              <a:t>wall,leading</a:t>
            </a:r>
            <a:r>
              <a:rPr lang="en-US" dirty="0" smtClean="0"/>
              <a:t> </a:t>
            </a:r>
            <a:r>
              <a:rPr lang="en-US" dirty="0"/>
              <a:t>to atherosclerotic plaque formation.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681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Although the triglyceride molecule </a:t>
            </a:r>
            <a:r>
              <a:rPr lang="en-US" dirty="0">
                <a:solidFill>
                  <a:srgbClr val="FF0000"/>
                </a:solidFill>
              </a:rPr>
              <a:t>may itself not contribute </a:t>
            </a:r>
            <a:r>
              <a:rPr lang="en-US" dirty="0"/>
              <a:t>to this process, high serum triglycerides, especially </a:t>
            </a:r>
            <a:r>
              <a:rPr lang="en-US" dirty="0" err="1"/>
              <a:t>postprandially</a:t>
            </a:r>
            <a:r>
              <a:rPr lang="en-US" dirty="0"/>
              <a:t>, may be a marker for </a:t>
            </a:r>
            <a:r>
              <a:rPr lang="en-US" dirty="0">
                <a:solidFill>
                  <a:srgbClr val="FF0000"/>
                </a:solidFill>
              </a:rPr>
              <a:t>elevated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remnant lipoprotein cholesterol </a:t>
            </a:r>
            <a:r>
              <a:rPr lang="en-US" dirty="0"/>
              <a:t>concentrations, which directly promote </a:t>
            </a:r>
            <a:r>
              <a:rPr lang="en-US" dirty="0" err="1" smtClean="0"/>
              <a:t>atherogenesis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6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FF0000"/>
                </a:solidFill>
              </a:rPr>
              <a:t>Statins</a:t>
            </a:r>
            <a:endParaRPr lang="fa-IR" sz="8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Statin therapy reduces serum </a:t>
            </a:r>
            <a:r>
              <a:rPr lang="en-US" dirty="0">
                <a:solidFill>
                  <a:srgbClr val="FF0000"/>
                </a:solidFill>
              </a:rPr>
              <a:t>triglycerides by </a:t>
            </a:r>
            <a:r>
              <a:rPr lang="en-US" dirty="0" smtClean="0">
                <a:solidFill>
                  <a:srgbClr val="FF0000"/>
                </a:solidFill>
              </a:rPr>
              <a:t>15-30%</a:t>
            </a:r>
            <a:r>
              <a:rPr lang="en-US" dirty="0" smtClean="0"/>
              <a:t>, </a:t>
            </a:r>
            <a:r>
              <a:rPr lang="en-US" dirty="0"/>
              <a:t>and more importantly VLDL and other apolipoprotein B containing </a:t>
            </a:r>
            <a:r>
              <a:rPr lang="en-US" dirty="0" err="1"/>
              <a:t>atherogenic</a:t>
            </a:r>
            <a:r>
              <a:rPr lang="en-US" dirty="0"/>
              <a:t> remnant particles that are increased in </a:t>
            </a:r>
            <a:r>
              <a:rPr lang="en-US" dirty="0" err="1"/>
              <a:t>hypertriglyceridemic</a:t>
            </a:r>
            <a:r>
              <a:rPr lang="en-US" dirty="0"/>
              <a:t> patients. </a:t>
            </a: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Given the large body of evidence establishing the efficacy of statins for both primary and secondary </a:t>
            </a:r>
            <a:r>
              <a:rPr lang="en-US" dirty="0" smtClean="0"/>
              <a:t>prevention, </a:t>
            </a:r>
            <a:r>
              <a:rPr lang="en-US" dirty="0"/>
              <a:t>starting </a:t>
            </a:r>
            <a:r>
              <a:rPr lang="en-US" dirty="0">
                <a:solidFill>
                  <a:srgbClr val="00B0F0"/>
                </a:solidFill>
              </a:rPr>
              <a:t>statin therapy in all patients </a:t>
            </a:r>
            <a:r>
              <a:rPr lang="en-US" dirty="0" smtClean="0">
                <a:solidFill>
                  <a:srgbClr val="00B0F0"/>
                </a:solidFill>
              </a:rPr>
              <a:t>with hypertriglyceridemia </a:t>
            </a:r>
            <a:r>
              <a:rPr lang="en-US" dirty="0">
                <a:solidFill>
                  <a:srgbClr val="00B0F0"/>
                </a:solidFill>
              </a:rPr>
              <a:t>and elevated risk of ASCVD is reasonable</a:t>
            </a:r>
            <a:endParaRPr lang="fa-I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i="1" dirty="0" smtClean="0">
                <a:solidFill>
                  <a:srgbClr val="FF0000"/>
                </a:solidFill>
              </a:rPr>
              <a:t>Fibrates</a:t>
            </a:r>
            <a:endParaRPr lang="fa-IR" sz="8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Fibrates induce the expression of peroxisome proliferator activated receptor </a:t>
            </a:r>
            <a:r>
              <a:rPr lang="el-GR" dirty="0"/>
              <a:t>α (</a:t>
            </a:r>
            <a:r>
              <a:rPr lang="en-US" dirty="0">
                <a:solidFill>
                  <a:srgbClr val="FF0000"/>
                </a:solidFill>
              </a:rPr>
              <a:t>PPAR-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l-GR" dirty="0"/>
              <a:t>), </a:t>
            </a:r>
            <a:r>
              <a:rPr lang="en-US" dirty="0"/>
              <a:t>a key transcription factor that increases the expression of various proteins involved in lipoprotein metabolism including </a:t>
            </a:r>
            <a:r>
              <a:rPr lang="en-US" dirty="0">
                <a:solidFill>
                  <a:srgbClr val="00B0F0"/>
                </a:solidFill>
              </a:rPr>
              <a:t>lipoprotein lipase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apolipoprotein A-I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apolipoprotein A-II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adenosine triphosphate binding cassette transporter-1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scavenger receptor class B-type 1</a:t>
            </a:r>
            <a:r>
              <a:rPr lang="en-US" dirty="0"/>
              <a:t>, which regulate the metabolism of TGRL and reverse cholesterol transport.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39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net effect is a </a:t>
            </a:r>
            <a:r>
              <a:rPr lang="en-US" dirty="0" smtClean="0">
                <a:solidFill>
                  <a:srgbClr val="FF0000"/>
                </a:solidFill>
              </a:rPr>
              <a:t>30-50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in serum </a:t>
            </a:r>
            <a:r>
              <a:rPr lang="en-US" dirty="0">
                <a:solidFill>
                  <a:srgbClr val="FF0000"/>
                </a:solidFill>
              </a:rPr>
              <a:t>triglyceride</a:t>
            </a:r>
            <a:r>
              <a:rPr lang="en-US" dirty="0"/>
              <a:t>s and a </a:t>
            </a:r>
            <a:r>
              <a:rPr lang="en-US" dirty="0">
                <a:solidFill>
                  <a:srgbClr val="00B0F0"/>
                </a:solidFill>
              </a:rPr>
              <a:t>15-20%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increase in HDL </a:t>
            </a:r>
            <a:r>
              <a:rPr lang="en-US" dirty="0"/>
              <a:t>cholesterol.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Placebo </a:t>
            </a:r>
            <a:r>
              <a:rPr lang="en-US" dirty="0"/>
              <a:t>controlled trials have </a:t>
            </a:r>
            <a:r>
              <a:rPr lang="en-US" dirty="0">
                <a:solidFill>
                  <a:srgbClr val="00B050"/>
                </a:solidFill>
              </a:rPr>
              <a:t>shown cardiovascular benefit </a:t>
            </a:r>
            <a:r>
              <a:rPr lang="en-US" dirty="0"/>
              <a:t>for both primary and secondary prevention, although no mortality benefit was seen.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0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Combined statin and fibrate </a:t>
            </a: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Action to Control Cardiovascular Risk in Diabetes (</a:t>
            </a:r>
            <a:r>
              <a:rPr lang="en-US" dirty="0">
                <a:solidFill>
                  <a:srgbClr val="FF0000"/>
                </a:solidFill>
              </a:rPr>
              <a:t>ACCORD</a:t>
            </a:r>
            <a:r>
              <a:rPr lang="en-US" dirty="0"/>
              <a:t>) explored the benefit of combining statin and fibrate therapy for ASCVD reduction by randomly assigning 5518 patients with type 2 diabetes on background simvastatin therapy to </a:t>
            </a:r>
            <a:r>
              <a:rPr lang="en-US" dirty="0" err="1" smtClean="0"/>
              <a:t>fenofibrate</a:t>
            </a:r>
            <a:r>
              <a:rPr lang="en-US" dirty="0"/>
              <a:t> or placebo.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The </a:t>
            </a:r>
            <a:r>
              <a:rPr lang="en-US" dirty="0">
                <a:solidFill>
                  <a:srgbClr val="00B050"/>
                </a:solidFill>
              </a:rPr>
              <a:t>primary composite endpoint</a:t>
            </a:r>
            <a:r>
              <a:rPr lang="en-US" dirty="0"/>
              <a:t> of fatal or non-fatal cardiovascular events </a:t>
            </a:r>
            <a:r>
              <a:rPr lang="en-US" dirty="0">
                <a:solidFill>
                  <a:srgbClr val="00B050"/>
                </a:solidFill>
              </a:rPr>
              <a:t>did not differ </a:t>
            </a:r>
            <a:r>
              <a:rPr lang="en-US" dirty="0"/>
              <a:t>between the two groups (hazard ratio 0.92, 0.79 to 1.08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502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Hypertriglyceridemia </a:t>
            </a:r>
            <a:r>
              <a:rPr lang="en-US" dirty="0"/>
              <a:t>is commonly </a:t>
            </a:r>
            <a:r>
              <a:rPr lang="en-US" dirty="0">
                <a:solidFill>
                  <a:srgbClr val="FF0000"/>
                </a:solidFill>
              </a:rPr>
              <a:t>defined</a:t>
            </a:r>
            <a:r>
              <a:rPr lang="en-US" dirty="0"/>
              <a:t> as </a:t>
            </a:r>
            <a:r>
              <a:rPr lang="en-US" dirty="0">
                <a:solidFill>
                  <a:srgbClr val="00B050"/>
                </a:solidFill>
              </a:rPr>
              <a:t>fasting</a:t>
            </a:r>
            <a:r>
              <a:rPr lang="en-US" dirty="0"/>
              <a:t> serum triglycerides of </a:t>
            </a:r>
            <a:r>
              <a:rPr lang="en-US" dirty="0">
                <a:solidFill>
                  <a:srgbClr val="00B050"/>
                </a:solidFill>
              </a:rPr>
              <a:t>150 mg/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(1.7 </a:t>
            </a:r>
            <a:r>
              <a:rPr lang="en-US" dirty="0" err="1"/>
              <a:t>mmol</a:t>
            </a:r>
            <a:r>
              <a:rPr lang="en-US" dirty="0"/>
              <a:t>/L) </a:t>
            </a:r>
            <a:r>
              <a:rPr lang="en-US" dirty="0">
                <a:solidFill>
                  <a:srgbClr val="00B050"/>
                </a:solidFill>
              </a:rPr>
              <a:t>or above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although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“optimal” fasting triglyceride concentration</a:t>
            </a:r>
            <a:r>
              <a:rPr lang="en-US" dirty="0"/>
              <a:t>, which confers the lowest risk of incident and recurrent ASCVD, may be </a:t>
            </a:r>
            <a:r>
              <a:rPr lang="en-US" dirty="0">
                <a:solidFill>
                  <a:srgbClr val="FF0000"/>
                </a:solidFill>
              </a:rPr>
              <a:t>below 100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considering </a:t>
            </a:r>
            <a:r>
              <a:rPr lang="en-US" dirty="0"/>
              <a:t>combining fibrate with statin therapy would be reasonable in patients </a:t>
            </a:r>
            <a:r>
              <a:rPr lang="en-US" dirty="0">
                <a:solidFill>
                  <a:srgbClr val="FF0000"/>
                </a:solidFill>
              </a:rPr>
              <a:t>at high risk who have elevated serum triglycerides and low HDL cholesterol.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Combination therapy </a:t>
            </a:r>
            <a:r>
              <a:rPr lang="en-US" dirty="0"/>
              <a:t>with statin and fibrate </a:t>
            </a:r>
            <a:r>
              <a:rPr lang="en-US" dirty="0">
                <a:solidFill>
                  <a:srgbClr val="FF0000"/>
                </a:solidFill>
              </a:rPr>
              <a:t>significantly increases risk of myositis </a:t>
            </a:r>
            <a:r>
              <a:rPr lang="en-US" dirty="0"/>
              <a:t>compared with monotherapy with either drug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This is due to </a:t>
            </a:r>
            <a:r>
              <a:rPr lang="en-US" dirty="0">
                <a:solidFill>
                  <a:srgbClr val="00B0F0"/>
                </a:solidFill>
              </a:rPr>
              <a:t>inhibition of statin </a:t>
            </a:r>
            <a:r>
              <a:rPr lang="en-US" dirty="0" err="1">
                <a:solidFill>
                  <a:srgbClr val="00B0F0"/>
                </a:solidFill>
              </a:rPr>
              <a:t>glucoronidation</a:t>
            </a:r>
            <a:r>
              <a:rPr lang="en-US" dirty="0">
                <a:solidFill>
                  <a:srgbClr val="00B0F0"/>
                </a:solidFill>
              </a:rPr>
              <a:t> by fibrates</a:t>
            </a:r>
            <a:r>
              <a:rPr lang="en-US" dirty="0"/>
              <a:t>, especially gemfibrozil, which increases statin concentrations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Combination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gemfibrozil </a:t>
            </a:r>
            <a:r>
              <a:rPr lang="en-US" dirty="0"/>
              <a:t>with a statin was associated with a </a:t>
            </a:r>
            <a:r>
              <a:rPr lang="en-US" dirty="0">
                <a:solidFill>
                  <a:srgbClr val="FF0000"/>
                </a:solidFill>
              </a:rPr>
              <a:t>15-fold to 20-fold higher risk </a:t>
            </a:r>
            <a:r>
              <a:rPr lang="en-US" dirty="0"/>
              <a:t>of rhabdomyolysis compared with a statin-</a:t>
            </a:r>
            <a:r>
              <a:rPr lang="en-US" dirty="0" err="1">
                <a:solidFill>
                  <a:srgbClr val="FF0000"/>
                </a:solidFill>
              </a:rPr>
              <a:t>fenofibrate</a:t>
            </a:r>
            <a:r>
              <a:rPr lang="en-US" dirty="0"/>
              <a:t> combination, which is therefore preferable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90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safety and efficacy of this combination compared with either drug as monotherapy needs to be studied in patients with </a:t>
            </a:r>
            <a:r>
              <a:rPr lang="en-US" dirty="0" err="1"/>
              <a:t>atherogenic</a:t>
            </a:r>
            <a:r>
              <a:rPr lang="en-US" dirty="0"/>
              <a:t> dyslipidemia before it can be routinely adopted in clinical practice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64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solidFill>
                  <a:srgbClr val="FF0000"/>
                </a:solidFill>
              </a:rPr>
              <a:t>Omega-3 fatty </a:t>
            </a:r>
            <a:r>
              <a:rPr lang="en-US" sz="6600" i="1" dirty="0" smtClean="0">
                <a:solidFill>
                  <a:srgbClr val="FF0000"/>
                </a:solidFill>
              </a:rPr>
              <a:t>acids</a:t>
            </a:r>
            <a:endParaRPr lang="fa-IR" sz="6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Marine long chain omega-3 polyunsaturated fatty acids, </a:t>
            </a:r>
            <a:r>
              <a:rPr lang="en-US" dirty="0">
                <a:solidFill>
                  <a:srgbClr val="FF0000"/>
                </a:solidFill>
              </a:rPr>
              <a:t>docosahexaenoic acid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ei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acosapentaenoiccid</a:t>
            </a:r>
            <a:r>
              <a:rPr lang="en-US" dirty="0"/>
              <a:t>, effectively lower serum triglycerides by decreasing VLDL synthesis through a variety of mechanisms </a:t>
            </a:r>
            <a:r>
              <a:rPr lang="en-US" dirty="0" smtClean="0"/>
              <a:t>including: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increased fatty acid </a:t>
            </a:r>
            <a:r>
              <a:rPr lang="el-GR" dirty="0"/>
              <a:t>β </a:t>
            </a:r>
            <a:r>
              <a:rPr lang="en-US" dirty="0"/>
              <a:t>oxidation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decreased hepatic lipogenesis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increased intracellular apolipoprotein B </a:t>
            </a:r>
            <a:r>
              <a:rPr lang="en-US" dirty="0" smtClean="0"/>
              <a:t>degradation.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They also enhance lipoprotein lipase mediated clearance of </a:t>
            </a:r>
            <a:r>
              <a:rPr lang="en-US" dirty="0" smtClean="0"/>
              <a:t>TGRL.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07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Depending on the baseline triglyceride concentration, therapeutic administration of </a:t>
            </a:r>
            <a:r>
              <a:rPr lang="en-US" dirty="0">
                <a:solidFill>
                  <a:srgbClr val="FF0000"/>
                </a:solidFill>
              </a:rPr>
              <a:t>2-4 g</a:t>
            </a:r>
            <a:r>
              <a:rPr lang="en-US" dirty="0"/>
              <a:t> of docosahexaenoic acid and </a:t>
            </a:r>
            <a:r>
              <a:rPr lang="en-US" dirty="0" err="1"/>
              <a:t>eicosapentaenoic</a:t>
            </a:r>
            <a:r>
              <a:rPr lang="en-US" dirty="0"/>
              <a:t> acid can result in a </a:t>
            </a:r>
            <a:r>
              <a:rPr lang="en-US" dirty="0">
                <a:solidFill>
                  <a:srgbClr val="FF0000"/>
                </a:solidFill>
              </a:rPr>
              <a:t>30-50% reduction in serum </a:t>
            </a:r>
            <a:r>
              <a:rPr lang="en-US" dirty="0" smtClean="0">
                <a:solidFill>
                  <a:srgbClr val="FF0000"/>
                </a:solidFill>
              </a:rPr>
              <a:t>triglycerides.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simultaneous </a:t>
            </a:r>
            <a:r>
              <a:rPr lang="en-US" dirty="0">
                <a:solidFill>
                  <a:srgbClr val="00B050"/>
                </a:solidFill>
              </a:rPr>
              <a:t>mild increase in LDL cholesterol by about 7 mg/ 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has been reported with administration of docosahexaenoic acid but not </a:t>
            </a:r>
            <a:r>
              <a:rPr lang="en-US" dirty="0" err="1"/>
              <a:t>eicosapentaenoic</a:t>
            </a:r>
            <a:r>
              <a:rPr lang="en-US" dirty="0"/>
              <a:t> </a:t>
            </a:r>
            <a:r>
              <a:rPr lang="en-US" dirty="0" smtClean="0"/>
              <a:t>acid, </a:t>
            </a:r>
            <a:r>
              <a:rPr lang="en-US" dirty="0"/>
              <a:t>the clinical significance of which is not clear.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This </a:t>
            </a:r>
            <a:r>
              <a:rPr lang="en-US" dirty="0"/>
              <a:t>elevation is dependent on baseline serum triglyceride concentrations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49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Many observational studies have shown that </a:t>
            </a:r>
            <a:r>
              <a:rPr lang="en-US" dirty="0">
                <a:solidFill>
                  <a:srgbClr val="FF0000"/>
                </a:solidFill>
              </a:rPr>
              <a:t>regular consumption </a:t>
            </a:r>
            <a:r>
              <a:rPr lang="en-US" dirty="0" smtClean="0"/>
              <a:t>of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fish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reduces the risk of </a:t>
            </a:r>
            <a:r>
              <a:rPr lang="en-US" dirty="0" smtClean="0">
                <a:solidFill>
                  <a:srgbClr val="00B0F0"/>
                </a:solidFill>
              </a:rPr>
              <a:t>CHD,</a:t>
            </a:r>
            <a:r>
              <a:rPr lang="en-US" dirty="0" smtClean="0"/>
              <a:t> </a:t>
            </a:r>
            <a:r>
              <a:rPr lang="en-US" dirty="0"/>
              <a:t>but the results of therapeutic trials of docosahexaenoic acid and </a:t>
            </a:r>
            <a:r>
              <a:rPr lang="en-US" dirty="0" err="1"/>
              <a:t>eicosapentaenoic</a:t>
            </a:r>
            <a:r>
              <a:rPr lang="en-US" dirty="0"/>
              <a:t> acid administration have not been consistent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6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Whereas administration of </a:t>
            </a:r>
            <a:r>
              <a:rPr lang="en-US" dirty="0">
                <a:solidFill>
                  <a:srgbClr val="FF0000"/>
                </a:solidFill>
              </a:rPr>
              <a:t>docosahexaenoic acid </a:t>
            </a:r>
            <a:r>
              <a:rPr lang="en-US" dirty="0"/>
              <a:t>has been associated with a </a:t>
            </a:r>
            <a:r>
              <a:rPr lang="en-US" dirty="0">
                <a:solidFill>
                  <a:srgbClr val="FF0000"/>
                </a:solidFill>
              </a:rPr>
              <a:t>slight increase in LDL </a:t>
            </a:r>
            <a:r>
              <a:rPr lang="en-US" dirty="0"/>
              <a:t>cholesterol concentration, a </a:t>
            </a:r>
            <a:r>
              <a:rPr lang="en-US" dirty="0">
                <a:solidFill>
                  <a:srgbClr val="00B050"/>
                </a:solidFill>
              </a:rPr>
              <a:t>simultaneous increase in LDL particle size and HDL concentration </a:t>
            </a:r>
            <a:r>
              <a:rPr lang="en-US" dirty="0"/>
              <a:t>was seen, as well as a </a:t>
            </a:r>
            <a:r>
              <a:rPr lang="en-US" dirty="0">
                <a:solidFill>
                  <a:srgbClr val="00B050"/>
                </a:solidFill>
              </a:rPr>
              <a:t>more favorable effect on heart rate, blood pressure,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vascular function </a:t>
            </a:r>
            <a:r>
              <a:rPr lang="en-US" dirty="0"/>
              <a:t>compared with </a:t>
            </a:r>
            <a:r>
              <a:rPr lang="en-US" dirty="0" err="1"/>
              <a:t>eicosapentaenoic</a:t>
            </a:r>
            <a:r>
              <a:rPr lang="en-US" dirty="0"/>
              <a:t> acid.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available data support the addition of </a:t>
            </a:r>
            <a:r>
              <a:rPr lang="en-US" dirty="0" err="1"/>
              <a:t>eicosapentaenoic</a:t>
            </a:r>
            <a:r>
              <a:rPr lang="en-US" dirty="0"/>
              <a:t> acid 4 g/ day to statin therapy in patients at </a:t>
            </a:r>
            <a:r>
              <a:rPr lang="en-US" dirty="0">
                <a:solidFill>
                  <a:srgbClr val="FF0000"/>
                </a:solidFill>
              </a:rPr>
              <a:t>high risk (age &gt;45 years and established ASCVD or age &gt;50 years and at least one other major risk factor</a:t>
            </a:r>
            <a:r>
              <a:rPr lang="en-US" dirty="0"/>
              <a:t>) who have moderate hypertriglyceridemia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29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Niacin</a:t>
            </a:r>
            <a:endParaRPr lang="fa-IR" sz="8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Niacin is well known to </a:t>
            </a:r>
            <a:r>
              <a:rPr lang="en-US" dirty="0">
                <a:solidFill>
                  <a:srgbClr val="00B0F0"/>
                </a:solidFill>
              </a:rPr>
              <a:t>reduce serum triglycerides and increase HDL cholesterol concentration</a:t>
            </a:r>
            <a:r>
              <a:rPr lang="en-US" dirty="0"/>
              <a:t>, as well as </a:t>
            </a:r>
            <a:r>
              <a:rPr lang="en-US" dirty="0">
                <a:solidFill>
                  <a:srgbClr val="00B0F0"/>
                </a:solidFill>
              </a:rPr>
              <a:t>reducing LDL cholesterol </a:t>
            </a:r>
            <a:r>
              <a:rPr lang="en-US" dirty="0"/>
              <a:t>concentrations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Despite these favorable lipid effects, two large clinical trials did not show any </a:t>
            </a:r>
            <a:r>
              <a:rPr lang="en-US" dirty="0" smtClean="0"/>
              <a:t>benefit, </a:t>
            </a:r>
            <a:r>
              <a:rPr lang="en-US" dirty="0"/>
              <a:t>and this drug has </a:t>
            </a:r>
            <a:r>
              <a:rPr lang="en-US" dirty="0">
                <a:solidFill>
                  <a:srgbClr val="FF0000"/>
                </a:solidFill>
              </a:rPr>
              <a:t>little role </a:t>
            </a:r>
            <a:r>
              <a:rPr lang="en-US" dirty="0"/>
              <a:t>for additional risk reduction in patients with well controlled lipids on statin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61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446731"/>
            <a:ext cx="8184444" cy="5841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8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i="1" dirty="0" smtClean="0">
                <a:solidFill>
                  <a:srgbClr val="FF0000"/>
                </a:solidFill>
              </a:rPr>
              <a:t>       </a:t>
            </a:r>
            <a:r>
              <a:rPr lang="en-US" sz="8800" i="1" dirty="0" smtClean="0">
                <a:solidFill>
                  <a:srgbClr val="7030A0"/>
                </a:solidFill>
              </a:rPr>
              <a:t>Conclusions </a:t>
            </a:r>
            <a:r>
              <a:rPr lang="en-US" sz="8800" i="1" dirty="0" smtClean="0">
                <a:solidFill>
                  <a:srgbClr val="FF0000"/>
                </a:solidFill>
              </a:rPr>
              <a:t>       </a:t>
            </a:r>
            <a:endParaRPr lang="fa-IR" sz="8800" dirty="0"/>
          </a:p>
        </p:txBody>
      </p:sp>
    </p:spTree>
    <p:extLst>
      <p:ext uri="{BB962C8B-B14F-4D97-AF65-F5344CB8AC3E}">
        <p14:creationId xmlns:p14="http://schemas.microsoft.com/office/powerpoint/2010/main" val="35948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462844"/>
            <a:ext cx="10419644" cy="5904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In light of the preceding discussion on the causes and management of hypertriglyceridemia, we can reconsider the optimal approach to the patient presented initially in the </a:t>
            </a:r>
            <a:r>
              <a:rPr lang="en-US" dirty="0">
                <a:solidFill>
                  <a:srgbClr val="FF0000"/>
                </a:solidFill>
              </a:rPr>
              <a:t>clinical vignette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dirty="0" smtClean="0"/>
              <a:t>In </a:t>
            </a:r>
            <a:r>
              <a:rPr lang="en-US" dirty="0"/>
              <a:t>the absence of other causes of pancreatitis, and with serum triglyceride concentrations close to 2000 mg/ </a:t>
            </a:r>
            <a:r>
              <a:rPr lang="en-US" dirty="0" err="1"/>
              <a:t>dL</a:t>
            </a:r>
            <a:r>
              <a:rPr lang="en-US" dirty="0"/>
              <a:t>, it would be reasonable to conclude that the patient has </a:t>
            </a:r>
            <a:r>
              <a:rPr lang="en-US" dirty="0">
                <a:solidFill>
                  <a:srgbClr val="FF0000"/>
                </a:solidFill>
              </a:rPr>
              <a:t>acute pancreatitis </a:t>
            </a:r>
            <a:r>
              <a:rPr lang="en-US" dirty="0"/>
              <a:t>due to hypertriglyceridemia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2- </a:t>
            </a:r>
            <a:r>
              <a:rPr lang="en-US" dirty="0"/>
              <a:t>Her clinical features are also suggestive of </a:t>
            </a:r>
            <a:r>
              <a:rPr lang="en-US" dirty="0">
                <a:solidFill>
                  <a:srgbClr val="FF0000"/>
                </a:solidFill>
              </a:rPr>
              <a:t>underlying familial combined hyperlipidemia </a:t>
            </a:r>
            <a:r>
              <a:rPr lang="en-US" dirty="0"/>
              <a:t>(family history of hypercholesterolemia and CHD), and the recent marked elevation in serum triglycerides leading to pancreatitis is likely secondary to </a:t>
            </a:r>
            <a:r>
              <a:rPr lang="en-US" dirty="0">
                <a:solidFill>
                  <a:srgbClr val="FF0000"/>
                </a:solidFill>
              </a:rPr>
              <a:t>uncontrolled diabetes and oral estrogen therapy.</a:t>
            </a:r>
            <a:r>
              <a:rPr lang="en-US" dirty="0"/>
              <a:t>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69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3-Genetic </a:t>
            </a:r>
            <a:r>
              <a:rPr lang="en-US" dirty="0">
                <a:solidFill>
                  <a:srgbClr val="FF0000"/>
                </a:solidFill>
              </a:rPr>
              <a:t>testing </a:t>
            </a:r>
            <a:r>
              <a:rPr lang="en-US" dirty="0"/>
              <a:t>would be of </a:t>
            </a:r>
            <a:r>
              <a:rPr lang="en-US" dirty="0">
                <a:solidFill>
                  <a:srgbClr val="FF0000"/>
                </a:solidFill>
              </a:rPr>
              <a:t>little benefit</a:t>
            </a:r>
            <a:r>
              <a:rPr lang="en-US" dirty="0"/>
              <a:t>, as this is not a monogenic disorder, although she may have a heterozygous defect or minor variation in the gene for lipoprotein lipase or related genes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Genetic testing in patients with hypertriglyceridemia is generally not recommended </a:t>
            </a:r>
            <a:r>
              <a:rPr lang="en-US" dirty="0">
                <a:solidFill>
                  <a:srgbClr val="00B0F0"/>
                </a:solidFill>
              </a:rPr>
              <a:t>unless FCS is strongly </a:t>
            </a:r>
            <a:r>
              <a:rPr lang="en-US" dirty="0" smtClean="0">
                <a:solidFill>
                  <a:srgbClr val="00B0F0"/>
                </a:solidFill>
              </a:rPr>
              <a:t>suspected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14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4-The </a:t>
            </a:r>
            <a:r>
              <a:rPr lang="en-US" dirty="0"/>
              <a:t>best treatment option for the severe hypertriglyceridemia would be </a:t>
            </a:r>
            <a:r>
              <a:rPr lang="en-US" dirty="0">
                <a:solidFill>
                  <a:srgbClr val="00B0F0"/>
                </a:solidFill>
              </a:rPr>
              <a:t>intravenous insulin infusion</a:t>
            </a:r>
            <a:r>
              <a:rPr lang="en-US" dirty="0"/>
              <a:t>, especially in view of concomitant hyperglycemia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She should subsequently be transitioned to subcutaneous insulin, which should be continued for optimal control of diabetes.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Good </a:t>
            </a:r>
            <a:r>
              <a:rPr lang="en-US" dirty="0">
                <a:solidFill>
                  <a:srgbClr val="FF0000"/>
                </a:solidFill>
              </a:rPr>
              <a:t>glucose control </a:t>
            </a:r>
            <a:r>
              <a:rPr lang="en-US" dirty="0"/>
              <a:t>and changing oral estrogens to </a:t>
            </a:r>
            <a:r>
              <a:rPr lang="en-US" dirty="0">
                <a:solidFill>
                  <a:srgbClr val="FF0000"/>
                </a:solidFill>
              </a:rPr>
              <a:t>transdermal estrogen </a:t>
            </a:r>
            <a:r>
              <a:rPr lang="en-US" dirty="0"/>
              <a:t>will help to decrease serum triglycerides..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6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5-She </a:t>
            </a:r>
            <a:r>
              <a:rPr lang="en-US" dirty="0"/>
              <a:t>should also receive detailed instructions on diet therapy, including </a:t>
            </a:r>
            <a:r>
              <a:rPr lang="en-US" dirty="0">
                <a:solidFill>
                  <a:srgbClr val="FF0000"/>
                </a:solidFill>
              </a:rPr>
              <a:t>caloric restriction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decreasing the intake of simple sugars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saturated fat</a:t>
            </a:r>
            <a:r>
              <a:rPr lang="en-US" dirty="0"/>
              <a:t>, and </a:t>
            </a:r>
            <a:r>
              <a:rPr lang="en-US" dirty="0">
                <a:solidFill>
                  <a:srgbClr val="00B050"/>
                </a:solidFill>
              </a:rPr>
              <a:t>increasing the consumption of monounsaturated and polyunsaturated fat </a:t>
            </a:r>
            <a:r>
              <a:rPr lang="en-US" dirty="0"/>
              <a:t>sources as well as </a:t>
            </a:r>
            <a:r>
              <a:rPr lang="en-US" dirty="0">
                <a:solidFill>
                  <a:srgbClr val="00B050"/>
                </a:solidFill>
              </a:rPr>
              <a:t>dietary fiber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7030A0"/>
                </a:solidFill>
              </a:rPr>
              <a:t>A very low carbohydrate diet </a:t>
            </a:r>
            <a:r>
              <a:rPr lang="en-US" dirty="0"/>
              <a:t>may also be beneficial, provided saturated fat intake is restricted, which is often difficult and therefore best avoided.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Statin </a:t>
            </a:r>
            <a:r>
              <a:rPr lang="en-US" dirty="0"/>
              <a:t>therapy must be continued for primary prevention of ASCVD.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602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With adequate control of the secondary factors, maintaining serum triglycerides below </a:t>
            </a:r>
            <a:r>
              <a:rPr lang="en-US" dirty="0" smtClean="0"/>
              <a:t>500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should be possible to avoid further episodes of pancreatitis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Additional triglyceride lowering treatment </a:t>
            </a:r>
            <a:r>
              <a:rPr lang="en-US" dirty="0"/>
              <a:t>such as fibrates or omega-3 fatty acids should be considered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/>
              <a:t> if serum triglycerides remain above this threshold after optimization of diet and control of diabetes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Limited data support the addition of these therapies for ASCVD risk reduction in this patient profile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53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428977"/>
            <a:ext cx="11198578" cy="5892800"/>
          </a:xfrm>
        </p:spPr>
      </p:pic>
      <p:sp>
        <p:nvSpPr>
          <p:cNvPr id="3" name="TextBox 2"/>
          <p:cNvSpPr txBox="1"/>
          <p:nvPr/>
        </p:nvSpPr>
        <p:spPr>
          <a:xfrm>
            <a:off x="1783644" y="5407378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4086577" y="654756"/>
            <a:ext cx="624700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i="1" dirty="0"/>
              <a:t>HE </a:t>
            </a:r>
            <a:r>
              <a:rPr lang="en-US" sz="4000" i="1" dirty="0" smtClean="0"/>
              <a:t>IS </a:t>
            </a:r>
            <a:r>
              <a:rPr lang="en-US" sz="4000" i="1" dirty="0"/>
              <a:t>THE </a:t>
            </a:r>
            <a:r>
              <a:rPr lang="en-US" sz="4000" i="1" dirty="0" smtClean="0"/>
              <a:t>MOST </a:t>
            </a:r>
            <a:r>
              <a:rPr lang="en-US" sz="4000" i="1" dirty="0"/>
              <a:t>HIGH,</a:t>
            </a:r>
          </a:p>
          <a:p>
            <a:r>
              <a:rPr lang="en-US" sz="4000" i="1" dirty="0" smtClean="0"/>
              <a:t>       THE </a:t>
            </a:r>
            <a:r>
              <a:rPr lang="en-US" sz="4000" i="1" dirty="0"/>
              <a:t>GREAT</a:t>
            </a:r>
            <a:endParaRPr lang="fa-IR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89333" y="2404533"/>
            <a:ext cx="38814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i="1" dirty="0"/>
              <a:t>TNX FOR ATTENTION</a:t>
            </a:r>
            <a:endParaRPr lang="fa-IR" sz="2800" i="1" dirty="0"/>
          </a:p>
        </p:txBody>
      </p:sp>
    </p:spTree>
    <p:extLst>
      <p:ext uri="{BB962C8B-B14F-4D97-AF65-F5344CB8AC3E}">
        <p14:creationId xmlns:p14="http://schemas.microsoft.com/office/powerpoint/2010/main" val="25631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Fasting or non fasting???</a:t>
            </a:r>
            <a:endParaRPr lang="fa-IR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above classifications are based on </a:t>
            </a:r>
            <a:r>
              <a:rPr lang="en-US" dirty="0">
                <a:solidFill>
                  <a:srgbClr val="00B0F0"/>
                </a:solidFill>
              </a:rPr>
              <a:t>fasting serum triglyceride </a:t>
            </a:r>
            <a:r>
              <a:rPr lang="en-US" dirty="0"/>
              <a:t>concentrations, but </a:t>
            </a:r>
            <a:r>
              <a:rPr lang="en-US" dirty="0">
                <a:solidFill>
                  <a:srgbClr val="FF0000"/>
                </a:solidFill>
              </a:rPr>
              <a:t>non-fasting serum triglycerides are perhaps more indicative of health risk.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Many </a:t>
            </a:r>
            <a:r>
              <a:rPr lang="en-US" dirty="0"/>
              <a:t>large epidemiologic studies including the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omen’s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ealth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nitiative study and the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openhagen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ity 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/>
              <a:t>eart 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/>
              <a:t>tudy have identified </a:t>
            </a:r>
            <a:r>
              <a:rPr lang="en-US" dirty="0">
                <a:solidFill>
                  <a:srgbClr val="00B050"/>
                </a:solidFill>
              </a:rPr>
              <a:t>non-fasting serum </a:t>
            </a:r>
            <a:r>
              <a:rPr lang="en-US" dirty="0"/>
              <a:t>triglycerides as a </a:t>
            </a:r>
            <a:r>
              <a:rPr lang="en-US" dirty="0" err="1">
                <a:solidFill>
                  <a:srgbClr val="00B050"/>
                </a:solidFill>
              </a:rPr>
              <a:t>mor</a:t>
            </a:r>
            <a:r>
              <a:rPr lang="en-US" dirty="0">
                <a:solidFill>
                  <a:srgbClr val="00B050"/>
                </a:solidFill>
              </a:rPr>
              <a:t> e robust marker </a:t>
            </a:r>
            <a:r>
              <a:rPr lang="en-US" dirty="0"/>
              <a:t>for ASCVD than fasting serum triglycerides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93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Furthermore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non-fasting</a:t>
            </a:r>
            <a:r>
              <a:rPr lang="en-US" dirty="0"/>
              <a:t> serum triglycerides have also been shown to be associated with </a:t>
            </a:r>
            <a:r>
              <a:rPr lang="en-US" dirty="0">
                <a:solidFill>
                  <a:srgbClr val="FF0000"/>
                </a:solidFill>
              </a:rPr>
              <a:t>risk of acute pancreatitis</a:t>
            </a:r>
            <a:r>
              <a:rPr lang="en-US" dirty="0"/>
              <a:t>, with a hazard ratio exceeding that for ASCVD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Non-fasting triglycerides </a:t>
            </a:r>
            <a:r>
              <a:rPr lang="en-US" dirty="0"/>
              <a:t>may better reflect the </a:t>
            </a:r>
            <a:r>
              <a:rPr lang="en-US" dirty="0" smtClean="0"/>
              <a:t>postprandial accumulation </a:t>
            </a:r>
            <a:r>
              <a:rPr lang="en-US" dirty="0"/>
              <a:t>of </a:t>
            </a:r>
            <a:r>
              <a:rPr lang="en-US" dirty="0" err="1"/>
              <a:t>atherogenic</a:t>
            </a:r>
            <a:r>
              <a:rPr lang="en-US" dirty="0"/>
              <a:t> triglyceride-rich remnant lipoprotein particles and thus better predict the </a:t>
            </a:r>
            <a:r>
              <a:rPr lang="en-US" dirty="0">
                <a:solidFill>
                  <a:srgbClr val="FF0000"/>
                </a:solidFill>
              </a:rPr>
              <a:t>risk for ASCVD </a:t>
            </a:r>
            <a:r>
              <a:rPr lang="en-US" dirty="0"/>
              <a:t>than do fasting triglyceride concentrations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668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Accordingly, the </a:t>
            </a:r>
            <a:r>
              <a:rPr lang="en-US" dirty="0">
                <a:solidFill>
                  <a:srgbClr val="FF0000"/>
                </a:solidFill>
              </a:rPr>
              <a:t>European and Canadian guidelines </a:t>
            </a:r>
            <a:r>
              <a:rPr lang="en-US" dirty="0"/>
              <a:t>do not advocate a fasting lipid </a:t>
            </a:r>
            <a:r>
              <a:rPr lang="en-US" dirty="0" smtClean="0"/>
              <a:t>profile,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recent AHA/ACC </a:t>
            </a:r>
            <a:r>
              <a:rPr lang="en-US" dirty="0"/>
              <a:t>guidelines recommend either a fasting or a non-fasting lipid profile for screening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although a </a:t>
            </a:r>
            <a:r>
              <a:rPr lang="en-US" dirty="0">
                <a:solidFill>
                  <a:srgbClr val="00B050"/>
                </a:solidFill>
              </a:rPr>
              <a:t>follow-up fasting </a:t>
            </a:r>
            <a:r>
              <a:rPr lang="en-US" dirty="0"/>
              <a:t>lipid profile is recommended if serum triglycerides are </a:t>
            </a:r>
            <a:r>
              <a:rPr lang="en-US" dirty="0">
                <a:solidFill>
                  <a:srgbClr val="FF0000"/>
                </a:solidFill>
              </a:rPr>
              <a:t>above 400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18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These recommendations are intended to </a:t>
            </a:r>
            <a:r>
              <a:rPr lang="en-US" dirty="0">
                <a:solidFill>
                  <a:srgbClr val="92D050"/>
                </a:solidFill>
              </a:rPr>
              <a:t>simplify screening procedures</a:t>
            </a:r>
            <a:r>
              <a:rPr lang="en-US" dirty="0"/>
              <a:t>, as an elevation of </a:t>
            </a:r>
            <a:r>
              <a:rPr lang="en-US" dirty="0">
                <a:solidFill>
                  <a:srgbClr val="FF0000"/>
                </a:solidFill>
              </a:rPr>
              <a:t>only 15-20</a:t>
            </a:r>
            <a:r>
              <a:rPr lang="en-US" dirty="0"/>
              <a:t>% in serum triglycerides is seen after a regular low fat meal (</a:t>
            </a:r>
            <a:r>
              <a:rPr lang="en-US" dirty="0">
                <a:solidFill>
                  <a:srgbClr val="FF0000"/>
                </a:solidFill>
              </a:rPr>
              <a:t>about 15 g fat</a:t>
            </a:r>
            <a:r>
              <a:rPr lang="en-US" dirty="0"/>
              <a:t>), which would be inconsequential in people with normal triglyceride concentrations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in the absence of established normal standards for postprandial triglyceride concentrations, </a:t>
            </a:r>
            <a:r>
              <a:rPr lang="en-US" dirty="0">
                <a:solidFill>
                  <a:srgbClr val="00B050"/>
                </a:solidFill>
              </a:rPr>
              <a:t>fasting triglycerides are still recommended </a:t>
            </a:r>
            <a:r>
              <a:rPr lang="en-US" dirty="0"/>
              <a:t>for the diagnosis and classification of hypertriglyceridemia. </a:t>
            </a:r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4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i="1" dirty="0" smtClean="0">
                <a:solidFill>
                  <a:srgbClr val="7030A0"/>
                </a:solidFill>
              </a:rPr>
              <a:t>Epidemiology       </a:t>
            </a:r>
            <a:endParaRPr lang="fa-IR" sz="8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Hypertriglyceridemia is 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form of dyslipidemia observed in the general population.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On </a:t>
            </a:r>
            <a:r>
              <a:rPr lang="en-US" dirty="0"/>
              <a:t>the basis of the NHANES 2003-06 </a:t>
            </a:r>
            <a:r>
              <a:rPr lang="en-US" dirty="0" smtClean="0"/>
              <a:t>data:</a:t>
            </a:r>
          </a:p>
          <a:p>
            <a:pPr marL="0" indent="0" algn="l">
              <a:buNone/>
            </a:pPr>
            <a:r>
              <a:rPr lang="en-US" dirty="0" smtClean="0"/>
              <a:t>an </a:t>
            </a:r>
            <a:r>
              <a:rPr lang="en-US" dirty="0"/>
              <a:t>estimated </a:t>
            </a:r>
            <a:r>
              <a:rPr lang="en-US" dirty="0">
                <a:solidFill>
                  <a:srgbClr val="FF0000"/>
                </a:solidFill>
              </a:rPr>
              <a:t>53%</a:t>
            </a:r>
            <a:r>
              <a:rPr lang="en-US" dirty="0"/>
              <a:t> of US adults have dyslipidemia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27%</a:t>
            </a:r>
            <a:r>
              <a:rPr lang="en-US" dirty="0"/>
              <a:t> have </a:t>
            </a:r>
            <a:r>
              <a:rPr lang="en-US" dirty="0">
                <a:solidFill>
                  <a:srgbClr val="00B0F0"/>
                </a:solidFill>
              </a:rPr>
              <a:t>elevated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/>
              <a:t>ow density lipoprotein (LDL) cholesterol,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/>
              <a:t> have </a:t>
            </a:r>
            <a:r>
              <a:rPr lang="en-US" dirty="0">
                <a:solidFill>
                  <a:srgbClr val="00B0F0"/>
                </a:solidFill>
              </a:rPr>
              <a:t>low </a:t>
            </a:r>
            <a:r>
              <a:rPr lang="en-US" dirty="0"/>
              <a:t>high density lipoprotein (HDL) cholesterol,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30%</a:t>
            </a:r>
            <a:r>
              <a:rPr lang="en-US" dirty="0"/>
              <a:t> have </a:t>
            </a:r>
            <a:r>
              <a:rPr lang="en-US" dirty="0">
                <a:solidFill>
                  <a:srgbClr val="00B0F0"/>
                </a:solidFill>
              </a:rPr>
              <a:t>elevated</a:t>
            </a:r>
            <a:r>
              <a:rPr lang="en-US" dirty="0"/>
              <a:t> serum triglycerides (&gt;150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037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overall prevalence is still higher in </a:t>
            </a:r>
            <a:r>
              <a:rPr lang="en-US" dirty="0">
                <a:solidFill>
                  <a:srgbClr val="FF0000"/>
                </a:solidFill>
              </a:rPr>
              <a:t>men </a:t>
            </a:r>
            <a:r>
              <a:rPr lang="en-US" dirty="0"/>
              <a:t>than in </a:t>
            </a:r>
            <a:r>
              <a:rPr lang="en-US" dirty="0">
                <a:solidFill>
                  <a:srgbClr val="92D050"/>
                </a:solidFill>
              </a:rPr>
              <a:t>women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28.7%</a:t>
            </a:r>
            <a:r>
              <a:rPr lang="en-US" dirty="0"/>
              <a:t> and </a:t>
            </a:r>
            <a:r>
              <a:rPr lang="en-US" dirty="0">
                <a:solidFill>
                  <a:srgbClr val="92D050"/>
                </a:solidFill>
              </a:rPr>
              <a:t>21.5%</a:t>
            </a:r>
            <a:r>
              <a:rPr lang="en-US" dirty="0"/>
              <a:t>, respectively</a:t>
            </a:r>
            <a:r>
              <a:rPr lang="en-US" dirty="0" smtClean="0"/>
              <a:t>),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highest prevalence in the </a:t>
            </a:r>
            <a:r>
              <a:rPr lang="en-US" dirty="0">
                <a:solidFill>
                  <a:srgbClr val="FF0000"/>
                </a:solidFill>
              </a:rPr>
              <a:t>40-59 year</a:t>
            </a:r>
            <a:r>
              <a:rPr lang="en-US" dirty="0"/>
              <a:t> age group in </a:t>
            </a:r>
            <a:r>
              <a:rPr lang="en-US" dirty="0">
                <a:solidFill>
                  <a:srgbClr val="FF0000"/>
                </a:solidFill>
              </a:rPr>
              <a:t>men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 </a:t>
            </a:r>
            <a:r>
              <a:rPr lang="en-US" dirty="0">
                <a:solidFill>
                  <a:srgbClr val="92D050"/>
                </a:solidFill>
              </a:rPr>
              <a:t>the over 60 </a:t>
            </a:r>
            <a:r>
              <a:rPr lang="en-US" dirty="0"/>
              <a:t>year age group in </a:t>
            </a:r>
            <a:r>
              <a:rPr lang="en-US" dirty="0">
                <a:solidFill>
                  <a:srgbClr val="92D050"/>
                </a:solidFill>
              </a:rPr>
              <a:t>women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Triglyceride </a:t>
            </a:r>
            <a:r>
              <a:rPr lang="en-US" dirty="0"/>
              <a:t>concentrations are </a:t>
            </a:r>
            <a:r>
              <a:rPr lang="en-US" dirty="0">
                <a:solidFill>
                  <a:srgbClr val="00B0F0"/>
                </a:solidFill>
              </a:rPr>
              <a:t>lower in children</a:t>
            </a:r>
            <a:r>
              <a:rPr lang="en-US" dirty="0"/>
              <a:t>, with values of </a:t>
            </a:r>
            <a:r>
              <a:rPr lang="en-US" dirty="0">
                <a:solidFill>
                  <a:srgbClr val="FF0000"/>
                </a:solidFill>
              </a:rPr>
              <a:t>100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/>
              <a:t> (1.1 </a:t>
            </a:r>
            <a:r>
              <a:rPr lang="en-US" dirty="0" err="1"/>
              <a:t>mmol</a:t>
            </a:r>
            <a:r>
              <a:rPr lang="en-US" dirty="0"/>
              <a:t>/L) or higher considered abnormal in those aged </a:t>
            </a:r>
            <a:r>
              <a:rPr lang="en-US" dirty="0">
                <a:solidFill>
                  <a:srgbClr val="FF0000"/>
                </a:solidFill>
              </a:rPr>
              <a:t>0-9 years </a:t>
            </a:r>
            <a:r>
              <a:rPr lang="en-US" dirty="0"/>
              <a:t>and values of </a:t>
            </a:r>
            <a:r>
              <a:rPr lang="en-US" dirty="0">
                <a:solidFill>
                  <a:srgbClr val="92D050"/>
                </a:solidFill>
              </a:rPr>
              <a:t>130 mg/dl </a:t>
            </a:r>
            <a:r>
              <a:rPr lang="en-US" dirty="0"/>
              <a:t>(1.1 </a:t>
            </a:r>
            <a:r>
              <a:rPr lang="en-US" dirty="0" err="1"/>
              <a:t>mmol</a:t>
            </a:r>
            <a:r>
              <a:rPr lang="en-US" dirty="0"/>
              <a:t>/L) or higher considered abnormal in those aged </a:t>
            </a:r>
            <a:r>
              <a:rPr lang="en-US" dirty="0">
                <a:solidFill>
                  <a:srgbClr val="92D050"/>
                </a:solidFill>
              </a:rPr>
              <a:t>10-19 </a:t>
            </a:r>
            <a:r>
              <a:rPr lang="en-US" dirty="0" smtClean="0">
                <a:solidFill>
                  <a:srgbClr val="92D050"/>
                </a:solidFill>
              </a:rPr>
              <a:t>years</a:t>
            </a:r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21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Management </a:t>
            </a:r>
            <a:r>
              <a:rPr lang="en-US" sz="4800" i="1" dirty="0">
                <a:solidFill>
                  <a:srgbClr val="FF0000"/>
                </a:solidFill>
              </a:rPr>
              <a:t>of </a:t>
            </a:r>
            <a:r>
              <a:rPr lang="en-US" sz="4800" i="1" dirty="0" smtClean="0">
                <a:solidFill>
                  <a:srgbClr val="FF0000"/>
                </a:solidFill>
              </a:rPr>
              <a:t>hypertriglyceridemia   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7030A0"/>
                </a:solidFill>
              </a:rPr>
              <a:t>BMJ </a:t>
            </a:r>
            <a:r>
              <a:rPr lang="en-US" sz="3200" i="1" dirty="0" smtClean="0">
                <a:solidFill>
                  <a:srgbClr val="7030A0"/>
                </a:solidFill>
              </a:rPr>
              <a:t>2020                                </a:t>
            </a:r>
            <a:endParaRPr lang="fa-IR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Metabolism of triglyceride-rich lipoproteins </a:t>
            </a:r>
            <a:endParaRPr lang="fa-IR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Fig 1</a:t>
            </a:r>
            <a:endParaRPr lang="fa-IR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2" y="2370667"/>
            <a:ext cx="11221156" cy="360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4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2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485421"/>
            <a:ext cx="10521245" cy="5949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9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>
                <a:solidFill>
                  <a:srgbClr val="7030A0"/>
                </a:solidFill>
              </a:rPr>
              <a:t>Causes of </a:t>
            </a:r>
            <a:r>
              <a:rPr lang="en-US" sz="5400" i="1" dirty="0" smtClean="0">
                <a:solidFill>
                  <a:srgbClr val="7030A0"/>
                </a:solidFill>
              </a:rPr>
              <a:t>hypertriglyceridemia     </a:t>
            </a:r>
            <a:endParaRPr lang="fa-IR" sz="5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Most patients </a:t>
            </a:r>
            <a:r>
              <a:rPr lang="en-US" dirty="0"/>
              <a:t>with hypertriglyceridemia </a:t>
            </a:r>
            <a:r>
              <a:rPr lang="en-US" dirty="0">
                <a:solidFill>
                  <a:srgbClr val="FF0000"/>
                </a:solidFill>
              </a:rPr>
              <a:t>do not have </a:t>
            </a:r>
            <a:r>
              <a:rPr lang="en-US" dirty="0"/>
              <a:t>a recognizable genetic cause, and the elevated triglycerides likely stem from a combination of multiple genetic variations with small effects and environmental influences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Even when an apparent familial clustering of hypertriglyceridemia occurs, a monogenic cause is rarely identified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79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0070C0"/>
                </a:solidFill>
              </a:rPr>
              <a:t>Primary cause of severe hypertriglyceridemia   </a:t>
            </a:r>
          </a:p>
          <a:p>
            <a:pPr marL="0" indent="0">
              <a:buNone/>
            </a:pPr>
            <a:endParaRPr lang="en-US" sz="4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3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564445"/>
            <a:ext cx="10476089" cy="5870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>
                <a:solidFill>
                  <a:srgbClr val="7030A0"/>
                </a:solidFill>
              </a:rPr>
              <a:t>Familial </a:t>
            </a:r>
            <a:r>
              <a:rPr lang="en-US" sz="4800" i="1" dirty="0" err="1">
                <a:solidFill>
                  <a:srgbClr val="7030A0"/>
                </a:solidFill>
              </a:rPr>
              <a:t>chylomicronemia</a:t>
            </a:r>
            <a:r>
              <a:rPr lang="en-US" sz="4800" i="1" dirty="0">
                <a:solidFill>
                  <a:srgbClr val="7030A0"/>
                </a:solidFill>
              </a:rPr>
              <a:t> </a:t>
            </a:r>
            <a:r>
              <a:rPr lang="en-US" sz="4800" i="1" dirty="0" smtClean="0">
                <a:solidFill>
                  <a:srgbClr val="7030A0"/>
                </a:solidFill>
              </a:rPr>
              <a:t>syndrome      </a:t>
            </a:r>
            <a:endParaRPr lang="fa-IR" sz="4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Familial </a:t>
            </a:r>
            <a:r>
              <a:rPr lang="en-US" dirty="0" err="1"/>
              <a:t>chylomicronemia</a:t>
            </a:r>
            <a:r>
              <a:rPr lang="en-US" dirty="0"/>
              <a:t> syndrome (FCS) is a </a:t>
            </a:r>
            <a:r>
              <a:rPr lang="en-US" dirty="0">
                <a:solidFill>
                  <a:srgbClr val="FF0000"/>
                </a:solidFill>
              </a:rPr>
              <a:t>rare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autosomal recessive </a:t>
            </a:r>
            <a:r>
              <a:rPr lang="en-US" dirty="0"/>
              <a:t>disorder with an estimated prevalence of </a:t>
            </a:r>
            <a:r>
              <a:rPr lang="en-US" dirty="0">
                <a:solidFill>
                  <a:srgbClr val="0070C0"/>
                </a:solidFill>
              </a:rPr>
              <a:t>one in a million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6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Causes…</a:t>
            </a: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Bi-allelic mutations </a:t>
            </a:r>
            <a:r>
              <a:rPr lang="en-US" dirty="0"/>
              <a:t>in </a:t>
            </a:r>
            <a:r>
              <a:rPr lang="en-US" dirty="0">
                <a:solidFill>
                  <a:srgbClr val="00B050"/>
                </a:solidFill>
              </a:rPr>
              <a:t>lipoprotein lipase </a:t>
            </a:r>
            <a:r>
              <a:rPr lang="en-US" dirty="0"/>
              <a:t>account for most of these cases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followed by mutations in </a:t>
            </a:r>
            <a:r>
              <a:rPr lang="en-US" dirty="0">
                <a:solidFill>
                  <a:srgbClr val="00B050"/>
                </a:solidFill>
              </a:rPr>
              <a:t>apolipoprotein A5</a:t>
            </a:r>
            <a:r>
              <a:rPr lang="en-US" dirty="0"/>
              <a:t>, which is thought to stabilize the dimeric structure of lipoprotein </a:t>
            </a:r>
            <a:r>
              <a:rPr lang="en-US" dirty="0" smtClean="0"/>
              <a:t>lipase.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Similar presentation has been reported in a few rare pedigrees with mutations in </a:t>
            </a:r>
            <a:r>
              <a:rPr lang="en-US" dirty="0">
                <a:solidFill>
                  <a:srgbClr val="00B050"/>
                </a:solidFill>
              </a:rPr>
              <a:t>apolipoprotein </a:t>
            </a:r>
            <a:r>
              <a:rPr lang="en-US" dirty="0" smtClean="0">
                <a:solidFill>
                  <a:srgbClr val="00B050"/>
                </a:solidFill>
              </a:rPr>
              <a:t>C2 </a:t>
            </a:r>
            <a:r>
              <a:rPr lang="en-US" dirty="0"/>
              <a:t>which is a cofactor for lipoprotein lipase.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Homozygous </a:t>
            </a:r>
            <a:r>
              <a:rPr lang="en-US" dirty="0"/>
              <a:t>mutations in genes encoding other proteins critical for lipoprotein lipase processing and function such as </a:t>
            </a:r>
            <a:r>
              <a:rPr lang="en-US" dirty="0">
                <a:solidFill>
                  <a:srgbClr val="00B050"/>
                </a:solidFill>
              </a:rPr>
              <a:t>lipase maturation factor, glycerol-3-phosphate dehydrogenase-1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glycosylphosphatidylinositol-anchored </a:t>
            </a:r>
            <a:r>
              <a:rPr lang="en-US" dirty="0">
                <a:solidFill>
                  <a:srgbClr val="00B050"/>
                </a:solidFill>
              </a:rPr>
              <a:t>high density lipoprotein binding protein-1 </a:t>
            </a:r>
            <a:r>
              <a:rPr lang="en-US" dirty="0"/>
              <a:t>have also been implicated in causing </a:t>
            </a:r>
            <a:r>
              <a:rPr lang="en-US" dirty="0" smtClean="0"/>
              <a:t>FCS</a:t>
            </a: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24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>
                <a:solidFill>
                  <a:srgbClr val="FF0000"/>
                </a:solidFill>
              </a:rPr>
              <a:t>pancreatitis</a:t>
            </a:r>
            <a:endParaRPr lang="fa-IR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exact mechanism </a:t>
            </a:r>
            <a:r>
              <a:rPr lang="en-US" dirty="0"/>
              <a:t>by which </a:t>
            </a:r>
            <a:r>
              <a:rPr lang="en-US" dirty="0" err="1"/>
              <a:t>chylomicronemia</a:t>
            </a:r>
            <a:r>
              <a:rPr lang="en-US" dirty="0"/>
              <a:t> causes pancreatitis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clear</a:t>
            </a:r>
            <a:r>
              <a:rPr lang="en-US" dirty="0"/>
              <a:t>, but it likely involves triglyceride hydrolysis by pancreatic amylase leading to </a:t>
            </a:r>
            <a:r>
              <a:rPr lang="en-US" dirty="0">
                <a:solidFill>
                  <a:srgbClr val="00B050"/>
                </a:solidFill>
              </a:rPr>
              <a:t>high levels of FFA</a:t>
            </a:r>
            <a:r>
              <a:rPr lang="en-US" dirty="0"/>
              <a:t>, leading to inflammatory changes and capillary </a:t>
            </a:r>
            <a:r>
              <a:rPr lang="en-US" dirty="0" smtClean="0"/>
              <a:t>injury.                                 </a:t>
            </a:r>
          </a:p>
          <a:p>
            <a:pPr marL="0" indent="0" algn="l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Hyperviscosity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err="1"/>
              <a:t>chylomicronemia</a:t>
            </a:r>
            <a:r>
              <a:rPr lang="en-US" dirty="0"/>
              <a:t> accentuates hypoxic damage and leakage of pancreatic enzymes and further FFA release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role of FFA in initiating tissue damage has been demonstrated</a:t>
            </a:r>
            <a:r>
              <a:rPr lang="en-US" dirty="0" smtClean="0"/>
              <a:t>, </a:t>
            </a:r>
            <a:r>
              <a:rPr lang="en-US" dirty="0"/>
              <a:t>and although other inflammatory cytokines such as </a:t>
            </a:r>
            <a:r>
              <a:rPr lang="en-US" dirty="0">
                <a:solidFill>
                  <a:srgbClr val="00B0F0"/>
                </a:solidFill>
              </a:rPr>
              <a:t>interleukins and tumor necrosis factor-α are </a:t>
            </a:r>
            <a:r>
              <a:rPr lang="en-US" dirty="0"/>
              <a:t>known to be involved in the pathogenesis of </a:t>
            </a:r>
            <a:r>
              <a:rPr lang="en-US" dirty="0">
                <a:solidFill>
                  <a:srgbClr val="00B0F0"/>
                </a:solidFill>
              </a:rPr>
              <a:t>chronic pancreatitis </a:t>
            </a:r>
            <a:r>
              <a:rPr lang="en-US" dirty="0"/>
              <a:t>including </a:t>
            </a:r>
            <a:r>
              <a:rPr lang="en-US" dirty="0" err="1"/>
              <a:t>fibrogenesis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their </a:t>
            </a:r>
            <a:r>
              <a:rPr lang="en-US" dirty="0">
                <a:solidFill>
                  <a:srgbClr val="00B050"/>
                </a:solidFill>
              </a:rPr>
              <a:t>role in HTG-AP has not been studied</a:t>
            </a:r>
            <a:r>
              <a:rPr lang="en-US" dirty="0"/>
              <a:t>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7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</a:t>
            </a:r>
            <a:endParaRPr lang="fa-IR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9" y="2472266"/>
            <a:ext cx="11492089" cy="34036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9600" i="1" dirty="0" smtClean="0">
                <a:solidFill>
                  <a:srgbClr val="FF0000"/>
                </a:solidFill>
              </a:rPr>
              <a:t>         </a:t>
            </a:r>
            <a:r>
              <a:rPr lang="en-US" sz="9600" i="1" dirty="0" smtClean="0">
                <a:solidFill>
                  <a:srgbClr val="7030A0"/>
                </a:solidFill>
              </a:rPr>
              <a:t>Introduction</a:t>
            </a:r>
            <a:endParaRPr lang="fa-IR" sz="9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Affected </a:t>
            </a:r>
            <a:r>
              <a:rPr lang="en-US" dirty="0" smtClean="0"/>
              <a:t>people(fcs) </a:t>
            </a:r>
            <a:r>
              <a:rPr lang="en-US" dirty="0"/>
              <a:t>usually have </a:t>
            </a:r>
            <a:r>
              <a:rPr lang="en-US" dirty="0">
                <a:solidFill>
                  <a:srgbClr val="FF0000"/>
                </a:solidFill>
              </a:rPr>
              <a:t>recurrent pancreatitis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childhood </a:t>
            </a:r>
            <a:r>
              <a:rPr lang="en-US" dirty="0"/>
              <a:t>and may show </a:t>
            </a:r>
            <a:r>
              <a:rPr lang="en-US" dirty="0">
                <a:solidFill>
                  <a:srgbClr val="00B0F0"/>
                </a:solidFill>
              </a:rPr>
              <a:t>eruptive xanthoma </a:t>
            </a:r>
            <a:r>
              <a:rPr lang="en-US" dirty="0"/>
              <a:t>and </a:t>
            </a:r>
            <a:r>
              <a:rPr lang="en-US" dirty="0" err="1">
                <a:solidFill>
                  <a:srgbClr val="00B0F0"/>
                </a:solidFill>
              </a:rPr>
              <a:t>lipemia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retinalis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when serum triglyceride concentrations are </a:t>
            </a:r>
            <a:r>
              <a:rPr lang="en-US" dirty="0">
                <a:solidFill>
                  <a:srgbClr val="00B0F0"/>
                </a:solidFill>
              </a:rPr>
              <a:t>above 2000 mg/</a:t>
            </a:r>
            <a:r>
              <a:rPr lang="en-US" dirty="0" err="1">
                <a:solidFill>
                  <a:srgbClr val="00B0F0"/>
                </a:solidFill>
              </a:rPr>
              <a:t>dL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most patients with HTG-AP do not have a monogenic disorder. Instead, their presentation is more consistent with “</a:t>
            </a:r>
            <a:r>
              <a:rPr lang="en-US" dirty="0">
                <a:solidFill>
                  <a:srgbClr val="00B050"/>
                </a:solidFill>
              </a:rPr>
              <a:t>multifactorial </a:t>
            </a:r>
            <a:r>
              <a:rPr lang="en-US" dirty="0" err="1">
                <a:solidFill>
                  <a:srgbClr val="00B050"/>
                </a:solidFill>
              </a:rPr>
              <a:t>chylomicronemia</a:t>
            </a:r>
            <a:r>
              <a:rPr lang="en-US" dirty="0">
                <a:solidFill>
                  <a:srgbClr val="00B050"/>
                </a:solidFill>
              </a:rPr>
              <a:t> syndrome,”</a:t>
            </a:r>
            <a:r>
              <a:rPr lang="en-US" dirty="0"/>
              <a:t> which is caused by 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either </a:t>
            </a:r>
            <a:r>
              <a:rPr lang="en-US" dirty="0"/>
              <a:t>a heterozygous defect in one the aforementioned </a:t>
            </a:r>
            <a:r>
              <a:rPr lang="en-US" dirty="0" smtClean="0"/>
              <a:t>genes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/>
              <a:t>cumulative small effect variations in other genes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with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secondary exacerbating factors such as uncontrolled diabetes or alcohol misuse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834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>
                <a:solidFill>
                  <a:srgbClr val="7030A0"/>
                </a:solidFill>
              </a:rPr>
              <a:t>Familial </a:t>
            </a:r>
            <a:r>
              <a:rPr lang="en-US" sz="6000" i="1" dirty="0" smtClean="0">
                <a:solidFill>
                  <a:srgbClr val="7030A0"/>
                </a:solidFill>
              </a:rPr>
              <a:t>hypertriglyceridemia   </a:t>
            </a:r>
            <a:endParaRPr lang="fa-IR" sz="6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Familial hypertriglyceridemia is a </a:t>
            </a:r>
            <a:r>
              <a:rPr lang="en-US" dirty="0">
                <a:solidFill>
                  <a:srgbClr val="FF0000"/>
                </a:solidFill>
              </a:rPr>
              <a:t>fairly common </a:t>
            </a:r>
            <a:r>
              <a:rPr lang="en-US" dirty="0"/>
              <a:t>disorder characterized by </a:t>
            </a:r>
            <a:r>
              <a:rPr lang="en-US" dirty="0">
                <a:solidFill>
                  <a:srgbClr val="FF0000"/>
                </a:solidFill>
              </a:rPr>
              <a:t>moderate elevations </a:t>
            </a:r>
            <a:r>
              <a:rPr lang="en-US" dirty="0"/>
              <a:t>in serum triglycerides (</a:t>
            </a:r>
            <a:r>
              <a:rPr lang="en-US" dirty="0">
                <a:solidFill>
                  <a:srgbClr val="0070C0"/>
                </a:solidFill>
              </a:rPr>
              <a:t>200-1000 mg/</a:t>
            </a:r>
            <a:r>
              <a:rPr lang="en-US" dirty="0" err="1">
                <a:solidFill>
                  <a:srgbClr val="0070C0"/>
                </a:solidFill>
              </a:rPr>
              <a:t>dL</a:t>
            </a:r>
            <a:r>
              <a:rPr lang="en-US" dirty="0"/>
              <a:t>) due to </a:t>
            </a:r>
            <a:r>
              <a:rPr lang="en-US" dirty="0" smtClean="0"/>
              <a:t>increased </a:t>
            </a:r>
            <a:r>
              <a:rPr lang="en-US" dirty="0"/>
              <a:t>secretion of triglyceride-rich VLDL particles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Familial clustering is noted, but no genetic cause has been identified.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It </a:t>
            </a:r>
            <a:r>
              <a:rPr lang="en-US" dirty="0"/>
              <a:t>is sometimes referred to as “</a:t>
            </a:r>
            <a:r>
              <a:rPr lang="en-US" dirty="0">
                <a:solidFill>
                  <a:srgbClr val="FF0000"/>
                </a:solidFill>
              </a:rPr>
              <a:t>benign hypertriglyceridemia</a:t>
            </a:r>
            <a:r>
              <a:rPr lang="en-US" dirty="0"/>
              <a:t>,” as increased risk </a:t>
            </a:r>
            <a:r>
              <a:rPr lang="en-US" dirty="0">
                <a:solidFill>
                  <a:srgbClr val="00B050"/>
                </a:solidFill>
              </a:rPr>
              <a:t>for ASCVD has not been observed</a:t>
            </a:r>
            <a:endParaRPr lang="fa-I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superimposed </a:t>
            </a:r>
            <a:r>
              <a:rPr lang="en-US" dirty="0">
                <a:solidFill>
                  <a:srgbClr val="FF0000"/>
                </a:solidFill>
              </a:rPr>
              <a:t>metabolic syndrome </a:t>
            </a:r>
            <a:r>
              <a:rPr lang="en-US" dirty="0"/>
              <a:t>has been noted to </a:t>
            </a:r>
            <a:r>
              <a:rPr lang="en-US" dirty="0" smtClean="0"/>
              <a:t>increase </a:t>
            </a:r>
            <a:r>
              <a:rPr lang="en-US" dirty="0"/>
              <a:t>ASCVD risk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Similarly, other exacerbating factors can lead to severe hypertriglyceridemia and pancreatitis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89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>
                <a:solidFill>
                  <a:srgbClr val="7030A0"/>
                </a:solidFill>
              </a:rPr>
              <a:t>Familial combined </a:t>
            </a:r>
            <a:r>
              <a:rPr lang="en-US" sz="5400" i="1" dirty="0" smtClean="0">
                <a:solidFill>
                  <a:srgbClr val="7030A0"/>
                </a:solidFill>
              </a:rPr>
              <a:t>hyperlipidemia   </a:t>
            </a:r>
            <a:endParaRPr lang="fa-IR" sz="5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Familial combined hyperlipidemia is another </a:t>
            </a:r>
            <a:r>
              <a:rPr lang="en-US" dirty="0">
                <a:solidFill>
                  <a:srgbClr val="FF0000"/>
                </a:solidFill>
              </a:rPr>
              <a:t>fairly common </a:t>
            </a:r>
            <a:r>
              <a:rPr lang="en-US" dirty="0"/>
              <a:t>disorder with </a:t>
            </a:r>
            <a:r>
              <a:rPr lang="en-US" dirty="0">
                <a:solidFill>
                  <a:srgbClr val="00B050"/>
                </a:solidFill>
              </a:rPr>
              <a:t>variable lipid phenotypic expression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Affected people may have elevated </a:t>
            </a:r>
            <a:r>
              <a:rPr lang="en-US" dirty="0">
                <a:solidFill>
                  <a:srgbClr val="00B050"/>
                </a:solidFill>
              </a:rPr>
              <a:t>cholesterol, triglycerides, or </a:t>
            </a:r>
            <a:r>
              <a:rPr lang="en-US" dirty="0" smtClean="0">
                <a:solidFill>
                  <a:srgbClr val="00B050"/>
                </a:solidFill>
              </a:rPr>
              <a:t>both</a:t>
            </a:r>
          </a:p>
          <a:p>
            <a:pPr marL="0" indent="0" algn="l">
              <a:buNone/>
            </a:pPr>
            <a:r>
              <a:rPr lang="en-US" dirty="0" smtClean="0"/>
              <a:t>Elevation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apolipoprotein B concentrations </a:t>
            </a:r>
            <a:r>
              <a:rPr lang="en-US" dirty="0"/>
              <a:t>(&gt;90th percentile or 120 mg/</a:t>
            </a:r>
            <a:r>
              <a:rPr lang="en-US" dirty="0" err="1"/>
              <a:t>dL</a:t>
            </a:r>
            <a:r>
              <a:rPr lang="en-US" dirty="0"/>
              <a:t>) </a:t>
            </a:r>
            <a:r>
              <a:rPr lang="en-US" dirty="0" smtClean="0"/>
              <a:t>is </a:t>
            </a:r>
            <a:r>
              <a:rPr lang="en-US" dirty="0">
                <a:solidFill>
                  <a:srgbClr val="FF0000"/>
                </a:solidFill>
              </a:rPr>
              <a:t>characteristic</a:t>
            </a:r>
            <a:r>
              <a:rPr lang="en-US" dirty="0"/>
              <a:t>, and a strong predisposition to </a:t>
            </a:r>
            <a:r>
              <a:rPr lang="en-US" dirty="0">
                <a:solidFill>
                  <a:srgbClr val="00B050"/>
                </a:solidFill>
              </a:rPr>
              <a:t>premature ASCVD </a:t>
            </a:r>
            <a:r>
              <a:rPr lang="en-US" dirty="0"/>
              <a:t>is observed</a:t>
            </a:r>
            <a:r>
              <a:rPr lang="en-US" dirty="0" smtClean="0"/>
              <a:t>.</a:t>
            </a:r>
          </a:p>
          <a:p>
            <a:pPr algn="l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043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These findings of elevated apolipoprotein B and family history of premature ASCVD may help in differentiating </a:t>
            </a:r>
            <a:r>
              <a:rPr lang="en-US" dirty="0">
                <a:solidFill>
                  <a:srgbClr val="FF0000"/>
                </a:solidFill>
              </a:rPr>
              <a:t>familial hypertriglyceridemia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familial combined hyperlipidemia </a:t>
            </a:r>
            <a:r>
              <a:rPr lang="en-US" dirty="0"/>
              <a:t>and in identifying patients who need more </a:t>
            </a:r>
            <a:r>
              <a:rPr lang="en-US" dirty="0">
                <a:solidFill>
                  <a:srgbClr val="00B050"/>
                </a:solidFill>
              </a:rPr>
              <a:t>aggressive treatment for ASCVD risk reduction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Despite </a:t>
            </a:r>
            <a:r>
              <a:rPr lang="en-US" dirty="0"/>
              <a:t>the strong familial predilection, a </a:t>
            </a:r>
            <a:r>
              <a:rPr lang="en-US" dirty="0">
                <a:solidFill>
                  <a:srgbClr val="00B0F0"/>
                </a:solidFill>
              </a:rPr>
              <a:t>genetic basis </a:t>
            </a:r>
            <a:r>
              <a:rPr lang="en-US" dirty="0"/>
              <a:t>of this disorder has </a:t>
            </a:r>
            <a:r>
              <a:rPr lang="en-US" dirty="0">
                <a:solidFill>
                  <a:srgbClr val="00B0F0"/>
                </a:solidFill>
              </a:rPr>
              <a:t>not been identified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Variants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ApoA1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C3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A4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A5</a:t>
            </a:r>
            <a:r>
              <a:rPr lang="en-US" dirty="0"/>
              <a:t> cluster and upstream stimulatory factor 1 (</a:t>
            </a:r>
            <a:r>
              <a:rPr lang="en-US" dirty="0">
                <a:solidFill>
                  <a:srgbClr val="FF0000"/>
                </a:solidFill>
              </a:rPr>
              <a:t>USF1)</a:t>
            </a:r>
            <a:r>
              <a:rPr lang="en-US" dirty="0"/>
              <a:t> have been associated with this </a:t>
            </a:r>
            <a:r>
              <a:rPr lang="en-US" dirty="0" err="1" smtClean="0"/>
              <a:t>phenotype,but</a:t>
            </a:r>
            <a:r>
              <a:rPr lang="en-US" dirty="0" smtClean="0"/>
              <a:t> </a:t>
            </a:r>
            <a:r>
              <a:rPr lang="en-US" dirty="0"/>
              <a:t>a monogenic cause is unlikely.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90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rgbClr val="7030A0"/>
                </a:solidFill>
              </a:rPr>
              <a:t>Familial (type III) </a:t>
            </a:r>
            <a:r>
              <a:rPr lang="en-US" sz="4000" i="1" dirty="0" err="1">
                <a:solidFill>
                  <a:srgbClr val="7030A0"/>
                </a:solidFill>
              </a:rPr>
              <a:t>dysbetalipoproteinemia</a:t>
            </a:r>
            <a:r>
              <a:rPr lang="en-US" sz="4000" i="1" dirty="0">
                <a:solidFill>
                  <a:srgbClr val="7030A0"/>
                </a:solidFill>
              </a:rPr>
              <a:t> </a:t>
            </a:r>
            <a:r>
              <a:rPr lang="en-US" sz="4000" i="1" dirty="0" smtClean="0">
                <a:solidFill>
                  <a:srgbClr val="7030A0"/>
                </a:solidFill>
              </a:rPr>
              <a:t>     </a:t>
            </a:r>
            <a:endParaRPr lang="fa-IR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Both a </a:t>
            </a:r>
            <a:r>
              <a:rPr lang="en-US" dirty="0">
                <a:solidFill>
                  <a:srgbClr val="FF0000"/>
                </a:solidFill>
              </a:rPr>
              <a:t>genetic </a:t>
            </a:r>
            <a:r>
              <a:rPr lang="en-US" dirty="0"/>
              <a:t>predisposition and </a:t>
            </a:r>
            <a:r>
              <a:rPr lang="en-US" dirty="0">
                <a:solidFill>
                  <a:srgbClr val="FF0000"/>
                </a:solidFill>
              </a:rPr>
              <a:t>environmental</a:t>
            </a:r>
            <a:r>
              <a:rPr lang="en-US" dirty="0"/>
              <a:t> factors are needed for this rare disorder to manifest.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Hepatic </a:t>
            </a:r>
            <a:r>
              <a:rPr lang="en-US" dirty="0"/>
              <a:t>clearance of </a:t>
            </a:r>
            <a:r>
              <a:rPr lang="en-US" dirty="0">
                <a:solidFill>
                  <a:srgbClr val="00B050"/>
                </a:solidFill>
              </a:rPr>
              <a:t>chylomicron remnants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VLDL remnants </a:t>
            </a:r>
            <a:r>
              <a:rPr lang="en-US" dirty="0"/>
              <a:t>requires </a:t>
            </a:r>
            <a:r>
              <a:rPr lang="en-US" dirty="0">
                <a:solidFill>
                  <a:srgbClr val="00B050"/>
                </a:solidFill>
              </a:rPr>
              <a:t>apolipoprotein E,</a:t>
            </a:r>
            <a:r>
              <a:rPr lang="en-US" dirty="0"/>
              <a:t> which serves as the ligand for receptor mediated uptake.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This </a:t>
            </a:r>
            <a:r>
              <a:rPr lang="en-US" dirty="0"/>
              <a:t>uptake is slowed in the presence of </a:t>
            </a:r>
            <a:r>
              <a:rPr lang="en-US" dirty="0">
                <a:solidFill>
                  <a:srgbClr val="FF0000"/>
                </a:solidFill>
              </a:rPr>
              <a:t>the E2/E2 phenotype</a:t>
            </a:r>
            <a:r>
              <a:rPr lang="en-US" dirty="0"/>
              <a:t>, but most patients with the ε2/ε2 genotype do not necessarily have significant dyslipidemia as </a:t>
            </a:r>
            <a:r>
              <a:rPr lang="en-US" dirty="0" smtClean="0"/>
              <a:t>alternate pathways </a:t>
            </a:r>
            <a:r>
              <a:rPr lang="en-US" dirty="0"/>
              <a:t>help in remnant clearance.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44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when </a:t>
            </a:r>
            <a:r>
              <a:rPr lang="en-US" dirty="0">
                <a:solidFill>
                  <a:srgbClr val="FF0000"/>
                </a:solidFill>
              </a:rPr>
              <a:t>secondary factors </a:t>
            </a:r>
            <a:r>
              <a:rPr lang="en-US" dirty="0"/>
              <a:t>increase the generation of TGRL (for example, </a:t>
            </a:r>
            <a:r>
              <a:rPr lang="en-US" dirty="0">
                <a:solidFill>
                  <a:srgbClr val="00B0F0"/>
                </a:solidFill>
              </a:rPr>
              <a:t>obesity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excess of dietary calories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alcohol consumption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estrogen</a:t>
            </a:r>
            <a:r>
              <a:rPr lang="en-US" dirty="0"/>
              <a:t>) or </a:t>
            </a:r>
            <a:r>
              <a:rPr lang="en-US" dirty="0">
                <a:solidFill>
                  <a:srgbClr val="00B0F0"/>
                </a:solidFill>
              </a:rPr>
              <a:t>decrease their clearance </a:t>
            </a:r>
            <a:r>
              <a:rPr lang="en-US" dirty="0"/>
              <a:t>(for example, </a:t>
            </a:r>
            <a:r>
              <a:rPr lang="en-US" dirty="0">
                <a:solidFill>
                  <a:srgbClr val="00B0F0"/>
                </a:solidFill>
              </a:rPr>
              <a:t>hypothyroidism</a:t>
            </a:r>
            <a:r>
              <a:rPr lang="en-US" dirty="0"/>
              <a:t>), the alternate pathways are overwhelmed, leading to accumulation of remnants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Identification and management of the “</a:t>
            </a:r>
            <a:r>
              <a:rPr lang="en-US" dirty="0">
                <a:solidFill>
                  <a:srgbClr val="FF0000"/>
                </a:solidFill>
              </a:rPr>
              <a:t>second hit</a:t>
            </a:r>
            <a:r>
              <a:rPr lang="en-US" dirty="0"/>
              <a:t>” that contributes to the disease phenotype is therefore critical.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Rarely</a:t>
            </a:r>
            <a:r>
              <a:rPr lang="en-US" dirty="0"/>
              <a:t>, dominant mutations in apolipoprotein E may independently cause disease manifestation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222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>
                <a:solidFill>
                  <a:srgbClr val="FF0000"/>
                </a:solidFill>
              </a:rPr>
              <a:t>Clinical vignette</a:t>
            </a: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46 year old woman with recently diagnosed type 2 diabetes was admitted with </a:t>
            </a:r>
            <a:r>
              <a:rPr lang="en-US" dirty="0">
                <a:solidFill>
                  <a:srgbClr val="00B050"/>
                </a:solidFill>
              </a:rPr>
              <a:t>severe abdominal pain, nausea, and vomiting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Abdominal imaging and elevated serum lipase concentrations confirmed the diagnosis of </a:t>
            </a:r>
            <a:r>
              <a:rPr lang="en-US" dirty="0">
                <a:solidFill>
                  <a:srgbClr val="00B050"/>
                </a:solidFill>
              </a:rPr>
              <a:t>acute pancreatitis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At </a:t>
            </a:r>
            <a:r>
              <a:rPr lang="en-US" dirty="0"/>
              <a:t>presentation, her </a:t>
            </a:r>
            <a:r>
              <a:rPr lang="en-US" dirty="0">
                <a:solidFill>
                  <a:srgbClr val="00B0F0"/>
                </a:solidFill>
              </a:rPr>
              <a:t>plasma glucose was 306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and her </a:t>
            </a:r>
            <a:r>
              <a:rPr lang="en-US" dirty="0">
                <a:solidFill>
                  <a:srgbClr val="00B0F0"/>
                </a:solidFill>
              </a:rPr>
              <a:t>serum triglycerides were 1850 mg/</a:t>
            </a:r>
            <a:r>
              <a:rPr lang="en-US" dirty="0" err="1">
                <a:solidFill>
                  <a:srgbClr val="00B0F0"/>
                </a:solidFill>
              </a:rPr>
              <a:t>dL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Two months previously, her fasting plasma glucose was 155 mg/</a:t>
            </a:r>
            <a:r>
              <a:rPr lang="en-US" dirty="0" err="1"/>
              <a:t>dL</a:t>
            </a:r>
            <a:r>
              <a:rPr lang="en-US" dirty="0"/>
              <a:t>, her hemoglobin A1c was 7.6%, and she had been treated with metformin monotherapy.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91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characteristic features </a:t>
            </a:r>
            <a:r>
              <a:rPr lang="en-US" dirty="0"/>
              <a:t>of this condition are </a:t>
            </a:r>
            <a:r>
              <a:rPr lang="en-US" dirty="0">
                <a:solidFill>
                  <a:srgbClr val="FF0000"/>
                </a:solidFill>
              </a:rPr>
              <a:t>similar elevations </a:t>
            </a:r>
            <a:r>
              <a:rPr lang="en-US" dirty="0"/>
              <a:t>in serum </a:t>
            </a:r>
            <a:r>
              <a:rPr lang="en-US" dirty="0">
                <a:solidFill>
                  <a:srgbClr val="FF0000"/>
                </a:solidFill>
              </a:rPr>
              <a:t>cholesterol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triglycerides</a:t>
            </a:r>
            <a:r>
              <a:rPr lang="en-US" dirty="0"/>
              <a:t> along with </a:t>
            </a:r>
            <a:r>
              <a:rPr lang="en-US" dirty="0">
                <a:solidFill>
                  <a:srgbClr val="FF0000"/>
                </a:solidFill>
              </a:rPr>
              <a:t>palmar xanthomas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Various diagnostic criteria based on VLDL composition have been proposed: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One </a:t>
            </a:r>
            <a:r>
              <a:rPr lang="en-US" dirty="0"/>
              <a:t>of these is a ratio of </a:t>
            </a:r>
            <a:r>
              <a:rPr lang="en-US" dirty="0">
                <a:solidFill>
                  <a:srgbClr val="00B0F0"/>
                </a:solidFill>
              </a:rPr>
              <a:t>VLDL cholesterol to serum triglyceride above 0.3, </a:t>
            </a:r>
            <a:r>
              <a:rPr lang="en-US" dirty="0"/>
              <a:t>with cholesterol and triglyceride concentrations expressed as mg/</a:t>
            </a:r>
            <a:r>
              <a:rPr lang="en-US" dirty="0" err="1"/>
              <a:t>dL</a:t>
            </a:r>
            <a:r>
              <a:rPr lang="en-US" dirty="0"/>
              <a:t>. This requires </a:t>
            </a:r>
            <a:r>
              <a:rPr lang="en-US" dirty="0">
                <a:solidFill>
                  <a:srgbClr val="00B0F0"/>
                </a:solidFill>
              </a:rPr>
              <a:t>ultracentrifugation </a:t>
            </a:r>
            <a:r>
              <a:rPr lang="en-US" dirty="0"/>
              <a:t>to isolate VLDL, a procedure generally limited to research laboratories.</a:t>
            </a:r>
            <a:endParaRPr lang="fa-IR" dirty="0"/>
          </a:p>
          <a:p>
            <a:pPr marL="0" indent="0" algn="l">
              <a:buNone/>
            </a:pPr>
            <a:r>
              <a:rPr lang="en-US" dirty="0" smtClean="0"/>
              <a:t>An </a:t>
            </a:r>
            <a:r>
              <a:rPr lang="en-US" dirty="0"/>
              <a:t>alternative recommended by </a:t>
            </a:r>
            <a:r>
              <a:rPr lang="en-US" dirty="0" err="1"/>
              <a:t>Sniderman</a:t>
            </a:r>
            <a:r>
              <a:rPr lang="en-US" dirty="0"/>
              <a:t> and associates that does not require ultracentrifugation is a </a:t>
            </a:r>
            <a:r>
              <a:rPr lang="en-US" dirty="0">
                <a:solidFill>
                  <a:srgbClr val="7030A0"/>
                </a:solidFill>
              </a:rPr>
              <a:t>total cholesterol to apolipoprotein B ratio above 6.2 </a:t>
            </a:r>
            <a:r>
              <a:rPr lang="en-US" dirty="0"/>
              <a:t>with </a:t>
            </a:r>
            <a:r>
              <a:rPr lang="en-US" dirty="0">
                <a:solidFill>
                  <a:srgbClr val="7030A0"/>
                </a:solidFill>
              </a:rPr>
              <a:t>simultaneous triglyceride to apolipoprotein B ratio below 10</a:t>
            </a:r>
            <a:r>
              <a:rPr lang="en-US" dirty="0"/>
              <a:t>, with cholesterol and triglyceride concentrations expressed as </a:t>
            </a:r>
            <a:r>
              <a:rPr lang="en-US" dirty="0" err="1"/>
              <a:t>mmol</a:t>
            </a:r>
            <a:r>
              <a:rPr lang="en-US" dirty="0"/>
              <a:t>/L </a:t>
            </a:r>
            <a:r>
              <a:rPr lang="en-US" dirty="0" smtClean="0"/>
              <a:t>and apolipoprotein </a:t>
            </a:r>
            <a:r>
              <a:rPr lang="en-US" dirty="0"/>
              <a:t>B as </a:t>
            </a:r>
            <a:r>
              <a:rPr lang="en-US" dirty="0" smtClean="0"/>
              <a:t>mg/</a:t>
            </a:r>
            <a:r>
              <a:rPr lang="en-US" dirty="0" err="1" smtClean="0"/>
              <a:t>mL.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75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Recognizing this rare disorder is important, as it is associated with a </a:t>
            </a:r>
            <a:r>
              <a:rPr lang="en-US" dirty="0">
                <a:solidFill>
                  <a:srgbClr val="00B050"/>
                </a:solidFill>
              </a:rPr>
              <a:t>significantly increased risk </a:t>
            </a:r>
            <a:r>
              <a:rPr lang="en-US" dirty="0"/>
              <a:t>(odds ratio 5-10) of </a:t>
            </a:r>
            <a:r>
              <a:rPr lang="en-US" dirty="0">
                <a:solidFill>
                  <a:srgbClr val="00B050"/>
                </a:solidFill>
              </a:rPr>
              <a:t>premature coronary artery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7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60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i="1" dirty="0" smtClean="0">
                <a:solidFill>
                  <a:srgbClr val="7030A0"/>
                </a:solidFill>
              </a:rPr>
              <a:t>Lipodystrophy</a:t>
            </a:r>
            <a:r>
              <a:rPr lang="en-US" sz="6600" i="1" dirty="0" smtClean="0">
                <a:solidFill>
                  <a:srgbClr val="FF0000"/>
                </a:solidFill>
              </a:rPr>
              <a:t>             </a:t>
            </a:r>
            <a:endParaRPr lang="fa-IR" sz="6600" i="1" dirty="0"/>
          </a:p>
        </p:txBody>
      </p:sp>
    </p:spTree>
    <p:extLst>
      <p:ext uri="{BB962C8B-B14F-4D97-AF65-F5344CB8AC3E}">
        <p14:creationId xmlns:p14="http://schemas.microsoft.com/office/powerpoint/2010/main" val="30086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Lipodystrophies are a heterogeneous group of rare inherited and acquired disorders characterized by </a:t>
            </a:r>
            <a:r>
              <a:rPr lang="en-US" dirty="0">
                <a:solidFill>
                  <a:srgbClr val="FF0000"/>
                </a:solidFill>
              </a:rPr>
              <a:t>selective loss of adipose </a:t>
            </a:r>
            <a:r>
              <a:rPr lang="en-US" dirty="0" smtClean="0">
                <a:solidFill>
                  <a:srgbClr val="FF0000"/>
                </a:solidFill>
              </a:rPr>
              <a:t>tissue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Fat loss can either involve the whole body (</a:t>
            </a:r>
            <a:r>
              <a:rPr lang="en-US" dirty="0">
                <a:solidFill>
                  <a:srgbClr val="FF0000"/>
                </a:solidFill>
              </a:rPr>
              <a:t>generalized</a:t>
            </a:r>
            <a:r>
              <a:rPr lang="en-US" dirty="0"/>
              <a:t>) or be restricted to some regions (</a:t>
            </a:r>
            <a:r>
              <a:rPr lang="en-US" dirty="0">
                <a:solidFill>
                  <a:srgbClr val="FF0000"/>
                </a:solidFill>
              </a:rPr>
              <a:t>partial</a:t>
            </a:r>
            <a:r>
              <a:rPr lang="en-US" dirty="0"/>
              <a:t>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0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Despite phenotypic and genotypic differences, they share similar metabolic </a:t>
            </a:r>
            <a:r>
              <a:rPr lang="en-US" dirty="0" smtClean="0"/>
              <a:t>complications including: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hypertriglyceridemia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diabetes with severe insulin </a:t>
            </a:r>
            <a:r>
              <a:rPr lang="en-US" dirty="0" smtClean="0"/>
              <a:t>resistance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steatohepatitis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polycystic ovarian disease in women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severity of metabolic abnormalities correlates with extent of fat loss, highlighting the critical importance of adipose tissue in maintaining lipid and glucose </a:t>
            </a:r>
            <a:r>
              <a:rPr lang="en-US" dirty="0" smtClean="0"/>
              <a:t>homeostasis.</a:t>
            </a:r>
            <a:endParaRPr lang="fa-IR" dirty="0"/>
          </a:p>
          <a:p>
            <a:pPr algn="l"/>
            <a:endParaRPr lang="fa-IR" dirty="0"/>
          </a:p>
        </p:txBody>
      </p:sp>
      <p:sp>
        <p:nvSpPr>
          <p:cNvPr id="6" name="Right Arrow 5"/>
          <p:cNvSpPr/>
          <p:nvPr/>
        </p:nvSpPr>
        <p:spPr>
          <a:xfrm>
            <a:off x="570089" y="3316901"/>
            <a:ext cx="860780" cy="36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Arrow 10"/>
          <p:cNvSpPr/>
          <p:nvPr/>
        </p:nvSpPr>
        <p:spPr>
          <a:xfrm>
            <a:off x="570089" y="3741590"/>
            <a:ext cx="860780" cy="36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Arrow 11"/>
          <p:cNvSpPr/>
          <p:nvPr/>
        </p:nvSpPr>
        <p:spPr>
          <a:xfrm>
            <a:off x="570089" y="4220860"/>
            <a:ext cx="860780" cy="36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Arrow 12"/>
          <p:cNvSpPr/>
          <p:nvPr/>
        </p:nvSpPr>
        <p:spPr>
          <a:xfrm>
            <a:off x="570089" y="4634993"/>
            <a:ext cx="860780" cy="36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1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Genetic lipodystrophies, both generalized and partial, are an important cause of </a:t>
            </a:r>
            <a:r>
              <a:rPr lang="en-US" dirty="0">
                <a:solidFill>
                  <a:srgbClr val="FF0000"/>
                </a:solidFill>
              </a:rPr>
              <a:t>monogenic hypertriglyceridemia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Management </a:t>
            </a:r>
            <a:r>
              <a:rPr lang="en-US" dirty="0"/>
              <a:t>of metabolic complications with traditional glucose and lipid lowering therapies in these patients is </a:t>
            </a:r>
            <a:r>
              <a:rPr lang="en-US" dirty="0">
                <a:solidFill>
                  <a:srgbClr val="FF0000"/>
                </a:solidFill>
              </a:rPr>
              <a:t>challenging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Leptin replacement </a:t>
            </a:r>
            <a:r>
              <a:rPr lang="en-US" dirty="0"/>
              <a:t>therapy has been shown to significantly decrease </a:t>
            </a:r>
            <a:r>
              <a:rPr lang="en-US" dirty="0">
                <a:solidFill>
                  <a:srgbClr val="00B0F0"/>
                </a:solidFill>
              </a:rPr>
              <a:t>hyperlipidemia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hyperglycemia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hepatic steatosis</a:t>
            </a:r>
            <a:r>
              <a:rPr lang="en-US" dirty="0"/>
              <a:t>, especially in patients with </a:t>
            </a:r>
            <a:r>
              <a:rPr lang="en-US" dirty="0">
                <a:solidFill>
                  <a:srgbClr val="FF0000"/>
                </a:solidFill>
              </a:rPr>
              <a:t>generalized </a:t>
            </a:r>
            <a:r>
              <a:rPr lang="en-US" dirty="0" smtClean="0">
                <a:solidFill>
                  <a:srgbClr val="FF0000"/>
                </a:solidFill>
              </a:rPr>
              <a:t>lipodystrophy</a:t>
            </a:r>
            <a:r>
              <a:rPr lang="en-US" dirty="0" smtClean="0"/>
              <a:t>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18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>
                <a:solidFill>
                  <a:srgbClr val="7030A0"/>
                </a:solidFill>
              </a:rPr>
              <a:t>Glycogen storage </a:t>
            </a:r>
            <a:r>
              <a:rPr lang="en-US" sz="6000" i="1" dirty="0" smtClean="0">
                <a:solidFill>
                  <a:srgbClr val="7030A0"/>
                </a:solidFill>
              </a:rPr>
              <a:t>disorders      </a:t>
            </a:r>
            <a:endParaRPr lang="fa-IR" sz="6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Severe hypertriglyceridemia </a:t>
            </a:r>
            <a:r>
              <a:rPr lang="en-US" dirty="0"/>
              <a:t>is commonly seen in some forms of glycogen storage disorders (GSD), notably </a:t>
            </a:r>
            <a:r>
              <a:rPr lang="en-US" dirty="0">
                <a:solidFill>
                  <a:srgbClr val="FF0000"/>
                </a:solidFill>
              </a:rPr>
              <a:t>GSD type 1a </a:t>
            </a:r>
            <a:r>
              <a:rPr lang="en-US" dirty="0"/>
              <a:t>which is due to </a:t>
            </a:r>
            <a:r>
              <a:rPr lang="en-US" dirty="0">
                <a:solidFill>
                  <a:srgbClr val="00B050"/>
                </a:solidFill>
              </a:rPr>
              <a:t>deficiency of glucose-6 phosphatase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resultant accumulation of glycolytic products increases de novo </a:t>
            </a:r>
            <a:r>
              <a:rPr lang="en-US" dirty="0">
                <a:solidFill>
                  <a:srgbClr val="FF0000"/>
                </a:solidFill>
              </a:rPr>
              <a:t>lipogenesis</a:t>
            </a:r>
            <a:r>
              <a:rPr lang="en-US" dirty="0"/>
              <a:t>, leading to severe hypertriglyceridemia and hypercholesterolemia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394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solidFill>
                  <a:srgbClr val="7030A0"/>
                </a:solidFill>
              </a:rPr>
              <a:t>Secondary causes of </a:t>
            </a:r>
            <a:r>
              <a:rPr lang="en-US" sz="4400" i="1" dirty="0" smtClean="0">
                <a:solidFill>
                  <a:srgbClr val="7030A0"/>
                </a:solidFill>
              </a:rPr>
              <a:t>hypertriglyceridemia     </a:t>
            </a:r>
            <a:endParaRPr lang="fa-IR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She had also been given </a:t>
            </a:r>
            <a:r>
              <a:rPr lang="en-US" dirty="0">
                <a:solidFill>
                  <a:srgbClr val="00B0F0"/>
                </a:solidFill>
              </a:rPr>
              <a:t>hormone replacement therapy</a:t>
            </a:r>
            <a:r>
              <a:rPr lang="en-US" dirty="0"/>
              <a:t> for menopausal symptoms and moderate intensity statin therapy for primary prevention of atherosclerotic cardiovascular disease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She had generalized obesity with a </a:t>
            </a:r>
            <a:r>
              <a:rPr lang="en-US" dirty="0">
                <a:solidFill>
                  <a:srgbClr val="00B050"/>
                </a:solidFill>
              </a:rPr>
              <a:t>body mass index of 35.</a:t>
            </a:r>
          </a:p>
          <a:p>
            <a:pPr marL="0" indent="0" algn="l">
              <a:buNone/>
            </a:pPr>
            <a:r>
              <a:rPr lang="en-US" dirty="0"/>
              <a:t> Review of previous medical records showed serum triglyceride concentrations ranging from 265 to 440 mg/</a:t>
            </a:r>
            <a:r>
              <a:rPr lang="en-US" dirty="0" err="1"/>
              <a:t>dL</a:t>
            </a:r>
            <a:r>
              <a:rPr lang="en-US" dirty="0"/>
              <a:t>, although some measurements were obtained in a non-fasting state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Her </a:t>
            </a:r>
            <a:r>
              <a:rPr lang="en-US" dirty="0">
                <a:solidFill>
                  <a:srgbClr val="00B050"/>
                </a:solidFill>
              </a:rPr>
              <a:t>family history</a:t>
            </a:r>
            <a:r>
              <a:rPr lang="en-US" dirty="0"/>
              <a:t> was significant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50"/>
                </a:solidFill>
              </a:rPr>
              <a:t>hypercholesterolemia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premature coronary artery disease</a:t>
            </a:r>
            <a:r>
              <a:rPr lang="en-US" dirty="0"/>
              <a:t> but </a:t>
            </a:r>
            <a:r>
              <a:rPr lang="en-US" dirty="0">
                <a:solidFill>
                  <a:srgbClr val="FF0000"/>
                </a:solidFill>
              </a:rPr>
              <a:t>not for pancreatitis or severe hypertriglyceridemia</a:t>
            </a:r>
            <a:r>
              <a:rPr lang="en-US" dirty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60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(box 2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778" y="474134"/>
            <a:ext cx="5429955" cy="5768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6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Alcohol</a:t>
            </a:r>
            <a:endParaRPr lang="fa-IR" sz="8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Alcohol consumption causes </a:t>
            </a:r>
            <a:r>
              <a:rPr lang="en-US" dirty="0">
                <a:solidFill>
                  <a:srgbClr val="FF0000"/>
                </a:solidFill>
              </a:rPr>
              <a:t>the most profound effect </a:t>
            </a:r>
            <a:r>
              <a:rPr lang="en-US" dirty="0"/>
              <a:t>on serum </a:t>
            </a:r>
            <a:r>
              <a:rPr lang="en-US" dirty="0">
                <a:solidFill>
                  <a:srgbClr val="FF0000"/>
                </a:solidFill>
              </a:rPr>
              <a:t>triglycerides</a:t>
            </a:r>
            <a:r>
              <a:rPr lang="en-US" dirty="0"/>
              <a:t> and seems to be primarily related to increased </a:t>
            </a:r>
            <a:r>
              <a:rPr lang="en-US" dirty="0">
                <a:solidFill>
                  <a:srgbClr val="FF0000"/>
                </a:solidFill>
              </a:rPr>
              <a:t>VLDL </a:t>
            </a:r>
            <a:r>
              <a:rPr lang="en-US" dirty="0" smtClean="0"/>
              <a:t>production.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this may be dependent on both the </a:t>
            </a:r>
            <a:r>
              <a:rPr lang="en-US" dirty="0">
                <a:solidFill>
                  <a:srgbClr val="00B050"/>
                </a:solidFill>
              </a:rPr>
              <a:t>amount of alcohol </a:t>
            </a:r>
            <a:r>
              <a:rPr lang="en-US" dirty="0"/>
              <a:t>ingested and other factors such as </a:t>
            </a:r>
            <a:r>
              <a:rPr lang="en-US" dirty="0">
                <a:solidFill>
                  <a:srgbClr val="00B050"/>
                </a:solidFill>
              </a:rPr>
              <a:t>obesity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simultaneous caloric </a:t>
            </a:r>
            <a:r>
              <a:rPr lang="en-US" dirty="0" smtClean="0">
                <a:solidFill>
                  <a:srgbClr val="00B050"/>
                </a:solidFill>
              </a:rPr>
              <a:t>intake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Acute </a:t>
            </a:r>
            <a:r>
              <a:rPr lang="en-US" dirty="0">
                <a:solidFill>
                  <a:srgbClr val="00B0F0"/>
                </a:solidFill>
              </a:rPr>
              <a:t>alcohol ingestion </a:t>
            </a:r>
            <a:r>
              <a:rPr lang="en-US" dirty="0"/>
              <a:t>also </a:t>
            </a:r>
            <a:r>
              <a:rPr lang="en-US" dirty="0">
                <a:solidFill>
                  <a:srgbClr val="00B0F0"/>
                </a:solidFill>
              </a:rPr>
              <a:t>decreases lipoprotein lipase </a:t>
            </a:r>
            <a:r>
              <a:rPr lang="en-US" dirty="0" smtClean="0">
                <a:solidFill>
                  <a:srgbClr val="00B0F0"/>
                </a:solidFill>
              </a:rPr>
              <a:t>activity, </a:t>
            </a:r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chronic consumption </a:t>
            </a:r>
            <a:r>
              <a:rPr lang="en-US" dirty="0"/>
              <a:t>may restore or </a:t>
            </a:r>
            <a:r>
              <a:rPr lang="en-US" dirty="0">
                <a:solidFill>
                  <a:srgbClr val="FF0000"/>
                </a:solidFill>
              </a:rPr>
              <a:t>increase lipoprotein lipase activity </a:t>
            </a:r>
            <a:r>
              <a:rPr lang="en-US" dirty="0"/>
              <a:t>and be responsible for elevated HDL </a:t>
            </a:r>
            <a:r>
              <a:rPr lang="en-US" dirty="0" smtClean="0"/>
              <a:t>cholesterol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93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Moderate alcohol consumption (30 g) </a:t>
            </a: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transiently </a:t>
            </a:r>
            <a:r>
              <a:rPr lang="en-US" dirty="0"/>
              <a:t>exacerbates </a:t>
            </a:r>
            <a:r>
              <a:rPr lang="en-US" dirty="0">
                <a:solidFill>
                  <a:srgbClr val="FF0000"/>
                </a:solidFill>
              </a:rPr>
              <a:t>postprandial </a:t>
            </a:r>
            <a:r>
              <a:rPr lang="en-US" dirty="0" err="1"/>
              <a:t>lipemia</a:t>
            </a:r>
            <a:r>
              <a:rPr lang="en-US" dirty="0"/>
              <a:t>, whereas </a:t>
            </a:r>
            <a:r>
              <a:rPr lang="en-US" dirty="0">
                <a:solidFill>
                  <a:srgbClr val="00B0F0"/>
                </a:solidFill>
              </a:rPr>
              <a:t>chronic excess </a:t>
            </a:r>
            <a:r>
              <a:rPr lang="en-US" dirty="0"/>
              <a:t>alcohol consumption can lead to </a:t>
            </a:r>
            <a:r>
              <a:rPr lang="en-US" dirty="0">
                <a:solidFill>
                  <a:srgbClr val="00B0F0"/>
                </a:solidFill>
              </a:rPr>
              <a:t>elevated fasting serum triglycerides as </a:t>
            </a:r>
            <a:r>
              <a:rPr lang="en-US" dirty="0" smtClean="0">
                <a:solidFill>
                  <a:srgbClr val="00B0F0"/>
                </a:solidFill>
              </a:rPr>
              <a:t> well.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Most of these changes are </a:t>
            </a:r>
            <a:r>
              <a:rPr lang="en-US" dirty="0">
                <a:solidFill>
                  <a:srgbClr val="00B050"/>
                </a:solidFill>
              </a:rPr>
              <a:t>modest (about 15%) </a:t>
            </a:r>
            <a:r>
              <a:rPr lang="en-US" dirty="0"/>
              <a:t>in people with normal triglyceride concentrations but can lead to severe elevations with increased risk of pancreatitis in patients with </a:t>
            </a:r>
            <a:r>
              <a:rPr lang="en-US" dirty="0">
                <a:solidFill>
                  <a:srgbClr val="00B050"/>
                </a:solidFill>
              </a:rPr>
              <a:t>underlying </a:t>
            </a:r>
            <a:r>
              <a:rPr lang="en-US" dirty="0" smtClean="0">
                <a:solidFill>
                  <a:srgbClr val="00B050"/>
                </a:solidFill>
              </a:rPr>
              <a:t>hypertriglyceridemia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12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Obesity and uncontrolled diabetes </a:t>
            </a: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Among medical disorders contributing to hypertriglyceridemia, </a:t>
            </a:r>
            <a:r>
              <a:rPr lang="en-US" dirty="0">
                <a:solidFill>
                  <a:srgbClr val="FF0000"/>
                </a:solidFill>
              </a:rPr>
              <a:t>obesity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uncontrolled diabetes </a:t>
            </a:r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most common causes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Hypertriglyceridemia has been noted in </a:t>
            </a:r>
            <a:r>
              <a:rPr lang="en-US" dirty="0">
                <a:solidFill>
                  <a:srgbClr val="00B050"/>
                </a:solidFill>
              </a:rPr>
              <a:t>more than 80% </a:t>
            </a:r>
            <a:r>
              <a:rPr lang="en-US" dirty="0"/>
              <a:t>of people who are </a:t>
            </a:r>
          </a:p>
          <a:p>
            <a:pPr marL="0" indent="0" algn="l">
              <a:buNone/>
            </a:pPr>
            <a:r>
              <a:rPr lang="en-US" dirty="0" smtClean="0"/>
              <a:t>Overweight or obese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a recently reported cohort of 160 patients with serum triglycerides above 2000 mg/</a:t>
            </a:r>
            <a:r>
              <a:rPr lang="en-US" dirty="0" err="1"/>
              <a:t>dL</a:t>
            </a:r>
            <a:r>
              <a:rPr lang="en-US" dirty="0"/>
              <a:t>, uncontrolled diabetes was the contributing factor in nearly 75% of the </a:t>
            </a:r>
            <a:r>
              <a:rPr lang="en-US" dirty="0" smtClean="0"/>
              <a:t>patients.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09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Both </a:t>
            </a:r>
            <a:r>
              <a:rPr lang="en-US" dirty="0">
                <a:solidFill>
                  <a:srgbClr val="FF0000"/>
                </a:solidFill>
              </a:rPr>
              <a:t>obesity and type 2 diabetes </a:t>
            </a:r>
            <a:r>
              <a:rPr lang="en-US" dirty="0"/>
              <a:t>are characterized by </a:t>
            </a:r>
            <a:r>
              <a:rPr lang="en-US" dirty="0">
                <a:solidFill>
                  <a:srgbClr val="00B050"/>
                </a:solidFill>
              </a:rPr>
              <a:t>insulin resistance</a:t>
            </a:r>
            <a:r>
              <a:rPr lang="en-US" dirty="0"/>
              <a:t>, which leads to VLDL overproduction as a result of </a:t>
            </a:r>
            <a:r>
              <a:rPr lang="en-US" dirty="0">
                <a:solidFill>
                  <a:srgbClr val="00B050"/>
                </a:solidFill>
              </a:rPr>
              <a:t>increased hepatic lipogenesis </a:t>
            </a:r>
            <a:r>
              <a:rPr lang="en-US" dirty="0"/>
              <a:t>from excess FFA delivery to the liver, as well as </a:t>
            </a:r>
            <a:r>
              <a:rPr lang="en-US" dirty="0">
                <a:solidFill>
                  <a:srgbClr val="00B050"/>
                </a:solidFill>
              </a:rPr>
              <a:t>decreased apolipoprotein B </a:t>
            </a:r>
            <a:r>
              <a:rPr lang="en-US" dirty="0" smtClean="0">
                <a:solidFill>
                  <a:srgbClr val="00B050"/>
                </a:solidFill>
              </a:rPr>
              <a:t>degradation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absence of suppression of hormone sensitive lipase</a:t>
            </a:r>
            <a:r>
              <a:rPr lang="en-US" dirty="0"/>
              <a:t> by insulin, excessive release of FFA from adipocytes occurs, which fuels triglyceride synthesis and VLDL secretion from the liver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82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Insulin deficiency, as occurs in poorly controlled </a:t>
            </a:r>
            <a:r>
              <a:rPr lang="en-US" dirty="0">
                <a:solidFill>
                  <a:srgbClr val="FF0000"/>
                </a:solidFill>
              </a:rPr>
              <a:t>type 1 diabetes</a:t>
            </a:r>
            <a:r>
              <a:rPr lang="en-US" dirty="0"/>
              <a:t>, decreases lipoprotein lipase activity and thereby impairs clearance of TGRL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Insulin infusion </a:t>
            </a:r>
            <a:r>
              <a:rPr lang="en-US" dirty="0"/>
              <a:t>has been shown to </a:t>
            </a:r>
            <a:r>
              <a:rPr lang="en-US" dirty="0">
                <a:solidFill>
                  <a:srgbClr val="FF0000"/>
                </a:solidFill>
              </a:rPr>
              <a:t>stimulate adipocyte lipoprotein lipase </a:t>
            </a:r>
            <a:r>
              <a:rPr lang="en-US" dirty="0" smtClean="0">
                <a:solidFill>
                  <a:srgbClr val="FF0000"/>
                </a:solidFill>
              </a:rPr>
              <a:t>activity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Insulin treatment </a:t>
            </a:r>
            <a:r>
              <a:rPr lang="en-US" dirty="0"/>
              <a:t>has also been shown to </a:t>
            </a:r>
            <a:r>
              <a:rPr lang="en-US" dirty="0">
                <a:solidFill>
                  <a:srgbClr val="0070C0"/>
                </a:solidFill>
              </a:rPr>
              <a:t>restore impaired lipoprotein lipase activity</a:t>
            </a:r>
            <a:r>
              <a:rPr lang="en-US" dirty="0"/>
              <a:t> in both adipocytes and skeletal muscle of patients with untreated type 1 diabetes, leading to reduction in serum </a:t>
            </a:r>
            <a:r>
              <a:rPr lang="en-US" dirty="0" smtClean="0"/>
              <a:t>triglycerides.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68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Decreased clearance of TGRL is also noted in </a:t>
            </a:r>
            <a:r>
              <a:rPr lang="en-US" dirty="0">
                <a:solidFill>
                  <a:srgbClr val="FF0000"/>
                </a:solidFill>
              </a:rPr>
              <a:t>type 2 diabetes </a:t>
            </a:r>
            <a:r>
              <a:rPr lang="en-US" dirty="0"/>
              <a:t>despite </a:t>
            </a:r>
            <a:r>
              <a:rPr lang="en-US" dirty="0">
                <a:solidFill>
                  <a:srgbClr val="00B050"/>
                </a:solidFill>
              </a:rPr>
              <a:t>no decrease in lipoprotein lipase activity </a:t>
            </a:r>
            <a:r>
              <a:rPr lang="en-US" dirty="0"/>
              <a:t>and is an important contributor to hypertriglyceridemia in </a:t>
            </a:r>
            <a:r>
              <a:rPr lang="en-US" dirty="0" smtClean="0"/>
              <a:t>diabetes.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87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Drug induced dyslipidemia </a:t>
            </a: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wide variety of drugs can cause adverse effects on lipid metabolism, leading to dyslipidemia</a:t>
            </a:r>
            <a:r>
              <a:rPr lang="en-US" sz="2600" dirty="0" smtClean="0"/>
              <a:t>.</a:t>
            </a:r>
          </a:p>
          <a:p>
            <a:pPr marL="0" indent="0" algn="l">
              <a:buNone/>
            </a:pPr>
            <a:r>
              <a:rPr lang="en-US" sz="2600" dirty="0" smtClean="0"/>
              <a:t> These include: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 err="1">
                <a:solidFill>
                  <a:srgbClr val="00B0F0"/>
                </a:solidFill>
              </a:rPr>
              <a:t>antihypertensives</a:t>
            </a:r>
            <a:r>
              <a:rPr lang="en-US" sz="2600" dirty="0"/>
              <a:t> such as thiazide diuretics and non-specific </a:t>
            </a:r>
            <a:r>
              <a:rPr lang="el-GR" sz="2600" dirty="0"/>
              <a:t>β </a:t>
            </a:r>
            <a:r>
              <a:rPr lang="en-US" sz="2600" dirty="0"/>
              <a:t>adrenergic blockers</a:t>
            </a:r>
            <a:r>
              <a:rPr lang="en-US" sz="2600" dirty="0" smtClean="0"/>
              <a:t>,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>
                <a:solidFill>
                  <a:srgbClr val="00B0F0"/>
                </a:solidFill>
              </a:rPr>
              <a:t>various steroid hormones </a:t>
            </a:r>
            <a:r>
              <a:rPr lang="en-US" sz="2600" dirty="0"/>
              <a:t>including glucocorticoids and estrogens and their related compounds</a:t>
            </a:r>
            <a:r>
              <a:rPr lang="en-US" sz="2600" dirty="0" smtClean="0"/>
              <a:t>,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>
                <a:solidFill>
                  <a:srgbClr val="00B0F0"/>
                </a:solidFill>
              </a:rPr>
              <a:t>immunosuppressive drugs</a:t>
            </a:r>
            <a:r>
              <a:rPr lang="en-US" sz="2600" dirty="0" smtClean="0">
                <a:solidFill>
                  <a:srgbClr val="00B0F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>
                <a:solidFill>
                  <a:srgbClr val="00B0F0"/>
                </a:solidFill>
              </a:rPr>
              <a:t>anti-neoplastic agents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0" indent="0" algn="l"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atypical </a:t>
            </a:r>
            <a:r>
              <a:rPr lang="en-US" sz="2600" dirty="0">
                <a:solidFill>
                  <a:srgbClr val="00B0F0"/>
                </a:solidFill>
              </a:rPr>
              <a:t>antipsychotics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0" indent="0" algn="l"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HIV-1 </a:t>
            </a:r>
            <a:r>
              <a:rPr lang="en-US" sz="2600" dirty="0">
                <a:solidFill>
                  <a:srgbClr val="00B0F0"/>
                </a:solidFill>
              </a:rPr>
              <a:t>protease inhibitors</a:t>
            </a:r>
            <a:r>
              <a:rPr lang="en-US" sz="2600" dirty="0" smtClean="0">
                <a:solidFill>
                  <a:srgbClr val="00B0F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 err="1">
                <a:solidFill>
                  <a:srgbClr val="00B0F0"/>
                </a:solidFill>
              </a:rPr>
              <a:t>antiepileptics</a:t>
            </a:r>
            <a:r>
              <a:rPr lang="en-US" sz="2600" dirty="0"/>
              <a:t> such as carbamazepine</a:t>
            </a:r>
            <a:r>
              <a:rPr lang="en-US" sz="2600" dirty="0" smtClean="0"/>
              <a:t>,</a:t>
            </a:r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/>
              <a:t>and other miscellaneous drugs</a:t>
            </a:r>
            <a:endParaRPr lang="fa-IR" sz="26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33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effect of some drugs is </a:t>
            </a:r>
            <a:r>
              <a:rPr lang="en-US" dirty="0">
                <a:solidFill>
                  <a:srgbClr val="FF0000"/>
                </a:solidFill>
              </a:rPr>
              <a:t>mild </a:t>
            </a:r>
            <a:r>
              <a:rPr lang="en-US" dirty="0"/>
              <a:t>and of little clinical significance, whereas others can cause </a:t>
            </a:r>
            <a:r>
              <a:rPr lang="en-US" dirty="0">
                <a:solidFill>
                  <a:srgbClr val="FF0000"/>
                </a:solidFill>
              </a:rPr>
              <a:t>severe </a:t>
            </a:r>
            <a:r>
              <a:rPr lang="en-US" dirty="0">
                <a:solidFill>
                  <a:schemeClr val="tx1"/>
                </a:solidFill>
              </a:rPr>
              <a:t>hy</a:t>
            </a:r>
            <a:r>
              <a:rPr lang="en-US" dirty="0"/>
              <a:t>perlipidemia and acute complications such as pancreatitis.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45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Modest triglyceride elevation </a:t>
            </a:r>
            <a:r>
              <a:rPr lang="en-US" dirty="0"/>
              <a:t>is noted with use </a:t>
            </a:r>
            <a:r>
              <a:rPr lang="en-US" dirty="0" smtClean="0"/>
              <a:t>of:                                         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non-selective </a:t>
            </a:r>
            <a:r>
              <a:rPr lang="en-US" dirty="0">
                <a:solidFill>
                  <a:srgbClr val="00B0F0"/>
                </a:solidFill>
              </a:rPr>
              <a:t>β blockers </a:t>
            </a:r>
            <a:r>
              <a:rPr lang="en-US" dirty="0"/>
              <a:t>such as atenolol, propranolol, and </a:t>
            </a:r>
            <a:r>
              <a:rPr lang="en-US" dirty="0" smtClean="0"/>
              <a:t>metoprolol, </a:t>
            </a:r>
            <a:r>
              <a:rPr lang="en-US" dirty="0"/>
              <a:t>especially in people with underlying </a:t>
            </a:r>
            <a:r>
              <a:rPr lang="en-US" dirty="0" smtClean="0"/>
              <a:t>hypertriglyceridemia, </a:t>
            </a:r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not with </a:t>
            </a:r>
            <a:r>
              <a:rPr lang="en-US" dirty="0">
                <a:solidFill>
                  <a:srgbClr val="00B0F0"/>
                </a:solidFill>
              </a:rPr>
              <a:t>the selective β adrenergic blocker </a:t>
            </a:r>
            <a:r>
              <a:rPr lang="en-US" dirty="0" smtClean="0">
                <a:solidFill>
                  <a:srgbClr val="00B0F0"/>
                </a:solidFill>
              </a:rPr>
              <a:t>carvedilol.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Similarly, </a:t>
            </a:r>
            <a:r>
              <a:rPr lang="en-US" dirty="0">
                <a:solidFill>
                  <a:srgbClr val="00B050"/>
                </a:solidFill>
              </a:rPr>
              <a:t>thiazide </a:t>
            </a:r>
            <a:r>
              <a:rPr lang="en-US" dirty="0"/>
              <a:t>diuretics have been associated with a </a:t>
            </a:r>
            <a:r>
              <a:rPr lang="en-US" dirty="0">
                <a:solidFill>
                  <a:srgbClr val="00B050"/>
                </a:solidFill>
              </a:rPr>
              <a:t>15% increase</a:t>
            </a:r>
            <a:r>
              <a:rPr lang="en-US" dirty="0"/>
              <a:t> in serum triglycerides, although </a:t>
            </a:r>
            <a:r>
              <a:rPr lang="en-US" dirty="0">
                <a:solidFill>
                  <a:schemeClr val="tx1"/>
                </a:solidFill>
              </a:rPr>
              <a:t>loop diuretics and potassium sparing diuretics seem to have a mild or neutral </a:t>
            </a:r>
            <a:r>
              <a:rPr lang="en-US" dirty="0" smtClean="0">
                <a:solidFill>
                  <a:schemeClr val="tx1"/>
                </a:solidFill>
              </a:rPr>
              <a:t>effect.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7030A0"/>
                </a:solidFill>
              </a:rPr>
              <a:t>Second generation (atypical) antipsychotics </a:t>
            </a:r>
            <a:r>
              <a:rPr lang="en-US" dirty="0"/>
              <a:t>are also associated with mild hypertriglyceridemia, often in association with obesity, but sometimes severe hypertriglyceridemia and pancreatitis can also </a:t>
            </a:r>
            <a:r>
              <a:rPr lang="en-US" dirty="0" smtClean="0"/>
              <a:t>occur. </a:t>
            </a:r>
            <a:endParaRPr lang="fa-IR" dirty="0"/>
          </a:p>
          <a:p>
            <a:pPr algn="l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Hypertriglyceridemia is a fairly common clinical condition, but it continues </a:t>
            </a:r>
            <a:r>
              <a:rPr lang="en-US" dirty="0" smtClean="0"/>
              <a:t>to </a:t>
            </a:r>
            <a:r>
              <a:rPr lang="en-US" dirty="0"/>
              <a:t>evoke considerable debate about its ramifications and management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Consider the clinical vignette 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Even as the diagnosis of </a:t>
            </a:r>
            <a:r>
              <a:rPr lang="en-US" dirty="0" err="1"/>
              <a:t>hypertriglyceridemic</a:t>
            </a:r>
            <a:r>
              <a:rPr lang="en-US" dirty="0"/>
              <a:t> acute pancreatitis (HTG-AP) seems relatively straightforward, </a:t>
            </a:r>
            <a:r>
              <a:rPr lang="en-US" dirty="0">
                <a:solidFill>
                  <a:srgbClr val="FF0000"/>
                </a:solidFill>
              </a:rPr>
              <a:t>the clinician is confronted by quite a few </a:t>
            </a:r>
            <a:r>
              <a:rPr lang="en-US" dirty="0" smtClean="0">
                <a:solidFill>
                  <a:srgbClr val="FF0000"/>
                </a:solidFill>
              </a:rPr>
              <a:t>conundrums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B0F0"/>
                </a:solidFill>
              </a:rPr>
              <a:t>Among the different </a:t>
            </a:r>
            <a:r>
              <a:rPr lang="en-US" dirty="0" smtClean="0">
                <a:solidFill>
                  <a:srgbClr val="00B0F0"/>
                </a:solidFill>
              </a:rPr>
              <a:t>antipsychotics: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clozapine and olanzapine are associated with the highest risk of </a:t>
            </a:r>
            <a:r>
              <a:rPr lang="en-US" dirty="0" smtClean="0"/>
              <a:t>metabolic complications,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followed by </a:t>
            </a:r>
            <a:r>
              <a:rPr lang="en-US" dirty="0" err="1" smtClean="0"/>
              <a:t>resperidone</a:t>
            </a:r>
            <a:r>
              <a:rPr lang="en-US" dirty="0" smtClean="0"/>
              <a:t> and quetiapine,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whereas ziprasidone and aripiprazole have the lowest risk</a:t>
            </a:r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2630311" y="389466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3251200" y="3263054"/>
            <a:ext cx="484632" cy="857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>
            <a:off x="3251200" y="4477176"/>
            <a:ext cx="484632" cy="857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73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Oral estrogens </a:t>
            </a:r>
            <a:r>
              <a:rPr lang="en-US" dirty="0"/>
              <a:t>can cause a </a:t>
            </a:r>
            <a:r>
              <a:rPr lang="en-US" dirty="0">
                <a:solidFill>
                  <a:srgbClr val="00B050"/>
                </a:solidFill>
              </a:rPr>
              <a:t>30-40% increase </a:t>
            </a:r>
            <a:r>
              <a:rPr lang="en-US" dirty="0"/>
              <a:t>in serum triglycerides in a </a:t>
            </a:r>
            <a:r>
              <a:rPr lang="en-US" dirty="0">
                <a:solidFill>
                  <a:srgbClr val="00B0F0"/>
                </a:solidFill>
              </a:rPr>
              <a:t>dose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dependent </a:t>
            </a:r>
            <a:r>
              <a:rPr lang="en-US" dirty="0" smtClean="0"/>
              <a:t>manner, </a:t>
            </a:r>
            <a:r>
              <a:rPr lang="en-US" dirty="0"/>
              <a:t>also due to </a:t>
            </a:r>
            <a:r>
              <a:rPr lang="en-US" dirty="0">
                <a:solidFill>
                  <a:srgbClr val="00B0F0"/>
                </a:solidFill>
              </a:rPr>
              <a:t>increase in VLDL </a:t>
            </a:r>
            <a:r>
              <a:rPr lang="en-US" dirty="0" smtClean="0">
                <a:solidFill>
                  <a:srgbClr val="00B0F0"/>
                </a:solidFill>
              </a:rPr>
              <a:t>production.</a:t>
            </a:r>
            <a:endParaRPr lang="fa-IR" dirty="0" smtClean="0">
              <a:solidFill>
                <a:srgbClr val="00B0F0"/>
              </a:solidFill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This is most prominent in people with </a:t>
            </a:r>
            <a:r>
              <a:rPr lang="en-US" dirty="0">
                <a:solidFill>
                  <a:srgbClr val="FF0000"/>
                </a:solidFill>
              </a:rPr>
              <a:t>baseline hypertriglyceridemia</a:t>
            </a:r>
            <a:r>
              <a:rPr lang="en-US" dirty="0"/>
              <a:t>, and many instances of </a:t>
            </a:r>
            <a:r>
              <a:rPr lang="en-US" dirty="0">
                <a:solidFill>
                  <a:srgbClr val="0070C0"/>
                </a:solidFill>
              </a:rPr>
              <a:t>estrogen induced pancreatitis </a:t>
            </a:r>
            <a:r>
              <a:rPr lang="en-US" dirty="0"/>
              <a:t>from hypertriglyceridemia in patients with underlying lipid disorders such as FCS and lipodystrophy have been reported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86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Unlike oral estrogen, </a:t>
            </a:r>
            <a:r>
              <a:rPr lang="en-US" dirty="0">
                <a:solidFill>
                  <a:srgbClr val="FF0000"/>
                </a:solidFill>
              </a:rPr>
              <a:t>transdermal estrogens</a:t>
            </a:r>
            <a:r>
              <a:rPr lang="en-US" dirty="0"/>
              <a:t>, which do not undergo first pass metabolism in the liver, have </a:t>
            </a:r>
            <a:r>
              <a:rPr lang="en-US" dirty="0">
                <a:solidFill>
                  <a:srgbClr val="FF0000"/>
                </a:solidFill>
              </a:rPr>
              <a:t>only minimal effects </a:t>
            </a:r>
            <a:r>
              <a:rPr lang="en-US" dirty="0"/>
              <a:t>on lipid </a:t>
            </a:r>
            <a:r>
              <a:rPr lang="en-US" dirty="0" smtClean="0"/>
              <a:t>concentrations.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Related compounds such as </a:t>
            </a:r>
            <a:r>
              <a:rPr lang="en-US" dirty="0">
                <a:solidFill>
                  <a:srgbClr val="00B050"/>
                </a:solidFill>
              </a:rPr>
              <a:t>tamoxifen and clomiphene </a:t>
            </a:r>
            <a:r>
              <a:rPr lang="en-US" dirty="0"/>
              <a:t>have also been </a:t>
            </a:r>
            <a:r>
              <a:rPr lang="en-US" dirty="0">
                <a:solidFill>
                  <a:srgbClr val="00B050"/>
                </a:solidFill>
              </a:rPr>
              <a:t>rarely </a:t>
            </a:r>
            <a:r>
              <a:rPr lang="en-US" dirty="0"/>
              <a:t>associated with </a:t>
            </a:r>
            <a:r>
              <a:rPr lang="en-US" dirty="0">
                <a:solidFill>
                  <a:srgbClr val="00B050"/>
                </a:solidFill>
              </a:rPr>
              <a:t>severe</a:t>
            </a:r>
            <a:r>
              <a:rPr lang="en-US" dirty="0"/>
              <a:t> hypertriglyceridemia and </a:t>
            </a:r>
            <a:r>
              <a:rPr lang="en-US" dirty="0" smtClean="0"/>
              <a:t>pancreatitis.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75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Severe but reversible </a:t>
            </a:r>
            <a:r>
              <a:rPr lang="en-US" dirty="0"/>
              <a:t>hypertriglyceridemia has also been observed during treatment with </a:t>
            </a:r>
            <a:r>
              <a:rPr lang="en-US" dirty="0">
                <a:solidFill>
                  <a:srgbClr val="FF0000"/>
                </a:solidFill>
              </a:rPr>
              <a:t>retinoid derivatives </a:t>
            </a:r>
            <a:r>
              <a:rPr lang="en-US" dirty="0"/>
              <a:t>including isotretinoin, </a:t>
            </a:r>
            <a:r>
              <a:rPr lang="en-US" dirty="0" err="1"/>
              <a:t>acetretin</a:t>
            </a:r>
            <a:r>
              <a:rPr lang="en-US" dirty="0"/>
              <a:t>, and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err="1" smtClean="0"/>
              <a:t>bexarotene,which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inhibit hepatic fatty acid oxidation </a:t>
            </a:r>
            <a:r>
              <a:rPr lang="en-US" dirty="0"/>
              <a:t>and increase </a:t>
            </a:r>
            <a:r>
              <a:rPr lang="en-US" dirty="0">
                <a:solidFill>
                  <a:srgbClr val="FF0000"/>
                </a:solidFill>
              </a:rPr>
              <a:t>apolipoprotein C-III </a:t>
            </a:r>
            <a:r>
              <a:rPr lang="en-US" dirty="0" smtClean="0">
                <a:solidFill>
                  <a:srgbClr val="FF0000"/>
                </a:solidFill>
              </a:rPr>
              <a:t>concentrations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Other drugs rarely associated with </a:t>
            </a:r>
            <a:r>
              <a:rPr lang="en-US" dirty="0">
                <a:solidFill>
                  <a:srgbClr val="00B050"/>
                </a:solidFill>
              </a:rPr>
              <a:t>severe </a:t>
            </a:r>
            <a:r>
              <a:rPr lang="en-US" dirty="0"/>
              <a:t>hypertriglyceridemia include L-</a:t>
            </a:r>
            <a:r>
              <a:rPr lang="en-US" dirty="0" err="1"/>
              <a:t>asparaginase</a:t>
            </a:r>
            <a:r>
              <a:rPr lang="en-US" dirty="0"/>
              <a:t>, which inhibits lipoprotein lipase, </a:t>
            </a:r>
            <a:r>
              <a:rPr lang="en-US" dirty="0" err="1"/>
              <a:t>capecitabine</a:t>
            </a:r>
            <a:r>
              <a:rPr lang="en-US" dirty="0"/>
              <a:t>, and </a:t>
            </a:r>
            <a:r>
              <a:rPr lang="en-US" dirty="0" err="1" smtClean="0"/>
              <a:t>propofol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583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i="1" dirty="0" smtClean="0">
                <a:solidFill>
                  <a:srgbClr val="7030A0"/>
                </a:solidFill>
              </a:rPr>
              <a:t>Management  </a:t>
            </a:r>
            <a:r>
              <a:rPr lang="en-US" sz="8800" i="1" dirty="0" smtClean="0">
                <a:solidFill>
                  <a:srgbClr val="FF0000"/>
                </a:solidFill>
              </a:rPr>
              <a:t>      </a:t>
            </a:r>
            <a:endParaRPr lang="fa-IR" sz="8800" i="1" dirty="0"/>
          </a:p>
        </p:txBody>
      </p:sp>
    </p:spTree>
    <p:extLst>
      <p:ext uri="{BB962C8B-B14F-4D97-AF65-F5344CB8AC3E}">
        <p14:creationId xmlns:p14="http://schemas.microsoft.com/office/powerpoint/2010/main" val="7450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goal </a:t>
            </a:r>
            <a:r>
              <a:rPr lang="en-US" dirty="0"/>
              <a:t>of all triglyceride lowering therapies must be to reduce the risk of either </a:t>
            </a:r>
            <a:r>
              <a:rPr lang="en-US" dirty="0">
                <a:solidFill>
                  <a:srgbClr val="FF0000"/>
                </a:solidFill>
              </a:rPr>
              <a:t>HTG-AP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ASCVD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nature of this risk largely depends on accumulation of which </a:t>
            </a:r>
            <a:r>
              <a:rPr lang="en-US" dirty="0">
                <a:solidFill>
                  <a:srgbClr val="FF0000"/>
                </a:solidFill>
              </a:rPr>
              <a:t>type of TGRL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/>
              <a:t>responsible for the hypertriglyceridemia.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Accumulation </a:t>
            </a:r>
            <a:r>
              <a:rPr lang="en-US" dirty="0"/>
              <a:t>of the </a:t>
            </a:r>
            <a:r>
              <a:rPr lang="en-US" dirty="0">
                <a:solidFill>
                  <a:srgbClr val="0070C0"/>
                </a:solidFill>
              </a:rPr>
              <a:t>large chylomicron particles</a:t>
            </a:r>
            <a:r>
              <a:rPr lang="en-US" dirty="0"/>
              <a:t>, and to a lesser extent </a:t>
            </a:r>
            <a:r>
              <a:rPr lang="en-US" dirty="0">
                <a:solidFill>
                  <a:srgbClr val="0070C0"/>
                </a:solidFill>
              </a:rPr>
              <a:t>VLDL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particles</a:t>
            </a:r>
            <a:r>
              <a:rPr lang="en-US" dirty="0"/>
              <a:t>, increases the risk of </a:t>
            </a:r>
            <a:r>
              <a:rPr lang="en-US" dirty="0">
                <a:solidFill>
                  <a:srgbClr val="0070C0"/>
                </a:solidFill>
              </a:rPr>
              <a:t>pancreatitis,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whereas </a:t>
            </a:r>
            <a:r>
              <a:rPr lang="en-US" dirty="0"/>
              <a:t>accumulation of the </a:t>
            </a:r>
            <a:r>
              <a:rPr lang="en-US" dirty="0">
                <a:solidFill>
                  <a:srgbClr val="00B050"/>
                </a:solidFill>
              </a:rPr>
              <a:t>smaller remnant </a:t>
            </a:r>
            <a:r>
              <a:rPr lang="en-US" dirty="0"/>
              <a:t>particles increases the risk for </a:t>
            </a:r>
            <a:r>
              <a:rPr lang="en-US" dirty="0">
                <a:solidFill>
                  <a:srgbClr val="00B050"/>
                </a:solidFill>
              </a:rPr>
              <a:t>ASCVD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27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Management of severe hypertriglyceridemia in patients with </a:t>
            </a:r>
            <a:r>
              <a:rPr lang="en-US" i="1" dirty="0">
                <a:solidFill>
                  <a:srgbClr val="FF0000"/>
                </a:solidFill>
              </a:rPr>
              <a:t>acute </a:t>
            </a:r>
            <a:r>
              <a:rPr lang="en-US" i="1" dirty="0" err="1">
                <a:solidFill>
                  <a:srgbClr val="FF0000"/>
                </a:solidFill>
              </a:rPr>
              <a:t>hypertriglyceridemic</a:t>
            </a:r>
            <a:r>
              <a:rPr lang="en-US" i="1" dirty="0">
                <a:solidFill>
                  <a:srgbClr val="FF0000"/>
                </a:solidFill>
              </a:rPr>
              <a:t> pancreatitis </a:t>
            </a: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Although </a:t>
            </a:r>
            <a:r>
              <a:rPr lang="en-US" dirty="0">
                <a:solidFill>
                  <a:srgbClr val="00B0F0"/>
                </a:solidFill>
              </a:rPr>
              <a:t>significant elevations in triglyceride concentrations </a:t>
            </a:r>
            <a:r>
              <a:rPr lang="en-US" dirty="0"/>
              <a:t>can occur in patients with acute pancreatitis of any cause as an </a:t>
            </a:r>
            <a:r>
              <a:rPr lang="en-US" dirty="0" smtClean="0">
                <a:solidFill>
                  <a:schemeClr val="tx1"/>
                </a:solidFill>
              </a:rPr>
              <a:t>epiphenomenon,</a:t>
            </a:r>
            <a:r>
              <a:rPr lang="en-US" dirty="0" smtClean="0"/>
              <a:t> </a:t>
            </a:r>
            <a:r>
              <a:rPr lang="en-US" dirty="0"/>
              <a:t>HTG-AP is a distinct entity accounting for </a:t>
            </a:r>
            <a:r>
              <a:rPr lang="en-US" dirty="0">
                <a:solidFill>
                  <a:srgbClr val="FF0000"/>
                </a:solidFill>
              </a:rPr>
              <a:t>2-10%</a:t>
            </a:r>
            <a:r>
              <a:rPr lang="en-US" dirty="0"/>
              <a:t> of all cases of acute </a:t>
            </a:r>
            <a:r>
              <a:rPr lang="en-US" dirty="0" smtClean="0"/>
              <a:t>pancreatitis; </a:t>
            </a:r>
          </a:p>
          <a:p>
            <a:pPr marL="0" indent="0" algn="l">
              <a:buNone/>
            </a:pPr>
            <a:r>
              <a:rPr lang="en-US" dirty="0" smtClean="0"/>
              <a:t>it </a:t>
            </a:r>
            <a:r>
              <a:rPr lang="en-US" dirty="0"/>
              <a:t>usually results from serum triglyceride </a:t>
            </a:r>
            <a:r>
              <a:rPr lang="en-US" dirty="0">
                <a:solidFill>
                  <a:srgbClr val="00B050"/>
                </a:solidFill>
              </a:rPr>
              <a:t>elevation over 2000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a systematic review of 1340 patients with </a:t>
            </a:r>
            <a:r>
              <a:rPr lang="en-US" dirty="0" smtClean="0"/>
              <a:t>HTGAP, </a:t>
            </a:r>
            <a:r>
              <a:rPr lang="en-US" dirty="0"/>
              <a:t>the median serum triglyceride concentration at presentation was </a:t>
            </a:r>
            <a:r>
              <a:rPr lang="en-US" dirty="0">
                <a:solidFill>
                  <a:srgbClr val="00B050"/>
                </a:solidFill>
              </a:rPr>
              <a:t>2622</a:t>
            </a:r>
            <a:r>
              <a:rPr lang="en-US" dirty="0"/>
              <a:t> (range 1160-9769) mg/</a:t>
            </a:r>
            <a:r>
              <a:rPr lang="en-US" dirty="0" err="1"/>
              <a:t>dL</a:t>
            </a:r>
            <a:r>
              <a:rPr lang="en-US" dirty="0"/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71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Risk of pancreatitis increases progressively with </a:t>
            </a:r>
            <a:r>
              <a:rPr lang="en-US" dirty="0">
                <a:solidFill>
                  <a:srgbClr val="FF0000"/>
                </a:solidFill>
              </a:rPr>
              <a:t>higher serum </a:t>
            </a:r>
            <a:r>
              <a:rPr lang="en-US" dirty="0" smtClean="0">
                <a:solidFill>
                  <a:srgbClr val="FF0000"/>
                </a:solidFill>
              </a:rPr>
              <a:t>triglycerides</a:t>
            </a:r>
            <a:r>
              <a:rPr lang="en-US" dirty="0" smtClean="0"/>
              <a:t>, </a:t>
            </a:r>
            <a:r>
              <a:rPr lang="en-US" dirty="0"/>
              <a:t>but whether higher triglycerides also correlates with greater </a:t>
            </a:r>
            <a:r>
              <a:rPr lang="en-US" dirty="0">
                <a:solidFill>
                  <a:srgbClr val="FF0000"/>
                </a:solidFill>
              </a:rPr>
              <a:t>severity</a:t>
            </a:r>
            <a:r>
              <a:rPr lang="en-US" dirty="0"/>
              <a:t> of pancreatitis is </a:t>
            </a:r>
            <a:r>
              <a:rPr lang="en-US" dirty="0">
                <a:solidFill>
                  <a:srgbClr val="FF0000"/>
                </a:solidFill>
              </a:rPr>
              <a:t>not entirely </a:t>
            </a:r>
            <a:r>
              <a:rPr lang="en-US" dirty="0" smtClean="0">
                <a:solidFill>
                  <a:srgbClr val="FF0000"/>
                </a:solidFill>
              </a:rPr>
              <a:t>clear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Nevertheless, </a:t>
            </a:r>
            <a:r>
              <a:rPr lang="en-US" dirty="0">
                <a:solidFill>
                  <a:srgbClr val="00B050"/>
                </a:solidFill>
              </a:rPr>
              <a:t>prompt reduction of triglycerides </a:t>
            </a:r>
            <a:r>
              <a:rPr lang="en-US" dirty="0"/>
              <a:t>is essential in this setting.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absence of food intake</a:t>
            </a:r>
            <a:r>
              <a:rPr lang="en-US" dirty="0"/>
              <a:t>, further generation of chylomicrons is halted, and a </a:t>
            </a:r>
            <a:r>
              <a:rPr lang="en-US" dirty="0">
                <a:solidFill>
                  <a:srgbClr val="FF0000"/>
                </a:solidFill>
              </a:rPr>
              <a:t>gradual </a:t>
            </a:r>
            <a:r>
              <a:rPr lang="en-US" dirty="0"/>
              <a:t>decline in serum triglycerides is noted even with conservative measures (fasting, </a:t>
            </a:r>
            <a:r>
              <a:rPr lang="en-US" dirty="0" smtClean="0"/>
              <a:t>intravenous hydration</a:t>
            </a:r>
            <a:r>
              <a:rPr lang="en-US" dirty="0"/>
              <a:t>, analgesia) only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Traditional oral triglyceride lowering therapies </a:t>
            </a:r>
            <a:r>
              <a:rPr lang="en-US" dirty="0"/>
              <a:t>have a </a:t>
            </a:r>
            <a:r>
              <a:rPr lang="en-US" dirty="0">
                <a:solidFill>
                  <a:srgbClr val="00B0F0"/>
                </a:solidFill>
              </a:rPr>
              <a:t>limited role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but </a:t>
            </a:r>
            <a:r>
              <a:rPr lang="en-US" dirty="0">
                <a:solidFill>
                  <a:srgbClr val="00B0F0"/>
                </a:solidFill>
              </a:rPr>
              <a:t>intravenous insulin infusion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total plasma exchange </a:t>
            </a:r>
            <a:r>
              <a:rPr lang="en-US" dirty="0"/>
              <a:t>may aid a more </a:t>
            </a:r>
            <a:r>
              <a:rPr lang="en-US" dirty="0">
                <a:solidFill>
                  <a:srgbClr val="FF0000"/>
                </a:solidFill>
              </a:rPr>
              <a:t>rapid</a:t>
            </a:r>
            <a:r>
              <a:rPr lang="en-US" dirty="0"/>
              <a:t> reduction in serum triglycerides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819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Therapeutic plasma exchange (TPE)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Therapeutic plasma exchange (TPE)</a:t>
            </a:r>
            <a:r>
              <a:rPr lang="en-US" dirty="0"/>
              <a:t> involves the extracorporeal removal of plasma, which is then replaced by equivalent amounts of </a:t>
            </a:r>
            <a:r>
              <a:rPr lang="en-US" dirty="0">
                <a:solidFill>
                  <a:srgbClr val="FF0000"/>
                </a:solidFill>
              </a:rPr>
              <a:t>fresh plasma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albumin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Observational </a:t>
            </a:r>
            <a:r>
              <a:rPr lang="en-US" dirty="0"/>
              <a:t>studies and case reports have shown that this procedure results in </a:t>
            </a:r>
            <a:r>
              <a:rPr lang="en-US" dirty="0">
                <a:solidFill>
                  <a:srgbClr val="00B050"/>
                </a:solidFill>
              </a:rPr>
              <a:t>rapid reduction </a:t>
            </a:r>
            <a:r>
              <a:rPr lang="en-US" dirty="0"/>
              <a:t>in serum </a:t>
            </a:r>
            <a:r>
              <a:rPr lang="en-US" dirty="0" smtClean="0"/>
              <a:t>triglycerides.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one of the largest case series of more than 100 </a:t>
            </a:r>
            <a:r>
              <a:rPr lang="en-US" dirty="0" smtClean="0"/>
              <a:t>patients, </a:t>
            </a:r>
            <a:r>
              <a:rPr lang="en-US" dirty="0"/>
              <a:t>a nearly 60% reduction in serum triglycerides was noted compared with 27% in the conservatively treated group. </a:t>
            </a:r>
            <a:r>
              <a:rPr lang="en-US" dirty="0">
                <a:solidFill>
                  <a:srgbClr val="0070C0"/>
                </a:solidFill>
              </a:rPr>
              <a:t>Most patients (56%) needed a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>
                <a:solidFill>
                  <a:srgbClr val="0070C0"/>
                </a:solidFill>
              </a:rPr>
              <a:t> plasma exchange procedure</a:t>
            </a:r>
            <a:r>
              <a:rPr lang="en-US" dirty="0"/>
              <a:t>, and the reported complications, including hypotension (2.6%), gastrointestinal hemorrhage (1%) and hypocalcemia (3.6%), were few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819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 However, whether it significantly affects </a:t>
            </a:r>
            <a:r>
              <a:rPr lang="en-US" dirty="0">
                <a:solidFill>
                  <a:srgbClr val="FF0000"/>
                </a:solidFill>
              </a:rPr>
              <a:t>overall patient outcomes is not clear</a:t>
            </a:r>
            <a:r>
              <a:rPr lang="en-US" dirty="0"/>
              <a:t>, as no controlled trials have been </a:t>
            </a:r>
            <a:r>
              <a:rPr lang="en-US" dirty="0" smtClean="0"/>
              <a:t>reported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retrospective review of 10 patients who underwent TPE in a single center showed </a:t>
            </a:r>
            <a:r>
              <a:rPr lang="en-US" dirty="0">
                <a:solidFill>
                  <a:srgbClr val="00B050"/>
                </a:solidFill>
              </a:rPr>
              <a:t>no significant reduction in APACHE II scores</a:t>
            </a:r>
            <a:r>
              <a:rPr lang="en-US" dirty="0"/>
              <a:t> despite the median reduction in triglyceride concentration from 2625 mg/</a:t>
            </a:r>
            <a:r>
              <a:rPr lang="en-US" dirty="0" err="1"/>
              <a:t>dL</a:t>
            </a:r>
            <a:r>
              <a:rPr lang="en-US" dirty="0"/>
              <a:t> to 415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Similarly, </a:t>
            </a:r>
            <a:r>
              <a:rPr lang="en-US" dirty="0">
                <a:solidFill>
                  <a:srgbClr val="00B050"/>
                </a:solidFill>
              </a:rPr>
              <a:t>no differences in mortality or complications </a:t>
            </a:r>
            <a:r>
              <a:rPr lang="en-US" dirty="0"/>
              <a:t>were noted in another single center study comparing patients before and after the institution of </a:t>
            </a:r>
            <a:r>
              <a:rPr lang="en-US" dirty="0" smtClean="0"/>
              <a:t>TPE.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small randomized trial of high volume hemofiltration, which like TPE achieves emergent triglyceride reduction</a:t>
            </a:r>
            <a:r>
              <a:rPr lang="en-US" dirty="0">
                <a:solidFill>
                  <a:srgbClr val="00B050"/>
                </a:solidFill>
              </a:rPr>
              <a:t>, also showed no improvement in morbidity and mortality</a:t>
            </a:r>
            <a:r>
              <a:rPr lang="en-US" dirty="0"/>
              <a:t> compared with heparin and insulin </a:t>
            </a:r>
            <a:r>
              <a:rPr lang="en-US" dirty="0" smtClean="0"/>
              <a:t>treatment.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2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 smtClean="0"/>
          </a:p>
          <a:p>
            <a:pPr marL="0" indent="0" algn="l">
              <a:buNone/>
            </a:pPr>
            <a:r>
              <a:rPr lang="en-US" dirty="0"/>
              <a:t>Is hypertriglyceridemia a </a:t>
            </a:r>
            <a:r>
              <a:rPr lang="en-US" dirty="0">
                <a:solidFill>
                  <a:srgbClr val="FF0000"/>
                </a:solidFill>
              </a:rPr>
              <a:t>cause or a consequence </a:t>
            </a:r>
            <a:r>
              <a:rPr lang="en-US" dirty="0"/>
              <a:t>of acute pancreatitis? </a:t>
            </a:r>
            <a:endParaRPr lang="fa-IR" dirty="0"/>
          </a:p>
          <a:p>
            <a:pPr marL="0" indent="0" algn="l">
              <a:buNone/>
            </a:pPr>
            <a:r>
              <a:rPr lang="en-US" dirty="0" smtClean="0"/>
              <a:t>Are </a:t>
            </a:r>
            <a:r>
              <a:rPr lang="en-US" dirty="0"/>
              <a:t>previous </a:t>
            </a:r>
            <a:r>
              <a:rPr lang="en-US" dirty="0">
                <a:solidFill>
                  <a:srgbClr val="FF0000"/>
                </a:solidFill>
              </a:rPr>
              <a:t>non-fasting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erum triglyceride values valid for diagnosing hypertriglyceridemia and assessing future risk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cause</a:t>
            </a:r>
            <a:r>
              <a:rPr lang="en-US" dirty="0"/>
              <a:t> of the patient’s hypertriglyceridemia: primary genetic abnormality or secondary to uncontrolled diabetes and estrogen use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Would </a:t>
            </a:r>
            <a:r>
              <a:rPr lang="en-US" dirty="0">
                <a:solidFill>
                  <a:srgbClr val="FF0000"/>
                </a:solidFill>
              </a:rPr>
              <a:t>genetic testing </a:t>
            </a:r>
            <a:r>
              <a:rPr lang="en-US" dirty="0"/>
              <a:t>have any benefit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optimal treatment plan </a:t>
            </a:r>
            <a:r>
              <a:rPr lang="en-US" dirty="0"/>
              <a:t>for the elevated triglycerides, both acutely to relieve pancreatitis and in the long term to prevent its recurrence?</a:t>
            </a:r>
            <a:endParaRPr lang="fa-IR" dirty="0"/>
          </a:p>
        </p:txBody>
      </p:sp>
      <p:sp>
        <p:nvSpPr>
          <p:cNvPr id="6" name="Chevron 5"/>
          <p:cNvSpPr/>
          <p:nvPr/>
        </p:nvSpPr>
        <p:spPr>
          <a:xfrm>
            <a:off x="810769" y="2901244"/>
            <a:ext cx="484632" cy="4176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10769" y="3516588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10769" y="4080983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10769" y="4645378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10769" y="5209773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 The American Society of Apheresis has a category III recommendation for TPE in patients with HTG-AP, implying that the optimal role of TPE in this situation is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established</a:t>
            </a:r>
            <a:r>
              <a:rPr lang="en-US" dirty="0" smtClean="0"/>
              <a:t>. 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TPE </a:t>
            </a:r>
            <a:r>
              <a:rPr lang="en-US" dirty="0">
                <a:solidFill>
                  <a:srgbClr val="00B050"/>
                </a:solidFill>
              </a:rPr>
              <a:t>may be considered </a:t>
            </a:r>
            <a:r>
              <a:rPr lang="en-US" dirty="0"/>
              <a:t>in patients with markedly diminished lipoprotein lipase activity such as those with </a:t>
            </a:r>
            <a:r>
              <a:rPr lang="en-US" dirty="0">
                <a:solidFill>
                  <a:srgbClr val="FF0000"/>
                </a:solidFill>
              </a:rPr>
              <a:t>FCS</a:t>
            </a:r>
            <a:r>
              <a:rPr lang="en-US" dirty="0"/>
              <a:t> or with features of </a:t>
            </a:r>
            <a:r>
              <a:rPr lang="en-US" dirty="0" err="1">
                <a:solidFill>
                  <a:srgbClr val="FF0000"/>
                </a:solidFill>
              </a:rPr>
              <a:t>hyperviscosity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is often used in patients presenting with marked elevation of serum triglycerides or severe pancreatitis associated with acidosis and multi-organ failure, although little evidence of benefit exists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356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Intravenous insulin infusion</a:t>
            </a:r>
            <a:endParaRPr lang="fa-IR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Intravenous insulin infusion also promotes </a:t>
            </a:r>
            <a:r>
              <a:rPr lang="en-US" dirty="0">
                <a:solidFill>
                  <a:srgbClr val="FF0000"/>
                </a:solidFill>
              </a:rPr>
              <a:t>rapid reduction </a:t>
            </a:r>
            <a:r>
              <a:rPr lang="en-US" dirty="0"/>
              <a:t>in serum triglycerides by </a:t>
            </a:r>
            <a:r>
              <a:rPr lang="en-US" dirty="0">
                <a:solidFill>
                  <a:srgbClr val="FF0000"/>
                </a:solidFill>
              </a:rPr>
              <a:t>activating lipoprotein </a:t>
            </a:r>
            <a:r>
              <a:rPr lang="en-US" dirty="0" smtClean="0">
                <a:solidFill>
                  <a:srgbClr val="FF0000"/>
                </a:solidFill>
              </a:rPr>
              <a:t>lipase</a:t>
            </a:r>
            <a:r>
              <a:rPr lang="en-US" dirty="0" smtClean="0"/>
              <a:t>, </a:t>
            </a:r>
            <a:r>
              <a:rPr lang="en-US" dirty="0"/>
              <a:t>thereby enhancing the clearance of TGRL.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addition, it </a:t>
            </a:r>
            <a:r>
              <a:rPr lang="en-US" dirty="0">
                <a:solidFill>
                  <a:srgbClr val="00B050"/>
                </a:solidFill>
              </a:rPr>
              <a:t>reduces the activity of hormone sensitive lipase</a:t>
            </a:r>
            <a:r>
              <a:rPr lang="en-US" dirty="0"/>
              <a:t>, thus decreasing the release of FFA from adipocytes and subsequent hepatic triglyceride synthesis and VLDL generation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Insulin treatment has been frequently used in the management of HTG-AP, in patients both </a:t>
            </a:r>
            <a:r>
              <a:rPr lang="en-US" dirty="0">
                <a:solidFill>
                  <a:srgbClr val="FF0000"/>
                </a:solidFill>
              </a:rPr>
              <a:t>with and without </a:t>
            </a:r>
            <a:r>
              <a:rPr lang="en-US" dirty="0" smtClean="0">
                <a:solidFill>
                  <a:srgbClr val="FF0000"/>
                </a:solidFill>
              </a:rPr>
              <a:t>diabetes.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676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 However, no controlled trials have been done, and a recent retrospective review showed </a:t>
            </a:r>
            <a:r>
              <a:rPr lang="en-US" dirty="0">
                <a:solidFill>
                  <a:srgbClr val="FF0000"/>
                </a:solidFill>
              </a:rPr>
              <a:t>similar triglyceride lowering with insulin infusion compared with conventional </a:t>
            </a:r>
            <a:r>
              <a:rPr lang="en-US" dirty="0" smtClean="0">
                <a:solidFill>
                  <a:srgbClr val="FF0000"/>
                </a:solidFill>
              </a:rPr>
              <a:t>therapy.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The optimal insulin infusion dose </a:t>
            </a:r>
            <a:r>
              <a:rPr lang="en-US" dirty="0"/>
              <a:t>is also </a:t>
            </a:r>
            <a:r>
              <a:rPr lang="en-US" dirty="0">
                <a:solidFill>
                  <a:srgbClr val="00B0F0"/>
                </a:solidFill>
              </a:rPr>
              <a:t>not clear, </a:t>
            </a:r>
            <a:r>
              <a:rPr lang="en-US" dirty="0"/>
              <a:t>with infusion rates usually ranging from </a:t>
            </a:r>
            <a:r>
              <a:rPr lang="en-US" dirty="0">
                <a:solidFill>
                  <a:srgbClr val="00B0F0"/>
                </a:solidFill>
              </a:rPr>
              <a:t>0.1 to 0.3 units/ kg/h </a:t>
            </a:r>
            <a:r>
              <a:rPr lang="en-US" dirty="0"/>
              <a:t>with </a:t>
            </a:r>
            <a:r>
              <a:rPr lang="en-US" dirty="0">
                <a:solidFill>
                  <a:srgbClr val="00B0F0"/>
                </a:solidFill>
              </a:rPr>
              <a:t>simultaneous glucose infusion </a:t>
            </a:r>
            <a:r>
              <a:rPr lang="en-US" dirty="0"/>
              <a:t>to avoid </a:t>
            </a:r>
            <a:r>
              <a:rPr lang="en-US" dirty="0" smtClean="0"/>
              <a:t>hypoglycemia.</a:t>
            </a: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summary, the </a:t>
            </a:r>
            <a:r>
              <a:rPr lang="en-US" dirty="0">
                <a:solidFill>
                  <a:srgbClr val="00B050"/>
                </a:solidFill>
              </a:rPr>
              <a:t>role of adjuvant triglyceride lowering therapies </a:t>
            </a:r>
            <a:r>
              <a:rPr lang="en-US" dirty="0"/>
              <a:t>beyond fasting and intravenous hydration in patients with HTG-AP is </a:t>
            </a:r>
            <a:r>
              <a:rPr lang="en-US" dirty="0">
                <a:solidFill>
                  <a:srgbClr val="00B050"/>
                </a:solidFill>
              </a:rPr>
              <a:t>not </a:t>
            </a:r>
            <a:r>
              <a:rPr lang="en-US" dirty="0" smtClean="0">
                <a:solidFill>
                  <a:srgbClr val="00B050"/>
                </a:solidFill>
              </a:rPr>
              <a:t>clear.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Intravenous insulin should </a:t>
            </a:r>
            <a:r>
              <a:rPr lang="en-US" dirty="0">
                <a:solidFill>
                  <a:srgbClr val="FF0000"/>
                </a:solidFill>
              </a:rPr>
              <a:t>certainly</a:t>
            </a:r>
            <a:r>
              <a:rPr lang="en-US" dirty="0"/>
              <a:t> be considered when concomitant </a:t>
            </a:r>
            <a:r>
              <a:rPr lang="en-US" dirty="0">
                <a:solidFill>
                  <a:srgbClr val="FF0000"/>
                </a:solidFill>
              </a:rPr>
              <a:t>hyperglycemia </a:t>
            </a:r>
            <a:r>
              <a:rPr lang="en-US" dirty="0"/>
              <a:t>is present, especially with metabolic decompensation such as ketoacidosis, but </a:t>
            </a:r>
            <a:r>
              <a:rPr lang="en-US" dirty="0">
                <a:solidFill>
                  <a:srgbClr val="FF0000"/>
                </a:solidFill>
              </a:rPr>
              <a:t>may be </a:t>
            </a:r>
            <a:r>
              <a:rPr lang="en-US" dirty="0"/>
              <a:t>beneficial in patients </a:t>
            </a:r>
            <a:r>
              <a:rPr lang="en-US" dirty="0">
                <a:solidFill>
                  <a:srgbClr val="FF0000"/>
                </a:solidFill>
              </a:rPr>
              <a:t>without diabetes </a:t>
            </a:r>
            <a:r>
              <a:rPr lang="en-US" dirty="0"/>
              <a:t>as </a:t>
            </a:r>
            <a:r>
              <a:rPr lang="en-US" dirty="0" smtClean="0"/>
              <a:t>well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11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i="1" dirty="0" err="1" smtClean="0">
                <a:solidFill>
                  <a:srgbClr val="FFC000"/>
                </a:solidFill>
              </a:rPr>
              <a:t>Uptodate</a:t>
            </a:r>
            <a:r>
              <a:rPr lang="en-US" sz="8000" i="1" dirty="0" smtClean="0">
                <a:solidFill>
                  <a:srgbClr val="FFC000"/>
                </a:solidFill>
              </a:rPr>
              <a:t> </a:t>
            </a:r>
            <a:r>
              <a:rPr lang="en-US" sz="8000" i="1" dirty="0" smtClean="0">
                <a:solidFill>
                  <a:srgbClr val="FF0000"/>
                </a:solidFill>
              </a:rPr>
              <a:t>          </a:t>
            </a:r>
            <a:endParaRPr lang="fa-IR" sz="8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Initial therapy for hypertriglyceridemia</a:t>
            </a: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Choice </a:t>
            </a:r>
            <a:r>
              <a:rPr lang="en-US" i="1" dirty="0">
                <a:solidFill>
                  <a:srgbClr val="0070C0"/>
                </a:solidFill>
              </a:rPr>
              <a:t>of therapy </a:t>
            </a:r>
            <a:endParaRPr lang="en-US" i="1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main treatment </a:t>
            </a:r>
            <a:r>
              <a:rPr lang="en-US" dirty="0"/>
              <a:t>modalities for initial management of hypertriglyceridemia are </a:t>
            </a:r>
            <a:r>
              <a:rPr lang="en-US" dirty="0">
                <a:solidFill>
                  <a:srgbClr val="00B050"/>
                </a:solidFill>
              </a:rPr>
              <a:t>apheresis and insulin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randomized trials comparing their efficacy are lacking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Our approach to initial therapy for hypertriglyceridemia in patients with HTGP is based on </a:t>
            </a:r>
            <a:r>
              <a:rPr lang="en-US" dirty="0">
                <a:solidFill>
                  <a:srgbClr val="FF0000"/>
                </a:solidFill>
              </a:rPr>
              <a:t>the severity of acute pancreatitis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presence of worrisome clinical features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Patients with worrisome features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 patients with </a:t>
            </a:r>
            <a:r>
              <a:rPr lang="en-US" dirty="0">
                <a:solidFill>
                  <a:srgbClr val="FF0000"/>
                </a:solidFill>
              </a:rPr>
              <a:t>HTGP and one or more worrisome feature</a:t>
            </a:r>
            <a:r>
              <a:rPr lang="en-US" dirty="0"/>
              <a:t>, we suggest initial therapy with therapeutic plasma exchange </a:t>
            </a:r>
            <a:r>
              <a:rPr lang="en-US" dirty="0">
                <a:solidFill>
                  <a:srgbClr val="FF0000"/>
                </a:solidFill>
              </a:rPr>
              <a:t>(TPE)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We administer </a:t>
            </a:r>
            <a:r>
              <a:rPr lang="en-US" dirty="0">
                <a:solidFill>
                  <a:srgbClr val="00B0F0"/>
                </a:solidFill>
              </a:rPr>
              <a:t>intravenous insulin </a:t>
            </a:r>
            <a:r>
              <a:rPr lang="en-US" dirty="0"/>
              <a:t>if apheresis is unavailable or if the patient cannot tolerate apheresis.</a:t>
            </a:r>
            <a:endParaRPr lang="en-US" dirty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49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536" y="75635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/>
            </a:r>
            <a:br>
              <a:rPr lang="en-US" i="1" dirty="0" smtClean="0">
                <a:solidFill>
                  <a:srgbClr val="7030A0"/>
                </a:solidFill>
              </a:rPr>
            </a:br>
            <a:r>
              <a:rPr lang="en-US" i="1" dirty="0">
                <a:solidFill>
                  <a:srgbClr val="7030A0"/>
                </a:solidFill>
              </a:rPr>
              <a:t/>
            </a:r>
            <a:br>
              <a:rPr lang="en-US" i="1" dirty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Worrisome </a:t>
            </a:r>
            <a:r>
              <a:rPr lang="en-US" i="1" dirty="0">
                <a:solidFill>
                  <a:srgbClr val="FFC000"/>
                </a:solidFill>
              </a:rPr>
              <a:t>features in patients with HTGP </a:t>
            </a:r>
            <a:r>
              <a:rPr lang="en-US" i="1" dirty="0" smtClean="0">
                <a:solidFill>
                  <a:srgbClr val="FFC000"/>
                </a:solidFill>
              </a:rPr>
              <a:t/>
            </a:r>
            <a:br>
              <a:rPr lang="en-US" i="1" dirty="0" smtClean="0">
                <a:solidFill>
                  <a:srgbClr val="FFC00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include </a:t>
            </a:r>
            <a:r>
              <a:rPr lang="en-US" i="1" dirty="0">
                <a:solidFill>
                  <a:srgbClr val="FFC000"/>
                </a:solidFill>
              </a:rPr>
              <a:t>the following:</a:t>
            </a:r>
            <a:br>
              <a:rPr lang="en-US" i="1" dirty="0">
                <a:solidFill>
                  <a:srgbClr val="FFC000"/>
                </a:solidFill>
              </a:rPr>
            </a:br>
            <a:endParaRPr lang="fa-IR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Signs </a:t>
            </a:r>
            <a:r>
              <a:rPr lang="en-US" dirty="0"/>
              <a:t>of </a:t>
            </a:r>
            <a:r>
              <a:rPr lang="en-US" dirty="0" smtClean="0"/>
              <a:t>hypocalcemia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Lactic </a:t>
            </a:r>
            <a:r>
              <a:rPr lang="en-US" dirty="0" smtClean="0"/>
              <a:t>acidosis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Signs of worsening systemic inflammation (two or more</a:t>
            </a:r>
            <a:r>
              <a:rPr lang="en-US" dirty="0" smtClean="0"/>
              <a:t>):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Temperature &gt;38.5°C or &lt;</a:t>
            </a:r>
            <a:r>
              <a:rPr lang="en-US" dirty="0" smtClean="0">
                <a:solidFill>
                  <a:srgbClr val="00B0F0"/>
                </a:solidFill>
              </a:rPr>
              <a:t>35.0°C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Heart rate of &gt;90 </a:t>
            </a:r>
            <a:r>
              <a:rPr lang="en-US" dirty="0" smtClean="0">
                <a:solidFill>
                  <a:srgbClr val="00B0F0"/>
                </a:solidFill>
              </a:rPr>
              <a:t>beats/min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Respiratory rate of &gt;20 breaths/min or PaCO2 of &lt;32 </a:t>
            </a:r>
            <a:r>
              <a:rPr lang="en-US" dirty="0" smtClean="0">
                <a:solidFill>
                  <a:srgbClr val="00B0F0"/>
                </a:solidFill>
              </a:rPr>
              <a:t>mmHg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WBC count of &gt;12,000 cells/mL, &lt;4000 cells/mL, or &gt;10 percent immature (band) </a:t>
            </a:r>
            <a:r>
              <a:rPr lang="en-US" dirty="0" smtClean="0">
                <a:solidFill>
                  <a:srgbClr val="00B0F0"/>
                </a:solidFill>
              </a:rPr>
              <a:t>forms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Signs of worsening organ dysfunction or multi-organ failure as defined by </a:t>
            </a:r>
            <a:r>
              <a:rPr lang="en-US" dirty="0">
                <a:solidFill>
                  <a:srgbClr val="FF0000"/>
                </a:solidFill>
              </a:rPr>
              <a:t>Modified Marshall scoring system for organ </a:t>
            </a:r>
            <a:r>
              <a:rPr lang="en-US" dirty="0" smtClean="0">
                <a:solidFill>
                  <a:srgbClr val="FF0000"/>
                </a:solidFill>
              </a:rPr>
              <a:t>dysfunction </a:t>
            </a:r>
            <a:endParaRPr lang="fa-IR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491069" y="2534352"/>
            <a:ext cx="790222" cy="3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 flipV="1">
            <a:off x="505179" y="2940751"/>
            <a:ext cx="790222" cy="3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 flipV="1">
            <a:off x="505179" y="3285061"/>
            <a:ext cx="790222" cy="3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ight Arrow 8"/>
          <p:cNvSpPr/>
          <p:nvPr/>
        </p:nvSpPr>
        <p:spPr>
          <a:xfrm flipV="1">
            <a:off x="505179" y="5243686"/>
            <a:ext cx="790222" cy="3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66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3" y="598311"/>
            <a:ext cx="9922934" cy="56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Patients without worrisome features</a:t>
            </a:r>
            <a:endParaRPr lang="fa-IR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patients with acute pancreatitis without worrisome features, we administer </a:t>
            </a:r>
            <a:r>
              <a:rPr lang="en-US" dirty="0">
                <a:solidFill>
                  <a:srgbClr val="FF0000"/>
                </a:solidFill>
              </a:rPr>
              <a:t>intravenous insulin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For management of hypertriglyceridemia, insulin is continued until triglyceride levels are </a:t>
            </a:r>
            <a:r>
              <a:rPr lang="en-US" dirty="0">
                <a:solidFill>
                  <a:srgbClr val="FF0000"/>
                </a:solidFill>
              </a:rPr>
              <a:t>&lt;500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 smtClean="0"/>
              <a:t>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12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i="1" dirty="0">
                <a:solidFill>
                  <a:srgbClr val="FFC000"/>
                </a:solidFill>
              </a:rPr>
              <a:t>Treatment </a:t>
            </a:r>
            <a:r>
              <a:rPr lang="en-US" sz="7200" i="1" dirty="0" smtClean="0">
                <a:solidFill>
                  <a:srgbClr val="FFC000"/>
                </a:solidFill>
              </a:rPr>
              <a:t>modalities      </a:t>
            </a:r>
          </a:p>
          <a:p>
            <a:pPr marL="0" indent="0">
              <a:buNone/>
            </a:pPr>
            <a:r>
              <a:rPr lang="en-US" sz="7200" i="1" dirty="0">
                <a:solidFill>
                  <a:srgbClr val="FF0000"/>
                </a:solidFill>
              </a:rPr>
              <a:t> </a:t>
            </a:r>
            <a:r>
              <a:rPr lang="en-US" sz="7200" i="1" dirty="0" smtClean="0">
                <a:solidFill>
                  <a:srgbClr val="FF0000"/>
                </a:solidFill>
              </a:rPr>
              <a:t> </a:t>
            </a:r>
            <a:endParaRPr lang="fa-IR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36102"/>
            <a:ext cx="9601196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 Does hypertriglyceridemia increase her long term risk of atherosclerotic cardiovascular disease (</a:t>
            </a:r>
            <a:r>
              <a:rPr lang="en-US" dirty="0">
                <a:solidFill>
                  <a:srgbClr val="FF0000"/>
                </a:solidFill>
              </a:rPr>
              <a:t>ASCVD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optimal diet</a:t>
            </a:r>
            <a:r>
              <a:rPr lang="en-US" dirty="0"/>
              <a:t> that should be recommended, especially in view of her preference for a “ketogenic” diet?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Which </a:t>
            </a:r>
            <a:r>
              <a:rPr lang="en-US" dirty="0">
                <a:solidFill>
                  <a:srgbClr val="FF0000"/>
                </a:solidFill>
              </a:rPr>
              <a:t>drug treatment </a:t>
            </a:r>
            <a:r>
              <a:rPr lang="en-US" dirty="0"/>
              <a:t>will benefit her the most: statins, fibrates, omega-3 fatty acids, niacin, or a combination?</a:t>
            </a:r>
            <a:endParaRPr lang="fa-IR" dirty="0"/>
          </a:p>
        </p:txBody>
      </p:sp>
      <p:sp>
        <p:nvSpPr>
          <p:cNvPr id="4" name="Chevron 3"/>
          <p:cNvSpPr/>
          <p:nvPr/>
        </p:nvSpPr>
        <p:spPr>
          <a:xfrm>
            <a:off x="836170" y="4570725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61570" y="3604002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61570" y="2843621"/>
            <a:ext cx="484632" cy="417590"/>
          </a:xfrm>
          <a:prstGeom prst="chevron">
            <a:avLst>
              <a:gd name="adj" fmla="val 4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Apheresis</a:t>
            </a:r>
            <a:endParaRPr lang="fa-IR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Apheresis </a:t>
            </a:r>
            <a:r>
              <a:rPr lang="en-US" dirty="0"/>
              <a:t>is the process of passing blood through a medical device to separate any components, and returning the remaining components to the body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TPE </a:t>
            </a:r>
            <a:r>
              <a:rPr lang="en-US" dirty="0"/>
              <a:t>is the modality of </a:t>
            </a:r>
            <a:r>
              <a:rPr lang="en-US" dirty="0">
                <a:solidFill>
                  <a:srgbClr val="FF0000"/>
                </a:solidFill>
              </a:rPr>
              <a:t>choice for apheresis </a:t>
            </a:r>
            <a:r>
              <a:rPr lang="en-US" dirty="0"/>
              <a:t>in patients with HTGP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process of TPE involves the removal of plasma and replacement with a colloid solution (</a:t>
            </a:r>
            <a:r>
              <a:rPr lang="en-US" dirty="0" err="1"/>
              <a:t>eg</a:t>
            </a:r>
            <a:r>
              <a:rPr lang="en-US" dirty="0"/>
              <a:t>, albumin or plasma)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citrate </a:t>
            </a:r>
            <a:r>
              <a:rPr lang="en-US" dirty="0"/>
              <a:t>as an anticoagulant rather than </a:t>
            </a:r>
            <a:r>
              <a:rPr lang="en-US" dirty="0" smtClean="0"/>
              <a:t>heparin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96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an observational cohort study that included 103 patients with 111 episodes of </a:t>
            </a:r>
            <a:r>
              <a:rPr lang="en-US" dirty="0" err="1"/>
              <a:t>hypertriglyceridemic</a:t>
            </a:r>
            <a:r>
              <a:rPr lang="en-US" dirty="0"/>
              <a:t> pancreatitis, </a:t>
            </a:r>
            <a:r>
              <a:rPr lang="en-US" dirty="0">
                <a:solidFill>
                  <a:srgbClr val="00B0F0"/>
                </a:solidFill>
              </a:rPr>
              <a:t>citrate anticoagulation </a:t>
            </a:r>
            <a:r>
              <a:rPr lang="en-US" dirty="0"/>
              <a:t>during plasmapheresis as compared with heparin was associated with a s</a:t>
            </a:r>
            <a:r>
              <a:rPr lang="en-US" dirty="0">
                <a:solidFill>
                  <a:srgbClr val="00B0F0"/>
                </a:solidFill>
              </a:rPr>
              <a:t>ignificantly lower mortality (1 versus 11 percent).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Citrate </a:t>
            </a:r>
            <a:r>
              <a:rPr lang="en-US" dirty="0">
                <a:solidFill>
                  <a:srgbClr val="FF0000"/>
                </a:solidFill>
              </a:rPr>
              <a:t>anticoagulation was an independent predictor of survival </a:t>
            </a:r>
            <a:r>
              <a:rPr lang="en-US" dirty="0" smtClean="0"/>
              <a:t>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84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Studies comparing TPE </a:t>
            </a:r>
            <a:r>
              <a:rPr lang="en-US" dirty="0">
                <a:solidFill>
                  <a:srgbClr val="00B0F0"/>
                </a:solidFill>
              </a:rPr>
              <a:t>replacement fluid </a:t>
            </a:r>
            <a:r>
              <a:rPr lang="en-US" dirty="0"/>
              <a:t>(albumin versus fresh frozen plasma) in patients with HTGP are </a:t>
            </a:r>
            <a:r>
              <a:rPr lang="en-US" dirty="0">
                <a:solidFill>
                  <a:srgbClr val="00B0F0"/>
                </a:solidFill>
              </a:rPr>
              <a:t>lacking.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We </a:t>
            </a:r>
            <a:r>
              <a:rPr lang="en-US" dirty="0"/>
              <a:t>use apheresis only in selected patients with severe HTGP as there are </a:t>
            </a:r>
            <a:r>
              <a:rPr lang="en-US" dirty="0">
                <a:solidFill>
                  <a:srgbClr val="00B050"/>
                </a:solidFill>
              </a:rPr>
              <a:t>significant concerns </a:t>
            </a:r>
            <a:r>
              <a:rPr lang="en-US" dirty="0"/>
              <a:t>surrounding apheresis including its cost, availability, and efficacy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efficacy of TPE in </a:t>
            </a:r>
            <a:r>
              <a:rPr lang="en-US" dirty="0">
                <a:solidFill>
                  <a:srgbClr val="FF0000"/>
                </a:solidFill>
              </a:rPr>
              <a:t>reducing the severity </a:t>
            </a:r>
            <a:r>
              <a:rPr lang="en-US" dirty="0"/>
              <a:t>of </a:t>
            </a:r>
            <a:r>
              <a:rPr lang="en-US" dirty="0" err="1"/>
              <a:t>hypertriglyceridemiainduced</a:t>
            </a:r>
            <a:r>
              <a:rPr lang="en-US" dirty="0"/>
              <a:t> acute pancreatitis or other clinical important endpoints such as </a:t>
            </a:r>
            <a:r>
              <a:rPr lang="en-US" dirty="0">
                <a:solidFill>
                  <a:srgbClr val="FF0000"/>
                </a:solidFill>
              </a:rPr>
              <a:t>mortality</a:t>
            </a:r>
            <a:r>
              <a:rPr lang="en-US" dirty="0"/>
              <a:t> has </a:t>
            </a:r>
            <a:r>
              <a:rPr lang="en-US" dirty="0">
                <a:solidFill>
                  <a:srgbClr val="FF0000"/>
                </a:solidFill>
              </a:rPr>
              <a:t>not been </a:t>
            </a:r>
            <a:r>
              <a:rPr lang="en-US" dirty="0"/>
              <a:t>established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13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FFC000"/>
                </a:solidFill>
              </a:rPr>
              <a:t>insulin</a:t>
            </a:r>
            <a:endParaRPr lang="fa-IR" sz="80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We typically initiate an intravenous (IV) infusion of regular insulin at a rate of </a:t>
            </a:r>
            <a:r>
              <a:rPr lang="en-US" dirty="0">
                <a:solidFill>
                  <a:srgbClr val="FF0000"/>
                </a:solidFill>
              </a:rPr>
              <a:t>0.1 to 0.3 units/kg/hour </a:t>
            </a:r>
            <a:r>
              <a:rPr lang="en-US" dirty="0"/>
              <a:t>while closely monitoring blood glucose levels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patients with blood </a:t>
            </a:r>
            <a:r>
              <a:rPr lang="en-US" dirty="0">
                <a:solidFill>
                  <a:srgbClr val="FF0000"/>
                </a:solidFill>
              </a:rPr>
              <a:t>glucose levels between 150 and 200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/>
              <a:t>, we administer a </a:t>
            </a:r>
            <a:r>
              <a:rPr lang="en-US" dirty="0">
                <a:solidFill>
                  <a:srgbClr val="00B0F0"/>
                </a:solidFill>
              </a:rPr>
              <a:t>separate 5 percent dextrose infusion </a:t>
            </a:r>
            <a:r>
              <a:rPr lang="en-US" dirty="0"/>
              <a:t>to prevent hypoglycemia due to the insulin infusion.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Many </a:t>
            </a:r>
            <a:r>
              <a:rPr lang="en-US" dirty="0"/>
              <a:t>insulin regimens have been reported to lower triglyceride levels to less than 500 mg/</a:t>
            </a:r>
            <a:r>
              <a:rPr lang="en-US" dirty="0" err="1"/>
              <a:t>dL</a:t>
            </a:r>
            <a:r>
              <a:rPr lang="en-US" dirty="0"/>
              <a:t> (5.6 </a:t>
            </a:r>
            <a:r>
              <a:rPr lang="en-US" dirty="0" err="1"/>
              <a:t>mmol</a:t>
            </a:r>
            <a:r>
              <a:rPr lang="en-US" dirty="0"/>
              <a:t>/L) </a:t>
            </a:r>
            <a:r>
              <a:rPr lang="en-US" dirty="0">
                <a:solidFill>
                  <a:srgbClr val="00B0F0"/>
                </a:solidFill>
              </a:rPr>
              <a:t>over 3.5 to 4 days 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0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IV </a:t>
            </a:r>
            <a:r>
              <a:rPr lang="en-US" dirty="0"/>
              <a:t>insulin may be more effective than </a:t>
            </a:r>
            <a:r>
              <a:rPr lang="en-US" dirty="0">
                <a:solidFill>
                  <a:srgbClr val="FF0000"/>
                </a:solidFill>
              </a:rPr>
              <a:t>subcutaneous</a:t>
            </a:r>
            <a:r>
              <a:rPr lang="en-US" dirty="0"/>
              <a:t> insulin in severe cases of HTGP </a:t>
            </a:r>
            <a:r>
              <a:rPr lang="en-US" dirty="0" smtClean="0"/>
              <a:t>and </a:t>
            </a:r>
            <a:r>
              <a:rPr lang="en-US" dirty="0"/>
              <a:t>is easier to titrate than subcutaneous administration of insulin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IV insulin as a continuous infusion was found effective in patients with severe HTGP </a:t>
            </a:r>
            <a:r>
              <a:rPr lang="en-US" dirty="0">
                <a:solidFill>
                  <a:srgbClr val="FF0000"/>
                </a:solidFill>
              </a:rPr>
              <a:t>with and without </a:t>
            </a:r>
            <a:r>
              <a:rPr lang="en-US" dirty="0"/>
              <a:t>type 2 diabetes mellitus </a:t>
            </a:r>
            <a:r>
              <a:rPr lang="en-US" dirty="0" smtClean="0"/>
              <a:t> 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612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Monitoring </a:t>
            </a:r>
            <a:r>
              <a:rPr lang="en-US" i="1" dirty="0">
                <a:solidFill>
                  <a:srgbClr val="FFC000"/>
                </a:solidFill>
              </a:rPr>
              <a:t>and duration of therapy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In patients treated with apheresis, triglycerides should be measured </a:t>
            </a:r>
            <a:r>
              <a:rPr lang="en-US" dirty="0">
                <a:solidFill>
                  <a:srgbClr val="FF0000"/>
                </a:solidFill>
              </a:rPr>
              <a:t>after each cycle of apheresis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We </a:t>
            </a:r>
            <a:r>
              <a:rPr lang="en-US" dirty="0"/>
              <a:t>continue apheresis until triglyceride levels </a:t>
            </a:r>
            <a:r>
              <a:rPr lang="en-US" dirty="0">
                <a:solidFill>
                  <a:srgbClr val="FF0000"/>
                </a:solidFill>
              </a:rPr>
              <a:t>are below &lt;500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(5.6 </a:t>
            </a:r>
            <a:r>
              <a:rPr lang="en-US" dirty="0" err="1"/>
              <a:t>mmol</a:t>
            </a:r>
            <a:r>
              <a:rPr lang="en-US" dirty="0"/>
              <a:t>/L).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5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 patients treated with intravenous insulin, </a:t>
            </a:r>
            <a:r>
              <a:rPr lang="en-US" dirty="0">
                <a:solidFill>
                  <a:srgbClr val="FF0000"/>
                </a:solidFill>
              </a:rPr>
              <a:t>triglyceride</a:t>
            </a:r>
            <a:r>
              <a:rPr lang="en-US" dirty="0"/>
              <a:t> levels should be monitored </a:t>
            </a:r>
            <a:r>
              <a:rPr lang="en-US" dirty="0">
                <a:solidFill>
                  <a:srgbClr val="FF0000"/>
                </a:solidFill>
              </a:rPr>
              <a:t>every 12 hours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Serum </a:t>
            </a:r>
            <a:r>
              <a:rPr lang="en-US" dirty="0">
                <a:solidFill>
                  <a:srgbClr val="00B0F0"/>
                </a:solidFill>
              </a:rPr>
              <a:t>glucose </a:t>
            </a:r>
            <a:r>
              <a:rPr lang="en-US" dirty="0"/>
              <a:t>should be measured </a:t>
            </a:r>
            <a:r>
              <a:rPr lang="en-US" dirty="0">
                <a:solidFill>
                  <a:srgbClr val="00B0F0"/>
                </a:solidFill>
              </a:rPr>
              <a:t>every hour </a:t>
            </a:r>
            <a:r>
              <a:rPr lang="en-US" dirty="0"/>
              <a:t>and the insulin/5 percent dextrose infusion should be adjusted accordingly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Intravenous insulin should be stopped when </a:t>
            </a:r>
            <a:r>
              <a:rPr lang="en-US" dirty="0">
                <a:solidFill>
                  <a:srgbClr val="7030A0"/>
                </a:solidFill>
              </a:rPr>
              <a:t>triglyceride levels are &lt;500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(5.6 </a:t>
            </a:r>
            <a:r>
              <a:rPr lang="en-US" dirty="0" err="1"/>
              <a:t>mmol</a:t>
            </a:r>
            <a:r>
              <a:rPr lang="en-US" dirty="0"/>
              <a:t>/L), which typically occurs within </a:t>
            </a:r>
            <a:r>
              <a:rPr lang="en-US" dirty="0">
                <a:solidFill>
                  <a:srgbClr val="FF0000"/>
                </a:solidFill>
              </a:rPr>
              <a:t>a few days</a:t>
            </a:r>
            <a:r>
              <a:rPr lang="en-US" dirty="0"/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590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15" y="432263"/>
            <a:ext cx="11188930" cy="59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4800" i="1" dirty="0">
                <a:solidFill>
                  <a:srgbClr val="FFC000"/>
                </a:solidFill>
              </a:rPr>
              <a:t>Therapies with </a:t>
            </a:r>
            <a:r>
              <a:rPr lang="en-US" sz="4800" i="1" dirty="0" smtClean="0">
                <a:solidFill>
                  <a:srgbClr val="FFC000"/>
                </a:solidFill>
              </a:rPr>
              <a:t>uncertain benefit              </a:t>
            </a:r>
            <a:r>
              <a:rPr lang="fa-IR" sz="4800" i="1" dirty="0" smtClean="0">
                <a:solidFill>
                  <a:srgbClr val="FFC000"/>
                </a:solidFill>
              </a:rPr>
              <a:t> </a:t>
            </a:r>
            <a:endParaRPr lang="en-US" sz="4800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          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a-I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Heparin</a:t>
            </a:r>
            <a:endParaRPr lang="fa-IR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role of heparin in patients with hypertriglyceridemia-induced pancreatitis is </a:t>
            </a:r>
            <a:r>
              <a:rPr lang="en-US" dirty="0">
                <a:solidFill>
                  <a:srgbClr val="FF0000"/>
                </a:solidFill>
              </a:rPr>
              <a:t>controversial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Heparin </a:t>
            </a:r>
            <a:r>
              <a:rPr lang="en-US" dirty="0"/>
              <a:t>has been used alone and with insulin to lower </a:t>
            </a:r>
            <a:r>
              <a:rPr lang="en-US" dirty="0" smtClean="0"/>
              <a:t>triglyceride</a:t>
            </a:r>
          </a:p>
          <a:p>
            <a:pPr marL="0" indent="0" algn="l">
              <a:buNone/>
            </a:pPr>
            <a:r>
              <a:rPr lang="en-US" dirty="0" smtClean="0"/>
              <a:t>We </a:t>
            </a:r>
            <a:r>
              <a:rPr lang="en-US" dirty="0">
                <a:solidFill>
                  <a:srgbClr val="FF0000"/>
                </a:solidFill>
              </a:rPr>
              <a:t>do not use heparin </a:t>
            </a:r>
            <a:r>
              <a:rPr lang="en-US" dirty="0"/>
              <a:t>due </a:t>
            </a:r>
            <a:r>
              <a:rPr lang="en-US" dirty="0" smtClean="0"/>
              <a:t>to: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transient</a:t>
            </a:r>
            <a:r>
              <a:rPr lang="en-US" dirty="0" smtClean="0"/>
              <a:t> </a:t>
            </a:r>
            <a:r>
              <a:rPr lang="en-US" dirty="0"/>
              <a:t>nature of reduction of triglyceride levels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potential </a:t>
            </a:r>
            <a:r>
              <a:rPr lang="en-US" dirty="0" err="1"/>
              <a:t>lipotoxicity</a:t>
            </a:r>
            <a:r>
              <a:rPr lang="en-US" dirty="0"/>
              <a:t> from free fatty acids (FFA</a:t>
            </a:r>
            <a:r>
              <a:rPr lang="en-US" dirty="0" smtClean="0"/>
              <a:t>),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an increased risk of </a:t>
            </a:r>
            <a:r>
              <a:rPr lang="en-US" dirty="0" smtClean="0"/>
              <a:t>bleeding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49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>
                <a:solidFill>
                  <a:srgbClr val="7030A0"/>
                </a:solidFill>
              </a:rPr>
              <a:t>Diagnosis and </a:t>
            </a:r>
            <a:r>
              <a:rPr lang="en-US" sz="6000" i="1" dirty="0" smtClean="0">
                <a:solidFill>
                  <a:srgbClr val="7030A0"/>
                </a:solidFill>
              </a:rPr>
              <a:t>classification    </a:t>
            </a:r>
            <a:endParaRPr lang="fa-IR" sz="6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Heparin </a:t>
            </a:r>
            <a:r>
              <a:rPr lang="en-US" dirty="0"/>
              <a:t>stimulates the release of </a:t>
            </a:r>
            <a:r>
              <a:rPr lang="en-US" dirty="0">
                <a:solidFill>
                  <a:srgbClr val="00B050"/>
                </a:solidFill>
              </a:rPr>
              <a:t>endothelial lipoprotein lipase </a:t>
            </a:r>
            <a:r>
              <a:rPr lang="en-US" dirty="0"/>
              <a:t>into the circulation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the </a:t>
            </a:r>
            <a:r>
              <a:rPr lang="en-US" dirty="0">
                <a:solidFill>
                  <a:srgbClr val="00B050"/>
                </a:solidFill>
              </a:rPr>
              <a:t>toxic agent</a:t>
            </a:r>
            <a:r>
              <a:rPr lang="en-US" dirty="0"/>
              <a:t> in hypertriglyceridemia-induced pancreatitis (HTGP) is </a:t>
            </a:r>
            <a:r>
              <a:rPr lang="en-US" dirty="0">
                <a:solidFill>
                  <a:srgbClr val="FF0000"/>
                </a:solidFill>
              </a:rPr>
              <a:t>FFA,</a:t>
            </a:r>
            <a:r>
              <a:rPr lang="en-US" dirty="0"/>
              <a:t> and lowering triglycerides by stimulating their conversion to FFAs is likely to worsen </a:t>
            </a:r>
            <a:r>
              <a:rPr lang="en-US" dirty="0" err="1"/>
              <a:t>lipotoxicity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Heparin causes an </a:t>
            </a:r>
            <a:r>
              <a:rPr lang="en-US" dirty="0">
                <a:solidFill>
                  <a:srgbClr val="FF0000"/>
                </a:solidFill>
              </a:rPr>
              <a:t>initial rise </a:t>
            </a:r>
            <a:r>
              <a:rPr lang="en-US" dirty="0"/>
              <a:t>in circulating lipoprotein lipase levels that is quickly followed by increased hepatic degradation of lipoprotein lipase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This degradation contributes </a:t>
            </a:r>
            <a:r>
              <a:rPr lang="en-US" dirty="0" smtClean="0"/>
              <a:t>to </a:t>
            </a:r>
            <a:r>
              <a:rPr lang="en-US" dirty="0"/>
              <a:t>further depletion of plasma stores of lipoprotein lipase and results in an increase in the level of chylomicrons </a:t>
            </a: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187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Hemofiltration</a:t>
            </a:r>
            <a:endParaRPr lang="fa-I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a randomized trial, 66 patients with HTGP presenting within three days after the onset of symptoms were assigned to early high-volume hemofiltration or low molecular-weight heparin combined with insulin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Early high-volume hemofiltration resulted in reduced triglyceride levels to &lt;500 mg/</a:t>
            </a:r>
            <a:r>
              <a:rPr lang="en-US" dirty="0" err="1"/>
              <a:t>dL</a:t>
            </a:r>
            <a:r>
              <a:rPr lang="en-US" dirty="0"/>
              <a:t> (5.6 </a:t>
            </a:r>
            <a:r>
              <a:rPr lang="en-US" dirty="0" err="1"/>
              <a:t>mmol</a:t>
            </a:r>
            <a:r>
              <a:rPr lang="en-US" dirty="0"/>
              <a:t>/L)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as compared with insulin therapy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there were </a:t>
            </a:r>
            <a:r>
              <a:rPr lang="en-US" dirty="0">
                <a:solidFill>
                  <a:srgbClr val="FF0000"/>
                </a:solidFill>
              </a:rPr>
              <a:t>no differences </a:t>
            </a:r>
            <a:r>
              <a:rPr lang="en-US" dirty="0"/>
              <a:t>in clinical </a:t>
            </a:r>
            <a:r>
              <a:rPr lang="en-US" dirty="0">
                <a:solidFill>
                  <a:srgbClr val="FF0000"/>
                </a:solidFill>
              </a:rPr>
              <a:t>outcomes,</a:t>
            </a:r>
            <a:r>
              <a:rPr lang="en-US" dirty="0"/>
              <a:t> including local pancreatic complications, or the requirement of surgical intervention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Management of severe </a:t>
            </a:r>
            <a:r>
              <a:rPr lang="en-US" i="1" dirty="0" smtClean="0">
                <a:solidFill>
                  <a:srgbClr val="7030A0"/>
                </a:solidFill>
              </a:rPr>
              <a:t>hypertriglyceridemia</a:t>
            </a:r>
            <a:br>
              <a:rPr lang="en-US" i="1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rgbClr val="7030A0"/>
                </a:solidFill>
              </a:rPr>
              <a:t>to prevent pancreatitis </a:t>
            </a:r>
            <a:endParaRPr lang="fa-IR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risk of pancreatitis increases with increasing serum triglyceride concentrations.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general population</a:t>
            </a:r>
            <a:r>
              <a:rPr lang="en-US" dirty="0"/>
              <a:t>, acute pancreatitis is seen in about </a:t>
            </a:r>
            <a:r>
              <a:rPr lang="en-US" dirty="0">
                <a:solidFill>
                  <a:srgbClr val="FF0000"/>
                </a:solidFill>
              </a:rPr>
              <a:t>0.51%</a:t>
            </a:r>
            <a:r>
              <a:rPr lang="en-US" dirty="0"/>
              <a:t> of the population, which increases to about </a:t>
            </a:r>
            <a:r>
              <a:rPr lang="en-US" dirty="0">
                <a:solidFill>
                  <a:srgbClr val="00B050"/>
                </a:solidFill>
              </a:rPr>
              <a:t>5%</a:t>
            </a:r>
            <a:r>
              <a:rPr lang="en-US" dirty="0"/>
              <a:t> in people with </a:t>
            </a:r>
            <a:r>
              <a:rPr lang="en-US" dirty="0">
                <a:solidFill>
                  <a:srgbClr val="00B050"/>
                </a:solidFill>
              </a:rPr>
              <a:t>chronic alcohol </a:t>
            </a:r>
            <a:r>
              <a:rPr lang="en-US" dirty="0"/>
              <a:t>misuse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By contrast, an estimated </a:t>
            </a:r>
            <a:r>
              <a:rPr lang="en-US" dirty="0">
                <a:solidFill>
                  <a:srgbClr val="0070C0"/>
                </a:solidFill>
              </a:rPr>
              <a:t>10%</a:t>
            </a:r>
            <a:r>
              <a:rPr lang="en-US" dirty="0"/>
              <a:t> of patients with serum </a:t>
            </a:r>
            <a:r>
              <a:rPr lang="en-US" dirty="0">
                <a:solidFill>
                  <a:srgbClr val="0070C0"/>
                </a:solidFill>
              </a:rPr>
              <a:t>triglycerides greater than 1000 mg/</a:t>
            </a:r>
            <a:r>
              <a:rPr lang="en-US" dirty="0" err="1">
                <a:solidFill>
                  <a:srgbClr val="0070C0"/>
                </a:solidFill>
              </a:rPr>
              <a:t>dL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have history of previous pancreatitis, and the proportion increases to </a:t>
            </a:r>
            <a:r>
              <a:rPr lang="en-US" dirty="0">
                <a:solidFill>
                  <a:srgbClr val="92D050"/>
                </a:solidFill>
              </a:rPr>
              <a:t>20% and 50% </a:t>
            </a:r>
            <a:r>
              <a:rPr lang="en-US" dirty="0"/>
              <a:t>in those with serum triglycerides greater </a:t>
            </a:r>
            <a:r>
              <a:rPr lang="en-US" dirty="0">
                <a:solidFill>
                  <a:srgbClr val="92D050"/>
                </a:solidFill>
              </a:rPr>
              <a:t>than 2000 mg/</a:t>
            </a:r>
            <a:r>
              <a:rPr lang="en-US" dirty="0" err="1">
                <a:solidFill>
                  <a:srgbClr val="92D050"/>
                </a:solidFill>
              </a:rPr>
              <a:t>dL</a:t>
            </a:r>
            <a:r>
              <a:rPr lang="en-US" dirty="0">
                <a:solidFill>
                  <a:srgbClr val="92D050"/>
                </a:solidFill>
              </a:rPr>
              <a:t> and 5000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, </a:t>
            </a:r>
            <a:r>
              <a:rPr lang="en-US" dirty="0" smtClean="0"/>
              <a:t>respectively.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96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>
                <a:solidFill>
                  <a:srgbClr val="FF0000"/>
                </a:solidFill>
              </a:rPr>
              <a:t>Weight loss </a:t>
            </a:r>
            <a:endParaRPr lang="fa-IR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Serum triglycerides are </a:t>
            </a:r>
            <a:r>
              <a:rPr lang="en-US" dirty="0">
                <a:solidFill>
                  <a:srgbClr val="FF0000"/>
                </a:solidFill>
              </a:rPr>
              <a:t>much more responsive </a:t>
            </a:r>
            <a:r>
              <a:rPr lang="en-US" dirty="0"/>
              <a:t>than serum cholesterol to </a:t>
            </a:r>
            <a:r>
              <a:rPr lang="en-US" dirty="0">
                <a:solidFill>
                  <a:srgbClr val="FF0000"/>
                </a:solidFill>
              </a:rPr>
              <a:t>weight changes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Even modest </a:t>
            </a:r>
            <a:r>
              <a:rPr lang="en-US" dirty="0">
                <a:solidFill>
                  <a:srgbClr val="00B0F0"/>
                </a:solidFill>
              </a:rPr>
              <a:t>weight loss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5%</a:t>
            </a:r>
            <a:r>
              <a:rPr lang="en-US" dirty="0"/>
              <a:t> by </a:t>
            </a:r>
            <a:r>
              <a:rPr lang="en-US" dirty="0">
                <a:solidFill>
                  <a:srgbClr val="00B0F0"/>
                </a:solidFill>
              </a:rPr>
              <a:t>caloric restriction alone </a:t>
            </a:r>
            <a:r>
              <a:rPr lang="en-US" dirty="0"/>
              <a:t>has been shown to significantly reduce serum triglycerides by about </a:t>
            </a:r>
            <a:r>
              <a:rPr lang="en-US" dirty="0">
                <a:solidFill>
                  <a:srgbClr val="00B0F0"/>
                </a:solidFill>
              </a:rPr>
              <a:t>10% </a:t>
            </a:r>
            <a:r>
              <a:rPr lang="en-US" dirty="0"/>
              <a:t>despite minimal change in other lipid </a:t>
            </a:r>
            <a:r>
              <a:rPr lang="en-US" dirty="0" smtClean="0"/>
              <a:t>parameters.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meta-analysis of 70 studies examining weight loss by dietary intervention alone estimated that </a:t>
            </a:r>
            <a:r>
              <a:rPr lang="en-US" dirty="0">
                <a:solidFill>
                  <a:srgbClr val="92D050"/>
                </a:solidFill>
              </a:rPr>
              <a:t>for each kilogram of weight loss, serum triglycerides declined by 1.5 </a:t>
            </a:r>
            <a:r>
              <a:rPr lang="en-US" dirty="0" smtClean="0">
                <a:solidFill>
                  <a:srgbClr val="92D050"/>
                </a:solidFill>
              </a:rPr>
              <a:t>mg/</a:t>
            </a:r>
            <a:r>
              <a:rPr lang="en-US" dirty="0" err="1" smtClean="0">
                <a:solidFill>
                  <a:srgbClr val="92D050"/>
                </a:solidFill>
              </a:rPr>
              <a:t>dL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7030A0"/>
                </a:solidFill>
              </a:rPr>
              <a:t>Any diet that results in weight loss</a:t>
            </a:r>
            <a:r>
              <a:rPr lang="en-US" dirty="0"/>
              <a:t>, irrespective of macronutrient composition, helps to reduce serum triglycerides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01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Targeting </a:t>
            </a:r>
            <a:r>
              <a:rPr lang="en-US" dirty="0"/>
              <a:t>at least a </a:t>
            </a:r>
            <a:r>
              <a:rPr lang="en-US" dirty="0">
                <a:solidFill>
                  <a:srgbClr val="00B050"/>
                </a:solidFill>
              </a:rPr>
              <a:t>5-10% weight loss </a:t>
            </a:r>
            <a:r>
              <a:rPr lang="en-US" dirty="0"/>
              <a:t>should be reasonable in all overweight patients with hypertriglyceridemia, which would be expected to decrease serum triglycerides by </a:t>
            </a:r>
            <a:r>
              <a:rPr lang="en-US" dirty="0">
                <a:solidFill>
                  <a:srgbClr val="00B050"/>
                </a:solidFill>
              </a:rPr>
              <a:t>about 20%</a:t>
            </a:r>
            <a:endParaRPr lang="fa-I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Dietary changes </a:t>
            </a:r>
            <a:endParaRPr lang="fa-IR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optimal diet </a:t>
            </a:r>
            <a:r>
              <a:rPr lang="en-US" dirty="0"/>
              <a:t>for patients with </a:t>
            </a:r>
            <a:r>
              <a:rPr lang="en-US" dirty="0">
                <a:solidFill>
                  <a:srgbClr val="FF0000"/>
                </a:solidFill>
              </a:rPr>
              <a:t>hypertriglyceridemia</a:t>
            </a:r>
            <a:r>
              <a:rPr lang="en-US" dirty="0"/>
              <a:t> should promote weight loss, consist </a:t>
            </a:r>
            <a:r>
              <a:rPr lang="en-US" dirty="0" smtClean="0"/>
              <a:t>of: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not more than 50-60% carbohydrate </a:t>
            </a:r>
            <a:r>
              <a:rPr lang="en-US" dirty="0"/>
              <a:t>sources comprising </a:t>
            </a:r>
            <a:r>
              <a:rPr lang="en-US" dirty="0">
                <a:solidFill>
                  <a:srgbClr val="00B0F0"/>
                </a:solidFill>
              </a:rPr>
              <a:t>mostly complex carbohydrates </a:t>
            </a:r>
            <a:r>
              <a:rPr lang="en-US" dirty="0"/>
              <a:t>such as whole grain and fruits and vegetables, and be rich in fiber (20-30 g/day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92D050"/>
                </a:solidFill>
              </a:rPr>
              <a:t>Saturated fat </a:t>
            </a:r>
            <a:r>
              <a:rPr lang="en-US" dirty="0"/>
              <a:t>must be restricted to </a:t>
            </a:r>
            <a:r>
              <a:rPr lang="en-US" dirty="0">
                <a:solidFill>
                  <a:srgbClr val="92D050"/>
                </a:solidFill>
              </a:rPr>
              <a:t>below 7%</a:t>
            </a:r>
            <a:r>
              <a:rPr lang="en-US" dirty="0"/>
              <a:t> of total energy intake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increased intake of MUFA </a:t>
            </a:r>
            <a:r>
              <a:rPr lang="en-US" dirty="0"/>
              <a:t>(nuts, olive oil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marine </a:t>
            </a:r>
            <a:r>
              <a:rPr lang="en-US" dirty="0">
                <a:solidFill>
                  <a:schemeClr val="accent3"/>
                </a:solidFill>
              </a:rPr>
              <a:t>omega-3 polyunsaturated fatty acids </a:t>
            </a:r>
            <a:r>
              <a:rPr lang="en-US" dirty="0"/>
              <a:t>(oily fish) is recommended.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16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However, these general recommendations need to </a:t>
            </a:r>
            <a:r>
              <a:rPr lang="en-US" dirty="0">
                <a:solidFill>
                  <a:srgbClr val="FF0000"/>
                </a:solidFill>
              </a:rPr>
              <a:t>be modified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FF0000"/>
                </a:solidFill>
              </a:rPr>
              <a:t>extreme hypertriglyceridemia </a:t>
            </a:r>
            <a:r>
              <a:rPr lang="en-US" dirty="0"/>
              <a:t>due to </a:t>
            </a:r>
            <a:r>
              <a:rPr lang="en-US" dirty="0">
                <a:solidFill>
                  <a:srgbClr val="FF0000"/>
                </a:solidFill>
              </a:rPr>
              <a:t>FCS</a:t>
            </a:r>
            <a:r>
              <a:rPr lang="en-US" dirty="0"/>
              <a:t> who need restriction of dietary fat to </a:t>
            </a:r>
            <a:r>
              <a:rPr lang="en-US" dirty="0">
                <a:solidFill>
                  <a:srgbClr val="00B0F0"/>
                </a:solidFill>
              </a:rPr>
              <a:t>below 10-15% of total energy intake (15-20 g/day</a:t>
            </a:r>
            <a:r>
              <a:rPr lang="en-US" dirty="0" smtClean="0">
                <a:solidFill>
                  <a:srgbClr val="00B0F0"/>
                </a:solidFill>
              </a:rPr>
              <a:t>).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Limited data also suggest a benefit </a:t>
            </a:r>
            <a:r>
              <a:rPr lang="en-US" dirty="0">
                <a:solidFill>
                  <a:srgbClr val="00B050"/>
                </a:solidFill>
              </a:rPr>
              <a:t>of medium chain triglycerides </a:t>
            </a:r>
            <a:r>
              <a:rPr lang="en-US" dirty="0"/>
              <a:t>in these patients, as they are absorbed and transported without being incorporated into </a:t>
            </a:r>
            <a:r>
              <a:rPr lang="en-US" dirty="0" smtClean="0"/>
              <a:t>chylomicrons.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67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Exercise</a:t>
            </a:r>
            <a:endParaRPr lang="fa-IR" sz="8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B0F0"/>
                </a:solidFill>
              </a:rPr>
              <a:t>Regular aerobic exercise </a:t>
            </a:r>
            <a:r>
              <a:rPr lang="en-US" dirty="0"/>
              <a:t>not only promotes weight loss and physical fitness but has been shown to significantly reduce </a:t>
            </a:r>
            <a:r>
              <a:rPr lang="en-US" dirty="0">
                <a:solidFill>
                  <a:srgbClr val="00B0F0"/>
                </a:solidFill>
              </a:rPr>
              <a:t>postprandial triglyceride </a:t>
            </a:r>
            <a:r>
              <a:rPr lang="en-US" dirty="0"/>
              <a:t>response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Postprandial triglyceride response decreased by </a:t>
            </a:r>
            <a:r>
              <a:rPr lang="en-US" dirty="0">
                <a:solidFill>
                  <a:srgbClr val="92D050"/>
                </a:solidFill>
              </a:rPr>
              <a:t>31%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33%</a:t>
            </a:r>
            <a:r>
              <a:rPr lang="en-US" dirty="0"/>
              <a:t> respectively after </a:t>
            </a:r>
            <a:r>
              <a:rPr lang="en-US" dirty="0">
                <a:solidFill>
                  <a:srgbClr val="92D050"/>
                </a:solidFill>
              </a:rPr>
              <a:t>45 minutes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60 minutes </a:t>
            </a:r>
            <a:r>
              <a:rPr lang="en-US" dirty="0"/>
              <a:t>of moderate intensity (60% VO2max) exercise, but not after 30 </a:t>
            </a:r>
            <a:r>
              <a:rPr lang="en-US" dirty="0" smtClean="0"/>
              <a:t>minutes.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26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A small randomized trial showed that </a:t>
            </a:r>
            <a:r>
              <a:rPr lang="en-US" dirty="0">
                <a:solidFill>
                  <a:schemeClr val="tx1"/>
                </a:solidFill>
              </a:rPr>
              <a:t>45 minutes of aerobic exercise five days a week for </a:t>
            </a:r>
            <a:r>
              <a:rPr lang="en-US" dirty="0">
                <a:solidFill>
                  <a:srgbClr val="FF0000"/>
                </a:solidFill>
              </a:rPr>
              <a:t>eight weeks </a:t>
            </a:r>
            <a:r>
              <a:rPr lang="en-US" dirty="0">
                <a:solidFill>
                  <a:schemeClr val="tx1"/>
                </a:solidFill>
              </a:rPr>
              <a:t>significantly reduced fasting serum triglycerides, which correlated with reduction in apolipoprotein CIII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Recommending </a:t>
            </a:r>
            <a:r>
              <a:rPr lang="en-US" dirty="0">
                <a:solidFill>
                  <a:srgbClr val="92D050"/>
                </a:solidFill>
              </a:rPr>
              <a:t>at least 45 minutes a day </a:t>
            </a:r>
            <a:r>
              <a:rPr lang="en-US" dirty="0"/>
              <a:t>of </a:t>
            </a:r>
            <a:r>
              <a:rPr lang="en-US" dirty="0">
                <a:solidFill>
                  <a:srgbClr val="92D050"/>
                </a:solidFill>
              </a:rPr>
              <a:t>moderate intensity exercise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five days </a:t>
            </a:r>
            <a:r>
              <a:rPr lang="en-US" dirty="0"/>
              <a:t>a </a:t>
            </a:r>
            <a:r>
              <a:rPr lang="en-US" dirty="0" smtClean="0"/>
              <a:t>week in </a:t>
            </a:r>
            <a:r>
              <a:rPr lang="en-US" dirty="0"/>
              <a:t>those who are fit enough, therefore seems reasonable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these recommendations must be tempered by the patient’s ability and motivation, and clearly any effort at increasing physical activity must be encouraged.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23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i="1" dirty="0" smtClean="0">
                <a:solidFill>
                  <a:srgbClr val="FF0000"/>
                </a:solidFill>
              </a:rPr>
              <a:t>Alcohol</a:t>
            </a:r>
            <a:endParaRPr lang="fa-IR" sz="8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As discussed earlier, moderate alcohol ingestion has modest effects on serum triglycerides in people with normal triglyceride concentrations, but chronic alcohol misuse leads to significant elevation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It can also greatly exacerbate hypertriglyceridemia in those with </a:t>
            </a:r>
            <a:r>
              <a:rPr lang="en-US" dirty="0">
                <a:solidFill>
                  <a:srgbClr val="FF0000"/>
                </a:solidFill>
              </a:rPr>
              <a:t>baseline hypertriglyceridemia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complete abstinence </a:t>
            </a:r>
            <a:r>
              <a:rPr lang="en-US" dirty="0"/>
              <a:t>is strongly recommended in such people.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007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1656</TotalTime>
  <Words>6430</Words>
  <Application>Microsoft Office PowerPoint</Application>
  <PresentationFormat>Widescreen</PresentationFormat>
  <Paragraphs>375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9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  </vt:lpstr>
      <vt:lpstr>Clinical vignette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Fasting or non fasting???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Metabolism of triglyceride-rich lipoproteins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Causes…</vt:lpstr>
      <vt:lpstr>pancreatitis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(box 2</vt:lpstr>
      <vt:lpstr>Alcohol</vt:lpstr>
      <vt:lpstr>PowerPoint Presentation</vt:lpstr>
      <vt:lpstr>Obesity and uncontrolled diabetes </vt:lpstr>
      <vt:lpstr>PowerPoint Presentation</vt:lpstr>
      <vt:lpstr>PowerPoint Presentation</vt:lpstr>
      <vt:lpstr>PowerPoint Presentation</vt:lpstr>
      <vt:lpstr>Drug induced dyslipidemia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severe hypertriglyceridemia in patients with acute hypertriglyceridemic pancreatitis </vt:lpstr>
      <vt:lpstr>PowerPoint Presentation</vt:lpstr>
      <vt:lpstr>Therapeutic plasma exchange (TPE)</vt:lpstr>
      <vt:lpstr>PowerPoint Presentation</vt:lpstr>
      <vt:lpstr>PowerPoint Presentation</vt:lpstr>
      <vt:lpstr>Intravenous insulin infusion</vt:lpstr>
      <vt:lpstr>PowerPoint Presentation</vt:lpstr>
      <vt:lpstr>PowerPoint Presentation</vt:lpstr>
      <vt:lpstr>Initial therapy for hypertriglyceridemia</vt:lpstr>
      <vt:lpstr>Patients with worrisome features</vt:lpstr>
      <vt:lpstr>  Worrisome features in patients with HTGP  include the following: </vt:lpstr>
      <vt:lpstr>PowerPoint Presentation</vt:lpstr>
      <vt:lpstr>Patients without worrisome features</vt:lpstr>
      <vt:lpstr>PowerPoint Presentation</vt:lpstr>
      <vt:lpstr>Apheresis</vt:lpstr>
      <vt:lpstr>PowerPoint Presentation</vt:lpstr>
      <vt:lpstr>PowerPoint Presentation</vt:lpstr>
      <vt:lpstr>insulin</vt:lpstr>
      <vt:lpstr>PowerPoint Presentation</vt:lpstr>
      <vt:lpstr> Monitoring and duration of therapy </vt:lpstr>
      <vt:lpstr>PowerPoint Presentation</vt:lpstr>
      <vt:lpstr>PowerPoint Presentation</vt:lpstr>
      <vt:lpstr>PowerPoint Presentation</vt:lpstr>
      <vt:lpstr>Heparin</vt:lpstr>
      <vt:lpstr>PowerPoint Presentation</vt:lpstr>
      <vt:lpstr>Hemofiltration</vt:lpstr>
      <vt:lpstr>Management of severe hypertriglyceridemia  to prevent pancreatitis </vt:lpstr>
      <vt:lpstr>Weight loss </vt:lpstr>
      <vt:lpstr>PowerPoint Presentation</vt:lpstr>
      <vt:lpstr>Dietary changes </vt:lpstr>
      <vt:lpstr>PowerPoint Presentation</vt:lpstr>
      <vt:lpstr>Exercise</vt:lpstr>
      <vt:lpstr>PowerPoint Presentation</vt:lpstr>
      <vt:lpstr>Alcohol</vt:lpstr>
      <vt:lpstr>Drug treatment </vt:lpstr>
      <vt:lpstr>PowerPoint Presentation</vt:lpstr>
      <vt:lpstr>Management of patients with moderate hypertriglyceridemia to reduce risk of ASCVD </vt:lpstr>
      <vt:lpstr>PowerPoint Presentation</vt:lpstr>
      <vt:lpstr>PowerPoint Presentation</vt:lpstr>
      <vt:lpstr>PowerPoint Presentation</vt:lpstr>
      <vt:lpstr>Statins</vt:lpstr>
      <vt:lpstr>Fibrates</vt:lpstr>
      <vt:lpstr>PowerPoint Presentation</vt:lpstr>
      <vt:lpstr>Combined statin and fibrate </vt:lpstr>
      <vt:lpstr>PowerPoint Presentation</vt:lpstr>
      <vt:lpstr>PowerPoint Presentation</vt:lpstr>
      <vt:lpstr>PowerPoint Presentation</vt:lpstr>
      <vt:lpstr>Omega-3 fatty acids</vt:lpstr>
      <vt:lpstr>PowerPoint Presentation</vt:lpstr>
      <vt:lpstr>PowerPoint Presentation</vt:lpstr>
      <vt:lpstr>PowerPoint Presentation</vt:lpstr>
      <vt:lpstr>Niacin</vt:lpstr>
      <vt:lpstr>Figure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hypertriglyceridemia</dc:title>
  <dc:creator>مهندس مجید معصومی</dc:creator>
  <cp:lastModifiedBy>مهندس مجید معصومی</cp:lastModifiedBy>
  <cp:revision>118</cp:revision>
  <dcterms:created xsi:type="dcterms:W3CDTF">2021-04-17T13:28:06Z</dcterms:created>
  <dcterms:modified xsi:type="dcterms:W3CDTF">2021-05-07T07:15:27Z</dcterms:modified>
</cp:coreProperties>
</file>