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0"/>
  </p:notesMasterIdLst>
  <p:sldIdLst>
    <p:sldId id="451" r:id="rId2"/>
    <p:sldId id="815" r:id="rId3"/>
    <p:sldId id="1087" r:id="rId4"/>
    <p:sldId id="963" r:id="rId5"/>
    <p:sldId id="1218" r:id="rId6"/>
    <p:sldId id="1219" r:id="rId7"/>
    <p:sldId id="1014" r:id="rId8"/>
    <p:sldId id="1054" r:id="rId9"/>
    <p:sldId id="972" r:id="rId10"/>
    <p:sldId id="1303" r:id="rId11"/>
    <p:sldId id="1091" r:id="rId12"/>
    <p:sldId id="967" r:id="rId13"/>
    <p:sldId id="1015" r:id="rId14"/>
    <p:sldId id="1220" r:id="rId15"/>
    <p:sldId id="1221" r:id="rId16"/>
    <p:sldId id="1251" r:id="rId17"/>
    <p:sldId id="1302" r:id="rId18"/>
    <p:sldId id="1255" r:id="rId19"/>
    <p:sldId id="1253" r:id="rId20"/>
    <p:sldId id="1276" r:id="rId21"/>
    <p:sldId id="1094" r:id="rId22"/>
    <p:sldId id="969" r:id="rId23"/>
    <p:sldId id="1002" r:id="rId24"/>
    <p:sldId id="1102" r:id="rId25"/>
    <p:sldId id="1272" r:id="rId26"/>
    <p:sldId id="1096" r:id="rId27"/>
    <p:sldId id="1287" r:id="rId28"/>
    <p:sldId id="1097" r:id="rId29"/>
    <p:sldId id="1288" r:id="rId30"/>
    <p:sldId id="1289" r:id="rId31"/>
    <p:sldId id="1290" r:id="rId32"/>
    <p:sldId id="1098" r:id="rId33"/>
    <p:sldId id="1103" r:id="rId34"/>
    <p:sldId id="1295" r:id="rId35"/>
    <p:sldId id="1293" r:id="rId36"/>
    <p:sldId id="1038" r:id="rId37"/>
    <p:sldId id="1378" r:id="rId38"/>
    <p:sldId id="1296" r:id="rId39"/>
    <p:sldId id="1294" r:id="rId40"/>
    <p:sldId id="1297" r:id="rId41"/>
    <p:sldId id="1198" r:id="rId42"/>
    <p:sldId id="1305" r:id="rId43"/>
    <p:sldId id="1306" r:id="rId44"/>
    <p:sldId id="1307" r:id="rId45"/>
    <p:sldId id="1308" r:id="rId46"/>
    <p:sldId id="826" r:id="rId47"/>
    <p:sldId id="1106" r:id="rId48"/>
    <p:sldId id="1107" r:id="rId49"/>
    <p:sldId id="1105" r:id="rId50"/>
    <p:sldId id="830" r:id="rId51"/>
    <p:sldId id="831" r:id="rId52"/>
    <p:sldId id="832" r:id="rId53"/>
    <p:sldId id="1266" r:id="rId54"/>
    <p:sldId id="1116" r:id="rId55"/>
    <p:sldId id="833" r:id="rId56"/>
    <p:sldId id="1300" r:id="rId57"/>
    <p:sldId id="1385" r:id="rId58"/>
    <p:sldId id="834" r:id="rId59"/>
    <p:sldId id="1111" r:id="rId60"/>
    <p:sldId id="835" r:id="rId61"/>
    <p:sldId id="1264" r:id="rId62"/>
    <p:sldId id="1265" r:id="rId63"/>
    <p:sldId id="1239" r:id="rId64"/>
    <p:sldId id="1225" r:id="rId65"/>
    <p:sldId id="1223" r:id="rId66"/>
    <p:sldId id="954" r:id="rId67"/>
    <p:sldId id="1129" r:id="rId68"/>
    <p:sldId id="1122" r:id="rId69"/>
    <p:sldId id="1123" r:id="rId70"/>
    <p:sldId id="1313" r:id="rId71"/>
    <p:sldId id="1237" r:id="rId72"/>
    <p:sldId id="1227" r:id="rId73"/>
    <p:sldId id="1238" r:id="rId74"/>
    <p:sldId id="1311" r:id="rId75"/>
    <p:sldId id="1235" r:id="rId76"/>
    <p:sldId id="1390" r:id="rId77"/>
    <p:sldId id="1127" r:id="rId78"/>
    <p:sldId id="1128" r:id="rId79"/>
    <p:sldId id="1126" r:id="rId80"/>
    <p:sldId id="946" r:id="rId81"/>
    <p:sldId id="947" r:id="rId82"/>
    <p:sldId id="1069" r:id="rId83"/>
    <p:sldId id="1133" r:id="rId84"/>
    <p:sldId id="1267" r:id="rId85"/>
    <p:sldId id="1230" r:id="rId86"/>
    <p:sldId id="1315" r:id="rId87"/>
    <p:sldId id="1138" r:id="rId88"/>
    <p:sldId id="1139" r:id="rId89"/>
    <p:sldId id="1149" r:id="rId90"/>
    <p:sldId id="1141" r:id="rId91"/>
    <p:sldId id="1142" r:id="rId92"/>
    <p:sldId id="1153" r:id="rId93"/>
    <p:sldId id="1391" r:id="rId94"/>
    <p:sldId id="1319" r:id="rId95"/>
    <p:sldId id="1194" r:id="rId96"/>
    <p:sldId id="1394" r:id="rId97"/>
    <p:sldId id="1395" r:id="rId98"/>
    <p:sldId id="1186" r:id="rId99"/>
    <p:sldId id="1158" r:id="rId100"/>
    <p:sldId id="1240" r:id="rId101"/>
    <p:sldId id="1241" r:id="rId102"/>
    <p:sldId id="846" r:id="rId103"/>
    <p:sldId id="1185" r:id="rId104"/>
    <p:sldId id="848" r:id="rId105"/>
    <p:sldId id="1250" r:id="rId106"/>
    <p:sldId id="849" r:id="rId107"/>
    <p:sldId id="1170" r:id="rId108"/>
    <p:sldId id="1171" r:id="rId109"/>
    <p:sldId id="850" r:id="rId110"/>
    <p:sldId id="1257" r:id="rId111"/>
    <p:sldId id="1256" r:id="rId112"/>
    <p:sldId id="852" r:id="rId113"/>
    <p:sldId id="853" r:id="rId114"/>
    <p:sldId id="1258" r:id="rId115"/>
    <p:sldId id="1320" r:id="rId116"/>
    <p:sldId id="1175" r:id="rId117"/>
    <p:sldId id="993" r:id="rId118"/>
    <p:sldId id="994" r:id="rId119"/>
    <p:sldId id="995" r:id="rId120"/>
    <p:sldId id="1086" r:id="rId121"/>
    <p:sldId id="996" r:id="rId122"/>
    <p:sldId id="997" r:id="rId123"/>
    <p:sldId id="998" r:id="rId124"/>
    <p:sldId id="999" r:id="rId125"/>
    <p:sldId id="1259" r:id="rId126"/>
    <p:sldId id="1321" r:id="rId127"/>
    <p:sldId id="1263" r:id="rId128"/>
    <p:sldId id="1402" r:id="rId129"/>
    <p:sldId id="1403" r:id="rId130"/>
    <p:sldId id="1412" r:id="rId131"/>
    <p:sldId id="1197" r:id="rId132"/>
    <p:sldId id="1413" r:id="rId133"/>
    <p:sldId id="1409" r:id="rId134"/>
    <p:sldId id="1404" r:id="rId135"/>
    <p:sldId id="1405" r:id="rId136"/>
    <p:sldId id="1406" r:id="rId137"/>
    <p:sldId id="1407" r:id="rId138"/>
    <p:sldId id="1408" r:id="rId1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63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4585" autoAdjust="0"/>
  </p:normalViewPr>
  <p:slideViewPr>
    <p:cSldViewPr>
      <p:cViewPr varScale="1">
        <p:scale>
          <a:sx n="83" d="100"/>
          <a:sy n="83" d="100"/>
        </p:scale>
        <p:origin x="-14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C026D2-A592-46DD-9F16-93BB1E20DDFC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308A07-C36F-426A-B542-F159E592D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CB1F-9862-4ACB-BC04-9C06D8FA251B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7AE7-3677-488F-84A4-68760B8D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1649-4D6A-4680-ACE7-22065A8353AB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829E-909E-4989-874E-3C37DBCF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0669-1FAB-413B-8CBA-327F3A47BD74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18B55-0CB5-4423-A352-E7C88AFF7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BC6F-399D-4C68-8439-B5B7F10FA950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2798-C295-4C1E-8979-701CDD3F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8DE3-76E0-4D66-BB6D-78D016B38194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5FA8-4B68-4F43-8005-367EE8ED8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639F-32CC-42D7-A766-81521519064E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31DE-8C3F-406A-A42B-16D8E1B9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A7D9-6520-4D95-A8CE-7FB72C9B67B7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3CC8-71E1-46A3-AFAB-1EAF665EB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5162-71DD-43B1-AF91-D815B50555A9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7C16-D115-4CDB-B84C-09EF1D47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F7F5D-72FE-4B4F-A360-20EA8E97015B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EAE3-EB55-4D3B-B1CC-B218F0E08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E2B1-1D0C-4839-8721-3095539E39E8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C043-EFC5-4776-BDF7-8D66EBCB3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8C314-E87E-4171-9A4B-EED510ACB558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EF1A-7F76-47DE-884F-6F43D9A7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174F8-D0CB-4A62-9DA4-C7B226C14D0E}" type="datetimeFigureOut">
              <a:rPr lang="en-US"/>
              <a:pPr>
                <a:defRPr/>
              </a:pPr>
              <a:t>4/23/2021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33978-2D0E-4924-8675-67E8A3CFA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9" r:id="rId2"/>
    <p:sldLayoutId id="2147483888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9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5123" name="Picture 3" descr="c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 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Other causes of premature </a:t>
            </a:r>
            <a:r>
              <a:rPr lang="en-US" b="1" dirty="0" err="1" smtClean="0">
                <a:solidFill>
                  <a:srgbClr val="0070C0"/>
                </a:solidFill>
              </a:rPr>
              <a:t>pubarche</a:t>
            </a:r>
            <a:r>
              <a:rPr lang="en-US" b="1" dirty="0" smtClean="0">
                <a:solidFill>
                  <a:srgbClr val="0070C0"/>
                </a:solidFill>
              </a:rPr>
              <a:t> such as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precocious puberty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Other forms of CAH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Cortisone </a:t>
            </a:r>
            <a:r>
              <a:rPr lang="en-US" dirty="0" err="1" smtClean="0"/>
              <a:t>reductase</a:t>
            </a:r>
            <a:r>
              <a:rPr lang="en-US" dirty="0" smtClean="0"/>
              <a:t> deficiency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DHEA </a:t>
            </a:r>
            <a:r>
              <a:rPr lang="en-US" dirty="0" err="1" smtClean="0"/>
              <a:t>sulphotransferase</a:t>
            </a:r>
            <a:r>
              <a:rPr lang="en-US" dirty="0" smtClean="0"/>
              <a:t> deficiency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Aromataze</a:t>
            </a:r>
            <a:r>
              <a:rPr lang="en-US" dirty="0" smtClean="0"/>
              <a:t> deficiency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Ovarian steroid cell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sz="5400" dirty="0" err="1" smtClean="0">
                <a:solidFill>
                  <a:schemeClr val="tx1"/>
                </a:solidFill>
              </a:rPr>
              <a:t>Hirsutism</a:t>
            </a:r>
            <a:r>
              <a:rPr lang="en-US" sz="5400" dirty="0" smtClean="0">
                <a:solidFill>
                  <a:schemeClr val="tx1"/>
                </a:solidFill>
              </a:rPr>
              <a:t/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err="1" smtClean="0">
                <a:solidFill>
                  <a:srgbClr val="C00000"/>
                </a:solidFill>
              </a:rPr>
              <a:t>Hirsutism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 main reason that OCs are first-line therapy </a:t>
            </a:r>
          </a:p>
          <a:p>
            <a:r>
              <a:rPr lang="en-US" dirty="0" smtClean="0"/>
              <a:t>Because </a:t>
            </a:r>
            <a:r>
              <a:rPr lang="en-US" dirty="0" err="1" smtClean="0"/>
              <a:t>hirsutism</a:t>
            </a:r>
            <a:r>
              <a:rPr lang="en-US" dirty="0" smtClean="0"/>
              <a:t> typically requires long-term therapy, and GC have a number of potential risks and side effects. </a:t>
            </a:r>
          </a:p>
          <a:p>
            <a:r>
              <a:rPr lang="en-US" dirty="0" smtClean="0"/>
              <a:t>OCs </a:t>
            </a:r>
            <a:r>
              <a:rPr lang="en-US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in testosterone </a:t>
            </a:r>
            <a:r>
              <a:rPr lang="en-US" b="1" dirty="0" smtClean="0">
                <a:solidFill>
                  <a:srgbClr val="0070C0"/>
                </a:solidFill>
              </a:rPr>
              <a:t>40–60%</a:t>
            </a:r>
            <a:r>
              <a:rPr lang="en-US" dirty="0" smtClean="0"/>
              <a:t> </a:t>
            </a: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Treatment of </a:t>
            </a:r>
            <a:r>
              <a:rPr lang="en-US" sz="5400" dirty="0" err="1" smtClean="0"/>
              <a:t>Hirsutism</a:t>
            </a:r>
            <a:r>
              <a:rPr lang="en-US" sz="5400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Hirsutism</a:t>
            </a:r>
            <a:r>
              <a:rPr lang="en-US" b="1" dirty="0" smtClean="0">
                <a:solidFill>
                  <a:srgbClr val="C00000"/>
                </a:solidFill>
              </a:rPr>
              <a:t> and acne </a:t>
            </a:r>
          </a:p>
          <a:p>
            <a:r>
              <a:rPr lang="en-US" dirty="0" smtClean="0"/>
              <a:t>We suggest combined estrogen-progestin OCs as first-line therapy for </a:t>
            </a:r>
            <a:r>
              <a:rPr lang="en-US" dirty="0" err="1" smtClean="0"/>
              <a:t>hyperandrogenic</a:t>
            </a:r>
            <a:r>
              <a:rPr lang="en-US" dirty="0" smtClean="0"/>
              <a:t> symptoms and management of </a:t>
            </a:r>
            <a:r>
              <a:rPr lang="en-US" dirty="0" err="1" smtClean="0"/>
              <a:t>oligomenorrhea</a:t>
            </a:r>
            <a:r>
              <a:rPr lang="en-US" dirty="0" smtClean="0"/>
              <a:t>.</a:t>
            </a:r>
            <a:r>
              <a:rPr lang="en-US" sz="2800" dirty="0" smtClean="0"/>
              <a:t> </a:t>
            </a:r>
            <a:r>
              <a:rPr lang="en-US" sz="1000" dirty="0" smtClean="0">
                <a:solidFill>
                  <a:srgbClr val="00B050"/>
                </a:solidFill>
              </a:rPr>
              <a:t>(</a:t>
            </a:r>
            <a:r>
              <a:rPr lang="en-US" sz="1000" dirty="0" err="1" smtClean="0">
                <a:solidFill>
                  <a:srgbClr val="00B050"/>
                </a:solidFill>
              </a:rPr>
              <a:t>Drospirenone</a:t>
            </a:r>
            <a:r>
              <a:rPr lang="en-US" sz="1000" dirty="0" smtClean="0">
                <a:solidFill>
                  <a:srgbClr val="00B050"/>
                </a:solidFill>
              </a:rPr>
              <a:t> )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Antiandrogens</a:t>
            </a:r>
            <a:r>
              <a:rPr lang="en-US" dirty="0" smtClean="0"/>
              <a:t> can be added if the response to OCs is inadequate.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Treatment of </a:t>
            </a:r>
            <a:r>
              <a:rPr lang="en-US" sz="4400" dirty="0" err="1" smtClean="0"/>
              <a:t>Hirsutism</a:t>
            </a:r>
            <a:r>
              <a:rPr lang="en-US" sz="4400" dirty="0" smtClean="0"/>
              <a:t>  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 two trials in women with NCCAH </a:t>
            </a:r>
          </a:p>
          <a:p>
            <a:r>
              <a:rPr lang="en-US" dirty="0" smtClean="0"/>
              <a:t>GC  were more effective than an OCs or a </a:t>
            </a:r>
            <a:r>
              <a:rPr lang="en-US" dirty="0" err="1" smtClean="0"/>
              <a:t>antiandrogen</a:t>
            </a:r>
            <a:r>
              <a:rPr lang="en-US" dirty="0" smtClean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cyproterone</a:t>
            </a:r>
            <a:r>
              <a:rPr lang="en-US" sz="1000" dirty="0" smtClean="0"/>
              <a:t> acetate), </a:t>
            </a:r>
            <a:endParaRPr lang="en-US" dirty="0" smtClean="0"/>
          </a:p>
          <a:p>
            <a:r>
              <a:rPr lang="en-US" dirty="0" smtClean="0"/>
              <a:t>for suppressing adrenal androgen [DHEA, DHEAS but </a:t>
            </a:r>
            <a:r>
              <a:rPr lang="en-US" b="1" dirty="0" smtClean="0">
                <a:solidFill>
                  <a:srgbClr val="7030A0"/>
                </a:solidFill>
              </a:rPr>
              <a:t>less effective for decreasing </a:t>
            </a:r>
            <a:r>
              <a:rPr lang="en-US" b="1" dirty="0" err="1" smtClean="0">
                <a:solidFill>
                  <a:srgbClr val="7030A0"/>
                </a:solidFill>
              </a:rPr>
              <a:t>hirsutism</a:t>
            </a:r>
            <a:r>
              <a:rPr lang="en-US" b="1" dirty="0" smtClean="0">
                <a:solidFill>
                  <a:srgbClr val="7030A0"/>
                </a:solidFill>
              </a:rPr>
              <a:t> scores</a:t>
            </a:r>
          </a:p>
          <a:p>
            <a:r>
              <a:rPr lang="en-US" dirty="0" smtClean="0"/>
              <a:t>CPA associated with </a:t>
            </a:r>
            <a:r>
              <a:rPr lang="en-US" dirty="0" err="1" smtClean="0"/>
              <a:t>ethinylestradiol</a:t>
            </a:r>
            <a:r>
              <a:rPr lang="en-US" dirty="0" smtClean="0"/>
              <a:t> was found to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be superior to </a:t>
            </a:r>
            <a:r>
              <a:rPr lang="en-US" b="1" dirty="0" err="1" smtClean="0">
                <a:solidFill>
                  <a:srgbClr val="C00000"/>
                </a:solidFill>
              </a:rPr>
              <a:t>dexamethasone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of </a:t>
            </a:r>
            <a:r>
              <a:rPr lang="en-US" dirty="0" err="1" smtClean="0"/>
              <a:t>Hirsutism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In cases with severe </a:t>
            </a:r>
            <a:r>
              <a:rPr lang="en-US" sz="2800" dirty="0" err="1" smtClean="0">
                <a:solidFill>
                  <a:srgbClr val="7030A0"/>
                </a:solidFill>
              </a:rPr>
              <a:t>hirsutism</a:t>
            </a:r>
            <a:r>
              <a:rPr lang="en-US" sz="1800" dirty="0" smtClean="0"/>
              <a:t>,</a:t>
            </a:r>
          </a:p>
          <a:p>
            <a:r>
              <a:rPr lang="en-US" sz="1800" dirty="0" smtClean="0"/>
              <a:t> </a:t>
            </a:r>
            <a:r>
              <a:rPr lang="en-US" sz="2000" dirty="0" smtClean="0"/>
              <a:t>A course of </a:t>
            </a:r>
            <a:r>
              <a:rPr lang="en-US" sz="2000" b="1" dirty="0" smtClean="0">
                <a:solidFill>
                  <a:srgbClr val="0070C0"/>
                </a:solidFill>
              </a:rPr>
              <a:t>6 to 12 months </a:t>
            </a:r>
            <a:r>
              <a:rPr lang="en-US" sz="2000" dirty="0" smtClean="0"/>
              <a:t>with OCs</a:t>
            </a:r>
          </a:p>
          <a:p>
            <a:r>
              <a:rPr lang="en-US" sz="2000" dirty="0" smtClean="0"/>
              <a:t>Effects of OCPs on SHBG liver production and the decrease of androgen release from the ovary. </a:t>
            </a:r>
          </a:p>
          <a:p>
            <a:r>
              <a:rPr lang="en-US" sz="2000" dirty="0" smtClean="0"/>
              <a:t>Clinical improvement will be expected following </a:t>
            </a:r>
            <a:r>
              <a:rPr lang="en-US" sz="2000" b="1" dirty="0" smtClean="0">
                <a:solidFill>
                  <a:srgbClr val="00B050"/>
                </a:solidFill>
              </a:rPr>
              <a:t>at least 2–3 months of OCPs initiation</a:t>
            </a:r>
            <a:endParaRPr lang="en-US" sz="2000" dirty="0" smtClean="0"/>
          </a:p>
          <a:p>
            <a:r>
              <a:rPr lang="en-US" sz="2000" dirty="0" smtClean="0"/>
              <a:t>If OCPs fail as the first line approach</a:t>
            </a:r>
          </a:p>
          <a:p>
            <a:r>
              <a:rPr lang="en-US" sz="2000" dirty="0" err="1" smtClean="0"/>
              <a:t>Antiandrogens</a:t>
            </a:r>
            <a:r>
              <a:rPr lang="en-US" sz="2000" dirty="0" smtClean="0"/>
              <a:t>  </a:t>
            </a:r>
            <a:r>
              <a:rPr lang="en-US" sz="2000" dirty="0" err="1" smtClean="0"/>
              <a:t>spironolactone</a:t>
            </a:r>
            <a:r>
              <a:rPr lang="en-US" sz="2000" dirty="0" smtClean="0"/>
              <a:t>, </a:t>
            </a:r>
            <a:r>
              <a:rPr lang="en-US" sz="2000" dirty="0" err="1" smtClean="0"/>
              <a:t>flutamide</a:t>
            </a:r>
            <a:r>
              <a:rPr lang="en-US" sz="2000" dirty="0" smtClean="0"/>
              <a:t>, </a:t>
            </a:r>
            <a:r>
              <a:rPr lang="en-US" sz="2000" dirty="0" err="1" smtClean="0"/>
              <a:t>bicalutamide</a:t>
            </a:r>
            <a:r>
              <a:rPr lang="en-US" sz="2000" dirty="0" smtClean="0"/>
              <a:t>, </a:t>
            </a:r>
            <a:r>
              <a:rPr lang="en-US" sz="2000" dirty="0" err="1" smtClean="0"/>
              <a:t>cyproterone</a:t>
            </a:r>
            <a:r>
              <a:rPr lang="en-US" sz="2000" dirty="0" smtClean="0"/>
              <a:t> acetate, and </a:t>
            </a:r>
            <a:r>
              <a:rPr lang="en-US" sz="2000" dirty="0" err="1" smtClean="0"/>
              <a:t>finasteride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may be added</a:t>
            </a:r>
          </a:p>
          <a:p>
            <a:r>
              <a:rPr lang="en-US" sz="2000" dirty="0" err="1" smtClean="0"/>
              <a:t>Bicalutamide</a:t>
            </a:r>
            <a:r>
              <a:rPr lang="en-US" sz="2000" dirty="0" smtClean="0"/>
              <a:t> has achieved significant improvement in </a:t>
            </a:r>
            <a:r>
              <a:rPr lang="en-US" sz="2000" dirty="0" smtClean="0">
                <a:solidFill>
                  <a:srgbClr val="00B050"/>
                </a:solidFill>
              </a:rPr>
              <a:t>cases of severe acne</a:t>
            </a:r>
            <a:endParaRPr lang="fa-IR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of </a:t>
            </a:r>
            <a:r>
              <a:rPr lang="en-US" dirty="0" err="1" smtClean="0"/>
              <a:t>oligomenorrhea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fertility is not desired, we suggest </a:t>
            </a:r>
            <a:r>
              <a:rPr lang="en-US" dirty="0" smtClean="0">
                <a:solidFill>
                  <a:srgbClr val="C00000"/>
                </a:solidFill>
              </a:rPr>
              <a:t>OCs agents </a:t>
            </a:r>
            <a:r>
              <a:rPr lang="en-US" dirty="0" smtClean="0"/>
              <a:t>rather than  GC therapy for menstrual cycle management</a:t>
            </a:r>
          </a:p>
          <a:p>
            <a:r>
              <a:rPr lang="en-US" dirty="0" smtClean="0"/>
              <a:t>GC restore ovulation and regular cycles, they do not provide contraception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Glucocorticoid</a:t>
            </a:r>
            <a:r>
              <a:rPr lang="en-US" sz="4000" dirty="0" smtClean="0">
                <a:solidFill>
                  <a:schemeClr val="tx1"/>
                </a:solidFill>
              </a:rPr>
              <a:t> treatment in Women</a:t>
            </a:r>
            <a:endParaRPr lang="fa-IR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Glucocorticoid</a:t>
            </a:r>
            <a:r>
              <a:rPr lang="en-US" b="1" dirty="0" smtClean="0">
                <a:solidFill>
                  <a:srgbClr val="00B050"/>
                </a:solidFill>
              </a:rPr>
              <a:t> therapy should only be used for those who </a:t>
            </a:r>
          </a:p>
          <a:p>
            <a:r>
              <a:rPr lang="en-US" dirty="0" smtClean="0"/>
              <a:t>Do not respond to OCs and </a:t>
            </a:r>
            <a:r>
              <a:rPr lang="en-US" dirty="0" err="1" smtClean="0"/>
              <a:t>antiandrogen</a:t>
            </a:r>
            <a:r>
              <a:rPr lang="en-US" dirty="0" smtClean="0"/>
              <a:t> therapy </a:t>
            </a:r>
          </a:p>
          <a:p>
            <a:r>
              <a:rPr lang="en-US" dirty="0" smtClean="0"/>
              <a:t> or cannot tolerate OCs and </a:t>
            </a:r>
            <a:r>
              <a:rPr lang="en-US" dirty="0" err="1" smtClean="0"/>
              <a:t>antiandrogen</a:t>
            </a:r>
            <a:r>
              <a:rPr lang="en-US" dirty="0" smtClean="0"/>
              <a:t> therapy</a:t>
            </a:r>
          </a:p>
          <a:p>
            <a:r>
              <a:rPr lang="en-US" u="sng" dirty="0" err="1" smtClean="0"/>
              <a:t>Dexamethasone</a:t>
            </a:r>
            <a:r>
              <a:rPr lang="en-US" u="sng" dirty="0" smtClean="0"/>
              <a:t> </a:t>
            </a:r>
            <a:r>
              <a:rPr lang="en-US" dirty="0" smtClean="0"/>
              <a:t>  </a:t>
            </a:r>
            <a:r>
              <a:rPr lang="en-US" b="1" dirty="0" smtClean="0">
                <a:solidFill>
                  <a:srgbClr val="0070C0"/>
                </a:solidFill>
              </a:rPr>
              <a:t>0.25 mg given once daily </a:t>
            </a:r>
            <a:r>
              <a:rPr lang="en-US" dirty="0" smtClean="0"/>
              <a:t>or  prednisone </a:t>
            </a:r>
            <a:r>
              <a:rPr lang="en-US" dirty="0" smtClean="0">
                <a:solidFill>
                  <a:srgbClr val="FF0000"/>
                </a:solidFill>
              </a:rPr>
              <a:t>4 to 6 mg per day</a:t>
            </a:r>
          </a:p>
          <a:p>
            <a:r>
              <a:rPr lang="en-US" dirty="0" smtClean="0"/>
              <a:t>The lowest dose that ameliorates the sign or symptom being treated should be used</a:t>
            </a:r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Anovulatory</a:t>
            </a:r>
            <a:r>
              <a:rPr lang="en-US" dirty="0" smtClean="0"/>
              <a:t> infertility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suggest  </a:t>
            </a:r>
            <a:r>
              <a:rPr lang="en-US" b="1" dirty="0" smtClean="0">
                <a:solidFill>
                  <a:srgbClr val="0070C0"/>
                </a:solidFill>
              </a:rPr>
              <a:t>GC as the initial </a:t>
            </a:r>
            <a:r>
              <a:rPr lang="en-US" dirty="0" smtClean="0"/>
              <a:t>treatment for ovulation induction </a:t>
            </a:r>
          </a:p>
          <a:p>
            <a:r>
              <a:rPr lang="en-US" dirty="0" smtClean="0"/>
              <a:t>After the start of </a:t>
            </a:r>
            <a:r>
              <a:rPr lang="en-US" dirty="0" smtClean="0">
                <a:solidFill>
                  <a:srgbClr val="C00000"/>
                </a:solidFill>
              </a:rPr>
              <a:t>hydrocortisone treatment</a:t>
            </a:r>
            <a:r>
              <a:rPr lang="en-US" dirty="0" smtClean="0"/>
              <a:t>, most women </a:t>
            </a:r>
            <a:r>
              <a:rPr lang="en-US" b="1" dirty="0" smtClean="0">
                <a:solidFill>
                  <a:srgbClr val="0070C0"/>
                </a:solidFill>
              </a:rPr>
              <a:t>(78%) </a:t>
            </a:r>
            <a:r>
              <a:rPr lang="en-US" dirty="0" smtClean="0"/>
              <a:t>became pregnant without ovulation stimulation 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Clomiphene</a:t>
            </a:r>
            <a:r>
              <a:rPr lang="en-US" b="1" dirty="0" smtClean="0">
                <a:solidFill>
                  <a:srgbClr val="7030A0"/>
                </a:solidFill>
              </a:rPr>
              <a:t>  citrate </a:t>
            </a:r>
            <a:r>
              <a:rPr lang="en-US" dirty="0" smtClean="0"/>
              <a:t>added if </a:t>
            </a:r>
            <a:r>
              <a:rPr lang="en-US" dirty="0" err="1" smtClean="0"/>
              <a:t>glucocorticoid</a:t>
            </a:r>
            <a:r>
              <a:rPr lang="en-US" dirty="0" smtClean="0"/>
              <a:t> therapy alone is ineffective</a:t>
            </a:r>
          </a:p>
          <a:p>
            <a:r>
              <a:rPr lang="en-US" sz="2400" u="sng" dirty="0" err="1" smtClean="0">
                <a:solidFill>
                  <a:srgbClr val="00B050"/>
                </a:solidFill>
              </a:rPr>
              <a:t>Dexamethasone</a:t>
            </a:r>
            <a:r>
              <a:rPr lang="en-US" sz="2400" u="sng" dirty="0" smtClean="0"/>
              <a:t> </a:t>
            </a:r>
            <a:r>
              <a:rPr lang="en-US" sz="2400" dirty="0" smtClean="0"/>
              <a:t> is not inactivated  by   </a:t>
            </a:r>
            <a:r>
              <a:rPr lang="en-US" sz="2400" dirty="0" smtClean="0">
                <a:solidFill>
                  <a:srgbClr val="0070C0"/>
                </a:solidFill>
              </a:rPr>
              <a:t>placental  HSD11B2</a:t>
            </a:r>
          </a:p>
          <a:p>
            <a:r>
              <a:rPr lang="en-US" dirty="0" smtClean="0"/>
              <a:t>we suggest,  </a:t>
            </a:r>
            <a:r>
              <a:rPr lang="en-US" dirty="0" smtClean="0">
                <a:solidFill>
                  <a:srgbClr val="7030A0"/>
                </a:solidFill>
              </a:rPr>
              <a:t>hydrocortisone, prednisone </a:t>
            </a:r>
            <a:r>
              <a:rPr lang="en-US" dirty="0" smtClean="0"/>
              <a:t>for ovulation induction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Management of pregnancy in NCCAH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Early pregnancy losses might </a:t>
            </a:r>
            <a:r>
              <a:rPr lang="en-US" sz="3200" dirty="0" smtClean="0">
                <a:solidFill>
                  <a:srgbClr val="7030A0"/>
                </a:solidFill>
              </a:rPr>
              <a:t>be lower </a:t>
            </a:r>
            <a:r>
              <a:rPr lang="en-US" sz="3200" dirty="0" smtClean="0"/>
              <a:t>when patients are </a:t>
            </a:r>
            <a:r>
              <a:rPr lang="en-US" sz="3200" dirty="0" smtClean="0">
                <a:solidFill>
                  <a:srgbClr val="00B050"/>
                </a:solidFill>
              </a:rPr>
              <a:t>on </a:t>
            </a:r>
            <a:r>
              <a:rPr lang="en-US" sz="3200" dirty="0" err="1" smtClean="0">
                <a:solidFill>
                  <a:srgbClr val="00B050"/>
                </a:solidFill>
              </a:rPr>
              <a:t>glucocorticoid</a:t>
            </a:r>
            <a:r>
              <a:rPr lang="en-US" sz="3200" dirty="0" smtClean="0">
                <a:solidFill>
                  <a:srgbClr val="00B050"/>
                </a:solidFill>
              </a:rPr>
              <a:t> therapy </a:t>
            </a:r>
            <a:r>
              <a:rPr lang="en-US" sz="3200" dirty="0" smtClean="0"/>
              <a:t>and these data support continuing  </a:t>
            </a:r>
            <a:r>
              <a:rPr lang="en-US" sz="3200" dirty="0" smtClean="0">
                <a:solidFill>
                  <a:srgbClr val="FF0000"/>
                </a:solidFill>
              </a:rPr>
              <a:t>GC during </a:t>
            </a:r>
            <a:r>
              <a:rPr lang="en-US" sz="3200" dirty="0" smtClean="0"/>
              <a:t>pregnancy</a:t>
            </a:r>
          </a:p>
          <a:p>
            <a:r>
              <a:rPr lang="en-US" sz="2000" dirty="0" smtClean="0"/>
              <a:t>.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During Pregnancy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At the time of conception</a:t>
            </a:r>
            <a:r>
              <a:rPr lang="en-US" sz="2400" dirty="0" smtClean="0"/>
              <a:t>, the hydrocortisone dose should be increased to </a:t>
            </a:r>
            <a:r>
              <a:rPr lang="en-US" sz="2400" b="1" dirty="0" smtClean="0">
                <a:solidFill>
                  <a:srgbClr val="0070C0"/>
                </a:solidFill>
              </a:rPr>
              <a:t>20–25 mg/day</a:t>
            </a:r>
            <a:r>
              <a:rPr lang="en-US" sz="2400" dirty="0" smtClean="0"/>
              <a:t> ,prednisone dose of 2.5–5 mg/day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and dose modifications are carried out </a:t>
            </a:r>
            <a:r>
              <a:rPr lang="en-US" sz="2400" b="1" dirty="0" smtClean="0">
                <a:solidFill>
                  <a:srgbClr val="00B050"/>
                </a:solidFill>
              </a:rPr>
              <a:t>every 6–8 weeks </a:t>
            </a:r>
            <a:r>
              <a:rPr lang="en-US" sz="2400" dirty="0" smtClean="0"/>
              <a:t>with the aim of keeping </a:t>
            </a:r>
            <a:r>
              <a:rPr lang="en-US" sz="2400" dirty="0" smtClean="0">
                <a:solidFill>
                  <a:srgbClr val="C00000"/>
                </a:solidFill>
              </a:rPr>
              <a:t>testosterone levels at the upper normal </a:t>
            </a:r>
            <a:r>
              <a:rPr lang="en-US" sz="2400" dirty="0" smtClean="0"/>
              <a:t>levels of the pregnancy trimester</a:t>
            </a:r>
          </a:p>
          <a:p>
            <a:r>
              <a:rPr lang="en-US" sz="2400" dirty="0" smtClean="0"/>
              <a:t>Regular clinical check-up, including control </a:t>
            </a:r>
            <a:r>
              <a:rPr lang="en-US" sz="2400" b="1" dirty="0" smtClean="0">
                <a:solidFill>
                  <a:srgbClr val="0070C0"/>
                </a:solidFill>
              </a:rPr>
              <a:t>of blood pressure and gestational diabetes</a:t>
            </a:r>
            <a:r>
              <a:rPr lang="en-US" sz="2400" dirty="0" smtClean="0"/>
              <a:t>, are recommended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after pregnancy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GC may be discontinued </a:t>
            </a:r>
            <a:r>
              <a:rPr lang="en-US" dirty="0" smtClean="0"/>
              <a:t>when an adult woman no longer seeks fertility.</a:t>
            </a:r>
          </a:p>
          <a:p>
            <a:r>
              <a:rPr lang="en-US" dirty="0" smtClean="0"/>
              <a:t>Switching to OCs in women being treated only for </a:t>
            </a:r>
            <a:r>
              <a:rPr lang="en-US" dirty="0" err="1" smtClean="0"/>
              <a:t>oligomenorrhea</a:t>
            </a:r>
            <a:r>
              <a:rPr lang="en-US" dirty="0" smtClean="0"/>
              <a:t> and/or </a:t>
            </a:r>
            <a:r>
              <a:rPr lang="en-US" dirty="0" err="1" smtClean="0"/>
              <a:t>hyperandrogenism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Clinical features in late childhood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Bone age advanced </a:t>
            </a:r>
            <a:r>
              <a:rPr lang="en-US" b="1" dirty="0" smtClean="0">
                <a:solidFill>
                  <a:srgbClr val="0070C0"/>
                </a:solidFill>
              </a:rPr>
              <a:t>more than 2.0 SD for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Accelerated growth with tall stature as children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Oily skin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Adult type body odor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Medication-resistant </a:t>
            </a:r>
            <a:r>
              <a:rPr lang="en-US" b="1" dirty="0" smtClean="0">
                <a:solidFill>
                  <a:srgbClr val="7030A0"/>
                </a:solidFill>
              </a:rPr>
              <a:t>cystic acne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 Treatment in men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TARTs 	</a:t>
            </a:r>
          </a:p>
          <a:p>
            <a:r>
              <a:rPr lang="en-US" dirty="0" smtClean="0"/>
              <a:t>infertility 	</a:t>
            </a:r>
          </a:p>
          <a:p>
            <a:r>
              <a:rPr lang="en-US" dirty="0" smtClean="0"/>
              <a:t>Severe acne </a:t>
            </a:r>
          </a:p>
          <a:p>
            <a:r>
              <a:rPr lang="en-US" sz="2400" dirty="0" smtClean="0"/>
              <a:t>Episodes with </a:t>
            </a:r>
            <a:r>
              <a:rPr lang="en-US" sz="2400" dirty="0" smtClean="0">
                <a:solidFill>
                  <a:srgbClr val="FF0000"/>
                </a:solidFill>
              </a:rPr>
              <a:t>severe exaggerated fatigue </a:t>
            </a:r>
            <a:r>
              <a:rPr lang="en-US" sz="2400" dirty="0" smtClean="0"/>
              <a:t>during inter-current illnesses 	</a:t>
            </a:r>
          </a:p>
          <a:p>
            <a:r>
              <a:rPr lang="en-US" sz="2400" dirty="0" err="1" smtClean="0"/>
              <a:t>Synacthen</a:t>
            </a:r>
            <a:r>
              <a:rPr lang="en-US" sz="2400" dirty="0" smtClean="0"/>
              <a:t>/ </a:t>
            </a:r>
            <a:r>
              <a:rPr lang="en-US" sz="2400" dirty="0" err="1" smtClean="0"/>
              <a:t>cosynthropin</a:t>
            </a:r>
            <a:r>
              <a:rPr lang="en-US" sz="2400" dirty="0" smtClean="0"/>
              <a:t> stimulated </a:t>
            </a:r>
            <a:r>
              <a:rPr lang="en-US" sz="2400" dirty="0" err="1" smtClean="0"/>
              <a:t>cortisol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&lt;18ug/dl</a:t>
            </a:r>
            <a:r>
              <a:rPr lang="en-US" dirty="0" smtClean="0"/>
              <a:t>	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 in men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is </a:t>
            </a:r>
            <a:r>
              <a:rPr lang="en-US" b="1" dirty="0" smtClean="0"/>
              <a:t>not</a:t>
            </a:r>
            <a:r>
              <a:rPr lang="en-US" dirty="0" smtClean="0"/>
              <a:t> necessary for men unless there is </a:t>
            </a:r>
            <a:r>
              <a:rPr lang="en-US" b="1" dirty="0" err="1" smtClean="0">
                <a:solidFill>
                  <a:srgbClr val="00B050"/>
                </a:solidFill>
              </a:rPr>
              <a:t>oligospermia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suggest starting with </a:t>
            </a:r>
            <a:r>
              <a:rPr lang="en-US" u="sng" dirty="0" smtClean="0"/>
              <a:t> </a:t>
            </a:r>
            <a:r>
              <a:rPr lang="en-US" u="sng" dirty="0" err="1" smtClean="0"/>
              <a:t>dexamethasone</a:t>
            </a:r>
            <a:r>
              <a:rPr lang="en-US" u="sng" dirty="0" smtClean="0"/>
              <a:t> </a:t>
            </a:r>
            <a:r>
              <a:rPr lang="en-US" dirty="0" smtClean="0"/>
              <a:t> 0.25 mg  or </a:t>
            </a:r>
            <a:r>
              <a:rPr lang="en-US" dirty="0" err="1" smtClean="0"/>
              <a:t>prednisolone</a:t>
            </a:r>
            <a:r>
              <a:rPr lang="en-US" dirty="0" smtClean="0"/>
              <a:t>   4 to 6 mg per day</a:t>
            </a:r>
          </a:p>
          <a:p>
            <a:r>
              <a:rPr lang="en-US" dirty="0" smtClean="0"/>
              <a:t>While testicular adrenal rest tumors and infertility are common in men with classic CAH,</a:t>
            </a:r>
          </a:p>
          <a:p>
            <a:r>
              <a:rPr lang="en-US" dirty="0" smtClean="0"/>
              <a:t> They are thought to be </a:t>
            </a:r>
            <a:r>
              <a:rPr lang="en-US" dirty="0" smtClean="0">
                <a:solidFill>
                  <a:srgbClr val="0070C0"/>
                </a:solidFill>
              </a:rPr>
              <a:t>very rare in men with NCCAH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Testicular ultrasound </a:t>
            </a:r>
            <a:r>
              <a:rPr lang="en-US" dirty="0" smtClean="0">
                <a:solidFill>
                  <a:srgbClr val="C00000"/>
                </a:solidFill>
              </a:rPr>
              <a:t>in males every 5 years</a:t>
            </a:r>
            <a:endParaRPr lang="fa-I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Stress-dose </a:t>
            </a:r>
            <a:r>
              <a:rPr lang="en-US" b="1" dirty="0" err="1" smtClean="0"/>
              <a:t>glucocorticoids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doses of GC </a:t>
            </a:r>
            <a:r>
              <a:rPr lang="en-US" dirty="0" smtClean="0">
                <a:solidFill>
                  <a:srgbClr val="FF0000"/>
                </a:solidFill>
              </a:rPr>
              <a:t>are not required for patients with </a:t>
            </a:r>
            <a:r>
              <a:rPr lang="en-US" dirty="0" smtClean="0"/>
              <a:t>NCCAH unless they have been receiving GC therapy, which could suppress their hypothalamic-pituitary-adrenal axis 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Monitoring treatment for NCCAH</a:t>
            </a:r>
            <a:r>
              <a:rPr lang="en-US" dirty="0" smtClean="0"/>
              <a:t> 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Standards have not been established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G</a:t>
            </a:r>
            <a:r>
              <a:rPr lang="en-US" sz="2400" dirty="0" smtClean="0"/>
              <a:t>oal of treatment is  </a:t>
            </a:r>
            <a:r>
              <a:rPr lang="en-US" sz="2400" dirty="0" smtClean="0">
                <a:solidFill>
                  <a:srgbClr val="7030A0"/>
                </a:solidFill>
              </a:rPr>
              <a:t>normalizing </a:t>
            </a:r>
            <a:r>
              <a:rPr lang="en-US" sz="2400" dirty="0" err="1" smtClean="0">
                <a:solidFill>
                  <a:srgbClr val="7030A0"/>
                </a:solidFill>
              </a:rPr>
              <a:t>androstenedione</a:t>
            </a:r>
            <a:r>
              <a:rPr lang="en-US" sz="2400" dirty="0" smtClean="0">
                <a:solidFill>
                  <a:srgbClr val="7030A0"/>
                </a:solidFill>
              </a:rPr>
              <a:t> and testosterone levels not  </a:t>
            </a:r>
            <a:r>
              <a:rPr lang="en-US" sz="2400" b="1" dirty="0" smtClean="0">
                <a:solidFill>
                  <a:srgbClr val="C00000"/>
                </a:solidFill>
              </a:rPr>
              <a:t>17-OHP</a:t>
            </a:r>
            <a:r>
              <a:rPr lang="en-US" sz="2400" dirty="0" smtClean="0"/>
              <a:t> in the  mid to upper ranges for bone age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17 OHP values are crucial for the diagnosis, but not helpful during follow–up</a:t>
            </a:r>
          </a:p>
          <a:p>
            <a:pPr>
              <a:buNone/>
            </a:pP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Monitoring treatment for NCCAH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 both children and women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17-OHP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err="1" smtClean="0"/>
              <a:t>Androstenedione</a:t>
            </a:r>
            <a:endParaRPr lang="en-US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Testosterone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Sex hormone-binding globulin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Fasting glucose (or HbA1c)</a:t>
            </a:r>
            <a:endParaRPr lang="en-US" dirty="0" smtClean="0"/>
          </a:p>
          <a:p>
            <a:endParaRPr lang="en-US" sz="2000" dirty="0" smtClean="0">
              <a:solidFill>
                <a:srgbClr val="00B0F0"/>
              </a:solidFill>
            </a:endParaRPr>
          </a:p>
          <a:p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Monitoring treatment for NCCAH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Suppressed 17-OHP </a:t>
            </a:r>
            <a:r>
              <a:rPr lang="en-US" sz="2800" b="1" dirty="0" smtClean="0">
                <a:solidFill>
                  <a:srgbClr val="0070C0"/>
                </a:solidFill>
              </a:rPr>
              <a:t>indicate overtreatment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17-OHP </a:t>
            </a:r>
            <a:r>
              <a:rPr lang="en-US" sz="2800" dirty="0" smtClean="0">
                <a:solidFill>
                  <a:srgbClr val="C00000"/>
                </a:solidFill>
              </a:rPr>
              <a:t>two or three times the upper </a:t>
            </a:r>
            <a:r>
              <a:rPr lang="en-US" sz="2800" dirty="0" smtClean="0"/>
              <a:t>limit of normal is </a:t>
            </a:r>
            <a:r>
              <a:rPr lang="en-US" sz="2800" dirty="0" smtClean="0">
                <a:solidFill>
                  <a:srgbClr val="00B0F0"/>
                </a:solidFill>
              </a:rPr>
              <a:t>acceptable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in females, a ratio of </a:t>
            </a:r>
            <a:r>
              <a:rPr lang="en-US" sz="2800" dirty="0" smtClean="0">
                <a:solidFill>
                  <a:srgbClr val="7030A0"/>
                </a:solidFill>
              </a:rPr>
              <a:t>testosterone to sexual hormone </a:t>
            </a:r>
            <a:r>
              <a:rPr lang="en-US" sz="2800" dirty="0" smtClean="0"/>
              <a:t>globulin (SHBG) of less than 0.05 </a:t>
            </a:r>
            <a:endParaRPr lang="fa-IR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Monitoring treatment for NCCAH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At least annual </a:t>
            </a:r>
            <a:r>
              <a:rPr lang="en-US" dirty="0" smtClean="0"/>
              <a:t>physical examination</a:t>
            </a:r>
          </a:p>
          <a:p>
            <a:r>
              <a:rPr lang="en-US" dirty="0" smtClean="0"/>
              <a:t>Symptoms and signs of Cushing's syndrome. </a:t>
            </a:r>
          </a:p>
          <a:p>
            <a:r>
              <a:rPr lang="en-US" dirty="0" smtClean="0"/>
              <a:t>Measurements of </a:t>
            </a:r>
            <a:r>
              <a:rPr lang="en-US" dirty="0" smtClean="0">
                <a:solidFill>
                  <a:srgbClr val="C00000"/>
                </a:solidFill>
              </a:rPr>
              <a:t>bone mineral </a:t>
            </a:r>
            <a:r>
              <a:rPr lang="en-US" dirty="0" smtClean="0"/>
              <a:t>density periodically to look for bone loss </a:t>
            </a:r>
            <a:r>
              <a:rPr lang="en-US" dirty="0" smtClean="0">
                <a:solidFill>
                  <a:srgbClr val="0070C0"/>
                </a:solidFill>
              </a:rPr>
              <a:t>every 3–5 years </a:t>
            </a:r>
            <a:r>
              <a:rPr lang="en-US" dirty="0" smtClean="0"/>
              <a:t>if on </a:t>
            </a:r>
            <a:r>
              <a:rPr lang="en-US" dirty="0" err="1" smtClean="0"/>
              <a:t>glucocorticoids</a:t>
            </a:r>
            <a:r>
              <a:rPr lang="en-US" dirty="0" smtClean="0"/>
              <a:t> 	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BMD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 children &amp;adults with NCCAH </a:t>
            </a:r>
            <a:r>
              <a:rPr lang="en-US" dirty="0" smtClean="0">
                <a:solidFill>
                  <a:srgbClr val="C00000"/>
                </a:solidFill>
              </a:rPr>
              <a:t>had a normal BMD </a:t>
            </a:r>
            <a:r>
              <a:rPr lang="en-US" dirty="0" smtClean="0"/>
              <a:t>or at least a better one than adults with a classic CAH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Other studies found </a:t>
            </a:r>
            <a:r>
              <a:rPr lang="en-US" b="1" dirty="0" smtClean="0">
                <a:solidFill>
                  <a:srgbClr val="0070C0"/>
                </a:solidFill>
              </a:rPr>
              <a:t>decreased BMD </a:t>
            </a:r>
            <a:r>
              <a:rPr lang="en-US" dirty="0" smtClean="0"/>
              <a:t>in NCCAH, compared to classic CAH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patients with NCCAH have appeared to </a:t>
            </a:r>
            <a:r>
              <a:rPr lang="en-US" b="1" dirty="0" smtClean="0">
                <a:solidFill>
                  <a:srgbClr val="7030A0"/>
                </a:solidFill>
              </a:rPr>
              <a:t>have fewer fractures than </a:t>
            </a:r>
            <a:r>
              <a:rPr lang="en-US" dirty="0" smtClean="0"/>
              <a:t>those with classic forms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Obesity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frequency of obesity </a:t>
            </a:r>
            <a:r>
              <a:rPr lang="en-US" b="1" dirty="0" smtClean="0">
                <a:solidFill>
                  <a:srgbClr val="7030A0"/>
                </a:solidFill>
              </a:rPr>
              <a:t>did not differ between </a:t>
            </a:r>
            <a:r>
              <a:rPr lang="en-US" dirty="0" smtClean="0"/>
              <a:t>patients with NCCAH and classic CAH in some studies</a:t>
            </a:r>
          </a:p>
          <a:p>
            <a:r>
              <a:rPr lang="en-US" dirty="0" smtClean="0"/>
              <a:t>Some studies  </a:t>
            </a:r>
            <a:r>
              <a:rPr lang="en-US" dirty="0" smtClean="0">
                <a:solidFill>
                  <a:srgbClr val="FF0000"/>
                </a:solidFill>
              </a:rPr>
              <a:t>lower BMI </a:t>
            </a:r>
            <a:r>
              <a:rPr lang="en-US" dirty="0" smtClean="0"/>
              <a:t>in patients with NCCAH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increased lean mass and decreased fat mass</a:t>
            </a:r>
            <a:r>
              <a:rPr lang="en-US" dirty="0" smtClean="0"/>
              <a:t>, compared to children with classic CAH 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Cardiovascular disease and diabetes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diseases were </a:t>
            </a:r>
            <a:r>
              <a:rPr lang="en-US" b="1" dirty="0" smtClean="0">
                <a:solidFill>
                  <a:srgbClr val="00B050"/>
                </a:solidFill>
              </a:rPr>
              <a:t>more common </a:t>
            </a:r>
            <a:r>
              <a:rPr lang="en-US" dirty="0" smtClean="0"/>
              <a:t>than in controls, </a:t>
            </a:r>
            <a:r>
              <a:rPr lang="en-US" dirty="0" smtClean="0">
                <a:solidFill>
                  <a:srgbClr val="0070C0"/>
                </a:solidFill>
              </a:rPr>
              <a:t>especially stroke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Heart failure </a:t>
            </a:r>
            <a:r>
              <a:rPr lang="en-US" dirty="0" smtClean="0"/>
              <a:t>and venous </a:t>
            </a:r>
            <a:r>
              <a:rPr lang="en-US" dirty="0" err="1" smtClean="0"/>
              <a:t>thromboembolism</a:t>
            </a:r>
            <a:endParaRPr lang="en-US" dirty="0" smtClean="0"/>
          </a:p>
          <a:p>
            <a:r>
              <a:rPr lang="en-US" dirty="0" smtClean="0"/>
              <a:t> There was a tendency for </a:t>
            </a:r>
            <a:r>
              <a:rPr lang="en-US" dirty="0" smtClean="0">
                <a:solidFill>
                  <a:srgbClr val="FF0000"/>
                </a:solidFill>
              </a:rPr>
              <a:t>gestational diabetes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Type two diabetes </a:t>
            </a:r>
            <a:r>
              <a:rPr lang="en-US" dirty="0" smtClean="0"/>
              <a:t>was </a:t>
            </a:r>
            <a:r>
              <a:rPr lang="en-US" b="1" dirty="0" smtClean="0">
                <a:solidFill>
                  <a:srgbClr val="C00000"/>
                </a:solidFill>
              </a:rPr>
              <a:t>four times </a:t>
            </a:r>
            <a:r>
              <a:rPr lang="en-US" dirty="0" smtClean="0"/>
              <a:t>more frequent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insulin</a:t>
            </a:r>
            <a:r>
              <a:rPr lang="en-US" dirty="0" smtClean="0"/>
              <a:t> resistance </a:t>
            </a:r>
          </a:p>
          <a:p>
            <a:r>
              <a:rPr lang="en-US" dirty="0" smtClean="0"/>
              <a:t>Reduced insulin sensitivity </a:t>
            </a:r>
          </a:p>
          <a:p>
            <a:r>
              <a:rPr lang="en-US" dirty="0" smtClean="0"/>
              <a:t>Increased </a:t>
            </a:r>
            <a:r>
              <a:rPr lang="en-US" b="1" dirty="0" err="1" smtClean="0">
                <a:solidFill>
                  <a:srgbClr val="7030A0"/>
                </a:solidFill>
              </a:rPr>
              <a:t>intima</a:t>
            </a:r>
            <a:r>
              <a:rPr lang="en-US" b="1" dirty="0" smtClean="0">
                <a:solidFill>
                  <a:srgbClr val="7030A0"/>
                </a:solidFill>
              </a:rPr>
              <a:t> media thickness </a:t>
            </a:r>
            <a:r>
              <a:rPr lang="en-US" dirty="0" smtClean="0"/>
              <a:t>as a marker of atherosclerosis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Clinical features in adolescent and adult female 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0854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/>
              <a:t>Hirsutism</a:t>
            </a:r>
            <a:r>
              <a:rPr lang="en-US" sz="2400" dirty="0" smtClean="0"/>
              <a:t>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59 %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 Infertility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13 %</a:t>
            </a:r>
            <a:endParaRPr lang="fa-I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 Abortions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25 %</a:t>
            </a:r>
          </a:p>
          <a:p>
            <a:r>
              <a:rPr lang="en-US" sz="2400" dirty="0" err="1" smtClean="0"/>
              <a:t>Clitoromegaly</a:t>
            </a:r>
            <a:r>
              <a:rPr lang="en-US" sz="2400" dirty="0" smtClean="0"/>
              <a:t>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6-20 %</a:t>
            </a:r>
            <a:endParaRPr lang="fa-IR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Enlarged ovaries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44%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primary amenorrhea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4 %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PCOS-like picture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/>
              <a:t>Oligomenorrhea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54 %</a:t>
            </a:r>
            <a:endParaRPr lang="en-US" sz="2400" dirty="0" smtClean="0"/>
          </a:p>
          <a:p>
            <a:pPr>
              <a:buClr>
                <a:srgbClr val="FF0000"/>
              </a:buClr>
              <a:buNone/>
            </a:pPr>
            <a:endParaRPr lang="en-US" sz="24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Clr>
                <a:srgbClr val="FF0000"/>
              </a:buClr>
              <a:buNone/>
            </a:pPr>
            <a:r>
              <a:rPr lang="en-US" sz="2400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Blood pressure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Systolic blood pressure </a:t>
            </a:r>
            <a:r>
              <a:rPr lang="en-US" sz="3200" dirty="0" smtClean="0"/>
              <a:t>in children and adolescents is elevated</a:t>
            </a:r>
          </a:p>
          <a:p>
            <a:r>
              <a:rPr lang="en-US" sz="3200" dirty="0" smtClean="0"/>
              <a:t>Elevated systolic blood pressure correlates with </a:t>
            </a:r>
            <a:r>
              <a:rPr lang="en-US" sz="3200" dirty="0" smtClean="0">
                <a:solidFill>
                  <a:srgbClr val="7030A0"/>
                </a:solidFill>
              </a:rPr>
              <a:t>the degree of overweight and obesity</a:t>
            </a:r>
          </a:p>
          <a:p>
            <a:r>
              <a:rPr lang="en-US" sz="3200" dirty="0" smtClean="0"/>
              <a:t>In adults </a:t>
            </a:r>
            <a:r>
              <a:rPr lang="en-US" sz="3200" dirty="0" smtClean="0">
                <a:solidFill>
                  <a:srgbClr val="0070C0"/>
                </a:solidFill>
              </a:rPr>
              <a:t>more common </a:t>
            </a:r>
            <a:r>
              <a:rPr lang="en-US" sz="3200" dirty="0" smtClean="0">
                <a:solidFill>
                  <a:srgbClr val="C00000"/>
                </a:solidFill>
              </a:rPr>
              <a:t>especially</a:t>
            </a:r>
            <a:r>
              <a:rPr lang="en-US" sz="3200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/>
              <a:t>in men with elevated 17OHP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Psychiatric diseases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phobic anxiety disorders </a:t>
            </a:r>
            <a:r>
              <a:rPr lang="en-US" dirty="0" smtClean="0"/>
              <a:t>were increased in women with NCCAH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Psychotic disorders in </a:t>
            </a:r>
            <a:r>
              <a:rPr lang="en-US" dirty="0" smtClean="0"/>
              <a:t>males with NCAH compared to controls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Voice pathology in females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Prolonged </a:t>
            </a:r>
            <a:r>
              <a:rPr lang="en-US" dirty="0" err="1" smtClean="0"/>
              <a:t>hyperandrogenism</a:t>
            </a:r>
            <a:r>
              <a:rPr lang="en-US" dirty="0" smtClean="0"/>
              <a:t> may affect </a:t>
            </a:r>
            <a:r>
              <a:rPr lang="en-US" dirty="0" smtClean="0">
                <a:solidFill>
                  <a:srgbClr val="FF0000"/>
                </a:solidFill>
              </a:rPr>
              <a:t>the laryngeal tissue mass</a:t>
            </a:r>
          </a:p>
          <a:p>
            <a:r>
              <a:rPr lang="en-US" dirty="0" smtClean="0"/>
              <a:t>Among the women, </a:t>
            </a:r>
            <a:r>
              <a:rPr lang="en-US" b="1" dirty="0" smtClean="0">
                <a:solidFill>
                  <a:srgbClr val="C00000"/>
                </a:solidFill>
              </a:rPr>
              <a:t>50% had</a:t>
            </a:r>
            <a:r>
              <a:rPr lang="en-US" dirty="0" smtClean="0"/>
              <a:t>, subjectively, a ‘dark’ </a:t>
            </a:r>
            <a:r>
              <a:rPr lang="en-US" b="1" dirty="0" smtClean="0">
                <a:solidFill>
                  <a:srgbClr val="00B050"/>
                </a:solidFill>
              </a:rPr>
              <a:t>(low-pitched) voice</a:t>
            </a:r>
            <a:endParaRPr lang="fa-I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Mortality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Two-thirds died </a:t>
            </a:r>
            <a:r>
              <a:rPr lang="en-US" dirty="0" smtClean="0"/>
              <a:t>of a cardiovascular condition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One-third </a:t>
            </a:r>
            <a:r>
              <a:rPr lang="en-US" dirty="0" smtClean="0"/>
              <a:t>of an adrenal crisis</a:t>
            </a:r>
          </a:p>
          <a:p>
            <a:r>
              <a:rPr lang="en-US" dirty="0" smtClean="0"/>
              <a:t> But all with a cardiovascular condition had a concurrent infection noted on the death certificate</a:t>
            </a:r>
          </a:p>
          <a:p>
            <a:r>
              <a:rPr lang="en-US" dirty="0" smtClean="0"/>
              <a:t>Thus, all deaths in NCCAH patients may have been </a:t>
            </a:r>
            <a:r>
              <a:rPr lang="en-US" dirty="0" smtClean="0">
                <a:solidFill>
                  <a:srgbClr val="C00000"/>
                </a:solidFill>
              </a:rPr>
              <a:t>related to an adrenal crisis</a:t>
            </a:r>
            <a:endParaRPr lang="fa-I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Adrenal tumors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Adrenal </a:t>
            </a:r>
            <a:r>
              <a:rPr lang="en-US" b="1" dirty="0" err="1" smtClean="0">
                <a:solidFill>
                  <a:srgbClr val="0070C0"/>
                </a:solidFill>
              </a:rPr>
              <a:t>incidentaloma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have sometimes been the initial presentation of NCCAH</a:t>
            </a:r>
          </a:p>
          <a:p>
            <a:r>
              <a:rPr lang="en-US" dirty="0" smtClean="0"/>
              <a:t>of these women will demonstrate radiological evidence of adrenal abnormalities </a:t>
            </a:r>
            <a:r>
              <a:rPr lang="en-US" b="1" dirty="0" smtClean="0">
                <a:solidFill>
                  <a:srgbClr val="C00000"/>
                </a:solidFill>
              </a:rPr>
              <a:t>40–50%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Adrenal adenomas </a:t>
            </a:r>
            <a:r>
              <a:rPr lang="en-US" dirty="0" smtClean="0"/>
              <a:t>are a frequent finding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point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recommend </a:t>
            </a:r>
            <a:r>
              <a:rPr lang="en-US" sz="2400" dirty="0" smtClean="0">
                <a:solidFill>
                  <a:srgbClr val="C00000"/>
                </a:solidFill>
              </a:rPr>
              <a:t>screening for NCCAH due to 21-hydroxylase </a:t>
            </a:r>
            <a:r>
              <a:rPr lang="en-US" sz="2400" dirty="0" smtClean="0"/>
              <a:t>deficiency in all patients presenting with signs and symptoms of </a:t>
            </a:r>
            <a:r>
              <a:rPr lang="en-US" sz="2400" b="1" dirty="0" smtClean="0">
                <a:solidFill>
                  <a:srgbClr val="0070C0"/>
                </a:solidFill>
              </a:rPr>
              <a:t>androgen excess </a:t>
            </a:r>
          </a:p>
          <a:p>
            <a:r>
              <a:rPr lang="en-US" sz="2400" dirty="0" smtClean="0"/>
              <a:t>We recommend the </a:t>
            </a:r>
            <a:r>
              <a:rPr lang="en-US" sz="2400" b="1" dirty="0" smtClean="0">
                <a:solidFill>
                  <a:srgbClr val="00B050"/>
                </a:solidFill>
              </a:rPr>
              <a:t>clinical diagnosis of NCCAH </a:t>
            </a:r>
            <a:r>
              <a:rPr lang="en-US" sz="2400" dirty="0" smtClean="0"/>
              <a:t>due to 21-hydroxylase deficiency to require a circulating 17-OHP </a:t>
            </a:r>
            <a:r>
              <a:rPr lang="en-US" sz="2400" b="1" dirty="0" smtClean="0">
                <a:solidFill>
                  <a:srgbClr val="0070C0"/>
                </a:solidFill>
              </a:rPr>
              <a:t>above 10 </a:t>
            </a:r>
            <a:r>
              <a:rPr lang="en-US" sz="2400" b="1" dirty="0" err="1" smtClean="0">
                <a:solidFill>
                  <a:srgbClr val="0070C0"/>
                </a:solidFill>
              </a:rPr>
              <a:t>ng</a:t>
            </a:r>
            <a:r>
              <a:rPr lang="en-US" sz="2400" b="1" dirty="0" smtClean="0">
                <a:solidFill>
                  <a:srgbClr val="0070C0"/>
                </a:solidFill>
              </a:rPr>
              <a:t>/ml either basally or  15 </a:t>
            </a:r>
            <a:r>
              <a:rPr lang="en-US" sz="2400" b="1" dirty="0" err="1" smtClean="0">
                <a:solidFill>
                  <a:srgbClr val="0070C0"/>
                </a:solidFill>
              </a:rPr>
              <a:t>ng</a:t>
            </a:r>
            <a:r>
              <a:rPr lang="en-US" sz="2400" b="1" dirty="0" smtClean="0">
                <a:solidFill>
                  <a:srgbClr val="0070C0"/>
                </a:solidFill>
              </a:rPr>
              <a:t>/ml </a:t>
            </a:r>
            <a:r>
              <a:rPr lang="en-US" sz="2400" dirty="0" smtClean="0"/>
              <a:t>after </a:t>
            </a:r>
            <a:r>
              <a:rPr lang="en-US" sz="2400" dirty="0" err="1" smtClean="0"/>
              <a:t>cosyntropin</a:t>
            </a:r>
            <a:r>
              <a:rPr lang="en-US" sz="2400" dirty="0" smtClean="0"/>
              <a:t>-stimulation.</a:t>
            </a:r>
          </a:p>
          <a:p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point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recommend </a:t>
            </a:r>
            <a:r>
              <a:rPr lang="en-US" sz="2800" dirty="0" smtClean="0">
                <a:solidFill>
                  <a:srgbClr val="C00000"/>
                </a:solidFill>
              </a:rPr>
              <a:t>CYP21A2 genotyping </a:t>
            </a:r>
            <a:r>
              <a:rPr lang="en-US" sz="2800" dirty="0" smtClean="0"/>
              <a:t>in patients presenting with circulating </a:t>
            </a:r>
            <a:r>
              <a:rPr lang="en-US" sz="2800" b="1" dirty="0" smtClean="0">
                <a:solidFill>
                  <a:srgbClr val="0070C0"/>
                </a:solidFill>
              </a:rPr>
              <a:t>17-OHP  above 10 </a:t>
            </a:r>
            <a:r>
              <a:rPr lang="en-US" sz="2800" b="1" dirty="0" err="1" smtClean="0">
                <a:solidFill>
                  <a:srgbClr val="0070C0"/>
                </a:solidFill>
              </a:rPr>
              <a:t>ng</a:t>
            </a:r>
            <a:r>
              <a:rPr lang="en-US" sz="2800" b="1" dirty="0" smtClean="0">
                <a:solidFill>
                  <a:srgbClr val="0070C0"/>
                </a:solidFill>
              </a:rPr>
              <a:t>/ml </a:t>
            </a:r>
            <a:r>
              <a:rPr lang="en-US" sz="2800" dirty="0" smtClean="0"/>
              <a:t>with the aim of confirming the diagnosis and identifying severe alleles that may increase the </a:t>
            </a:r>
            <a:r>
              <a:rPr lang="en-US" sz="2800" dirty="0" smtClean="0">
                <a:solidFill>
                  <a:srgbClr val="00B050"/>
                </a:solidFill>
              </a:rPr>
              <a:t>risk of CAH in the offspring of NCCAH patients</a:t>
            </a:r>
            <a:endParaRPr lang="fa-I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point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.If these are not available, conducting </a:t>
            </a:r>
            <a:r>
              <a:rPr lang="en-US" sz="2800" dirty="0" err="1" smtClean="0">
                <a:solidFill>
                  <a:srgbClr val="7030A0"/>
                </a:solidFill>
              </a:rPr>
              <a:t>cosyntropin</a:t>
            </a:r>
            <a:r>
              <a:rPr lang="en-US" sz="2800" dirty="0" smtClean="0">
                <a:solidFill>
                  <a:srgbClr val="7030A0"/>
                </a:solidFill>
              </a:rPr>
              <a:t>-stimulation in patients presenting </a:t>
            </a:r>
            <a:r>
              <a:rPr lang="en-US" sz="2800" dirty="0" smtClean="0"/>
              <a:t>with basal </a:t>
            </a:r>
            <a:r>
              <a:rPr lang="en-US" sz="2800" b="1" dirty="0" smtClean="0">
                <a:solidFill>
                  <a:srgbClr val="00B050"/>
                </a:solidFill>
              </a:rPr>
              <a:t>17-OHP above 2 </a:t>
            </a:r>
            <a:r>
              <a:rPr lang="en-US" sz="2800" b="1" dirty="0" err="1" smtClean="0">
                <a:solidFill>
                  <a:srgbClr val="00B050"/>
                </a:solidFill>
              </a:rPr>
              <a:t>ng</a:t>
            </a:r>
            <a:r>
              <a:rPr lang="en-US" sz="2800" b="1" dirty="0" smtClean="0">
                <a:solidFill>
                  <a:srgbClr val="00B050"/>
                </a:solidFill>
              </a:rPr>
              <a:t>/ml would </a:t>
            </a:r>
            <a:r>
              <a:rPr lang="en-US" sz="2800" dirty="0" smtClean="0"/>
              <a:t>identify most patients with the disorder.</a:t>
            </a:r>
          </a:p>
          <a:p>
            <a:r>
              <a:rPr lang="en-US" sz="2800" dirty="0" smtClean="0"/>
              <a:t>We recommend against making any conclusion about the CYP21A2 carrier status of any person based on the </a:t>
            </a:r>
            <a:r>
              <a:rPr lang="en-US" sz="2800" dirty="0" smtClean="0">
                <a:solidFill>
                  <a:srgbClr val="0070C0"/>
                </a:solidFill>
              </a:rPr>
              <a:t>results of a </a:t>
            </a:r>
            <a:r>
              <a:rPr lang="en-US" sz="2800" dirty="0" err="1" smtClean="0">
                <a:solidFill>
                  <a:srgbClr val="0070C0"/>
                </a:solidFill>
              </a:rPr>
              <a:t>cosyntropin</a:t>
            </a:r>
            <a:r>
              <a:rPr lang="en-US" sz="2800" dirty="0" smtClean="0">
                <a:solidFill>
                  <a:srgbClr val="0070C0"/>
                </a:solidFill>
              </a:rPr>
              <a:t>-stimulation</a:t>
            </a:r>
            <a:endParaRPr lang="fa-I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70" t="13020" r="23101" b="26763"/>
          <a:stretch>
            <a:fillRect/>
          </a:stretch>
        </p:blipFill>
        <p:spPr bwMode="auto">
          <a:xfrm>
            <a:off x="-214346" y="142852"/>
            <a:ext cx="921550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282" t="30778" r="22536" b="12260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Clinical features in adolescent and adult female 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Adrenal </a:t>
            </a:r>
            <a:r>
              <a:rPr lang="en-US" sz="2800" dirty="0" err="1" smtClean="0"/>
              <a:t>incidentaloma</a:t>
            </a:r>
            <a:r>
              <a:rPr lang="en-US" sz="2800" dirty="0" smtClean="0"/>
              <a:t> </a:t>
            </a:r>
            <a:endParaRPr lang="fa-IR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Hoarseness of voice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infrequent male </a:t>
            </a:r>
            <a:r>
              <a:rPr lang="en-US" dirty="0" err="1" smtClean="0"/>
              <a:t>habitus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Short stature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 Severe acne               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33 %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800" dirty="0" smtClean="0"/>
              <a:t>Oily skin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Diffuse hair loss in </a:t>
            </a:r>
            <a:r>
              <a:rPr lang="en-US" sz="2400" dirty="0" err="1" smtClean="0"/>
              <a:t>centro</a:t>
            </a:r>
            <a:r>
              <a:rPr lang="en-US" sz="2400" dirty="0" smtClean="0"/>
              <a:t>-parietal and/or </a:t>
            </a:r>
            <a:r>
              <a:rPr lang="en-US" sz="2400" dirty="0" err="1" smtClean="0"/>
              <a:t>fronto</a:t>
            </a:r>
            <a:r>
              <a:rPr lang="en-US" sz="2400" dirty="0" smtClean="0"/>
              <a:t>-temporal regions                                                                                 </a:t>
            </a:r>
            <a:r>
              <a:rPr lang="en-US" sz="2400" dirty="0" smtClean="0">
                <a:solidFill>
                  <a:srgbClr val="FF0000"/>
                </a:solidFill>
              </a:rPr>
              <a:t>8 %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006" t="33673" r="9277" b="158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up to date 2021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European Journal of Endocrinology (2019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 J </a:t>
            </a:r>
            <a:r>
              <a:rPr lang="en-US" sz="2400" dirty="0" err="1" smtClean="0"/>
              <a:t>Clin</a:t>
            </a:r>
            <a:r>
              <a:rPr lang="en-US" sz="2400" dirty="0" smtClean="0"/>
              <a:t> Res </a:t>
            </a:r>
            <a:r>
              <a:rPr lang="en-US" sz="2400" dirty="0" err="1" smtClean="0"/>
              <a:t>Pediatr</a:t>
            </a:r>
            <a:r>
              <a:rPr lang="en-US" sz="2400" dirty="0" smtClean="0"/>
              <a:t> </a:t>
            </a:r>
            <a:r>
              <a:rPr lang="en-US" sz="2400" dirty="0" err="1" smtClean="0"/>
              <a:t>Endocrinol</a:t>
            </a:r>
            <a:r>
              <a:rPr lang="en-US" sz="2400" dirty="0" smtClean="0"/>
              <a:t> 2017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err="1" smtClean="0"/>
              <a:t>Horm</a:t>
            </a:r>
            <a:r>
              <a:rPr lang="en-US" sz="2400" dirty="0" smtClean="0"/>
              <a:t> Res </a:t>
            </a:r>
            <a:r>
              <a:rPr lang="en-US" sz="2400" dirty="0" err="1" smtClean="0"/>
              <a:t>Paediatr</a:t>
            </a:r>
            <a:r>
              <a:rPr lang="en-US" sz="2400" dirty="0" smtClean="0"/>
              <a:t> 2020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Human Reproduction Update 2017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Contemporary Endocrinology: Androgen Excess Disorders in Women: Polycystic Ovary Syndrome and Other Disorders, Second Edition </a:t>
            </a:r>
            <a:r>
              <a:rPr lang="en-US" sz="2400" dirty="0" smtClean="0"/>
              <a:t>Edited by: R. </a:t>
            </a:r>
            <a:r>
              <a:rPr lang="en-US" sz="2400" dirty="0" err="1" smtClean="0"/>
              <a:t>Azziz</a:t>
            </a:r>
            <a:r>
              <a:rPr lang="en-US" sz="2400" dirty="0" smtClean="0"/>
              <a:t> et al. © Humana Press Inc., Totowa, NJ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Frontiers in endocrinology  2019 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367" t="21013" r="24367" b="25280"/>
          <a:stretch>
            <a:fillRect/>
          </a:stretch>
        </p:blipFill>
        <p:spPr bwMode="auto">
          <a:xfrm>
            <a:off x="0" y="642918"/>
            <a:ext cx="900115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550" t="22640" r="11550" b="12260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50 درصد بیماران کامپاند هتروزیگوت هستند  یک شدید یک خفیف </a:t>
            </a:r>
          </a:p>
          <a:p>
            <a:pPr algn="r" rtl="1"/>
            <a:r>
              <a:rPr lang="fa-IR" dirty="0" smtClean="0"/>
              <a:t>ناقلی یک جهش شدید در جمعیت  یک به 60  است یعنی یک به 60 ممکن است اقا ناقل چهش شدید باشد </a:t>
            </a:r>
          </a:p>
          <a:p>
            <a:pPr marL="273050" lvl="1" indent="-273050" algn="r" rtl="1">
              <a:buClr>
                <a:srgbClr val="0BD0D9"/>
              </a:buClr>
              <a:buSzPct val="95000"/>
            </a:pPr>
            <a:r>
              <a:rPr lang="fa-IR" dirty="0" smtClean="0"/>
              <a:t>یک خانم کامپاند هتروزیگوت  هم به احتمال 50 درصد  ناقل یک  جهش شدیدباشد </a:t>
            </a:r>
          </a:p>
          <a:p>
            <a:pPr marL="273050" lvl="1" indent="-273050" algn="r" rtl="1">
              <a:buClr>
                <a:srgbClr val="0BD0D9"/>
              </a:buClr>
              <a:buSzPct val="95000"/>
            </a:pPr>
            <a:r>
              <a:rPr lang="fa-IR" dirty="0" smtClean="0"/>
              <a:t>هر کدام ممکن است یک دوم این را به فرزندشان منتقل کنند  احتمتل این که فرزند کلاسیک را بگیرد یک به 480 است این تیوری است </a:t>
            </a:r>
          </a:p>
          <a:p>
            <a:pPr marL="273050" lvl="1" indent="-273050" algn="r" rtl="1">
              <a:buClr>
                <a:srgbClr val="0BD0D9"/>
              </a:buClr>
              <a:buSzPct val="95000"/>
            </a:pPr>
            <a:r>
              <a:rPr lang="fa-IR" dirty="0" smtClean="0"/>
              <a:t>ولی 2.5 درصد واقعی است در یک جمعیت بررسی کرده اند 2.5 درصد شانس کلاسیک است </a:t>
            </a:r>
          </a:p>
          <a:p>
            <a:pPr algn="r" rtl="1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primary amenorrhea – Defined as lack of menarche by 15 years of age or more than three years after the onset of breast development.</a:t>
            </a:r>
          </a:p>
          <a:p>
            <a:r>
              <a:rPr lang="en-US" sz="2000" dirty="0" smtClean="0"/>
              <a:t>Secondary amenorrhea – Defined as &gt;90 days without a menstrual period, after previously menstruating.</a:t>
            </a:r>
          </a:p>
          <a:p>
            <a:r>
              <a:rPr lang="en-US" sz="2000" dirty="0" err="1" smtClean="0"/>
              <a:t>Oligomenorrhea</a:t>
            </a:r>
            <a:r>
              <a:rPr lang="en-US" sz="2000" dirty="0" smtClean="0"/>
              <a:t> – During the first five </a:t>
            </a:r>
            <a:r>
              <a:rPr lang="en-US" sz="2000" dirty="0" err="1" smtClean="0"/>
              <a:t>postmenarcheal</a:t>
            </a:r>
            <a:r>
              <a:rPr lang="en-US" sz="2000" dirty="0" smtClean="0"/>
              <a:t> years, </a:t>
            </a:r>
            <a:r>
              <a:rPr lang="en-US" sz="2000" dirty="0" err="1" smtClean="0"/>
              <a:t>oligomenorrhea</a:t>
            </a:r>
            <a:r>
              <a:rPr lang="en-US" sz="2000" dirty="0" smtClean="0"/>
              <a:t> is defined as:</a:t>
            </a:r>
          </a:p>
          <a:p>
            <a:r>
              <a:rPr lang="en-US" sz="2000" dirty="0" smtClean="0"/>
              <a:t>Year 0 to &lt;1 </a:t>
            </a:r>
            <a:r>
              <a:rPr lang="en-US" sz="2000" dirty="0" err="1" smtClean="0"/>
              <a:t>postmenarche</a:t>
            </a:r>
            <a:r>
              <a:rPr lang="en-US" sz="2000" dirty="0" smtClean="0"/>
              <a:t>: Fewer than six periods in the year (average cycle length &gt;60 days between menstrual periods</a:t>
            </a:r>
          </a:p>
          <a:p>
            <a:r>
              <a:rPr lang="en-US" sz="2000" dirty="0" smtClean="0"/>
              <a:t>Year 1 to &lt;3 </a:t>
            </a:r>
            <a:r>
              <a:rPr lang="en-US" sz="2000" dirty="0" err="1" smtClean="0"/>
              <a:t>postmenarche</a:t>
            </a:r>
            <a:r>
              <a:rPr lang="en-US" sz="2000" dirty="0" smtClean="0"/>
              <a:t>: Fewer than eight periods per year average cycle length &gt;45 days</a:t>
            </a:r>
          </a:p>
          <a:p>
            <a:r>
              <a:rPr lang="en-US" sz="2000" dirty="0" smtClean="0"/>
              <a:t>Year 3 to </a:t>
            </a:r>
            <a:r>
              <a:rPr lang="en-US" sz="2000" dirty="0" err="1" smtClean="0"/>
              <a:t>perimenopause</a:t>
            </a:r>
            <a:r>
              <a:rPr lang="en-US" sz="2000" dirty="0" smtClean="0"/>
              <a:t>: Fewer than nine periods per year, average cycle length &gt;38 days. 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550" t="24268" r="20705" b="35045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551" t="25895" r="10635" b="46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Alopecia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prevalence of alopecia increase with age, </a:t>
            </a:r>
            <a:r>
              <a:rPr lang="en-US" b="1" dirty="0" smtClean="0">
                <a:solidFill>
                  <a:srgbClr val="00B050"/>
                </a:solidFill>
              </a:rPr>
              <a:t>from 6% during the second decade of their life to 19% in the fifth</a:t>
            </a:r>
            <a:r>
              <a:rPr lang="en-US" dirty="0" smtClean="0"/>
              <a:t>, indicating again the progressive nature of the disease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prevalence of </a:t>
            </a:r>
            <a:r>
              <a:rPr lang="en-US" dirty="0" err="1" smtClean="0"/>
              <a:t>Hirsutism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increased significantly with age, </a:t>
            </a:r>
            <a:r>
              <a:rPr lang="en-US" dirty="0" smtClean="0">
                <a:solidFill>
                  <a:srgbClr val="FF0000"/>
                </a:solidFill>
              </a:rPr>
              <a:t>from 70 percent in </a:t>
            </a:r>
            <a:r>
              <a:rPr lang="en-US" dirty="0" smtClean="0"/>
              <a:t>adolescents </a:t>
            </a:r>
            <a:r>
              <a:rPr lang="en-US" b="1" dirty="0" smtClean="0">
                <a:solidFill>
                  <a:srgbClr val="0070C0"/>
                </a:solidFill>
              </a:rPr>
              <a:t>to 90 percent in 40- to 49-year-old </a:t>
            </a:r>
            <a:r>
              <a:rPr lang="en-US" dirty="0" smtClean="0"/>
              <a:t>women.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Infertility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r>
              <a:rPr lang="en-US" dirty="0" err="1" smtClean="0"/>
              <a:t>subfertility</a:t>
            </a:r>
            <a:r>
              <a:rPr lang="en-US" dirty="0" smtClean="0"/>
              <a:t> is milder in women with the NCCAH</a:t>
            </a:r>
          </a:p>
          <a:p>
            <a:r>
              <a:rPr lang="en-US" dirty="0" smtClean="0"/>
              <a:t>Continuous </a:t>
            </a:r>
            <a:r>
              <a:rPr lang="en-US" dirty="0" smtClean="0">
                <a:solidFill>
                  <a:srgbClr val="FF0000"/>
                </a:solidFill>
              </a:rPr>
              <a:t>elevation of progesterone </a:t>
            </a:r>
            <a:r>
              <a:rPr lang="en-US" dirty="0" smtClean="0"/>
              <a:t>produces a contraceptive effect, unfavorable </a:t>
            </a:r>
            <a:r>
              <a:rPr lang="en-US" b="1" dirty="0" smtClean="0">
                <a:solidFill>
                  <a:srgbClr val="00B050"/>
                </a:solidFill>
              </a:rPr>
              <a:t>cervical mucus</a:t>
            </a:r>
          </a:p>
          <a:p>
            <a:r>
              <a:rPr lang="en-US" dirty="0" smtClean="0"/>
              <a:t>A  long-standing excess of </a:t>
            </a:r>
            <a:r>
              <a:rPr lang="en-US" dirty="0" smtClean="0">
                <a:solidFill>
                  <a:srgbClr val="C00000"/>
                </a:solidFill>
              </a:rPr>
              <a:t>adrenal androgens </a:t>
            </a:r>
            <a:r>
              <a:rPr lang="en-US" dirty="0" smtClean="0"/>
              <a:t>may lead to </a:t>
            </a:r>
            <a:r>
              <a:rPr lang="en-US" dirty="0" smtClean="0">
                <a:solidFill>
                  <a:srgbClr val="00B0F0"/>
                </a:solidFill>
              </a:rPr>
              <a:t>endometrial atrophy ,</a:t>
            </a:r>
            <a:r>
              <a:rPr lang="en-US" b="1" dirty="0" err="1" smtClean="0">
                <a:solidFill>
                  <a:srgbClr val="0070C0"/>
                </a:solidFill>
              </a:rPr>
              <a:t>oocytes</a:t>
            </a:r>
            <a:r>
              <a:rPr lang="en-US" b="1" dirty="0" smtClean="0">
                <a:solidFill>
                  <a:srgbClr val="0070C0"/>
                </a:solidFill>
              </a:rPr>
              <a:t> dysfunction and </a:t>
            </a:r>
            <a:r>
              <a:rPr lang="en-US" b="1" dirty="0" smtClean="0">
                <a:solidFill>
                  <a:srgbClr val="00B050"/>
                </a:solidFill>
              </a:rPr>
              <a:t>PCOS-like</a:t>
            </a:r>
          </a:p>
          <a:p>
            <a:r>
              <a:rPr lang="en-US" dirty="0" smtClean="0"/>
              <a:t>Elevated </a:t>
            </a:r>
            <a:r>
              <a:rPr lang="en-US" dirty="0" smtClean="0">
                <a:solidFill>
                  <a:srgbClr val="00B0F0"/>
                </a:solidFill>
              </a:rPr>
              <a:t>androgen and 17OHP </a:t>
            </a:r>
            <a:r>
              <a:rPr lang="en-US" dirty="0" smtClean="0"/>
              <a:t>result in menstrual irregularities and </a:t>
            </a:r>
            <a:r>
              <a:rPr lang="en-US" dirty="0" err="1" smtClean="0">
                <a:solidFill>
                  <a:srgbClr val="C00000"/>
                </a:solidFill>
              </a:rPr>
              <a:t>anovulatory</a:t>
            </a:r>
            <a:r>
              <a:rPr lang="en-US" dirty="0" smtClean="0">
                <a:solidFill>
                  <a:srgbClr val="C00000"/>
                </a:solidFill>
              </a:rPr>
              <a:t> cycles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prevalence of NCCAH in women who present with </a:t>
            </a:r>
            <a:r>
              <a:rPr lang="en-US" dirty="0" smtClean="0">
                <a:solidFill>
                  <a:srgbClr val="FF0000"/>
                </a:solidFill>
              </a:rPr>
              <a:t>apparent PCOS is variable</a:t>
            </a:r>
            <a:r>
              <a:rPr lang="en-US" dirty="0" smtClean="0"/>
              <a:t>, depending upon the population studied</a:t>
            </a:r>
          </a:p>
          <a:p>
            <a:r>
              <a:rPr lang="en-US" dirty="0" smtClean="0"/>
              <a:t>Many NCCAH symptoms </a:t>
            </a:r>
            <a:r>
              <a:rPr lang="en-US" b="1" dirty="0" smtClean="0">
                <a:solidFill>
                  <a:srgbClr val="0070C0"/>
                </a:solidFill>
              </a:rPr>
              <a:t>resemble t</a:t>
            </a:r>
            <a:r>
              <a:rPr lang="en-US" dirty="0" smtClean="0"/>
              <a:t>hose of PCOs that it is not surprising that NCCAH has been dubbed the big mimicker of PCOs.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53–68% </a:t>
            </a:r>
            <a:r>
              <a:rPr lang="en-US" dirty="0" smtClean="0"/>
              <a:t>of the women conceived spontaneously before diagnosis and treatment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10–30% </a:t>
            </a:r>
            <a:r>
              <a:rPr lang="en-US" dirty="0" smtClean="0"/>
              <a:t>have fertility complaints </a:t>
            </a:r>
          </a:p>
          <a:p>
            <a:r>
              <a:rPr lang="en-US" dirty="0" smtClean="0"/>
              <a:t>Many women </a:t>
            </a:r>
            <a:r>
              <a:rPr lang="en-US" b="1" dirty="0" smtClean="0">
                <a:solidFill>
                  <a:srgbClr val="C00000"/>
                </a:solidFill>
              </a:rPr>
              <a:t>conceive spontaneously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Miscarriage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miscarriage rate </a:t>
            </a:r>
            <a:r>
              <a:rPr lang="en-US" b="1" dirty="0" smtClean="0">
                <a:solidFill>
                  <a:srgbClr val="C00000"/>
                </a:solidFill>
              </a:rPr>
              <a:t>(~30%) </a:t>
            </a:r>
            <a:r>
              <a:rPr lang="en-US" dirty="0" smtClean="0"/>
              <a:t>if untreated </a:t>
            </a:r>
          </a:p>
          <a:p>
            <a:r>
              <a:rPr lang="en-US" i="1" dirty="0" smtClean="0"/>
              <a:t>presumably because of the deleterious effect of </a:t>
            </a:r>
            <a:r>
              <a:rPr lang="en-US" i="1" dirty="0" smtClean="0">
                <a:solidFill>
                  <a:srgbClr val="00B050"/>
                </a:solidFill>
              </a:rPr>
              <a:t>chronically </a:t>
            </a:r>
            <a:r>
              <a:rPr lang="en-US" dirty="0" smtClean="0">
                <a:solidFill>
                  <a:srgbClr val="00B050"/>
                </a:solidFill>
              </a:rPr>
              <a:t>elevated androgens </a:t>
            </a:r>
            <a:r>
              <a:rPr lang="en-US" dirty="0" smtClean="0"/>
              <a:t>on the </a:t>
            </a:r>
            <a:r>
              <a:rPr lang="en-US" dirty="0" err="1" smtClean="0"/>
              <a:t>oocytes</a:t>
            </a:r>
            <a:r>
              <a:rPr lang="en-US" dirty="0" smtClean="0"/>
              <a:t> and/or the presence of PCOS</a:t>
            </a:r>
          </a:p>
          <a:p>
            <a:r>
              <a:rPr lang="en-US" dirty="0" smtClean="0"/>
              <a:t>Miscarriage when on treatment                   </a:t>
            </a:r>
            <a:r>
              <a:rPr lang="en-US" b="1" dirty="0" smtClean="0">
                <a:solidFill>
                  <a:srgbClr val="C00000"/>
                </a:solidFill>
              </a:rPr>
              <a:t>6% 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914400" y="2514600"/>
            <a:ext cx="7620000" cy="3124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Diagnosis and treatment of  NCCAH due to 21-hydroxylase deficiency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6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The risk of </a:t>
            </a:r>
            <a:r>
              <a:rPr lang="en-US" sz="3200" dirty="0" err="1" smtClean="0"/>
              <a:t>virilized</a:t>
            </a:r>
            <a:r>
              <a:rPr lang="en-US" sz="3200" dirty="0" smtClean="0"/>
              <a:t> female newborns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Placental </a:t>
            </a:r>
            <a:r>
              <a:rPr lang="en-US" dirty="0" err="1" smtClean="0"/>
              <a:t>aromatase</a:t>
            </a:r>
            <a:r>
              <a:rPr lang="en-US" dirty="0" smtClean="0"/>
              <a:t> activity </a:t>
            </a:r>
            <a:r>
              <a:rPr lang="en-US" dirty="0" smtClean="0">
                <a:solidFill>
                  <a:srgbClr val="C00000"/>
                </a:solidFill>
              </a:rPr>
              <a:t>protected against </a:t>
            </a:r>
            <a:r>
              <a:rPr lang="en-US" dirty="0" smtClean="0"/>
              <a:t>mild to moderate endogenous maternal </a:t>
            </a:r>
            <a:r>
              <a:rPr lang="en-US" dirty="0" err="1" smtClean="0"/>
              <a:t>hyperandrogenemia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Clinical features in </a:t>
            </a:r>
            <a:r>
              <a:rPr lang="en-US" dirty="0" smtClean="0"/>
              <a:t>Men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difficult to differentiate between non SV forms of "classic" CYP21A2 and NCCAH </a:t>
            </a:r>
          </a:p>
          <a:p>
            <a:r>
              <a:rPr lang="en-US" dirty="0" smtClean="0"/>
              <a:t>Adrenal </a:t>
            </a:r>
            <a:r>
              <a:rPr lang="en-US" dirty="0" err="1" smtClean="0"/>
              <a:t>incidentaloma</a:t>
            </a:r>
            <a:endParaRPr lang="en-US" dirty="0" smtClean="0"/>
          </a:p>
          <a:p>
            <a:r>
              <a:rPr lang="en-US" dirty="0" smtClean="0"/>
              <a:t> Almost always have </a:t>
            </a:r>
            <a:r>
              <a:rPr lang="en-US" b="1" dirty="0" smtClean="0">
                <a:solidFill>
                  <a:srgbClr val="C00000"/>
                </a:solidFill>
              </a:rPr>
              <a:t>normal testicular function </a:t>
            </a:r>
            <a:r>
              <a:rPr lang="en-US" dirty="0" smtClean="0"/>
              <a:t>and normal fertility</a:t>
            </a:r>
          </a:p>
          <a:p>
            <a:r>
              <a:rPr lang="en-US" dirty="0" smtClean="0"/>
              <a:t>Some do present with </a:t>
            </a:r>
            <a:r>
              <a:rPr lang="en-US" b="1" dirty="0" smtClean="0">
                <a:solidFill>
                  <a:srgbClr val="7030A0"/>
                </a:solidFill>
              </a:rPr>
              <a:t>testicular adrenal rests </a:t>
            </a:r>
            <a:r>
              <a:rPr lang="en-US" dirty="0" smtClean="0"/>
              <a:t>and infertility&amp; </a:t>
            </a:r>
            <a:r>
              <a:rPr lang="en-US" dirty="0" err="1" smtClean="0"/>
              <a:t>oligospermia</a:t>
            </a:r>
            <a:endParaRPr lang="en-US" dirty="0" smtClean="0"/>
          </a:p>
          <a:p>
            <a:endParaRPr lang="fa-IR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Puberty and growth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08547"/>
          </a:xfrm>
        </p:spPr>
        <p:txBody>
          <a:bodyPr/>
          <a:lstStyle/>
          <a:p>
            <a:r>
              <a:rPr lang="en-US" sz="2400" dirty="0" smtClean="0"/>
              <a:t>Untreated patients enter puberty </a:t>
            </a:r>
            <a:r>
              <a:rPr lang="en-US" sz="2400" b="1" dirty="0" smtClean="0">
                <a:solidFill>
                  <a:srgbClr val="0070C0"/>
                </a:solidFill>
              </a:rPr>
              <a:t>earlier than the average </a:t>
            </a:r>
            <a:r>
              <a:rPr lang="en-US" sz="2400" dirty="0" smtClean="0"/>
              <a:t>in the general population              </a:t>
            </a:r>
            <a:r>
              <a:rPr lang="en-US" sz="2400" dirty="0" smtClean="0">
                <a:solidFill>
                  <a:srgbClr val="FF0000"/>
                </a:solidFill>
              </a:rPr>
              <a:t>2.3 years </a:t>
            </a:r>
          </a:p>
          <a:p>
            <a:r>
              <a:rPr lang="en-US" sz="2400" dirty="0" smtClean="0"/>
              <a:t> That results in short stature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Age at diagnosis </a:t>
            </a:r>
            <a:r>
              <a:rPr lang="en-US" sz="2400" dirty="0" smtClean="0"/>
              <a:t>was negatively correlated with final </a:t>
            </a:r>
            <a:r>
              <a:rPr lang="en-US" sz="2400" b="1" dirty="0" smtClean="0">
                <a:solidFill>
                  <a:srgbClr val="C00000"/>
                </a:solidFill>
              </a:rPr>
              <a:t>height SDS corrected </a:t>
            </a:r>
            <a:r>
              <a:rPr lang="en-US" sz="2400" dirty="0" smtClean="0"/>
              <a:t>for parental height</a:t>
            </a:r>
          </a:p>
          <a:p>
            <a:r>
              <a:rPr lang="en-US" sz="2400" dirty="0" smtClean="0"/>
              <a:t>Bone age advancement &amp;accelerated growth at diagnosis  associated with shorter height</a:t>
            </a:r>
          </a:p>
          <a:p>
            <a:r>
              <a:rPr lang="en-US" sz="2400" dirty="0" smtClean="0"/>
              <a:t>Individuals  with </a:t>
            </a:r>
            <a:r>
              <a:rPr lang="en-US" sz="2400" b="1" dirty="0" smtClean="0">
                <a:solidFill>
                  <a:srgbClr val="7030A0"/>
                </a:solidFill>
              </a:rPr>
              <a:t>compound heterozygous </a:t>
            </a:r>
            <a:r>
              <a:rPr lang="en-US" sz="2400" dirty="0" smtClean="0"/>
              <a:t>had a significantly </a:t>
            </a:r>
            <a:r>
              <a:rPr lang="en-US" sz="2400" b="1" dirty="0" smtClean="0">
                <a:solidFill>
                  <a:srgbClr val="00B050"/>
                </a:solidFill>
              </a:rPr>
              <a:t>shorter final 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Final Adult Height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Cases in whom treatment was initiated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One year prior to onset of puberty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Who had a bone age below 9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Final height remained </a:t>
            </a:r>
            <a:r>
              <a:rPr lang="en-US" dirty="0" smtClean="0"/>
              <a:t>within the genetic potential height </a:t>
            </a:r>
          </a:p>
          <a:p>
            <a:r>
              <a:rPr lang="en-US" dirty="0" smtClean="0"/>
              <a:t>Most children with NCCAH were reported to reach an</a:t>
            </a:r>
          </a:p>
          <a:p>
            <a:pPr>
              <a:buNone/>
            </a:pPr>
            <a:r>
              <a:rPr lang="en-US" dirty="0" smtClean="0"/>
              <a:t>adult height </a:t>
            </a:r>
            <a:r>
              <a:rPr lang="en-US" b="1" dirty="0" smtClean="0">
                <a:solidFill>
                  <a:srgbClr val="00B050"/>
                </a:solidFill>
              </a:rPr>
              <a:t>within their target height</a:t>
            </a:r>
            <a:endParaRPr lang="fa-I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500034" y="1928802"/>
            <a:ext cx="8072494" cy="31432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pathophysiology</a:t>
            </a:r>
            <a:endParaRPr lang="fa-I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Adrenal Dysfunction in NCCAH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pathophysiology</a:t>
            </a:r>
            <a:r>
              <a:rPr lang="en-US" sz="2400" dirty="0" smtClean="0"/>
              <a:t> of  NCCAH may be </a:t>
            </a:r>
            <a:r>
              <a:rPr lang="en-US" sz="2400" b="1" dirty="0" smtClean="0">
                <a:solidFill>
                  <a:srgbClr val="00B050"/>
                </a:solidFill>
              </a:rPr>
              <a:t>more complex</a:t>
            </a:r>
          </a:p>
          <a:p>
            <a:r>
              <a:rPr lang="en-US" sz="2400" dirty="0" smtClean="0"/>
              <a:t>NCCAH is essentially a </a:t>
            </a:r>
            <a:r>
              <a:rPr lang="en-US" sz="2400" dirty="0" err="1" smtClean="0">
                <a:solidFill>
                  <a:srgbClr val="0070C0"/>
                </a:solidFill>
              </a:rPr>
              <a:t>hyperandrogenic</a:t>
            </a:r>
            <a:r>
              <a:rPr lang="en-US" sz="2400" dirty="0" smtClean="0">
                <a:solidFill>
                  <a:srgbClr val="0070C0"/>
                </a:solidFill>
              </a:rPr>
              <a:t> disorder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7030A0"/>
                </a:solidFill>
              </a:rPr>
              <a:t>without overt abnormality </a:t>
            </a:r>
            <a:r>
              <a:rPr lang="en-US" sz="2400" dirty="0" smtClean="0"/>
              <a:t>in the  GC and </a:t>
            </a:r>
            <a:r>
              <a:rPr lang="en-US" sz="2400" dirty="0" err="1" smtClean="0"/>
              <a:t>mineralocorticoid</a:t>
            </a:r>
            <a:r>
              <a:rPr lang="en-US" sz="2400" dirty="0" smtClean="0"/>
              <a:t> pathways.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 In patients with NCCAH, </a:t>
            </a:r>
            <a:r>
              <a:rPr lang="en-US" sz="2400" b="1" dirty="0" smtClean="0">
                <a:solidFill>
                  <a:srgbClr val="0070C0"/>
                </a:solidFill>
              </a:rPr>
              <a:t>enzymatic activity is 20–70% </a:t>
            </a:r>
            <a:r>
              <a:rPr lang="en-US" sz="2400" dirty="0" smtClean="0"/>
              <a:t>but sufficient to maintain normal GC and </a:t>
            </a:r>
            <a:r>
              <a:rPr lang="en-US" sz="2400" dirty="0" err="1" smtClean="0"/>
              <a:t>mineralocorticoid</a:t>
            </a:r>
            <a:r>
              <a:rPr lang="en-US" sz="2400" dirty="0" smtClean="0"/>
              <a:t> production, </a:t>
            </a:r>
            <a:r>
              <a:rPr lang="en-US" sz="2400" b="1" dirty="0" smtClean="0">
                <a:solidFill>
                  <a:srgbClr val="C00000"/>
                </a:solidFill>
              </a:rPr>
              <a:t>at the expense of excessive androgen production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The severity of disease relates </a:t>
            </a:r>
            <a:r>
              <a:rPr lang="en-US" sz="2400" dirty="0" smtClean="0"/>
              <a:t>to the degree to which the </a:t>
            </a:r>
            <a:r>
              <a:rPr lang="en-US" sz="2400" b="1" dirty="0" smtClean="0">
                <a:solidFill>
                  <a:srgbClr val="0070C0"/>
                </a:solidFill>
              </a:rPr>
              <a:t>mutations compromise enzyme activity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Adrenal Dysfunction in NCCAH</a:t>
            </a:r>
            <a:endParaRPr lang="fa-I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few patients present with increased ACTH and have the same </a:t>
            </a:r>
            <a:r>
              <a:rPr lang="en-US" sz="2400" dirty="0" err="1" smtClean="0"/>
              <a:t>pathophysiological</a:t>
            </a:r>
            <a:r>
              <a:rPr lang="en-US" sz="2400" dirty="0" smtClean="0"/>
              <a:t> mechanisms of CAH</a:t>
            </a:r>
          </a:p>
          <a:p>
            <a:r>
              <a:rPr lang="en-US" sz="2400" dirty="0" smtClean="0"/>
              <a:t>The defective conversion of 17-OHP  to 11-deoxycortisol in patients with CYP21A2 deficiency results in </a:t>
            </a:r>
            <a:r>
              <a:rPr lang="en-US" sz="2400" b="1" dirty="0" smtClean="0">
                <a:solidFill>
                  <a:srgbClr val="00B050"/>
                </a:solidFill>
              </a:rPr>
              <a:t>decreased </a:t>
            </a:r>
            <a:r>
              <a:rPr lang="en-US" sz="2400" b="1" dirty="0" err="1" smtClean="0">
                <a:solidFill>
                  <a:srgbClr val="00B050"/>
                </a:solidFill>
              </a:rPr>
              <a:t>cortisol</a:t>
            </a:r>
            <a:r>
              <a:rPr lang="en-US" sz="2400" b="1" dirty="0" smtClean="0">
                <a:solidFill>
                  <a:srgbClr val="00B050"/>
                </a:solidFill>
              </a:rPr>
              <a:t> synthesis and increased ACTH</a:t>
            </a:r>
          </a:p>
          <a:p>
            <a:r>
              <a:rPr lang="en-US" sz="2400" dirty="0" smtClean="0"/>
              <a:t>The resulting adrenal stimulation leads to increased production of </a:t>
            </a:r>
            <a:r>
              <a:rPr lang="en-US" sz="2400" b="1" dirty="0" smtClean="0">
                <a:solidFill>
                  <a:srgbClr val="00B050"/>
                </a:solidFill>
              </a:rPr>
              <a:t>androgens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Patients with NCCAH are both </a:t>
            </a:r>
            <a:r>
              <a:rPr lang="en-US" sz="2400" b="1" dirty="0" err="1" smtClean="0">
                <a:solidFill>
                  <a:srgbClr val="7030A0"/>
                </a:solidFill>
              </a:rPr>
              <a:t>hyperandrogenic</a:t>
            </a:r>
            <a:r>
              <a:rPr lang="en-US" sz="2400" b="1" dirty="0" smtClean="0">
                <a:solidFill>
                  <a:srgbClr val="7030A0"/>
                </a:solidFill>
              </a:rPr>
              <a:t> and </a:t>
            </a:r>
            <a:r>
              <a:rPr lang="en-US" sz="2400" b="1" dirty="0" err="1" smtClean="0">
                <a:solidFill>
                  <a:srgbClr val="7030A0"/>
                </a:solidFill>
              </a:rPr>
              <a:t>hyperprogestogenic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subtle </a:t>
            </a:r>
            <a:r>
              <a:rPr lang="en-US" dirty="0" err="1" smtClean="0">
                <a:solidFill>
                  <a:schemeClr val="tx1"/>
                </a:solidFill>
              </a:rPr>
              <a:t>oversecretion</a:t>
            </a:r>
            <a:r>
              <a:rPr lang="en-US" dirty="0" smtClean="0">
                <a:solidFill>
                  <a:schemeClr val="tx1"/>
                </a:solidFill>
              </a:rPr>
              <a:t> of ACTH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a factor in the androgen excess and </a:t>
            </a:r>
            <a:r>
              <a:rPr lang="en-US" dirty="0" err="1" smtClean="0"/>
              <a:t>hyperprogesteronemia</a:t>
            </a:r>
            <a:endParaRPr lang="en-US" dirty="0" smtClean="0"/>
          </a:p>
          <a:p>
            <a:r>
              <a:rPr lang="en-US" sz="2400" dirty="0" err="1" smtClean="0"/>
              <a:t>Adrenocortical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adenoma or hyperplasia </a:t>
            </a:r>
            <a:r>
              <a:rPr lang="en-US" sz="2400" dirty="0" smtClean="0"/>
              <a:t>can be detected in up to </a:t>
            </a:r>
            <a:r>
              <a:rPr lang="en-US" sz="2400" dirty="0" smtClean="0">
                <a:solidFill>
                  <a:srgbClr val="FF0000"/>
                </a:solidFill>
              </a:rPr>
              <a:t>40% of patients </a:t>
            </a:r>
            <a:r>
              <a:rPr lang="en-US" sz="2400" dirty="0" smtClean="0"/>
              <a:t>with NCCAH due to a subtle degree of </a:t>
            </a:r>
            <a:r>
              <a:rPr lang="en-US" sz="2400" dirty="0" err="1" smtClean="0"/>
              <a:t>cortisol</a:t>
            </a:r>
            <a:r>
              <a:rPr lang="en-US" sz="2400" dirty="0" smtClean="0"/>
              <a:t> deficiency and/or ACTH </a:t>
            </a:r>
            <a:r>
              <a:rPr lang="en-US" sz="2400" dirty="0" err="1" smtClean="0"/>
              <a:t>hypersecretion</a:t>
            </a:r>
            <a:endParaRPr lang="en-US" sz="24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Normal ACTH production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in the majority of the affected subjects</a:t>
            </a:r>
          </a:p>
          <a:p>
            <a:r>
              <a:rPr lang="en-US" sz="2800" dirty="0" smtClean="0"/>
              <a:t>ACTH production is normal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ACTH-independent intra-adrenal abnormalities 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. </a:t>
            </a:r>
            <a:r>
              <a:rPr lang="en-US" sz="2400" dirty="0" smtClean="0"/>
              <a:t>It has been difficult to understand how increased adrenal androgen secretion may be maintained in the absence of increased ACTH</a:t>
            </a:r>
          </a:p>
          <a:p>
            <a:r>
              <a:rPr lang="en-US" sz="2400" dirty="0" smtClean="0"/>
              <a:t>The intrinsic change in P450c21 (</a:t>
            </a:r>
            <a:r>
              <a:rPr lang="en-US" sz="2400" dirty="0" smtClean="0">
                <a:solidFill>
                  <a:srgbClr val="FF0000"/>
                </a:solidFill>
              </a:rPr>
              <a:t>enzyme) </a:t>
            </a:r>
            <a:r>
              <a:rPr lang="en-US" sz="2400" dirty="0" smtClean="0"/>
              <a:t>kinetics. due to </a:t>
            </a:r>
            <a:r>
              <a:rPr lang="en-US" sz="2400" dirty="0" err="1" smtClean="0">
                <a:solidFill>
                  <a:srgbClr val="00B050"/>
                </a:solidFill>
              </a:rPr>
              <a:t>missense</a:t>
            </a:r>
            <a:r>
              <a:rPr lang="en-US" sz="2400" dirty="0" smtClean="0">
                <a:solidFill>
                  <a:srgbClr val="00B050"/>
                </a:solidFill>
              </a:rPr>
              <a:t> mutations </a:t>
            </a:r>
          </a:p>
          <a:p>
            <a:pPr>
              <a:buNone/>
            </a:pPr>
            <a:r>
              <a:rPr lang="en-US" sz="2400" dirty="0" smtClean="0"/>
              <a:t>The mutated enzyme is transcribed and translated </a:t>
            </a:r>
            <a:r>
              <a:rPr lang="en-US" sz="2400" dirty="0" smtClean="0">
                <a:solidFill>
                  <a:srgbClr val="7030A0"/>
                </a:solidFill>
              </a:rPr>
              <a:t>into a protein</a:t>
            </a:r>
            <a:r>
              <a:rPr lang="en-US" sz="2400" dirty="0" smtClean="0"/>
              <a:t>, but the </a:t>
            </a:r>
            <a:r>
              <a:rPr lang="en-US" sz="2400" b="1" dirty="0" smtClean="0">
                <a:solidFill>
                  <a:srgbClr val="0070C0"/>
                </a:solidFill>
              </a:rPr>
              <a:t>enzyme protein is less efficient than the wild type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diminished kinetic efficiency of P450c21 is sufficient to cause an increase in the amount of precursor hormone without </a:t>
            </a:r>
            <a:r>
              <a:rPr lang="en-US" sz="2400" b="1" dirty="0" smtClean="0">
                <a:solidFill>
                  <a:srgbClr val="7030A0"/>
                </a:solidFill>
              </a:rPr>
              <a:t>requiring increased ACTH</a:t>
            </a:r>
          </a:p>
          <a:p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err="1" smtClean="0"/>
              <a:t>Nonclassic</a:t>
            </a:r>
            <a:r>
              <a:rPr lang="en-US" sz="5400" b="1" dirty="0" smtClean="0"/>
              <a:t> CAH</a:t>
            </a:r>
            <a:endParaRPr lang="fa-I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/>
              <a:t>More prevalent than classic CAH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It is one of the </a:t>
            </a:r>
            <a:r>
              <a:rPr lang="en-US" sz="2400" dirty="0" smtClean="0">
                <a:solidFill>
                  <a:srgbClr val="00B0F0"/>
                </a:solidFill>
              </a:rPr>
              <a:t>most common </a:t>
            </a:r>
            <a:r>
              <a:rPr lang="en-US" sz="2400" dirty="0" err="1" smtClean="0">
                <a:solidFill>
                  <a:srgbClr val="00B0F0"/>
                </a:solidFill>
              </a:rPr>
              <a:t>autosomal</a:t>
            </a:r>
            <a:r>
              <a:rPr lang="en-US" sz="2400" dirty="0" smtClean="0">
                <a:solidFill>
                  <a:srgbClr val="00B0F0"/>
                </a:solidFill>
              </a:rPr>
              <a:t> recessive </a:t>
            </a:r>
            <a:r>
              <a:rPr lang="en-US" sz="2400" dirty="0" smtClean="0"/>
              <a:t>diseases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Frequency varies by ethnicity.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prevalence Among the white populations, </a:t>
            </a:r>
            <a:r>
              <a:rPr lang="en-US" sz="2400" b="1" dirty="0" smtClean="0">
                <a:solidFill>
                  <a:srgbClr val="00B050"/>
                </a:solidFill>
              </a:rPr>
              <a:t>1 in 1000 to 1 in 100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B0F0"/>
                </a:solidFill>
              </a:rPr>
              <a:t>Higher among </a:t>
            </a:r>
            <a:r>
              <a:rPr lang="en-US" sz="2400" dirty="0" smtClean="0"/>
              <a:t>Hispanics, Yugoslavs, and Ashkenazi Jews.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10 percent in countries in the Mediterranean region and Middle East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prevalence in men with idiopathic </a:t>
            </a:r>
            <a:r>
              <a:rPr lang="en-US" sz="2400" dirty="0" err="1" smtClean="0"/>
              <a:t>oligospermia</a:t>
            </a:r>
            <a:r>
              <a:rPr lang="en-US" sz="2400" dirty="0" smtClean="0"/>
              <a:t> is not established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There were no cases found in either 222 subjects with abnormal semen analysis</a:t>
            </a:r>
            <a:endParaRPr lang="en-US" sz="2400" dirty="0" smtClean="0">
              <a:solidFill>
                <a:schemeClr val="tx2">
                  <a:lumMod val="2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06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ACTH-independent intra-adrenal abnormalities 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net result is an </a:t>
            </a:r>
            <a:r>
              <a:rPr lang="en-US" sz="2800" dirty="0" smtClean="0">
                <a:solidFill>
                  <a:srgbClr val="C00000"/>
                </a:solidFill>
              </a:rPr>
              <a:t>increased precursor to product ratio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independent of ACTH levels</a:t>
            </a:r>
          </a:p>
          <a:p>
            <a:r>
              <a:rPr lang="en-US" sz="2800" dirty="0" smtClean="0"/>
              <a:t>Much of the intra-adrenal abnormalities in NCCAH may be </a:t>
            </a:r>
            <a:r>
              <a:rPr lang="en-US" sz="2800" dirty="0" smtClean="0">
                <a:solidFill>
                  <a:srgbClr val="0070C0"/>
                </a:solidFill>
              </a:rPr>
              <a:t>ACTH-independent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Adrenal hyperactivity </a:t>
            </a:r>
            <a:r>
              <a:rPr lang="en-US" sz="2800" dirty="0" smtClean="0"/>
              <a:t>depending on altered enzyme kinetics without increased ACTH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This concept is important in treatment because </a:t>
            </a:r>
            <a:r>
              <a:rPr lang="en-US" sz="2800" b="1" dirty="0" smtClean="0">
                <a:solidFill>
                  <a:srgbClr val="00B050"/>
                </a:solidFill>
              </a:rPr>
              <a:t>normalization of 17OHP levels may lead to excessive </a:t>
            </a:r>
            <a:r>
              <a:rPr lang="en-US" sz="2800" b="1" dirty="0" err="1" smtClean="0">
                <a:solidFill>
                  <a:srgbClr val="00B050"/>
                </a:solidFill>
              </a:rPr>
              <a:t>glucocorticoid</a:t>
            </a:r>
            <a:r>
              <a:rPr lang="en-US" sz="2800" b="1" dirty="0" smtClean="0">
                <a:solidFill>
                  <a:srgbClr val="00B050"/>
                </a:solidFill>
              </a:rPr>
              <a:t> administratio</a:t>
            </a:r>
            <a:r>
              <a:rPr lang="en-US" sz="2800" dirty="0" smtClean="0"/>
              <a:t>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ACTH-independent intra-adrenal abnormalities 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This may explain why some patients continue to demonstrate a </a:t>
            </a:r>
            <a:r>
              <a:rPr lang="en-US" b="1" dirty="0" smtClean="0">
                <a:solidFill>
                  <a:srgbClr val="7030A0"/>
                </a:solidFill>
              </a:rPr>
              <a:t>chronic  elevation in 17-HP </a:t>
            </a:r>
            <a:r>
              <a:rPr lang="en-US" dirty="0" smtClean="0"/>
              <a:t>despite adequate </a:t>
            </a:r>
            <a:r>
              <a:rPr lang="en-US" dirty="0" err="1" smtClean="0"/>
              <a:t>glucocorticoid</a:t>
            </a:r>
            <a:r>
              <a:rPr lang="en-US" dirty="0" smtClean="0"/>
              <a:t> replacement doses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Androgen</a:t>
            </a:r>
            <a:r>
              <a:rPr lang="en-US" dirty="0" smtClean="0"/>
              <a:t> secretion rate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Adrenal </a:t>
            </a:r>
            <a:r>
              <a:rPr lang="en-US" sz="2800" dirty="0" err="1" smtClean="0"/>
              <a:t>androgenes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B050"/>
                </a:solidFill>
              </a:rPr>
              <a:t>secretion and its response to </a:t>
            </a:r>
            <a:r>
              <a:rPr lang="en-US" sz="2800" dirty="0" smtClean="0"/>
              <a:t>ACTH are increased in NCCAH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increase </a:t>
            </a:r>
            <a:r>
              <a:rPr lang="en-US" sz="2800" dirty="0" err="1" smtClean="0"/>
              <a:t>Androstenedione</a:t>
            </a:r>
            <a:r>
              <a:rPr lang="en-US" sz="2800" dirty="0" smtClean="0"/>
              <a:t> ,testosterone and DHT similar to the levels found in PCOs</a:t>
            </a:r>
          </a:p>
          <a:p>
            <a:r>
              <a:rPr lang="en-US" sz="2800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Androgen</a:t>
            </a:r>
            <a:r>
              <a:rPr lang="en-US" dirty="0" smtClean="0"/>
              <a:t> secretion rate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increase 5-a </a:t>
            </a:r>
            <a:r>
              <a:rPr lang="en-US" sz="2400" dirty="0" err="1" smtClean="0"/>
              <a:t>reductase</a:t>
            </a:r>
            <a:r>
              <a:rPr lang="en-US" sz="2400" dirty="0" smtClean="0"/>
              <a:t> expression in the ovaries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Both progesterone and 17-OHP may be converted into more potent androgens such as </a:t>
            </a:r>
            <a:r>
              <a:rPr lang="en-US" dirty="0" err="1" smtClean="0"/>
              <a:t>dihydrotestosterone</a:t>
            </a:r>
            <a:r>
              <a:rPr lang="en-US" dirty="0" smtClean="0"/>
              <a:t> (DHT)</a:t>
            </a:r>
            <a:endParaRPr lang="fa-IR" dirty="0" smtClean="0"/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Hypothalamic–pituitary–ovarian axis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Excess androgens or progesterone produced </a:t>
            </a:r>
            <a:r>
              <a:rPr lang="en-US" sz="2800" dirty="0" smtClean="0"/>
              <a:t>by the adrenal may act on the hypothalamic–pituitary–ovarian axis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</a:rPr>
              <a:t/>
            </a:r>
            <a:br>
              <a:rPr lang="fa-IR" dirty="0" smtClean="0">
                <a:solidFill>
                  <a:srgbClr val="7030A0"/>
                </a:solidFill>
              </a:rPr>
            </a:br>
            <a:r>
              <a:rPr lang="en-US" sz="5400" i="1" dirty="0" smtClean="0">
                <a:solidFill>
                  <a:schemeClr val="tx1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Mild luteinizing hormone </a:t>
            </a:r>
            <a:r>
              <a:rPr lang="en-US" sz="3600" i="1" dirty="0" err="1" smtClean="0">
                <a:solidFill>
                  <a:schemeClr val="tx1"/>
                </a:solidFill>
              </a:rPr>
              <a:t>hypersecretion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37109"/>
          </a:xfrm>
        </p:spPr>
        <p:txBody>
          <a:bodyPr/>
          <a:lstStyle/>
          <a:p>
            <a:r>
              <a:rPr lang="en-US" dirty="0" smtClean="0"/>
              <a:t>The exaggerated adrenal secretion of progesterone and androgens </a:t>
            </a:r>
            <a:r>
              <a:rPr lang="en-US" dirty="0" smtClean="0">
                <a:solidFill>
                  <a:srgbClr val="FF0000"/>
                </a:solidFill>
              </a:rPr>
              <a:t>might disrupt </a:t>
            </a:r>
            <a:r>
              <a:rPr lang="en-US" dirty="0" smtClean="0"/>
              <a:t>the hypothalamic–pituitary–ovarian axis favoring </a:t>
            </a:r>
            <a:r>
              <a:rPr lang="en-US" b="1" dirty="0" smtClean="0">
                <a:solidFill>
                  <a:srgbClr val="00B050"/>
                </a:solidFill>
              </a:rPr>
              <a:t>rapid </a:t>
            </a:r>
            <a:r>
              <a:rPr lang="en-US" b="1" dirty="0" err="1" smtClean="0">
                <a:solidFill>
                  <a:srgbClr val="00B050"/>
                </a:solidFill>
              </a:rPr>
              <a:t>GnRH</a:t>
            </a:r>
            <a:r>
              <a:rPr lang="en-US" b="1" dirty="0" smtClean="0">
                <a:solidFill>
                  <a:srgbClr val="00B050"/>
                </a:solidFill>
              </a:rPr>
              <a:t> pulse frequency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LH </a:t>
            </a:r>
            <a:r>
              <a:rPr lang="en-US" dirty="0" err="1" smtClean="0">
                <a:solidFill>
                  <a:srgbClr val="FF0000"/>
                </a:solidFill>
              </a:rPr>
              <a:t>hypersecretion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contributing to </a:t>
            </a:r>
            <a:r>
              <a:rPr lang="en-US" dirty="0" smtClean="0">
                <a:solidFill>
                  <a:srgbClr val="7030A0"/>
                </a:solidFill>
              </a:rPr>
              <a:t>ovarian androgen excess</a:t>
            </a:r>
          </a:p>
          <a:p>
            <a:r>
              <a:rPr lang="en-US" dirty="0" smtClean="0"/>
              <a:t>Excessive </a:t>
            </a:r>
            <a:r>
              <a:rPr lang="en-US" b="1" dirty="0" smtClean="0">
                <a:solidFill>
                  <a:srgbClr val="0070C0"/>
                </a:solidFill>
              </a:rPr>
              <a:t>androgen impairs</a:t>
            </a:r>
            <a:r>
              <a:rPr lang="en-US" dirty="0" smtClean="0"/>
              <a:t> the progesterone sensitivity of the hypothalamus </a:t>
            </a:r>
            <a:r>
              <a:rPr lang="en-US" sz="900" dirty="0" smtClean="0">
                <a:solidFill>
                  <a:srgbClr val="C00000"/>
                </a:solidFill>
              </a:rPr>
              <a:t>(reduced hypothalamic progesterone receptor expression)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increases LH </a:t>
            </a:r>
            <a:r>
              <a:rPr lang="en-US" dirty="0" smtClean="0"/>
              <a:t>secretion </a:t>
            </a:r>
            <a:r>
              <a:rPr lang="en-US" sz="1100" b="1" dirty="0" smtClean="0">
                <a:solidFill>
                  <a:srgbClr val="0070C0"/>
                </a:solidFill>
              </a:rPr>
              <a:t>(inhibiting LH </a:t>
            </a:r>
            <a:r>
              <a:rPr lang="en-US" sz="1100" b="1" dirty="0" err="1" smtClean="0">
                <a:solidFill>
                  <a:srgbClr val="0070C0"/>
                </a:solidFill>
              </a:rPr>
              <a:t>pulsatility</a:t>
            </a:r>
            <a:r>
              <a:rPr lang="en-US" sz="1100" b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with rapid </a:t>
            </a:r>
            <a:r>
              <a:rPr lang="en-US" dirty="0" err="1" smtClean="0"/>
              <a:t>GnRH</a:t>
            </a:r>
            <a:r>
              <a:rPr lang="en-US" dirty="0" smtClean="0"/>
              <a:t> pulses</a:t>
            </a:r>
          </a:p>
          <a:p>
            <a:r>
              <a:rPr lang="en-US" dirty="0" smtClean="0"/>
              <a:t>Production of androgen from ovarian theca cells increases due </a:t>
            </a:r>
            <a:r>
              <a:rPr lang="en-US" b="1" dirty="0" smtClean="0">
                <a:solidFill>
                  <a:srgbClr val="00B050"/>
                </a:solidFill>
              </a:rPr>
              <a:t>to LH </a:t>
            </a:r>
            <a:r>
              <a:rPr lang="en-US" b="1" dirty="0" err="1" smtClean="0">
                <a:solidFill>
                  <a:srgbClr val="00B050"/>
                </a:solidFill>
              </a:rPr>
              <a:t>hypersecretion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Ovarian Dysfunction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Polycystic ovarian morphology is a frequent finding in women with NCCAH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Excessive extra-ovarian </a:t>
            </a:r>
            <a:r>
              <a:rPr lang="en-US" dirty="0" smtClean="0"/>
              <a:t>androgens may alter ovarian follicular maturation and induce </a:t>
            </a:r>
            <a:r>
              <a:rPr lang="en-US" b="1" dirty="0" smtClean="0">
                <a:solidFill>
                  <a:srgbClr val="00B050"/>
                </a:solidFill>
              </a:rPr>
              <a:t>morphological features of PCOS</a:t>
            </a:r>
          </a:p>
          <a:p>
            <a:r>
              <a:rPr lang="en-US" dirty="0" smtClean="0"/>
              <a:t>Ovarian dysfunction may contribute </a:t>
            </a:r>
            <a:r>
              <a:rPr lang="en-US" b="1" dirty="0" smtClean="0">
                <a:solidFill>
                  <a:srgbClr val="00B050"/>
                </a:solidFill>
              </a:rPr>
              <a:t>to androgen excess</a:t>
            </a:r>
          </a:p>
          <a:p>
            <a:r>
              <a:rPr lang="en-US" dirty="0" smtClean="0"/>
              <a:t>Demonstrated by the improvement of clinical and biochemical </a:t>
            </a:r>
            <a:r>
              <a:rPr lang="en-US" dirty="0" err="1" smtClean="0"/>
              <a:t>hyperandrogenism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after ovarian suppression</a:t>
            </a:r>
            <a:endParaRPr lang="fa-IR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Ovarian Dysfunction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Adrenal rests of the </a:t>
            </a:r>
            <a:r>
              <a:rPr lang="en-US" dirty="0" smtClean="0"/>
              <a:t>ovaries seem responsible for functional ovarian </a:t>
            </a:r>
            <a:r>
              <a:rPr lang="en-US" dirty="0" err="1" smtClean="0"/>
              <a:t>hyperandrogenism</a:t>
            </a:r>
            <a:r>
              <a:rPr lang="en-US" dirty="0" smtClean="0"/>
              <a:t> and polycystic ovaries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insulin Resistance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Chronic androgen excess, and </a:t>
            </a:r>
            <a:r>
              <a:rPr lang="en-US" b="1" dirty="0" err="1" smtClean="0">
                <a:solidFill>
                  <a:srgbClr val="7030A0"/>
                </a:solidFill>
              </a:rPr>
              <a:t>glucocorticoid</a:t>
            </a:r>
            <a:r>
              <a:rPr lang="en-US" b="1" dirty="0" smtClean="0">
                <a:solidFill>
                  <a:srgbClr val="7030A0"/>
                </a:solidFill>
              </a:rPr>
              <a:t> administration </a:t>
            </a:r>
            <a:r>
              <a:rPr lang="en-US" dirty="0" smtClean="0"/>
              <a:t>around puberty in certain cases, may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 Favor </a:t>
            </a:r>
            <a:r>
              <a:rPr lang="en-US" dirty="0" smtClean="0">
                <a:solidFill>
                  <a:srgbClr val="FF0000"/>
                </a:solidFill>
              </a:rPr>
              <a:t>abdominal visceral adiposity, </a:t>
            </a:r>
            <a:r>
              <a:rPr lang="en-US" b="1" dirty="0" smtClean="0">
                <a:solidFill>
                  <a:srgbClr val="00B050"/>
                </a:solidFill>
              </a:rPr>
              <a:t>insulin resistance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insulin resistance exacerbate adrenal and ovarian androgen production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Fasting insulin </a:t>
            </a:r>
            <a:r>
              <a:rPr lang="en-US" dirty="0" smtClean="0">
                <a:solidFill>
                  <a:srgbClr val="C00000"/>
                </a:solidFill>
              </a:rPr>
              <a:t>correlated significantly and positively </a:t>
            </a:r>
            <a:r>
              <a:rPr lang="en-US" dirty="0" smtClean="0"/>
              <a:t>with the circulating levels of 17-OHP.</a:t>
            </a:r>
            <a:endParaRPr lang="fa-IR" b="1" dirty="0" smtClean="0">
              <a:solidFill>
                <a:srgbClr val="0070C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282" t="12875" r="23452" b="20398"/>
          <a:stretch>
            <a:fillRect/>
          </a:stretch>
        </p:blipFill>
        <p:spPr bwMode="auto">
          <a:xfrm>
            <a:off x="0" y="642918"/>
            <a:ext cx="88582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err="1" smtClean="0"/>
              <a:t>Nonclassic</a:t>
            </a:r>
            <a:r>
              <a:rPr lang="en-US" sz="4800" b="1" dirty="0" smtClean="0"/>
              <a:t> CAH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May be </a:t>
            </a:r>
            <a:r>
              <a:rPr lang="en-US" b="1" dirty="0" smtClean="0">
                <a:solidFill>
                  <a:srgbClr val="7030A0"/>
                </a:solidFill>
              </a:rPr>
              <a:t>diagnosed</a:t>
            </a:r>
            <a:r>
              <a:rPr lang="en-US" dirty="0" smtClean="0"/>
              <a:t>  in late childhood or adolescence or even in adulthood </a:t>
            </a:r>
          </a:p>
          <a:p>
            <a:r>
              <a:rPr lang="en-US" dirty="0" smtClean="0"/>
              <a:t>The residual enzymatic activity is estimated to be </a:t>
            </a:r>
            <a:r>
              <a:rPr lang="en-US" dirty="0" smtClean="0">
                <a:solidFill>
                  <a:srgbClr val="FF0000"/>
                </a:solidFill>
              </a:rPr>
              <a:t>about 20–70%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err="1" smtClean="0"/>
              <a:t>Cortisol</a:t>
            </a:r>
            <a:r>
              <a:rPr lang="en-US" sz="3200" dirty="0" smtClean="0"/>
              <a:t> response to ACTH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Normal response to ACTH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A sluggish </a:t>
            </a:r>
            <a:r>
              <a:rPr lang="en-US" sz="2400" dirty="0" err="1" smtClean="0"/>
              <a:t>cortisol</a:t>
            </a:r>
            <a:r>
              <a:rPr lang="en-US" sz="2400" dirty="0" smtClean="0"/>
              <a:t> response to prolonged ACTH stimulation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Over-responsive </a:t>
            </a:r>
            <a:r>
              <a:rPr lang="en-US" sz="2400" dirty="0" err="1" smtClean="0"/>
              <a:t>glucocorticoid</a:t>
            </a:r>
            <a:r>
              <a:rPr lang="en-US" sz="2400" dirty="0" smtClean="0"/>
              <a:t> response to ACTH stimulation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Adrenomedullary</a:t>
            </a:r>
            <a:r>
              <a:rPr lang="en-US" dirty="0" smtClean="0"/>
              <a:t> function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Adrenomedullary</a:t>
            </a:r>
            <a:r>
              <a:rPr lang="en-US" dirty="0" smtClean="0"/>
              <a:t> function in NCCAH was not significantly different from that in normal controls </a:t>
            </a:r>
          </a:p>
          <a:p>
            <a:r>
              <a:rPr lang="en-US" dirty="0" smtClean="0"/>
              <a:t>Hence, should not be at increased risk of developing </a:t>
            </a:r>
            <a:r>
              <a:rPr lang="en-US" dirty="0" err="1" smtClean="0"/>
              <a:t>hypoglycaemia</a:t>
            </a: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PCOs like features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prevalence PCOS-like features is </a:t>
            </a:r>
            <a:r>
              <a:rPr lang="en-US" sz="2400" b="1" dirty="0" smtClean="0">
                <a:solidFill>
                  <a:srgbClr val="0070C0"/>
                </a:solidFill>
              </a:rPr>
              <a:t>disputed</a:t>
            </a:r>
          </a:p>
          <a:p>
            <a:r>
              <a:rPr lang="en-US" sz="2400" dirty="0" smtClean="0"/>
              <a:t> No </a:t>
            </a:r>
            <a:r>
              <a:rPr lang="en-US" sz="2400" b="1" dirty="0" smtClean="0">
                <a:solidFill>
                  <a:srgbClr val="7030A0"/>
                </a:solidFill>
              </a:rPr>
              <a:t>consensual</a:t>
            </a:r>
            <a:r>
              <a:rPr lang="en-US" sz="2400" dirty="0" smtClean="0"/>
              <a:t> definition of PCOs</a:t>
            </a:r>
          </a:p>
          <a:p>
            <a:r>
              <a:rPr lang="en-US" sz="2400" dirty="0" smtClean="0"/>
              <a:t>PCOs </a:t>
            </a:r>
            <a:r>
              <a:rPr lang="en-US" sz="2400" b="1" dirty="0" smtClean="0">
                <a:solidFill>
                  <a:srgbClr val="0070C0"/>
                </a:solidFill>
              </a:rPr>
              <a:t>is far more common </a:t>
            </a:r>
            <a:r>
              <a:rPr lang="en-US" sz="2400" dirty="0" smtClean="0"/>
              <a:t>than NCCAH</a:t>
            </a:r>
          </a:p>
          <a:p>
            <a:r>
              <a:rPr lang="en-US" sz="2400" dirty="0" smtClean="0"/>
              <a:t>The prevalence of CAH in women who present with apparent </a:t>
            </a:r>
            <a:r>
              <a:rPr lang="en-US" sz="2400" b="1" dirty="0" smtClean="0">
                <a:solidFill>
                  <a:srgbClr val="00B050"/>
                </a:solidFill>
              </a:rPr>
              <a:t>PCOs is variable</a:t>
            </a:r>
          </a:p>
          <a:p>
            <a:r>
              <a:rPr lang="en-US" sz="2400" dirty="0" smtClean="0"/>
              <a:t>in two different regions of Turkey, the prevalence ranged </a:t>
            </a:r>
            <a:r>
              <a:rPr lang="en-US" sz="2400" dirty="0" smtClean="0">
                <a:solidFill>
                  <a:srgbClr val="FF0000"/>
                </a:solidFill>
              </a:rPr>
              <a:t>from 9.5 to 66 percent</a:t>
            </a:r>
            <a:endParaRPr lang="fa-IR" sz="2400" dirty="0" smtClean="0">
              <a:solidFill>
                <a:srgbClr val="FF000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Distinguish  NCCAH and PCOs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Basal levels 17-OHP </a:t>
            </a:r>
            <a:r>
              <a:rPr lang="en-US" sz="2800" dirty="0" smtClean="0"/>
              <a:t>may overlap </a:t>
            </a:r>
          </a:p>
          <a:p>
            <a:r>
              <a:rPr lang="en-US" sz="2800" dirty="0" smtClean="0"/>
              <a:t>ACTH stimulation testing works well to distinguish between the two</a:t>
            </a:r>
          </a:p>
          <a:p>
            <a:r>
              <a:rPr lang="en-US" sz="2800" dirty="0" smtClean="0"/>
              <a:t>Exaggerated ratio of LH to  FSH </a:t>
            </a:r>
            <a:r>
              <a:rPr lang="en-US" sz="2800" dirty="0" smtClean="0">
                <a:solidFill>
                  <a:srgbClr val="FF0000"/>
                </a:solidFill>
              </a:rPr>
              <a:t>was less frequent</a:t>
            </a:r>
          </a:p>
          <a:p>
            <a:endParaRPr lang="en-US" sz="28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Distinguish between NCCAH and PCOS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Insulin resistance </a:t>
            </a:r>
            <a:r>
              <a:rPr lang="en-US" dirty="0" smtClean="0"/>
              <a:t>may be more severe, but probably not more common in polycystic ovarian syndrome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Obesity</a:t>
            </a:r>
            <a:r>
              <a:rPr lang="en-US" dirty="0" smtClean="0"/>
              <a:t> is more common in women with polycystic ovary disease</a:t>
            </a:r>
          </a:p>
          <a:p>
            <a:r>
              <a:rPr lang="en-US" dirty="0" smtClean="0"/>
              <a:t>Polycystic ovaries on ultrasound are less common in NCCAH  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           40 versus 70%</a:t>
            </a:r>
          </a:p>
          <a:p>
            <a:r>
              <a:rPr lang="en-US" dirty="0" err="1" smtClean="0"/>
              <a:t>Sonography</a:t>
            </a:r>
            <a:r>
              <a:rPr lang="en-US" dirty="0" smtClean="0"/>
              <a:t> showed that </a:t>
            </a:r>
            <a:r>
              <a:rPr lang="en-US" dirty="0" smtClean="0">
                <a:solidFill>
                  <a:srgbClr val="0070C0"/>
                </a:solidFill>
              </a:rPr>
              <a:t>25% of women with NCCAH </a:t>
            </a:r>
            <a:r>
              <a:rPr lang="en-US" dirty="0" smtClean="0"/>
              <a:t>had a PCOs morphology</a:t>
            </a:r>
            <a:endParaRPr lang="fa-IR" dirty="0" smtClean="0"/>
          </a:p>
          <a:p>
            <a:endParaRPr lang="en-US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PCOs-like features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Despite good adrenal control of </a:t>
            </a:r>
            <a:r>
              <a:rPr lang="en-US" dirty="0" err="1" smtClean="0"/>
              <a:t>hyperandrogenism</a:t>
            </a:r>
            <a:r>
              <a:rPr lang="en-US" dirty="0" smtClean="0"/>
              <a:t> by  </a:t>
            </a:r>
            <a:r>
              <a:rPr lang="en-US" b="1" dirty="0" smtClean="0">
                <a:solidFill>
                  <a:srgbClr val="0070C0"/>
                </a:solidFill>
              </a:rPr>
              <a:t>GC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Gonadotropin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abnormalities </a:t>
            </a:r>
            <a:r>
              <a:rPr lang="en-US" dirty="0" smtClean="0"/>
              <a:t>persisted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suggesting the effect of prenatal </a:t>
            </a:r>
            <a:r>
              <a:rPr lang="en-US" dirty="0" err="1" smtClean="0"/>
              <a:t>masculinization</a:t>
            </a:r>
            <a:r>
              <a:rPr lang="en-US" dirty="0" smtClean="0"/>
              <a:t> on </a:t>
            </a:r>
            <a:r>
              <a:rPr lang="en-US" dirty="0" err="1" smtClean="0">
                <a:solidFill>
                  <a:srgbClr val="FF0000"/>
                </a:solidFill>
              </a:rPr>
              <a:t>neuroendocrine</a:t>
            </a:r>
            <a:r>
              <a:rPr lang="en-US" dirty="0" smtClean="0">
                <a:solidFill>
                  <a:srgbClr val="FF0000"/>
                </a:solidFill>
              </a:rPr>
              <a:t> function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/>
              <a:t>This mechanism may not </a:t>
            </a:r>
            <a:r>
              <a:rPr lang="en-US" i="1" dirty="0" smtClean="0">
                <a:solidFill>
                  <a:srgbClr val="FFC000"/>
                </a:solidFill>
              </a:rPr>
              <a:t>be </a:t>
            </a:r>
            <a:r>
              <a:rPr lang="en-US" dirty="0" smtClean="0">
                <a:solidFill>
                  <a:srgbClr val="FFC000"/>
                </a:solidFill>
              </a:rPr>
              <a:t>pertinent to NCCAH</a:t>
            </a:r>
            <a:r>
              <a:rPr lang="en-US" dirty="0" smtClean="0"/>
              <a:t>,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Because </a:t>
            </a:r>
            <a:r>
              <a:rPr lang="en-US" dirty="0" err="1" smtClean="0"/>
              <a:t>hyperandrogenism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appears later </a:t>
            </a:r>
            <a:r>
              <a:rPr lang="en-US" dirty="0" smtClean="0"/>
              <a:t>and is milder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Should be Tested?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Children with </a:t>
            </a:r>
          </a:p>
          <a:p>
            <a:r>
              <a:rPr lang="en-US" dirty="0" smtClean="0"/>
              <a:t>premature </a:t>
            </a:r>
            <a:r>
              <a:rPr lang="en-US" dirty="0" err="1" smtClean="0"/>
              <a:t>pubarche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accelerated growth velocity (crossing growth percentiles) with advanced bone age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Should be Tested?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patients with adrenal </a:t>
            </a:r>
            <a:r>
              <a:rPr lang="en-US" dirty="0" err="1" smtClean="0"/>
              <a:t>incidentaloma</a:t>
            </a:r>
            <a:r>
              <a:rPr lang="en-US" dirty="0" smtClean="0"/>
              <a:t> or bilateral adrenal masses with a history consistent with NCCAH</a:t>
            </a:r>
          </a:p>
          <a:p>
            <a:r>
              <a:rPr lang="en-US" dirty="0" smtClean="0"/>
              <a:t>Family history of CAH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Who Should be Tested?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Women</a:t>
            </a:r>
          </a:p>
          <a:p>
            <a:r>
              <a:rPr lang="en-US" dirty="0" smtClean="0"/>
              <a:t>Women with </a:t>
            </a:r>
            <a:r>
              <a:rPr lang="en-US" dirty="0" err="1" smtClean="0"/>
              <a:t>oligomenorrhea</a:t>
            </a:r>
            <a:endParaRPr lang="en-US" dirty="0" smtClean="0"/>
          </a:p>
          <a:p>
            <a:r>
              <a:rPr lang="en-US" dirty="0" err="1" smtClean="0"/>
              <a:t>Hyperandrogenism</a:t>
            </a:r>
            <a:r>
              <a:rPr lang="en-US" dirty="0" smtClean="0"/>
              <a:t> (acne and/or </a:t>
            </a:r>
            <a:r>
              <a:rPr lang="en-US" dirty="0" err="1" smtClean="0"/>
              <a:t>hirsutism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Who Should be Tested?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All</a:t>
            </a:r>
            <a:r>
              <a:rPr lang="en-US" dirty="0" smtClean="0"/>
              <a:t> women who </a:t>
            </a:r>
            <a:r>
              <a:rPr lang="en-US" b="1" dirty="0" smtClean="0">
                <a:solidFill>
                  <a:srgbClr val="0070C0"/>
                </a:solidFill>
              </a:rPr>
              <a:t>present with a PCOS-type picture</a:t>
            </a:r>
          </a:p>
          <a:p>
            <a:r>
              <a:rPr lang="en-US" dirty="0" smtClean="0"/>
              <a:t>Higher-risk groups including Mediterranean, Hispanic, and Ashkenazi Jewish women.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When is the age of onset of symptoms?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Before the age of 10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11%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Between the ages of 10-40                       </a:t>
            </a:r>
            <a:r>
              <a:rPr lang="en-US" dirty="0" smtClean="0">
                <a:solidFill>
                  <a:srgbClr val="FF0000"/>
                </a:solidFill>
              </a:rPr>
              <a:t>80%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First symptoms should occur after  </a:t>
            </a:r>
            <a:r>
              <a:rPr lang="en-US" b="1" dirty="0" smtClean="0">
                <a:solidFill>
                  <a:srgbClr val="0070C0"/>
                </a:solidFill>
              </a:rPr>
              <a:t>the age of 5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fa-I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Children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17-OHP </a:t>
            </a:r>
            <a:r>
              <a:rPr lang="en-US" b="1" dirty="0" smtClean="0">
                <a:solidFill>
                  <a:srgbClr val="00B050"/>
                </a:solidFill>
              </a:rPr>
              <a:t>&gt;2 </a:t>
            </a:r>
            <a:r>
              <a:rPr lang="en-US" b="1" dirty="0" err="1" smtClean="0">
                <a:solidFill>
                  <a:srgbClr val="00B050"/>
                </a:solidFill>
              </a:rPr>
              <a:t>ng</a:t>
            </a:r>
            <a:r>
              <a:rPr lang="en-US" b="1" dirty="0" smtClean="0">
                <a:solidFill>
                  <a:srgbClr val="00B050"/>
                </a:solidFill>
              </a:rPr>
              <a:t>/ml  </a:t>
            </a:r>
            <a:r>
              <a:rPr lang="en-US" dirty="0" smtClean="0"/>
              <a:t>taken </a:t>
            </a:r>
            <a:r>
              <a:rPr lang="en-US" dirty="0" smtClean="0">
                <a:solidFill>
                  <a:srgbClr val="FF0000"/>
                </a:solidFill>
              </a:rPr>
              <a:t>at 8:00 AM </a:t>
            </a:r>
            <a:r>
              <a:rPr lang="en-US" b="1" dirty="0" smtClean="0">
                <a:solidFill>
                  <a:srgbClr val="7030A0"/>
                </a:solidFill>
              </a:rPr>
              <a:t>has 92 to 98 %</a:t>
            </a:r>
            <a:r>
              <a:rPr lang="en-US" b="1" dirty="0" smtClean="0"/>
              <a:t> </a:t>
            </a:r>
            <a:r>
              <a:rPr lang="en-US" dirty="0" smtClean="0"/>
              <a:t>sensitivity and specificity for NCCAH </a:t>
            </a:r>
          </a:p>
          <a:p>
            <a:r>
              <a:rPr lang="en-US" dirty="0" smtClean="0"/>
              <a:t>17-OHP&lt; </a:t>
            </a:r>
            <a:r>
              <a:rPr lang="en-US" dirty="0" smtClean="0">
                <a:solidFill>
                  <a:srgbClr val="FF0000"/>
                </a:solidFill>
              </a:rPr>
              <a:t>1.15 </a:t>
            </a:r>
            <a:r>
              <a:rPr lang="en-US" dirty="0" err="1" smtClean="0">
                <a:solidFill>
                  <a:srgbClr val="FF0000"/>
                </a:solidFill>
              </a:rPr>
              <a:t>ng</a:t>
            </a:r>
            <a:r>
              <a:rPr lang="en-US" dirty="0" smtClean="0">
                <a:solidFill>
                  <a:srgbClr val="FF0000"/>
                </a:solidFill>
              </a:rPr>
              <a:t>/ml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for </a:t>
            </a:r>
            <a:r>
              <a:rPr lang="en-US" b="1" dirty="0" err="1" smtClean="0">
                <a:solidFill>
                  <a:srgbClr val="7030A0"/>
                </a:solidFill>
              </a:rPr>
              <a:t>prepubertal</a:t>
            </a:r>
            <a:r>
              <a:rPr lang="en-US" b="1" dirty="0" smtClean="0">
                <a:solidFill>
                  <a:srgbClr val="7030A0"/>
                </a:solidFill>
              </a:rPr>
              <a:t> children </a:t>
            </a:r>
            <a:r>
              <a:rPr lang="en-US" dirty="0" smtClean="0"/>
              <a:t>excludes NCCAH with </a:t>
            </a:r>
            <a:r>
              <a:rPr lang="en-US" dirty="0" smtClean="0">
                <a:solidFill>
                  <a:srgbClr val="0070C0"/>
                </a:solidFill>
              </a:rPr>
              <a:t>approximately 95 % confidence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slightly high level 17-OHP </a:t>
            </a:r>
            <a:r>
              <a:rPr lang="en-US" b="1" dirty="0" smtClean="0">
                <a:solidFill>
                  <a:srgbClr val="FF0000"/>
                </a:solidFill>
              </a:rPr>
              <a:t>1.15-1.5  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 err="1" smtClean="0">
                <a:solidFill>
                  <a:srgbClr val="FF0000"/>
                </a:solidFill>
              </a:rPr>
              <a:t>ng</a:t>
            </a:r>
            <a:r>
              <a:rPr lang="en-US" b="1" dirty="0" smtClean="0">
                <a:solidFill>
                  <a:srgbClr val="FF0000"/>
                </a:solidFill>
              </a:rPr>
              <a:t>/ml </a:t>
            </a:r>
            <a:r>
              <a:rPr lang="en-US" dirty="0" smtClean="0"/>
              <a:t>is atypical but consistent with </a:t>
            </a:r>
            <a:r>
              <a:rPr lang="en-US" b="1" dirty="0" smtClean="0">
                <a:solidFill>
                  <a:srgbClr val="7030A0"/>
                </a:solidFill>
              </a:rPr>
              <a:t>premature </a:t>
            </a:r>
            <a:r>
              <a:rPr lang="en-US" b="1" dirty="0" err="1" smtClean="0">
                <a:solidFill>
                  <a:srgbClr val="7030A0"/>
                </a:solidFill>
              </a:rPr>
              <a:t>pubarche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The patient should be followed clinically to determine if further testing is indicated</a:t>
            </a:r>
          </a:p>
          <a:p>
            <a:r>
              <a:rPr lang="en-US" dirty="0" smtClean="0"/>
              <a:t> If the clinical picture </a:t>
            </a:r>
            <a:r>
              <a:rPr lang="en-US" b="1" dirty="0" smtClean="0">
                <a:solidFill>
                  <a:srgbClr val="0070C0"/>
                </a:solidFill>
              </a:rPr>
              <a:t>suggests progressive bone age advancement or </a:t>
            </a:r>
            <a:r>
              <a:rPr lang="en-US" b="1" dirty="0" err="1" smtClean="0">
                <a:solidFill>
                  <a:srgbClr val="0070C0"/>
                </a:solidFill>
              </a:rPr>
              <a:t>virilization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ACTH test should be done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 moderately</a:t>
            </a:r>
            <a:r>
              <a:rPr lang="en-US" dirty="0" smtClean="0"/>
              <a:t>  </a:t>
            </a:r>
            <a:r>
              <a:rPr lang="en-US" b="1" dirty="0" smtClean="0">
                <a:solidFill>
                  <a:srgbClr val="00B050"/>
                </a:solidFill>
              </a:rPr>
              <a:t>17OHP  2-15ng/ml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suggests</a:t>
            </a:r>
            <a:r>
              <a:rPr lang="en-US" dirty="0" smtClean="0"/>
              <a:t> possible NCCAH.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7030A0"/>
                </a:solidFill>
              </a:rPr>
              <a:t>ACTH test </a:t>
            </a:r>
            <a:r>
              <a:rPr lang="en-US" sz="2400" dirty="0" smtClean="0"/>
              <a:t>is recommended to </a:t>
            </a:r>
            <a:r>
              <a:rPr lang="en-US" sz="2400" b="1" dirty="0" smtClean="0">
                <a:solidFill>
                  <a:srgbClr val="FF0000"/>
                </a:solidFill>
              </a:rPr>
              <a:t>confirm the diagnosis</a:t>
            </a:r>
          </a:p>
          <a:p>
            <a:pPr>
              <a:buNone/>
            </a:pPr>
            <a:r>
              <a:rPr lang="en-US" dirty="0" smtClean="0"/>
              <a:t>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basal 17-OHP level over </a:t>
            </a:r>
            <a:r>
              <a:rPr lang="en-US" b="1" dirty="0" smtClean="0">
                <a:solidFill>
                  <a:srgbClr val="7030A0"/>
                </a:solidFill>
              </a:rPr>
              <a:t>5 </a:t>
            </a:r>
            <a:r>
              <a:rPr lang="en-US" b="1" dirty="0" err="1" smtClean="0">
                <a:solidFill>
                  <a:srgbClr val="7030A0"/>
                </a:solidFill>
              </a:rPr>
              <a:t>ng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en-US" b="1" dirty="0" err="1" smtClean="0">
                <a:solidFill>
                  <a:srgbClr val="7030A0"/>
                </a:solidFill>
              </a:rPr>
              <a:t>mL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is regarded as a </a:t>
            </a:r>
            <a:r>
              <a:rPr lang="en-US" b="1" dirty="0" smtClean="0">
                <a:solidFill>
                  <a:srgbClr val="00B050"/>
                </a:solidFill>
              </a:rPr>
              <a:t>quite high value</a:t>
            </a:r>
          </a:p>
          <a:p>
            <a:endParaRPr lang="fa-IR" b="1" dirty="0" smtClean="0">
              <a:solidFill>
                <a:srgbClr val="00B050"/>
              </a:solidFill>
            </a:endParaRPr>
          </a:p>
          <a:p>
            <a:endParaRPr lang="fa-I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17-OHP  10 -15 </a:t>
            </a:r>
            <a:r>
              <a:rPr lang="en-US" b="1" dirty="0" err="1" smtClean="0">
                <a:solidFill>
                  <a:srgbClr val="00B050"/>
                </a:solidFill>
              </a:rPr>
              <a:t>ng</a:t>
            </a:r>
            <a:r>
              <a:rPr lang="en-US" b="1" dirty="0" smtClean="0">
                <a:solidFill>
                  <a:srgbClr val="00B050"/>
                </a:solidFill>
              </a:rPr>
              <a:t>/ml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suggests</a:t>
            </a:r>
            <a:r>
              <a:rPr lang="en-US" dirty="0" smtClean="0"/>
              <a:t> possible NCCAH.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An  ACTH Stimulation </a:t>
            </a:r>
            <a:r>
              <a:rPr lang="en-US" dirty="0" smtClean="0"/>
              <a:t>test  is recommended to confirm the diagnosis</a:t>
            </a:r>
          </a:p>
          <a:p>
            <a:endParaRPr lang="en-US" dirty="0" smtClean="0"/>
          </a:p>
          <a:p>
            <a:r>
              <a:rPr lang="en-US" dirty="0" smtClean="0"/>
              <a:t>A very elevated </a:t>
            </a:r>
            <a:r>
              <a:rPr lang="en-US" dirty="0" smtClean="0">
                <a:solidFill>
                  <a:srgbClr val="FF0000"/>
                </a:solidFill>
              </a:rPr>
              <a:t>17-OHP &gt;15 </a:t>
            </a:r>
            <a:r>
              <a:rPr lang="en-US" dirty="0" err="1" smtClean="0">
                <a:solidFill>
                  <a:srgbClr val="FF0000"/>
                </a:solidFill>
              </a:rPr>
              <a:t>ng</a:t>
            </a:r>
            <a:r>
              <a:rPr lang="en-US" dirty="0" smtClean="0">
                <a:solidFill>
                  <a:srgbClr val="FF0000"/>
                </a:solidFill>
              </a:rPr>
              <a:t>/ml </a:t>
            </a:r>
            <a:r>
              <a:rPr lang="en-US" dirty="0" smtClean="0"/>
              <a:t>is diagnostic of NCCAH.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of NCCAH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Adult women</a:t>
            </a:r>
          </a:p>
          <a:p>
            <a:r>
              <a:rPr lang="en-US" dirty="0" smtClean="0"/>
              <a:t>a basal </a:t>
            </a:r>
            <a:r>
              <a:rPr lang="en-US" b="1" dirty="0" smtClean="0">
                <a:solidFill>
                  <a:srgbClr val="00B050"/>
                </a:solidFill>
              </a:rPr>
              <a:t>17-OHP &gt;2 </a:t>
            </a:r>
            <a:r>
              <a:rPr lang="en-US" b="1" dirty="0" err="1" smtClean="0">
                <a:solidFill>
                  <a:srgbClr val="00B050"/>
                </a:solidFill>
              </a:rPr>
              <a:t>ng</a:t>
            </a:r>
            <a:r>
              <a:rPr lang="en-US" b="1" dirty="0" smtClean="0">
                <a:solidFill>
                  <a:srgbClr val="00B050"/>
                </a:solidFill>
              </a:rPr>
              <a:t>/ml  </a:t>
            </a:r>
            <a:r>
              <a:rPr lang="en-US" b="1" dirty="0" smtClean="0">
                <a:solidFill>
                  <a:srgbClr val="0070C0"/>
                </a:solidFill>
              </a:rPr>
              <a:t>is strongly suggested  </a:t>
            </a:r>
            <a:r>
              <a:rPr lang="en-US" dirty="0" smtClean="0"/>
              <a:t>and confirmed with an  ACTH Stimulation test </a:t>
            </a:r>
          </a:p>
          <a:p>
            <a:r>
              <a:rPr lang="en-US" dirty="0" smtClean="0"/>
              <a:t>For initial screening, a </a:t>
            </a:r>
            <a:r>
              <a:rPr lang="en-US" b="1" dirty="0" smtClean="0"/>
              <a:t>morning </a:t>
            </a:r>
            <a:r>
              <a:rPr lang="en-US" dirty="0" smtClean="0">
                <a:solidFill>
                  <a:srgbClr val="FF0000"/>
                </a:solidFill>
              </a:rPr>
              <a:t>(7:30 to 8 AM) </a:t>
            </a:r>
            <a:r>
              <a:rPr lang="en-US" dirty="0" smtClean="0"/>
              <a:t>serum 17-OHP should be obtained during the follicular phase of the menstrual cycle if the woman is cycling regularly. </a:t>
            </a:r>
          </a:p>
          <a:p>
            <a:r>
              <a:rPr lang="en-US" dirty="0" smtClean="0"/>
              <a:t>For women with </a:t>
            </a:r>
            <a:r>
              <a:rPr lang="en-US" dirty="0" smtClean="0">
                <a:solidFill>
                  <a:srgbClr val="0070C0"/>
                </a:solidFill>
              </a:rPr>
              <a:t>amenorrhea or infrequent menses</a:t>
            </a:r>
            <a:r>
              <a:rPr lang="en-US" dirty="0" smtClean="0"/>
              <a:t>, the sample can be </a:t>
            </a:r>
            <a:r>
              <a:rPr lang="en-US" b="1" dirty="0" smtClean="0">
                <a:solidFill>
                  <a:srgbClr val="7030A0"/>
                </a:solidFill>
              </a:rPr>
              <a:t>drawn on a random day</a:t>
            </a:r>
          </a:p>
          <a:p>
            <a:r>
              <a:rPr lang="en-US" dirty="0" smtClean="0"/>
              <a:t>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of NCCAH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basal value between </a:t>
            </a:r>
            <a:r>
              <a:rPr lang="en-US" b="1" dirty="0" smtClean="0">
                <a:solidFill>
                  <a:srgbClr val="00B050"/>
                </a:solidFill>
              </a:rPr>
              <a:t>1.7 and 3.0 </a:t>
            </a:r>
            <a:r>
              <a:rPr lang="en-US" b="1" dirty="0" err="1" smtClean="0">
                <a:solidFill>
                  <a:srgbClr val="00B050"/>
                </a:solidFill>
              </a:rPr>
              <a:t>ng</a:t>
            </a:r>
            <a:r>
              <a:rPr lang="en-US" b="1" dirty="0" smtClean="0">
                <a:solidFill>
                  <a:srgbClr val="00B050"/>
                </a:solidFill>
              </a:rPr>
              <a:t>/</a:t>
            </a:r>
            <a:r>
              <a:rPr lang="en-US" b="1" dirty="0" err="1" smtClean="0">
                <a:solidFill>
                  <a:srgbClr val="00B050"/>
                </a:solidFill>
              </a:rPr>
              <a:t>mL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 sufficient for diagnosis </a:t>
            </a:r>
          </a:p>
          <a:p>
            <a:r>
              <a:rPr lang="en-US" sz="2400" dirty="0" smtClean="0"/>
              <a:t>A 17OHP value of </a:t>
            </a:r>
            <a:r>
              <a:rPr lang="en-US" sz="2400" b="1" dirty="0" smtClean="0">
                <a:solidFill>
                  <a:srgbClr val="7030A0"/>
                </a:solidFill>
              </a:rPr>
              <a:t>&gt;1.70 </a:t>
            </a:r>
            <a:r>
              <a:rPr lang="en-US" sz="2400" b="1" dirty="0" err="1" smtClean="0">
                <a:solidFill>
                  <a:srgbClr val="7030A0"/>
                </a:solidFill>
              </a:rPr>
              <a:t>ng</a:t>
            </a:r>
            <a:r>
              <a:rPr lang="en-US" sz="2400" b="1" dirty="0" smtClean="0">
                <a:solidFill>
                  <a:srgbClr val="7030A0"/>
                </a:solidFill>
              </a:rPr>
              <a:t>/ml  </a:t>
            </a:r>
            <a:r>
              <a:rPr lang="en-US" sz="2400" dirty="0" smtClean="0"/>
              <a:t>is suggestive of NCCAH in an </a:t>
            </a:r>
            <a:r>
              <a:rPr lang="en-US" sz="2400" dirty="0" err="1" smtClean="0"/>
              <a:t>anovulatory</a:t>
            </a:r>
            <a:r>
              <a:rPr lang="en-US" sz="2400" dirty="0" smtClean="0"/>
              <a:t> cycle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ACTH Stimulation test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C00000"/>
                </a:solidFill>
              </a:rPr>
              <a:t>abnormal screening </a:t>
            </a:r>
            <a:r>
              <a:rPr lang="en-US" sz="2800" dirty="0" smtClean="0"/>
              <a:t>test is not diagnostic but requires a </a:t>
            </a:r>
            <a:r>
              <a:rPr lang="en-US" sz="2800" dirty="0" err="1" smtClean="0"/>
              <a:t>cosyntropin</a:t>
            </a:r>
            <a:r>
              <a:rPr lang="en-US" sz="2800" dirty="0" smtClean="0"/>
              <a:t> stimulation test to confirm the diagnosis of CAH, unless the basal 17OHP level </a:t>
            </a:r>
            <a:r>
              <a:rPr lang="en-US" sz="2800" b="1" dirty="0" smtClean="0">
                <a:solidFill>
                  <a:srgbClr val="00B050"/>
                </a:solidFill>
              </a:rPr>
              <a:t>is &gt;10 </a:t>
            </a:r>
            <a:r>
              <a:rPr lang="en-US" sz="2800" b="1" dirty="0" err="1" smtClean="0">
                <a:solidFill>
                  <a:srgbClr val="00B050"/>
                </a:solidFill>
              </a:rPr>
              <a:t>ng</a:t>
            </a:r>
            <a:r>
              <a:rPr lang="en-US" sz="2800" b="1" dirty="0" smtClean="0">
                <a:solidFill>
                  <a:srgbClr val="00B050"/>
                </a:solidFill>
              </a:rPr>
              <a:t>/ml</a:t>
            </a:r>
            <a:endParaRPr lang="fa-I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ACTH Stimulation test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ACTH stimulation test (250 </a:t>
            </a:r>
            <a:r>
              <a:rPr lang="en-US" dirty="0" err="1" smtClean="0"/>
              <a:t>ug</a:t>
            </a:r>
            <a:r>
              <a:rPr lang="en-US" dirty="0" smtClean="0"/>
              <a:t> of </a:t>
            </a:r>
            <a:r>
              <a:rPr lang="en-US" dirty="0" err="1" smtClean="0"/>
              <a:t>cosyntropin</a:t>
            </a:r>
            <a:r>
              <a:rPr lang="en-US" dirty="0" smtClean="0"/>
              <a:t> </a:t>
            </a:r>
            <a:r>
              <a:rPr lang="en-US" dirty="0" err="1" smtClean="0"/>
              <a:t>i.v</a:t>
            </a:r>
            <a:r>
              <a:rPr lang="en-US" dirty="0" smtClean="0"/>
              <a:t>.), with a measurement of 17OHP &amp; </a:t>
            </a:r>
            <a:r>
              <a:rPr lang="en-US" dirty="0" err="1" smtClean="0"/>
              <a:t>cortisol</a:t>
            </a:r>
            <a:r>
              <a:rPr lang="en-US" dirty="0" smtClean="0"/>
              <a:t> at 60 min.</a:t>
            </a:r>
          </a:p>
          <a:p>
            <a:r>
              <a:rPr lang="en-US" dirty="0" smtClean="0"/>
              <a:t> This is considered to be </a:t>
            </a:r>
            <a:r>
              <a:rPr lang="en-US" b="1" dirty="0" smtClean="0">
                <a:solidFill>
                  <a:srgbClr val="7030A0"/>
                </a:solidFill>
              </a:rPr>
              <a:t>the gold standard for </a:t>
            </a:r>
            <a:r>
              <a:rPr lang="en-US" dirty="0" smtClean="0"/>
              <a:t>the diagnosis</a:t>
            </a:r>
          </a:p>
          <a:p>
            <a:r>
              <a:rPr lang="en-US" dirty="0" smtClean="0"/>
              <a:t>ACTH is applied </a:t>
            </a:r>
            <a:r>
              <a:rPr lang="en-US" dirty="0" smtClean="0">
                <a:solidFill>
                  <a:srgbClr val="C00000"/>
                </a:solidFill>
              </a:rPr>
              <a:t>intramuscularly or intravenously </a:t>
            </a:r>
            <a:r>
              <a:rPr lang="en-US" dirty="0" smtClean="0"/>
              <a:t>in a dose of 250 </a:t>
            </a:r>
            <a:r>
              <a:rPr lang="en-US" dirty="0" err="1" smtClean="0"/>
              <a:t>ug</a:t>
            </a:r>
            <a:r>
              <a:rPr lang="en-US" dirty="0" smtClean="0"/>
              <a:t>/1.73 m2 and a second sample is taken </a:t>
            </a:r>
            <a:r>
              <a:rPr lang="en-US" b="1" dirty="0" smtClean="0">
                <a:solidFill>
                  <a:srgbClr val="00B050"/>
                </a:solidFill>
              </a:rPr>
              <a:t>after 60 minutes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ACTH Stimulation test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 if the result test is between 10 -15  </a:t>
            </a:r>
            <a:r>
              <a:rPr lang="en-US" b="1" dirty="0" err="1" smtClean="0">
                <a:solidFill>
                  <a:srgbClr val="7030A0"/>
                </a:solidFill>
              </a:rPr>
              <a:t>ng</a:t>
            </a:r>
            <a:r>
              <a:rPr lang="en-US" b="1" dirty="0" smtClean="0">
                <a:solidFill>
                  <a:srgbClr val="7030A0"/>
                </a:solidFill>
              </a:rPr>
              <a:t>/ml </a:t>
            </a:r>
          </a:p>
          <a:p>
            <a:r>
              <a:rPr lang="en-US" dirty="0" smtClean="0"/>
              <a:t>This range is inconclusive, and the diagnosis should be confirmed with </a:t>
            </a:r>
            <a:r>
              <a:rPr lang="en-US" b="1" dirty="0" smtClean="0">
                <a:solidFill>
                  <a:srgbClr val="0070C0"/>
                </a:solidFill>
              </a:rPr>
              <a:t>genotyping of the CYP21A2 gene</a:t>
            </a:r>
          </a:p>
          <a:p>
            <a:r>
              <a:rPr lang="en-US" dirty="0" smtClean="0"/>
              <a:t>The response to ACTH is </a:t>
            </a:r>
            <a:r>
              <a:rPr lang="en-US" b="1" dirty="0" smtClean="0">
                <a:solidFill>
                  <a:srgbClr val="7030A0"/>
                </a:solidFill>
              </a:rPr>
              <a:t>exaggerated in NCCAH</a:t>
            </a:r>
          </a:p>
          <a:p>
            <a:r>
              <a:rPr lang="en-US" dirty="0" smtClean="0"/>
              <a:t>17-OHP </a:t>
            </a:r>
            <a:r>
              <a:rPr lang="en-US" b="1" dirty="0" smtClean="0">
                <a:solidFill>
                  <a:srgbClr val="00B050"/>
                </a:solidFill>
              </a:rPr>
              <a:t>exceeding 15 </a:t>
            </a:r>
            <a:r>
              <a:rPr lang="en-US" b="1" dirty="0" err="1" smtClean="0">
                <a:solidFill>
                  <a:srgbClr val="00B050"/>
                </a:solidFill>
              </a:rPr>
              <a:t>ng</a:t>
            </a:r>
            <a:r>
              <a:rPr lang="en-US" b="1" dirty="0" smtClean="0">
                <a:solidFill>
                  <a:srgbClr val="00B050"/>
                </a:solidFill>
              </a:rPr>
              <a:t>/ml </a:t>
            </a:r>
            <a:r>
              <a:rPr lang="en-US" dirty="0" smtClean="0">
                <a:solidFill>
                  <a:srgbClr val="FF0000"/>
                </a:solidFill>
              </a:rPr>
              <a:t>confirms the diagnosis</a:t>
            </a:r>
          </a:p>
          <a:p>
            <a:r>
              <a:rPr lang="en-US" dirty="0" err="1" smtClean="0"/>
              <a:t>Cortisol</a:t>
            </a:r>
            <a:r>
              <a:rPr lang="en-US" dirty="0" smtClean="0"/>
              <a:t> level of </a:t>
            </a:r>
            <a:r>
              <a:rPr lang="en-US" b="1" dirty="0" smtClean="0">
                <a:solidFill>
                  <a:srgbClr val="7030A0"/>
                </a:solidFill>
              </a:rPr>
              <a:t>less than 18ug/dl </a:t>
            </a:r>
            <a:r>
              <a:rPr lang="en-US" dirty="0" smtClean="0"/>
              <a:t>might justify daily </a:t>
            </a:r>
            <a:r>
              <a:rPr lang="en-US" dirty="0" err="1" smtClean="0"/>
              <a:t>glucocorticoid</a:t>
            </a:r>
            <a:r>
              <a:rPr lang="en-US" dirty="0" smtClean="0"/>
              <a:t> supplementation and defined a condition at risk of adrenal failure in stress situations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Clinical features as adrenal mass 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Mimic </a:t>
            </a:r>
            <a:r>
              <a:rPr lang="en-US" dirty="0" err="1" smtClean="0"/>
              <a:t>virilizing</a:t>
            </a:r>
            <a:r>
              <a:rPr lang="en-US" dirty="0" smtClean="0"/>
              <a:t> ovarian or adrenal tumor</a:t>
            </a:r>
            <a:endParaRPr lang="fa-IR" dirty="0" smtClean="0"/>
          </a:p>
          <a:p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 smtClean="0">
                <a:solidFill>
                  <a:srgbClr val="FF0000"/>
                </a:solidFill>
              </a:rPr>
              <a:t>with adenomas </a:t>
            </a:r>
            <a:r>
              <a:rPr lang="en-US" dirty="0" smtClean="0"/>
              <a:t>identified incidentally should be </a:t>
            </a:r>
            <a:r>
              <a:rPr lang="en-US" b="1" dirty="0" smtClean="0">
                <a:solidFill>
                  <a:srgbClr val="0070C0"/>
                </a:solidFill>
              </a:rPr>
              <a:t>first evaluated for NCAH/CAH </a:t>
            </a:r>
            <a:r>
              <a:rPr lang="en-US" dirty="0" smtClean="0"/>
              <a:t>before any attempt of surgical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ACTH Stimulation test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0854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post-ACTH cutoff 17-OHP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&gt;15 </a:t>
            </a:r>
            <a:r>
              <a:rPr lang="en-US" dirty="0" err="1" smtClean="0"/>
              <a:t>ng</a:t>
            </a:r>
            <a:r>
              <a:rPr lang="en-US" dirty="0" smtClean="0"/>
              <a:t>/ml                       </a:t>
            </a:r>
            <a:r>
              <a:rPr lang="en-US" dirty="0" smtClean="0">
                <a:solidFill>
                  <a:srgbClr val="0070C0"/>
                </a:solidFill>
              </a:rPr>
              <a:t>Diagnosis confirmed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&gt;10 </a:t>
            </a:r>
            <a:r>
              <a:rPr lang="en-US" dirty="0" err="1" smtClean="0"/>
              <a:t>ng</a:t>
            </a:r>
            <a:r>
              <a:rPr lang="en-US" dirty="0" smtClean="0"/>
              <a:t>/ml                       </a:t>
            </a:r>
            <a:r>
              <a:rPr lang="en-US" b="1" dirty="0" smtClean="0">
                <a:solidFill>
                  <a:srgbClr val="7030A0"/>
                </a:solidFill>
              </a:rPr>
              <a:t>False-positive rate is high</a:t>
            </a:r>
            <a:r>
              <a:rPr lang="en-US" dirty="0" smtClean="0"/>
              <a:t>.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Considered to be diagnostic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Adrenal </a:t>
            </a:r>
            <a:r>
              <a:rPr lang="en-US" b="1" dirty="0" err="1" smtClean="0">
                <a:solidFill>
                  <a:srgbClr val="7030A0"/>
                </a:solidFill>
              </a:rPr>
              <a:t>incidentalomas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10 - 15 </a:t>
            </a:r>
            <a:r>
              <a:rPr lang="en-US" dirty="0" err="1" smtClean="0"/>
              <a:t>ng</a:t>
            </a:r>
            <a:r>
              <a:rPr lang="en-US" dirty="0" smtClean="0"/>
              <a:t>/ml                    </a:t>
            </a:r>
            <a:r>
              <a:rPr lang="en-US" b="1" dirty="0" smtClean="0">
                <a:solidFill>
                  <a:srgbClr val="00B050"/>
                </a:solidFill>
              </a:rPr>
              <a:t>we perform genotyping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                                          </a:t>
            </a:r>
            <a:r>
              <a:rPr lang="en-US" b="1" dirty="0" err="1" smtClean="0">
                <a:solidFill>
                  <a:srgbClr val="00B050"/>
                </a:solidFill>
              </a:rPr>
              <a:t>Heterozygotes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mutations </a:t>
            </a:r>
          </a:p>
          <a:p>
            <a:pPr>
              <a:buClr>
                <a:srgbClr val="FF0000"/>
              </a:buClr>
              <a:buNone/>
            </a:pPr>
            <a:r>
              <a:rPr lang="en-US" sz="1100" b="1" i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functional </a:t>
            </a:r>
            <a:r>
              <a:rPr lang="en-US" sz="1100" b="1" dirty="0" smtClean="0">
                <a:solidFill>
                  <a:srgbClr val="00B050"/>
                </a:solidFill>
              </a:rPr>
              <a:t>ovarian and/or adrenal </a:t>
            </a:r>
            <a:r>
              <a:rPr lang="en-US" sz="1100" b="1" dirty="0" err="1" smtClean="0">
                <a:solidFill>
                  <a:srgbClr val="00B050"/>
                </a:solidFill>
              </a:rPr>
              <a:t>hyperandrogenism</a:t>
            </a:r>
            <a:endParaRPr lang="en-US" sz="1100" b="1" dirty="0" smtClean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&lt; 10 </a:t>
            </a:r>
            <a:r>
              <a:rPr lang="en-US" dirty="0" err="1" smtClean="0"/>
              <a:t>ng</a:t>
            </a:r>
            <a:r>
              <a:rPr lang="en-US" dirty="0" smtClean="0"/>
              <a:t>/ml                       </a:t>
            </a:r>
            <a:r>
              <a:rPr lang="en-US" b="1" dirty="0" smtClean="0">
                <a:solidFill>
                  <a:srgbClr val="C00000"/>
                </a:solidFill>
              </a:rPr>
              <a:t>Excludes NCCAH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901" t="24413" r="12115" b="10488"/>
          <a:stretch>
            <a:fillRect/>
          </a:stretch>
        </p:blipFill>
        <p:spPr bwMode="auto">
          <a:xfrm>
            <a:off x="0" y="642918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466" t="21013" b="17142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Fertility Planning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 genetic testing of the prospective parents</a:t>
            </a:r>
          </a:p>
          <a:p>
            <a:r>
              <a:rPr lang="en-US" dirty="0" smtClean="0"/>
              <a:t> Females with NCCAH who desire to conceive </a:t>
            </a:r>
            <a:r>
              <a:rPr lang="en-US" dirty="0" smtClean="0">
                <a:solidFill>
                  <a:srgbClr val="FF0000"/>
                </a:solidFill>
              </a:rPr>
              <a:t>should be aware of the risk </a:t>
            </a:r>
            <a:r>
              <a:rPr lang="en-US" dirty="0" smtClean="0"/>
              <a:t>of giving birth to an infant with the classical form of the disease.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 mutations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date, over </a:t>
            </a:r>
            <a:r>
              <a:rPr lang="en-US" dirty="0" smtClean="0">
                <a:solidFill>
                  <a:srgbClr val="7030A0"/>
                </a:solidFill>
              </a:rPr>
              <a:t>200 CYP21A2 </a:t>
            </a:r>
            <a:r>
              <a:rPr lang="en-US" dirty="0" smtClean="0"/>
              <a:t>mutations have been reported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Approximately 10-19 mutations </a:t>
            </a:r>
            <a:r>
              <a:rPr lang="en-US" dirty="0" smtClean="0"/>
              <a:t>account for the majority of affected alleles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Genetic testing</a:t>
            </a:r>
            <a:r>
              <a:rPr lang="en-US" dirty="0" smtClean="0"/>
              <a:t> 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testing is </a:t>
            </a:r>
            <a:r>
              <a:rPr lang="en-US" dirty="0" smtClean="0">
                <a:solidFill>
                  <a:srgbClr val="FF0000"/>
                </a:solidFill>
              </a:rPr>
              <a:t>not considered to be a primary </a:t>
            </a:r>
            <a:r>
              <a:rPr lang="en-US" dirty="0" smtClean="0"/>
              <a:t>diagnostic tool for NCCAH.</a:t>
            </a:r>
          </a:p>
          <a:p>
            <a:r>
              <a:rPr lang="en-US" dirty="0" smtClean="0"/>
              <a:t>it may be used when biochemical results are </a:t>
            </a:r>
            <a:r>
              <a:rPr lang="en-US" b="1" dirty="0" smtClean="0">
                <a:solidFill>
                  <a:srgbClr val="00B050"/>
                </a:solidFill>
              </a:rPr>
              <a:t>borderline</a:t>
            </a:r>
            <a:r>
              <a:rPr lang="en-US" dirty="0" smtClean="0"/>
              <a:t> or when genetic counseling is needed prior to conception</a:t>
            </a:r>
          </a:p>
          <a:p>
            <a:r>
              <a:rPr lang="en-US" dirty="0" smtClean="0"/>
              <a:t>Genetic analysis can be a useful adjunct to newborn screening for family studies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To accurately distinguish </a:t>
            </a:r>
            <a:r>
              <a:rPr lang="en-US" dirty="0" smtClean="0"/>
              <a:t>between heterozygous mutation carriers and affected individuals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</a:t>
            </a:r>
            <a:r>
              <a:rPr lang="en-US" b="1" dirty="0" smtClean="0"/>
              <a:t> </a:t>
            </a:r>
            <a:r>
              <a:rPr lang="en-US" dirty="0" smtClean="0"/>
              <a:t>testing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genetic </a:t>
            </a:r>
            <a:r>
              <a:rPr lang="en-US" b="1" dirty="0" smtClean="0"/>
              <a:t>testing </a:t>
            </a:r>
            <a:r>
              <a:rPr lang="en-US" dirty="0" smtClean="0"/>
              <a:t>has not been performed by a </a:t>
            </a:r>
            <a:r>
              <a:rPr lang="en-US" b="1" dirty="0" smtClean="0">
                <a:solidFill>
                  <a:srgbClr val="7030A0"/>
                </a:solidFill>
              </a:rPr>
              <a:t>couple prior to conception</a:t>
            </a:r>
          </a:p>
          <a:p>
            <a:r>
              <a:rPr lang="en-US" dirty="0" smtClean="0"/>
              <a:t> The birth of an affected infant should prompt consideration of genotyping and consideration of </a:t>
            </a:r>
            <a:r>
              <a:rPr lang="en-US" b="1" dirty="0" smtClean="0">
                <a:solidFill>
                  <a:srgbClr val="0070C0"/>
                </a:solidFill>
              </a:rPr>
              <a:t>prenatal diagnosis in subsequent pregnancies</a:t>
            </a:r>
            <a:r>
              <a:rPr lang="en-US" dirty="0" smtClean="0"/>
              <a:t>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Genetic of NCCAH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 </a:t>
            </a:r>
            <a:r>
              <a:rPr lang="en-US" dirty="0" err="1" smtClean="0"/>
              <a:t>heterozygotes</a:t>
            </a:r>
            <a:endParaRPr lang="en-US" dirty="0" smtClean="0"/>
          </a:p>
          <a:p>
            <a:r>
              <a:rPr lang="en-US" dirty="0" err="1" smtClean="0"/>
              <a:t>Homozygotes</a:t>
            </a:r>
            <a:endParaRPr lang="en-US" dirty="0" smtClean="0"/>
          </a:p>
          <a:p>
            <a:r>
              <a:rPr lang="en-US" dirty="0" smtClean="0"/>
              <a:t>Allowing for </a:t>
            </a:r>
            <a:r>
              <a:rPr lang="en-US" b="1" dirty="0" smtClean="0">
                <a:solidFill>
                  <a:srgbClr val="7030A0"/>
                </a:solidFill>
              </a:rPr>
              <a:t>20 to 60 % of </a:t>
            </a:r>
            <a:r>
              <a:rPr lang="en-US" dirty="0" smtClean="0"/>
              <a:t>normal enzymatic activity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Compound </a:t>
            </a:r>
            <a:r>
              <a:rPr lang="en-US" b="1" dirty="0" err="1" smtClean="0"/>
              <a:t>heterozygotes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Two-thirds of </a:t>
            </a:r>
            <a:r>
              <a:rPr lang="en-US" dirty="0" smtClean="0"/>
              <a:t>NCCAH patients are compound </a:t>
            </a:r>
            <a:r>
              <a:rPr lang="en-US" dirty="0" err="1" smtClean="0"/>
              <a:t>heterozygotes</a:t>
            </a:r>
            <a:endParaRPr lang="en-US" dirty="0" smtClean="0"/>
          </a:p>
          <a:p>
            <a:r>
              <a:rPr lang="en-US" dirty="0" smtClean="0"/>
              <a:t>The majority of patients carry one mutation causing </a:t>
            </a:r>
            <a:r>
              <a:rPr lang="en-US" b="1" dirty="0" smtClean="0">
                <a:solidFill>
                  <a:srgbClr val="0070C0"/>
                </a:solidFill>
              </a:rPr>
              <a:t>severe enzyme </a:t>
            </a:r>
            <a:r>
              <a:rPr lang="en-US" dirty="0" smtClean="0"/>
              <a:t>deficiency</a:t>
            </a:r>
            <a:r>
              <a:rPr lang="en-US" b="1" dirty="0" smtClean="0">
                <a:solidFill>
                  <a:srgbClr val="C00000"/>
                </a:solidFill>
              </a:rPr>
              <a:t>(&lt;2% wild-type activity)  </a:t>
            </a:r>
            <a:r>
              <a:rPr lang="en-US" dirty="0" smtClean="0"/>
              <a:t>in one allele</a:t>
            </a:r>
            <a:r>
              <a:rPr lang="en-US" dirty="0" smtClean="0">
                <a:solidFill>
                  <a:srgbClr val="FF0000"/>
                </a:solidFill>
              </a:rPr>
              <a:t>( classic mutation ) </a:t>
            </a:r>
            <a:r>
              <a:rPr lang="en-US" dirty="0" smtClean="0"/>
              <a:t>and one mutation encoding a </a:t>
            </a:r>
            <a:r>
              <a:rPr lang="en-US" b="1" dirty="0" smtClean="0">
                <a:solidFill>
                  <a:srgbClr val="00B050"/>
                </a:solidFill>
              </a:rPr>
              <a:t>mild defect in the other</a:t>
            </a:r>
            <a:r>
              <a:rPr lang="en-US" dirty="0" smtClean="0"/>
              <a:t> allele  </a:t>
            </a:r>
            <a:r>
              <a:rPr lang="en-US" b="1" dirty="0" smtClean="0">
                <a:solidFill>
                  <a:srgbClr val="0070C0"/>
                </a:solidFill>
              </a:rPr>
              <a:t>(20–50% of wild-type activity)</a:t>
            </a:r>
            <a:endParaRPr lang="fa-I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Homozygotes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. Approximately </a:t>
            </a:r>
            <a:r>
              <a:rPr lang="en-US" b="1" dirty="0" smtClean="0">
                <a:solidFill>
                  <a:srgbClr val="00B050"/>
                </a:solidFill>
              </a:rPr>
              <a:t>25–50% of </a:t>
            </a:r>
            <a:r>
              <a:rPr lang="en-US" dirty="0" smtClean="0"/>
              <a:t>individuals with NCCAH are reported to have </a:t>
            </a:r>
            <a:r>
              <a:rPr lang="en-US" dirty="0" smtClean="0">
                <a:solidFill>
                  <a:srgbClr val="FF0000"/>
                </a:solidFill>
              </a:rPr>
              <a:t>mild mutations </a:t>
            </a:r>
            <a:r>
              <a:rPr lang="en-US" dirty="0" smtClean="0"/>
              <a:t>on both alleles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Clinical features in </a:t>
            </a:r>
            <a:r>
              <a:rPr lang="en-US" dirty="0" smtClean="0"/>
              <a:t>Infants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rare </a:t>
            </a:r>
          </a:p>
          <a:p>
            <a:r>
              <a:rPr lang="en-US" dirty="0" smtClean="0"/>
              <a:t>Recently, has been detected in newborns screening </a:t>
            </a:r>
          </a:p>
          <a:p>
            <a:r>
              <a:rPr lang="en-US" dirty="0" smtClean="0"/>
              <a:t>Mild-to-moderate elevations in 17-OHP observed in infants who had </a:t>
            </a:r>
            <a:r>
              <a:rPr lang="en-US" b="1" dirty="0" smtClean="0">
                <a:solidFill>
                  <a:srgbClr val="C00000"/>
                </a:solidFill>
              </a:rPr>
              <a:t>no symptoms other than mild </a:t>
            </a:r>
            <a:r>
              <a:rPr lang="en-US" b="1" dirty="0" err="1" smtClean="0">
                <a:solidFill>
                  <a:srgbClr val="C00000"/>
                </a:solidFill>
              </a:rPr>
              <a:t>clitoromegaly</a:t>
            </a:r>
            <a:r>
              <a:rPr lang="en-US" dirty="0" smtClean="0"/>
              <a:t> in some affected girls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of classic CAH in offspring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8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The overall risk of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Severe (classic) 21-hydroxylase deficiency </a:t>
            </a:r>
            <a:r>
              <a:rPr lang="en-US" sz="2400" dirty="0" smtClean="0"/>
              <a:t>in a child of a mother with the </a:t>
            </a:r>
            <a:r>
              <a:rPr lang="en-US" sz="2400" b="1" dirty="0" smtClean="0"/>
              <a:t>Compound </a:t>
            </a:r>
            <a:r>
              <a:rPr lang="en-US" sz="2400" b="1" dirty="0" err="1" smtClean="0"/>
              <a:t>heterozygotes</a:t>
            </a:r>
            <a:r>
              <a:rPr lang="en-US" sz="2400" dirty="0" smtClean="0"/>
              <a:t> has been estimated at </a:t>
            </a:r>
            <a:r>
              <a:rPr lang="en-US" sz="2400" dirty="0" smtClean="0">
                <a:solidFill>
                  <a:srgbClr val="FF0000"/>
                </a:solidFill>
              </a:rPr>
              <a:t>2.5%</a:t>
            </a:r>
          </a:p>
          <a:p>
            <a:r>
              <a:rPr lang="en-US" sz="2400" dirty="0" smtClean="0"/>
              <a:t> while the risk of  NCCAH is </a:t>
            </a:r>
            <a:r>
              <a:rPr lang="en-US" sz="2400" dirty="0" smtClean="0">
                <a:solidFill>
                  <a:srgbClr val="FF0000"/>
                </a:solidFill>
              </a:rPr>
              <a:t>15%</a:t>
            </a:r>
          </a:p>
          <a:p>
            <a:r>
              <a:rPr lang="en-US" sz="2400" dirty="0" smtClean="0"/>
              <a:t>The risk to the child will depend on whether the </a:t>
            </a:r>
            <a:r>
              <a:rPr lang="en-US" sz="2400" b="1" dirty="0" smtClean="0">
                <a:solidFill>
                  <a:srgbClr val="7030A0"/>
                </a:solidFill>
              </a:rPr>
              <a:t>father is a heterozygote or not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if this is the case, whether he bears </a:t>
            </a:r>
            <a:r>
              <a:rPr lang="en-US" sz="2400" b="1" dirty="0" smtClean="0">
                <a:solidFill>
                  <a:srgbClr val="C00000"/>
                </a:solidFill>
              </a:rPr>
              <a:t>a mild or severe allele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Antepartum</a:t>
            </a:r>
            <a:r>
              <a:rPr lang="en-US" sz="2400" dirty="0" smtClean="0"/>
              <a:t> maternal </a:t>
            </a:r>
            <a:r>
              <a:rPr lang="en-US" sz="2400" b="1" dirty="0" err="1" smtClean="0">
                <a:solidFill>
                  <a:srgbClr val="7030A0"/>
                </a:solidFill>
              </a:rPr>
              <a:t>glucocorticoid</a:t>
            </a:r>
            <a:r>
              <a:rPr lang="en-US" sz="2400" dirty="0" smtClean="0"/>
              <a:t> suppression be recommended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Classic  CAH risk</a:t>
            </a:r>
            <a:r>
              <a:rPr lang="en-US" sz="1000" b="1" dirty="0" smtClean="0">
                <a:solidFill>
                  <a:srgbClr val="00B050"/>
                </a:solidFill>
              </a:rPr>
              <a:t>: 1/60*1/2*50%*1/2= 1/480</a:t>
            </a:r>
          </a:p>
          <a:p>
            <a:r>
              <a:rPr lang="en-US" sz="1000" b="1" dirty="0" smtClean="0">
                <a:solidFill>
                  <a:srgbClr val="7030A0"/>
                </a:solidFill>
              </a:rPr>
              <a:t>Non Classic  CAH risk:1/16*1/2*100%= 1/32 </a:t>
            </a:r>
          </a:p>
          <a:p>
            <a:endParaRPr lang="fa-IR" sz="2400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of classic CAH in offspring</a:t>
            </a:r>
            <a:r>
              <a:rPr lang="en-US" dirty="0" smtClean="0"/>
              <a:t> 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Women who carry the classic (severe) mutation whose partner also carries the </a:t>
            </a:r>
            <a:r>
              <a:rPr lang="en-US" b="1" dirty="0" smtClean="0">
                <a:solidFill>
                  <a:srgbClr val="FF0000"/>
                </a:solidFill>
              </a:rPr>
              <a:t>classic mutation </a:t>
            </a:r>
            <a:r>
              <a:rPr lang="en-US" dirty="0" smtClean="0"/>
              <a:t>are at risk of having </a:t>
            </a:r>
            <a:r>
              <a:rPr lang="en-US" b="1" dirty="0" smtClean="0">
                <a:solidFill>
                  <a:srgbClr val="0070C0"/>
                </a:solidFill>
              </a:rPr>
              <a:t>an infant who is homozygous for the severe </a:t>
            </a:r>
            <a:r>
              <a:rPr lang="en-US" dirty="0" smtClean="0"/>
              <a:t>mutation.</a:t>
            </a:r>
          </a:p>
          <a:p>
            <a:pPr>
              <a:buNone/>
            </a:pPr>
            <a:endParaRPr lang="fa-IR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Risk of classic CAH in offspring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NCCAH-affected mother is a </a:t>
            </a:r>
            <a:r>
              <a:rPr lang="en-US" b="1" dirty="0" smtClean="0">
                <a:solidFill>
                  <a:srgbClr val="7030A0"/>
                </a:solidFill>
              </a:rPr>
              <a:t>homozygote with two mild alleles </a:t>
            </a:r>
          </a:p>
          <a:p>
            <a:r>
              <a:rPr lang="en-US" dirty="0" smtClean="0"/>
              <a:t>There is no risk that her daughter will have classic  CAH</a:t>
            </a:r>
          </a:p>
          <a:p>
            <a:r>
              <a:rPr lang="en-US" dirty="0" smtClean="0"/>
              <a:t> Although she may have NCCAH </a:t>
            </a:r>
            <a:r>
              <a:rPr lang="en-US" b="1" dirty="0" smtClean="0">
                <a:solidFill>
                  <a:srgbClr val="FF0000"/>
                </a:solidFill>
              </a:rPr>
              <a:t>if  the father is heterozygous </a:t>
            </a:r>
            <a:r>
              <a:rPr lang="en-US" dirty="0" smtClean="0"/>
              <a:t>for the CYP12A2 mutations</a:t>
            </a:r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of CAH in offspring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The predicted chances of parents if mother is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Compound </a:t>
            </a:r>
            <a:r>
              <a:rPr lang="en-US" sz="2800" b="1" dirty="0" err="1" smtClean="0">
                <a:solidFill>
                  <a:srgbClr val="7030A0"/>
                </a:solidFill>
              </a:rPr>
              <a:t>heterozygotes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400" dirty="0" smtClean="0"/>
              <a:t>Giving birth to a child with CAH is 1 in 120 for unknown paternal genotype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zero</a:t>
            </a:r>
            <a:r>
              <a:rPr lang="en-US" sz="2400" dirty="0" smtClean="0"/>
              <a:t> if the father has no relevant mutation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½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CAH</a:t>
            </a:r>
            <a:r>
              <a:rPr lang="en-US" sz="2400" dirty="0" smtClean="0"/>
              <a:t>   if  father has a heterozygous mutation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¼ classic CAH </a:t>
            </a:r>
            <a:r>
              <a:rPr lang="en-US" sz="2400" dirty="0" smtClean="0"/>
              <a:t> if  father has a  classic mutation</a:t>
            </a:r>
          </a:p>
          <a:p>
            <a:r>
              <a:rPr lang="en-US" sz="2400" dirty="0" smtClean="0"/>
              <a:t>. As a result, genetic testing of the partners of these women is essential to assess the risk of giving birth to a child with the classical form of CAH</a:t>
            </a:r>
          </a:p>
          <a:p>
            <a:r>
              <a:rPr lang="en-US" dirty="0" smtClean="0"/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Risk of CAH </a:t>
            </a:r>
            <a:r>
              <a:rPr lang="en-US" sz="1050" dirty="0" smtClean="0"/>
              <a:t>=1/60*1/2*100% = 1/120</a:t>
            </a:r>
            <a:endParaRPr lang="fa-I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128" t="29150" r="39014" b="17143"/>
          <a:stretch>
            <a:fillRect/>
          </a:stretch>
        </p:blipFill>
        <p:spPr bwMode="auto">
          <a:xfrm>
            <a:off x="214282" y="1071546"/>
            <a:ext cx="87868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be noted that carrier status is </a:t>
            </a:r>
            <a:r>
              <a:rPr lang="en-US" dirty="0" smtClean="0">
                <a:solidFill>
                  <a:srgbClr val="C00000"/>
                </a:solidFill>
              </a:rPr>
              <a:t>2–15%</a:t>
            </a:r>
            <a:r>
              <a:rPr lang="en-US" dirty="0" smtClean="0"/>
              <a:t> in different populations and half of these individuals carry a severe mutation.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Heterozygote carriers 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document the presence of a carrier state for genetic counseling </a:t>
            </a:r>
          </a:p>
          <a:p>
            <a:r>
              <a:rPr lang="en-US" dirty="0" smtClean="0"/>
              <a:t>Biochemical testing </a:t>
            </a:r>
            <a:r>
              <a:rPr lang="en-US" b="1" dirty="0" smtClean="0">
                <a:solidFill>
                  <a:srgbClr val="0070C0"/>
                </a:solidFill>
              </a:rPr>
              <a:t>has been used to identify </a:t>
            </a:r>
            <a:r>
              <a:rPr lang="en-US" dirty="0" smtClean="0"/>
              <a:t>heterozygote carriers</a:t>
            </a:r>
          </a:p>
          <a:p>
            <a:r>
              <a:rPr lang="en-US" dirty="0" smtClean="0"/>
              <a:t>But results </a:t>
            </a:r>
            <a:r>
              <a:rPr lang="en-US" dirty="0" smtClean="0">
                <a:solidFill>
                  <a:srgbClr val="FF0000"/>
                </a:solidFill>
              </a:rPr>
              <a:t>may be misleading </a:t>
            </a:r>
            <a:r>
              <a:rPr lang="en-US" dirty="0" smtClean="0"/>
              <a:t>and do not correlate well with results of genotyping.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Heterozygote carriers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 clear consensus </a:t>
            </a:r>
            <a:r>
              <a:rPr lang="en-US" dirty="0" smtClean="0"/>
              <a:t>as to whether heterozygote carriers are at </a:t>
            </a:r>
            <a:r>
              <a:rPr lang="en-US" dirty="0" smtClean="0">
                <a:solidFill>
                  <a:srgbClr val="0070C0"/>
                </a:solidFill>
              </a:rPr>
              <a:t>increased risk of developing </a:t>
            </a:r>
            <a:r>
              <a:rPr lang="en-US" dirty="0" err="1" smtClean="0">
                <a:solidFill>
                  <a:srgbClr val="0070C0"/>
                </a:solidFill>
              </a:rPr>
              <a:t>hyperandrogenic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symptoms.</a:t>
            </a:r>
          </a:p>
          <a:p>
            <a:r>
              <a:rPr lang="en-US" dirty="0" smtClean="0"/>
              <a:t> In several studies of women with </a:t>
            </a:r>
            <a:r>
              <a:rPr lang="en-US" dirty="0" err="1" smtClean="0"/>
              <a:t>hirsutism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8 to 30% </a:t>
            </a:r>
            <a:r>
              <a:rPr lang="en-US" dirty="0" smtClean="0"/>
              <a:t>were identified as </a:t>
            </a:r>
            <a:r>
              <a:rPr lang="en-US" dirty="0" smtClean="0">
                <a:solidFill>
                  <a:srgbClr val="7030A0"/>
                </a:solidFill>
              </a:rPr>
              <a:t>heterozygote carriers </a:t>
            </a:r>
          </a:p>
          <a:p>
            <a:r>
              <a:rPr lang="en-US" dirty="0" smtClean="0"/>
              <a:t>The frequency of heterozygote carriers has been reported to be about </a:t>
            </a:r>
            <a:r>
              <a:rPr lang="en-US" dirty="0" smtClean="0">
                <a:solidFill>
                  <a:srgbClr val="FF0000"/>
                </a:solidFill>
              </a:rPr>
              <a:t>1 in 60 to 80 </a:t>
            </a:r>
            <a:r>
              <a:rPr lang="en-US" dirty="0" smtClean="0"/>
              <a:t>in some studies but closer to </a:t>
            </a:r>
            <a:r>
              <a:rPr lang="en-US" dirty="0" smtClean="0">
                <a:solidFill>
                  <a:srgbClr val="00B050"/>
                </a:solidFill>
              </a:rPr>
              <a:t>1 in 10 in another study</a:t>
            </a:r>
          </a:p>
          <a:p>
            <a:endParaRPr lang="en-US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Heterozygote carriers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keep in mind </a:t>
            </a:r>
            <a:r>
              <a:rPr lang="en-US" b="1" dirty="0" smtClean="0">
                <a:solidFill>
                  <a:srgbClr val="7030A0"/>
                </a:solidFill>
              </a:rPr>
              <a:t>that about half of subjects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B050"/>
                </a:solidFill>
              </a:rPr>
              <a:t>premature </a:t>
            </a:r>
            <a:r>
              <a:rPr lang="en-US" dirty="0" err="1" smtClean="0">
                <a:solidFill>
                  <a:srgbClr val="00B050"/>
                </a:solidFill>
              </a:rPr>
              <a:t>pubarche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may be heterozygote carriers of a </a:t>
            </a:r>
            <a:r>
              <a:rPr lang="en-US" dirty="0" smtClean="0">
                <a:solidFill>
                  <a:srgbClr val="FF0000"/>
                </a:solidFill>
              </a:rPr>
              <a:t>CYP21A2 mutation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Heterozygote carriers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ACTH-stimulated</a:t>
            </a:r>
          </a:p>
          <a:p>
            <a:r>
              <a:rPr lang="en-US" dirty="0" smtClean="0"/>
              <a:t>17-OHP may be exaggerated and even overlap with some </a:t>
            </a:r>
            <a:r>
              <a:rPr lang="en-US" dirty="0" err="1" smtClean="0">
                <a:solidFill>
                  <a:srgbClr val="FF0000"/>
                </a:solidFill>
              </a:rPr>
              <a:t>nonclassic</a:t>
            </a:r>
            <a:r>
              <a:rPr lang="en-US" dirty="0" smtClean="0">
                <a:solidFill>
                  <a:srgbClr val="FF0000"/>
                </a:solidFill>
              </a:rPr>
              <a:t> patients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Exhibit slightly elevated 17 OHP levels post ACTH stimulation</a:t>
            </a:r>
          </a:p>
          <a:p>
            <a:r>
              <a:rPr lang="en-US" dirty="0" smtClean="0"/>
              <a:t>Overlap  with unaffected subjects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Clinical manifestation in childhood and adolescence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Remain asymptomatic </a:t>
            </a:r>
          </a:p>
          <a:p>
            <a:r>
              <a:rPr lang="en-US" dirty="0" smtClean="0"/>
              <a:t>Normal reproductive function</a:t>
            </a:r>
          </a:p>
          <a:p>
            <a:r>
              <a:rPr lang="en-US" dirty="0" smtClean="0"/>
              <a:t>Only become aware of NCCAH due to the diagnosis of </a:t>
            </a:r>
            <a:r>
              <a:rPr lang="en-US" b="1" dirty="0" smtClean="0">
                <a:solidFill>
                  <a:srgbClr val="C00000"/>
                </a:solidFill>
              </a:rPr>
              <a:t>another family member and consequent testing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Genotype versus phenotype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who are </a:t>
            </a:r>
            <a:r>
              <a:rPr lang="en-US" b="1" dirty="0" smtClean="0">
                <a:solidFill>
                  <a:srgbClr val="00B050"/>
                </a:solidFill>
              </a:rPr>
              <a:t>compound </a:t>
            </a:r>
            <a:r>
              <a:rPr lang="en-US" b="1" dirty="0" err="1" smtClean="0">
                <a:solidFill>
                  <a:srgbClr val="00B050"/>
                </a:solidFill>
              </a:rPr>
              <a:t>heterozygotes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usually have the phenotype associated </a:t>
            </a:r>
            <a:r>
              <a:rPr lang="en-US" b="1" dirty="0" smtClean="0">
                <a:solidFill>
                  <a:srgbClr val="C00000"/>
                </a:solidFill>
              </a:rPr>
              <a:t>with the less severe of the two genetic defects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Obligate heterozygote carriers </a:t>
            </a:r>
            <a:r>
              <a:rPr lang="en-US" dirty="0" smtClean="0"/>
              <a:t>may have mild biochemical abnormalities, but </a:t>
            </a:r>
            <a:r>
              <a:rPr lang="en-US" b="1" dirty="0" smtClean="0">
                <a:solidFill>
                  <a:srgbClr val="00B050"/>
                </a:solidFill>
              </a:rPr>
              <a:t>no clinically important </a:t>
            </a:r>
            <a:r>
              <a:rPr lang="en-US" dirty="0" smtClean="0"/>
              <a:t>endocrine disorder.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Genotype versus phenotype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Despite these general correlations</a:t>
            </a:r>
            <a:endParaRPr lang="en-US" dirty="0" smtClean="0"/>
          </a:p>
          <a:p>
            <a:r>
              <a:rPr lang="en-US" dirty="0" smtClean="0"/>
              <a:t>CYP21A2 deficiency phenotype does not always </a:t>
            </a:r>
            <a:r>
              <a:rPr lang="en-US" dirty="0" smtClean="0">
                <a:solidFill>
                  <a:srgbClr val="C00000"/>
                </a:solidFill>
              </a:rPr>
              <a:t>correlate precisely with the genotype</a:t>
            </a:r>
            <a:r>
              <a:rPr lang="en-US" dirty="0" smtClean="0"/>
              <a:t>, suggesting that other genes influence the clinical manifestations</a:t>
            </a: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Correlation between Genotype versus phenotype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for the null genotype form             </a:t>
            </a:r>
            <a:r>
              <a:rPr lang="en-US" dirty="0" smtClean="0">
                <a:solidFill>
                  <a:srgbClr val="FF0000"/>
                </a:solidFill>
              </a:rPr>
              <a:t>100%</a:t>
            </a: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for the simple </a:t>
            </a:r>
            <a:r>
              <a:rPr lang="en-US" dirty="0" err="1" smtClean="0"/>
              <a:t>virilising</a:t>
            </a:r>
            <a:r>
              <a:rPr lang="en-US" dirty="0" smtClean="0"/>
              <a:t> form          </a:t>
            </a:r>
            <a:r>
              <a:rPr lang="en-US" dirty="0" smtClean="0">
                <a:solidFill>
                  <a:srgbClr val="FF0000"/>
                </a:solidFill>
              </a:rPr>
              <a:t>95%</a:t>
            </a: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for NCCAH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70%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Clinical features </a:t>
            </a:r>
            <a:r>
              <a:rPr lang="en-US" dirty="0" smtClean="0"/>
              <a:t>should </a:t>
            </a:r>
            <a:r>
              <a:rPr lang="en-US" dirty="0" smtClean="0">
                <a:solidFill>
                  <a:srgbClr val="41631B"/>
                </a:solidFill>
              </a:rPr>
              <a:t>guide management </a:t>
            </a:r>
          </a:p>
          <a:p>
            <a:r>
              <a:rPr lang="en-US" dirty="0" smtClean="0"/>
              <a:t>Hormonal and molecular findings </a:t>
            </a:r>
            <a:r>
              <a:rPr lang="en-US" dirty="0" smtClean="0">
                <a:solidFill>
                  <a:srgbClr val="00B050"/>
                </a:solidFill>
              </a:rPr>
              <a:t>do not necessarily </a:t>
            </a:r>
            <a:r>
              <a:rPr lang="en-US" dirty="0" smtClean="0"/>
              <a:t>predict clinical severity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Glucocorticoid</a:t>
            </a:r>
            <a:r>
              <a:rPr lang="en-US" sz="3600" dirty="0" smtClean="0"/>
              <a:t> Treatment in Children 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err="1" smtClean="0">
                <a:solidFill>
                  <a:srgbClr val="00B050"/>
                </a:solidFill>
              </a:rPr>
              <a:t>Glucocorticoids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should be administered to children with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Early-onset or rapid progression of </a:t>
            </a:r>
            <a:r>
              <a:rPr lang="en-US" sz="2400" dirty="0" err="1" smtClean="0"/>
              <a:t>pubarche</a:t>
            </a:r>
            <a:r>
              <a:rPr lang="en-US" sz="24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And/or accelerated </a:t>
            </a:r>
            <a:r>
              <a:rPr lang="en-US" sz="2400" dirty="0" smtClean="0">
                <a:solidFill>
                  <a:srgbClr val="C00000"/>
                </a:solidFill>
              </a:rPr>
              <a:t>growth velocity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0070C0"/>
                </a:solidFill>
              </a:rPr>
              <a:t>bone maturation significantly </a:t>
            </a:r>
            <a:r>
              <a:rPr lang="en-US" sz="2400" dirty="0" smtClean="0"/>
              <a:t>advanced (two or more years advanced) to adversely affect adult height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 Early and inappropriate pubertal onset with rapid progression of </a:t>
            </a:r>
            <a:r>
              <a:rPr lang="en-US" sz="2400" dirty="0" err="1" smtClean="0"/>
              <a:t>adrenarche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Episodes with severe exaggerated fatigue during inter-current illnesses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Which children should not be treated?</a:t>
            </a:r>
            <a:br>
              <a:rPr lang="en-US" sz="4000" dirty="0" smtClean="0"/>
            </a:b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</a:t>
            </a:r>
            <a:r>
              <a:rPr lang="en-US" dirty="0" err="1" smtClean="0"/>
              <a:t>pubarche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without advanced bone </a:t>
            </a:r>
            <a:r>
              <a:rPr lang="en-US" dirty="0" smtClean="0"/>
              <a:t>maturation can be monitored </a:t>
            </a:r>
            <a:r>
              <a:rPr lang="en-US" b="1" dirty="0" smtClean="0">
                <a:solidFill>
                  <a:srgbClr val="0070C0"/>
                </a:solidFill>
              </a:rPr>
              <a:t>every six months without treatment</a:t>
            </a:r>
          </a:p>
          <a:p>
            <a:r>
              <a:rPr lang="en-US" sz="2400" dirty="0" err="1" smtClean="0"/>
              <a:t>Apocrine</a:t>
            </a:r>
            <a:r>
              <a:rPr lang="en-US" sz="2400" dirty="0" smtClean="0"/>
              <a:t> body odor  alone is not an indication for treatment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Asymptomatic children who </a:t>
            </a:r>
            <a:r>
              <a:rPr lang="en-US" dirty="0" smtClean="0"/>
              <a:t>are diagnosed genetically due to family genotyping studies do not require treatment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Glucocorticoid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Treatment in children with a suboptimal </a:t>
            </a:r>
            <a:r>
              <a:rPr lang="en-US" sz="2400" dirty="0" err="1" smtClean="0">
                <a:solidFill>
                  <a:schemeClr val="tx1"/>
                </a:solidFill>
              </a:rPr>
              <a:t>cortisol</a:t>
            </a:r>
            <a:r>
              <a:rPr lang="en-US" sz="2400" dirty="0" smtClean="0">
                <a:solidFill>
                  <a:schemeClr val="tx1"/>
                </a:solidFill>
              </a:rPr>
              <a:t> response  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Synacthen</a:t>
            </a:r>
            <a:r>
              <a:rPr lang="en-US" sz="2800" dirty="0" smtClean="0"/>
              <a:t>/ </a:t>
            </a:r>
            <a:r>
              <a:rPr lang="en-US" sz="2800" dirty="0" err="1" smtClean="0"/>
              <a:t>cosynthropin</a:t>
            </a:r>
            <a:r>
              <a:rPr lang="en-US" sz="2800" dirty="0" smtClean="0"/>
              <a:t> stimulated </a:t>
            </a:r>
            <a:r>
              <a:rPr lang="en-US" sz="2800" dirty="0" err="1" smtClean="0"/>
              <a:t>cortisol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&lt;18ug/dl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One-third of the diagnosed </a:t>
            </a:r>
            <a:r>
              <a:rPr lang="en-US" dirty="0" smtClean="0"/>
              <a:t>patients with NCCAH have a partial </a:t>
            </a:r>
            <a:r>
              <a:rPr lang="en-US" dirty="0" err="1" smtClean="0"/>
              <a:t>cortisol</a:t>
            </a:r>
            <a:r>
              <a:rPr lang="en-US" dirty="0" smtClean="0"/>
              <a:t> insufficiency</a:t>
            </a:r>
          </a:p>
          <a:p>
            <a:r>
              <a:rPr lang="en-US" dirty="0" err="1" smtClean="0"/>
              <a:t>Glucocorticoids</a:t>
            </a:r>
            <a:r>
              <a:rPr lang="en-US" dirty="0" smtClean="0"/>
              <a:t> can be recommended </a:t>
            </a:r>
            <a:r>
              <a:rPr lang="en-US" b="1" dirty="0" smtClean="0">
                <a:solidFill>
                  <a:srgbClr val="FF0000"/>
                </a:solidFill>
              </a:rPr>
              <a:t>during severe illness</a:t>
            </a:r>
            <a:r>
              <a:rPr lang="en-US" dirty="0" smtClean="0"/>
              <a:t> at least for those with a suboptimal stimulation response</a:t>
            </a:r>
          </a:p>
          <a:p>
            <a:r>
              <a:rPr lang="en-US" dirty="0" smtClean="0"/>
              <a:t>There is a need for </a:t>
            </a:r>
            <a:r>
              <a:rPr lang="en-US" b="1" dirty="0" smtClean="0">
                <a:solidFill>
                  <a:srgbClr val="7030A0"/>
                </a:solidFill>
              </a:rPr>
              <a:t>increased </a:t>
            </a:r>
            <a:r>
              <a:rPr lang="en-US" b="1" dirty="0" err="1" smtClean="0">
                <a:solidFill>
                  <a:srgbClr val="7030A0"/>
                </a:solidFill>
              </a:rPr>
              <a:t>glucocorticoid</a:t>
            </a:r>
            <a:r>
              <a:rPr lang="en-US" b="1" dirty="0" smtClean="0">
                <a:solidFill>
                  <a:srgbClr val="7030A0"/>
                </a:solidFill>
              </a:rPr>
              <a:t> doses </a:t>
            </a:r>
            <a:r>
              <a:rPr lang="en-US" dirty="0" smtClean="0"/>
              <a:t>and sometimes </a:t>
            </a:r>
            <a:r>
              <a:rPr lang="en-US" dirty="0" err="1" smtClean="0"/>
              <a:t>i.v</a:t>
            </a:r>
            <a:r>
              <a:rPr lang="en-US" dirty="0" smtClean="0"/>
              <a:t>. administration </a:t>
            </a:r>
            <a:r>
              <a:rPr lang="en-US" b="1" dirty="0" smtClean="0">
                <a:solidFill>
                  <a:srgbClr val="0070C0"/>
                </a:solidFill>
              </a:rPr>
              <a:t>during stress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Routine systemic </a:t>
            </a:r>
            <a:r>
              <a:rPr lang="en-US" dirty="0" smtClean="0"/>
              <a:t>hydrocortisone not recommended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Glucocorticoid</a:t>
            </a:r>
            <a:r>
              <a:rPr lang="en-US" sz="4000" dirty="0" smtClean="0"/>
              <a:t> Treatment in Children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Chronic </a:t>
            </a:r>
            <a:r>
              <a:rPr lang="en-US" b="1" dirty="0" err="1" smtClean="0">
                <a:solidFill>
                  <a:srgbClr val="C00000"/>
                </a:solidFill>
              </a:rPr>
              <a:t>glucocorticoid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suppression may also be recommended in those NCCAH patients </a:t>
            </a:r>
            <a:r>
              <a:rPr lang="en-US" b="1" dirty="0" smtClean="0">
                <a:solidFill>
                  <a:srgbClr val="0070C0"/>
                </a:solidFill>
              </a:rPr>
              <a:t>whose adrenals are </a:t>
            </a:r>
            <a:r>
              <a:rPr lang="en-US" b="1" dirty="0" err="1" smtClean="0">
                <a:solidFill>
                  <a:srgbClr val="0070C0"/>
                </a:solidFill>
              </a:rPr>
              <a:t>hyperplastic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adenomatous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on computed tomography to prevent any further growth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err="1" smtClean="0"/>
              <a:t>Glucocorticoid</a:t>
            </a:r>
            <a:r>
              <a:rPr lang="en-US" sz="4000" dirty="0" smtClean="0"/>
              <a:t> Treatment in Children </a:t>
            </a:r>
            <a:endParaRPr lang="fa-IR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Children with precocious puberty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 some cases, elevated androgen may lead to secondary  activation of </a:t>
            </a:r>
            <a:r>
              <a:rPr lang="en-US" b="1" dirty="0" err="1" smtClean="0">
                <a:solidFill>
                  <a:srgbClr val="00B050"/>
                </a:solidFill>
              </a:rPr>
              <a:t>GnRH</a:t>
            </a:r>
            <a:r>
              <a:rPr lang="en-US" b="1" dirty="0" smtClean="0">
                <a:solidFill>
                  <a:srgbClr val="00B050"/>
                </a:solidFill>
              </a:rPr>
              <a:t> axis, leading to </a:t>
            </a:r>
            <a:r>
              <a:rPr lang="en-US" sz="2800" b="1" dirty="0" smtClean="0">
                <a:solidFill>
                  <a:srgbClr val="00B050"/>
                </a:solidFill>
              </a:rPr>
              <a:t>precocious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puberty.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In such a case, a parallel course with </a:t>
            </a:r>
            <a:r>
              <a:rPr lang="en-US" dirty="0" err="1" smtClean="0"/>
              <a:t>GnRH</a:t>
            </a:r>
            <a:r>
              <a:rPr lang="en-US" dirty="0" smtClean="0"/>
              <a:t> analog may be prescribed if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Bone age is significantly higher than chronological age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And/or projected final height </a:t>
            </a:r>
            <a:r>
              <a:rPr lang="en-US" dirty="0" smtClean="0"/>
              <a:t>is disproportionate to target height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GH prescription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 prescription resulted in attainment of target height </a:t>
            </a:r>
          </a:p>
          <a:p>
            <a:r>
              <a:rPr lang="en-US" sz="2400" dirty="0" smtClean="0"/>
              <a:t>The above-described therapy is recommended only for those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predicted height SD i</a:t>
            </a:r>
            <a:r>
              <a:rPr lang="en-US" dirty="0" smtClean="0"/>
              <a:t>s −2.25 &lt; </a:t>
            </a:r>
            <a:r>
              <a:rPr lang="en-US" dirty="0" smtClean="0">
                <a:solidFill>
                  <a:srgbClr val="FF0000"/>
                </a:solidFill>
              </a:rPr>
              <a:t>the target height or even lower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Glucocorticoids</a:t>
            </a:r>
            <a:r>
              <a:rPr lang="en-US" b="1" dirty="0" smtClean="0"/>
              <a:t> treatment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children,  hydrocortisone </a:t>
            </a:r>
            <a:r>
              <a:rPr lang="en-US" b="1" dirty="0" smtClean="0">
                <a:solidFill>
                  <a:srgbClr val="FF0000"/>
                </a:solidFill>
              </a:rPr>
              <a:t>6 -10 to 15 mg/m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 divided into three daily doses.</a:t>
            </a:r>
          </a:p>
          <a:p>
            <a:r>
              <a:rPr lang="en-US" dirty="0" smtClean="0"/>
              <a:t> 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/>
              <a:t>Clinical manifestation in childhood</a:t>
            </a:r>
            <a:endParaRPr lang="fa-I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9985"/>
          </a:xfrm>
        </p:spPr>
        <p:txBody>
          <a:bodyPr/>
          <a:lstStyle/>
          <a:p>
            <a:r>
              <a:rPr lang="en-US" dirty="0" smtClean="0"/>
              <a:t>Premature </a:t>
            </a:r>
            <a:r>
              <a:rPr lang="en-US" b="1" dirty="0" err="1" smtClean="0">
                <a:solidFill>
                  <a:srgbClr val="0070C0"/>
                </a:solidFill>
              </a:rPr>
              <a:t>pubarche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23- 87 %</a:t>
            </a:r>
            <a:endParaRPr lang="en-US" dirty="0" smtClean="0"/>
          </a:p>
          <a:p>
            <a:r>
              <a:rPr lang="en-US" dirty="0" err="1" smtClean="0"/>
              <a:t>prepubertal</a:t>
            </a:r>
            <a:r>
              <a:rPr lang="en-US" dirty="0" smtClean="0"/>
              <a:t> </a:t>
            </a:r>
            <a:r>
              <a:rPr lang="en-US" dirty="0" err="1" smtClean="0"/>
              <a:t>Gynaecomastia</a:t>
            </a:r>
            <a:endParaRPr lang="en-US" dirty="0" smtClean="0"/>
          </a:p>
          <a:p>
            <a:r>
              <a:rPr lang="en-US" dirty="0" smtClean="0"/>
              <a:t> increased penile length</a:t>
            </a:r>
          </a:p>
          <a:p>
            <a:r>
              <a:rPr lang="en-US" dirty="0" smtClean="0"/>
              <a:t>precocious puberty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Rare</a:t>
            </a:r>
            <a:r>
              <a:rPr lang="en-US" dirty="0" smtClean="0"/>
              <a:t> Adrenal rest tumors</a:t>
            </a:r>
          </a:p>
          <a:p>
            <a:r>
              <a:rPr lang="en-US" sz="2400" dirty="0" smtClean="0"/>
              <a:t>permanent teeth eruption occurred at a mean age of </a:t>
            </a:r>
            <a:r>
              <a:rPr lang="en-US" sz="2400" b="1" dirty="0" smtClean="0">
                <a:solidFill>
                  <a:srgbClr val="7030A0"/>
                </a:solidFill>
              </a:rPr>
              <a:t>5.7±0.53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Children follow up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Bone age</a:t>
            </a:r>
            <a:r>
              <a:rPr lang="en-US" sz="2400" b="1" dirty="0" smtClean="0">
                <a:solidFill>
                  <a:srgbClr val="7030A0"/>
                </a:solidFill>
              </a:rPr>
              <a:t> every 1 years </a:t>
            </a: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Central obesity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Regarding biochemical/ hormonal profile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 Poor growth as well as </a:t>
            </a:r>
            <a:r>
              <a:rPr lang="en-US" sz="2400" dirty="0" err="1" smtClean="0"/>
              <a:t>Cushingoid</a:t>
            </a:r>
            <a:r>
              <a:rPr lang="en-US" sz="2400" dirty="0" smtClean="0"/>
              <a:t> features means over dosage of GC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 Blood pressure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Weight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Growth velocity, </a:t>
            </a:r>
            <a:r>
              <a:rPr lang="en-US" sz="2400" b="1" dirty="0" smtClean="0">
                <a:solidFill>
                  <a:srgbClr val="C00000"/>
                </a:solidFill>
              </a:rPr>
              <a:t>every 3–12 months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Hormonal follow up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Androstenedione</a:t>
            </a:r>
            <a:r>
              <a:rPr lang="en-US" sz="2000" dirty="0" smtClean="0"/>
              <a:t> and testosterone </a:t>
            </a:r>
            <a:r>
              <a:rPr lang="en-US" sz="2000" b="1" dirty="0" smtClean="0">
                <a:solidFill>
                  <a:srgbClr val="7030A0"/>
                </a:solidFill>
              </a:rPr>
              <a:t>levels in the mid to upper  ranges for bone age </a:t>
            </a:r>
            <a:r>
              <a:rPr lang="en-US" sz="2000" dirty="0" smtClean="0"/>
              <a:t>are considered better markers of adequate GC replacement therapy in children with NCCAH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B050"/>
                </a:solidFill>
              </a:rPr>
              <a:t>DHEAS values </a:t>
            </a:r>
            <a:r>
              <a:rPr lang="en-US" sz="2000" dirty="0" smtClean="0"/>
              <a:t>are decreased with very small doses</a:t>
            </a:r>
          </a:p>
          <a:p>
            <a:r>
              <a:rPr lang="en-US" sz="2000" dirty="0" smtClean="0"/>
              <a:t>whereas the suppression of </a:t>
            </a:r>
            <a:r>
              <a:rPr lang="en-US" sz="2000" b="1" dirty="0" smtClean="0">
                <a:solidFill>
                  <a:srgbClr val="0070C0"/>
                </a:solidFill>
              </a:rPr>
              <a:t>17 OHP </a:t>
            </a:r>
            <a:r>
              <a:rPr lang="en-US" sz="2000" dirty="0" smtClean="0"/>
              <a:t>levels requires </a:t>
            </a:r>
            <a:r>
              <a:rPr lang="en-US" sz="2000" dirty="0" smtClean="0">
                <a:solidFill>
                  <a:srgbClr val="FF0000"/>
                </a:solidFill>
              </a:rPr>
              <a:t>very high GC doses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It should be noted that 17 OHP values </a:t>
            </a:r>
            <a:r>
              <a:rPr lang="en-US" sz="2000" b="1" dirty="0" smtClean="0">
                <a:solidFill>
                  <a:srgbClr val="7030A0"/>
                </a:solidFill>
              </a:rPr>
              <a:t>are crucial for the diagnosis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but not helpful during follow–up</a:t>
            </a:r>
          </a:p>
          <a:p>
            <a:r>
              <a:rPr lang="en-US" sz="2000" dirty="0" smtClean="0"/>
              <a:t>. However, due to the perplexity of the disease and its multifaceted nature, </a:t>
            </a:r>
            <a:r>
              <a:rPr lang="en-US" sz="2000" b="1" dirty="0" smtClean="0">
                <a:solidFill>
                  <a:srgbClr val="00B050"/>
                </a:solidFill>
              </a:rPr>
              <a:t>there are no specific guidelines </a:t>
            </a:r>
            <a:r>
              <a:rPr lang="en-US" sz="2000" dirty="0" smtClean="0"/>
              <a:t>for the timing of regimen changes or </a:t>
            </a:r>
            <a:r>
              <a:rPr lang="en-US" sz="2000" b="1" dirty="0" smtClean="0">
                <a:solidFill>
                  <a:srgbClr val="0070C0"/>
                </a:solidFill>
              </a:rPr>
              <a:t>cessation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glucocorticoid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therapy  in children.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Discontinue GC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Treatment may be discontinued during </a:t>
            </a:r>
          </a:p>
          <a:p>
            <a:r>
              <a:rPr lang="en-US" dirty="0" smtClean="0"/>
              <a:t>Early to mid-puberty for boys </a:t>
            </a:r>
          </a:p>
          <a:p>
            <a:r>
              <a:rPr lang="en-US" dirty="0" smtClean="0"/>
              <a:t>Two to three years </a:t>
            </a:r>
            <a:r>
              <a:rPr lang="en-US" b="1" dirty="0" err="1" smtClean="0">
                <a:solidFill>
                  <a:srgbClr val="7030A0"/>
                </a:solidFill>
              </a:rPr>
              <a:t>postmenarche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for girls</a:t>
            </a:r>
          </a:p>
          <a:p>
            <a:r>
              <a:rPr lang="en-US" dirty="0" smtClean="0"/>
              <a:t> When boys reach </a:t>
            </a:r>
            <a:r>
              <a:rPr lang="en-US" b="1" dirty="0" smtClean="0">
                <a:solidFill>
                  <a:srgbClr val="00B050"/>
                </a:solidFill>
              </a:rPr>
              <a:t>Tanner stage 3 </a:t>
            </a:r>
            <a:r>
              <a:rPr lang="en-US" dirty="0" smtClean="0"/>
              <a:t>(testis volume 8-10 </a:t>
            </a:r>
            <a:r>
              <a:rPr lang="en-US" dirty="0" err="1" smtClean="0"/>
              <a:t>mL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Hydrocortisone is discontinued and normal development of pubertal height is ensured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Discontinue GC therapy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According to the Endocrine Society guidelines</a:t>
            </a:r>
            <a:endParaRPr lang="en-US" dirty="0" smtClean="0"/>
          </a:p>
          <a:p>
            <a:r>
              <a:rPr lang="en-US" dirty="0" smtClean="0"/>
              <a:t>NCCAH patients should be given the option to discontinue </a:t>
            </a:r>
            <a:r>
              <a:rPr lang="en-US" b="1" dirty="0" smtClean="0">
                <a:solidFill>
                  <a:srgbClr val="0070C0"/>
                </a:solidFill>
              </a:rPr>
              <a:t>GC therapy when symptoms resolve </a:t>
            </a:r>
          </a:p>
          <a:p>
            <a:pPr>
              <a:buNone/>
            </a:pPr>
            <a:r>
              <a:rPr lang="en-US" dirty="0" smtClean="0"/>
              <a:t>These patients </a:t>
            </a:r>
            <a:r>
              <a:rPr lang="en-US" dirty="0" smtClean="0">
                <a:solidFill>
                  <a:srgbClr val="FF0000"/>
                </a:solidFill>
              </a:rPr>
              <a:t>should not be lost to follow-up</a:t>
            </a:r>
            <a:r>
              <a:rPr lang="en-US" dirty="0" smtClean="0"/>
              <a:t>, while treatment should be reinitiated in the event of </a:t>
            </a:r>
            <a:r>
              <a:rPr lang="en-US" b="1" dirty="0" smtClean="0">
                <a:solidFill>
                  <a:srgbClr val="7030A0"/>
                </a:solidFill>
              </a:rPr>
              <a:t>recurrence of the symptoms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Goals of treatment in adolescent &amp; adult female 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patient oriented approach is highly recommended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Focusing on the main complaints of the patient</a:t>
            </a:r>
          </a:p>
          <a:p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Regular menstrual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 Slowing the progression of </a:t>
            </a:r>
            <a:r>
              <a:rPr lang="en-US" dirty="0" err="1" smtClean="0"/>
              <a:t>hirsutism</a:t>
            </a: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Decrease Acne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improvement of fertility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br>
              <a:rPr lang="en-US" dirty="0" smtClean="0"/>
            </a:br>
            <a:r>
              <a:rPr lang="en-US" sz="4400" dirty="0" smtClean="0"/>
              <a:t> </a:t>
            </a:r>
            <a:r>
              <a:rPr lang="en-US" sz="2400" dirty="0" smtClean="0"/>
              <a:t>Indications for treatment During Adolescence&amp; adult females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0854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000" dirty="0" smtClean="0"/>
              <a:t>Severe acne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 </a:t>
            </a:r>
            <a:r>
              <a:rPr lang="en-US" sz="2000" dirty="0" err="1" smtClean="0"/>
              <a:t>Hirsutism</a:t>
            </a:r>
            <a:endParaRPr lang="en-US" sz="2000" dirty="0" smtClean="0"/>
          </a:p>
          <a:p>
            <a:pPr>
              <a:buClr>
                <a:srgbClr val="FF0000"/>
              </a:buClr>
            </a:pPr>
            <a:r>
              <a:rPr lang="en-US" sz="2000" dirty="0" smtClean="0"/>
              <a:t>Androgen alopecia</a:t>
            </a:r>
          </a:p>
          <a:p>
            <a:pPr>
              <a:buClr>
                <a:srgbClr val="FF0000"/>
              </a:buClr>
            </a:pPr>
            <a:r>
              <a:rPr lang="en-US" sz="2000" dirty="0" err="1" smtClean="0"/>
              <a:t>Clitoromegaly</a:t>
            </a:r>
            <a:r>
              <a:rPr lang="en-US" sz="2000" dirty="0" smtClean="0"/>
              <a:t> 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A history of growth acceleration </a:t>
            </a:r>
            <a:r>
              <a:rPr lang="en-US" sz="2000" b="1" dirty="0" smtClean="0">
                <a:solidFill>
                  <a:srgbClr val="0070C0"/>
                </a:solidFill>
              </a:rPr>
              <a:t>in the absence of</a:t>
            </a:r>
            <a:r>
              <a:rPr lang="en-US" sz="2000" dirty="0" smtClean="0"/>
              <a:t> central puberty and markedly accelerated bone age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Episodes of exaggerated fatigue during illnesses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 Menstrual irregularities persisting more than 2 years after menarche</a:t>
            </a:r>
          </a:p>
          <a:p>
            <a:pPr>
              <a:buClr>
                <a:srgbClr val="FF0000"/>
              </a:buClr>
            </a:pPr>
            <a:r>
              <a:rPr lang="en-US" sz="2000" dirty="0" err="1" smtClean="0"/>
              <a:t>Oligomenorrhea</a:t>
            </a:r>
            <a:r>
              <a:rPr lang="en-US" sz="2000" dirty="0" smtClean="0"/>
              <a:t>, 	</a:t>
            </a:r>
          </a:p>
          <a:p>
            <a:pPr>
              <a:buClr>
                <a:srgbClr val="FF0000"/>
              </a:buClr>
            </a:pPr>
            <a:r>
              <a:rPr lang="en-US" sz="2000" dirty="0" smtClean="0"/>
              <a:t>Primary amenorrhea </a:t>
            </a:r>
          </a:p>
          <a:p>
            <a:pPr>
              <a:buClr>
                <a:srgbClr val="FF0000"/>
              </a:buClr>
            </a:pPr>
            <a:r>
              <a:rPr lang="en-US" sz="2000" dirty="0" err="1" smtClean="0"/>
              <a:t>Synacthen</a:t>
            </a:r>
            <a:r>
              <a:rPr lang="en-US" sz="2000" dirty="0" smtClean="0"/>
              <a:t>/ </a:t>
            </a:r>
            <a:r>
              <a:rPr lang="en-US" sz="2000" dirty="0" err="1" smtClean="0"/>
              <a:t>cosynthropin</a:t>
            </a:r>
            <a:r>
              <a:rPr lang="en-US" sz="2000" dirty="0" smtClean="0"/>
              <a:t> stimulated </a:t>
            </a:r>
            <a:r>
              <a:rPr lang="en-US" sz="2000" b="1" dirty="0" err="1" smtClean="0">
                <a:solidFill>
                  <a:srgbClr val="0070C0"/>
                </a:solidFill>
              </a:rPr>
              <a:t>cortisol</a:t>
            </a:r>
            <a:r>
              <a:rPr lang="en-US" sz="2000" b="1" dirty="0" smtClean="0">
                <a:solidFill>
                  <a:srgbClr val="0070C0"/>
                </a:solidFill>
              </a:rPr>
              <a:t> &lt;18ug/dl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Fertility issues</a:t>
            </a:r>
          </a:p>
          <a:p>
            <a:pPr>
              <a:buClr>
                <a:srgbClr val="FF0000"/>
              </a:buCl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Hyperandrogenism</a:t>
            </a:r>
            <a:r>
              <a:rPr lang="en-US" dirty="0" smtClean="0"/>
              <a:t> Treatment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available data suggest that, in these </a:t>
            </a:r>
            <a:r>
              <a:rPr lang="sv-SE" dirty="0" smtClean="0"/>
              <a:t>patients, both </a:t>
            </a:r>
            <a:r>
              <a:rPr lang="sv-SE" dirty="0" smtClean="0">
                <a:solidFill>
                  <a:srgbClr val="C00000"/>
                </a:solidFill>
              </a:rPr>
              <a:t>peripheral androgen blockade or ovarian androgen suppression</a:t>
            </a:r>
            <a:r>
              <a:rPr lang="sv-SE" dirty="0" smtClean="0"/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0070C0"/>
                </a:solidFill>
              </a:rPr>
              <a:t>more effective than </a:t>
            </a:r>
            <a:r>
              <a:rPr lang="en-US" b="1" dirty="0" err="1" smtClean="0">
                <a:solidFill>
                  <a:srgbClr val="00B050"/>
                </a:solidFill>
              </a:rPr>
              <a:t>glucocorticoids</a:t>
            </a:r>
            <a:r>
              <a:rPr lang="en-US" dirty="0" smtClean="0"/>
              <a:t> in reducing circulating androgens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Hyperandrogenism</a:t>
            </a:r>
            <a:r>
              <a:rPr lang="en-US" dirty="0" smtClean="0"/>
              <a:t> Treatment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OCs</a:t>
            </a:r>
            <a:r>
              <a:rPr lang="en-US" dirty="0" smtClean="0"/>
              <a:t>, which suppress ovarian androgens, also suppress ACTH and adrenal androgens </a:t>
            </a:r>
          </a:p>
          <a:p>
            <a:r>
              <a:rPr lang="en-US" dirty="0" smtClean="0"/>
              <a:t>More effective for </a:t>
            </a:r>
            <a:r>
              <a:rPr lang="en-US" dirty="0" err="1" smtClean="0"/>
              <a:t>hirsutism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than </a:t>
            </a:r>
            <a:r>
              <a:rPr lang="en-US" b="1" dirty="0" err="1" smtClean="0">
                <a:solidFill>
                  <a:srgbClr val="C00000"/>
                </a:solidFill>
              </a:rPr>
              <a:t>glucocorticoids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Antiandrogens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such as </a:t>
            </a:r>
            <a:r>
              <a:rPr lang="en-US" b="1" dirty="0" err="1" smtClean="0">
                <a:solidFill>
                  <a:srgbClr val="0070C0"/>
                </a:solidFill>
              </a:rPr>
              <a:t>spironolactone</a:t>
            </a:r>
            <a:r>
              <a:rPr lang="en-US" dirty="0" smtClean="0"/>
              <a:t>, are also effective, but we suggest against </a:t>
            </a:r>
            <a:r>
              <a:rPr lang="en-US" dirty="0" err="1" smtClean="0"/>
              <a:t>antiandrogen</a:t>
            </a:r>
            <a:r>
              <a:rPr lang="en-US" dirty="0" smtClean="0"/>
              <a:t> </a:t>
            </a:r>
            <a:r>
              <a:rPr lang="en-US" dirty="0" err="1" smtClean="0"/>
              <a:t>monotherapy</a:t>
            </a:r>
            <a:r>
              <a:rPr lang="en-US" dirty="0" smtClean="0"/>
              <a:t> because of their potential </a:t>
            </a:r>
            <a:r>
              <a:rPr lang="en-US" dirty="0" err="1" smtClean="0"/>
              <a:t>teratogenicity</a:t>
            </a:r>
            <a:endParaRPr lang="en-US" dirty="0" smtClean="0"/>
          </a:p>
          <a:p>
            <a:r>
              <a:rPr lang="en-US" b="1" dirty="0" err="1" smtClean="0">
                <a:solidFill>
                  <a:srgbClr val="7030A0"/>
                </a:solidFill>
              </a:rPr>
              <a:t>Spironolactone</a:t>
            </a:r>
            <a:r>
              <a:rPr lang="en-US" dirty="0" smtClean="0"/>
              <a:t> is the most commonly used</a:t>
            </a:r>
          </a:p>
          <a:p>
            <a:r>
              <a:rPr lang="en-US" dirty="0" smtClean="0"/>
              <a:t>while </a:t>
            </a:r>
            <a:r>
              <a:rPr lang="en-US" dirty="0" err="1" smtClean="0"/>
              <a:t>cyproterone</a:t>
            </a:r>
            <a:r>
              <a:rPr lang="en-US" dirty="0" smtClean="0"/>
              <a:t> acetate  is typically used in other countries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 smtClean="0"/>
              <a:t>Glucocorticoids</a:t>
            </a:r>
            <a:r>
              <a:rPr lang="en-US" sz="2400" b="1" dirty="0" smtClean="0"/>
              <a:t> Treatment in adolescence&amp; adult females  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Glucocorticoids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alone may not be sufficient </a:t>
            </a:r>
            <a:r>
              <a:rPr lang="en-US" dirty="0" smtClean="0"/>
              <a:t>to improve their </a:t>
            </a:r>
            <a:r>
              <a:rPr lang="en-US" dirty="0" err="1" smtClean="0"/>
              <a:t>hyperandrogenism</a:t>
            </a:r>
            <a:r>
              <a:rPr lang="en-US" dirty="0" smtClean="0"/>
              <a:t>, particularly if they have </a:t>
            </a:r>
            <a:r>
              <a:rPr lang="en-US" b="1" dirty="0" smtClean="0">
                <a:solidFill>
                  <a:srgbClr val="C00000"/>
                </a:solidFill>
              </a:rPr>
              <a:t>developed PCOS-like features </a:t>
            </a:r>
            <a:r>
              <a:rPr lang="en-US" dirty="0" smtClean="0"/>
              <a:t>and ovarian </a:t>
            </a:r>
            <a:r>
              <a:rPr lang="en-US" dirty="0" err="1" smtClean="0"/>
              <a:t>hyperandrogenism</a:t>
            </a:r>
            <a:endParaRPr lang="en-US" dirty="0" smtClean="0"/>
          </a:p>
          <a:p>
            <a:r>
              <a:rPr lang="en-US" dirty="0" smtClean="0"/>
              <a:t>Long-term treatment with </a:t>
            </a:r>
            <a:r>
              <a:rPr lang="en-US" b="1" dirty="0" smtClean="0">
                <a:solidFill>
                  <a:srgbClr val="0070C0"/>
                </a:solidFill>
              </a:rPr>
              <a:t>GC will improve the androgen symptoms </a:t>
            </a:r>
            <a:r>
              <a:rPr lang="en-US" dirty="0" smtClean="0"/>
              <a:t>but  have complications, such as obesity, insulin resistance, hypertension, osteoporosis and fractures ,  secondary  adrenal insufficiency and the need for stress dosing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Response to </a:t>
            </a:r>
            <a:r>
              <a:rPr lang="en-US" sz="3600" dirty="0" err="1" smtClean="0"/>
              <a:t>Glucocorticoids</a:t>
            </a:r>
            <a:r>
              <a:rPr lang="en-US" sz="3600" dirty="0" smtClean="0"/>
              <a:t> in adolescence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irregular menses and acne are reversed </a:t>
            </a:r>
            <a:r>
              <a:rPr lang="en-US" b="1" dirty="0" smtClean="0">
                <a:solidFill>
                  <a:srgbClr val="7030A0"/>
                </a:solidFill>
              </a:rPr>
              <a:t>within 3 months</a:t>
            </a:r>
            <a:r>
              <a:rPr lang="en-US" dirty="0" smtClean="0"/>
              <a:t> after the initiation of the </a:t>
            </a:r>
            <a:r>
              <a:rPr lang="en-US" dirty="0" err="1" smtClean="0"/>
              <a:t>glucocorticoid</a:t>
            </a:r>
            <a:endParaRPr lang="en-US" dirty="0" smtClean="0"/>
          </a:p>
          <a:p>
            <a:r>
              <a:rPr lang="en-US" dirty="0" err="1" smtClean="0"/>
              <a:t>Hirsutism</a:t>
            </a:r>
            <a:r>
              <a:rPr lang="en-US" dirty="0" smtClean="0"/>
              <a:t> requires </a:t>
            </a:r>
            <a:r>
              <a:rPr lang="en-US" b="1" dirty="0" smtClean="0">
                <a:solidFill>
                  <a:srgbClr val="0070C0"/>
                </a:solidFill>
              </a:rPr>
              <a:t>nearly 30 months </a:t>
            </a:r>
          </a:p>
          <a:p>
            <a:r>
              <a:rPr lang="en-US" dirty="0" smtClean="0"/>
              <a:t>in adolescence, longer-acting steroids are often used and regimens of </a:t>
            </a:r>
            <a:r>
              <a:rPr lang="en-US" b="1" dirty="0" smtClean="0">
                <a:solidFill>
                  <a:srgbClr val="C00000"/>
                </a:solidFill>
              </a:rPr>
              <a:t>5mg of </a:t>
            </a:r>
            <a:r>
              <a:rPr lang="en-US" b="1" dirty="0" err="1" smtClean="0">
                <a:solidFill>
                  <a:srgbClr val="C00000"/>
                </a:solidFill>
              </a:rPr>
              <a:t>prednisolone</a:t>
            </a:r>
            <a:r>
              <a:rPr lang="en-US" b="1" dirty="0" smtClean="0">
                <a:solidFill>
                  <a:srgbClr val="C00000"/>
                </a:solidFill>
              </a:rPr>
              <a:t> or 0.25mg of </a:t>
            </a:r>
            <a:r>
              <a:rPr lang="en-US" b="1" dirty="0" err="1" smtClean="0">
                <a:solidFill>
                  <a:srgbClr val="C00000"/>
                </a:solidFill>
              </a:rPr>
              <a:t>dexamethasone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are recommended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19280</TotalTime>
  <Words>4782</Words>
  <Application>Microsoft Office PowerPoint</Application>
  <PresentationFormat>On-screen Show (4:3)</PresentationFormat>
  <Paragraphs>609</Paragraphs>
  <Slides>138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39" baseType="lpstr">
      <vt:lpstr>Flow</vt:lpstr>
      <vt:lpstr>Slide 1</vt:lpstr>
      <vt:lpstr>Slide 2</vt:lpstr>
      <vt:lpstr>Nonclassic CAH</vt:lpstr>
      <vt:lpstr>Nonclassic CAH</vt:lpstr>
      <vt:lpstr>When is the age of onset of symptoms?</vt:lpstr>
      <vt:lpstr>Clinical features as adrenal mass </vt:lpstr>
      <vt:lpstr>Clinical features in Infants </vt:lpstr>
      <vt:lpstr>Clinical manifestation in childhood and adolescence</vt:lpstr>
      <vt:lpstr> Clinical manifestation in childhood</vt:lpstr>
      <vt:lpstr> </vt:lpstr>
      <vt:lpstr>Clinical features in late childhood</vt:lpstr>
      <vt:lpstr>Clinical features in adolescent and adult female </vt:lpstr>
      <vt:lpstr>Clinical features in adolescent and adult female </vt:lpstr>
      <vt:lpstr>Alopecia</vt:lpstr>
      <vt:lpstr>prevalence of Hirsutism</vt:lpstr>
      <vt:lpstr>Infertility </vt:lpstr>
      <vt:lpstr>PCOS</vt:lpstr>
      <vt:lpstr>Fertility</vt:lpstr>
      <vt:lpstr>Miscarriage</vt:lpstr>
      <vt:lpstr>The risk of virilized female newborns</vt:lpstr>
      <vt:lpstr>Clinical features in Men</vt:lpstr>
      <vt:lpstr>Puberty and growth</vt:lpstr>
      <vt:lpstr>Final Adult Height</vt:lpstr>
      <vt:lpstr>Slide 24</vt:lpstr>
      <vt:lpstr>Adrenal Dysfunction in NCCAH</vt:lpstr>
      <vt:lpstr>Adrenal Dysfunction in NCCAH</vt:lpstr>
      <vt:lpstr>subtle oversecretion of ACTH</vt:lpstr>
      <vt:lpstr>Normal ACTH production  </vt:lpstr>
      <vt:lpstr>ACTH-independent intra-adrenal abnormalities </vt:lpstr>
      <vt:lpstr>ACTH-independent intra-adrenal abnormalities </vt:lpstr>
      <vt:lpstr>ACTH-independent intra-adrenal abnormalities </vt:lpstr>
      <vt:lpstr>Androgen secretion rate</vt:lpstr>
      <vt:lpstr>Androgen secretion rate</vt:lpstr>
      <vt:lpstr>Hypothalamic–pituitary–ovarian axis</vt:lpstr>
      <vt:lpstr>  Mild luteinizing hormone hypersecretion</vt:lpstr>
      <vt:lpstr> Ovarian Dysfunction</vt:lpstr>
      <vt:lpstr>Ovarian Dysfunction</vt:lpstr>
      <vt:lpstr>insulin Resistance</vt:lpstr>
      <vt:lpstr>Slide 39</vt:lpstr>
      <vt:lpstr>Cortisol response to ACTH</vt:lpstr>
      <vt:lpstr>Adrenomedullary function</vt:lpstr>
      <vt:lpstr>PCOs like features</vt:lpstr>
      <vt:lpstr>Distinguish  NCCAH and PCOs </vt:lpstr>
      <vt:lpstr>Distinguish between NCCAH and PCOS </vt:lpstr>
      <vt:lpstr>PCOs-like features</vt:lpstr>
      <vt:lpstr>Who Should be Tested?</vt:lpstr>
      <vt:lpstr>Who Should be Tested?</vt:lpstr>
      <vt:lpstr>Who Should be Tested?</vt:lpstr>
      <vt:lpstr>Who Should be Tested?</vt:lpstr>
      <vt:lpstr>DIAGNOSIS</vt:lpstr>
      <vt:lpstr>DIAGNOSIS</vt:lpstr>
      <vt:lpstr>DIAGNOSIS</vt:lpstr>
      <vt:lpstr>DIAGNOSIS</vt:lpstr>
      <vt:lpstr>DIAGNOSIS</vt:lpstr>
      <vt:lpstr>Diagnosis of NCCAH </vt:lpstr>
      <vt:lpstr>Diagnosis of NCCAH </vt:lpstr>
      <vt:lpstr>ACTH Stimulation test</vt:lpstr>
      <vt:lpstr>ACTH Stimulation test</vt:lpstr>
      <vt:lpstr>ACTH Stimulation test</vt:lpstr>
      <vt:lpstr>ACTH Stimulation test</vt:lpstr>
      <vt:lpstr>Slide 61</vt:lpstr>
      <vt:lpstr>Slide 62</vt:lpstr>
      <vt:lpstr>Fertility Planning</vt:lpstr>
      <vt:lpstr>Genetic mutations </vt:lpstr>
      <vt:lpstr>Genetic testing </vt:lpstr>
      <vt:lpstr>Genetic testing</vt:lpstr>
      <vt:lpstr>Genetic of NCCAH </vt:lpstr>
      <vt:lpstr>Compound heterozygotes</vt:lpstr>
      <vt:lpstr>Homozygotes </vt:lpstr>
      <vt:lpstr>Risk of classic CAH in offspring</vt:lpstr>
      <vt:lpstr>Risk of classic CAH in offspring </vt:lpstr>
      <vt:lpstr>Risk of classic CAH in offspring</vt:lpstr>
      <vt:lpstr>Risk of CAH in offspring</vt:lpstr>
      <vt:lpstr>Slide 74</vt:lpstr>
      <vt:lpstr>Slide 75</vt:lpstr>
      <vt:lpstr>Heterozygote carriers </vt:lpstr>
      <vt:lpstr>Heterozygote carriers</vt:lpstr>
      <vt:lpstr>Heterozygote carriers</vt:lpstr>
      <vt:lpstr>Heterozygote carriers</vt:lpstr>
      <vt:lpstr>Genotype versus phenotype</vt:lpstr>
      <vt:lpstr>Genotype versus phenotype</vt:lpstr>
      <vt:lpstr>Treatment </vt:lpstr>
      <vt:lpstr>Glucocorticoid Treatment in Children </vt:lpstr>
      <vt:lpstr>Which children should not be treated? </vt:lpstr>
      <vt:lpstr>Glucocorticoid Treatment in children with a suboptimal cortisol response  </vt:lpstr>
      <vt:lpstr>Glucocorticoid Treatment in Children </vt:lpstr>
      <vt:lpstr> Glucocorticoid Treatment in Children </vt:lpstr>
      <vt:lpstr>GH prescription </vt:lpstr>
      <vt:lpstr>Glucocorticoids treatment</vt:lpstr>
      <vt:lpstr>Children follow up </vt:lpstr>
      <vt:lpstr>Hormonal follow up </vt:lpstr>
      <vt:lpstr>Discontinue GC therapy</vt:lpstr>
      <vt:lpstr>Discontinue GC therapy</vt:lpstr>
      <vt:lpstr>Goals of treatment in adolescent &amp; adult female </vt:lpstr>
      <vt:lpstr>   Indications for treatment During Adolescence&amp; adult females</vt:lpstr>
      <vt:lpstr>Hyperandrogenism Treatment </vt:lpstr>
      <vt:lpstr>Hyperandrogenism Treatment </vt:lpstr>
      <vt:lpstr>Glucocorticoids Treatment in adolescence&amp; adult females  </vt:lpstr>
      <vt:lpstr>Response to Glucocorticoids in adolescence</vt:lpstr>
      <vt:lpstr>Treatment of Hirsutism </vt:lpstr>
      <vt:lpstr>Treatment of Hirsutism </vt:lpstr>
      <vt:lpstr>Treatment of Hirsutism  </vt:lpstr>
      <vt:lpstr>Treatment of Hirsutism </vt:lpstr>
      <vt:lpstr>Treatment of oligomenorrhea</vt:lpstr>
      <vt:lpstr>Glucocorticoid treatment in Women</vt:lpstr>
      <vt:lpstr>Anovulatory infertility</vt:lpstr>
      <vt:lpstr>Management of pregnancy in NCCAH</vt:lpstr>
      <vt:lpstr>Treatment During Pregnancy</vt:lpstr>
      <vt:lpstr>Treatment after pregnancy </vt:lpstr>
      <vt:lpstr>   Treatment in men </vt:lpstr>
      <vt:lpstr>Treatment  in men </vt:lpstr>
      <vt:lpstr>Stress-dose glucocorticoids</vt:lpstr>
      <vt:lpstr>Monitoring treatment for NCCAH </vt:lpstr>
      <vt:lpstr>Monitoring treatment for NCCAH</vt:lpstr>
      <vt:lpstr>Monitoring treatment for NCCAH</vt:lpstr>
      <vt:lpstr>Monitoring treatment for NCCAH</vt:lpstr>
      <vt:lpstr> BMD </vt:lpstr>
      <vt:lpstr>Obesity </vt:lpstr>
      <vt:lpstr>Cardiovascular disease and diabetes </vt:lpstr>
      <vt:lpstr>Blood pressure</vt:lpstr>
      <vt:lpstr>Psychiatric diseases </vt:lpstr>
      <vt:lpstr>Voice pathology in females</vt:lpstr>
      <vt:lpstr>Mortality</vt:lpstr>
      <vt:lpstr>Adrenal tumors</vt:lpstr>
      <vt:lpstr>Key point  </vt:lpstr>
      <vt:lpstr>Key point </vt:lpstr>
      <vt:lpstr>Key point </vt:lpstr>
      <vt:lpstr>Slide 128</vt:lpstr>
      <vt:lpstr>Slide 129</vt:lpstr>
      <vt:lpstr>Slide 130</vt:lpstr>
      <vt:lpstr>References </vt:lpstr>
      <vt:lpstr>Slide 132</vt:lpstr>
      <vt:lpstr>Slide 133</vt:lpstr>
      <vt:lpstr>Slide 134</vt:lpstr>
      <vt:lpstr>Slide 135</vt:lpstr>
      <vt:lpstr>Slide 136</vt:lpstr>
      <vt:lpstr>Slide 137</vt:lpstr>
      <vt:lpstr>Slide 138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Sexual Development</dc:title>
  <dc:creator>moadab</dc:creator>
  <cp:lastModifiedBy>HASHEMI</cp:lastModifiedBy>
  <cp:revision>1714</cp:revision>
  <dcterms:created xsi:type="dcterms:W3CDTF">2009-11-28T16:57:54Z</dcterms:created>
  <dcterms:modified xsi:type="dcterms:W3CDTF">2021-04-23T14:32:40Z</dcterms:modified>
</cp:coreProperties>
</file>