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68" r:id="rId2"/>
    <p:sldId id="370" r:id="rId3"/>
    <p:sldId id="372" r:id="rId4"/>
    <p:sldId id="353" r:id="rId5"/>
    <p:sldId id="258" r:id="rId6"/>
    <p:sldId id="260" r:id="rId7"/>
    <p:sldId id="261" r:id="rId8"/>
    <p:sldId id="262" r:id="rId9"/>
    <p:sldId id="263" r:id="rId10"/>
    <p:sldId id="342" r:id="rId11"/>
    <p:sldId id="355" r:id="rId12"/>
    <p:sldId id="264" r:id="rId13"/>
    <p:sldId id="265" r:id="rId14"/>
    <p:sldId id="266" r:id="rId15"/>
    <p:sldId id="267" r:id="rId16"/>
    <p:sldId id="268" r:id="rId17"/>
    <p:sldId id="376" r:id="rId18"/>
    <p:sldId id="344" r:id="rId19"/>
    <p:sldId id="269" r:id="rId20"/>
    <p:sldId id="270" r:id="rId21"/>
    <p:sldId id="271" r:id="rId22"/>
    <p:sldId id="272" r:id="rId23"/>
    <p:sldId id="273" r:id="rId24"/>
    <p:sldId id="274" r:id="rId25"/>
    <p:sldId id="357" r:id="rId26"/>
    <p:sldId id="358" r:id="rId27"/>
    <p:sldId id="275" r:id="rId28"/>
    <p:sldId id="276" r:id="rId29"/>
    <p:sldId id="277" r:id="rId30"/>
    <p:sldId id="278" r:id="rId31"/>
    <p:sldId id="279" r:id="rId32"/>
    <p:sldId id="280" r:id="rId33"/>
    <p:sldId id="367" r:id="rId34"/>
    <p:sldId id="281" r:id="rId35"/>
    <p:sldId id="282" r:id="rId36"/>
    <p:sldId id="283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284" r:id="rId45"/>
    <p:sldId id="345" r:id="rId46"/>
    <p:sldId id="347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6" r:id="rId58"/>
    <p:sldId id="297" r:id="rId59"/>
    <p:sldId id="298" r:id="rId60"/>
    <p:sldId id="299" r:id="rId61"/>
    <p:sldId id="300" r:id="rId62"/>
    <p:sldId id="301" r:id="rId63"/>
    <p:sldId id="303" r:id="rId64"/>
    <p:sldId id="304" r:id="rId65"/>
    <p:sldId id="305" r:id="rId66"/>
    <p:sldId id="366" r:id="rId67"/>
    <p:sldId id="310" r:id="rId68"/>
    <p:sldId id="311" r:id="rId69"/>
    <p:sldId id="312" r:id="rId70"/>
    <p:sldId id="378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77" r:id="rId86"/>
    <p:sldId id="329" r:id="rId87"/>
    <p:sldId id="330" r:id="rId88"/>
    <p:sldId id="350" r:id="rId89"/>
    <p:sldId id="331" r:id="rId90"/>
    <p:sldId id="332" r:id="rId91"/>
    <p:sldId id="333" r:id="rId92"/>
    <p:sldId id="334" r:id="rId93"/>
    <p:sldId id="335" r:id="rId94"/>
    <p:sldId id="374" r:id="rId9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4-04T13:09:06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6202 5259 0,'0'-25'78,"24"25"-47,1 0 1,0 0-1,0 25-31,0-1 15,49 26-15,-49-25 16,24 24-16,1-24 16,0 25-16,-26-50 31,-24 25 16,25-25 109,0 49-156,0-24 16,0 25-16,-1-1 15,1 1-15,0-25 16,0 24-16,24 26 16,-49-50-1,0-75 360,25 25-375,0 0 16,0-24-16,-25-26 15,25 26-15,-1-1 16,1-49-16,0 0 16,49 24-16,-49 26 15,0-51-15,25 51 16,-50-1-16,25 25 16,-1-24-1,1-26-15,25 51 16,-50-26-16,25 25 0,-1 0 15,-24 0 1,25 25-16,-25-24 0,25-26 16,0 25-16,0-24 31,-1 24-31,1 0 16,0 0-16,25-49 15,-50 49-15,49 0 16,-49 0-16,25-24 15</inkml:trace>
  <inkml:trace contextRef="#ctx0" brushRef="#br0" timeOffset="4843.4589">6276 9079 0,'25'0'110,"0"24"-110,49 51 15,-24-26-15,-50-24 16,49 0-16,1 25 16,-25-1 15,-1-49-31,1 0 500,0 25-234,-25 0-79,50-75 32,-50 25-219,24-49 15,1 49 1,0-24-16,0 24 16,24-50-16,26-24 15,-50 25-15,24 24 16,-24 25-16,0 25 31,24-74-15,1 74-1,-50-25-15,50 0 16,-25-24 0,-1 49 265,-24-25-265,25 25-1,0-25-15,0 0 16,0 0-16,-25 1 15,24 24-15,1-25 47,-25 0 0,0 0-31,25 25-16,-25-25 15,25 1-15,0 24 16</inkml:trace>
  <inkml:trace contextRef="#ctx0" brushRef="#br0" timeOffset="7296.4932">5929 12650 0,'24'0'62,"1"0"-46,-25 25-16,25 0 16,49 25-16,-74-1 15,50 26-15,0 24 16,24-50-16,-24 75 16,24-49-16,-49-25 15,25 49-15,-26-74 16,26 49-16,-25-74 234,-25-50-218,49-24-1,1 0-15,-25-1 16,24-74-16,-24 75 16,99-75-16,-99 50 15,49-25-15,1 0 16,-1-25-16,-24 99 16,0-24-16,-26 24 15,26 1-15,-25 24 16,0-25-16,24-24 15,1 24 1,-50 25-16,25 1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E43FAA-9A1D-4A85-875F-990C3F219DE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E104DB-BF6D-4369-ADEC-F9E6067D8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7" y="-54768"/>
            <a:ext cx="9144000" cy="6912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dirty="0" smtClean="0">
                <a:solidFill>
                  <a:srgbClr val="7030A0"/>
                </a:solidFill>
              </a:rPr>
              <a:t>   </a:t>
            </a:r>
            <a:r>
              <a:rPr lang="en-US" sz="6000" dirty="0" smtClean="0">
                <a:solidFill>
                  <a:srgbClr val="7030A0"/>
                </a:solidFill>
              </a:rPr>
              <a:t>In the </a:t>
            </a:r>
            <a:r>
              <a:rPr lang="fa-IR" sz="6000" dirty="0" smtClean="0">
                <a:solidFill>
                  <a:srgbClr val="7030A0"/>
                </a:solidFill>
              </a:rPr>
              <a:t>   </a:t>
            </a:r>
            <a:r>
              <a:rPr lang="en-US" sz="6000" dirty="0" smtClean="0">
                <a:solidFill>
                  <a:srgbClr val="7030A0"/>
                </a:solidFill>
              </a:rPr>
              <a:t>name of  </a:t>
            </a:r>
            <a:r>
              <a:rPr lang="en-US" sz="6000" dirty="0">
                <a:solidFill>
                  <a:srgbClr val="7030A0"/>
                </a:solidFill>
              </a:rPr>
              <a:t>Allah    </a:t>
            </a:r>
            <a:endParaRPr lang="fa-IR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table2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8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" y="2060848"/>
            <a:ext cx="7772400" cy="7200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3609" y="1772816"/>
            <a:ext cx="6840760" cy="4896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721" y="670337"/>
            <a:ext cx="155042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JCEM</a:t>
            </a:r>
            <a:endParaRPr lang="fa-I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4.Why does testosterone deficiency occur?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estosterone production primarily occurs in the </a:t>
            </a:r>
            <a:r>
              <a:rPr lang="en-US" dirty="0" err="1" smtClean="0"/>
              <a:t>Leydig</a:t>
            </a:r>
            <a:r>
              <a:rPr lang="en-US" dirty="0" smtClean="0"/>
              <a:t> cells of the testis and is regulated by the hypothalamic-pituitary-gonadal-axis .</a:t>
            </a:r>
          </a:p>
          <a:p>
            <a:r>
              <a:rPr lang="en-US" dirty="0" smtClean="0"/>
              <a:t> For normal testosterone production, </a:t>
            </a:r>
            <a:r>
              <a:rPr lang="en-US" dirty="0" err="1" smtClean="0"/>
              <a:t>gonadotropin</a:t>
            </a:r>
            <a:r>
              <a:rPr lang="en-US" dirty="0" smtClean="0"/>
              <a:t> releasing hormone (</a:t>
            </a:r>
            <a:r>
              <a:rPr lang="en-US" dirty="0" err="1" smtClean="0"/>
              <a:t>GnRH</a:t>
            </a:r>
            <a:r>
              <a:rPr lang="en-US" dirty="0" smtClean="0"/>
              <a:t>) is released in a </a:t>
            </a:r>
            <a:r>
              <a:rPr lang="en-US" dirty="0" err="1" smtClean="0"/>
              <a:t>pulsatile</a:t>
            </a:r>
            <a:r>
              <a:rPr lang="en-US" dirty="0" smtClean="0"/>
              <a:t> manner from the hypothalamus. </a:t>
            </a:r>
          </a:p>
          <a:p>
            <a:r>
              <a:rPr lang="en-US" dirty="0" err="1" smtClean="0"/>
              <a:t>GnRH</a:t>
            </a:r>
            <a:r>
              <a:rPr lang="en-US" dirty="0" smtClean="0"/>
              <a:t> stimulates the production and release of luteinizing hormone (LH) and follicle stimulating hormone (FSH) from the anterior pituitary. </a:t>
            </a:r>
          </a:p>
          <a:p>
            <a:r>
              <a:rPr lang="en-US" dirty="0" smtClean="0"/>
              <a:t>LH stimulates testosterone production by the </a:t>
            </a:r>
            <a:r>
              <a:rPr lang="en-US" dirty="0" err="1" smtClean="0"/>
              <a:t>Leydig</a:t>
            </a:r>
            <a:r>
              <a:rPr lang="en-US" dirty="0" smtClean="0"/>
              <a:t> cells in the testis.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HPG axis is regulated by a negative feedback loop whereby high levels of testosterone send a feedback signal (via </a:t>
            </a:r>
            <a:r>
              <a:rPr lang="en-US" dirty="0" err="1" smtClean="0"/>
              <a:t>estradiol</a:t>
            </a:r>
            <a:r>
              <a:rPr lang="en-US" dirty="0" smtClean="0"/>
              <a:t> and testosterone) to both the pituitary and the hypothalamus to inhibit ongoing testosterone production.</a:t>
            </a:r>
          </a:p>
          <a:p>
            <a:r>
              <a:rPr lang="en-US" dirty="0" smtClean="0"/>
              <a:t>This pathway is essential for testosterone production and any disruptions can cause downstream effects and inhibit the production of testosterone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TD results when the body fails to produce adequate levels of testosterone. </a:t>
            </a:r>
          </a:p>
          <a:p>
            <a:r>
              <a:rPr lang="en-US" dirty="0" smtClean="0"/>
              <a:t>If there is an intrinsic failure at the level of the testis to produce testosterone, it is termed </a:t>
            </a:r>
            <a:r>
              <a:rPr lang="en-US" dirty="0" smtClean="0">
                <a:solidFill>
                  <a:srgbClr val="FF0000"/>
                </a:solidFill>
              </a:rPr>
              <a:t>primary </a:t>
            </a:r>
            <a:r>
              <a:rPr lang="en-US" dirty="0" err="1" smtClean="0">
                <a:solidFill>
                  <a:srgbClr val="FF0000"/>
                </a:solidFill>
              </a:rPr>
              <a:t>hypogonadism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By contrast, if there is a hormonal/gonadotropin </a:t>
            </a:r>
            <a:r>
              <a:rPr lang="en-US" smtClean="0"/>
              <a:t>signaling problem </a:t>
            </a:r>
            <a:r>
              <a:rPr lang="en-US" dirty="0" smtClean="0"/>
              <a:t>within the brain (hypothalamus or pituitary), it is considered </a:t>
            </a:r>
            <a:r>
              <a:rPr lang="en-US" dirty="0" smtClean="0">
                <a:solidFill>
                  <a:srgbClr val="FF0000"/>
                </a:solidFill>
              </a:rPr>
              <a:t>secondary hypogonadism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Primary </a:t>
            </a:r>
            <a:r>
              <a:rPr lang="en-US" dirty="0" err="1" smtClean="0"/>
              <a:t>hypogonadism</a:t>
            </a:r>
            <a:r>
              <a:rPr lang="en-US" dirty="0" smtClean="0"/>
              <a:t> results in low levels of testosterone but high levels of </a:t>
            </a:r>
            <a:r>
              <a:rPr lang="en-US" dirty="0" err="1" smtClean="0"/>
              <a:t>gonadotropins</a:t>
            </a:r>
            <a:r>
              <a:rPr lang="en-US" dirty="0" smtClean="0"/>
              <a:t> (LH, FSH).</a:t>
            </a:r>
          </a:p>
          <a:p>
            <a:r>
              <a:rPr lang="en-US" dirty="0" smtClean="0"/>
              <a:t> The brain is trying to amplify its signal to the testis to produce testosterone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</a:t>
            </a:r>
            <a:r>
              <a:rPr lang="en-US" dirty="0" err="1" smtClean="0">
                <a:solidFill>
                  <a:srgbClr val="FF0000"/>
                </a:solidFill>
              </a:rPr>
              <a:t>hypogonadism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result of a neural signaling deficiency and clinically manifests with low levels of testosterone and low or normal levels of </a:t>
            </a:r>
            <a:r>
              <a:rPr lang="en-US" dirty="0" err="1" smtClean="0"/>
              <a:t>gonadotropins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combined pattern </a:t>
            </a:r>
            <a:r>
              <a:rPr lang="en-US" dirty="0" smtClean="0"/>
              <a:t>of primary and secondary </a:t>
            </a:r>
            <a:r>
              <a:rPr lang="en-US" dirty="0" err="1" smtClean="0"/>
              <a:t>hypogonadism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is common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TD or hypogonadism occurs as men age due to several factors including :</a:t>
            </a:r>
          </a:p>
          <a:p>
            <a:r>
              <a:rPr lang="en-US" dirty="0" smtClean="0"/>
              <a:t>a decrease in </a:t>
            </a:r>
            <a:r>
              <a:rPr lang="en-US" dirty="0" err="1" smtClean="0"/>
              <a:t>Leydig</a:t>
            </a:r>
            <a:r>
              <a:rPr lang="en-US" dirty="0" smtClean="0"/>
              <a:t> cell size,</a:t>
            </a:r>
          </a:p>
          <a:p>
            <a:r>
              <a:rPr lang="en-US" dirty="0" smtClean="0"/>
              <a:t> reduced </a:t>
            </a:r>
            <a:r>
              <a:rPr lang="en-US" dirty="0" err="1" smtClean="0"/>
              <a:t>Leydig</a:t>
            </a:r>
            <a:r>
              <a:rPr lang="en-US" dirty="0" smtClean="0"/>
              <a:t> cell sensitivity to LH, </a:t>
            </a:r>
          </a:p>
          <a:p>
            <a:r>
              <a:rPr lang="en-US" dirty="0" smtClean="0"/>
              <a:t>increases in systemic estrogen levels</a:t>
            </a:r>
          </a:p>
          <a:p>
            <a:r>
              <a:rPr lang="en-US" dirty="0" smtClean="0"/>
              <a:t> and a diminution of </a:t>
            </a:r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 err="1" smtClean="0"/>
              <a:t>pulsatility</a:t>
            </a:r>
            <a:endParaRPr lang="en-US" dirty="0" smtClean="0"/>
          </a:p>
          <a:p>
            <a:r>
              <a:rPr lang="en-US" dirty="0" smtClean="0"/>
              <a:t>Multiple medications and medical conditions are also responsible for TD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8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25144"/>
            <a:ext cx="91440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8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6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         </a:t>
            </a:r>
            <a:r>
              <a:rPr lang="en-US" sz="8000" dirty="0" smtClean="0">
                <a:solidFill>
                  <a:srgbClr val="FF0000"/>
                </a:solidFill>
              </a:rPr>
              <a:t>Diagnosis</a:t>
            </a:r>
            <a:r>
              <a:rPr lang="en-US" sz="8000" dirty="0" smtClean="0"/>
              <a:t> 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17" y="74307"/>
            <a:ext cx="7772400" cy="11430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" y="0"/>
            <a:ext cx="9252521" cy="7101408"/>
          </a:xfrm>
        </p:spPr>
      </p:pic>
      <p:sp>
        <p:nvSpPr>
          <p:cNvPr id="5" name="TextBox 4"/>
          <p:cNvSpPr txBox="1"/>
          <p:nvPr/>
        </p:nvSpPr>
        <p:spPr>
          <a:xfrm>
            <a:off x="467544" y="1007017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95536" y="404664"/>
            <a:ext cx="243949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HAPPY NEW YEAR</a:t>
            </a:r>
            <a:endParaRPr lang="fa-I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5.How best to establish the diagnosis of testosterone deficiency with history &amp; physical examination?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diagnosis of TD is established through the collective findings from </a:t>
            </a:r>
            <a:r>
              <a:rPr lang="en-US" dirty="0" smtClean="0">
                <a:solidFill>
                  <a:srgbClr val="FF0000"/>
                </a:solidFill>
              </a:rPr>
              <a:t>history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physical examination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serum testosterone measurements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clinical manifestations of TD are non-specific with recognized variability from patient to patient and the medical history should be focused towards identifying the cognitive, sexual and physical/structural manifestations of TD.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Physical examination should be undertaken with particular attention to the following testosterone dependent tissues and organs: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Testicles</a:t>
            </a:r>
            <a:r>
              <a:rPr lang="en-US" dirty="0" smtClean="0"/>
              <a:t> (size, firmness, location)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Penile development </a:t>
            </a:r>
            <a:r>
              <a:rPr lang="en-US" dirty="0" smtClean="0"/>
              <a:t>(length, location of urethral opening)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Prostate size and consistency </a:t>
            </a:r>
            <a:r>
              <a:rPr lang="en-US" dirty="0" smtClean="0"/>
              <a:t>by performing a digital rectal examination (DRE)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Secondary sex characteristics</a:t>
            </a:r>
            <a:r>
              <a:rPr lang="en-US" dirty="0" smtClean="0"/>
              <a:t>: facial and body hair, changes with puberty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Breast tissue development </a:t>
            </a:r>
            <a:r>
              <a:rPr lang="en-US" dirty="0" smtClean="0"/>
              <a:t>(gynecomastia)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 and fat distribution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Muscle mass and bone structure/function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6.Are there valid screening questionnaires for testosterone deficiency? Are they helpful in establishing the diagnosis?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validated screening questionnaires for TD exist including the Androgen Deficiency in the Aging Male (</a:t>
            </a:r>
            <a:r>
              <a:rPr lang="en-US" dirty="0" smtClean="0">
                <a:solidFill>
                  <a:srgbClr val="FF0000"/>
                </a:solidFill>
              </a:rPr>
              <a:t>ADAM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Quantitative ADAM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Aging Males’ Symptoms Scale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Massachusetts Male Aging Study Questionnaire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as well as questionnaires that focus on a specific common </a:t>
            </a:r>
          </a:p>
          <a:p>
            <a:pPr marL="0" indent="0">
              <a:buNone/>
            </a:pPr>
            <a:r>
              <a:rPr lang="en-US" dirty="0" smtClean="0"/>
              <a:t>   element of testosterone deficiency (i.e. erectile dysfunction):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International Index of Erectile Function, Sexual Health </a:t>
            </a:r>
          </a:p>
          <a:p>
            <a:pPr marL="0" indent="0">
              <a:buNone/>
            </a:pPr>
            <a:r>
              <a:rPr lang="en-US" dirty="0" smtClean="0"/>
              <a:t>    Inventory for Men and Erection Hardness Score.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to their </a:t>
            </a:r>
            <a:r>
              <a:rPr lang="en-US" dirty="0" smtClean="0">
                <a:solidFill>
                  <a:srgbClr val="FF0000"/>
                </a:solidFill>
              </a:rPr>
              <a:t>lack of specificity </a:t>
            </a:r>
            <a:r>
              <a:rPr lang="en-US" dirty="0" smtClean="0"/>
              <a:t>(approximately 20%), screening questionnaires alone </a:t>
            </a:r>
            <a:r>
              <a:rPr lang="en-US" dirty="0" smtClean="0">
                <a:solidFill>
                  <a:srgbClr val="FF0000"/>
                </a:solidFill>
              </a:rPr>
              <a:t>should not </a:t>
            </a:r>
            <a:r>
              <a:rPr lang="en-US" dirty="0" smtClean="0"/>
              <a:t>be substituted for a detailed history, physical examination and biochemical testing when establishing the diagnosis of TD.</a:t>
            </a:r>
          </a:p>
          <a:p>
            <a:r>
              <a:rPr lang="en-US" dirty="0" smtClean="0"/>
              <a:t>Standardized questionnaires are often helpful for </a:t>
            </a:r>
            <a:r>
              <a:rPr lang="en-US" dirty="0" smtClean="0">
                <a:solidFill>
                  <a:srgbClr val="FF0000"/>
                </a:solidFill>
              </a:rPr>
              <a:t>academic/research purposes </a:t>
            </a:r>
            <a:r>
              <a:rPr lang="en-US" dirty="0" smtClean="0"/>
              <a:t>and can act as an initial screen to facilitate discussion and highlight areas of focus for further evaluation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7.What is the recommended laboratory test to diagnose testosterone deficiency?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have always existed in the quality of commercial immunoassays to accurately measure testosterone relative to validated reference methodologies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gold standards</a:t>
            </a:r>
            <a:r>
              <a:rPr lang="en-US" dirty="0" smtClean="0"/>
              <a:t> being equilibrium dialysis and mass spectrometry.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total testosterone </a:t>
            </a:r>
            <a:r>
              <a:rPr lang="en-US" dirty="0" smtClean="0"/>
              <a:t>(morning draw: 7am-11am) remains the </a:t>
            </a:r>
            <a:r>
              <a:rPr lang="en-US" dirty="0" smtClean="0">
                <a:solidFill>
                  <a:srgbClr val="0070C0"/>
                </a:solidFill>
              </a:rPr>
              <a:t>best initial screening test </a:t>
            </a:r>
            <a:r>
              <a:rPr lang="en-US" dirty="0" smtClean="0"/>
              <a:t>to diagnose TD.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Calculated free or bioavailable testosterone </a:t>
            </a:r>
            <a:r>
              <a:rPr lang="en-US" dirty="0"/>
              <a:t>based </a:t>
            </a:r>
            <a:r>
              <a:rPr lang="en-US" dirty="0" smtClean="0"/>
              <a:t>on:</a:t>
            </a:r>
            <a:endParaRPr lang="en-US" dirty="0"/>
          </a:p>
          <a:p>
            <a:r>
              <a:rPr lang="en-US" dirty="0"/>
              <a:t> age-</a:t>
            </a:r>
            <a:r>
              <a:rPr lang="en-US" dirty="0" err="1"/>
              <a:t>dependant</a:t>
            </a:r>
            <a:r>
              <a:rPr lang="en-US" dirty="0"/>
              <a:t> standards of total testosterone, </a:t>
            </a:r>
          </a:p>
          <a:p>
            <a:r>
              <a:rPr lang="en-US" dirty="0"/>
              <a:t>sex hormone binding globulin (SHBG) </a:t>
            </a:r>
          </a:p>
          <a:p>
            <a:r>
              <a:rPr lang="en-US" dirty="0"/>
              <a:t>and albumin concentrations </a:t>
            </a:r>
          </a:p>
          <a:p>
            <a:pPr marL="0" indent="0">
              <a:buNone/>
            </a:pPr>
            <a:r>
              <a:rPr lang="en-US" dirty="0"/>
              <a:t>can be determined to </a:t>
            </a:r>
            <a:r>
              <a:rPr lang="en-US" dirty="0">
                <a:solidFill>
                  <a:srgbClr val="00B050"/>
                </a:solidFill>
              </a:rPr>
              <a:t>resolve equivocal total testosterone </a:t>
            </a:r>
            <a:r>
              <a:rPr lang="en-US" dirty="0"/>
              <a:t>measures in symptomatic men.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52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JCEM</a:t>
            </a:r>
            <a:endParaRPr lang="fa-IR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5657" y="1417638"/>
            <a:ext cx="6624736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8.What is the biochemical level or cut off to diagnose testosterone deficiency?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clinical diagnosis </a:t>
            </a:r>
            <a:r>
              <a:rPr lang="en-US" dirty="0" smtClean="0"/>
              <a:t>of TD relies on the correlation of recognized signs and symptoms with biochemical confirmation of deficient serum testosterone concentrations. </a:t>
            </a:r>
          </a:p>
          <a:p>
            <a:pPr marL="0" indent="0">
              <a:buNone/>
            </a:pPr>
            <a:r>
              <a:rPr lang="en-US" dirty="0" smtClean="0"/>
              <a:t>Establishing an absolute biochemical cut-off diagnostic for TD is challenging due to several factors including: </a:t>
            </a:r>
          </a:p>
          <a:p>
            <a:r>
              <a:rPr lang="en-US" dirty="0" smtClean="0"/>
              <a:t>limitations in measurement accuracy; </a:t>
            </a:r>
          </a:p>
          <a:p>
            <a:r>
              <a:rPr lang="en-US" dirty="0" smtClean="0"/>
              <a:t>laboratory and immunoassay variability;</a:t>
            </a:r>
          </a:p>
          <a:p>
            <a:r>
              <a:rPr lang="en-US" dirty="0" smtClean="0"/>
              <a:t> lack of age-related reference standards; </a:t>
            </a:r>
          </a:p>
          <a:p>
            <a:r>
              <a:rPr lang="en-US" dirty="0" smtClean="0"/>
              <a:t>unknown baseline testosterone levels in individual patients; </a:t>
            </a:r>
          </a:p>
          <a:p>
            <a:r>
              <a:rPr lang="en-US" dirty="0" smtClean="0"/>
              <a:t>variable target organ receptor sensitivity to circulating testosterone concentrations.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clinician experts and previously published guidelines would suggest that a </a:t>
            </a:r>
            <a:r>
              <a:rPr lang="en-US" dirty="0" smtClean="0">
                <a:solidFill>
                  <a:srgbClr val="FF0000"/>
                </a:solidFill>
              </a:rPr>
              <a:t>total testosterone &lt; 10 </a:t>
            </a:r>
            <a:r>
              <a:rPr lang="en-US" dirty="0" err="1" smtClean="0">
                <a:solidFill>
                  <a:srgbClr val="FF0000"/>
                </a:solidFill>
              </a:rPr>
              <a:t>nmol</a:t>
            </a:r>
            <a:r>
              <a:rPr lang="en-US" dirty="0" smtClean="0">
                <a:solidFill>
                  <a:srgbClr val="FF0000"/>
                </a:solidFill>
              </a:rPr>
              <a:t>/L (288 ng/dl) </a:t>
            </a:r>
            <a:r>
              <a:rPr lang="en-US" dirty="0" smtClean="0"/>
              <a:t>represents a reasonable diagnostic threshold consistent for TD, while appreciating that some patients may manifest symptoms of TD at higher levels.</a:t>
            </a:r>
          </a:p>
          <a:p>
            <a:r>
              <a:rPr lang="en-US" dirty="0" smtClean="0"/>
              <a:t>Testosterone measures can be used as a complimentary tool (as opposed to an absolute or diagnostic one), to support the diagnosis of TD in the context of characteristic signs and symptoms identified by way of a detailed clinical evaluation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9.Besides measuring testosterone, what adjunctive laboratory testing is indicated?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FF0000"/>
                </a:solidFill>
              </a:rPr>
              <a:t>established TD</a:t>
            </a:r>
            <a:r>
              <a:rPr lang="en-US" dirty="0" smtClean="0"/>
              <a:t>, clinicians should measure serum luteinizing hormone levels (</a:t>
            </a:r>
            <a:r>
              <a:rPr lang="en-US" dirty="0" smtClean="0">
                <a:solidFill>
                  <a:srgbClr val="FF0000"/>
                </a:solidFill>
              </a:rPr>
              <a:t>LH</a:t>
            </a:r>
            <a:r>
              <a:rPr lang="en-US" dirty="0" smtClean="0"/>
              <a:t>) to help classify the testosterone deficiency as primary (high LH) or secondary (low/normal LH).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Serum </a:t>
            </a:r>
            <a:r>
              <a:rPr lang="en-US" dirty="0" err="1" smtClean="0">
                <a:solidFill>
                  <a:srgbClr val="FF0000"/>
                </a:solidFill>
              </a:rPr>
              <a:t>prolactin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levels should be measured in patients suspected of having secondary testosterone deficiency (low testosterone levels combined with low or low/normal LH levels). Patients with </a:t>
            </a:r>
            <a:r>
              <a:rPr lang="en-US" dirty="0" smtClean="0">
                <a:solidFill>
                  <a:srgbClr val="FF0000"/>
                </a:solidFill>
              </a:rPr>
              <a:t>persistently high </a:t>
            </a:r>
            <a:r>
              <a:rPr lang="en-US" dirty="0" err="1" smtClean="0">
                <a:solidFill>
                  <a:srgbClr val="FF0000"/>
                </a:solidFill>
              </a:rPr>
              <a:t>prolactin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levels of unknown etiology should undergo evaluation for endocrine disorders and to rule out a </a:t>
            </a:r>
            <a:r>
              <a:rPr lang="en-US" dirty="0" err="1" smtClean="0"/>
              <a:t>prolactinoma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Serum </a:t>
            </a:r>
            <a:r>
              <a:rPr lang="en-US" dirty="0" err="1" smtClean="0">
                <a:solidFill>
                  <a:srgbClr val="FF0000"/>
                </a:solidFill>
              </a:rPr>
              <a:t>estradiol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should be measured in testosterone deficient patients who present with </a:t>
            </a:r>
            <a:r>
              <a:rPr lang="en-US" dirty="0" smtClean="0">
                <a:solidFill>
                  <a:srgbClr val="0070C0"/>
                </a:solidFill>
              </a:rPr>
              <a:t>breast symptoms or </a:t>
            </a:r>
            <a:r>
              <a:rPr lang="en-US" dirty="0" err="1" smtClean="0">
                <a:solidFill>
                  <a:srgbClr val="0070C0"/>
                </a:solidFill>
              </a:rPr>
              <a:t>gynecomastia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prior to the commencement of testosterone therapy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Testosterone</a:t>
            </a:r>
          </a:p>
          <a:p>
            <a:pPr marL="0" indent="0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         deficiency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smtClean="0">
                <a:solidFill>
                  <a:srgbClr val="FF0000"/>
                </a:solidFill>
              </a:rPr>
              <a:t>               </a:t>
            </a:r>
            <a:r>
              <a:rPr lang="en-US" sz="8800" dirty="0">
                <a:solidFill>
                  <a:srgbClr val="FF0000"/>
                </a:solidFill>
              </a:rPr>
              <a:t>in men</a:t>
            </a:r>
            <a:endParaRPr lang="fa-I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10.What are potentially reversible causes of testosterone deficiency that physicians should consider?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Prior to initiating testosterone therapy, physicians should consider and manage any potentially reversible causes of TD</a:t>
            </a:r>
          </a:p>
          <a:p>
            <a:pPr>
              <a:buNone/>
            </a:pPr>
            <a:r>
              <a:rPr lang="en-US" dirty="0" smtClean="0"/>
              <a:t>     These may include:</a:t>
            </a:r>
          </a:p>
          <a:p>
            <a:r>
              <a:rPr lang="en-US" dirty="0" smtClean="0"/>
              <a:t>Acute illness </a:t>
            </a:r>
          </a:p>
          <a:p>
            <a:r>
              <a:rPr lang="en-US" dirty="0" smtClean="0"/>
              <a:t>Obesity </a:t>
            </a:r>
          </a:p>
          <a:p>
            <a:r>
              <a:rPr lang="en-US" dirty="0" smtClean="0"/>
              <a:t>Medication use (i.e. </a:t>
            </a:r>
            <a:r>
              <a:rPr lang="en-US" dirty="0" err="1" smtClean="0"/>
              <a:t>opioids</a:t>
            </a:r>
            <a:r>
              <a:rPr lang="en-US" dirty="0" smtClean="0"/>
              <a:t>, </a:t>
            </a:r>
            <a:r>
              <a:rPr lang="en-US" dirty="0" err="1" smtClean="0"/>
              <a:t>glucocorticoids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Extreme nutritional deficiencies and anorexia </a:t>
            </a:r>
          </a:p>
          <a:p>
            <a:r>
              <a:rPr lang="en-US" dirty="0" smtClean="0"/>
              <a:t>Extreme exercise </a:t>
            </a:r>
          </a:p>
          <a:p>
            <a:r>
              <a:rPr lang="en-US" dirty="0" smtClean="0"/>
              <a:t>Sleep Apnea </a:t>
            </a:r>
          </a:p>
          <a:p>
            <a:r>
              <a:rPr lang="en-US" dirty="0" err="1" smtClean="0"/>
              <a:t>Hyperprolactinemia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Hemochromatosis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Hypothalamic and pituitary disorders (surgery, trauma, radiation, infiltrative disorders)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Following treatment or stabilization of these conditions, reassessment of serum testosterone levels and the signs and symptoms of TD is recommended.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11.What are the common co-morbid conditions associated with testosterone deficiency?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Testosterone deficiency is associated with several specific health conditions that may prompt investigation and management of serum testosterone levels to validate such associations and compliment the management of such conditions:</a:t>
            </a:r>
          </a:p>
          <a:p>
            <a:r>
              <a:rPr lang="en-US" dirty="0" smtClean="0"/>
              <a:t>Type 2 diabetes &amp; insulin resistance </a:t>
            </a:r>
          </a:p>
          <a:p>
            <a:r>
              <a:rPr lang="en-US" dirty="0" smtClean="0"/>
              <a:t>Metabolic syndrome </a:t>
            </a:r>
          </a:p>
          <a:p>
            <a:r>
              <a:rPr lang="en-US" dirty="0" smtClean="0"/>
              <a:t>Obesity </a:t>
            </a:r>
          </a:p>
          <a:p>
            <a:r>
              <a:rPr lang="en-US" dirty="0" err="1" smtClean="0"/>
              <a:t>Osteopenia</a:t>
            </a:r>
            <a:r>
              <a:rPr lang="en-US" dirty="0" smtClean="0"/>
              <a:t>/osteoporosis </a:t>
            </a:r>
          </a:p>
          <a:p>
            <a:r>
              <a:rPr lang="en-US" dirty="0" smtClean="0"/>
              <a:t>COPD </a:t>
            </a:r>
          </a:p>
          <a:p>
            <a:r>
              <a:rPr lang="en-US" dirty="0" smtClean="0"/>
              <a:t>Sleep Apnea </a:t>
            </a:r>
          </a:p>
          <a:p>
            <a:r>
              <a:rPr lang="en-US" dirty="0" smtClean="0"/>
              <a:t>HIV/AIDS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JCEM</a:t>
            </a:r>
            <a:endParaRPr lang="fa-IR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772816"/>
            <a:ext cx="705678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             </a:t>
            </a:r>
            <a:r>
              <a:rPr lang="en-US" sz="6000" dirty="0" smtClean="0">
                <a:solidFill>
                  <a:srgbClr val="FF0000"/>
                </a:solidFill>
              </a:rPr>
              <a:t>Treatment</a:t>
            </a:r>
          </a:p>
          <a:p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12.What are the goals and benefits of testosterone therapy?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primary goals of testosterone therapy are to </a:t>
            </a:r>
            <a:r>
              <a:rPr lang="en-US" dirty="0" smtClean="0">
                <a:solidFill>
                  <a:srgbClr val="FF0000"/>
                </a:solidFill>
              </a:rPr>
              <a:t>mitigate the negative signs and symptoms of testosterone deficiency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improve quality of life</a:t>
            </a:r>
            <a:r>
              <a:rPr lang="en-US" dirty="0" smtClean="0"/>
              <a:t> while achieving </a:t>
            </a:r>
            <a:r>
              <a:rPr lang="en-US" dirty="0" err="1" smtClean="0"/>
              <a:t>eugonadal</a:t>
            </a:r>
            <a:r>
              <a:rPr lang="en-US" dirty="0" smtClean="0"/>
              <a:t> (normal) levels of testosterone.</a:t>
            </a:r>
          </a:p>
          <a:p>
            <a:r>
              <a:rPr lang="en-US" dirty="0" smtClean="0"/>
              <a:t>The benefits of treatment will vary according to the symptom complex of each patient.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Testosterone Trials </a:t>
            </a:r>
            <a:r>
              <a:rPr lang="en-US" dirty="0" smtClean="0"/>
              <a:t>- the largest placebo-controlled, double-blinded, multicenter, randomized controlled trial of testosterone therapy in symptomatic </a:t>
            </a:r>
            <a:r>
              <a:rPr lang="en-US" dirty="0" err="1" smtClean="0"/>
              <a:t>hypogonadal</a:t>
            </a:r>
            <a:r>
              <a:rPr lang="en-US" dirty="0" smtClean="0"/>
              <a:t> older men - demonstrated significant improvements in:</a:t>
            </a:r>
          </a:p>
          <a:p>
            <a:r>
              <a:rPr lang="en-US" dirty="0" smtClean="0"/>
              <a:t> sexual activity,</a:t>
            </a:r>
          </a:p>
          <a:p>
            <a:r>
              <a:rPr lang="en-US" dirty="0" smtClean="0"/>
              <a:t> sexual desire,</a:t>
            </a:r>
          </a:p>
          <a:p>
            <a:r>
              <a:rPr lang="en-US" dirty="0" smtClean="0"/>
              <a:t> erectile function,</a:t>
            </a:r>
          </a:p>
          <a:p>
            <a:r>
              <a:rPr lang="en-US" dirty="0" smtClean="0"/>
              <a:t> mood and depressive symptoms,</a:t>
            </a:r>
          </a:p>
          <a:p>
            <a:r>
              <a:rPr lang="en-US" dirty="0" smtClean="0"/>
              <a:t> anemia </a:t>
            </a:r>
          </a:p>
          <a:p>
            <a:r>
              <a:rPr lang="en-US" dirty="0" smtClean="0"/>
              <a:t>and bone mineral density </a:t>
            </a:r>
          </a:p>
          <a:p>
            <a:pPr>
              <a:buNone/>
            </a:pPr>
            <a:r>
              <a:rPr lang="en-US" dirty="0" smtClean="0"/>
              <a:t>among men receiving testosterone therapy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JCEM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Secondary sexual </a:t>
            </a:r>
            <a:r>
              <a:rPr lang="en-US" sz="3600" dirty="0" smtClean="0">
                <a:solidFill>
                  <a:srgbClr val="FF0000"/>
                </a:solidFill>
              </a:rPr>
              <a:t>characteristics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men who have not undergone complete pubertal development, T therapy </a:t>
            </a:r>
            <a:r>
              <a:rPr lang="en-US" dirty="0" smtClean="0"/>
              <a:t>induces the development of secondary sex characteristics</a:t>
            </a:r>
            <a:r>
              <a:rPr lang="en-US" dirty="0"/>
              <a:t>, including facial and body hair growth, deepening of the voice, muscle and bone accretion, penile enlargement, and pigmentation of the scrotum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8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JCEM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Well-being and depressive </a:t>
            </a:r>
            <a:r>
              <a:rPr lang="en-US" sz="3600" dirty="0" smtClean="0">
                <a:solidFill>
                  <a:srgbClr val="FF0000"/>
                </a:solidFill>
              </a:rPr>
              <a:t>symptoms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 </a:t>
            </a:r>
            <a:r>
              <a:rPr lang="en-US" dirty="0"/>
              <a:t>therapy improves the positive and reduces the negative aspects of mood, but the magnitude of the effect of T on mood in older men is small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 </a:t>
            </a:r>
            <a:r>
              <a:rPr lang="en-US" dirty="0"/>
              <a:t>therapy does not improve depressive symptoms in men with </a:t>
            </a:r>
            <a:r>
              <a:rPr lang="en-US" dirty="0">
                <a:solidFill>
                  <a:srgbClr val="FF0000"/>
                </a:solidFill>
              </a:rPr>
              <a:t>clinical depression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Epidemiological </a:t>
            </a:r>
            <a:r>
              <a:rPr lang="en-US" dirty="0"/>
              <a:t>studies have reported </a:t>
            </a:r>
            <a:r>
              <a:rPr lang="en-US" dirty="0" smtClean="0"/>
              <a:t>an association between lower T concentrations and late-</a:t>
            </a:r>
            <a:r>
              <a:rPr lang="en-US" dirty="0" err="1" smtClean="0"/>
              <a:t>onset,lowgrade</a:t>
            </a:r>
            <a:r>
              <a:rPr lang="en-US" dirty="0"/>
              <a:t>, persistent depressive disorder (previously referred </a:t>
            </a:r>
            <a:r>
              <a:rPr lang="en-US" dirty="0" smtClean="0"/>
              <a:t>to as dysthymia)</a:t>
            </a:r>
          </a:p>
          <a:p>
            <a:r>
              <a:rPr lang="en-US" dirty="0" smtClean="0"/>
              <a:t> There is limited evidence that T </a:t>
            </a:r>
            <a:r>
              <a:rPr lang="en-US" dirty="0"/>
              <a:t>improves depressive symptoms in middle-aged and elderly men with late-onset, low-grade, persistent depressive disorder and low T </a:t>
            </a:r>
            <a:r>
              <a:rPr lang="en-US" dirty="0" smtClean="0"/>
              <a:t>concentrations</a:t>
            </a:r>
          </a:p>
          <a:p>
            <a:r>
              <a:rPr lang="en-US" dirty="0" smtClean="0"/>
              <a:t> In the Testosterone Trials(</a:t>
            </a:r>
            <a:r>
              <a:rPr lang="en-US" dirty="0" err="1" smtClean="0">
                <a:solidFill>
                  <a:srgbClr val="FF0000"/>
                </a:solidFill>
              </a:rPr>
              <a:t>TTrials</a:t>
            </a:r>
            <a:r>
              <a:rPr lang="en-US" dirty="0" smtClean="0"/>
              <a:t>), </a:t>
            </a:r>
            <a:r>
              <a:rPr lang="en-US" dirty="0"/>
              <a:t>no statistically significant improvement was observed in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with T treatment vs placebo </a:t>
            </a:r>
            <a:r>
              <a:rPr lang="en-US" dirty="0" smtClean="0"/>
              <a:t>; 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607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JCEM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700" dirty="0" smtClean="0">
                <a:solidFill>
                  <a:srgbClr val="FF0000"/>
                </a:solidFill>
              </a:rPr>
              <a:t> BMD</a:t>
            </a:r>
          </a:p>
          <a:p>
            <a:r>
              <a:rPr lang="en-US" dirty="0" smtClean="0"/>
              <a:t>T therapy in healthy </a:t>
            </a:r>
            <a:r>
              <a:rPr lang="en-US" dirty="0" err="1"/>
              <a:t>hypogonadal</a:t>
            </a:r>
            <a:r>
              <a:rPr lang="en-US" dirty="0"/>
              <a:t> </a:t>
            </a:r>
            <a:r>
              <a:rPr lang="en-US" dirty="0" smtClean="0"/>
              <a:t>men increases a real and volumetric vertebral and femoral </a:t>
            </a:r>
            <a:r>
              <a:rPr lang="en-US" dirty="0"/>
              <a:t>BMD and vertebral and femoral bone strength </a:t>
            </a:r>
            <a:r>
              <a:rPr lang="en-US" dirty="0" smtClean="0"/>
              <a:t>but there are no studies on the effects of T on fracture risk</a:t>
            </a:r>
          </a:p>
          <a:p>
            <a:r>
              <a:rPr lang="en-US" dirty="0" smtClean="0"/>
              <a:t>T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not an approved treatment </a:t>
            </a:r>
            <a:r>
              <a:rPr lang="en-US" dirty="0"/>
              <a:t>for osteoporosis or for reducing fracture risk. </a:t>
            </a:r>
            <a:endParaRPr lang="en-US" dirty="0" smtClean="0"/>
          </a:p>
          <a:p>
            <a:r>
              <a:rPr lang="en-US" dirty="0" smtClean="0"/>
              <a:t>Clinicians </a:t>
            </a:r>
            <a:r>
              <a:rPr lang="en-US" dirty="0">
                <a:solidFill>
                  <a:srgbClr val="FF0000"/>
                </a:solidFill>
              </a:rPr>
              <a:t>should not prescribe T </a:t>
            </a:r>
            <a:r>
              <a:rPr lang="en-US" dirty="0"/>
              <a:t>for treating osteoporosis in men who have normal T concentrations or as monotherapy to prevent bone fracture in men who are at high risk of bone fracture, regardless of T concentrations (clinicians can assess fracture risk using a fracture risk assessment instrument, such as </a:t>
            </a:r>
            <a:r>
              <a:rPr lang="en-US" dirty="0" smtClean="0"/>
              <a:t>FRAX)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763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/>
              <a:t>Canadian Urological Association clinical practice guideline on </a:t>
            </a:r>
            <a:r>
              <a:rPr lang="en-US" dirty="0" smtClean="0"/>
              <a:t>testosterone deficiency in men: Evidence-based Q&amp;A </a:t>
            </a:r>
            <a:r>
              <a:rPr lang="en-US" dirty="0"/>
              <a:t>Published online February 23, 2021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r>
              <a:rPr lang="en-US" dirty="0"/>
              <a:t>Testosterone Therapy in Men With </a:t>
            </a:r>
            <a:r>
              <a:rPr lang="en-US" dirty="0" err="1"/>
              <a:t>Hypogonadism:An</a:t>
            </a:r>
            <a:r>
              <a:rPr lang="en-US" dirty="0"/>
              <a:t> Endocrine Society* Clinical Practice </a:t>
            </a:r>
            <a:r>
              <a:rPr lang="en-US" dirty="0" smtClean="0"/>
              <a:t>Guideline</a:t>
            </a:r>
          </a:p>
          <a:p>
            <a:pPr marL="0" indent="0">
              <a:buNone/>
            </a:pPr>
            <a:r>
              <a:rPr lang="en-US" dirty="0" smtClean="0"/>
              <a:t>  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, May 2018</a:t>
            </a:r>
            <a:endParaRPr lang="en-US" dirty="0" smtClean="0"/>
          </a:p>
          <a:p>
            <a:pPr marL="514350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r>
              <a:rPr lang="en-US" dirty="0" smtClean="0"/>
              <a:t>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JCEM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err="1">
                <a:solidFill>
                  <a:srgbClr val="FF0000"/>
                </a:solidFill>
              </a:rPr>
              <a:t>hypogonadal</a:t>
            </a:r>
            <a:r>
              <a:rPr lang="en-US" dirty="0">
                <a:solidFill>
                  <a:srgbClr val="FF0000"/>
                </a:solidFill>
              </a:rPr>
              <a:t> men receiving 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err="1" smtClean="0">
                <a:solidFill>
                  <a:srgbClr val="FF0000"/>
                </a:solidFill>
              </a:rPr>
              <a:t>replacement,</a:t>
            </a:r>
            <a:r>
              <a:rPr lang="en-US" dirty="0" err="1" smtClean="0"/>
              <a:t>clinicians</a:t>
            </a:r>
            <a:r>
              <a:rPr lang="en-US" dirty="0" smtClean="0"/>
              <a:t> should treat osteoporosis in patients </a:t>
            </a:r>
            <a:r>
              <a:rPr lang="en-US" dirty="0">
                <a:solidFill>
                  <a:srgbClr val="FF0000"/>
                </a:solidFill>
              </a:rPr>
              <a:t>at high risk of bone fracture </a:t>
            </a:r>
            <a:r>
              <a:rPr lang="en-US" dirty="0"/>
              <a:t>with a pharmacologic agent that has been </a:t>
            </a:r>
            <a:r>
              <a:rPr lang="en-US" dirty="0">
                <a:solidFill>
                  <a:srgbClr val="FF0000"/>
                </a:solidFill>
              </a:rPr>
              <a:t>approved</a:t>
            </a:r>
            <a:r>
              <a:rPr lang="en-US" dirty="0"/>
              <a:t> for the treatment of osteoporosis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err="1" smtClean="0">
                <a:solidFill>
                  <a:srgbClr val="0070C0"/>
                </a:solidFill>
              </a:rPr>
              <a:t>hypogonadal</a:t>
            </a:r>
            <a:r>
              <a:rPr lang="en-US" dirty="0" smtClean="0">
                <a:solidFill>
                  <a:srgbClr val="0070C0"/>
                </a:solidFill>
              </a:rPr>
              <a:t> men who have </a:t>
            </a:r>
            <a:r>
              <a:rPr lang="en-US" dirty="0" err="1" smtClean="0">
                <a:solidFill>
                  <a:srgbClr val="0070C0"/>
                </a:solidFill>
              </a:rPr>
              <a:t>osteoporosis</a:t>
            </a:r>
            <a:r>
              <a:rPr lang="en-US" dirty="0" err="1" smtClean="0"/>
              <a:t>,are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not at </a:t>
            </a:r>
            <a:r>
              <a:rPr lang="en-US" dirty="0">
                <a:solidFill>
                  <a:srgbClr val="0070C0"/>
                </a:solidFill>
              </a:rPr>
              <a:t>high risk of bone fracture</a:t>
            </a:r>
            <a:r>
              <a:rPr lang="en-US" dirty="0"/>
              <a:t>, and are being started on </a:t>
            </a:r>
            <a:r>
              <a:rPr lang="en-US" dirty="0" smtClean="0"/>
              <a:t>T-replacement </a:t>
            </a:r>
            <a:r>
              <a:rPr lang="en-US" dirty="0" err="1" smtClean="0"/>
              <a:t>therapy,clinicians</a:t>
            </a:r>
            <a:r>
              <a:rPr lang="en-US" dirty="0" smtClean="0"/>
              <a:t> may consider deferring </a:t>
            </a:r>
            <a:r>
              <a:rPr lang="en-US" dirty="0"/>
              <a:t>treatment with approved osteoporosis drugs until they have evaluated the response to T replacement by </a:t>
            </a:r>
            <a:r>
              <a:rPr lang="en-US" dirty="0" smtClean="0"/>
              <a:t>repeating BMD test s of the lumbar </a:t>
            </a:r>
            <a:r>
              <a:rPr lang="en-US" dirty="0" err="1" smtClean="0"/>
              <a:t>spine,femoralneck,and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hip after 1 to 2 years of T therapy</a:t>
            </a:r>
            <a:endParaRPr lang="fa-IR" dirty="0">
              <a:solidFill>
                <a:srgbClr val="0070C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11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JCEM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Body </a:t>
            </a:r>
            <a:r>
              <a:rPr lang="en-US" dirty="0" err="1" smtClean="0">
                <a:solidFill>
                  <a:srgbClr val="FF0000"/>
                </a:solidFill>
              </a:rPr>
              <a:t>composition,muscle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strength,and</a:t>
            </a:r>
            <a:r>
              <a:rPr lang="en-US" dirty="0" smtClean="0">
                <a:solidFill>
                  <a:srgbClr val="FF0000"/>
                </a:solidFill>
              </a:rPr>
              <a:t> physical function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T </a:t>
            </a:r>
            <a:r>
              <a:rPr lang="en-US" dirty="0"/>
              <a:t>therapy in healthy men with hypogonadism increases fat-free mass </a:t>
            </a:r>
            <a:r>
              <a:rPr lang="en-US" dirty="0" smtClean="0"/>
              <a:t>and </a:t>
            </a:r>
            <a:r>
              <a:rPr lang="en-US" dirty="0"/>
              <a:t>muscle strength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 </a:t>
            </a:r>
            <a:r>
              <a:rPr lang="en-US" dirty="0"/>
              <a:t>administration reduces </a:t>
            </a:r>
            <a:r>
              <a:rPr lang="en-US" dirty="0">
                <a:solidFill>
                  <a:srgbClr val="00B050"/>
                </a:solidFill>
              </a:rPr>
              <a:t>whole body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intraabdominal,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intermuscular fat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effects of T on muscle/fat mass and muscle strength are related to the </a:t>
            </a:r>
            <a:r>
              <a:rPr lang="en-US" dirty="0">
                <a:solidFill>
                  <a:srgbClr val="0070C0"/>
                </a:solidFill>
              </a:rPr>
              <a:t>administered </a:t>
            </a:r>
            <a:r>
              <a:rPr lang="en-US" dirty="0" smtClean="0">
                <a:solidFill>
                  <a:srgbClr val="0070C0"/>
                </a:solidFill>
              </a:rPr>
              <a:t>dose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increase in circulating T concentrations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Estrogen </a:t>
            </a:r>
            <a:r>
              <a:rPr lang="en-US" dirty="0" smtClean="0"/>
              <a:t>predominantly mediates the effects of T on </a:t>
            </a:r>
            <a:r>
              <a:rPr lang="en-US" dirty="0"/>
              <a:t>body fat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599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JCEM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placebo-controlled trials in healthy and mobility-limited older men, T therapy resulted in </a:t>
            </a:r>
            <a:r>
              <a:rPr lang="en-US" dirty="0">
                <a:solidFill>
                  <a:srgbClr val="FF0000"/>
                </a:solidFill>
              </a:rPr>
              <a:t>greater gains in lean body </a:t>
            </a:r>
            <a:r>
              <a:rPr lang="en-US" dirty="0" smtClean="0">
                <a:solidFill>
                  <a:srgbClr val="FF0000"/>
                </a:solidFill>
              </a:rPr>
              <a:t>mass </a:t>
            </a:r>
            <a:r>
              <a:rPr lang="en-US" dirty="0">
                <a:solidFill>
                  <a:srgbClr val="FF0000"/>
                </a:solidFill>
              </a:rPr>
              <a:t>(LBM), </a:t>
            </a:r>
            <a:r>
              <a:rPr lang="en-US" dirty="0" smtClean="0">
                <a:solidFill>
                  <a:srgbClr val="FF0000"/>
                </a:solidFill>
              </a:rPr>
              <a:t>maximal </a:t>
            </a:r>
            <a:r>
              <a:rPr lang="en-US" dirty="0">
                <a:solidFill>
                  <a:srgbClr val="FF0000"/>
                </a:solidFill>
              </a:rPr>
              <a:t>voluntary strength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muscle power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some performance-based measures </a:t>
            </a:r>
            <a:r>
              <a:rPr lang="en-US" dirty="0"/>
              <a:t>of physical function vs placebo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However, these studies </a:t>
            </a:r>
            <a:r>
              <a:rPr lang="en-US" dirty="0">
                <a:solidFill>
                  <a:srgbClr val="00B050"/>
                </a:solidFill>
              </a:rPr>
              <a:t>have not shown </a:t>
            </a:r>
            <a:r>
              <a:rPr lang="en-US" dirty="0"/>
              <a:t>consistent improvements in </a:t>
            </a:r>
            <a:r>
              <a:rPr lang="en-US" dirty="0">
                <a:solidFill>
                  <a:srgbClr val="00B050"/>
                </a:solidFill>
              </a:rPr>
              <a:t>gait speed or measures of disability </a:t>
            </a:r>
            <a:endParaRPr lang="fa-IR" dirty="0">
              <a:solidFill>
                <a:srgbClr val="00B05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753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JCEM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Cognitive </a:t>
            </a:r>
            <a:r>
              <a:rPr lang="en-US" sz="4800" dirty="0" smtClean="0">
                <a:solidFill>
                  <a:srgbClr val="FF0000"/>
                </a:solidFill>
              </a:rPr>
              <a:t>function:</a:t>
            </a:r>
            <a:endParaRPr lang="en-US" sz="4800" dirty="0" smtClean="0"/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RCTs in community-dwelling older men </a:t>
            </a:r>
            <a:r>
              <a:rPr lang="en-US" dirty="0">
                <a:solidFill>
                  <a:srgbClr val="FF0000"/>
                </a:solidFill>
              </a:rPr>
              <a:t>did not find significant improvements </a:t>
            </a:r>
            <a:r>
              <a:rPr lang="en-US" dirty="0"/>
              <a:t>in memory or multiple other domains of cognitive function with T treatment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no studies </a:t>
            </a:r>
            <a:r>
              <a:rPr lang="en-US" dirty="0"/>
              <a:t>on the effects of T on men with dementia or on the progression from mild cognitive impairment to dementia.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24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</a:rPr>
              <a:t>13.What are the current treatment options for testosterone deficiency in Canada?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0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964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choice testosterone therapy and route of administration </a:t>
            </a:r>
            <a:r>
              <a:rPr lang="en-US" dirty="0" smtClean="0"/>
              <a:t>should be a topic of </a:t>
            </a:r>
            <a:r>
              <a:rPr lang="en-US" dirty="0" smtClean="0">
                <a:solidFill>
                  <a:srgbClr val="FF0000"/>
                </a:solidFill>
              </a:rPr>
              <a:t>discussion between the physician and the patient </a:t>
            </a:r>
            <a:r>
              <a:rPr lang="en-US" dirty="0" smtClean="0"/>
              <a:t>using a shared decision-making approach.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Factors influencing this choice include</a:t>
            </a:r>
          </a:p>
          <a:p>
            <a:r>
              <a:rPr lang="en-US" dirty="0" smtClean="0"/>
              <a:t> safety,</a:t>
            </a:r>
          </a:p>
          <a:p>
            <a:r>
              <a:rPr lang="en-US" dirty="0" smtClean="0"/>
              <a:t> efficacy,</a:t>
            </a:r>
          </a:p>
          <a:p>
            <a:r>
              <a:rPr lang="en-US" dirty="0" smtClean="0"/>
              <a:t> tolerability,</a:t>
            </a:r>
          </a:p>
          <a:p>
            <a:r>
              <a:rPr lang="en-US" dirty="0" smtClean="0"/>
              <a:t> availability,</a:t>
            </a:r>
          </a:p>
          <a:p>
            <a:r>
              <a:rPr lang="en-US" dirty="0" smtClean="0"/>
              <a:t> preference </a:t>
            </a:r>
          </a:p>
          <a:p>
            <a:r>
              <a:rPr lang="en-US" dirty="0" smtClean="0"/>
              <a:t> cost/insurance coverage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14.What is the recommended approach to treating a patient with characteristic symptoms of testosterone deficiency with a "normal" testosterone level?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may present with a clinical picture consistent with TD, yet serum testosterone concentrations within the “normal” reference range.</a:t>
            </a:r>
          </a:p>
          <a:p>
            <a:endParaRPr lang="en-US" dirty="0" smtClean="0"/>
          </a:p>
          <a:p>
            <a:r>
              <a:rPr lang="en-US" dirty="0" smtClean="0"/>
              <a:t> Efforts should be made to </a:t>
            </a:r>
            <a:r>
              <a:rPr lang="en-US" dirty="0" smtClean="0">
                <a:solidFill>
                  <a:srgbClr val="FF0000"/>
                </a:solidFill>
              </a:rPr>
              <a:t>rule out </a:t>
            </a:r>
            <a:r>
              <a:rPr lang="en-US" dirty="0" smtClean="0"/>
              <a:t>conditions with an </a:t>
            </a:r>
            <a:r>
              <a:rPr lang="en-US" dirty="0" smtClean="0">
                <a:solidFill>
                  <a:srgbClr val="FF0000"/>
                </a:solidFill>
              </a:rPr>
              <a:t>overlapping symptom complex </a:t>
            </a:r>
            <a:r>
              <a:rPr lang="en-US" dirty="0" smtClean="0"/>
              <a:t>(i.e. </a:t>
            </a:r>
            <a:r>
              <a:rPr lang="en-US" dirty="0" smtClean="0">
                <a:solidFill>
                  <a:srgbClr val="0070C0"/>
                </a:solidFill>
              </a:rPr>
              <a:t>depression, hypothyroidism, sleep disorders).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Practical overview       </a:t>
            </a:r>
          </a:p>
          <a:p>
            <a:pPr>
              <a:buNone/>
            </a:pPr>
            <a:endParaRPr lang="en-US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Causes…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in the measurement of serum testosterone, </a:t>
            </a:r>
          </a:p>
          <a:p>
            <a:r>
              <a:rPr lang="en-US" dirty="0" smtClean="0"/>
              <a:t>inconsistent normal reference ranges between laboratories,</a:t>
            </a:r>
          </a:p>
          <a:p>
            <a:r>
              <a:rPr lang="en-US" dirty="0" smtClean="0"/>
              <a:t> the lack of a “baseline” reference level of testosterone earlier in a man’s life, </a:t>
            </a:r>
          </a:p>
          <a:p>
            <a:r>
              <a:rPr lang="en-US" dirty="0" smtClean="0"/>
              <a:t>variable androgen receptor sensitivity to a given concentration of testosterone </a:t>
            </a:r>
          </a:p>
          <a:p>
            <a:r>
              <a:rPr lang="en-US" dirty="0" smtClean="0"/>
              <a:t> the ability of elevated sex-hormone binding globulin (SHBG) levels to effectively neutralize circulating testosterone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equivocal cases, measurement of </a:t>
            </a:r>
            <a:r>
              <a:rPr lang="en-US" dirty="0" smtClean="0">
                <a:solidFill>
                  <a:srgbClr val="FF0000"/>
                </a:solidFill>
              </a:rPr>
              <a:t>SHBG</a:t>
            </a:r>
            <a:r>
              <a:rPr lang="en-US" dirty="0" smtClean="0"/>
              <a:t> and calculation of </a:t>
            </a:r>
            <a:r>
              <a:rPr lang="en-US" dirty="0" smtClean="0">
                <a:solidFill>
                  <a:srgbClr val="FF0000"/>
                </a:solidFill>
              </a:rPr>
              <a:t>free and/or </a:t>
            </a:r>
            <a:r>
              <a:rPr lang="en-US" dirty="0" err="1" smtClean="0">
                <a:solidFill>
                  <a:srgbClr val="FF0000"/>
                </a:solidFill>
              </a:rPr>
              <a:t>bioavailable</a:t>
            </a:r>
            <a:r>
              <a:rPr lang="en-US" dirty="0" smtClean="0">
                <a:solidFill>
                  <a:srgbClr val="FF0000"/>
                </a:solidFill>
              </a:rPr>
              <a:t> testosterone </a:t>
            </a:r>
            <a:r>
              <a:rPr lang="en-US" dirty="0" smtClean="0"/>
              <a:t>may provide additional insight upon which to better interpret testosterone concentrations and rationalize treatment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Recognizing such limitations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a supervised trial of testosterone therapy (3-months) with close monitoring </a:t>
            </a:r>
            <a:r>
              <a:rPr lang="en-US" dirty="0" smtClean="0"/>
              <a:t>of both the symptomatic and biochemical response to treatment is recommended.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15.What is the recommended approach to treating a patient with NO symptoms of testosterone deficiency but a "low" testosterone level?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In general, </a:t>
            </a:r>
            <a:r>
              <a:rPr lang="en-US" dirty="0" err="1" smtClean="0"/>
              <a:t>hypogonadal</a:t>
            </a:r>
            <a:r>
              <a:rPr lang="en-US" dirty="0" smtClean="0"/>
              <a:t> men who are asymptomatic with no impact on quality of life </a:t>
            </a:r>
            <a:r>
              <a:rPr lang="en-US" dirty="0" smtClean="0">
                <a:solidFill>
                  <a:srgbClr val="FF0000"/>
                </a:solidFill>
              </a:rPr>
              <a:t>should not be offered </a:t>
            </a:r>
            <a:r>
              <a:rPr lang="en-US" dirty="0" smtClean="0"/>
              <a:t>testosterone therapy.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Investigation and consideration of treatment </a:t>
            </a:r>
            <a:r>
              <a:rPr lang="en-US" dirty="0" smtClean="0"/>
              <a:t>should be initiated in men with:</a:t>
            </a:r>
          </a:p>
          <a:p>
            <a:r>
              <a:rPr lang="en-US" dirty="0" smtClean="0"/>
              <a:t> unexplained anemia or </a:t>
            </a:r>
            <a:r>
              <a:rPr lang="en-US" dirty="0" err="1" smtClean="0"/>
              <a:t>sarcopenia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chronic use of </a:t>
            </a:r>
            <a:r>
              <a:rPr lang="en-US" dirty="0" err="1" smtClean="0"/>
              <a:t>glucocorticoid</a:t>
            </a:r>
            <a:r>
              <a:rPr lang="en-US" dirty="0" smtClean="0"/>
              <a:t> or </a:t>
            </a:r>
            <a:r>
              <a:rPr lang="en-US" dirty="0" err="1" smtClean="0"/>
              <a:t>opioid</a:t>
            </a:r>
            <a:r>
              <a:rPr lang="en-US" dirty="0" smtClean="0"/>
              <a:t> therapy,</a:t>
            </a:r>
          </a:p>
          <a:p>
            <a:r>
              <a:rPr lang="en-US" dirty="0" smtClean="0"/>
              <a:t> as well as patients with human immunodeficiency virus (HIV) experiencing weight loss, irrespective of the presence of other symptoms of TD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16.What is the likelihood that my patient will respond/benefit from treatment?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Clinical response rates may vary according to several factors including:</a:t>
            </a:r>
          </a:p>
          <a:p>
            <a:r>
              <a:rPr lang="en-US" dirty="0" smtClean="0"/>
              <a:t> baseline level of testosterone, </a:t>
            </a:r>
          </a:p>
          <a:p>
            <a:r>
              <a:rPr lang="en-US" dirty="0" smtClean="0"/>
              <a:t>the choice of testosterone therapy, </a:t>
            </a:r>
          </a:p>
          <a:p>
            <a:r>
              <a:rPr lang="en-US" dirty="0" smtClean="0"/>
              <a:t>dosage and delivery method</a:t>
            </a:r>
          </a:p>
          <a:p>
            <a:r>
              <a:rPr lang="en-US" dirty="0" smtClean="0"/>
              <a:t> as well as the nature and severity of each individual patient’s symptoms.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Overall, testosterone therapy has been shown to effectively normalize serum testosterone concentrations </a:t>
            </a:r>
            <a:r>
              <a:rPr lang="en-US" dirty="0" smtClean="0">
                <a:solidFill>
                  <a:srgbClr val="FF0000"/>
                </a:solidFill>
              </a:rPr>
              <a:t>in the majority (&gt;90%) of treated 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Due to the </a:t>
            </a:r>
            <a:r>
              <a:rPr lang="en-US" dirty="0" smtClean="0">
                <a:solidFill>
                  <a:srgbClr val="00B050"/>
                </a:solidFill>
              </a:rPr>
              <a:t>varied clinical spectrum </a:t>
            </a:r>
            <a:r>
              <a:rPr lang="en-US" dirty="0" smtClean="0"/>
              <a:t>associated with TD and the </a:t>
            </a:r>
            <a:r>
              <a:rPr lang="en-US" dirty="0" smtClean="0">
                <a:solidFill>
                  <a:srgbClr val="00B050"/>
                </a:solidFill>
              </a:rPr>
              <a:t>limitations associated with objective measurement of symptoms</a:t>
            </a:r>
            <a:r>
              <a:rPr lang="en-US" dirty="0" smtClean="0"/>
              <a:t>, at the present time there is insufficient data to specifically quantify what proportion of </a:t>
            </a:r>
            <a:r>
              <a:rPr lang="en-US" dirty="0" err="1" smtClean="0"/>
              <a:t>hypogonadal</a:t>
            </a:r>
            <a:r>
              <a:rPr lang="en-US" dirty="0" smtClean="0"/>
              <a:t> men overall will respond symptomatically to treatment, and if any specific characteristics make a patient more likely to benefit.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such, practitioners are encouraged to concurrently </a:t>
            </a:r>
            <a:r>
              <a:rPr lang="en-US" dirty="0" smtClean="0">
                <a:solidFill>
                  <a:srgbClr val="FF0000"/>
                </a:solidFill>
              </a:rPr>
              <a:t>monitor</a:t>
            </a:r>
            <a:r>
              <a:rPr lang="en-US" dirty="0" smtClean="0"/>
              <a:t> both </a:t>
            </a:r>
            <a:r>
              <a:rPr lang="en-US" dirty="0" smtClean="0">
                <a:solidFill>
                  <a:srgbClr val="FF0000"/>
                </a:solidFill>
              </a:rPr>
              <a:t>patient-specific symptomatic responses </a:t>
            </a:r>
            <a:r>
              <a:rPr lang="en-US" dirty="0" smtClean="0"/>
              <a:t>from baseline as well as </a:t>
            </a:r>
            <a:r>
              <a:rPr lang="en-US" dirty="0" smtClean="0">
                <a:solidFill>
                  <a:srgbClr val="FF0000"/>
                </a:solidFill>
              </a:rPr>
              <a:t>changes in serum testosterone levels </a:t>
            </a:r>
            <a:r>
              <a:rPr lang="en-US" dirty="0" smtClean="0"/>
              <a:t>while on treatment. </a:t>
            </a:r>
          </a:p>
          <a:p>
            <a:r>
              <a:rPr lang="en-US" dirty="0" smtClean="0"/>
              <a:t>Patients with a favorable biochemical and symptomatic response to treatment should continue with therapy.</a:t>
            </a:r>
          </a:p>
          <a:p>
            <a:r>
              <a:rPr lang="en-US" dirty="0" smtClean="0"/>
              <a:t> An alternative diagnosis should be considered in patients who fail to respond symptomatically despite normalization of testosterone levels and an adequate trial of therapy - approximately 3 months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17.What is the best treatment approach to a patient with testosterone deficiency who is interested in fertility preservation?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patients and clinicians are unaware that exogenous testosterone therapy can serve as </a:t>
            </a:r>
            <a:r>
              <a:rPr lang="en-US" dirty="0" smtClean="0">
                <a:solidFill>
                  <a:srgbClr val="FF0000"/>
                </a:solidFill>
              </a:rPr>
              <a:t>a contraceptive</a:t>
            </a:r>
            <a:r>
              <a:rPr lang="en-US" dirty="0" smtClean="0"/>
              <a:t> and result in </a:t>
            </a:r>
            <a:r>
              <a:rPr lang="en-US" dirty="0" smtClean="0">
                <a:solidFill>
                  <a:srgbClr val="FF0000"/>
                </a:solidFill>
              </a:rPr>
              <a:t>depressed sperm production </a:t>
            </a:r>
            <a:r>
              <a:rPr lang="en-US" dirty="0" smtClean="0"/>
              <a:t>leading to male infertility.</a:t>
            </a:r>
          </a:p>
          <a:p>
            <a:r>
              <a:rPr lang="en-US" dirty="0" smtClean="0"/>
              <a:t>A recent survey of urologists found that roughly </a:t>
            </a:r>
            <a:r>
              <a:rPr lang="en-US" dirty="0" smtClean="0">
                <a:solidFill>
                  <a:srgbClr val="FF0000"/>
                </a:solidFill>
              </a:rPr>
              <a:t>25%</a:t>
            </a:r>
            <a:r>
              <a:rPr lang="en-US" dirty="0" smtClean="0"/>
              <a:t> would treat infertile males with testosterone while they pursued a pregnancy.</a:t>
            </a:r>
          </a:p>
          <a:p>
            <a:r>
              <a:rPr lang="en-US" dirty="0" smtClean="0"/>
              <a:t> Exogenous testosterone administration results in </a:t>
            </a:r>
            <a:r>
              <a:rPr lang="en-US" dirty="0" smtClean="0">
                <a:solidFill>
                  <a:srgbClr val="FF0000"/>
                </a:solidFill>
              </a:rPr>
              <a:t>negative feedback</a:t>
            </a:r>
            <a:r>
              <a:rPr lang="en-US" dirty="0" smtClean="0"/>
              <a:t> (mainly via </a:t>
            </a:r>
            <a:r>
              <a:rPr lang="en-US" dirty="0" smtClean="0">
                <a:solidFill>
                  <a:srgbClr val="0070C0"/>
                </a:solidFill>
              </a:rPr>
              <a:t>testosterone converted to </a:t>
            </a:r>
            <a:r>
              <a:rPr lang="en-US" dirty="0" err="1" smtClean="0">
                <a:solidFill>
                  <a:srgbClr val="0070C0"/>
                </a:solidFill>
              </a:rPr>
              <a:t>estradiol</a:t>
            </a:r>
            <a:r>
              <a:rPr lang="en-US" dirty="0" smtClean="0"/>
              <a:t>) to the pituitary leading to suppression of the primary signals for sperm (FSH) and testosterone (LH) production at the testicular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Hypogonadal</a:t>
            </a:r>
            <a:r>
              <a:rPr lang="en-US" dirty="0" smtClean="0"/>
              <a:t> patients who are interested in fertility preservation should be </a:t>
            </a:r>
            <a:r>
              <a:rPr lang="en-US" dirty="0" smtClean="0">
                <a:solidFill>
                  <a:srgbClr val="FF0000"/>
                </a:solidFill>
              </a:rPr>
              <a:t>cautioned against the isolated use of exogenous testosterone </a:t>
            </a:r>
            <a:r>
              <a:rPr lang="en-US" dirty="0" smtClean="0"/>
              <a:t>and instead pursue treatments that increase endogenous serum testosterone production .</a:t>
            </a:r>
          </a:p>
          <a:p>
            <a:r>
              <a:rPr lang="en-US" dirty="0" smtClean="0"/>
              <a:t> Human chorionic gonadotropin (</a:t>
            </a:r>
            <a:r>
              <a:rPr lang="en-US" dirty="0" smtClean="0">
                <a:solidFill>
                  <a:srgbClr val="0070C0"/>
                </a:solidFill>
              </a:rPr>
              <a:t>HCG</a:t>
            </a:r>
            <a:r>
              <a:rPr lang="en-US" dirty="0" smtClean="0"/>
              <a:t>), selective estrogen receptor modulators (</a:t>
            </a:r>
            <a:r>
              <a:rPr lang="en-US" dirty="0" smtClean="0">
                <a:solidFill>
                  <a:srgbClr val="0070C0"/>
                </a:solidFill>
              </a:rPr>
              <a:t>SERMs -</a:t>
            </a:r>
            <a:r>
              <a:rPr lang="en-US" dirty="0" smtClean="0"/>
              <a:t> clomiphene, tamoxifen) and aromatase inhibitors (</a:t>
            </a:r>
            <a:r>
              <a:rPr lang="en-US" dirty="0" smtClean="0">
                <a:solidFill>
                  <a:srgbClr val="0070C0"/>
                </a:solidFill>
              </a:rPr>
              <a:t>AIs </a:t>
            </a:r>
            <a:r>
              <a:rPr lang="en-US" dirty="0" smtClean="0"/>
              <a:t>- </a:t>
            </a:r>
            <a:r>
              <a:rPr lang="en-US" dirty="0" err="1" smtClean="0"/>
              <a:t>anastrozole</a:t>
            </a:r>
            <a:r>
              <a:rPr lang="en-US" dirty="0" smtClean="0"/>
              <a:t>, </a:t>
            </a:r>
            <a:r>
              <a:rPr lang="en-US" dirty="0" err="1" smtClean="0"/>
              <a:t>letrozole</a:t>
            </a:r>
            <a:r>
              <a:rPr lang="en-US" dirty="0" smtClean="0"/>
              <a:t>, </a:t>
            </a:r>
            <a:r>
              <a:rPr lang="en-US" dirty="0" err="1" smtClean="0"/>
              <a:t>testolactone</a:t>
            </a:r>
            <a:r>
              <a:rPr lang="en-US" dirty="0" smtClean="0"/>
              <a:t>) are alternative treatment options (</a:t>
            </a:r>
            <a:r>
              <a:rPr lang="en-US" dirty="0" smtClean="0">
                <a:solidFill>
                  <a:srgbClr val="0070C0"/>
                </a:solidFill>
              </a:rPr>
              <a:t>off-label</a:t>
            </a:r>
            <a:r>
              <a:rPr lang="en-US" dirty="0" smtClean="0"/>
              <a:t>) to increase endogenous serum testosterone levels without threatening fertility potential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a unique short-acting formulation, </a:t>
            </a:r>
            <a:r>
              <a:rPr lang="en-US" dirty="0" smtClean="0">
                <a:solidFill>
                  <a:srgbClr val="FF0000"/>
                </a:solidFill>
              </a:rPr>
              <a:t>testosterone nasal gel </a:t>
            </a:r>
            <a:r>
              <a:rPr lang="en-US" dirty="0" smtClean="0"/>
              <a:t>(</a:t>
            </a:r>
            <a:r>
              <a:rPr lang="en-US" dirty="0" err="1" smtClean="0"/>
              <a:t>Natesto</a:t>
            </a:r>
            <a:r>
              <a:rPr lang="en-US" dirty="0" smtClean="0"/>
              <a:t>) may result in less suppression of </a:t>
            </a:r>
            <a:r>
              <a:rPr lang="en-US" dirty="0" err="1" smtClean="0"/>
              <a:t>gonadotropins</a:t>
            </a:r>
            <a:r>
              <a:rPr lang="en-US" dirty="0" smtClean="0"/>
              <a:t> (LH/FSH) and semen parameters and may represent a treatment option for symptomatic </a:t>
            </a:r>
            <a:r>
              <a:rPr lang="en-US" dirty="0" err="1" smtClean="0"/>
              <a:t>hypogonadal</a:t>
            </a:r>
            <a:r>
              <a:rPr lang="en-US" dirty="0" smtClean="0"/>
              <a:t> men who desire to maintain fertility potential.</a:t>
            </a:r>
          </a:p>
          <a:p>
            <a:r>
              <a:rPr lang="en-US" dirty="0" smtClean="0"/>
              <a:t>Consultation with a male fertility specialist is recommended.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18.What is the suggested level of testosterone to achieve while on treatment?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Treating physicians should aim to prescribe the </a:t>
            </a:r>
            <a:r>
              <a:rPr lang="en-US" dirty="0" smtClean="0">
                <a:solidFill>
                  <a:srgbClr val="FF0000"/>
                </a:solidFill>
              </a:rPr>
              <a:t>minimal required dosing </a:t>
            </a:r>
            <a:r>
              <a:rPr lang="en-US" dirty="0" smtClean="0"/>
              <a:t>to improve serum testosterone and </a:t>
            </a:r>
            <a:r>
              <a:rPr lang="en-US" dirty="0" err="1" smtClean="0"/>
              <a:t>hypogonadal</a:t>
            </a:r>
            <a:r>
              <a:rPr lang="en-US" dirty="0" smtClean="0"/>
              <a:t> symptoms. </a:t>
            </a:r>
          </a:p>
          <a:p>
            <a:r>
              <a:rPr lang="en-US" dirty="0" smtClean="0"/>
              <a:t>Recognizing the variations in normal ranges among the various laboratories throughout Canada, the current recommendations are to target correction of serum levels to the </a:t>
            </a:r>
            <a:r>
              <a:rPr lang="en-US" dirty="0" smtClean="0">
                <a:solidFill>
                  <a:srgbClr val="FF0000"/>
                </a:solidFill>
              </a:rPr>
              <a:t>mid-normal reference range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total testosterone 14-17 </a:t>
            </a:r>
            <a:r>
              <a:rPr lang="en-US" dirty="0" err="1" smtClean="0">
                <a:solidFill>
                  <a:srgbClr val="0070C0"/>
                </a:solidFill>
              </a:rPr>
              <a:t>nmol</a:t>
            </a:r>
            <a:r>
              <a:rPr lang="en-US" dirty="0" smtClean="0">
                <a:solidFill>
                  <a:srgbClr val="0070C0"/>
                </a:solidFill>
              </a:rPr>
              <a:t>/L</a:t>
            </a:r>
            <a:r>
              <a:rPr lang="en-US" dirty="0" smtClean="0"/>
              <a:t>)(317-490ng/dl).</a:t>
            </a:r>
          </a:p>
          <a:p>
            <a:r>
              <a:rPr lang="en-US" dirty="0" smtClean="0"/>
              <a:t> Patients without significant symptomatic improvement and serum testosterone levels measured below the mid-normal range can be considered for dose escalation to improve clinical efficacy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1.What is the definition of testosterone deficiency?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Testosterone deficiency </a:t>
            </a:r>
            <a:r>
              <a:rPr lang="en-US" dirty="0"/>
              <a:t>is a clinical and biochemical syndrome that may occur in men in association with advancing age, however younger men with certain conditions may also be affected. 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/>
              <a:t>condition is characterized by deficient testicular production of testosterone, with or without changes in receptor sensitivity to androgens. </a:t>
            </a:r>
            <a:endParaRPr lang="en-US" dirty="0" smtClean="0"/>
          </a:p>
          <a:p>
            <a:pPr algn="l"/>
            <a:r>
              <a:rPr lang="en-US" dirty="0" smtClean="0"/>
              <a:t>It </a:t>
            </a:r>
            <a:r>
              <a:rPr lang="en-US" dirty="0"/>
              <a:t>may affect multiple organ systems and can result in significant health consequences and a negative impact on quality of </a:t>
            </a:r>
            <a:r>
              <a:rPr lang="en-US" dirty="0" smtClean="0"/>
              <a:t>life.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Clinical experience supports raising testosterone into the </a:t>
            </a:r>
            <a:r>
              <a:rPr lang="en-US" dirty="0" smtClean="0">
                <a:solidFill>
                  <a:srgbClr val="FF0000"/>
                </a:solidFill>
              </a:rPr>
              <a:t>upper third of the normal range </a:t>
            </a:r>
            <a:r>
              <a:rPr lang="en-US" dirty="0" smtClean="0"/>
              <a:t>for patients who do not respond symptomatically at lower levels.</a:t>
            </a:r>
          </a:p>
          <a:p>
            <a:r>
              <a:rPr lang="en-US" dirty="0" smtClean="0"/>
              <a:t> Patients with satisfactory resolution of their symptoms, but serum testosterone below the recommended target range typically do not require dose adjustment.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Dose reductions </a:t>
            </a:r>
            <a:r>
              <a:rPr lang="en-US" dirty="0" smtClean="0"/>
              <a:t>should be prescribed in patients with serum testosterone concentrations consistently measuring above the normal range while on treatment.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19.What is the evidence for herbal or natural testosterone "boosters" in treating testosterone deficiency?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evidence-based reviews of the most common ingredients in testosterone-boosters (T-boosters) on the market have found </a:t>
            </a:r>
            <a:r>
              <a:rPr lang="en-US" dirty="0" smtClean="0">
                <a:solidFill>
                  <a:srgbClr val="FF0000"/>
                </a:solidFill>
              </a:rPr>
              <a:t>minimal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no evidence demonstrating their efficacy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of the ingredients within such compounds have never been tested for safety and/or efficacy in human trials.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Among human trials, only </a:t>
            </a:r>
            <a:r>
              <a:rPr lang="en-US" dirty="0" smtClean="0">
                <a:solidFill>
                  <a:srgbClr val="FF0000"/>
                </a:solidFill>
              </a:rPr>
              <a:t>30%</a:t>
            </a:r>
            <a:r>
              <a:rPr lang="en-US" dirty="0" smtClean="0"/>
              <a:t> demonstrated an </a:t>
            </a:r>
            <a:r>
              <a:rPr lang="en-US" dirty="0" smtClean="0">
                <a:solidFill>
                  <a:srgbClr val="FF0000"/>
                </a:solidFill>
              </a:rPr>
              <a:t>improvement</a:t>
            </a:r>
            <a:r>
              <a:rPr lang="en-US" dirty="0" smtClean="0"/>
              <a:t> in testosterone levels, </a:t>
            </a:r>
            <a:r>
              <a:rPr lang="en-US" dirty="0" smtClean="0">
                <a:solidFill>
                  <a:srgbClr val="0070C0"/>
                </a:solidFill>
              </a:rPr>
              <a:t>2%</a:t>
            </a:r>
            <a:r>
              <a:rPr lang="en-US" dirty="0" smtClean="0"/>
              <a:t> resulted in a </a:t>
            </a:r>
            <a:r>
              <a:rPr lang="en-US" dirty="0" smtClean="0">
                <a:solidFill>
                  <a:srgbClr val="0070C0"/>
                </a:solidFill>
              </a:rPr>
              <a:t>decrease in testosterone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68%</a:t>
            </a:r>
            <a:r>
              <a:rPr lang="en-US" dirty="0" smtClean="0"/>
              <a:t> had either an </a:t>
            </a:r>
            <a:r>
              <a:rPr lang="en-US" dirty="0" err="1" smtClean="0">
                <a:solidFill>
                  <a:srgbClr val="C00000"/>
                </a:solidFill>
              </a:rPr>
              <a:t>indeterminant</a:t>
            </a:r>
            <a:r>
              <a:rPr lang="en-US" dirty="0" smtClean="0">
                <a:solidFill>
                  <a:srgbClr val="C00000"/>
                </a:solidFill>
              </a:rPr>
              <a:t> effect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no effect at all </a:t>
            </a:r>
            <a:r>
              <a:rPr lang="en-US" dirty="0" smtClean="0"/>
              <a:t>on testosterone levels.</a:t>
            </a:r>
          </a:p>
          <a:p>
            <a:endParaRPr lang="en-US" dirty="0" smtClean="0"/>
          </a:p>
          <a:p>
            <a:r>
              <a:rPr lang="en-US" dirty="0" err="1" smtClean="0"/>
              <a:t>Concerningly</a:t>
            </a:r>
            <a:r>
              <a:rPr lang="en-US" dirty="0" smtClean="0"/>
              <a:t>, several case studies have demonstrated severe adverse events from T-boosters that contain banned/illicit substances including steroids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20. Aside from testosterone, are there other treatments that can be used to treat testosterone deficiency?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Similar to other chronic conditions, </a:t>
            </a:r>
            <a:r>
              <a:rPr lang="en-US" dirty="0" smtClean="0">
                <a:solidFill>
                  <a:srgbClr val="FF0000"/>
                </a:solidFill>
              </a:rPr>
              <a:t>lifestyle modification </a:t>
            </a:r>
            <a:r>
              <a:rPr lang="en-US" dirty="0" smtClean="0"/>
              <a:t>may have a role in managing TD </a:t>
            </a:r>
          </a:p>
          <a:p>
            <a:r>
              <a:rPr lang="en-US" dirty="0" smtClean="0"/>
              <a:t> A bidirectional relationship between </a:t>
            </a:r>
            <a:r>
              <a:rPr lang="en-US" dirty="0" smtClean="0">
                <a:solidFill>
                  <a:srgbClr val="FF0000"/>
                </a:solidFill>
              </a:rPr>
              <a:t>obesity and testosterone levels </a:t>
            </a:r>
            <a:r>
              <a:rPr lang="en-US" dirty="0" smtClean="0"/>
              <a:t>has been demonstrated.</a:t>
            </a:r>
          </a:p>
          <a:p>
            <a:r>
              <a:rPr lang="en-US" dirty="0" smtClean="0"/>
              <a:t> Mechanistically, obesity lowers testosterone levels due to </a:t>
            </a:r>
            <a:r>
              <a:rPr lang="en-US" dirty="0" smtClean="0">
                <a:solidFill>
                  <a:srgbClr val="00B0F0"/>
                </a:solidFill>
              </a:rPr>
              <a:t>reductions in LH release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greater aromatization of testosterone to </a:t>
            </a:r>
            <a:r>
              <a:rPr lang="en-US" dirty="0" err="1" smtClean="0">
                <a:solidFill>
                  <a:srgbClr val="00B0F0"/>
                </a:solidFill>
              </a:rPr>
              <a:t>estradiol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within adipose tissue.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 loss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dietary restriction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bariatric surgery </a:t>
            </a:r>
            <a:r>
              <a:rPr lang="en-US" dirty="0" smtClean="0"/>
              <a:t>all have been shown to significantly increase serum testosterone levels.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, including resistance training, has been shown to result in relatively modest increases in serum testosterone levels.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r>
              <a:rPr lang="en-US" dirty="0" smtClean="0">
                <a:solidFill>
                  <a:srgbClr val="FF0000"/>
                </a:solidFill>
              </a:rPr>
              <a:t>, sleep patterns </a:t>
            </a:r>
            <a:r>
              <a:rPr lang="en-US" dirty="0" smtClean="0"/>
              <a:t>have shown to influence testosterone concentrations with persistent sleep deprivation/restriction lowering testosterone levels by approximately </a:t>
            </a:r>
            <a:r>
              <a:rPr lang="en-US" dirty="0" smtClean="0">
                <a:solidFill>
                  <a:srgbClr val="FF0000"/>
                </a:solidFill>
              </a:rPr>
              <a:t>10-15%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 commitment to structured sleep program may negate the</a:t>
            </a:r>
          </a:p>
          <a:p>
            <a:pPr marL="0" indent="0">
              <a:buNone/>
            </a:pPr>
            <a:r>
              <a:rPr lang="en-US" dirty="0" smtClean="0"/>
              <a:t>    impact of limited sleep on testosterone concentrations.</a:t>
            </a:r>
          </a:p>
          <a:p>
            <a:r>
              <a:rPr lang="en-US" dirty="0" smtClean="0"/>
              <a:t> Some selective symptoms of TD can be managed with symptom specific treatments (i.e. PDE5 inhibitors for erectile dysfunction)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6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    Treatment risks </a:t>
            </a:r>
          </a:p>
          <a:p>
            <a:endParaRPr lang="en-US" sz="6000" dirty="0" smtClean="0">
              <a:solidFill>
                <a:srgbClr val="FF0000"/>
              </a:solidFill>
            </a:endParaRPr>
          </a:p>
          <a:p>
            <a:endParaRPr lang="en-US" sz="6000" dirty="0" smtClean="0">
              <a:solidFill>
                <a:srgbClr val="FF0000"/>
              </a:solidFill>
            </a:endParaRPr>
          </a:p>
          <a:p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JCEM</a:t>
            </a:r>
            <a:endParaRPr lang="fa-IR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1417638"/>
            <a:ext cx="6640413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21.Does testosterone replacement therapy increase the risk of prostate cancer?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Despite </a:t>
            </a:r>
            <a:r>
              <a:rPr lang="en-US" dirty="0" smtClean="0">
                <a:solidFill>
                  <a:srgbClr val="FF0000"/>
                </a:solidFill>
              </a:rPr>
              <a:t>historical teachings </a:t>
            </a:r>
            <a:r>
              <a:rPr lang="en-US" dirty="0" smtClean="0"/>
              <a:t>about the relationship between testosterone on prostate cancer biology and risk, there is now consistent evidence that testosterone therapy </a:t>
            </a:r>
            <a:r>
              <a:rPr lang="en-US" dirty="0" smtClean="0">
                <a:solidFill>
                  <a:srgbClr val="FF0000"/>
                </a:solidFill>
              </a:rPr>
              <a:t>does not increase a man’s risk for developing prostate cancer.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the largest randomized controlled trial (RCT) to date (The Testosterone Trials), involving </a:t>
            </a:r>
            <a:r>
              <a:rPr lang="en-US" dirty="0" smtClean="0">
                <a:solidFill>
                  <a:srgbClr val="0070C0"/>
                </a:solidFill>
              </a:rPr>
              <a:t>790 men </a:t>
            </a:r>
            <a:r>
              <a:rPr lang="en-US" dirty="0" smtClean="0"/>
              <a:t>65 years and older treated for 12-months with either testosterone gel or placebo, despite close surveillance, </a:t>
            </a:r>
            <a:r>
              <a:rPr lang="en-US" dirty="0" smtClean="0">
                <a:solidFill>
                  <a:srgbClr val="0070C0"/>
                </a:solidFill>
              </a:rPr>
              <a:t>only one man </a:t>
            </a:r>
            <a:r>
              <a:rPr lang="en-US" dirty="0" smtClean="0"/>
              <a:t>developed prostate cancer during the course of the study.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Supporting such observations, a meta-analysis of 22 RCTs involving 2351 men revealed </a:t>
            </a:r>
            <a:r>
              <a:rPr lang="en-US" dirty="0" smtClean="0">
                <a:solidFill>
                  <a:srgbClr val="FF0000"/>
                </a:solidFill>
              </a:rPr>
              <a:t>no greater risk </a:t>
            </a:r>
            <a:r>
              <a:rPr lang="en-US" dirty="0" smtClean="0"/>
              <a:t>of developing prostate cancer among those who received testosterone therapy compared with those who received placebo.</a:t>
            </a:r>
          </a:p>
          <a:p>
            <a:endParaRPr lang="en-US" dirty="0" smtClean="0"/>
          </a:p>
          <a:p>
            <a:r>
              <a:rPr lang="en-US" dirty="0" smtClean="0"/>
              <a:t> There is</a:t>
            </a:r>
            <a:r>
              <a:rPr lang="en-US" dirty="0" smtClean="0">
                <a:solidFill>
                  <a:srgbClr val="FF0000"/>
                </a:solidFill>
              </a:rPr>
              <a:t> no association between the risk prostate cancer </a:t>
            </a:r>
            <a:r>
              <a:rPr lang="en-US" dirty="0" smtClean="0"/>
              <a:t>and serum testosterone concentrations.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 with </a:t>
            </a:r>
            <a:r>
              <a:rPr lang="en-US" dirty="0" smtClean="0">
                <a:solidFill>
                  <a:srgbClr val="00B050"/>
                </a:solidFill>
              </a:rPr>
              <a:t>the highest naturally occurring (endogenous) testosterone levels</a:t>
            </a:r>
            <a:r>
              <a:rPr lang="en-US" dirty="0" smtClean="0"/>
              <a:t>, do not exhibit significantly higher prostate specific antigen (PSA) levels or a greater subsequent risk developing prostate cancer than men with the lowest levels of endogenous testosterone.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2.What is the prevalence of testosterone deficiency among Canadian men?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The prevalence of TD varies between populations and is </a:t>
            </a:r>
          </a:p>
          <a:p>
            <a:pPr marL="0" indent="0">
              <a:buNone/>
            </a:pPr>
            <a:r>
              <a:rPr lang="en-US" dirty="0" smtClean="0"/>
              <a:t> difficult to determine in the absence of wide-spread, routine</a:t>
            </a:r>
          </a:p>
          <a:p>
            <a:pPr marL="0" indent="0">
              <a:buNone/>
            </a:pPr>
            <a:r>
              <a:rPr lang="en-US" dirty="0" smtClean="0"/>
              <a:t> testing which is currently not the standard of care.</a:t>
            </a:r>
          </a:p>
          <a:p>
            <a:pPr marL="0" indent="0">
              <a:buNone/>
            </a:pPr>
            <a:r>
              <a:rPr lang="en-US" dirty="0" smtClean="0"/>
              <a:t> Current studies evaluating the true prevalence of TD are conflicting due to:</a:t>
            </a:r>
          </a:p>
          <a:p>
            <a:r>
              <a:rPr lang="en-US" dirty="0" smtClean="0"/>
              <a:t> variable reporting measures, </a:t>
            </a:r>
          </a:p>
          <a:p>
            <a:r>
              <a:rPr lang="en-US" dirty="0" smtClean="0"/>
              <a:t>testosterone level cut-offs </a:t>
            </a:r>
          </a:p>
          <a:p>
            <a:r>
              <a:rPr lang="en-US" dirty="0" smtClean="0"/>
              <a:t>and testing protocols. </a:t>
            </a:r>
          </a:p>
          <a:p>
            <a:pPr marL="0" indent="0">
              <a:buNone/>
            </a:pPr>
            <a:r>
              <a:rPr lang="en-US" dirty="0" smtClean="0"/>
              <a:t>The crude Canadian prevalence of </a:t>
            </a:r>
            <a:r>
              <a:rPr lang="en-US" dirty="0" smtClean="0">
                <a:solidFill>
                  <a:srgbClr val="FF0000"/>
                </a:solidFill>
              </a:rPr>
              <a:t>biochemical</a:t>
            </a:r>
            <a:r>
              <a:rPr lang="en-US" dirty="0" smtClean="0"/>
              <a:t> TD is estimated to be approximately </a:t>
            </a:r>
            <a:r>
              <a:rPr lang="en-US" dirty="0" smtClean="0">
                <a:solidFill>
                  <a:srgbClr val="FF0000"/>
                </a:solidFill>
              </a:rPr>
              <a:t>25%</a:t>
            </a:r>
            <a:r>
              <a:rPr lang="en-US" dirty="0" smtClean="0"/>
              <a:t> among men </a:t>
            </a:r>
            <a:r>
              <a:rPr lang="en-US" dirty="0" smtClean="0">
                <a:solidFill>
                  <a:srgbClr val="FF0000"/>
                </a:solidFill>
              </a:rPr>
              <a:t>aged 40-62years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Finally, the evolving literature suggests among appropriately-selected </a:t>
            </a:r>
            <a:r>
              <a:rPr lang="en-US" dirty="0" err="1"/>
              <a:t>hypogonadal</a:t>
            </a:r>
            <a:r>
              <a:rPr lang="en-US" dirty="0"/>
              <a:t> men with prostate cancer managed with active surveillance, radical prostatectomy or radiation therapy, testosterone therapy does </a:t>
            </a:r>
            <a:r>
              <a:rPr lang="en-US" dirty="0">
                <a:solidFill>
                  <a:srgbClr val="FF0000"/>
                </a:solidFill>
              </a:rPr>
              <a:t>not appear </a:t>
            </a:r>
            <a:r>
              <a:rPr lang="en-US" dirty="0"/>
              <a:t>to significantly </a:t>
            </a:r>
            <a:r>
              <a:rPr lang="en-US" dirty="0">
                <a:solidFill>
                  <a:srgbClr val="FF0000"/>
                </a:solidFill>
              </a:rPr>
              <a:t>increase the risk of biochemical (PSA) progression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local or metastatic progression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overall mortality and cancer-specific mortality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6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Symptomatic  men with TD who have been diagnosed with </a:t>
            </a:r>
            <a:r>
              <a:rPr lang="en-US" dirty="0" smtClean="0">
                <a:solidFill>
                  <a:srgbClr val="FF0000"/>
                </a:solidFill>
              </a:rPr>
              <a:t>localized prostate cancer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treated (surgery, radiation)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followed with active surveillance without evidence of active disease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can considered </a:t>
            </a:r>
            <a:r>
              <a:rPr lang="en-US" dirty="0" smtClean="0"/>
              <a:t>for a medically supervised trial of testosterone therapy </a:t>
            </a:r>
          </a:p>
          <a:p>
            <a:pPr>
              <a:buNone/>
            </a:pPr>
            <a:r>
              <a:rPr lang="en-US" dirty="0" smtClean="0"/>
              <a:t>    Consultation with a urologic specialist is recommended.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rgbClr val="FF0000"/>
                </a:solidFill>
              </a:rPr>
              <a:t>metastatic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high-risk prostate cancer </a:t>
            </a:r>
            <a:r>
              <a:rPr lang="en-US" dirty="0" smtClean="0"/>
              <a:t>who are likely to require androgen deprivation therapy </a:t>
            </a:r>
            <a:r>
              <a:rPr lang="en-US" dirty="0" smtClean="0">
                <a:solidFill>
                  <a:srgbClr val="00B050"/>
                </a:solidFill>
              </a:rPr>
              <a:t>should not be </a:t>
            </a:r>
            <a:r>
              <a:rPr lang="en-US" dirty="0" smtClean="0"/>
              <a:t>offered testosterone therapy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22.Does testosterone replacement therapy increase the risk of benign prostatic hyperplasia (BPH) progression and lower urinary tract symptom (LUTS)?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collective review of the contemporary evidence to date suggests that testosterone therapy does </a:t>
            </a:r>
            <a:r>
              <a:rPr lang="en-US" dirty="0" smtClean="0">
                <a:solidFill>
                  <a:srgbClr val="FF0000"/>
                </a:solidFill>
              </a:rPr>
              <a:t>not increase the risk </a:t>
            </a:r>
            <a:r>
              <a:rPr lang="en-US" dirty="0" smtClean="0"/>
              <a:t>of urinary symptoms due to BPH.</a:t>
            </a:r>
          </a:p>
          <a:p>
            <a:r>
              <a:rPr lang="en-US" dirty="0" smtClean="0"/>
              <a:t> Consistent with previous meta-analyses, in the Testosterone Trials, the largest RCT to date, involving 790 men aged 65 years and older, a </a:t>
            </a:r>
            <a:r>
              <a:rPr lang="en-US" dirty="0" smtClean="0">
                <a:solidFill>
                  <a:srgbClr val="FF0000"/>
                </a:solidFill>
              </a:rPr>
              <a:t>similar rate </a:t>
            </a:r>
            <a:r>
              <a:rPr lang="en-US" dirty="0" smtClean="0"/>
              <a:t>of worsening urinary symptoms, suggestive of BPH, were noted over the 1-year study period for those who received testosterone therapy compared with those who received placebo.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Moreover, in a review of 16 RTCs involving 1030 men, testosterone therapy </a:t>
            </a:r>
            <a:r>
              <a:rPr lang="en-US" dirty="0" smtClean="0">
                <a:solidFill>
                  <a:srgbClr val="FF0000"/>
                </a:solidFill>
              </a:rPr>
              <a:t>had no significant impact </a:t>
            </a:r>
            <a:r>
              <a:rPr lang="en-US" dirty="0" smtClean="0"/>
              <a:t>on prostate volume.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!!!!!!!!!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Several studies have demonstrated improvement in</a:t>
            </a:r>
          </a:p>
          <a:p>
            <a:r>
              <a:rPr lang="en-US" dirty="0" smtClean="0"/>
              <a:t> urinary symptoms, </a:t>
            </a:r>
          </a:p>
          <a:p>
            <a:r>
              <a:rPr lang="en-US" dirty="0" smtClean="0"/>
              <a:t>peak urinary flow rates</a:t>
            </a:r>
          </a:p>
          <a:p>
            <a:r>
              <a:rPr lang="en-US" dirty="0" smtClean="0"/>
              <a:t> and voided volumes </a:t>
            </a:r>
          </a:p>
          <a:p>
            <a:pPr>
              <a:buNone/>
            </a:pPr>
            <a:r>
              <a:rPr lang="en-US" dirty="0" smtClean="0"/>
              <a:t>   with the initiation of testosterone treatment in </a:t>
            </a:r>
            <a:r>
              <a:rPr lang="en-US" dirty="0" err="1" smtClean="0"/>
              <a:t>hypogonadal</a:t>
            </a:r>
            <a:r>
              <a:rPr lang="en-US" dirty="0" smtClean="0"/>
              <a:t> men which is theoretically related to its impact on muscular (</a:t>
            </a:r>
            <a:r>
              <a:rPr lang="en-US" dirty="0" smtClean="0">
                <a:solidFill>
                  <a:srgbClr val="FF0000"/>
                </a:solidFill>
              </a:rPr>
              <a:t>bladder </a:t>
            </a:r>
            <a:r>
              <a:rPr lang="en-US" dirty="0" err="1" smtClean="0">
                <a:solidFill>
                  <a:srgbClr val="FF0000"/>
                </a:solidFill>
              </a:rPr>
              <a:t>detrusor</a:t>
            </a:r>
            <a:r>
              <a:rPr lang="en-US" dirty="0" smtClean="0"/>
              <a:t>) function.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While individual responses to any treatment, including testosterone vary, evidence suggest that testosterone therapy does not generally increase the risk of worsening voiding symptoms.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As such, testosterone therapy can safely be administered to men with BPH and lower urinary tract symptoms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23.Does testosterone replacement therapy increase the risk of cardiovascular disease?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Evidence suggests that </a:t>
            </a:r>
            <a:r>
              <a:rPr lang="en-US" dirty="0" smtClean="0">
                <a:solidFill>
                  <a:srgbClr val="FF0000"/>
                </a:solidFill>
              </a:rPr>
              <a:t>low endogenous </a:t>
            </a:r>
            <a:r>
              <a:rPr lang="en-US" dirty="0" smtClean="0"/>
              <a:t>(natural) levels of testosterone are associated with </a:t>
            </a:r>
            <a:r>
              <a:rPr lang="en-US" dirty="0" smtClean="0">
                <a:solidFill>
                  <a:srgbClr val="FF0000"/>
                </a:solidFill>
              </a:rPr>
              <a:t>increased cardiovascular risk </a:t>
            </a:r>
            <a:r>
              <a:rPr lang="en-US" dirty="0" smtClean="0"/>
              <a:t>including higher rates of</a:t>
            </a:r>
          </a:p>
          <a:p>
            <a:r>
              <a:rPr lang="en-US" dirty="0" smtClean="0"/>
              <a:t> obesity,</a:t>
            </a:r>
          </a:p>
          <a:p>
            <a:r>
              <a:rPr lang="en-US" dirty="0" smtClean="0"/>
              <a:t> diabetes,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dyslipidemia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metabolic syndrome </a:t>
            </a:r>
          </a:p>
          <a:p>
            <a:r>
              <a:rPr lang="en-US" dirty="0" smtClean="0"/>
              <a:t>and demonstrates an increased risk of cardiovascular death.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The published literature on the impact of </a:t>
            </a:r>
            <a:r>
              <a:rPr lang="en-US" dirty="0" smtClean="0">
                <a:solidFill>
                  <a:srgbClr val="FF0000"/>
                </a:solidFill>
              </a:rPr>
              <a:t>testosterone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therapy</a:t>
            </a:r>
            <a:r>
              <a:rPr lang="en-US" dirty="0" smtClean="0"/>
              <a:t> on cardiovascular risk is </a:t>
            </a:r>
            <a:r>
              <a:rPr lang="en-US" dirty="0" smtClean="0">
                <a:solidFill>
                  <a:srgbClr val="FF0000"/>
                </a:solidFill>
              </a:rPr>
              <a:t>conflicting</a:t>
            </a:r>
            <a:r>
              <a:rPr lang="en-US" dirty="0" smtClean="0"/>
              <a:t> and continues to evolve.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Prior to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the majority of studies and large meta-analyses suggests cardiovascular </a:t>
            </a:r>
            <a:r>
              <a:rPr lang="en-US" dirty="0" smtClean="0">
                <a:solidFill>
                  <a:srgbClr val="FF0000"/>
                </a:solidFill>
              </a:rPr>
              <a:t>benefits</a:t>
            </a:r>
            <a:r>
              <a:rPr lang="en-US" dirty="0" smtClean="0"/>
              <a:t> among </a:t>
            </a:r>
            <a:r>
              <a:rPr lang="en-US" dirty="0" err="1" smtClean="0"/>
              <a:t>hypogonadal</a:t>
            </a:r>
            <a:r>
              <a:rPr lang="en-US" dirty="0" smtClean="0"/>
              <a:t> men initiated on testosterone therapy including:</a:t>
            </a:r>
          </a:p>
          <a:p>
            <a:r>
              <a:rPr lang="en-US" dirty="0" smtClean="0"/>
              <a:t> improved lean muscle mass,</a:t>
            </a:r>
          </a:p>
          <a:p>
            <a:r>
              <a:rPr lang="en-US" dirty="0" smtClean="0"/>
              <a:t> deceased total body fat and waist circumference, </a:t>
            </a:r>
          </a:p>
          <a:p>
            <a:r>
              <a:rPr lang="en-US" dirty="0" smtClean="0"/>
              <a:t>improved </a:t>
            </a:r>
            <a:r>
              <a:rPr lang="en-US" dirty="0" err="1" smtClean="0"/>
              <a:t>glycemic</a:t>
            </a:r>
            <a:r>
              <a:rPr lang="en-US" dirty="0" smtClean="0"/>
              <a:t> control (hemoglobin A1C levels), </a:t>
            </a:r>
          </a:p>
          <a:p>
            <a:r>
              <a:rPr lang="en-US" dirty="0" smtClean="0"/>
              <a:t>decreased cardiovascular events and</a:t>
            </a:r>
          </a:p>
          <a:p>
            <a:r>
              <a:rPr lang="en-US" dirty="0" smtClean="0"/>
              <a:t> decreased mortality.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Following 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a series of high-impact publications  raised concerns regarding the use of testosterone therapy and an increased risk cardiovascular events including</a:t>
            </a:r>
          </a:p>
          <a:p>
            <a:r>
              <a:rPr lang="en-US" dirty="0" smtClean="0"/>
              <a:t> myocardial infarction, </a:t>
            </a:r>
          </a:p>
          <a:p>
            <a:r>
              <a:rPr lang="en-US" dirty="0" smtClean="0"/>
              <a:t>stroke </a:t>
            </a:r>
          </a:p>
          <a:p>
            <a:r>
              <a:rPr lang="en-US" dirty="0" smtClean="0"/>
              <a:t>and death.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rate of TD increases with age.</a:t>
            </a:r>
          </a:p>
          <a:p>
            <a:pPr marL="0" indent="0">
              <a:buNone/>
            </a:pPr>
            <a:r>
              <a:rPr lang="en-US" dirty="0" smtClean="0"/>
              <a:t> Appreciating that prevalence rates will vary based on case definitions and biochemical testosterone thresholds, the prevalence of TD is estimated to be: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4-12%</a:t>
            </a:r>
            <a:r>
              <a:rPr lang="en-US" dirty="0" smtClean="0"/>
              <a:t> in men between age </a:t>
            </a:r>
            <a:r>
              <a:rPr lang="en-US" dirty="0" smtClean="0">
                <a:solidFill>
                  <a:srgbClr val="0070C0"/>
                </a:solidFill>
              </a:rPr>
              <a:t>50-59</a:t>
            </a:r>
            <a:r>
              <a:rPr lang="en-US" dirty="0" smtClean="0"/>
              <a:t> years,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9-23%</a:t>
            </a:r>
            <a:r>
              <a:rPr lang="en-US" dirty="0" smtClean="0"/>
              <a:t> in men aged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60-69</a:t>
            </a:r>
            <a:r>
              <a:rPr lang="en-US" dirty="0" smtClean="0"/>
              <a:t> years, 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28-49%</a:t>
            </a:r>
            <a:r>
              <a:rPr lang="en-US" dirty="0" smtClean="0"/>
              <a:t> in men </a:t>
            </a:r>
            <a:r>
              <a:rPr lang="en-US" dirty="0" smtClean="0">
                <a:solidFill>
                  <a:srgbClr val="7030A0"/>
                </a:solidFill>
              </a:rPr>
              <a:t>over 70 </a:t>
            </a:r>
            <a:r>
              <a:rPr lang="en-US" dirty="0" smtClean="0"/>
              <a:t>years old.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Despite significant methodological concerns with study design and reporting, the Food and Drug Administration (</a:t>
            </a:r>
            <a:r>
              <a:rPr lang="en-US" dirty="0" smtClean="0">
                <a:solidFill>
                  <a:srgbClr val="00B050"/>
                </a:solidFill>
              </a:rPr>
              <a:t>FDA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0B050"/>
                </a:solidFill>
              </a:rPr>
              <a:t>Health Canada </a:t>
            </a:r>
            <a:r>
              <a:rPr lang="en-US" dirty="0" smtClean="0"/>
              <a:t>released warnings regarding the use of testosterone therapy and the possible risk of cardiovascular events.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date, there </a:t>
            </a:r>
            <a:r>
              <a:rPr lang="en-US" dirty="0" smtClean="0">
                <a:solidFill>
                  <a:srgbClr val="FF0000"/>
                </a:solidFill>
              </a:rPr>
              <a:t>are no large, long-term placebo-controlled trials </a:t>
            </a:r>
            <a:r>
              <a:rPr lang="en-US" dirty="0" smtClean="0"/>
              <a:t>to help make definitive statements on testosterone therapy and cardiovascular risk.</a:t>
            </a:r>
          </a:p>
          <a:p>
            <a:r>
              <a:rPr lang="en-US" dirty="0" smtClean="0"/>
              <a:t> The literature available suggests that </a:t>
            </a:r>
            <a:r>
              <a:rPr lang="en-US" dirty="0" smtClean="0">
                <a:solidFill>
                  <a:srgbClr val="FF0000"/>
                </a:solidFill>
              </a:rPr>
              <a:t>untreated testosterone deficient men</a:t>
            </a:r>
            <a:r>
              <a:rPr lang="en-US" dirty="0" smtClean="0"/>
              <a:t> are at increased risk of heart disease, cardiovascular events and death.</a:t>
            </a:r>
          </a:p>
          <a:p>
            <a:r>
              <a:rPr lang="en-US" dirty="0" smtClean="0"/>
              <a:t> Based on the best available evidence, symptomatic </a:t>
            </a:r>
            <a:r>
              <a:rPr lang="en-US" dirty="0" err="1" smtClean="0"/>
              <a:t>hypogonadal</a:t>
            </a:r>
            <a:r>
              <a:rPr lang="en-US" dirty="0" smtClean="0"/>
              <a:t> men with stable cardiovascular disease remain candidates for a medically supervised trial of testosterone therapy.</a:t>
            </a:r>
          </a:p>
          <a:p>
            <a:r>
              <a:rPr lang="en-US" dirty="0" smtClean="0"/>
              <a:t>An individualized risk-benefit assessment is prudent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24.What are the contraindications to testosterone therapy?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Allergy or hypersensitivity to prescribed treatment </a:t>
            </a:r>
          </a:p>
          <a:p>
            <a:r>
              <a:rPr lang="en-US" dirty="0" smtClean="0"/>
              <a:t>Known or suspected male breast cancer </a:t>
            </a:r>
          </a:p>
          <a:p>
            <a:r>
              <a:rPr lang="en-US" dirty="0" smtClean="0"/>
              <a:t>Patients who desire fertility preservation </a:t>
            </a:r>
          </a:p>
          <a:p>
            <a:r>
              <a:rPr lang="en-US" dirty="0" smtClean="0"/>
              <a:t>Patients with metastatic or high-risk prostate cancer who are likely to require androgen deprivation therapy </a:t>
            </a:r>
          </a:p>
          <a:p>
            <a:r>
              <a:rPr lang="en-US" dirty="0" smtClean="0"/>
              <a:t>Patients with unstable cardiovascular disease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6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         Monitoring</a:t>
            </a:r>
          </a:p>
          <a:p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25.What monitoring is required for a patient receiving testosterone therapy?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initiating testosterone therapy, patients should have regular monitoring for </a:t>
            </a:r>
            <a:r>
              <a:rPr lang="en-US" dirty="0" smtClean="0">
                <a:solidFill>
                  <a:srgbClr val="FF0000"/>
                </a:solidFill>
              </a:rPr>
              <a:t>response to treatment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adverse events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Adjustments to treatment dose </a:t>
            </a:r>
            <a:r>
              <a:rPr lang="en-US" dirty="0" smtClean="0"/>
              <a:t>and delivery can be made based on </a:t>
            </a:r>
            <a:r>
              <a:rPr lang="en-US" dirty="0" smtClean="0">
                <a:solidFill>
                  <a:srgbClr val="0070C0"/>
                </a:solidFill>
              </a:rPr>
              <a:t>patient response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adverse events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0070C0"/>
                </a:solidFill>
              </a:rPr>
              <a:t>bloodwork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results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Testosterone levels (+/- gonadotropins) should be measured to determine adherence and absorption of </a:t>
            </a:r>
            <a:r>
              <a:rPr lang="en-US" dirty="0" smtClean="0"/>
              <a:t>treatment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recommended </a:t>
            </a:r>
            <a:r>
              <a:rPr lang="en-US" dirty="0">
                <a:solidFill>
                  <a:srgbClr val="FF0000"/>
                </a:solidFill>
              </a:rPr>
              <a:t>timing of testosterone measurement </a:t>
            </a:r>
            <a:r>
              <a:rPr lang="en-US" dirty="0"/>
              <a:t>relative to the last treatment dose will vary depending on the </a:t>
            </a:r>
            <a:r>
              <a:rPr lang="en-US" dirty="0">
                <a:solidFill>
                  <a:srgbClr val="FF0000"/>
                </a:solidFill>
              </a:rPr>
              <a:t>testosterone formulation </a:t>
            </a:r>
            <a:r>
              <a:rPr lang="en-US" dirty="0"/>
              <a:t>(i.e. mid-cycle for </a:t>
            </a:r>
            <a:r>
              <a:rPr lang="en-US" dirty="0" err="1"/>
              <a:t>injectables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should be counselled appropriately to ensure accurate interpretation of results and response to treatment.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038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HCT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A patient’s </a:t>
            </a:r>
            <a:r>
              <a:rPr lang="en-US" dirty="0" err="1" smtClean="0">
                <a:solidFill>
                  <a:srgbClr val="FF0000"/>
                </a:solidFill>
              </a:rPr>
              <a:t>hematocrit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should be followed to ensure they are not developing </a:t>
            </a:r>
            <a:r>
              <a:rPr lang="en-US" dirty="0" err="1" smtClean="0"/>
              <a:t>polycythemia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Polycythemia</a:t>
            </a:r>
            <a:r>
              <a:rPr lang="en-US" dirty="0" smtClean="0"/>
              <a:t> is a common side effect of testosterone therapy and may be associated with </a:t>
            </a:r>
            <a:r>
              <a:rPr lang="en-US" dirty="0" err="1" smtClean="0">
                <a:solidFill>
                  <a:srgbClr val="0070C0"/>
                </a:solidFill>
              </a:rPr>
              <a:t>thromboembolic</a:t>
            </a:r>
            <a:r>
              <a:rPr lang="en-US" dirty="0" smtClean="0">
                <a:solidFill>
                  <a:srgbClr val="0070C0"/>
                </a:solidFill>
              </a:rPr>
              <a:t> events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Management strategies </a:t>
            </a:r>
            <a:r>
              <a:rPr lang="en-US" dirty="0" smtClean="0"/>
              <a:t>for persistent treatment induced polycythemia (hematocrit levels 55% or greater) may include: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--- </a:t>
            </a:r>
            <a:r>
              <a:rPr lang="en-US" dirty="0" smtClean="0"/>
              <a:t>a dose reduction of testosterone (concentration or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/>
              <a:t>application frequency),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---  </a:t>
            </a:r>
            <a:r>
              <a:rPr lang="en-US" dirty="0" smtClean="0"/>
              <a:t>drug holiday,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--- </a:t>
            </a:r>
            <a:r>
              <a:rPr lang="en-US" dirty="0" smtClean="0"/>
              <a:t>formulation change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--- </a:t>
            </a:r>
            <a:r>
              <a:rPr lang="en-US" dirty="0" smtClean="0"/>
              <a:t>or blood donation/phlebotomy.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PSA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Prostate specific antigen (</a:t>
            </a:r>
            <a:r>
              <a:rPr lang="en-US" dirty="0" smtClean="0">
                <a:solidFill>
                  <a:srgbClr val="FF0000"/>
                </a:solidFill>
              </a:rPr>
              <a:t>PSA</a:t>
            </a:r>
            <a:r>
              <a:rPr lang="en-US" dirty="0" smtClean="0"/>
              <a:t>) testing and </a:t>
            </a:r>
            <a:r>
              <a:rPr lang="en-US" dirty="0" smtClean="0">
                <a:solidFill>
                  <a:srgbClr val="FF0000"/>
                </a:solidFill>
              </a:rPr>
              <a:t>digital rectal examination </a:t>
            </a:r>
            <a:r>
              <a:rPr lang="en-US" dirty="0" smtClean="0"/>
              <a:t>should be performed to monitor prostate health in accordance with the </a:t>
            </a:r>
            <a:r>
              <a:rPr lang="en-US" dirty="0" smtClean="0">
                <a:solidFill>
                  <a:srgbClr val="00B050"/>
                </a:solidFill>
              </a:rPr>
              <a:t>evidence-based for prostate cancer screening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While discontinuation of testosterone therapy may be advised while investigating a PSA elevation, </a:t>
            </a:r>
            <a:r>
              <a:rPr lang="en-US" dirty="0" smtClean="0">
                <a:solidFill>
                  <a:srgbClr val="FF0000"/>
                </a:solidFill>
              </a:rPr>
              <a:t>significant increases </a:t>
            </a:r>
            <a:r>
              <a:rPr lang="en-US" dirty="0" smtClean="0"/>
              <a:t>in PSA while on testosterone therapy should not be attributed to the use of testosterone alone and should be investigated irrespective of the use or discontinuation testosterone therapy.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34440" y="1562760"/>
              <a:ext cx="625320" cy="3286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5080" y="1553400"/>
                <a:ext cx="644040" cy="33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2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26.What is a reasonable timeline to begin to observe improvements in the signs and symptoms of testosterone deficiency?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Following the initiation of testosterone therapy</a:t>
            </a:r>
            <a:r>
              <a:rPr lang="en-US" dirty="0" smtClean="0"/>
              <a:t>, serum concentrations of </a:t>
            </a:r>
            <a:r>
              <a:rPr lang="en-US" dirty="0" smtClean="0">
                <a:solidFill>
                  <a:srgbClr val="7030A0"/>
                </a:solidFill>
              </a:rPr>
              <a:t>testosterone</a:t>
            </a:r>
            <a:r>
              <a:rPr lang="en-US" dirty="0" smtClean="0"/>
              <a:t> are known to </a:t>
            </a:r>
            <a:r>
              <a:rPr lang="en-US" dirty="0" smtClean="0">
                <a:solidFill>
                  <a:srgbClr val="7030A0"/>
                </a:solidFill>
              </a:rPr>
              <a:t>correct earlier </a:t>
            </a:r>
            <a:r>
              <a:rPr lang="en-US" dirty="0" smtClean="0"/>
              <a:t>than the symptomatic, structural and metabolic signs associated with TD.</a:t>
            </a:r>
          </a:p>
          <a:p>
            <a:r>
              <a:rPr lang="en-US" dirty="0" smtClean="0"/>
              <a:t>such, patients should be </a:t>
            </a:r>
            <a:r>
              <a:rPr lang="en-US" dirty="0" err="1" smtClean="0"/>
              <a:t>counselled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70C0"/>
                </a:solidFill>
              </a:rPr>
              <a:t>symptom response </a:t>
            </a:r>
            <a:r>
              <a:rPr lang="en-US" dirty="0" smtClean="0"/>
              <a:t>will </a:t>
            </a:r>
            <a:r>
              <a:rPr lang="en-US" dirty="0" smtClean="0">
                <a:solidFill>
                  <a:srgbClr val="0070C0"/>
                </a:solidFill>
              </a:rPr>
              <a:t>not be immediate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Expectations for treatment  response should be established with each patient.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3.What are the common signs and symptoms of testosterone deficiency?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Testosterone deficiency </a:t>
            </a:r>
            <a:r>
              <a:rPr lang="en-US" dirty="0" smtClean="0"/>
              <a:t>may present with a variety of clinical manifestations including </a:t>
            </a:r>
            <a:r>
              <a:rPr lang="en-US" dirty="0" smtClean="0">
                <a:solidFill>
                  <a:srgbClr val="0070C0"/>
                </a:solidFill>
              </a:rPr>
              <a:t>sexual, cognitive and physical/structural </a:t>
            </a:r>
            <a:r>
              <a:rPr lang="en-US" dirty="0" smtClean="0"/>
              <a:t>signs and symptoms </a:t>
            </a:r>
          </a:p>
          <a:p>
            <a:pPr marL="0" indent="0">
              <a:buNone/>
            </a:pPr>
            <a:r>
              <a:rPr lang="en-US" dirty="0" smtClean="0"/>
              <a:t>Common signs of TD include:</a:t>
            </a:r>
          </a:p>
          <a:p>
            <a:r>
              <a:rPr lang="en-US" dirty="0" smtClean="0"/>
              <a:t> decreased libido and vitality, </a:t>
            </a:r>
          </a:p>
          <a:p>
            <a:r>
              <a:rPr lang="en-US" dirty="0" smtClean="0"/>
              <a:t>sexual dysfunction, 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 and/or mood changes.</a:t>
            </a:r>
          </a:p>
          <a:p>
            <a:pPr marL="0" indent="0">
              <a:buNone/>
            </a:pPr>
            <a:r>
              <a:rPr lang="en-US" dirty="0" smtClean="0"/>
              <a:t>The signs and symptoms of TD are not exclusive to this syndrome and are commonly associated with other conditions related to male aging.</a:t>
            </a:r>
          </a:p>
          <a:p>
            <a:pPr marL="0" indent="0">
              <a:buNone/>
            </a:pPr>
            <a:r>
              <a:rPr lang="en-US" dirty="0" smtClean="0"/>
              <a:t> As such, the clinical presentation should be correlated with biochemical confirmation of low/equivocal serum testosterone levels.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Patients can anticipate:</a:t>
            </a:r>
          </a:p>
          <a:p>
            <a:r>
              <a:rPr lang="en-US" dirty="0" smtClean="0"/>
              <a:t> improvements in many of the </a:t>
            </a:r>
            <a:r>
              <a:rPr lang="en-US" dirty="0" smtClean="0">
                <a:solidFill>
                  <a:srgbClr val="FF0000"/>
                </a:solidFill>
              </a:rPr>
              <a:t>common symptoms of TD </a:t>
            </a:r>
            <a:r>
              <a:rPr lang="en-US" dirty="0" smtClean="0"/>
              <a:t>(libido, energy levels, sexual function) </a:t>
            </a:r>
            <a:r>
              <a:rPr lang="en-US" dirty="0" smtClean="0">
                <a:solidFill>
                  <a:srgbClr val="FF0000"/>
                </a:solidFill>
              </a:rPr>
              <a:t>after 3 months </a:t>
            </a:r>
            <a:r>
              <a:rPr lang="en-US" dirty="0" smtClean="0"/>
              <a:t>of treatment or longer.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Metabolic and structural </a:t>
            </a:r>
            <a:r>
              <a:rPr lang="en-US" dirty="0" smtClean="0"/>
              <a:t>(body composition, muscle mass, bone density) changes </a:t>
            </a:r>
            <a:r>
              <a:rPr lang="en-US" dirty="0" smtClean="0">
                <a:solidFill>
                  <a:srgbClr val="00B050"/>
                </a:solidFill>
              </a:rPr>
              <a:t>may take upwards of 6-months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In addition, patients should be </a:t>
            </a:r>
            <a:r>
              <a:rPr lang="en-US" dirty="0" err="1" smtClean="0"/>
              <a:t>counselled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diet and exercise </a:t>
            </a:r>
            <a:r>
              <a:rPr lang="en-US" dirty="0" smtClean="0"/>
              <a:t>in combination with testosterone therapy is recommended for body composition changes.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Appreciating this pattern of response to testosterone therapy is fundamental when determining the impact of treatment and the appropriate timing of follow-up evaluations while on therapy.</a:t>
            </a:r>
          </a:p>
          <a:p>
            <a:r>
              <a:rPr lang="en-US" dirty="0" smtClean="0"/>
              <a:t> For example, if patients undergo a symptom review and measurement of testosterone levels </a:t>
            </a:r>
            <a:r>
              <a:rPr lang="en-US" dirty="0" smtClean="0">
                <a:solidFill>
                  <a:srgbClr val="FF0000"/>
                </a:solidFill>
              </a:rPr>
              <a:t>too early (&lt; 3 months</a:t>
            </a:r>
            <a:r>
              <a:rPr lang="en-US" dirty="0" smtClean="0"/>
              <a:t>), it may lead both physicians and patients to conclude that the treatment has not been impactful (i.e. normal levels of testosterone without symptomatic/structural/metabolic benefit). </a:t>
            </a:r>
          </a:p>
          <a:p>
            <a:r>
              <a:rPr lang="en-US" dirty="0" smtClean="0"/>
              <a:t>However, if the same assessment was scheduled </a:t>
            </a:r>
            <a:r>
              <a:rPr lang="en-US" dirty="0" smtClean="0">
                <a:solidFill>
                  <a:srgbClr val="FF0000"/>
                </a:solidFill>
              </a:rPr>
              <a:t>3-6 months after </a:t>
            </a:r>
            <a:r>
              <a:rPr lang="en-US" dirty="0" smtClean="0"/>
              <a:t>the initiation of therapy, the clinical response tends to be more reflective of normalized levels of serum testosterone.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27.How and when should testosterone therapy be discontinued?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most men, the initiation of testosterone therapy is discretionary and is based on </a:t>
            </a:r>
            <a:r>
              <a:rPr lang="en-US" dirty="0" smtClean="0">
                <a:solidFill>
                  <a:srgbClr val="FF0000"/>
                </a:solidFill>
              </a:rPr>
              <a:t>the nature of their signs and symptoms</a:t>
            </a:r>
            <a:r>
              <a:rPr lang="en-US" dirty="0" smtClean="0"/>
              <a:t>, their </a:t>
            </a:r>
            <a:r>
              <a:rPr lang="en-US" dirty="0" smtClean="0">
                <a:solidFill>
                  <a:srgbClr val="FF0000"/>
                </a:solidFill>
              </a:rPr>
              <a:t>degree of disability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impact on quality of life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Testosterone therapy </a:t>
            </a:r>
            <a:r>
              <a:rPr lang="en-US" dirty="0" smtClean="0">
                <a:solidFill>
                  <a:srgbClr val="0070C0"/>
                </a:solidFill>
              </a:rPr>
              <a:t>should be discontinued </a:t>
            </a:r>
            <a:r>
              <a:rPr lang="en-US" dirty="0" smtClean="0"/>
              <a:t>if: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-- </a:t>
            </a:r>
            <a:r>
              <a:rPr lang="en-US" dirty="0" smtClean="0"/>
              <a:t>significant adverse events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-- </a:t>
            </a:r>
            <a:r>
              <a:rPr lang="en-US" dirty="0" smtClean="0"/>
              <a:t>or contraindications to treatment arise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-- </a:t>
            </a:r>
            <a:r>
              <a:rPr lang="en-US" dirty="0" smtClean="0"/>
              <a:t>or if there is no clinical improvement despite normalization of serum testosterone levels after an adequate therapeutic trial (approximately 3 months).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no need for tapered dose titration when discontinuing of testosterone therapy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404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12420872" cy="7533456"/>
          </a:xfrm>
        </p:spPr>
      </p:pic>
      <p:sp>
        <p:nvSpPr>
          <p:cNvPr id="3" name="TextBox 2"/>
          <p:cNvSpPr txBox="1"/>
          <p:nvPr/>
        </p:nvSpPr>
        <p:spPr>
          <a:xfrm>
            <a:off x="-5355" y="1124744"/>
            <a:ext cx="1841051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TNX</a:t>
            </a:r>
          </a:p>
          <a:p>
            <a:r>
              <a:rPr lang="en-US" sz="6000" dirty="0" smtClean="0"/>
              <a:t>FOR</a:t>
            </a:r>
          </a:p>
          <a:p>
            <a:r>
              <a:rPr lang="en-US" sz="2400" b="1" dirty="0"/>
              <a:t>ATTENTION</a:t>
            </a:r>
            <a:endParaRPr lang="fa-IR" sz="2400" b="1" dirty="0"/>
          </a:p>
          <a:p>
            <a:endParaRPr lang="en-US" sz="6000" dirty="0" smtClean="0"/>
          </a:p>
          <a:p>
            <a:r>
              <a:rPr lang="en-US" sz="6000" dirty="0" smtClean="0"/>
              <a:t>  </a:t>
            </a:r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18094" y="836712"/>
            <a:ext cx="18473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74638"/>
            <a:ext cx="42484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TURN OUR SITUATION TO THE BEST</a:t>
            </a:r>
            <a:endParaRPr lang="fa-I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1331</TotalTime>
  <Words>4927</Words>
  <Application>Microsoft Office PowerPoint</Application>
  <PresentationFormat>On-screen Show (4:3)</PresentationFormat>
  <Paragraphs>374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Franklin Gothic Book</vt:lpstr>
      <vt:lpstr>Perpetua</vt:lpstr>
      <vt:lpstr>Tahoma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REFRENCES</vt:lpstr>
      <vt:lpstr>PowerPoint Presentation</vt:lpstr>
      <vt:lpstr>1.What is the definition of testosterone deficiency? </vt:lpstr>
      <vt:lpstr>2.What is the prevalence of testosterone deficiency among Canadian men? </vt:lpstr>
      <vt:lpstr>PowerPoint Presentation</vt:lpstr>
      <vt:lpstr>3.What are the common signs and symptoms of testosterone deficiency? </vt:lpstr>
      <vt:lpstr>PowerPoint Presentation</vt:lpstr>
      <vt:lpstr>PowerPoint Presentation</vt:lpstr>
      <vt:lpstr>4.Why does testosterone deficiency occur?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5.How best to establish the diagnosis of testosterone deficiency with history &amp; physical examination? </vt:lpstr>
      <vt:lpstr>PowerPoint Presentation</vt:lpstr>
      <vt:lpstr>6.Are there valid screening questionnaires for testosterone deficiency? Are they helpful in establishing the diagnosis?</vt:lpstr>
      <vt:lpstr>PowerPoint Presentation</vt:lpstr>
      <vt:lpstr>7.What is the recommended laboratory test to diagnose testosterone deficiency?</vt:lpstr>
      <vt:lpstr>PowerPoint Presentation</vt:lpstr>
      <vt:lpstr>JCEM</vt:lpstr>
      <vt:lpstr>8.What is the biochemical level or cut off to diagnose testosterone deficiency? </vt:lpstr>
      <vt:lpstr>PowerPoint Presentation</vt:lpstr>
      <vt:lpstr>9.Besides measuring testosterone, what adjunctive laboratory testing is indicated? </vt:lpstr>
      <vt:lpstr>10.What are potentially reversible causes of testosterone deficiency that physicians should consider?</vt:lpstr>
      <vt:lpstr>PowerPoint Presentation</vt:lpstr>
      <vt:lpstr>11.What are the common co-morbid conditions associated with testosterone deficiency? </vt:lpstr>
      <vt:lpstr>JCEM</vt:lpstr>
      <vt:lpstr>PowerPoint Presentation</vt:lpstr>
      <vt:lpstr>12.What are the goals and benefits of testosterone therapy?</vt:lpstr>
      <vt:lpstr>PowerPoint Presentation</vt:lpstr>
      <vt:lpstr>JCEM</vt:lpstr>
      <vt:lpstr>JCEM</vt:lpstr>
      <vt:lpstr>JCEM</vt:lpstr>
      <vt:lpstr>JCEM</vt:lpstr>
      <vt:lpstr>JCEM</vt:lpstr>
      <vt:lpstr>JCEM</vt:lpstr>
      <vt:lpstr>JCEM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14.What is the recommended approach to treating a patient with characteristic symptoms of testosterone deficiency with a "normal" testosterone level?</vt:lpstr>
      <vt:lpstr>Causes…</vt:lpstr>
      <vt:lpstr>PowerPoint Presentation</vt:lpstr>
      <vt:lpstr>15.What is the recommended approach to treating a patient with NO symptoms of testosterone deficiency but a "low" testosterone level?</vt:lpstr>
      <vt:lpstr>16.What is the likelihood that my patient will respond/benefit from treatment?</vt:lpstr>
      <vt:lpstr>PowerPoint Presentation</vt:lpstr>
      <vt:lpstr>PowerPoint Presentation</vt:lpstr>
      <vt:lpstr>17.What is the best treatment approach to a patient with testosterone deficiency who is interested in fertility preservation?</vt:lpstr>
      <vt:lpstr>PowerPoint Presentation</vt:lpstr>
      <vt:lpstr>PowerPoint Presentation</vt:lpstr>
      <vt:lpstr>18.What is the suggested level of testosterone to achieve while on treatment?</vt:lpstr>
      <vt:lpstr>PowerPoint Presentation</vt:lpstr>
      <vt:lpstr>19.What is the evidence for herbal or natural testosterone "boosters" in treating testosterone deficiency?</vt:lpstr>
      <vt:lpstr>PowerPoint Presentation</vt:lpstr>
      <vt:lpstr>20. Aside from testosterone, are there other treatments that can be used to treat testosterone deficiency? </vt:lpstr>
      <vt:lpstr>PowerPoint Presentation</vt:lpstr>
      <vt:lpstr>PowerPoint Presentation</vt:lpstr>
      <vt:lpstr>JCEM</vt:lpstr>
      <vt:lpstr>21.Does testosterone replacement therapy increase the risk of prostate cancer?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22.Does testosterone replacement therapy increase the risk of benign prostatic hyperplasia (BPH) progression and lower urinary tract symptom (LUTS)?</vt:lpstr>
      <vt:lpstr>PowerPoint Presentation</vt:lpstr>
      <vt:lpstr>!!!!!!!!!</vt:lpstr>
      <vt:lpstr>PowerPoint Presentation</vt:lpstr>
      <vt:lpstr>23.Does testosterone replacement therapy increase the risk of cardiovascular disease?</vt:lpstr>
      <vt:lpstr>Prior to 2010</vt:lpstr>
      <vt:lpstr>Following 2010</vt:lpstr>
      <vt:lpstr>in 2014</vt:lpstr>
      <vt:lpstr>PowerPoint Presentation</vt:lpstr>
      <vt:lpstr>24.What are the contraindications to testosterone therapy?</vt:lpstr>
      <vt:lpstr>PowerPoint Presentation</vt:lpstr>
      <vt:lpstr>25.What monitoring is required for a patient receiving testosterone therapy?</vt:lpstr>
      <vt:lpstr>PowerPoint Presentation</vt:lpstr>
      <vt:lpstr>HCT</vt:lpstr>
      <vt:lpstr>PSA</vt:lpstr>
      <vt:lpstr>PowerPoint Presentation</vt:lpstr>
      <vt:lpstr>26.What is a reasonable timeline to begin to observe improvements in the signs and symptoms of testosterone deficiency? </vt:lpstr>
      <vt:lpstr>PowerPoint Presentation</vt:lpstr>
      <vt:lpstr>PowerPoint Presentation</vt:lpstr>
      <vt:lpstr>27.How and when should testosterone therapy be discontinued?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shafagh co</dc:creator>
  <cp:lastModifiedBy>مهندس مجید معصومی</cp:lastModifiedBy>
  <cp:revision>86</cp:revision>
  <dcterms:created xsi:type="dcterms:W3CDTF">2021-03-12T11:01:29Z</dcterms:created>
  <dcterms:modified xsi:type="dcterms:W3CDTF">2021-04-08T13:13:10Z</dcterms:modified>
</cp:coreProperties>
</file>