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1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3.xml"/>
  <Override ContentType="application/vnd.openxmlformats-officedocument.presentationml.slide+xml" PartName="/ppt/slides/slide27.xml"/>
  <Override ContentType="application/vnd.openxmlformats-officedocument.presentationml.slide+xml" PartName="/ppt/slides/slide23.xml"/>
  <Override ContentType="application/vnd.openxmlformats-officedocument.presentationml.slide+xml" PartName="/ppt/slides/slide19.xml"/>
  <Override ContentType="application/vnd.openxmlformats-officedocument.presentationml.slide+xml" PartName="/ppt/slides/slide30.xml"/>
  <Override ContentType="application/vnd.openxmlformats-officedocument.presentationml.slide+xml" PartName="/ppt/slides/slide5.xml"/>
  <Override ContentType="application/vnd.openxmlformats-officedocument.presentationml.slide+xml" PartName="/ppt/slides/slide25.xml"/>
  <Override ContentType="application/vnd.openxmlformats-officedocument.presentationml.slide+xml" PartName="/ppt/slides/slide2.xml"/>
  <Override ContentType="application/vnd.openxmlformats-officedocument.presentationml.slide+xml" PartName="/ppt/slides/slide33.xml"/>
  <Override ContentType="application/vnd.openxmlformats-officedocument.presentationml.slide+xml" PartName="/ppt/slides/slide31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35.xml"/>
  <Override ContentType="application/vnd.openxmlformats-officedocument.presentationml.slide+xml" PartName="/ppt/slides/slide22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2.xml"/>
  <Override ContentType="application/vnd.openxmlformats-officedocument.presentationml.slide+xml" PartName="/ppt/slides/slide2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6.xml"/>
  <Override ContentType="application/vnd.openxmlformats-officedocument.presentationml.slide+xml" PartName="/ppt/slides/slide20.xml"/>
  <Override ContentType="application/vnd.openxmlformats-officedocument.presentationml.slide+xml" PartName="/ppt/slides/slide24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9.xml"/><Relationship Id="rId28" Type="http://schemas.openxmlformats.org/officeDocument/2006/relationships/slide" Target="slides/slide25.xml"/><Relationship Id="rId16" Type="http://schemas.openxmlformats.org/officeDocument/2006/relationships/slide" Target="slides/slide13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15" Type="http://schemas.openxmlformats.org/officeDocument/2006/relationships/slide" Target="slides/slide12.xml"/><Relationship Id="rId11" Type="http://schemas.openxmlformats.org/officeDocument/2006/relationships/slide" Target="slides/slide8.xml"/><Relationship Id="rId25" Type="http://schemas.openxmlformats.org/officeDocument/2006/relationships/slide" Target="slides/slide22.xml"/><Relationship Id="rId14" Type="http://schemas.openxmlformats.org/officeDocument/2006/relationships/slide" Target="slides/slide11.xml"/><Relationship Id="rId7" Type="http://schemas.openxmlformats.org/officeDocument/2006/relationships/slide" Target="slides/slide4.xml"/><Relationship Id="rId29" Type="http://schemas.openxmlformats.org/officeDocument/2006/relationships/slide" Target="slides/slide26.xml"/><Relationship Id="rId27" Type="http://schemas.openxmlformats.org/officeDocument/2006/relationships/slide" Target="slides/slide24.xml"/><Relationship Id="rId35" Type="http://schemas.openxmlformats.org/officeDocument/2006/relationships/slide" Target="slides/slide32.xml"/><Relationship Id="rId13" Type="http://schemas.openxmlformats.org/officeDocument/2006/relationships/slide" Target="slides/slide10.xml"/><Relationship Id="rId8" Type="http://schemas.openxmlformats.org/officeDocument/2006/relationships/slide" Target="slides/slide5.xml"/><Relationship Id="rId34" Type="http://schemas.openxmlformats.org/officeDocument/2006/relationships/slide" Target="slides/slide3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1" Type="http://schemas.openxmlformats.org/officeDocument/2006/relationships/slide" Target="slides/slide28.xml"/><Relationship Id="rId33" Type="http://schemas.openxmlformats.org/officeDocument/2006/relationships/slide" Target="slides/slide30.xml"/><Relationship Id="rId22" Type="http://schemas.openxmlformats.org/officeDocument/2006/relationships/slide" Target="slides/slide19.xml"/><Relationship Id="rId1" Type="http://schemas.openxmlformats.org/officeDocument/2006/relationships/theme" Target="theme/theme1.xml"/><Relationship Id="rId30" Type="http://schemas.openxmlformats.org/officeDocument/2006/relationships/slide" Target="slides/slide27.xml"/><Relationship Id="rId18" Type="http://schemas.openxmlformats.org/officeDocument/2006/relationships/slide" Target="slides/slide15.xml"/><Relationship Id="rId5" Type="http://schemas.openxmlformats.org/officeDocument/2006/relationships/slide" Target="slides/slide2.xml"/><Relationship Id="rId26" Type="http://schemas.openxmlformats.org/officeDocument/2006/relationships/slide" Target="slides/slide23.xml"/><Relationship Id="rId24" Type="http://schemas.openxmlformats.org/officeDocument/2006/relationships/slide" Target="slides/slide21.xml"/><Relationship Id="rId36" Type="http://schemas.openxmlformats.org/officeDocument/2006/relationships/slide" Target="slides/slide33.xml"/><Relationship Id="rId23" Type="http://schemas.openxmlformats.org/officeDocument/2006/relationships/slide" Target="slides/slide20.xml"/><Relationship Id="rId21" Type="http://schemas.openxmlformats.org/officeDocument/2006/relationships/slide" Target="slides/slide18.xml"/><Relationship Id="rId2" Type="http://schemas.openxmlformats.org/officeDocument/2006/relationships/presProps" Target="presProps1.xml"/><Relationship Id="rId32" Type="http://schemas.openxmlformats.org/officeDocument/2006/relationships/slide" Target="slides/slide29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17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37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7032-426B-4564-9C8C-FD8A032B4F50}" type="datetimeFigureOut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4BB26-6C70-4932-98C9-1F2D18423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kavoshgar.zepo.ir/images/shop/img24630_cb_13941125-09402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444" t="15111" r="13333" b="5778"/>
          <a:stretch>
            <a:fillRect/>
          </a:stretch>
        </p:blipFill>
        <p:spPr bwMode="auto">
          <a:xfrm>
            <a:off x="0" y="381000"/>
            <a:ext cx="9144000" cy="62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b="1" i="1" dirty="0" smtClean="0"/>
              <a:t>Targeted </a:t>
            </a:r>
            <a:r>
              <a:rPr lang="en-US" b="1" i="1" dirty="0" err="1"/>
              <a:t>glucoregulatory</a:t>
            </a:r>
            <a:r>
              <a:rPr lang="en-US" b="1" i="1" dirty="0"/>
              <a:t> </a:t>
            </a:r>
            <a:r>
              <a:rPr lang="en-US" b="1" i="1" dirty="0" smtClean="0"/>
              <a:t>processes of </a:t>
            </a:r>
            <a:r>
              <a:rPr lang="en-US" b="1" i="1" dirty="0"/>
              <a:t>bariatric surgery</a:t>
            </a:r>
          </a:p>
          <a:p>
            <a:pPr algn="just"/>
            <a:r>
              <a:rPr lang="en-US" dirty="0"/>
              <a:t>Regulation of glucose homeostasis is a </a:t>
            </a:r>
            <a:r>
              <a:rPr lang="en-US" dirty="0" err="1" smtClean="0">
                <a:solidFill>
                  <a:srgbClr val="FF0000"/>
                </a:solidFill>
              </a:rPr>
              <a:t>multiorgan</a:t>
            </a:r>
            <a:r>
              <a:rPr lang="en-US" dirty="0" smtClean="0"/>
              <a:t> integrative </a:t>
            </a:r>
            <a:r>
              <a:rPr lang="en-US" dirty="0"/>
              <a:t>process </a:t>
            </a:r>
            <a:r>
              <a:rPr lang="en-US" dirty="0" err="1"/>
              <a:t>forwhich</a:t>
            </a:r>
            <a:r>
              <a:rPr lang="en-US" dirty="0"/>
              <a:t> bariatric surgery </a:t>
            </a:r>
            <a:r>
              <a:rPr lang="en-US" dirty="0" smtClean="0"/>
              <a:t>seems to </a:t>
            </a:r>
            <a:r>
              <a:rPr lang="en-US" dirty="0"/>
              <a:t>act on </a:t>
            </a:r>
            <a:r>
              <a:rPr lang="en-US" dirty="0">
                <a:solidFill>
                  <a:srgbClr val="FF0000"/>
                </a:solidFill>
              </a:rPr>
              <a:t>several levels </a:t>
            </a:r>
            <a:r>
              <a:rPr lang="en-US" dirty="0"/>
              <a:t>(Fig. 1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Early after surgery (</a:t>
            </a:r>
            <a:r>
              <a:rPr lang="en-US" dirty="0">
                <a:solidFill>
                  <a:srgbClr val="FF0000"/>
                </a:solidFill>
              </a:rPr>
              <a:t>days to 2 weeks</a:t>
            </a:r>
            <a:r>
              <a:rPr lang="en-US" dirty="0"/>
              <a:t>) the </a:t>
            </a:r>
            <a:r>
              <a:rPr lang="en-US" dirty="0" smtClean="0"/>
              <a:t>most robust </a:t>
            </a:r>
            <a:r>
              <a:rPr lang="en-US" dirty="0"/>
              <a:t>change in glucose homeostasis in </a:t>
            </a:r>
            <a:r>
              <a:rPr lang="en-US" dirty="0" smtClean="0"/>
              <a:t>patients with </a:t>
            </a:r>
            <a:r>
              <a:rPr lang="en-US" dirty="0">
                <a:solidFill>
                  <a:srgbClr val="FF0000"/>
                </a:solidFill>
              </a:rPr>
              <a:t>frank diabetes </a:t>
            </a:r>
            <a:r>
              <a:rPr lang="en-US" dirty="0"/>
              <a:t>or with </a:t>
            </a:r>
            <a:r>
              <a:rPr lang="en-US" dirty="0">
                <a:solidFill>
                  <a:srgbClr val="FF0000"/>
                </a:solidFill>
              </a:rPr>
              <a:t>impaired glucose </a:t>
            </a:r>
            <a:r>
              <a:rPr lang="en-US" dirty="0" smtClean="0">
                <a:solidFill>
                  <a:srgbClr val="FF0000"/>
                </a:solidFill>
              </a:rPr>
              <a:t>tolerance </a:t>
            </a:r>
            <a:r>
              <a:rPr lang="en-US" dirty="0" smtClean="0"/>
              <a:t>is </a:t>
            </a:r>
            <a:r>
              <a:rPr lang="en-US" dirty="0"/>
              <a:t>the reduction in fasting plasma </a:t>
            </a:r>
            <a:r>
              <a:rPr lang="en-US" dirty="0" smtClean="0"/>
              <a:t>glucose and/or </a:t>
            </a:r>
            <a:r>
              <a:rPr lang="en-US" dirty="0"/>
              <a:t>insulin levels and consequently </a:t>
            </a:r>
            <a:r>
              <a:rPr lang="en-US" dirty="0" smtClean="0"/>
              <a:t>homeostatic model </a:t>
            </a:r>
            <a:r>
              <a:rPr lang="en-US" dirty="0"/>
              <a:t>assessment for assessing -cell function </a:t>
            </a:r>
            <a:r>
              <a:rPr lang="en-US" dirty="0" smtClean="0"/>
              <a:t>and insulin </a:t>
            </a:r>
            <a:r>
              <a:rPr lang="en-US" dirty="0"/>
              <a:t>resistance (</a:t>
            </a:r>
            <a:r>
              <a:rPr lang="en-US" dirty="0">
                <a:solidFill>
                  <a:srgbClr val="FF0000"/>
                </a:solidFill>
              </a:rPr>
              <a:t>HOMA-IR</a:t>
            </a:r>
            <a:r>
              <a:rPr lang="en-US" dirty="0" smtClean="0"/>
              <a:t>).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Some </a:t>
            </a:r>
            <a:r>
              <a:rPr lang="en-US" dirty="0"/>
              <a:t>of this rapid </a:t>
            </a:r>
            <a:r>
              <a:rPr lang="en-US" dirty="0" smtClean="0"/>
              <a:t>improvement could </a:t>
            </a:r>
            <a:r>
              <a:rPr lang="en-US" dirty="0"/>
              <a:t>certainly occur through removal </a:t>
            </a:r>
            <a:r>
              <a:rPr lang="en-US" dirty="0" smtClean="0"/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glucotoxicity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which affects insulin secretion </a:t>
            </a:r>
            <a:r>
              <a:rPr lang="en-US" dirty="0" smtClean="0"/>
              <a:t>and insulin-mediated </a:t>
            </a:r>
            <a:r>
              <a:rPr lang="en-US" dirty="0"/>
              <a:t>glucose </a:t>
            </a:r>
            <a:r>
              <a:rPr lang="en-US" dirty="0" smtClean="0"/>
              <a:t>disposal.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RYGB and VSG both </a:t>
            </a:r>
            <a:r>
              <a:rPr lang="en-US" dirty="0" smtClean="0">
                <a:solidFill>
                  <a:srgbClr val="FF0000"/>
                </a:solidFill>
              </a:rPr>
              <a:t>decreased hepatic </a:t>
            </a:r>
            <a:r>
              <a:rPr lang="en-US" dirty="0" err="1" smtClean="0">
                <a:solidFill>
                  <a:srgbClr val="FF0000"/>
                </a:solidFill>
              </a:rPr>
              <a:t>gluconeogenic</a:t>
            </a:r>
            <a:r>
              <a:rPr lang="en-US" dirty="0" smtClean="0">
                <a:solidFill>
                  <a:srgbClr val="FF0000"/>
                </a:solidFill>
              </a:rPr>
              <a:t> gene expression 8 </a:t>
            </a:r>
            <a:r>
              <a:rPr lang="en-US" dirty="0" smtClean="0"/>
              <a:t>weeks postoperatively</a:t>
            </a:r>
            <a:r>
              <a:rPr lang="en-US" dirty="0" smtClean="0"/>
              <a:t>.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Gastric </a:t>
            </a:r>
            <a:r>
              <a:rPr lang="en-US" sz="2000" dirty="0" smtClean="0">
                <a:solidFill>
                  <a:srgbClr val="FF0000"/>
                </a:solidFill>
              </a:rPr>
              <a:t>emptying </a:t>
            </a:r>
            <a:r>
              <a:rPr lang="en-US" sz="2000" dirty="0" smtClean="0"/>
              <a:t>is </a:t>
            </a:r>
            <a:r>
              <a:rPr lang="en-US" sz="2000" dirty="0"/>
              <a:t>very </a:t>
            </a:r>
            <a:r>
              <a:rPr lang="en-US" sz="2000" dirty="0">
                <a:solidFill>
                  <a:srgbClr val="FF0000"/>
                </a:solidFill>
              </a:rPr>
              <a:t>rapid</a:t>
            </a:r>
            <a:r>
              <a:rPr lang="en-US" sz="2000" dirty="0"/>
              <a:t> after both RYGB and VSG</a:t>
            </a:r>
            <a:r>
              <a:rPr lang="en-US" sz="2000" dirty="0" smtClean="0"/>
              <a:t>, and </a:t>
            </a:r>
            <a:r>
              <a:rPr lang="en-US" sz="2000" dirty="0"/>
              <a:t>thus </a:t>
            </a:r>
            <a:r>
              <a:rPr lang="en-US" sz="2000" dirty="0">
                <a:solidFill>
                  <a:srgbClr val="FF0000"/>
                </a:solidFill>
              </a:rPr>
              <a:t>peak glucose levels</a:t>
            </a:r>
            <a:r>
              <a:rPr lang="en-US" sz="2000" dirty="0"/>
              <a:t>, in both patients </a:t>
            </a:r>
            <a:r>
              <a:rPr lang="en-US" sz="2000" dirty="0" smtClean="0"/>
              <a:t>and rodents</a:t>
            </a:r>
            <a:r>
              <a:rPr lang="en-US" sz="2000" dirty="0"/>
              <a:t>, are </a:t>
            </a:r>
            <a:r>
              <a:rPr lang="en-US" sz="2000" dirty="0">
                <a:solidFill>
                  <a:srgbClr val="FF0000"/>
                </a:solidFill>
              </a:rPr>
              <a:t>not typically reduced </a:t>
            </a:r>
            <a:r>
              <a:rPr lang="en-US" sz="2000" dirty="0"/>
              <a:t>after </a:t>
            </a:r>
            <a:r>
              <a:rPr lang="en-US" sz="2000" dirty="0" smtClean="0"/>
              <a:t>surgery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there is a </a:t>
            </a:r>
            <a:r>
              <a:rPr lang="en-US" sz="2000" dirty="0">
                <a:solidFill>
                  <a:srgbClr val="FF0000"/>
                </a:solidFill>
              </a:rPr>
              <a:t>more rapid return to </a:t>
            </a:r>
            <a:r>
              <a:rPr lang="en-US" sz="2000" dirty="0" smtClean="0">
                <a:solidFill>
                  <a:srgbClr val="FF0000"/>
                </a:solidFill>
              </a:rPr>
              <a:t>baseline </a:t>
            </a:r>
            <a:r>
              <a:rPr lang="en-US" sz="2000" dirty="0" smtClean="0"/>
              <a:t>compared </a:t>
            </a:r>
            <a:r>
              <a:rPr lang="en-US" sz="2000" dirty="0"/>
              <a:t>with obese </a:t>
            </a:r>
            <a:r>
              <a:rPr lang="en-US" sz="2000" dirty="0" smtClean="0"/>
              <a:t>control.</a:t>
            </a:r>
          </a:p>
          <a:p>
            <a:pPr algn="just"/>
            <a:r>
              <a:rPr lang="en-US" sz="2000" dirty="0" smtClean="0"/>
              <a:t>These authors also   found that </a:t>
            </a:r>
            <a:r>
              <a:rPr lang="en-US" sz="2000" dirty="0" smtClean="0">
                <a:solidFill>
                  <a:srgbClr val="FF0000"/>
                </a:solidFill>
              </a:rPr>
              <a:t>branched-chain amino acids</a:t>
            </a:r>
            <a:r>
              <a:rPr lang="en-US" sz="2000" dirty="0" smtClean="0"/>
              <a:t>, thought to have an independent effect impairing glucose tolerance, were </a:t>
            </a:r>
            <a:r>
              <a:rPr lang="en-US" sz="2000" dirty="0" smtClean="0">
                <a:solidFill>
                  <a:srgbClr val="FF0000"/>
                </a:solidFill>
              </a:rPr>
              <a:t>decreased </a:t>
            </a:r>
            <a:r>
              <a:rPr lang="en-US" sz="2000" dirty="0" smtClean="0"/>
              <a:t>more after RYGB compared with dietary intervention patients.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The amount of insulin secreted in response to a nutrient load is essential to suppress EGP and stimulate glucose clearance.</a:t>
            </a:r>
          </a:p>
          <a:p>
            <a:pPr algn="just"/>
            <a:r>
              <a:rPr lang="en-US" sz="2000" dirty="0" smtClean="0"/>
              <a:t> Postprandial plasma insulin levels are often reported to be </a:t>
            </a:r>
            <a:r>
              <a:rPr lang="en-US" sz="2000" dirty="0" smtClean="0">
                <a:solidFill>
                  <a:srgbClr val="FF0000"/>
                </a:solidFill>
              </a:rPr>
              <a:t>elevated</a:t>
            </a:r>
            <a:r>
              <a:rPr lang="en-US" sz="2000" dirty="0" smtClean="0"/>
              <a:t> after both RYGB and VSG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 To distinguish between the impact of changes in insulin sensitivity and insulin secretion on glucose homeostasis, investigators often use a frequently sampled intravenous (IV) glucose tolerance test where plasma glucose and insulin levels are repeatedly measured after an IV glucose load.</a:t>
            </a:r>
          </a:p>
          <a:p>
            <a:pPr algn="just"/>
            <a:endParaRPr lang="en-US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</p:spPr>
        <p:txBody>
          <a:bodyPr>
            <a:noAutofit/>
          </a:bodyPr>
          <a:lstStyle/>
          <a:p>
            <a:pPr algn="just"/>
            <a:r>
              <a:rPr lang="en-US" sz="2100" dirty="0" smtClean="0"/>
              <a:t>When </a:t>
            </a:r>
            <a:r>
              <a:rPr lang="en-US" sz="2100" dirty="0"/>
              <a:t>this was done in patients </a:t>
            </a:r>
            <a:r>
              <a:rPr lang="en-US" sz="2100" dirty="0">
                <a:solidFill>
                  <a:srgbClr val="FF0000"/>
                </a:solidFill>
              </a:rPr>
              <a:t>3 </a:t>
            </a:r>
            <a:r>
              <a:rPr lang="en-US" sz="2100" dirty="0" smtClean="0">
                <a:solidFill>
                  <a:srgbClr val="FF0000"/>
                </a:solidFill>
              </a:rPr>
              <a:t>years </a:t>
            </a:r>
            <a:r>
              <a:rPr lang="en-US" sz="2100" dirty="0" smtClean="0"/>
              <a:t>postoperatively</a:t>
            </a:r>
            <a:r>
              <a:rPr lang="en-US" sz="2100" dirty="0"/>
              <a:t>, RYGB l</a:t>
            </a:r>
            <a:r>
              <a:rPr lang="en-US" sz="2100" dirty="0">
                <a:solidFill>
                  <a:srgbClr val="FF0000"/>
                </a:solidFill>
              </a:rPr>
              <a:t>owered</a:t>
            </a:r>
            <a:r>
              <a:rPr lang="en-US" sz="2100" dirty="0"/>
              <a:t> the insulin </a:t>
            </a:r>
            <a:r>
              <a:rPr lang="en-US" sz="2100" dirty="0" smtClean="0"/>
              <a:t>response to </a:t>
            </a:r>
            <a:r>
              <a:rPr lang="en-US" sz="2100" dirty="0"/>
              <a:t>an IV glucose </a:t>
            </a:r>
            <a:r>
              <a:rPr lang="en-US" sz="2100" dirty="0" smtClean="0"/>
              <a:t>load </a:t>
            </a:r>
            <a:r>
              <a:rPr lang="en-US" sz="2100" dirty="0"/>
              <a:t>but </a:t>
            </a:r>
            <a:r>
              <a:rPr lang="en-US" sz="2100" dirty="0">
                <a:solidFill>
                  <a:srgbClr val="FF0000"/>
                </a:solidFill>
              </a:rPr>
              <a:t>increased</a:t>
            </a:r>
            <a:r>
              <a:rPr lang="en-US" sz="2100" dirty="0"/>
              <a:t> the response </a:t>
            </a:r>
            <a:r>
              <a:rPr lang="en-US" sz="2100" dirty="0" smtClean="0"/>
              <a:t>to oral glucose.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 </a:t>
            </a:r>
            <a:r>
              <a:rPr lang="en-US" sz="2100" dirty="0"/>
              <a:t>Together, these results suggested </a:t>
            </a:r>
            <a:r>
              <a:rPr lang="en-US" sz="2100" dirty="0" smtClean="0"/>
              <a:t>that </a:t>
            </a:r>
            <a:r>
              <a:rPr lang="en-US" sz="2100" dirty="0" smtClean="0">
                <a:solidFill>
                  <a:srgbClr val="FF0000"/>
                </a:solidFill>
              </a:rPr>
              <a:t>gut </a:t>
            </a:r>
            <a:r>
              <a:rPr lang="en-US" sz="2100" dirty="0">
                <a:solidFill>
                  <a:srgbClr val="FF0000"/>
                </a:solidFill>
              </a:rPr>
              <a:t>factors</a:t>
            </a:r>
            <a:r>
              <a:rPr lang="en-US" sz="2100" dirty="0"/>
              <a:t>, such as the surgery-induced </a:t>
            </a:r>
            <a:r>
              <a:rPr lang="en-US" sz="2100" dirty="0" smtClean="0"/>
              <a:t>increases in </a:t>
            </a:r>
            <a:r>
              <a:rPr lang="en-US" sz="2100" dirty="0"/>
              <a:t>glucagon-like peptide-1 (</a:t>
            </a:r>
            <a:r>
              <a:rPr lang="en-US" sz="2100" dirty="0">
                <a:solidFill>
                  <a:srgbClr val="FF0000"/>
                </a:solidFill>
              </a:rPr>
              <a:t>GLP-1), </a:t>
            </a:r>
            <a:r>
              <a:rPr lang="en-US" sz="2100" dirty="0"/>
              <a:t>are </a:t>
            </a:r>
            <a:r>
              <a:rPr lang="en-US" sz="2100" dirty="0">
                <a:solidFill>
                  <a:srgbClr val="FF0000"/>
                </a:solidFill>
              </a:rPr>
              <a:t>critical</a:t>
            </a:r>
            <a:r>
              <a:rPr lang="en-US" sz="2100" dirty="0"/>
              <a:t> </a:t>
            </a:r>
            <a:r>
              <a:rPr lang="en-US" sz="2100" dirty="0" smtClean="0"/>
              <a:t>for maintaining </a:t>
            </a:r>
            <a:r>
              <a:rPr lang="en-US" sz="2100" dirty="0"/>
              <a:t>normal insulin secretion and, consequently</a:t>
            </a:r>
            <a:r>
              <a:rPr lang="en-US" sz="2100" dirty="0" smtClean="0"/>
              <a:t>, postprandial </a:t>
            </a:r>
            <a:r>
              <a:rPr lang="en-US" sz="2100" dirty="0"/>
              <a:t>glucose homeostasis</a:t>
            </a:r>
            <a:r>
              <a:rPr lang="en-US" sz="2100" dirty="0" smtClean="0"/>
              <a:t>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 </a:t>
            </a:r>
            <a:r>
              <a:rPr lang="en-US" sz="2100" dirty="0"/>
              <a:t>In fact, long-term weight </a:t>
            </a:r>
            <a:r>
              <a:rPr lang="en-US" sz="2100" dirty="0" smtClean="0"/>
              <a:t>loss–adjusted results </a:t>
            </a:r>
            <a:r>
              <a:rPr lang="en-US" sz="2100" dirty="0"/>
              <a:t>suggest that weight </a:t>
            </a:r>
            <a:r>
              <a:rPr lang="en-US" sz="2100" dirty="0" smtClean="0"/>
              <a:t>loss–independent metabolic </a:t>
            </a:r>
            <a:r>
              <a:rPr lang="en-US" sz="2100" dirty="0"/>
              <a:t>effects are important </a:t>
            </a:r>
            <a:r>
              <a:rPr lang="en-US" sz="2100" dirty="0">
                <a:solidFill>
                  <a:srgbClr val="FF0000"/>
                </a:solidFill>
              </a:rPr>
              <a:t>early </a:t>
            </a:r>
            <a:r>
              <a:rPr lang="en-US" sz="2100" dirty="0"/>
              <a:t>after </a:t>
            </a:r>
            <a:r>
              <a:rPr lang="en-US" sz="2100" dirty="0" smtClean="0"/>
              <a:t>surgery but </a:t>
            </a:r>
            <a:r>
              <a:rPr lang="en-US" sz="2100" dirty="0"/>
              <a:t>that the </a:t>
            </a:r>
            <a:r>
              <a:rPr lang="en-US" sz="2100" dirty="0">
                <a:solidFill>
                  <a:srgbClr val="FF0000"/>
                </a:solidFill>
              </a:rPr>
              <a:t>sustained weight loss </a:t>
            </a:r>
            <a:r>
              <a:rPr lang="en-US" sz="2100" dirty="0"/>
              <a:t>is more of a </a:t>
            </a:r>
            <a:r>
              <a:rPr lang="en-US" sz="2100" dirty="0" smtClean="0"/>
              <a:t>factor for </a:t>
            </a:r>
            <a:r>
              <a:rPr lang="en-US" sz="2100" dirty="0"/>
              <a:t>the </a:t>
            </a:r>
            <a:r>
              <a:rPr lang="en-US" sz="2100" dirty="0">
                <a:solidFill>
                  <a:srgbClr val="FF0000"/>
                </a:solidFill>
              </a:rPr>
              <a:t>long-term</a:t>
            </a:r>
            <a:r>
              <a:rPr lang="en-US" sz="2100" dirty="0"/>
              <a:t> reductions in basal </a:t>
            </a:r>
            <a:r>
              <a:rPr lang="en-US" sz="2100" dirty="0" smtClean="0"/>
              <a:t>glucose and </a:t>
            </a:r>
            <a:r>
              <a:rPr lang="en-US" sz="2100" dirty="0"/>
              <a:t>insulin and consequent reductions in </a:t>
            </a:r>
            <a:r>
              <a:rPr lang="en-US" sz="2100" dirty="0" smtClean="0"/>
              <a:t>HOMAIR.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200" i="1" dirty="0" smtClean="0"/>
              <a:t>T2DM: cure or postponing</a:t>
            </a:r>
          </a:p>
          <a:p>
            <a:pPr algn="just"/>
            <a:endParaRPr lang="en-US" sz="2200" i="1" dirty="0" smtClean="0"/>
          </a:p>
          <a:p>
            <a:pPr algn="just"/>
            <a:r>
              <a:rPr lang="en-US" sz="2200" i="1" dirty="0" smtClean="0"/>
              <a:t> </a:t>
            </a:r>
            <a:r>
              <a:rPr lang="en-US" sz="2200" dirty="0" smtClean="0"/>
              <a:t> the majority of evidence points to metabolic surgery producing long-term weight loss </a:t>
            </a:r>
            <a:r>
              <a:rPr lang="en-US" sz="2200" dirty="0" smtClean="0">
                <a:solidFill>
                  <a:srgbClr val="FF0000"/>
                </a:solidFill>
              </a:rPr>
              <a:t>20% </a:t>
            </a:r>
            <a:r>
              <a:rPr lang="en-US" sz="2200" dirty="0" smtClean="0"/>
              <a:t>of patients either fail to lose weight or regain weight after bariatric surgery.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 In one study, while </a:t>
            </a:r>
            <a:r>
              <a:rPr lang="en-US" sz="2200" dirty="0" smtClean="0">
                <a:solidFill>
                  <a:srgbClr val="FF0000"/>
                </a:solidFill>
              </a:rPr>
              <a:t>72% </a:t>
            </a:r>
            <a:r>
              <a:rPr lang="en-US" sz="2200" dirty="0" smtClean="0"/>
              <a:t>of RYGB patients had T2DM  remission the </a:t>
            </a:r>
            <a:r>
              <a:rPr lang="en-US" sz="2200" dirty="0" smtClean="0">
                <a:solidFill>
                  <a:srgbClr val="FF0000"/>
                </a:solidFill>
              </a:rPr>
              <a:t>first 2 years </a:t>
            </a:r>
            <a:r>
              <a:rPr lang="en-US" sz="2200" dirty="0" smtClean="0"/>
              <a:t>postoperatively, this was down to </a:t>
            </a:r>
            <a:r>
              <a:rPr lang="en-US" sz="2200" dirty="0" smtClean="0">
                <a:solidFill>
                  <a:srgbClr val="FF0000"/>
                </a:solidFill>
              </a:rPr>
              <a:t>30% </a:t>
            </a:r>
            <a:r>
              <a:rPr lang="en-US" sz="2200" dirty="0" smtClean="0"/>
              <a:t>of RYGB patients </a:t>
            </a:r>
            <a:r>
              <a:rPr lang="en-US" sz="2200" dirty="0" smtClean="0">
                <a:solidFill>
                  <a:srgbClr val="FF0000"/>
                </a:solidFill>
              </a:rPr>
              <a:t>15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years</a:t>
            </a:r>
            <a:r>
              <a:rPr lang="en-US" sz="2200" dirty="0" smtClean="0"/>
              <a:t> postoperatively 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 These data suggest that bariatric surgery </a:t>
            </a:r>
            <a:r>
              <a:rPr lang="en-US" sz="2200" dirty="0" smtClean="0">
                <a:solidFill>
                  <a:srgbClr val="FF0000"/>
                </a:solidFill>
              </a:rPr>
              <a:t>postpones</a:t>
            </a:r>
            <a:r>
              <a:rPr lang="en-US" sz="2200" dirty="0" smtClean="0"/>
              <a:t> rather than</a:t>
            </a:r>
            <a:r>
              <a:rPr lang="en-US" sz="2200" dirty="0" smtClean="0">
                <a:solidFill>
                  <a:srgbClr val="FF0000"/>
                </a:solidFill>
              </a:rPr>
              <a:t> cures </a:t>
            </a:r>
            <a:r>
              <a:rPr lang="en-US" sz="2200" dirty="0" smtClean="0"/>
              <a:t>T2DM.</a:t>
            </a:r>
          </a:p>
          <a:p>
            <a:pPr algn="just"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 smtClean="0"/>
              <a:t>Gut peptides</a:t>
            </a:r>
          </a:p>
          <a:p>
            <a:pPr algn="just"/>
            <a:r>
              <a:rPr lang="en-US" dirty="0" smtClean="0"/>
              <a:t>These gut peptides have a variety of functions, including playing key roles in </a:t>
            </a:r>
            <a:r>
              <a:rPr lang="en-US" dirty="0" smtClean="0">
                <a:solidFill>
                  <a:srgbClr val="FF0000"/>
                </a:solidFill>
              </a:rPr>
              <a:t>regulating glucose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energy  </a:t>
            </a:r>
            <a:r>
              <a:rPr lang="en-US" dirty="0" err="1" smtClean="0">
                <a:solidFill>
                  <a:srgbClr val="FF0000"/>
                </a:solidFill>
              </a:rPr>
              <a:t>hemostasis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b="1" i="1" dirty="0" err="1" smtClean="0"/>
              <a:t>Ghrelin</a:t>
            </a:r>
            <a:endParaRPr lang="en-US" b="1" i="1" dirty="0" smtClean="0"/>
          </a:p>
          <a:p>
            <a:pPr algn="just"/>
            <a:r>
              <a:rPr lang="en-US" dirty="0" err="1" smtClean="0"/>
              <a:t>Ghrelin</a:t>
            </a:r>
            <a:r>
              <a:rPr lang="en-US" dirty="0" smtClean="0"/>
              <a:t> is secreted by </a:t>
            </a:r>
            <a:r>
              <a:rPr lang="en-US" dirty="0" err="1" smtClean="0">
                <a:solidFill>
                  <a:srgbClr val="FF0000"/>
                </a:solidFill>
              </a:rPr>
              <a:t>enteroendocrine</a:t>
            </a:r>
            <a:r>
              <a:rPr lang="en-US" dirty="0" smtClean="0">
                <a:solidFill>
                  <a:srgbClr val="FF0000"/>
                </a:solidFill>
              </a:rPr>
              <a:t> cells </a:t>
            </a:r>
            <a:r>
              <a:rPr lang="en-US" dirty="0" smtClean="0"/>
              <a:t>within the </a:t>
            </a:r>
            <a:r>
              <a:rPr lang="en-US" dirty="0" smtClean="0">
                <a:solidFill>
                  <a:srgbClr val="FF0000"/>
                </a:solidFill>
              </a:rPr>
              <a:t>stomach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duodenum,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pancreas</a:t>
            </a:r>
            <a:r>
              <a:rPr lang="en-US" dirty="0" smtClean="0"/>
              <a:t> and plasma levels are highest during fasting.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Ghrelin</a:t>
            </a:r>
            <a:r>
              <a:rPr lang="en-US" dirty="0" smtClean="0"/>
              <a:t> acts on </a:t>
            </a:r>
            <a:r>
              <a:rPr lang="en-US" dirty="0" smtClean="0">
                <a:solidFill>
                  <a:srgbClr val="FF0000"/>
                </a:solidFill>
              </a:rPr>
              <a:t>receptors</a:t>
            </a:r>
            <a:r>
              <a:rPr lang="en-US" dirty="0" smtClean="0"/>
              <a:t> within the central nervous system (</a:t>
            </a:r>
            <a:r>
              <a:rPr lang="en-US" dirty="0" smtClean="0">
                <a:solidFill>
                  <a:srgbClr val="FF0000"/>
                </a:solidFill>
              </a:rPr>
              <a:t>CNS</a:t>
            </a:r>
            <a:r>
              <a:rPr lang="en-US" dirty="0" smtClean="0"/>
              <a:t>), such as the hypothalamus and nucleus </a:t>
            </a:r>
            <a:r>
              <a:rPr lang="en-US" dirty="0" err="1" smtClean="0"/>
              <a:t>accumbens</a:t>
            </a:r>
            <a:r>
              <a:rPr lang="en-US" dirty="0" smtClean="0"/>
              <a:t>, to regulate </a:t>
            </a:r>
            <a:r>
              <a:rPr lang="en-US" dirty="0" smtClean="0">
                <a:solidFill>
                  <a:srgbClr val="FF0000"/>
                </a:solidFill>
              </a:rPr>
              <a:t>food reward </a:t>
            </a:r>
            <a:r>
              <a:rPr lang="en-US" dirty="0" smtClean="0"/>
              <a:t>and long-term </a:t>
            </a:r>
            <a:r>
              <a:rPr lang="en-US" dirty="0" smtClean="0">
                <a:solidFill>
                  <a:srgbClr val="FF0000"/>
                </a:solidFill>
              </a:rPr>
              <a:t>energy balance, </a:t>
            </a:r>
            <a:r>
              <a:rPr lang="en-US" dirty="0" smtClean="0"/>
              <a:t>and is the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 smtClean="0"/>
              <a:t>GI peptide that, when given </a:t>
            </a:r>
            <a:r>
              <a:rPr lang="en-US" dirty="0" smtClean="0">
                <a:solidFill>
                  <a:srgbClr val="FF0000"/>
                </a:solidFill>
              </a:rPr>
              <a:t>exogenously, increased food intake </a:t>
            </a:r>
            <a:r>
              <a:rPr lang="en-US" dirty="0" err="1" smtClean="0"/>
              <a:t>es</a:t>
            </a:r>
            <a:r>
              <a:rPr lang="en-US" dirty="0" smtClean="0"/>
              <a:t> in humans and rodents.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/>
              <a:t>Exogenous </a:t>
            </a:r>
            <a:r>
              <a:rPr lang="en-US" sz="2200" dirty="0" err="1"/>
              <a:t>ghrelin</a:t>
            </a:r>
            <a:r>
              <a:rPr lang="en-US" sz="2200" dirty="0"/>
              <a:t> </a:t>
            </a:r>
            <a:r>
              <a:rPr lang="en-US" sz="2200" dirty="0" smtClean="0"/>
              <a:t>administration has </a:t>
            </a:r>
            <a:r>
              <a:rPr lang="en-US" sz="2200" dirty="0"/>
              <a:t>also been found to inhibit </a:t>
            </a:r>
            <a:r>
              <a:rPr lang="en-US" sz="2200" dirty="0" smtClean="0">
                <a:solidFill>
                  <a:srgbClr val="FF0000"/>
                </a:solidFill>
              </a:rPr>
              <a:t>glucose stimulated insulin release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reduce </a:t>
            </a:r>
            <a:r>
              <a:rPr lang="en-US" sz="2200" dirty="0" smtClean="0">
                <a:solidFill>
                  <a:srgbClr val="FF0000"/>
                </a:solidFill>
              </a:rPr>
              <a:t>insulin sensitivity </a:t>
            </a:r>
            <a:r>
              <a:rPr lang="en-US" sz="2200" dirty="0"/>
              <a:t>in </a:t>
            </a:r>
            <a:r>
              <a:rPr lang="en-US" sz="2200" dirty="0">
                <a:solidFill>
                  <a:srgbClr val="FF0000"/>
                </a:solidFill>
              </a:rPr>
              <a:t>peripheral </a:t>
            </a:r>
            <a:r>
              <a:rPr lang="en-US" sz="2200" dirty="0" smtClean="0">
                <a:solidFill>
                  <a:srgbClr val="FF0000"/>
                </a:solidFill>
              </a:rPr>
              <a:t>tissues.</a:t>
            </a:r>
          </a:p>
          <a:p>
            <a:pPr algn="just"/>
            <a:endParaRPr lang="en-US" sz="2200" dirty="0" smtClean="0">
              <a:solidFill>
                <a:srgbClr val="FF0000"/>
              </a:solidFill>
            </a:endParaRPr>
          </a:p>
          <a:p>
            <a:pPr algn="just"/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Bariatric </a:t>
            </a:r>
            <a:r>
              <a:rPr lang="en-US" sz="2200" dirty="0"/>
              <a:t>surgeries like RYGB and VSG </a:t>
            </a:r>
            <a:r>
              <a:rPr lang="en-US" sz="2200" dirty="0" smtClean="0"/>
              <a:t>remove nutrient </a:t>
            </a:r>
            <a:r>
              <a:rPr lang="en-US" sz="2200" dirty="0"/>
              <a:t>access to a large portion of the stomach </a:t>
            </a:r>
            <a:r>
              <a:rPr lang="en-US" sz="2200" dirty="0" smtClean="0"/>
              <a:t>and proximal </a:t>
            </a:r>
            <a:r>
              <a:rPr lang="en-US" sz="2200" dirty="0"/>
              <a:t>gut in the case of RYGB, and this led to </a:t>
            </a:r>
            <a:r>
              <a:rPr lang="en-US" sz="2200" dirty="0" smtClean="0"/>
              <a:t>the hypothesis </a:t>
            </a:r>
            <a:r>
              <a:rPr lang="en-US" sz="2200" dirty="0"/>
              <a:t>that removal of </a:t>
            </a:r>
            <a:r>
              <a:rPr lang="en-US" sz="2200" dirty="0" err="1"/>
              <a:t>ghrelin</a:t>
            </a:r>
            <a:r>
              <a:rPr lang="en-US" sz="2200" dirty="0"/>
              <a:t> is an </a:t>
            </a:r>
            <a:r>
              <a:rPr lang="en-US" sz="2200" dirty="0" smtClean="0"/>
              <a:t>underlying mechanism </a:t>
            </a:r>
            <a:r>
              <a:rPr lang="en-US" sz="2200" dirty="0"/>
              <a:t>driving the success of bariatric surgery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smtClean="0"/>
              <a:t>  </a:t>
            </a:r>
            <a:r>
              <a:rPr lang="en-US" sz="2200" dirty="0"/>
              <a:t>In humans and rodents</a:t>
            </a:r>
            <a:r>
              <a:rPr lang="en-US" sz="2200" dirty="0" smtClean="0"/>
              <a:t>, plasma </a:t>
            </a:r>
            <a:r>
              <a:rPr lang="en-US" sz="2200" dirty="0" err="1"/>
              <a:t>ghrelin</a:t>
            </a:r>
            <a:r>
              <a:rPr lang="en-US" sz="2200" dirty="0"/>
              <a:t> levels have been found to be </a:t>
            </a:r>
            <a:r>
              <a:rPr lang="en-US" sz="2200" dirty="0" smtClean="0"/>
              <a:t>substantially </a:t>
            </a:r>
            <a:r>
              <a:rPr lang="en-US" sz="2200" dirty="0" smtClean="0">
                <a:solidFill>
                  <a:srgbClr val="FF0000"/>
                </a:solidFill>
              </a:rPr>
              <a:t>reduced</a:t>
            </a:r>
            <a:r>
              <a:rPr lang="en-US" sz="2200" dirty="0" smtClean="0"/>
              <a:t> </a:t>
            </a:r>
            <a:r>
              <a:rPr lang="en-US" sz="2200" dirty="0"/>
              <a:t>after </a:t>
            </a:r>
            <a:r>
              <a:rPr lang="en-US" sz="2200" dirty="0">
                <a:solidFill>
                  <a:srgbClr val="FF0000"/>
                </a:solidFill>
              </a:rPr>
              <a:t>VSG</a:t>
            </a:r>
            <a:r>
              <a:rPr lang="en-US" sz="2200" dirty="0"/>
              <a:t> but </a:t>
            </a:r>
            <a:r>
              <a:rPr lang="en-US" sz="2200" dirty="0">
                <a:solidFill>
                  <a:srgbClr val="FF0000"/>
                </a:solidFill>
              </a:rPr>
              <a:t>not</a:t>
            </a:r>
            <a:r>
              <a:rPr lang="en-US" sz="2200" dirty="0"/>
              <a:t> after </a:t>
            </a:r>
            <a:r>
              <a:rPr lang="en-US" sz="2200" dirty="0" smtClean="0">
                <a:solidFill>
                  <a:srgbClr val="FF0000"/>
                </a:solidFill>
              </a:rPr>
              <a:t>RYGB</a:t>
            </a:r>
          </a:p>
          <a:p>
            <a:pPr algn="just"/>
            <a:endParaRPr lang="en-US" sz="2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b="1" i="1" dirty="0" smtClean="0"/>
              <a:t>GLP-1</a:t>
            </a:r>
          </a:p>
          <a:p>
            <a:pPr algn="just"/>
            <a:r>
              <a:rPr lang="en-US" sz="2400" dirty="0" smtClean="0"/>
              <a:t>GLP-1 is secreted from </a:t>
            </a:r>
            <a:r>
              <a:rPr lang="en-US" sz="2400" dirty="0" err="1" smtClean="0">
                <a:solidFill>
                  <a:srgbClr val="FF0000"/>
                </a:solidFill>
              </a:rPr>
              <a:t>enteroendocrine</a:t>
            </a:r>
            <a:r>
              <a:rPr lang="en-US" sz="2400" dirty="0" smtClean="0">
                <a:solidFill>
                  <a:srgbClr val="FF0000"/>
                </a:solidFill>
              </a:rPr>
              <a:t> L cells </a:t>
            </a:r>
            <a:r>
              <a:rPr lang="en-US" sz="2400" dirty="0" smtClean="0"/>
              <a:t>in a nutrient-dependent manner</a:t>
            </a:r>
          </a:p>
          <a:p>
            <a:pPr algn="just"/>
            <a:r>
              <a:rPr lang="en-US" sz="2400" dirty="0" smtClean="0"/>
              <a:t> GLP-1 has been shown to </a:t>
            </a:r>
            <a:r>
              <a:rPr lang="en-US" sz="2400" dirty="0" smtClean="0">
                <a:solidFill>
                  <a:srgbClr val="FF0000"/>
                </a:solidFill>
              </a:rPr>
              <a:t>increase insulin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decrease glucagon secretion</a:t>
            </a:r>
            <a:r>
              <a:rPr lang="en-US" sz="2400" dirty="0" smtClean="0"/>
              <a:t>, a hormonal change that has a potent effect on </a:t>
            </a:r>
            <a:r>
              <a:rPr lang="en-US" sz="2400" dirty="0" smtClean="0">
                <a:solidFill>
                  <a:srgbClr val="FF0000"/>
                </a:solidFill>
              </a:rPr>
              <a:t>inhibiting EGP </a:t>
            </a:r>
            <a:r>
              <a:rPr lang="en-US" sz="2400" dirty="0" smtClean="0"/>
              <a:t>and restraining </a:t>
            </a:r>
            <a:r>
              <a:rPr lang="en-US" sz="2400" dirty="0" smtClean="0">
                <a:solidFill>
                  <a:srgbClr val="FF0000"/>
                </a:solidFill>
              </a:rPr>
              <a:t>postprandial glucose homeostasis.</a:t>
            </a:r>
          </a:p>
          <a:p>
            <a:pPr algn="just"/>
            <a:r>
              <a:rPr lang="en-US" sz="2400" dirty="0" smtClean="0"/>
              <a:t> GLP-1 also </a:t>
            </a:r>
            <a:r>
              <a:rPr lang="en-US" sz="2400" dirty="0" smtClean="0">
                <a:solidFill>
                  <a:srgbClr val="FF0000"/>
                </a:solidFill>
              </a:rPr>
              <a:t>delays</a:t>
            </a:r>
            <a:r>
              <a:rPr lang="en-US" sz="2400" dirty="0" smtClean="0"/>
              <a:t> gastric emptying and intestinal transit and reduces meal size through a </a:t>
            </a:r>
            <a:r>
              <a:rPr lang="en-US" sz="2400" dirty="0" smtClean="0">
                <a:solidFill>
                  <a:srgbClr val="FF0000"/>
                </a:solidFill>
              </a:rPr>
              <a:t>G  protein–coupled receptor</a:t>
            </a:r>
            <a:r>
              <a:rPr lang="en-US" sz="2400" dirty="0" smtClean="0"/>
              <a:t> .</a:t>
            </a:r>
          </a:p>
          <a:p>
            <a:pPr algn="just"/>
            <a:r>
              <a:rPr lang="en-US" sz="2400" dirty="0" smtClean="0"/>
              <a:t> Nutrient-driven increases in plasma GLP-1 are dramatic after both RYGB and VSG, increasing </a:t>
            </a:r>
            <a:r>
              <a:rPr lang="en-US" sz="2400" dirty="0" smtClean="0">
                <a:solidFill>
                  <a:srgbClr val="FF0000"/>
                </a:solidFill>
              </a:rPr>
              <a:t>10-fold </a:t>
            </a:r>
            <a:r>
              <a:rPr lang="en-US" sz="2400" dirty="0" smtClean="0"/>
              <a:t>over controls in a manner that is both conserved across species.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 GLP-1 has therefore been implicated </a:t>
            </a:r>
            <a:r>
              <a:rPr lang="en-US" dirty="0" smtClean="0">
                <a:solidFill>
                  <a:srgbClr val="FF0000"/>
                </a:solidFill>
              </a:rPr>
              <a:t>as a mechanism underlying weight loss and improvements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glucose homeostasis </a:t>
            </a:r>
            <a:r>
              <a:rPr lang="en-US" dirty="0" smtClean="0"/>
              <a:t>after bariatric surgery.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GLP-1 </a:t>
            </a:r>
            <a:r>
              <a:rPr lang="en-US" dirty="0" smtClean="0">
                <a:solidFill>
                  <a:srgbClr val="FF0000"/>
                </a:solidFill>
              </a:rPr>
              <a:t>receptors</a:t>
            </a:r>
            <a:r>
              <a:rPr lang="en-US" dirty="0" smtClean="0"/>
              <a:t> are located </a:t>
            </a:r>
            <a:r>
              <a:rPr lang="en-US" dirty="0" smtClean="0">
                <a:solidFill>
                  <a:srgbClr val="FF0000"/>
                </a:solidFill>
              </a:rPr>
              <a:t>on B  cells </a:t>
            </a:r>
            <a:r>
              <a:rPr lang="en-US" dirty="0" smtClean="0"/>
              <a:t>but are also widely expressed in the </a:t>
            </a:r>
            <a:r>
              <a:rPr lang="en-US" dirty="0" smtClean="0">
                <a:solidFill>
                  <a:srgbClr val="FF0000"/>
                </a:solidFill>
              </a:rPr>
              <a:t>CNS</a:t>
            </a:r>
            <a:r>
              <a:rPr lang="en-US" dirty="0" smtClean="0"/>
              <a:t>, and both populations of receptors have been found to play roles in glucose homeostasis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CNS administration of a GLP-1 </a:t>
            </a:r>
            <a:r>
              <a:rPr lang="en-US" dirty="0" smtClean="0">
                <a:solidFill>
                  <a:srgbClr val="FF0000"/>
                </a:solidFill>
              </a:rPr>
              <a:t>receptor antagonist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rats</a:t>
            </a:r>
            <a:r>
              <a:rPr lang="en-US" dirty="0" smtClean="0"/>
              <a:t> had no impact on changes in body mass or food intake in response to RYGB.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Such an outcome indicates that increases in GLP-1 are </a:t>
            </a:r>
            <a:r>
              <a:rPr lang="en-US" dirty="0" smtClean="0">
                <a:solidFill>
                  <a:srgbClr val="FF0000"/>
                </a:solidFill>
              </a:rPr>
              <a:t>not necessary </a:t>
            </a:r>
            <a:r>
              <a:rPr lang="en-US" dirty="0" smtClean="0"/>
              <a:t>for the major metabolic effects of either VSG or RYGB.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 there is a </a:t>
            </a:r>
            <a:r>
              <a:rPr lang="en-US" dirty="0" smtClean="0">
                <a:solidFill>
                  <a:srgbClr val="FF0000"/>
                </a:solidFill>
              </a:rPr>
              <a:t>small population </a:t>
            </a:r>
            <a:r>
              <a:rPr lang="en-US" dirty="0" smtClean="0"/>
              <a:t>of patients, primarily after RYGB, that over time has increasing incidence of postprandial hypoglycemia or dumping syndrome, with both autonomic (sweating and heart palpitations) and </a:t>
            </a:r>
            <a:r>
              <a:rPr lang="en-US" dirty="0" err="1" smtClean="0"/>
              <a:t>neuroglycopenic</a:t>
            </a:r>
            <a:r>
              <a:rPr lang="en-US" dirty="0" smtClean="0"/>
              <a:t> (confusion) symptoms.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Data are accumulating that suggest that </a:t>
            </a:r>
            <a:r>
              <a:rPr lang="en-US" dirty="0" smtClean="0">
                <a:solidFill>
                  <a:srgbClr val="FF0000"/>
                </a:solidFill>
              </a:rPr>
              <a:t>enhanced GLP-1 receptor signaling </a:t>
            </a:r>
            <a:r>
              <a:rPr lang="en-US" dirty="0" smtClean="0"/>
              <a:t>causes patients to be more susceptible to this condition and that administration of a GLP-1 antagonist prevents postprandial hypoglycemia in these patients.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This is an important finding, as dumping syndrome is an extremely limiting complication of RYGB that sometimes leads to surgery revision. Thus, although</a:t>
            </a:r>
            <a:r>
              <a:rPr lang="fa-IR" dirty="0" smtClean="0"/>
              <a:t> </a:t>
            </a:r>
            <a:r>
              <a:rPr lang="en-US" dirty="0" smtClean="0"/>
              <a:t>mouse studies suggest thatGLP-1 is not necessary for the success of bariatric surgery.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Physiological and molecular responses to bariatric</a:t>
            </a:r>
            <a:br>
              <a:rPr lang="en-US" b="1" dirty="0"/>
            </a:br>
            <a:r>
              <a:rPr lang="en-US" b="1" dirty="0"/>
              <a:t>surgery: markers or mechanisms underlying</a:t>
            </a:r>
            <a:br>
              <a:rPr lang="en-US" b="1" dirty="0"/>
            </a:br>
            <a:r>
              <a:rPr lang="en-US" b="1" dirty="0"/>
              <a:t>T2DM resolution?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8229600" cy="1828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200" b="1" i="1" dirty="0" smtClean="0"/>
              <a:t>Other GI </a:t>
            </a:r>
            <a:r>
              <a:rPr lang="en-US" sz="2200" b="1" i="1" dirty="0" smtClean="0"/>
              <a:t>peptides</a:t>
            </a:r>
          </a:p>
          <a:p>
            <a:pPr algn="just">
              <a:buNone/>
            </a:pPr>
            <a:endParaRPr lang="en-US" sz="1400" b="1" i="1" dirty="0" smtClean="0"/>
          </a:p>
          <a:p>
            <a:pPr algn="just"/>
            <a:r>
              <a:rPr lang="en-US" sz="2200" dirty="0" err="1" smtClean="0"/>
              <a:t>OtherGI</a:t>
            </a:r>
            <a:r>
              <a:rPr lang="en-US" sz="2200" dirty="0" smtClean="0"/>
              <a:t> </a:t>
            </a:r>
            <a:r>
              <a:rPr lang="en-US" sz="2200" dirty="0" smtClean="0"/>
              <a:t>peptides that have been found to be altered after bariatric surgery include </a:t>
            </a:r>
            <a:r>
              <a:rPr lang="en-US" sz="2200" dirty="0" err="1" smtClean="0"/>
              <a:t>cholecystokinin</a:t>
            </a:r>
            <a:r>
              <a:rPr lang="en-US" sz="2200" dirty="0" smtClean="0"/>
              <a:t> (</a:t>
            </a:r>
            <a:r>
              <a:rPr lang="en-US" sz="2200" dirty="0" smtClean="0">
                <a:solidFill>
                  <a:srgbClr val="FF0000"/>
                </a:solidFill>
              </a:rPr>
              <a:t>CCK</a:t>
            </a:r>
            <a:r>
              <a:rPr lang="en-US" sz="2200" dirty="0" smtClean="0"/>
              <a:t>), glucose inhibitory peptide, GLP- 2 and peptide </a:t>
            </a:r>
            <a:r>
              <a:rPr lang="en-US" sz="2200" dirty="0" smtClean="0"/>
              <a:t>YY.</a:t>
            </a:r>
            <a:endParaRPr lang="en-US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556" t="24000" r="49444" b="32444"/>
          <a:stretch>
            <a:fillRect/>
          </a:stretch>
        </p:blipFill>
        <p:spPr bwMode="auto">
          <a:xfrm>
            <a:off x="2013857" y="2438401"/>
            <a:ext cx="56823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smtClean="0"/>
              <a:t>Under physiological conditions, GLP-1 acts primarily to augment insulin secretion after an oral glucose load.</a:t>
            </a:r>
          </a:p>
          <a:p>
            <a:pPr algn="just"/>
            <a:r>
              <a:rPr lang="en-US" dirty="0" smtClean="0"/>
              <a:t>Importantly, GLP-1 has also been shown to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glucagon secretion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stimulate the growth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differentiation of pancreatic  B-cells</a:t>
            </a:r>
            <a:r>
              <a:rPr lang="en-US" dirty="0" smtClean="0"/>
              <a:t>, and exert </a:t>
            </a:r>
            <a:r>
              <a:rPr lang="en-US" dirty="0" err="1" smtClean="0">
                <a:solidFill>
                  <a:srgbClr val="FF0000"/>
                </a:solidFill>
              </a:rPr>
              <a:t>cytoprotective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antiapoptotic</a:t>
            </a:r>
            <a:r>
              <a:rPr lang="en-US" dirty="0" smtClean="0"/>
              <a:t> effects on B-cells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 rtl="0"/>
            <a:r>
              <a:rPr lang="en-US" dirty="0" smtClean="0"/>
              <a:t>It </a:t>
            </a:r>
            <a:r>
              <a:rPr lang="en-US" dirty="0"/>
              <a:t>could be hypothesized that in individuals </a:t>
            </a:r>
            <a:r>
              <a:rPr lang="en-US" dirty="0" smtClean="0"/>
              <a:t>undergoing Roux-en-Y </a:t>
            </a:r>
            <a:r>
              <a:rPr lang="en-US" dirty="0"/>
              <a:t>gastric bypass surgery, the exposure to </a:t>
            </a:r>
            <a:r>
              <a:rPr lang="en-US" dirty="0" smtClean="0"/>
              <a:t>a steadily </a:t>
            </a:r>
            <a:r>
              <a:rPr lang="en-US" dirty="0">
                <a:solidFill>
                  <a:srgbClr val="FF0000"/>
                </a:solidFill>
              </a:rPr>
              <a:t>enlarged GLP-1 </a:t>
            </a:r>
            <a:r>
              <a:rPr lang="en-US" dirty="0"/>
              <a:t>response to </a:t>
            </a:r>
            <a:r>
              <a:rPr lang="en-US" dirty="0">
                <a:solidFill>
                  <a:srgbClr val="FF0000"/>
                </a:solidFill>
              </a:rPr>
              <a:t>meal intake </a:t>
            </a:r>
            <a:r>
              <a:rPr lang="en-US" dirty="0"/>
              <a:t>could result </a:t>
            </a:r>
            <a:r>
              <a:rPr lang="en-US" dirty="0" smtClean="0"/>
              <a:t>in the </a:t>
            </a:r>
            <a:r>
              <a:rPr lang="en-US" dirty="0"/>
              <a:t>long-term in the development of an </a:t>
            </a:r>
            <a:r>
              <a:rPr lang="en-US" dirty="0">
                <a:solidFill>
                  <a:srgbClr val="FF0000"/>
                </a:solidFill>
              </a:rPr>
              <a:t>inappropriate-cell </a:t>
            </a:r>
            <a:r>
              <a:rPr lang="en-US" dirty="0" smtClean="0">
                <a:solidFill>
                  <a:srgbClr val="FF0000"/>
                </a:solidFill>
              </a:rPr>
              <a:t>mass </a:t>
            </a:r>
            <a:r>
              <a:rPr lang="en-US" dirty="0" smtClean="0"/>
              <a:t>and/or </a:t>
            </a:r>
            <a:r>
              <a:rPr lang="en-US" dirty="0">
                <a:solidFill>
                  <a:srgbClr val="FF0000"/>
                </a:solidFill>
              </a:rPr>
              <a:t>function.</a:t>
            </a:r>
          </a:p>
          <a:p>
            <a:pPr algn="just" rtl="0"/>
            <a:r>
              <a:rPr lang="en-US" dirty="0"/>
              <a:t>Severe </a:t>
            </a:r>
            <a:r>
              <a:rPr lang="en-US" dirty="0">
                <a:solidFill>
                  <a:srgbClr val="FF0000"/>
                </a:solidFill>
              </a:rPr>
              <a:t>postprandial hypoglycemia </a:t>
            </a:r>
            <a:r>
              <a:rPr lang="en-US" dirty="0"/>
              <a:t>with </a:t>
            </a:r>
            <a:r>
              <a:rPr lang="en-US" dirty="0" err="1"/>
              <a:t>hyperinsulinemia</a:t>
            </a:r>
            <a:r>
              <a:rPr lang="en-US" dirty="0"/>
              <a:t> </a:t>
            </a:r>
            <a:r>
              <a:rPr lang="en-US" dirty="0" smtClean="0"/>
              <a:t>has recently </a:t>
            </a:r>
            <a:r>
              <a:rPr lang="en-US" dirty="0"/>
              <a:t>been described as a </a:t>
            </a:r>
            <a:r>
              <a:rPr lang="en-US" dirty="0">
                <a:solidFill>
                  <a:srgbClr val="FF0000"/>
                </a:solidFill>
              </a:rPr>
              <a:t>rare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complication</a:t>
            </a:r>
            <a:r>
              <a:rPr lang="en-US" dirty="0"/>
              <a:t> of </a:t>
            </a:r>
            <a:r>
              <a:rPr lang="en-US" dirty="0" smtClean="0"/>
              <a:t>Roux-en-Y gastric bypass.</a:t>
            </a:r>
          </a:p>
          <a:p>
            <a:pPr algn="just" rtl="0"/>
            <a:r>
              <a:rPr lang="en-US" dirty="0"/>
              <a:t>it has been </a:t>
            </a:r>
            <a:r>
              <a:rPr lang="en-US" dirty="0" smtClean="0"/>
              <a:t>suggested that </a:t>
            </a:r>
            <a:r>
              <a:rPr lang="en-US" dirty="0"/>
              <a:t>an inappropriately enlarged -cell mass and/or -cell </a:t>
            </a:r>
            <a:r>
              <a:rPr lang="en-US" dirty="0" smtClean="0"/>
              <a:t>function is </a:t>
            </a: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histopathological</a:t>
            </a:r>
            <a:r>
              <a:rPr lang="en-US" dirty="0">
                <a:solidFill>
                  <a:srgbClr val="FF0000"/>
                </a:solidFill>
              </a:rPr>
              <a:t> hallmark </a:t>
            </a:r>
            <a:r>
              <a:rPr lang="en-US" dirty="0"/>
              <a:t>underlying this </a:t>
            </a:r>
            <a:r>
              <a:rPr lang="en-US" dirty="0" smtClean="0"/>
              <a:t>complication of </a:t>
            </a:r>
            <a:r>
              <a:rPr lang="en-US" dirty="0"/>
              <a:t>Roux-en-Y gastric </a:t>
            </a:r>
            <a:r>
              <a:rPr lang="en-US" dirty="0" smtClean="0"/>
              <a:t>bypass.</a:t>
            </a:r>
            <a:endParaRPr lang="fa-I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rtl="0"/>
            <a:r>
              <a:rPr lang="en-US" dirty="0"/>
              <a:t>Our study shows, that although the GLP-1 response to </a:t>
            </a:r>
            <a:r>
              <a:rPr lang="en-US" dirty="0" smtClean="0"/>
              <a:t>meal intake </a:t>
            </a:r>
            <a:r>
              <a:rPr lang="en-US" dirty="0"/>
              <a:t>is steadily elevated after Roux-en-Y gastric bypass, </a:t>
            </a: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/>
              <a:t>necessarily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/>
              <a:t> over time in the development of </a:t>
            </a:r>
            <a:r>
              <a:rPr lang="en-US" dirty="0" smtClean="0"/>
              <a:t>an inappropriate </a:t>
            </a:r>
            <a:r>
              <a:rPr lang="en-US" dirty="0"/>
              <a:t>insulin secretion relative to the prevailing </a:t>
            </a:r>
            <a:r>
              <a:rPr lang="en-US" dirty="0" smtClean="0"/>
              <a:t>insulin sensitivity.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Moreover, our data suggest that asymptomatic </a:t>
            </a:r>
            <a:r>
              <a:rPr lang="en-US" dirty="0" smtClean="0"/>
              <a:t>postprandial hypoglycemic </a:t>
            </a:r>
            <a:r>
              <a:rPr lang="en-US" dirty="0"/>
              <a:t>episodes in Roux-en-Y gastric </a:t>
            </a:r>
            <a:r>
              <a:rPr lang="en-US" dirty="0" smtClean="0"/>
              <a:t>bypass operated women </a:t>
            </a:r>
            <a:r>
              <a:rPr lang="en-US" dirty="0">
                <a:solidFill>
                  <a:srgbClr val="FF0000"/>
                </a:solidFill>
              </a:rPr>
              <a:t>do not relate to </a:t>
            </a:r>
            <a:r>
              <a:rPr lang="en-US" dirty="0"/>
              <a:t>an inappropriate </a:t>
            </a:r>
            <a:r>
              <a:rPr lang="en-US" dirty="0" smtClean="0"/>
              <a:t>relationship between </a:t>
            </a:r>
            <a:r>
              <a:rPr lang="en-US" dirty="0"/>
              <a:t>-cell function and insulin sensitivity</a:t>
            </a:r>
            <a:r>
              <a:rPr lang="en-US" dirty="0" smtClean="0"/>
              <a:t>.</a:t>
            </a:r>
          </a:p>
          <a:p>
            <a:pPr algn="just" rtl="0"/>
            <a:endParaRPr lang="en-US" dirty="0"/>
          </a:p>
          <a:p>
            <a:pPr algn="just" rtl="0"/>
            <a:r>
              <a:rPr lang="en-US" dirty="0" smtClean="0"/>
              <a:t>It has  been </a:t>
            </a:r>
            <a:r>
              <a:rPr lang="en-US" dirty="0"/>
              <a:t>proposed that a </a:t>
            </a:r>
            <a:r>
              <a:rPr lang="en-US" dirty="0">
                <a:solidFill>
                  <a:srgbClr val="FF0000"/>
                </a:solidFill>
              </a:rPr>
              <a:t>potential mechanism </a:t>
            </a:r>
            <a:r>
              <a:rPr lang="en-US" dirty="0"/>
              <a:t>for that response is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acceleration </a:t>
            </a:r>
            <a:r>
              <a:rPr lang="en-US" dirty="0">
                <a:solidFill>
                  <a:srgbClr val="FF0000"/>
                </a:solidFill>
              </a:rPr>
              <a:t>of gastric emptying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intestinal transit time </a:t>
            </a:r>
            <a:r>
              <a:rPr lang="en-US" dirty="0" smtClean="0"/>
              <a:t>after this </a:t>
            </a:r>
            <a:r>
              <a:rPr lang="en-US" dirty="0"/>
              <a:t>type of bariatric surgery </a:t>
            </a:r>
            <a:r>
              <a:rPr lang="en-US" dirty="0" smtClean="0"/>
              <a:t>technique.</a:t>
            </a:r>
            <a:endParaRPr lang="fa-I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dirty="0"/>
              <a:t>Our data </a:t>
            </a:r>
            <a:r>
              <a:rPr lang="en-US" dirty="0">
                <a:solidFill>
                  <a:srgbClr val="FF0000"/>
                </a:solidFill>
              </a:rPr>
              <a:t>failed</a:t>
            </a:r>
            <a:r>
              <a:rPr lang="en-US" dirty="0"/>
              <a:t> to support the hypothesis that the </a:t>
            </a:r>
            <a:r>
              <a:rPr lang="en-US" dirty="0" smtClean="0"/>
              <a:t>sustained increase </a:t>
            </a:r>
            <a:r>
              <a:rPr lang="en-US" dirty="0"/>
              <a:t>in the postprandial GLP-1 response results in an </a:t>
            </a:r>
            <a:r>
              <a:rPr lang="en-US" dirty="0" smtClean="0"/>
              <a:t>inappropriate insulin </a:t>
            </a:r>
            <a:r>
              <a:rPr lang="en-US" dirty="0"/>
              <a:t>secretion relative to the prevailing insulin </a:t>
            </a:r>
            <a:r>
              <a:rPr lang="en-US" dirty="0" smtClean="0"/>
              <a:t>sensitivity.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As previously shown by </a:t>
            </a:r>
            <a:r>
              <a:rPr lang="en-US" dirty="0" err="1" smtClean="0"/>
              <a:t>others,we</a:t>
            </a:r>
            <a:r>
              <a:rPr lang="en-US" dirty="0" smtClean="0"/>
              <a:t> found </a:t>
            </a:r>
            <a:r>
              <a:rPr lang="en-US" dirty="0"/>
              <a:t>a </a:t>
            </a:r>
            <a:r>
              <a:rPr lang="en-US" dirty="0" smtClean="0">
                <a:solidFill>
                  <a:srgbClr val="FF0000"/>
                </a:solidFill>
              </a:rPr>
              <a:t>paradoxically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enlarged</a:t>
            </a:r>
            <a:r>
              <a:rPr lang="en-US" dirty="0" smtClean="0"/>
              <a:t> </a:t>
            </a:r>
            <a:r>
              <a:rPr lang="en-US" dirty="0"/>
              <a:t>glucagon response to meal intake after Roux-en-Y </a:t>
            </a:r>
            <a:r>
              <a:rPr lang="en-US" dirty="0" smtClean="0"/>
              <a:t>gastric bypass.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Interestingly, the increased glucagon response was </a:t>
            </a:r>
            <a:r>
              <a:rPr lang="en-US" dirty="0" smtClean="0"/>
              <a:t>observed despite </a:t>
            </a:r>
            <a:r>
              <a:rPr lang="en-US" dirty="0"/>
              <a:t>the marked increase in GLP-1, a </a:t>
            </a:r>
            <a:r>
              <a:rPr lang="en-US" dirty="0">
                <a:solidFill>
                  <a:srgbClr val="FF0000"/>
                </a:solidFill>
              </a:rPr>
              <a:t>gut hormone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inhibits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glucagon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.</a:t>
            </a:r>
          </a:p>
          <a:p>
            <a:pPr algn="just" rtl="0">
              <a:buNone/>
            </a:pPr>
            <a:r>
              <a:rPr lang="en-US" dirty="0" smtClean="0"/>
              <a:t> </a:t>
            </a:r>
          </a:p>
          <a:p>
            <a:pPr algn="just" rtl="0"/>
            <a:r>
              <a:rPr lang="en-US" dirty="0" smtClean="0"/>
              <a:t> </a:t>
            </a:r>
            <a:r>
              <a:rPr lang="en-US" dirty="0"/>
              <a:t>our </a:t>
            </a:r>
            <a:r>
              <a:rPr lang="en-US" dirty="0" smtClean="0"/>
              <a:t>data would </a:t>
            </a:r>
            <a:r>
              <a:rPr lang="en-US" dirty="0"/>
              <a:t>not support an association between Roux-en-Y </a:t>
            </a:r>
            <a:r>
              <a:rPr lang="en-US" dirty="0" smtClean="0"/>
              <a:t>gastric bypass </a:t>
            </a:r>
            <a:r>
              <a:rPr lang="en-US" dirty="0"/>
              <a:t>and a progressive impairment of the glucagon release </a:t>
            </a:r>
            <a:r>
              <a:rPr lang="en-US" dirty="0" smtClean="0"/>
              <a:t>by the </a:t>
            </a:r>
            <a:r>
              <a:rPr lang="en-US" dirty="0"/>
              <a:t>pancreatic </a:t>
            </a:r>
            <a:r>
              <a:rPr lang="en-US" dirty="0" smtClean="0"/>
              <a:t>a-cells</a:t>
            </a:r>
            <a:r>
              <a:rPr lang="en-US" dirty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100" b="1" dirty="0" smtClean="0"/>
              <a:t>Bile </a:t>
            </a:r>
            <a:r>
              <a:rPr lang="en-US" sz="2100" b="1" dirty="0"/>
              <a:t>acids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Bile </a:t>
            </a:r>
            <a:r>
              <a:rPr lang="en-US" sz="2100" dirty="0"/>
              <a:t>acids are derivatives of cholesterol </a:t>
            </a:r>
            <a:r>
              <a:rPr lang="en-US" sz="2100" dirty="0" smtClean="0"/>
              <a:t>synthesized in </a:t>
            </a:r>
            <a:r>
              <a:rPr lang="en-US" sz="2100" dirty="0"/>
              <a:t>the</a:t>
            </a:r>
            <a:r>
              <a:rPr lang="en-US" sz="2100" dirty="0">
                <a:solidFill>
                  <a:srgbClr val="FF0000"/>
                </a:solidFill>
              </a:rPr>
              <a:t> liver </a:t>
            </a:r>
            <a:r>
              <a:rPr lang="en-US" sz="2100" dirty="0"/>
              <a:t>and secreted into the </a:t>
            </a:r>
            <a:r>
              <a:rPr lang="en-US" sz="2100" dirty="0">
                <a:solidFill>
                  <a:srgbClr val="FF0000"/>
                </a:solidFill>
              </a:rPr>
              <a:t>duodenum </a:t>
            </a:r>
            <a:r>
              <a:rPr lang="en-US" sz="2100" dirty="0" smtClean="0"/>
              <a:t>that function </a:t>
            </a:r>
            <a:r>
              <a:rPr lang="en-US" sz="2100" dirty="0"/>
              <a:t>to </a:t>
            </a:r>
            <a:r>
              <a:rPr lang="en-US" sz="2100" dirty="0">
                <a:solidFill>
                  <a:srgbClr val="FF0000"/>
                </a:solidFill>
              </a:rPr>
              <a:t>emulsify lipids</a:t>
            </a:r>
            <a:r>
              <a:rPr lang="en-US" sz="2100" dirty="0"/>
              <a:t>, enabling </a:t>
            </a:r>
            <a:r>
              <a:rPr lang="en-US" sz="2100" dirty="0">
                <a:solidFill>
                  <a:srgbClr val="FF0000"/>
                </a:solidFill>
              </a:rPr>
              <a:t>digestion </a:t>
            </a:r>
            <a:r>
              <a:rPr lang="en-US" sz="2100" dirty="0" smtClean="0"/>
              <a:t>and </a:t>
            </a:r>
            <a:r>
              <a:rPr lang="en-US" sz="2100" dirty="0" smtClean="0">
                <a:solidFill>
                  <a:srgbClr val="FF0000"/>
                </a:solidFill>
              </a:rPr>
              <a:t>absorption</a:t>
            </a:r>
            <a:r>
              <a:rPr lang="en-US" sz="2100" dirty="0" smtClean="0"/>
              <a:t>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 </a:t>
            </a:r>
            <a:r>
              <a:rPr lang="en-US" sz="2100" dirty="0"/>
              <a:t>After lipid absorption, bile acids </a:t>
            </a:r>
            <a:r>
              <a:rPr lang="en-US" sz="2100" dirty="0" smtClean="0"/>
              <a:t>remain   in </a:t>
            </a:r>
            <a:r>
              <a:rPr lang="en-US" sz="2100" dirty="0"/>
              <a:t>the intestinal lumen until they reach the </a:t>
            </a:r>
            <a:r>
              <a:rPr lang="en-US" sz="2100" dirty="0" smtClean="0">
                <a:solidFill>
                  <a:srgbClr val="FF0000"/>
                </a:solidFill>
              </a:rPr>
              <a:t>terminal ileum</a:t>
            </a:r>
            <a:r>
              <a:rPr lang="en-US" sz="2100" dirty="0"/>
              <a:t>, where they are </a:t>
            </a:r>
            <a:r>
              <a:rPr lang="en-US" sz="2100" dirty="0">
                <a:solidFill>
                  <a:srgbClr val="FF0000"/>
                </a:solidFill>
              </a:rPr>
              <a:t>reabsorbed</a:t>
            </a:r>
            <a:r>
              <a:rPr lang="en-US" sz="2100" dirty="0"/>
              <a:t> into the </a:t>
            </a:r>
            <a:r>
              <a:rPr lang="en-US" sz="2100" dirty="0" smtClean="0"/>
              <a:t>bloodstream and </a:t>
            </a:r>
            <a:r>
              <a:rPr lang="en-US" sz="2100" dirty="0">
                <a:solidFill>
                  <a:srgbClr val="FF0000"/>
                </a:solidFill>
              </a:rPr>
              <a:t>recycled</a:t>
            </a:r>
            <a:r>
              <a:rPr lang="en-US" sz="2100" dirty="0"/>
              <a:t> within the liver. </a:t>
            </a:r>
            <a:endParaRPr lang="en-US" sz="2100" dirty="0" smtClean="0"/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Cholesterol  derived </a:t>
            </a:r>
            <a:r>
              <a:rPr lang="en-US" sz="2100" dirty="0" smtClean="0">
                <a:solidFill>
                  <a:srgbClr val="FF0000"/>
                </a:solidFill>
              </a:rPr>
              <a:t>primary </a:t>
            </a:r>
            <a:r>
              <a:rPr lang="en-US" sz="2100" dirty="0">
                <a:solidFill>
                  <a:srgbClr val="FF0000"/>
                </a:solidFill>
              </a:rPr>
              <a:t>bile acids </a:t>
            </a:r>
            <a:r>
              <a:rPr lang="en-US" sz="2100" dirty="0"/>
              <a:t>are secreted by the liver</a:t>
            </a:r>
            <a:r>
              <a:rPr lang="en-US" sz="2100" dirty="0" smtClean="0"/>
              <a:t>, while </a:t>
            </a:r>
            <a:r>
              <a:rPr lang="en-US" sz="2100" dirty="0">
                <a:solidFill>
                  <a:srgbClr val="FF0000"/>
                </a:solidFill>
              </a:rPr>
              <a:t>secondary bile acids </a:t>
            </a:r>
            <a:r>
              <a:rPr lang="en-US" sz="2100" dirty="0"/>
              <a:t>are a product of bile </a:t>
            </a:r>
            <a:r>
              <a:rPr lang="en-US" sz="2100" dirty="0" smtClean="0"/>
              <a:t>acid hydroxylation </a:t>
            </a:r>
            <a:r>
              <a:rPr lang="en-US" sz="2100" dirty="0"/>
              <a:t>by intestinal </a:t>
            </a:r>
            <a:r>
              <a:rPr lang="en-US" sz="2100" dirty="0" err="1"/>
              <a:t>microbiota</a:t>
            </a:r>
            <a:r>
              <a:rPr lang="en-US" sz="2100" dirty="0"/>
              <a:t> (Fig. 3</a:t>
            </a:r>
            <a:r>
              <a:rPr lang="en-US" sz="2100" dirty="0" smtClean="0"/>
              <a:t>).</a:t>
            </a:r>
          </a:p>
          <a:p>
            <a:pPr algn="just"/>
            <a:r>
              <a:rPr lang="en-US" sz="2100" dirty="0" smtClean="0"/>
              <a:t> All bile </a:t>
            </a:r>
            <a:r>
              <a:rPr lang="en-US" sz="2100" dirty="0"/>
              <a:t>acids can be conjugated to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glycine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or </a:t>
            </a:r>
            <a:r>
              <a:rPr lang="en-US" sz="2100" dirty="0" err="1" smtClean="0">
                <a:solidFill>
                  <a:srgbClr val="FF0000"/>
                </a:solidFill>
              </a:rPr>
              <a:t>taurine</a:t>
            </a:r>
            <a:r>
              <a:rPr lang="en-US" sz="2100" dirty="0" smtClean="0"/>
              <a:t> within </a:t>
            </a:r>
            <a:r>
              <a:rPr lang="en-US" sz="2100" dirty="0"/>
              <a:t>the liver to form bile salts</a:t>
            </a:r>
            <a:r>
              <a:rPr lang="en-US" sz="2100" dirty="0" smtClean="0"/>
              <a:t>.</a:t>
            </a:r>
          </a:p>
          <a:p>
            <a:pPr algn="just"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Bile acid signaling influences </a:t>
            </a:r>
            <a:r>
              <a:rPr lang="en-US" sz="2000" dirty="0" smtClean="0">
                <a:solidFill>
                  <a:srgbClr val="FF0000"/>
                </a:solidFill>
              </a:rPr>
              <a:t>several physiological processes </a:t>
            </a:r>
            <a:r>
              <a:rPr lang="en-US" sz="2000" dirty="0" smtClean="0"/>
              <a:t>associated with improvements in T2DM, including </a:t>
            </a:r>
            <a:r>
              <a:rPr lang="en-US" sz="2000" dirty="0" smtClean="0">
                <a:solidFill>
                  <a:srgbClr val="FF0000"/>
                </a:solidFill>
              </a:rPr>
              <a:t>regulation of glucose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lipid metabolism, release of gut peptides, insulin sensitivity,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regulation of energy expenditure.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Bariatric </a:t>
            </a:r>
            <a:r>
              <a:rPr lang="en-US" sz="2000" dirty="0" smtClean="0"/>
              <a:t>surgery has been shown to alter multiple aspects of </a:t>
            </a:r>
            <a:r>
              <a:rPr lang="en-US" sz="2000" dirty="0" smtClean="0">
                <a:solidFill>
                  <a:srgbClr val="FF0000"/>
                </a:solidFill>
              </a:rPr>
              <a:t>bile acid flux</a:t>
            </a:r>
            <a:r>
              <a:rPr lang="en-US" sz="2000" dirty="0" smtClean="0"/>
              <a:t>, including the </a:t>
            </a:r>
            <a:r>
              <a:rPr lang="en-US" sz="2000" dirty="0" smtClean="0">
                <a:solidFill>
                  <a:srgbClr val="FF0000"/>
                </a:solidFill>
              </a:rPr>
              <a:t>amount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FF0000"/>
                </a:solidFill>
              </a:rPr>
              <a:t>composition, </a:t>
            </a:r>
            <a:r>
              <a:rPr lang="en-US" sz="2000" dirty="0" smtClean="0"/>
              <a:t>and the </a:t>
            </a:r>
            <a:r>
              <a:rPr lang="en-US" sz="2000" dirty="0" smtClean="0">
                <a:solidFill>
                  <a:srgbClr val="FF0000"/>
                </a:solidFill>
              </a:rPr>
              <a:t>circulation of bile acids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RYGB</a:t>
            </a:r>
            <a:r>
              <a:rPr lang="en-US" sz="2000" dirty="0" smtClean="0">
                <a:solidFill>
                  <a:srgbClr val="FF0000"/>
                </a:solidFill>
              </a:rPr>
              <a:t> increased </a:t>
            </a:r>
            <a:r>
              <a:rPr lang="en-US" sz="2000" dirty="0" smtClean="0"/>
              <a:t>the amount of total and specifically conjugated bile acids within the plasma in a weight loss– independent manner.</a:t>
            </a:r>
          </a:p>
          <a:p>
            <a:pPr algn="just"/>
            <a:r>
              <a:rPr lang="en-US" sz="2000" dirty="0" smtClean="0"/>
              <a:t> In addition, the </a:t>
            </a:r>
            <a:r>
              <a:rPr lang="en-US" sz="2000" dirty="0" smtClean="0">
                <a:solidFill>
                  <a:srgbClr val="FF0000"/>
                </a:solidFill>
              </a:rPr>
              <a:t>peaks</a:t>
            </a:r>
            <a:r>
              <a:rPr lang="en-US" sz="2000" dirty="0" smtClean="0"/>
              <a:t> in plasma bile acids were </a:t>
            </a:r>
            <a:r>
              <a:rPr lang="en-US" sz="2000" dirty="0" smtClean="0">
                <a:solidFill>
                  <a:srgbClr val="FF0000"/>
                </a:solidFill>
              </a:rPr>
              <a:t>higher</a:t>
            </a:r>
            <a:r>
              <a:rPr lang="en-US" sz="2000" dirty="0" smtClean="0"/>
              <a:t> and occurred </a:t>
            </a:r>
            <a:r>
              <a:rPr lang="en-US" sz="2000" dirty="0" smtClean="0">
                <a:solidFill>
                  <a:srgbClr val="FF0000"/>
                </a:solidFill>
              </a:rPr>
              <a:t>earlier </a:t>
            </a:r>
            <a:r>
              <a:rPr lang="en-US" sz="2000" dirty="0" smtClean="0"/>
              <a:t>after a meal compared to weight-matched control patients.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An interesting possibility is that it is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necessarily</a:t>
            </a:r>
            <a:r>
              <a:rPr lang="en-US" sz="2000" dirty="0" smtClean="0">
                <a:solidFill>
                  <a:srgbClr val="FF0000"/>
                </a:solidFill>
              </a:rPr>
              <a:t> true </a:t>
            </a:r>
            <a:r>
              <a:rPr lang="en-US" sz="2000" dirty="0" smtClean="0"/>
              <a:t>that bariatric surgery increases bile acids, but rather that obesity reduces them and surgery returns the levels to normal.</a:t>
            </a:r>
          </a:p>
          <a:p>
            <a:pPr algn="just"/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As </a:t>
            </a:r>
            <a:r>
              <a:rPr lang="en-US" dirty="0"/>
              <a:t>signaling molecules, bile acids </a:t>
            </a:r>
            <a:r>
              <a:rPr lang="en-US" dirty="0">
                <a:solidFill>
                  <a:srgbClr val="FF0000"/>
                </a:solidFill>
              </a:rPr>
              <a:t>activate two </a:t>
            </a:r>
            <a:r>
              <a:rPr lang="en-US" dirty="0" smtClean="0">
                <a:solidFill>
                  <a:srgbClr val="FF0000"/>
                </a:solidFill>
              </a:rPr>
              <a:t>different types </a:t>
            </a:r>
            <a:r>
              <a:rPr lang="en-US" dirty="0">
                <a:solidFill>
                  <a:srgbClr val="FF0000"/>
                </a:solidFill>
              </a:rPr>
              <a:t>of receptors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nuclear </a:t>
            </a:r>
            <a:r>
              <a:rPr lang="en-US" dirty="0" smtClean="0">
                <a:solidFill>
                  <a:srgbClr val="FF0000"/>
                </a:solidFill>
              </a:rPr>
              <a:t>transcription </a:t>
            </a:r>
            <a:r>
              <a:rPr lang="en-US" dirty="0" smtClean="0"/>
              <a:t>factor </a:t>
            </a:r>
            <a:r>
              <a:rPr lang="en-US" dirty="0"/>
              <a:t>called </a:t>
            </a:r>
            <a:r>
              <a:rPr lang="en-US" dirty="0" err="1"/>
              <a:t>farnesoid</a:t>
            </a:r>
            <a:r>
              <a:rPr lang="en-US" dirty="0"/>
              <a:t> X receptor </a:t>
            </a:r>
            <a:r>
              <a:rPr lang="en-US" dirty="0">
                <a:solidFill>
                  <a:srgbClr val="FF0000"/>
                </a:solidFill>
              </a:rPr>
              <a:t>(FXR), </a:t>
            </a:r>
            <a:r>
              <a:rPr lang="en-US" dirty="0" smtClean="0"/>
              <a:t>which is </a:t>
            </a:r>
            <a:r>
              <a:rPr lang="en-US" dirty="0"/>
              <a:t>highly expressed in the </a:t>
            </a:r>
            <a:r>
              <a:rPr lang="en-US" dirty="0">
                <a:solidFill>
                  <a:srgbClr val="FF0000"/>
                </a:solidFill>
              </a:rPr>
              <a:t>intestine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liver, </a:t>
            </a:r>
            <a:r>
              <a:rPr lang="en-US" dirty="0" smtClean="0">
                <a:solidFill>
                  <a:srgbClr val="FF0000"/>
                </a:solidFill>
              </a:rPr>
              <a:t>adipose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tissue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pancreas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adrenal </a:t>
            </a:r>
            <a:r>
              <a:rPr lang="en-US" dirty="0" smtClean="0">
                <a:solidFill>
                  <a:srgbClr val="FF0000"/>
                </a:solidFill>
              </a:rPr>
              <a:t>gland.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Once </a:t>
            </a:r>
            <a:r>
              <a:rPr lang="en-US" dirty="0" smtClean="0"/>
              <a:t>activated by </a:t>
            </a:r>
            <a:r>
              <a:rPr lang="en-US" dirty="0"/>
              <a:t>bile acids, FXR drives secretion of </a:t>
            </a:r>
            <a:r>
              <a:rPr lang="en-US" dirty="0" smtClean="0"/>
              <a:t>fibroblast growth </a:t>
            </a:r>
            <a:r>
              <a:rPr lang="en-US" dirty="0"/>
              <a:t>factor 19 (</a:t>
            </a:r>
            <a:r>
              <a:rPr lang="en-US" dirty="0">
                <a:solidFill>
                  <a:srgbClr val="FF0000"/>
                </a:solidFill>
              </a:rPr>
              <a:t>FGF19</a:t>
            </a:r>
            <a:r>
              <a:rPr lang="en-US" dirty="0"/>
              <a:t>) in humans (or </a:t>
            </a:r>
            <a:r>
              <a:rPr lang="en-US" dirty="0" smtClean="0">
                <a:solidFill>
                  <a:srgbClr val="FF0000"/>
                </a:solidFill>
              </a:rPr>
              <a:t>FGF15</a:t>
            </a:r>
            <a:r>
              <a:rPr lang="en-US" dirty="0" smtClean="0"/>
              <a:t> in </a:t>
            </a:r>
            <a:r>
              <a:rPr lang="en-US" dirty="0"/>
              <a:t>rodents)109 (Fig. 3).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244" t="16889" r="17778" b="23556"/>
          <a:stretch>
            <a:fillRect/>
          </a:stretch>
        </p:blipFill>
        <p:spPr bwMode="auto">
          <a:xfrm>
            <a:off x="0" y="685799"/>
            <a:ext cx="9144000" cy="53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FGF19/15, in turn, enters the circulation and provides </a:t>
            </a:r>
            <a:r>
              <a:rPr lang="en-US" dirty="0" smtClean="0">
                <a:solidFill>
                  <a:srgbClr val="FF0000"/>
                </a:solidFill>
              </a:rPr>
              <a:t>negative feedback </a:t>
            </a:r>
            <a:r>
              <a:rPr lang="en-US" dirty="0" smtClean="0"/>
              <a:t>to inhibit bile acid synthesis in the </a:t>
            </a:r>
            <a:r>
              <a:rPr lang="en-US" dirty="0" smtClean="0"/>
              <a:t>liver</a:t>
            </a:r>
            <a:r>
              <a:rPr lang="fa-IR" dirty="0" smtClean="0"/>
              <a:t>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FGF19 is significantly increased after RYGB and VSG in rodents and human patients.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Bile acids also activate a </a:t>
            </a:r>
            <a:r>
              <a:rPr lang="en-US" dirty="0" smtClean="0">
                <a:solidFill>
                  <a:srgbClr val="FF0000"/>
                </a:solidFill>
              </a:rPr>
              <a:t>cell-surface G protein– </a:t>
            </a:r>
            <a:r>
              <a:rPr lang="en-US" dirty="0" smtClean="0"/>
              <a:t>coupled receptor called </a:t>
            </a:r>
            <a:r>
              <a:rPr lang="en-US" dirty="0" smtClean="0">
                <a:solidFill>
                  <a:srgbClr val="FF0000"/>
                </a:solidFill>
              </a:rPr>
              <a:t>TGR5</a:t>
            </a:r>
            <a:r>
              <a:rPr lang="en-US" dirty="0" smtClean="0"/>
              <a:t> (also GPBAR1 (Fig. 3)).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These receptors are mainly expressed in the </a:t>
            </a:r>
            <a:r>
              <a:rPr lang="en-US" dirty="0" smtClean="0">
                <a:solidFill>
                  <a:srgbClr val="FF0000"/>
                </a:solidFill>
              </a:rPr>
              <a:t>gall bladder, ileum, colon, brown and white adipose tissue</a:t>
            </a:r>
            <a:r>
              <a:rPr lang="en-US" dirty="0" smtClean="0"/>
              <a:t>, and to a </a:t>
            </a:r>
            <a:r>
              <a:rPr lang="en-US" dirty="0" smtClean="0">
                <a:solidFill>
                  <a:srgbClr val="FF0000"/>
                </a:solidFill>
              </a:rPr>
              <a:t>lesser extent in skeletal muscle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liver, and immune cells.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Bile acids act on TGR5 receptors to increase plasma </a:t>
            </a:r>
            <a:r>
              <a:rPr lang="en-US" dirty="0" smtClean="0">
                <a:solidFill>
                  <a:srgbClr val="FF0000"/>
                </a:solidFill>
              </a:rPr>
              <a:t>GLP-1 </a:t>
            </a:r>
            <a:r>
              <a:rPr lang="en-US" dirty="0" smtClean="0"/>
              <a:t>and also to regulate glucose and lipid metabolism.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While FXR is </a:t>
            </a:r>
            <a:r>
              <a:rPr lang="en-US" sz="2000" dirty="0" smtClean="0">
                <a:solidFill>
                  <a:srgbClr val="FF0000"/>
                </a:solidFill>
              </a:rPr>
              <a:t>necessary</a:t>
            </a:r>
            <a:r>
              <a:rPr lang="en-US" sz="2000" dirty="0" smtClean="0"/>
              <a:t> for both weight loss and improvements in glucose homeostasis after bariatric surgery, TGR5 plays only a </a:t>
            </a:r>
            <a:r>
              <a:rPr lang="en-US" sz="2000" dirty="0" smtClean="0">
                <a:solidFill>
                  <a:srgbClr val="FF0000"/>
                </a:solidFill>
              </a:rPr>
              <a:t>partial role</a:t>
            </a:r>
            <a:r>
              <a:rPr lang="en-US" sz="2000" dirty="0" smtClean="0"/>
              <a:t>. </a:t>
            </a:r>
            <a:endParaRPr lang="en-US" sz="2000" i="1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While we know that bile acids activate both FXR and TGR5, it seems that activation of FXR is a </a:t>
            </a:r>
            <a:r>
              <a:rPr lang="en-US" sz="2000" dirty="0" smtClean="0">
                <a:solidFill>
                  <a:srgbClr val="FF0000"/>
                </a:solidFill>
              </a:rPr>
              <a:t>more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important overall signaling mechanism </a:t>
            </a:r>
            <a:r>
              <a:rPr lang="en-US" sz="2000" dirty="0" smtClean="0"/>
              <a:t>underlying the success of bariatric surgery. Thus, targeting FXR signaling is an important avenue for </a:t>
            </a:r>
            <a:r>
              <a:rPr lang="en-US" sz="2000" dirty="0" smtClean="0">
                <a:solidFill>
                  <a:srgbClr val="FF0000"/>
                </a:solidFill>
              </a:rPr>
              <a:t>drug development </a:t>
            </a:r>
            <a:r>
              <a:rPr lang="en-US" sz="2000" dirty="0" smtClean="0"/>
              <a:t>to treat both obesity and T2DM.</a:t>
            </a:r>
          </a:p>
          <a:p>
            <a:pPr algn="just"/>
            <a:endParaRPr lang="en-US" sz="2000" dirty="0" smtClean="0"/>
          </a:p>
          <a:p>
            <a:pPr algn="just">
              <a:buNone/>
            </a:pPr>
            <a:endParaRPr lang="en-US" sz="2000" b="1" dirty="0" smtClean="0"/>
          </a:p>
          <a:p>
            <a:pPr algn="just">
              <a:buNone/>
            </a:pPr>
            <a:r>
              <a:rPr lang="en-US" sz="2000" b="1" dirty="0" smtClean="0"/>
              <a:t>Changes </a:t>
            </a:r>
            <a:r>
              <a:rPr lang="en-US" sz="2000" b="1" dirty="0"/>
              <a:t>in the </a:t>
            </a:r>
            <a:r>
              <a:rPr lang="en-US" sz="2000" b="1" dirty="0" err="1"/>
              <a:t>microbiome</a:t>
            </a:r>
            <a:endParaRPr lang="en-US" sz="2000" b="1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 houses </a:t>
            </a:r>
            <a:r>
              <a:rPr lang="en-US" sz="2000" dirty="0"/>
              <a:t>approximately three trillion </a:t>
            </a:r>
            <a:r>
              <a:rPr lang="en-US" sz="2000" dirty="0" smtClean="0"/>
              <a:t>bacteria and </a:t>
            </a:r>
            <a:r>
              <a:rPr lang="en-US" sz="2000" dirty="0"/>
              <a:t>has been shown to </a:t>
            </a:r>
            <a:r>
              <a:rPr lang="en-US" sz="2000" dirty="0">
                <a:solidFill>
                  <a:srgbClr val="FF0000"/>
                </a:solidFill>
              </a:rPr>
              <a:t>regulate </a:t>
            </a:r>
            <a:r>
              <a:rPr lang="en-US" sz="2000" dirty="0" smtClean="0">
                <a:solidFill>
                  <a:srgbClr val="FF0000"/>
                </a:solidFill>
              </a:rPr>
              <a:t>host metabolism</a:t>
            </a:r>
            <a:r>
              <a:rPr lang="en-US" sz="2000" dirty="0" smtClean="0"/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obesity itself </a:t>
            </a:r>
            <a:r>
              <a:rPr lang="en-US" sz="2000" dirty="0"/>
              <a:t>has also been found to alter the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 by </a:t>
            </a:r>
            <a:r>
              <a:rPr lang="en-US" sz="2000" dirty="0"/>
              <a:t>reducing microbial diversity and bacterial </a:t>
            </a:r>
            <a:r>
              <a:rPr lang="en-US" sz="2000" dirty="0" smtClean="0"/>
              <a:t>gene richness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00600"/>
          </a:xfrm>
        </p:spPr>
        <p:txBody>
          <a:bodyPr>
            <a:noAutofit/>
          </a:bodyPr>
          <a:lstStyle/>
          <a:p>
            <a:pPr algn="just"/>
            <a:r>
              <a:rPr lang="en-US" sz="2100" b="1" dirty="0"/>
              <a:t>Introduction</a:t>
            </a:r>
          </a:p>
          <a:p>
            <a:pPr algn="just"/>
            <a:r>
              <a:rPr lang="en-US" sz="2100" dirty="0"/>
              <a:t>Obesity and type 2 diabetes mellitus (T2DM) </a:t>
            </a:r>
            <a:r>
              <a:rPr lang="en-US" sz="2100" dirty="0" smtClean="0"/>
              <a:t>are</a:t>
            </a:r>
            <a:r>
              <a:rPr lang="fa-IR" sz="2100" dirty="0" smtClean="0"/>
              <a:t> </a:t>
            </a:r>
            <a:r>
              <a:rPr lang="en-US" sz="2100" dirty="0" smtClean="0"/>
              <a:t>epidemic </a:t>
            </a:r>
            <a:r>
              <a:rPr lang="en-US" sz="2100" dirty="0"/>
              <a:t>in Western societies and are among </a:t>
            </a:r>
            <a:r>
              <a:rPr lang="en-US" sz="2100" dirty="0" smtClean="0"/>
              <a:t>the</a:t>
            </a:r>
            <a:r>
              <a:rPr lang="fa-IR" sz="2100" dirty="0" smtClean="0"/>
              <a:t> </a:t>
            </a:r>
            <a:r>
              <a:rPr lang="en-US" sz="2100" dirty="0" smtClean="0"/>
              <a:t>most </a:t>
            </a:r>
            <a:r>
              <a:rPr lang="en-US" sz="2100" dirty="0"/>
              <a:t>costly and urgent health crises </a:t>
            </a:r>
            <a:r>
              <a:rPr lang="en-US" sz="2100" dirty="0" smtClean="0"/>
              <a:t>worldwide.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 </a:t>
            </a:r>
            <a:r>
              <a:rPr lang="en-US" sz="2100" dirty="0"/>
              <a:t>At best, lifestyle </a:t>
            </a:r>
            <a:r>
              <a:rPr lang="en-US" sz="2100" dirty="0" smtClean="0"/>
              <a:t>intervention</a:t>
            </a:r>
            <a:r>
              <a:rPr lang="fa-IR" sz="2100" dirty="0" smtClean="0"/>
              <a:t> </a:t>
            </a:r>
            <a:r>
              <a:rPr lang="en-US" sz="2100" dirty="0" smtClean="0"/>
              <a:t>achieves </a:t>
            </a:r>
            <a:r>
              <a:rPr lang="en-US" sz="2100" dirty="0"/>
              <a:t>only </a:t>
            </a:r>
            <a:r>
              <a:rPr lang="en-US" sz="2100" dirty="0">
                <a:solidFill>
                  <a:srgbClr val="FF0000"/>
                </a:solidFill>
              </a:rPr>
              <a:t>5% weight loss, </a:t>
            </a:r>
            <a:r>
              <a:rPr lang="en-US" sz="2100" dirty="0"/>
              <a:t>and </a:t>
            </a:r>
            <a:r>
              <a:rPr lang="en-US" sz="2100" dirty="0" smtClean="0"/>
              <a:t>this</a:t>
            </a:r>
            <a:r>
              <a:rPr lang="fa-IR" sz="2100" dirty="0" smtClean="0"/>
              <a:t> </a:t>
            </a:r>
            <a:r>
              <a:rPr lang="en-US" sz="2100" dirty="0" smtClean="0"/>
              <a:t>can </a:t>
            </a:r>
            <a:r>
              <a:rPr lang="en-US" sz="2100" dirty="0"/>
              <a:t>increase to </a:t>
            </a:r>
            <a:r>
              <a:rPr lang="en-US" sz="2100" dirty="0">
                <a:solidFill>
                  <a:srgbClr val="FF0000"/>
                </a:solidFill>
              </a:rPr>
              <a:t>10% </a:t>
            </a:r>
            <a:r>
              <a:rPr lang="en-US" sz="2100" dirty="0"/>
              <a:t>if combined with one of </a:t>
            </a:r>
            <a:r>
              <a:rPr lang="en-US" sz="2100" dirty="0" smtClean="0"/>
              <a:t>the</a:t>
            </a:r>
            <a:r>
              <a:rPr lang="fa-IR" sz="2100" dirty="0" smtClean="0"/>
              <a:t> </a:t>
            </a:r>
            <a:r>
              <a:rPr lang="en-US" sz="2100" dirty="0" smtClean="0"/>
              <a:t>few </a:t>
            </a:r>
            <a:r>
              <a:rPr lang="en-US" sz="2100" dirty="0"/>
              <a:t>pharmacotherapy options</a:t>
            </a:r>
            <a:r>
              <a:rPr lang="en-US" sz="2100" dirty="0" smtClean="0"/>
              <a:t>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 </a:t>
            </a:r>
            <a:r>
              <a:rPr lang="en-US" sz="2100" dirty="0"/>
              <a:t>B</a:t>
            </a:r>
            <a:r>
              <a:rPr lang="en-US" sz="2100" dirty="0" smtClean="0"/>
              <a:t>ariatric </a:t>
            </a:r>
            <a:r>
              <a:rPr lang="en-US" sz="2100" dirty="0"/>
              <a:t>surgery is the most effective </a:t>
            </a:r>
            <a:r>
              <a:rPr lang="en-US" sz="2100" dirty="0" smtClean="0"/>
              <a:t>treatment</a:t>
            </a:r>
            <a:r>
              <a:rPr lang="fa-IR" sz="2100" dirty="0" smtClean="0"/>
              <a:t> </a:t>
            </a:r>
            <a:r>
              <a:rPr lang="en-US" sz="2100" dirty="0" smtClean="0"/>
              <a:t>that </a:t>
            </a:r>
            <a:r>
              <a:rPr lang="en-US" sz="2100" dirty="0"/>
              <a:t>targets both obesity and T2DM </a:t>
            </a:r>
            <a:r>
              <a:rPr lang="en-US" sz="2100" dirty="0" smtClean="0"/>
              <a:t>simultaneously.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In </a:t>
            </a:r>
            <a:r>
              <a:rPr lang="en-US" sz="2100" dirty="0"/>
              <a:t>fact, weight loss after bariatric </a:t>
            </a:r>
            <a:r>
              <a:rPr lang="en-US" sz="2100" dirty="0" smtClean="0"/>
              <a:t>surgery</a:t>
            </a:r>
            <a:r>
              <a:rPr lang="fa-IR" sz="2100" dirty="0" smtClean="0"/>
              <a:t> </a:t>
            </a:r>
            <a:r>
              <a:rPr lang="en-US" sz="2100" dirty="0" smtClean="0"/>
              <a:t>is </a:t>
            </a:r>
            <a:r>
              <a:rPr lang="en-US" sz="2100" dirty="0">
                <a:solidFill>
                  <a:srgbClr val="FF0000"/>
                </a:solidFill>
              </a:rPr>
              <a:t>three times </a:t>
            </a:r>
            <a:r>
              <a:rPr lang="en-US" sz="2100" dirty="0"/>
              <a:t>greater than that seen </a:t>
            </a:r>
            <a:r>
              <a:rPr lang="en-US" sz="2100" dirty="0" smtClean="0"/>
              <a:t>with behavioral modification</a:t>
            </a:r>
            <a:r>
              <a:rPr lang="fa-IR" sz="2100" dirty="0" smtClean="0"/>
              <a:t> </a:t>
            </a:r>
            <a:r>
              <a:rPr lang="en-US" sz="2100" dirty="0" smtClean="0"/>
              <a:t>or </a:t>
            </a:r>
            <a:r>
              <a:rPr lang="en-US" sz="2100" dirty="0"/>
              <a:t>pharmaceutical therapy and </a:t>
            </a:r>
            <a:r>
              <a:rPr lang="en-US" sz="2100" dirty="0" smtClean="0"/>
              <a:t>is</a:t>
            </a:r>
            <a:r>
              <a:rPr lang="fa-IR" sz="2100" dirty="0" smtClean="0"/>
              <a:t> </a:t>
            </a:r>
            <a:r>
              <a:rPr lang="en-US" sz="2100" dirty="0" smtClean="0"/>
              <a:t>sustained </a:t>
            </a:r>
            <a:r>
              <a:rPr lang="en-US" sz="2100" dirty="0"/>
              <a:t>over a 10-year period</a:t>
            </a:r>
            <a:r>
              <a:rPr lang="en-US" sz="2100" dirty="0" smtClean="0"/>
              <a:t>.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 Bariatric surgeries manipulate the intestinal environment  and also cause weight loss, and therefore have the potential to either </a:t>
            </a:r>
            <a:r>
              <a:rPr lang="en-US" sz="2000" dirty="0" smtClean="0">
                <a:solidFill>
                  <a:srgbClr val="FF0000"/>
                </a:solidFill>
              </a:rPr>
              <a:t>directly or indirectly </a:t>
            </a:r>
            <a:r>
              <a:rPr lang="en-US" sz="2000" dirty="0" smtClean="0"/>
              <a:t>(through weight loss) influence the balance of bacterial composition and diversity within the gut. </a:t>
            </a:r>
          </a:p>
          <a:p>
            <a:pPr algn="just"/>
            <a:r>
              <a:rPr lang="en-US" sz="2000" dirty="0" smtClean="0"/>
              <a:t>These authors identified a phylum-level  compositional shift in the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, with a relative </a:t>
            </a:r>
            <a:r>
              <a:rPr lang="en-US" sz="2000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/>
              <a:t> in the abundance of </a:t>
            </a:r>
            <a:r>
              <a:rPr lang="en-US" sz="2000" dirty="0" err="1" smtClean="0">
                <a:solidFill>
                  <a:srgbClr val="FF0000"/>
                </a:solidFill>
              </a:rPr>
              <a:t>Firmicutes</a:t>
            </a:r>
            <a:r>
              <a:rPr lang="en-US" sz="2000" dirty="0" smtClean="0"/>
              <a:t> and an </a:t>
            </a:r>
            <a:r>
              <a:rPr lang="en-US" sz="2000" dirty="0" smtClean="0">
                <a:solidFill>
                  <a:srgbClr val="FF0000"/>
                </a:solidFill>
              </a:rPr>
              <a:t>increase</a:t>
            </a:r>
            <a:r>
              <a:rPr lang="en-US" sz="2000" dirty="0" smtClean="0"/>
              <a:t> in the abundance of </a:t>
            </a:r>
            <a:r>
              <a:rPr lang="en-US" sz="2000" dirty="0" err="1" smtClean="0">
                <a:solidFill>
                  <a:srgbClr val="FF0000"/>
                </a:solidFill>
              </a:rPr>
              <a:t>Gammaproteobacteria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 RYGB individuals.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Subsequent studies have found a </a:t>
            </a:r>
            <a:r>
              <a:rPr lang="en-US" sz="2000" dirty="0" smtClean="0">
                <a:solidFill>
                  <a:srgbClr val="FF0000"/>
                </a:solidFill>
              </a:rPr>
              <a:t>temporal shift </a:t>
            </a:r>
            <a:r>
              <a:rPr lang="en-US" sz="2000" dirty="0" smtClean="0"/>
              <a:t>in the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 with an increase in the phylum </a:t>
            </a:r>
            <a:r>
              <a:rPr lang="en-US" sz="2000" dirty="0" err="1" smtClean="0">
                <a:solidFill>
                  <a:srgbClr val="FF0000"/>
                </a:solidFill>
              </a:rPr>
              <a:t>Proteobacteria</a:t>
            </a:r>
            <a:r>
              <a:rPr lang="en-US" sz="2000" dirty="0" smtClean="0"/>
              <a:t> by </a:t>
            </a:r>
            <a:r>
              <a:rPr lang="en-US" sz="2000" dirty="0" smtClean="0">
                <a:solidFill>
                  <a:srgbClr val="FF0000"/>
                </a:solidFill>
              </a:rPr>
              <a:t>3 months</a:t>
            </a:r>
            <a:r>
              <a:rPr lang="en-US" sz="2000" dirty="0" smtClean="0"/>
              <a:t>, and this was maintained at </a:t>
            </a:r>
            <a:r>
              <a:rPr lang="en-US" sz="2000" dirty="0" smtClean="0">
                <a:solidFill>
                  <a:srgbClr val="FF0000"/>
                </a:solidFill>
              </a:rPr>
              <a:t>6 months </a:t>
            </a:r>
            <a:r>
              <a:rPr lang="en-US" sz="2000" dirty="0" err="1" smtClean="0"/>
              <a:t>postsurgery</a:t>
            </a:r>
            <a:r>
              <a:rPr lang="en-US" sz="2000" dirty="0" smtClean="0"/>
              <a:t> compared with pre-RYGB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While </a:t>
            </a:r>
            <a:r>
              <a:rPr lang="en-US" sz="2000" dirty="0" smtClean="0"/>
              <a:t>all of these data indicate that bariatric surgery is conducive to changes in the gut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, they do not clarify </a:t>
            </a:r>
            <a:r>
              <a:rPr lang="en-US" sz="2000" dirty="0" smtClean="0">
                <a:solidFill>
                  <a:srgbClr val="FF0000"/>
                </a:solidFill>
              </a:rPr>
              <a:t>whether</a:t>
            </a:r>
            <a:r>
              <a:rPr lang="en-US" sz="2000" dirty="0" smtClean="0"/>
              <a:t> this is due to a </a:t>
            </a:r>
            <a:r>
              <a:rPr lang="en-US" sz="2000" dirty="0" smtClean="0">
                <a:solidFill>
                  <a:srgbClr val="FF0000"/>
                </a:solidFill>
              </a:rPr>
              <a:t>direct effect </a:t>
            </a:r>
            <a:r>
              <a:rPr lang="en-US" sz="2000" dirty="0" smtClean="0"/>
              <a:t>of the operation or </a:t>
            </a:r>
            <a:r>
              <a:rPr lang="en-US" sz="2000" dirty="0" smtClean="0">
                <a:solidFill>
                  <a:srgbClr val="FF0000"/>
                </a:solidFill>
              </a:rPr>
              <a:t>whether</a:t>
            </a:r>
            <a:r>
              <a:rPr lang="en-US" sz="2000" dirty="0" smtClean="0"/>
              <a:t> it is </a:t>
            </a:r>
            <a:r>
              <a:rPr lang="en-US" sz="2000" dirty="0" smtClean="0">
                <a:solidFill>
                  <a:srgbClr val="FF0000"/>
                </a:solidFill>
              </a:rPr>
              <a:t>indirect</a:t>
            </a:r>
            <a:r>
              <a:rPr lang="en-US" sz="2000" dirty="0" smtClean="0"/>
              <a:t> via surgery-induced weight loss, the </a:t>
            </a:r>
            <a:r>
              <a:rPr lang="en-US" sz="2000" dirty="0" smtClean="0">
                <a:solidFill>
                  <a:srgbClr val="FF0000"/>
                </a:solidFill>
              </a:rPr>
              <a:t>reduced caloric intake</a:t>
            </a:r>
            <a:r>
              <a:rPr lang="en-US" sz="2000" dirty="0" smtClean="0"/>
              <a:t>, or even </a:t>
            </a:r>
            <a:r>
              <a:rPr lang="en-US" sz="2000" dirty="0" smtClean="0">
                <a:solidFill>
                  <a:srgbClr val="FF0000"/>
                </a:solidFill>
              </a:rPr>
              <a:t>changes in macronutrient content of the diet</a:t>
            </a:r>
            <a:r>
              <a:rPr lang="en-US" sz="2000" dirty="0" smtClean="0"/>
              <a:t>, all factors shown to induce changes in the </a:t>
            </a:r>
            <a:r>
              <a:rPr lang="en-US" sz="2000" dirty="0" err="1" smtClean="0"/>
              <a:t>microbiome</a:t>
            </a:r>
            <a:r>
              <a:rPr lang="en-US" sz="2000" dirty="0" smtClean="0"/>
              <a:t>. 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 Short-chain </a:t>
            </a:r>
            <a:r>
              <a:rPr lang="en-US" dirty="0"/>
              <a:t>fatty acids, such as </a:t>
            </a:r>
            <a:r>
              <a:rPr lang="en-US" dirty="0">
                <a:solidFill>
                  <a:srgbClr val="FF0000"/>
                </a:solidFill>
              </a:rPr>
              <a:t>butyrate, </a:t>
            </a:r>
            <a:r>
              <a:rPr lang="en-US" dirty="0"/>
              <a:t>are </a:t>
            </a:r>
            <a:r>
              <a:rPr lang="en-US" dirty="0" smtClean="0"/>
              <a:t>fermented by </a:t>
            </a:r>
            <a:r>
              <a:rPr lang="en-US" dirty="0"/>
              <a:t>gut bacteria, and recent evidence </a:t>
            </a:r>
            <a:r>
              <a:rPr lang="en-US" dirty="0" smtClean="0"/>
              <a:t>suggests an </a:t>
            </a:r>
            <a:r>
              <a:rPr lang="en-US" dirty="0"/>
              <a:t>association between butyrate-producing </a:t>
            </a:r>
            <a:r>
              <a:rPr lang="en-US" dirty="0" smtClean="0"/>
              <a:t>bacteria and </a:t>
            </a:r>
            <a:r>
              <a:rPr lang="en-US" dirty="0"/>
              <a:t>the beneficial effects on metabolism in </a:t>
            </a:r>
            <a:r>
              <a:rPr lang="en-US" dirty="0" smtClean="0"/>
              <a:t>both mice </a:t>
            </a:r>
            <a:r>
              <a:rPr lang="en-US" dirty="0"/>
              <a:t>and humans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Furthermore</a:t>
            </a:r>
            <a:r>
              <a:rPr lang="en-US" dirty="0"/>
              <a:t>, diabetic mice colonized with </a:t>
            </a:r>
            <a:r>
              <a:rPr lang="en-US" dirty="0" smtClean="0"/>
              <a:t>feces from </a:t>
            </a:r>
            <a:r>
              <a:rPr lang="en-US" dirty="0"/>
              <a:t>RYGB mice demonstrated </a:t>
            </a:r>
            <a:r>
              <a:rPr lang="en-US" dirty="0" smtClean="0">
                <a:solidFill>
                  <a:srgbClr val="FF0000"/>
                </a:solidFill>
              </a:rPr>
              <a:t>improvements in </a:t>
            </a:r>
            <a:r>
              <a:rPr lang="en-US" dirty="0">
                <a:solidFill>
                  <a:srgbClr val="FF0000"/>
                </a:solidFill>
              </a:rPr>
              <a:t>glucose and lipid metabolism</a:t>
            </a:r>
            <a:r>
              <a:rPr lang="en-US" dirty="0"/>
              <a:t>, and this </a:t>
            </a:r>
            <a:r>
              <a:rPr lang="en-US" dirty="0" smtClean="0"/>
              <a:t>was associated </a:t>
            </a:r>
            <a:r>
              <a:rPr lang="en-US" dirty="0"/>
              <a:t>with increases in </a:t>
            </a:r>
            <a:r>
              <a:rPr lang="en-US" dirty="0" smtClean="0">
                <a:solidFill>
                  <a:srgbClr val="FF0000"/>
                </a:solidFill>
              </a:rPr>
              <a:t>butyrate-producing bacteria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Several </a:t>
            </a:r>
            <a:r>
              <a:rPr lang="en-US" dirty="0"/>
              <a:t>aspects of bariatric surgery, </a:t>
            </a:r>
            <a:r>
              <a:rPr lang="en-US" dirty="0" smtClean="0">
                <a:solidFill>
                  <a:srgbClr val="FF0000"/>
                </a:solidFill>
              </a:rPr>
              <a:t>independent of </a:t>
            </a:r>
            <a:r>
              <a:rPr lang="en-US" dirty="0">
                <a:solidFill>
                  <a:srgbClr val="FF0000"/>
                </a:solidFill>
              </a:rPr>
              <a:t>weight loss</a:t>
            </a:r>
            <a:r>
              <a:rPr lang="en-US" dirty="0"/>
              <a:t>, could induce a shift in </a:t>
            </a:r>
            <a:r>
              <a:rPr lang="en-US" dirty="0" smtClean="0"/>
              <a:t>microbial composition</a:t>
            </a:r>
            <a:r>
              <a:rPr lang="en-US" dirty="0"/>
              <a:t>. For example, </a:t>
            </a:r>
            <a:r>
              <a:rPr lang="en-US" dirty="0">
                <a:solidFill>
                  <a:srgbClr val="FF0000"/>
                </a:solidFill>
              </a:rPr>
              <a:t>changes in the pH </a:t>
            </a:r>
            <a:r>
              <a:rPr lang="en-US" dirty="0"/>
              <a:t>(</a:t>
            </a:r>
            <a:r>
              <a:rPr lang="en-US" dirty="0" smtClean="0"/>
              <a:t>as the </a:t>
            </a:r>
            <a:r>
              <a:rPr lang="en-US" dirty="0"/>
              <a:t>number of acid-secreting cells in the </a:t>
            </a:r>
            <a:r>
              <a:rPr lang="en-US" dirty="0" smtClean="0"/>
              <a:t>stomach is </a:t>
            </a:r>
            <a:r>
              <a:rPr lang="en-US" dirty="0"/>
              <a:t>reduced), changes in </a:t>
            </a:r>
            <a:r>
              <a:rPr lang="en-US" dirty="0">
                <a:solidFill>
                  <a:srgbClr val="FF0000"/>
                </a:solidFill>
              </a:rPr>
              <a:t>bile acid composition</a:t>
            </a:r>
            <a:r>
              <a:rPr lang="en-US" dirty="0" smtClean="0"/>
              <a:t>, alterations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nutrient handling and sensing</a:t>
            </a:r>
            <a:r>
              <a:rPr lang="en-US" dirty="0"/>
              <a:t>, </a:t>
            </a:r>
            <a:r>
              <a:rPr lang="en-US" dirty="0" smtClean="0"/>
              <a:t>and changes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GI motility </a:t>
            </a:r>
            <a:r>
              <a:rPr lang="en-US" dirty="0"/>
              <a:t>are all factors that </a:t>
            </a:r>
            <a:r>
              <a:rPr lang="en-US" dirty="0" smtClean="0"/>
              <a:t>could influence </a:t>
            </a:r>
            <a:r>
              <a:rPr lang="en-US" dirty="0"/>
              <a:t>the </a:t>
            </a:r>
            <a:r>
              <a:rPr lang="en-US" dirty="0" err="1"/>
              <a:t>microbiome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 smtClean="0"/>
              <a:t>Intestinal morphology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intestinal mucosa is a highly plastic system where the turnover of human epithelial cells occurs </a:t>
            </a:r>
            <a:r>
              <a:rPr lang="en-US" sz="2000" dirty="0" smtClean="0">
                <a:solidFill>
                  <a:srgbClr val="FF0000"/>
                </a:solidFill>
              </a:rPr>
              <a:t>every 3–5 </a:t>
            </a:r>
            <a:r>
              <a:rPr lang="en-US" sz="2000" dirty="0" smtClean="0"/>
              <a:t>days</a:t>
            </a:r>
          </a:p>
          <a:p>
            <a:pPr algn="just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/>
              <a:t>Changes in the balance of </a:t>
            </a:r>
            <a:r>
              <a:rPr lang="en-US" sz="2000" dirty="0" smtClean="0">
                <a:solidFill>
                  <a:srgbClr val="FF0000"/>
                </a:solidFill>
              </a:rPr>
              <a:t>proliferation to atrophy </a:t>
            </a:r>
            <a:r>
              <a:rPr lang="en-US" sz="2000" dirty="0" smtClean="0"/>
              <a:t>lead to changes in overall mucosal mass and can involve changes in </a:t>
            </a:r>
            <a:r>
              <a:rPr lang="en-US" sz="2000" dirty="0" err="1" smtClean="0">
                <a:solidFill>
                  <a:srgbClr val="FF0000"/>
                </a:solidFill>
              </a:rPr>
              <a:t>villus</a:t>
            </a:r>
            <a:r>
              <a:rPr lang="en-US" sz="2000" dirty="0" smtClean="0">
                <a:solidFill>
                  <a:srgbClr val="FF0000"/>
                </a:solidFill>
              </a:rPr>
              <a:t> height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crypt depth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mucosal surface area</a:t>
            </a:r>
            <a:r>
              <a:rPr lang="en-US" sz="2000" dirty="0" smtClean="0"/>
              <a:t>, and/or </a:t>
            </a:r>
            <a:r>
              <a:rPr lang="en-US" sz="2000" dirty="0" smtClean="0">
                <a:solidFill>
                  <a:srgbClr val="FF0000"/>
                </a:solidFill>
              </a:rPr>
              <a:t>intestinal weight</a:t>
            </a: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/>
              <a:t> Resection of the majority of the </a:t>
            </a:r>
            <a:r>
              <a:rPr lang="en-US" sz="2000" dirty="0" smtClean="0">
                <a:solidFill>
                  <a:srgbClr val="FF0000"/>
                </a:solidFill>
              </a:rPr>
              <a:t>proximal bowel </a:t>
            </a:r>
            <a:r>
              <a:rPr lang="en-US" sz="2000" dirty="0" smtClean="0"/>
              <a:t>in rats increases </a:t>
            </a:r>
            <a:r>
              <a:rPr lang="en-US" sz="2000" dirty="0" smtClean="0">
                <a:solidFill>
                  <a:srgbClr val="FF0000"/>
                </a:solidFill>
              </a:rPr>
              <a:t>glucose uptake </a:t>
            </a:r>
            <a:r>
              <a:rPr lang="en-US" sz="2000" dirty="0" smtClean="0"/>
              <a:t>in the</a:t>
            </a:r>
            <a:r>
              <a:rPr lang="en-US" sz="2000" dirty="0" smtClean="0">
                <a:solidFill>
                  <a:srgbClr val="FF0000"/>
                </a:solidFill>
              </a:rPr>
              <a:t> ileum </a:t>
            </a:r>
            <a:r>
              <a:rPr lang="en-US" sz="2000" dirty="0" smtClean="0"/>
              <a:t>and is associated with an </a:t>
            </a:r>
            <a:r>
              <a:rPr lang="en-US" sz="2000" dirty="0" smtClean="0">
                <a:solidFill>
                  <a:srgbClr val="FF0000"/>
                </a:solidFill>
              </a:rPr>
              <a:t>increase in </a:t>
            </a:r>
            <a:r>
              <a:rPr lang="en-US" sz="2000" dirty="0" err="1" smtClean="0">
                <a:solidFill>
                  <a:srgbClr val="FF0000"/>
                </a:solidFill>
              </a:rPr>
              <a:t>villus</a:t>
            </a:r>
            <a:r>
              <a:rPr lang="en-US" sz="2000" dirty="0" smtClean="0">
                <a:solidFill>
                  <a:srgbClr val="FF0000"/>
                </a:solidFill>
              </a:rPr>
              <a:t> height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intestinal length </a:t>
            </a:r>
            <a:r>
              <a:rPr lang="en-US" sz="2000" dirty="0" smtClean="0"/>
              <a:t>rather than increased gene expression of glucose transporters.</a:t>
            </a:r>
          </a:p>
          <a:p>
            <a:pPr algn="just"/>
            <a:endParaRPr lang="en-US" sz="20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1900" dirty="0" smtClean="0"/>
              <a:t> </a:t>
            </a:r>
            <a:r>
              <a:rPr lang="en-US" sz="1900" dirty="0" smtClean="0"/>
              <a:t>Thus, functional removal of one portion of the GI tract causes a compensatory response in the remaining tissue.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the </a:t>
            </a:r>
            <a:r>
              <a:rPr lang="en-US" sz="1900" dirty="0" smtClean="0"/>
              <a:t>degree of changes in intestinal proliferation in humans after bariatric surgery remains unknown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Surgically induced cell proliferation requires surgical manipulation of the intestine, as VSG </a:t>
            </a:r>
            <a:r>
              <a:rPr lang="en-US" sz="1900" dirty="0" smtClean="0">
                <a:solidFill>
                  <a:srgbClr val="FF0000"/>
                </a:solidFill>
              </a:rPr>
              <a:t>does not affect </a:t>
            </a:r>
            <a:r>
              <a:rPr lang="en-US" sz="1900" dirty="0" smtClean="0"/>
              <a:t>intestinal morphology in rats and mice.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 Given that RYGB and VSG often drive </a:t>
            </a:r>
            <a:r>
              <a:rPr lang="en-US" sz="1900" dirty="0" smtClean="0">
                <a:solidFill>
                  <a:srgbClr val="FF0000"/>
                </a:solidFill>
              </a:rPr>
              <a:t>similar</a:t>
            </a:r>
            <a:r>
              <a:rPr lang="en-US" sz="1900" dirty="0" smtClean="0"/>
              <a:t> metabolic improvements, these data could indicate that changes in intestinal morphology are not necessary for surgical outcome.</a:t>
            </a:r>
          </a:p>
          <a:p>
            <a:pPr algn="just"/>
            <a:endParaRPr lang="en-US" sz="1900" dirty="0" smtClean="0"/>
          </a:p>
          <a:p>
            <a:pPr algn="just"/>
            <a:r>
              <a:rPr lang="en-US" sz="1900" dirty="0" smtClean="0"/>
              <a:t>  Thus, if both obesity and bariatric surgery drive </a:t>
            </a:r>
            <a:r>
              <a:rPr lang="en-US" sz="1900" dirty="0" smtClean="0">
                <a:solidFill>
                  <a:srgbClr val="FF0000"/>
                </a:solidFill>
              </a:rPr>
              <a:t>intestinal proliferation</a:t>
            </a:r>
            <a:r>
              <a:rPr lang="en-US" sz="1900" dirty="0" smtClean="0"/>
              <a:t>, it is intriguing to consider that each circumstance drives a differential stem cell niche, one for which there are </a:t>
            </a:r>
            <a:r>
              <a:rPr lang="en-US" sz="1900" dirty="0" smtClean="0">
                <a:solidFill>
                  <a:srgbClr val="FF0000"/>
                </a:solidFill>
              </a:rPr>
              <a:t>negative consequences </a:t>
            </a:r>
            <a:r>
              <a:rPr lang="en-US" sz="1900" dirty="0" smtClean="0"/>
              <a:t>(</a:t>
            </a:r>
            <a:r>
              <a:rPr lang="en-US" sz="1900" dirty="0" smtClean="0">
                <a:solidFill>
                  <a:srgbClr val="FF0000"/>
                </a:solidFill>
              </a:rPr>
              <a:t>obesity-induced cancer</a:t>
            </a:r>
            <a:r>
              <a:rPr lang="en-US" sz="1900" dirty="0" smtClean="0"/>
              <a:t>) and one for which there are </a:t>
            </a:r>
            <a:r>
              <a:rPr lang="en-US" sz="1900" dirty="0" smtClean="0">
                <a:solidFill>
                  <a:srgbClr val="FF0000"/>
                </a:solidFill>
              </a:rPr>
              <a:t>positive</a:t>
            </a:r>
            <a:r>
              <a:rPr lang="en-US" sz="1900" dirty="0" smtClean="0"/>
              <a:t> consequences (</a:t>
            </a:r>
            <a:r>
              <a:rPr lang="en-US" sz="1900" dirty="0" smtClean="0">
                <a:solidFill>
                  <a:srgbClr val="FF0000"/>
                </a:solidFill>
              </a:rPr>
              <a:t>weight loss, improved metabolism</a:t>
            </a:r>
            <a:r>
              <a:rPr lang="en-US" sz="1900" dirty="0" smtClean="0"/>
              <a:t>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b="1" dirty="0"/>
              <a:t>Conclusions</a:t>
            </a:r>
          </a:p>
          <a:p>
            <a:pPr algn="just"/>
            <a:r>
              <a:rPr lang="en-US" dirty="0"/>
              <a:t>We believe </a:t>
            </a:r>
            <a:r>
              <a:rPr lang="en-US" dirty="0" smtClean="0"/>
              <a:t>that weight </a:t>
            </a:r>
            <a:r>
              <a:rPr lang="en-US" dirty="0"/>
              <a:t>loss–independent </a:t>
            </a:r>
            <a:r>
              <a:rPr lang="en-US" dirty="0" smtClean="0"/>
              <a:t>and weight loss–dependent </a:t>
            </a:r>
            <a:r>
              <a:rPr lang="en-US" dirty="0"/>
              <a:t>mechanisms are both crucial </a:t>
            </a:r>
            <a:r>
              <a:rPr lang="en-US" dirty="0" smtClean="0"/>
              <a:t>to cause </a:t>
            </a:r>
            <a:r>
              <a:rPr lang="en-US" dirty="0"/>
              <a:t>sustained remission in T2DM after surgery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Understanding </a:t>
            </a:r>
            <a:r>
              <a:rPr lang="en-US" dirty="0"/>
              <a:t>the weight loss–independent </a:t>
            </a:r>
            <a:r>
              <a:rPr lang="en-US" dirty="0" smtClean="0"/>
              <a:t>mechanisms is </a:t>
            </a:r>
            <a:r>
              <a:rPr lang="en-US" dirty="0"/>
              <a:t>important for a basic understanding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pathology </a:t>
            </a:r>
            <a:r>
              <a:rPr lang="en-US" dirty="0">
                <a:solidFill>
                  <a:srgbClr val="FF0000"/>
                </a:solidFill>
              </a:rPr>
              <a:t>of the disease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goal </a:t>
            </a:r>
            <a:r>
              <a:rPr lang="en-US" dirty="0"/>
              <a:t>is </a:t>
            </a:r>
            <a:r>
              <a:rPr lang="en-US" dirty="0" smtClean="0"/>
              <a:t>to find </a:t>
            </a:r>
            <a:r>
              <a:rPr lang="en-US" dirty="0"/>
              <a:t>simpler strategies, either surgical or pharmacological</a:t>
            </a:r>
            <a:r>
              <a:rPr lang="en-US" dirty="0" smtClean="0"/>
              <a:t>, that </a:t>
            </a:r>
            <a:r>
              <a:rPr lang="en-US" dirty="0"/>
              <a:t>could be more widely </a:t>
            </a:r>
            <a:r>
              <a:rPr lang="en-US" dirty="0" smtClean="0"/>
              <a:t>implemented to </a:t>
            </a:r>
            <a:r>
              <a:rPr lang="en-US" dirty="0"/>
              <a:t>treat the enormity of the health crisis caused </a:t>
            </a:r>
            <a:r>
              <a:rPr lang="en-US" dirty="0" smtClean="0"/>
              <a:t>by obesity </a:t>
            </a:r>
            <a:r>
              <a:rPr lang="en-US" dirty="0"/>
              <a:t>and T2DM</a:t>
            </a:r>
            <a:r>
              <a:rPr lang="en-US" dirty="0" smtClean="0"/>
              <a:t>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While </a:t>
            </a:r>
            <a:r>
              <a:rPr lang="en-US" dirty="0"/>
              <a:t>the increase in gut peptides, </a:t>
            </a:r>
            <a:r>
              <a:rPr lang="en-US" dirty="0" smtClean="0"/>
              <a:t>especially GLP-1</a:t>
            </a:r>
            <a:r>
              <a:rPr lang="en-US" dirty="0"/>
              <a:t>, has been implicated as a mechanism for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success </a:t>
            </a:r>
            <a:r>
              <a:rPr lang="en-US" dirty="0">
                <a:solidFill>
                  <a:srgbClr val="FF0000"/>
                </a:solidFill>
              </a:rPr>
              <a:t>of surgery</a:t>
            </a:r>
            <a:r>
              <a:rPr lang="en-US" dirty="0"/>
              <a:t>, other widespread </a:t>
            </a:r>
            <a:r>
              <a:rPr lang="en-US" dirty="0" smtClean="0"/>
              <a:t>physiological effects</a:t>
            </a:r>
            <a:r>
              <a:rPr lang="en-US" dirty="0"/>
              <a:t>, including changes in bile acids and in </a:t>
            </a:r>
            <a:r>
              <a:rPr lang="en-US" dirty="0" smtClean="0"/>
              <a:t>the </a:t>
            </a:r>
            <a:r>
              <a:rPr lang="en-US" dirty="0" err="1" smtClean="0"/>
              <a:t>microbiome</a:t>
            </a:r>
            <a:r>
              <a:rPr lang="en-US" dirty="0"/>
              <a:t>, seem to be </a:t>
            </a:r>
            <a:r>
              <a:rPr lang="en-US" dirty="0">
                <a:solidFill>
                  <a:srgbClr val="FF0000"/>
                </a:solidFill>
              </a:rPr>
              <a:t>more robust </a:t>
            </a:r>
            <a:r>
              <a:rPr lang="en-US" dirty="0"/>
              <a:t>when </a:t>
            </a:r>
            <a:r>
              <a:rPr lang="en-US" dirty="0" smtClean="0"/>
              <a:t>pooling insights </a:t>
            </a:r>
            <a:r>
              <a:rPr lang="en-US" dirty="0"/>
              <a:t>obtained from both clinical and </a:t>
            </a:r>
            <a:r>
              <a:rPr lang="en-US" dirty="0" smtClean="0"/>
              <a:t>preclinical data.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age result for ‫عکس قشنگ طبیعت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439"/>
            <a:ext cx="9865097" cy="5544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400" dirty="0" smtClean="0"/>
              <a:t>Bariatric procedures reduce</a:t>
            </a:r>
            <a:r>
              <a:rPr lang="fa-IR" sz="3400" dirty="0" smtClean="0"/>
              <a:t> </a:t>
            </a:r>
            <a:r>
              <a:rPr lang="en-US" sz="3400" dirty="0" smtClean="0"/>
              <a:t>overall mortality, through the reduction of obesity</a:t>
            </a:r>
            <a:r>
              <a:rPr lang="fa-IR" sz="3400" dirty="0" smtClean="0"/>
              <a:t> </a:t>
            </a:r>
            <a:r>
              <a:rPr lang="en-US" sz="3400" dirty="0" err="1" smtClean="0"/>
              <a:t>comorbidities</a:t>
            </a:r>
            <a:r>
              <a:rPr lang="en-US" sz="3400" dirty="0" smtClean="0"/>
              <a:t>, such as heart </a:t>
            </a:r>
            <a:r>
              <a:rPr lang="en-US" sz="3400" dirty="0" err="1" smtClean="0"/>
              <a:t>disease,cancer</a:t>
            </a:r>
            <a:r>
              <a:rPr lang="en-US" sz="3400" dirty="0" smtClean="0"/>
              <a:t>, and</a:t>
            </a:r>
            <a:r>
              <a:rPr lang="fa-IR" sz="3400" dirty="0" smtClean="0"/>
              <a:t> </a:t>
            </a:r>
            <a:r>
              <a:rPr lang="en-US" sz="3400" dirty="0" smtClean="0"/>
              <a:t>T2DM.</a:t>
            </a:r>
          </a:p>
          <a:p>
            <a:pPr algn="just"/>
            <a:endParaRPr lang="en-US" sz="3400" dirty="0" smtClean="0"/>
          </a:p>
          <a:p>
            <a:pPr algn="just"/>
            <a:r>
              <a:rPr lang="en-US" sz="3400" dirty="0" smtClean="0"/>
              <a:t>This </a:t>
            </a:r>
            <a:r>
              <a:rPr lang="en-US" sz="3400" dirty="0" smtClean="0"/>
              <a:t>surgeries improve T2DM through</a:t>
            </a:r>
            <a:r>
              <a:rPr lang="fa-IR" sz="3400" dirty="0" smtClean="0"/>
              <a:t> </a:t>
            </a:r>
            <a:r>
              <a:rPr lang="en-US" sz="3400" dirty="0" smtClean="0"/>
              <a:t>mechanisms that are at least partly </a:t>
            </a:r>
            <a:r>
              <a:rPr lang="en-US" sz="3400" dirty="0" smtClean="0">
                <a:solidFill>
                  <a:srgbClr val="FF0000"/>
                </a:solidFill>
              </a:rPr>
              <a:t>independent of</a:t>
            </a:r>
            <a:r>
              <a:rPr lang="fa-IR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weight loss</a:t>
            </a:r>
            <a:r>
              <a:rPr lang="en-US" sz="3400" dirty="0" smtClean="0"/>
              <a:t>, as remission in T2DM is often seen</a:t>
            </a:r>
            <a:r>
              <a:rPr lang="fa-IR" sz="3400" dirty="0" smtClean="0"/>
              <a:t> </a:t>
            </a:r>
            <a:r>
              <a:rPr lang="en-US" sz="3400" dirty="0" smtClean="0"/>
              <a:t>before patients are released from the hospital.</a:t>
            </a:r>
          </a:p>
          <a:p>
            <a:pPr algn="just"/>
            <a:endParaRPr lang="en-US" sz="3400" dirty="0" smtClean="0"/>
          </a:p>
          <a:p>
            <a:pPr algn="just"/>
            <a:r>
              <a:rPr lang="en-US" sz="3400" dirty="0" smtClean="0"/>
              <a:t> The precise mechanisms by which bariatric</a:t>
            </a:r>
            <a:r>
              <a:rPr lang="fa-IR" sz="3400" dirty="0" smtClean="0"/>
              <a:t> </a:t>
            </a:r>
            <a:r>
              <a:rPr lang="en-US" sz="3400" dirty="0" smtClean="0"/>
              <a:t>surgery causes sustained weight loss and resolves</a:t>
            </a:r>
            <a:r>
              <a:rPr lang="fa-IR" sz="3400" dirty="0" smtClean="0"/>
              <a:t> </a:t>
            </a:r>
            <a:r>
              <a:rPr lang="en-US" sz="3400" dirty="0" smtClean="0"/>
              <a:t>T2DM remain </a:t>
            </a:r>
            <a:r>
              <a:rPr lang="en-US" sz="3400" dirty="0" smtClean="0">
                <a:solidFill>
                  <a:srgbClr val="FF0000"/>
                </a:solidFill>
              </a:rPr>
              <a:t>elusive</a:t>
            </a:r>
            <a:r>
              <a:rPr lang="en-US" sz="3400" dirty="0" smtClean="0"/>
              <a:t>. </a:t>
            </a:r>
          </a:p>
          <a:p>
            <a:pPr algn="just"/>
            <a:endParaRPr lang="en-US" sz="3400" dirty="0" smtClean="0"/>
          </a:p>
          <a:p>
            <a:pPr algn="just"/>
            <a:r>
              <a:rPr lang="en-US" sz="3400" dirty="0" smtClean="0"/>
              <a:t>The original hypothesis for</a:t>
            </a:r>
            <a:r>
              <a:rPr lang="fa-IR" sz="3400" dirty="0" smtClean="0"/>
              <a:t> </a:t>
            </a:r>
            <a:r>
              <a:rPr lang="en-US" sz="3400" dirty="0" smtClean="0"/>
              <a:t>the success of bariatric surgeries was focused on</a:t>
            </a:r>
            <a:r>
              <a:rPr lang="fa-IR" sz="3400" dirty="0" smtClean="0"/>
              <a:t> </a:t>
            </a:r>
            <a:r>
              <a:rPr lang="en-US" sz="3400" dirty="0" smtClean="0"/>
              <a:t>the </a:t>
            </a:r>
            <a:r>
              <a:rPr lang="en-US" sz="3400" dirty="0" smtClean="0">
                <a:solidFill>
                  <a:srgbClr val="FF0000"/>
                </a:solidFill>
              </a:rPr>
              <a:t>anatomical changes </a:t>
            </a:r>
            <a:r>
              <a:rPr lang="en-US" sz="3400" dirty="0" smtClean="0"/>
              <a:t>induced by the respective</a:t>
            </a:r>
            <a:r>
              <a:rPr lang="fa-IR" sz="3400" dirty="0" smtClean="0"/>
              <a:t> </a:t>
            </a:r>
            <a:r>
              <a:rPr lang="en-US" sz="3400" dirty="0" smtClean="0"/>
              <a:t>surgeries.</a:t>
            </a:r>
          </a:p>
          <a:p>
            <a:pPr algn="just"/>
            <a:r>
              <a:rPr lang="en-US" sz="3400" dirty="0" smtClean="0"/>
              <a:t> If a surgery </a:t>
            </a:r>
            <a:r>
              <a:rPr lang="en-US" sz="3400" dirty="0" smtClean="0">
                <a:solidFill>
                  <a:srgbClr val="FF0000"/>
                </a:solidFill>
              </a:rPr>
              <a:t>reduced stomach size</a:t>
            </a:r>
            <a:r>
              <a:rPr lang="en-US" sz="3400" dirty="0" smtClean="0"/>
              <a:t>, then</a:t>
            </a:r>
            <a:r>
              <a:rPr lang="fa-IR" sz="3400" dirty="0" smtClean="0"/>
              <a:t> </a:t>
            </a:r>
            <a:r>
              <a:rPr lang="en-US" sz="3400" dirty="0" smtClean="0"/>
              <a:t>the surgery was believed to cause weight loss by</a:t>
            </a:r>
            <a:r>
              <a:rPr lang="fa-IR" sz="3400" dirty="0" smtClean="0"/>
              <a:t> </a:t>
            </a:r>
            <a:r>
              <a:rPr lang="en-US" sz="3400" dirty="0" smtClean="0"/>
              <a:t>restriction of the stomach and, </a:t>
            </a:r>
            <a:r>
              <a:rPr lang="en-US" sz="3400" dirty="0" err="1" smtClean="0"/>
              <a:t>thus,</a:t>
            </a:r>
            <a:r>
              <a:rPr lang="en-US" sz="3400" dirty="0" err="1" smtClean="0">
                <a:solidFill>
                  <a:srgbClr val="FF0000"/>
                </a:solidFill>
              </a:rPr>
              <a:t>meal</a:t>
            </a:r>
            <a:r>
              <a:rPr lang="en-US" sz="3400" dirty="0" smtClean="0">
                <a:solidFill>
                  <a:srgbClr val="FF0000"/>
                </a:solidFill>
              </a:rPr>
              <a:t> size</a:t>
            </a:r>
            <a:r>
              <a:rPr lang="en-US" sz="3400" dirty="0" smtClean="0"/>
              <a:t>, consequently</a:t>
            </a:r>
            <a:r>
              <a:rPr lang="fa-IR" sz="3400" dirty="0" smtClean="0"/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limiting the number of calories </a:t>
            </a:r>
            <a:r>
              <a:rPr lang="en-US" sz="3400" dirty="0" smtClean="0"/>
              <a:t>that could</a:t>
            </a:r>
            <a:r>
              <a:rPr lang="fa-IR" sz="3400" dirty="0" smtClean="0"/>
              <a:t> </a:t>
            </a:r>
            <a:r>
              <a:rPr lang="en-US" sz="3400" dirty="0" smtClean="0"/>
              <a:t>be consumed.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If </a:t>
            </a:r>
            <a:r>
              <a:rPr lang="en-US" dirty="0"/>
              <a:t>surgery included </a:t>
            </a:r>
            <a:r>
              <a:rPr lang="en-US" dirty="0">
                <a:solidFill>
                  <a:srgbClr val="FF0000"/>
                </a:solidFill>
              </a:rPr>
              <a:t>rearrangement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intestinal anatomy, </a:t>
            </a:r>
            <a:r>
              <a:rPr lang="en-US" dirty="0"/>
              <a:t>then the </a:t>
            </a:r>
            <a:r>
              <a:rPr lang="en-US" dirty="0" smtClean="0"/>
              <a:t>surgery was thought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err="1">
                <a:solidFill>
                  <a:srgbClr val="FF0000"/>
                </a:solidFill>
              </a:rPr>
              <a:t>malabsorptive</a:t>
            </a:r>
            <a:r>
              <a:rPr lang="en-US" dirty="0"/>
              <a:t> owing to a loss of calories </a:t>
            </a:r>
            <a:r>
              <a:rPr lang="en-US" dirty="0" smtClean="0"/>
              <a:t>in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feces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In fact, the </a:t>
            </a:r>
            <a:r>
              <a:rPr lang="en-US" dirty="0" smtClean="0">
                <a:solidFill>
                  <a:srgbClr val="FF0000"/>
                </a:solidFill>
              </a:rPr>
              <a:t>substantial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metabolic </a:t>
            </a:r>
            <a:r>
              <a:rPr lang="en-US" dirty="0">
                <a:solidFill>
                  <a:srgbClr val="FF0000"/>
                </a:solidFill>
              </a:rPr>
              <a:t>improvements </a:t>
            </a:r>
            <a:r>
              <a:rPr lang="en-US" dirty="0"/>
              <a:t>after bariatric </a:t>
            </a:r>
            <a:r>
              <a:rPr lang="en-US" dirty="0" smtClean="0"/>
              <a:t>surgery</a:t>
            </a:r>
            <a:r>
              <a:rPr lang="fa-I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surpass the effects of weight loss alone </a:t>
            </a:r>
            <a:r>
              <a:rPr lang="en-US" dirty="0" smtClean="0"/>
              <a:t>have</a:t>
            </a:r>
            <a:r>
              <a:rPr lang="fa-IR" dirty="0" smtClean="0"/>
              <a:t> </a:t>
            </a:r>
            <a:r>
              <a:rPr lang="en-US" dirty="0" smtClean="0"/>
              <a:t>led </a:t>
            </a:r>
            <a:r>
              <a:rPr lang="en-US" dirty="0"/>
              <a:t>to these operations to often be referred to </a:t>
            </a:r>
            <a:r>
              <a:rPr lang="en-US" dirty="0" smtClean="0"/>
              <a:t>as</a:t>
            </a:r>
            <a:r>
              <a:rPr lang="fa-IR" dirty="0" smtClean="0"/>
              <a:t> </a:t>
            </a:r>
            <a:r>
              <a:rPr lang="en-US" dirty="0" smtClean="0"/>
              <a:t>“</a:t>
            </a:r>
            <a:r>
              <a:rPr lang="en-US" dirty="0">
                <a:solidFill>
                  <a:srgbClr val="FF0000"/>
                </a:solidFill>
              </a:rPr>
              <a:t>metabolic </a:t>
            </a:r>
            <a:r>
              <a:rPr lang="en-US" dirty="0" smtClean="0">
                <a:solidFill>
                  <a:srgbClr val="FF0000"/>
                </a:solidFill>
              </a:rPr>
              <a:t>surgeries</a:t>
            </a:r>
          </a:p>
          <a:p>
            <a:pPr algn="just"/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 </a:t>
            </a:r>
            <a:r>
              <a:rPr lang="en-US" dirty="0"/>
              <a:t>In addition, there </a:t>
            </a:r>
            <a:r>
              <a:rPr lang="en-US" dirty="0" smtClean="0"/>
              <a:t>are</a:t>
            </a:r>
            <a:r>
              <a:rPr lang="fa-IR" dirty="0" smtClean="0"/>
              <a:t> </a:t>
            </a:r>
            <a:r>
              <a:rPr lang="en-US" dirty="0" smtClean="0"/>
              <a:t>widespread </a:t>
            </a:r>
            <a:r>
              <a:rPr lang="en-US" dirty="0">
                <a:solidFill>
                  <a:srgbClr val="FF0000"/>
                </a:solidFill>
              </a:rPr>
              <a:t>physiological effects </a:t>
            </a:r>
            <a:r>
              <a:rPr lang="en-US" dirty="0"/>
              <a:t>of surgery, </a:t>
            </a:r>
            <a:r>
              <a:rPr lang="en-US" dirty="0" smtClean="0"/>
              <a:t>including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10-fold increases in postprandial gut </a:t>
            </a:r>
            <a:r>
              <a:rPr lang="en-US" dirty="0" smtClean="0">
                <a:solidFill>
                  <a:srgbClr val="FF0000"/>
                </a:solidFill>
              </a:rPr>
              <a:t>peptide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levels,increases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 circulating bile </a:t>
            </a:r>
            <a:r>
              <a:rPr lang="en-US" dirty="0" err="1" smtClean="0">
                <a:solidFill>
                  <a:srgbClr val="FF0000"/>
                </a:solidFill>
              </a:rPr>
              <a:t>acids,</a:t>
            </a:r>
            <a:r>
              <a:rPr lang="en-US" dirty="0" err="1" smtClean="0"/>
              <a:t>changes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>
                <a:solidFill>
                  <a:srgbClr val="FF0000"/>
                </a:solidFill>
              </a:rPr>
              <a:t>microbiome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composition, change in intestinal morphology.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b="1" dirty="0"/>
              <a:t>The anatomy of VSG and RYGB</a:t>
            </a:r>
          </a:p>
          <a:p>
            <a:pPr algn="just"/>
            <a:r>
              <a:rPr lang="en-US" sz="2000" dirty="0"/>
              <a:t>Several variations of bariatric surgery are </a:t>
            </a:r>
            <a:r>
              <a:rPr lang="en-US" sz="2000" dirty="0" smtClean="0"/>
              <a:t>currently</a:t>
            </a:r>
            <a:r>
              <a:rPr lang="fa-IR" sz="2000" dirty="0" smtClean="0"/>
              <a:t> </a:t>
            </a:r>
            <a:r>
              <a:rPr lang="en-US" sz="2000" dirty="0" smtClean="0"/>
              <a:t>performed</a:t>
            </a:r>
            <a:r>
              <a:rPr lang="en-US" sz="2000" dirty="0"/>
              <a:t>;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some </a:t>
            </a:r>
            <a:r>
              <a:rPr lang="en-US" sz="2000" dirty="0"/>
              <a:t>alter both stomach and </a:t>
            </a:r>
            <a:r>
              <a:rPr lang="en-US" sz="2000" dirty="0" smtClean="0"/>
              <a:t>intestinal</a:t>
            </a:r>
            <a:r>
              <a:rPr lang="fa-IR" sz="2000" dirty="0" smtClean="0"/>
              <a:t> </a:t>
            </a:r>
            <a:r>
              <a:rPr lang="en-US" sz="2000" dirty="0" smtClean="0"/>
              <a:t>anatomy</a:t>
            </a:r>
            <a:r>
              <a:rPr lang="en-US" sz="2000" dirty="0"/>
              <a:t>, while others only alter stomach anatomy</a:t>
            </a:r>
            <a:r>
              <a:rPr lang="en-US" sz="2000" dirty="0" smtClean="0"/>
              <a:t>.</a:t>
            </a:r>
          </a:p>
          <a:p>
            <a:pPr algn="just"/>
            <a:r>
              <a:rPr lang="fa-IR" sz="2000" dirty="0" smtClean="0"/>
              <a:t> </a:t>
            </a:r>
            <a:r>
              <a:rPr lang="en-US" sz="2000" dirty="0" smtClean="0"/>
              <a:t>Perhaps </a:t>
            </a:r>
            <a:r>
              <a:rPr lang="en-US" sz="2000" dirty="0"/>
              <a:t>the best-studied surgery is Roux-en-Y </a:t>
            </a:r>
            <a:r>
              <a:rPr lang="en-US" sz="2000" dirty="0" smtClean="0"/>
              <a:t>gastric</a:t>
            </a:r>
            <a:r>
              <a:rPr lang="fa-IR" sz="2000" dirty="0" smtClean="0"/>
              <a:t> </a:t>
            </a:r>
            <a:r>
              <a:rPr lang="en-US" sz="2000" dirty="0" smtClean="0"/>
              <a:t>bypass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70C0"/>
                </a:solidFill>
              </a:rPr>
              <a:t>RYGB</a:t>
            </a:r>
            <a:r>
              <a:rPr lang="en-US" sz="2000" dirty="0" smtClean="0"/>
              <a:t>).</a:t>
            </a:r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In this surgery, a </a:t>
            </a:r>
            <a:r>
              <a:rPr lang="en-US" sz="2000" dirty="0">
                <a:solidFill>
                  <a:srgbClr val="FF0000"/>
                </a:solidFill>
              </a:rPr>
              <a:t>small </a:t>
            </a:r>
            <a:r>
              <a:rPr lang="en-US" sz="2000" dirty="0" smtClean="0">
                <a:solidFill>
                  <a:srgbClr val="FF0000"/>
                </a:solidFill>
              </a:rPr>
              <a:t>stomach</a:t>
            </a:r>
            <a:r>
              <a:rPr lang="fa-I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pouch </a:t>
            </a:r>
            <a:r>
              <a:rPr lang="en-US" sz="2000" dirty="0"/>
              <a:t>is surgically created from the </a:t>
            </a:r>
            <a:r>
              <a:rPr lang="en-US" sz="2000" dirty="0" smtClean="0"/>
              <a:t>proximal</a:t>
            </a:r>
            <a:r>
              <a:rPr lang="fa-IR" sz="2000" dirty="0" smtClean="0"/>
              <a:t> </a:t>
            </a:r>
            <a:r>
              <a:rPr lang="en-US" sz="2000" dirty="0" smtClean="0"/>
              <a:t>stomach </a:t>
            </a:r>
            <a:r>
              <a:rPr lang="en-US" sz="2000" dirty="0"/>
              <a:t>and sutured to the </a:t>
            </a:r>
            <a:r>
              <a:rPr lang="en-US" sz="2000" dirty="0">
                <a:solidFill>
                  <a:srgbClr val="FF0000"/>
                </a:solidFill>
              </a:rPr>
              <a:t>mid-jejunum</a:t>
            </a:r>
            <a:r>
              <a:rPr lang="en-US" sz="2000" dirty="0"/>
              <a:t>, </a:t>
            </a:r>
            <a:r>
              <a:rPr lang="en-US" sz="2000" dirty="0" smtClean="0"/>
              <a:t>while</a:t>
            </a:r>
            <a:r>
              <a:rPr lang="fa-I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remaining 95% of the stomach and the </a:t>
            </a:r>
            <a:r>
              <a:rPr lang="en-US" sz="2000" dirty="0" smtClean="0"/>
              <a:t>proximal</a:t>
            </a:r>
            <a:r>
              <a:rPr lang="fa-IR" sz="2000" dirty="0" smtClean="0"/>
              <a:t> </a:t>
            </a:r>
            <a:r>
              <a:rPr lang="en-US" sz="2000" dirty="0" smtClean="0"/>
              <a:t>intestine </a:t>
            </a:r>
            <a:r>
              <a:rPr lang="en-US" sz="2000" dirty="0"/>
              <a:t>remain in the peritoneal cavity </a:t>
            </a:r>
            <a:r>
              <a:rPr lang="en-US" sz="2000" dirty="0" smtClean="0"/>
              <a:t>but</a:t>
            </a:r>
            <a:r>
              <a:rPr lang="fa-IR" sz="2000" dirty="0" smtClean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bypassed from nutritional access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In the </a:t>
            </a:r>
            <a:r>
              <a:rPr lang="en-US" sz="2000" dirty="0" err="1" smtClean="0">
                <a:solidFill>
                  <a:srgbClr val="0070C0"/>
                </a:solidFill>
              </a:rPr>
              <a:t>minigastric</a:t>
            </a:r>
            <a:r>
              <a:rPr lang="fa-IR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bypass</a:t>
            </a:r>
            <a:r>
              <a:rPr lang="en-US" sz="2000" dirty="0"/>
              <a:t>, </a:t>
            </a:r>
            <a:r>
              <a:rPr lang="en-US" sz="2000" dirty="0" smtClean="0"/>
              <a:t>instead of </a:t>
            </a:r>
            <a:r>
              <a:rPr lang="en-US" sz="2000" dirty="0" err="1" smtClean="0"/>
              <a:t>apouch</a:t>
            </a:r>
            <a:r>
              <a:rPr lang="en-US" sz="2000" dirty="0"/>
              <a:t>, a </a:t>
            </a:r>
            <a:r>
              <a:rPr lang="en-US" sz="2000" dirty="0">
                <a:solidFill>
                  <a:srgbClr val="FF0000"/>
                </a:solidFill>
              </a:rPr>
              <a:t>long gastric </a:t>
            </a:r>
            <a:r>
              <a:rPr lang="en-US" sz="2000" dirty="0" smtClean="0">
                <a:solidFill>
                  <a:srgbClr val="FF0000"/>
                </a:solidFill>
              </a:rPr>
              <a:t>tube</a:t>
            </a:r>
            <a:r>
              <a:rPr lang="fa-I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formed and sutured to the </a:t>
            </a:r>
            <a:r>
              <a:rPr lang="en-US" sz="2000" dirty="0">
                <a:solidFill>
                  <a:srgbClr val="FF0000"/>
                </a:solidFill>
              </a:rPr>
              <a:t>mid-jejunum</a:t>
            </a:r>
            <a:r>
              <a:rPr lang="en-US" sz="2000" dirty="0"/>
              <a:t> so </a:t>
            </a:r>
            <a:r>
              <a:rPr lang="en-US" sz="2000" dirty="0" smtClean="0"/>
              <a:t>that</a:t>
            </a:r>
            <a:r>
              <a:rPr lang="fa-IR" sz="2000" dirty="0" smtClean="0"/>
              <a:t> </a:t>
            </a:r>
            <a:r>
              <a:rPr lang="en-US" sz="2000" dirty="0" smtClean="0"/>
              <a:t>nutrient </a:t>
            </a:r>
            <a:r>
              <a:rPr lang="en-US" sz="2000" dirty="0"/>
              <a:t>flow will bypass most of the stomach </a:t>
            </a:r>
            <a:r>
              <a:rPr lang="en-US" sz="2000" dirty="0" smtClean="0"/>
              <a:t>and</a:t>
            </a:r>
            <a:r>
              <a:rPr lang="fa-I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upper intestine. </a:t>
            </a:r>
            <a:endParaRPr lang="en-US" sz="2000" dirty="0" smtClean="0"/>
          </a:p>
          <a:p>
            <a:pPr algn="just"/>
            <a:r>
              <a:rPr lang="en-US" sz="2000" dirty="0" smtClean="0"/>
              <a:t>This </a:t>
            </a:r>
            <a:r>
              <a:rPr lang="en-US" sz="2000" dirty="0"/>
              <a:t>surgery was designed to </a:t>
            </a:r>
            <a:r>
              <a:rPr lang="en-US" sz="2000" dirty="0" smtClean="0"/>
              <a:t>be a </a:t>
            </a:r>
            <a:r>
              <a:rPr lang="en-US" sz="2000" dirty="0" smtClean="0">
                <a:solidFill>
                  <a:srgbClr val="FF0000"/>
                </a:solidFill>
              </a:rPr>
              <a:t>simpler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safer</a:t>
            </a:r>
            <a:r>
              <a:rPr lang="en-US" sz="2000" dirty="0" smtClean="0"/>
              <a:t> surgery with fewer major complications</a:t>
            </a:r>
            <a:r>
              <a:rPr lang="fa-IR" sz="2000" dirty="0" smtClean="0"/>
              <a:t> </a:t>
            </a:r>
            <a:r>
              <a:rPr lang="en-US" sz="2000" dirty="0" smtClean="0"/>
              <a:t>as compared with RYGB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 Despite the greater</a:t>
            </a:r>
            <a:r>
              <a:rPr lang="fa-IR" dirty="0" smtClean="0"/>
              <a:t> </a:t>
            </a:r>
            <a:r>
              <a:rPr lang="en-US" dirty="0" smtClean="0"/>
              <a:t>simplicity, the degree of weight loss and improvements</a:t>
            </a:r>
            <a:r>
              <a:rPr lang="fa-IR" dirty="0" smtClean="0"/>
              <a:t> </a:t>
            </a:r>
            <a:r>
              <a:rPr lang="en-US" dirty="0" smtClean="0"/>
              <a:t>in obesity-related </a:t>
            </a:r>
            <a:r>
              <a:rPr lang="en-US" dirty="0" err="1" smtClean="0"/>
              <a:t>comorbidities</a:t>
            </a:r>
            <a:r>
              <a:rPr lang="en-US" dirty="0" smtClean="0"/>
              <a:t> over a 10-</a:t>
            </a:r>
            <a:r>
              <a:rPr lang="fa-IR" dirty="0" smtClean="0"/>
              <a:t> </a:t>
            </a:r>
            <a:r>
              <a:rPr lang="en-US" dirty="0" smtClean="0"/>
              <a:t>year period are </a:t>
            </a:r>
            <a:r>
              <a:rPr lang="en-US" dirty="0" smtClean="0">
                <a:solidFill>
                  <a:srgbClr val="FF0000"/>
                </a:solidFill>
              </a:rPr>
              <a:t>similar</a:t>
            </a:r>
            <a:r>
              <a:rPr lang="en-US" dirty="0" smtClean="0"/>
              <a:t> to RYGB.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>
                <a:solidFill>
                  <a:srgbClr val="0070C0"/>
                </a:solidFill>
              </a:rPr>
              <a:t>biliopancreatic</a:t>
            </a:r>
            <a:r>
              <a:rPr lang="en-US" dirty="0">
                <a:solidFill>
                  <a:srgbClr val="0070C0"/>
                </a:solidFill>
              </a:rPr>
              <a:t> diversion </a:t>
            </a:r>
            <a:r>
              <a:rPr lang="en-US" dirty="0"/>
              <a:t>with </a:t>
            </a:r>
            <a:r>
              <a:rPr lang="en-US" dirty="0" smtClean="0"/>
              <a:t>duodenal</a:t>
            </a:r>
            <a:r>
              <a:rPr lang="fa-IR" dirty="0" smtClean="0"/>
              <a:t> </a:t>
            </a:r>
            <a:r>
              <a:rPr lang="en-US" dirty="0" smtClean="0"/>
              <a:t>switch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70% of the stomach </a:t>
            </a:r>
            <a:r>
              <a:rPr lang="en-US" dirty="0"/>
              <a:t>is removed along </a:t>
            </a:r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greater </a:t>
            </a:r>
            <a:r>
              <a:rPr lang="en-US" dirty="0"/>
              <a:t>curvature and the </a:t>
            </a:r>
            <a:r>
              <a:rPr lang="en-US" dirty="0">
                <a:solidFill>
                  <a:srgbClr val="FF0000"/>
                </a:solidFill>
              </a:rPr>
              <a:t>intestine</a:t>
            </a:r>
            <a:r>
              <a:rPr lang="en-US" dirty="0"/>
              <a:t> is rerouted </a:t>
            </a:r>
            <a:r>
              <a:rPr lang="en-US" dirty="0" smtClean="0">
                <a:solidFill>
                  <a:srgbClr val="FF0000"/>
                </a:solidFill>
              </a:rPr>
              <a:t>similar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 RYGB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This surgery results in </a:t>
            </a:r>
            <a:r>
              <a:rPr lang="en-US" dirty="0">
                <a:solidFill>
                  <a:srgbClr val="FF0000"/>
                </a:solidFill>
              </a:rPr>
              <a:t>robust </a:t>
            </a:r>
            <a:r>
              <a:rPr lang="en-US" dirty="0" smtClean="0">
                <a:solidFill>
                  <a:srgbClr val="FF0000"/>
                </a:solidFill>
              </a:rPr>
              <a:t>weight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</a:rPr>
              <a:t>greater remission of T2DM </a:t>
            </a:r>
            <a:r>
              <a:rPr lang="en-US" dirty="0" smtClean="0"/>
              <a:t>compared</a:t>
            </a:r>
            <a:r>
              <a:rPr lang="fa-I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RYGB yet causes significantly greater </a:t>
            </a:r>
            <a:r>
              <a:rPr lang="en-US" dirty="0" smtClean="0"/>
              <a:t>macro and micronutrient</a:t>
            </a:r>
            <a:r>
              <a:rPr lang="fa-IR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malabsorption</a:t>
            </a:r>
            <a:r>
              <a:rPr lang="en-US" dirty="0" smtClean="0"/>
              <a:t> </a:t>
            </a:r>
            <a:r>
              <a:rPr lang="en-US" dirty="0"/>
              <a:t>such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malnutrition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bariatric surgeries that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 smtClean="0">
                <a:solidFill>
                  <a:srgbClr val="FF0000"/>
                </a:solidFill>
              </a:rPr>
              <a:t>involve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intestinal </a:t>
            </a:r>
            <a:r>
              <a:rPr lang="en-US" dirty="0">
                <a:solidFill>
                  <a:srgbClr val="FF0000"/>
                </a:solidFill>
              </a:rPr>
              <a:t>rearrangement </a:t>
            </a:r>
            <a:r>
              <a:rPr lang="en-US" dirty="0"/>
              <a:t>include </a:t>
            </a:r>
            <a:r>
              <a:rPr lang="en-US" dirty="0" smtClean="0">
                <a:solidFill>
                  <a:srgbClr val="FF0000"/>
                </a:solidFill>
              </a:rPr>
              <a:t>laparoscopic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adjustable </a:t>
            </a:r>
            <a:r>
              <a:rPr lang="en-US" dirty="0"/>
              <a:t>gastric banding and </a:t>
            </a:r>
            <a:r>
              <a:rPr lang="en-US" dirty="0">
                <a:solidFill>
                  <a:srgbClr val="0070C0"/>
                </a:solidFill>
              </a:rPr>
              <a:t>vertical sleeve </a:t>
            </a:r>
            <a:r>
              <a:rPr lang="en-US" dirty="0" err="1" smtClean="0">
                <a:solidFill>
                  <a:srgbClr val="0070C0"/>
                </a:solidFill>
              </a:rPr>
              <a:t>gastrectomy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VSG). 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In VSG,80%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stomach along the greater curvature is removed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intestinal structure is unaltered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In contrast</a:t>
            </a:r>
            <a:r>
              <a:rPr lang="en-US" dirty="0" smtClean="0"/>
              <a:t>, both </a:t>
            </a:r>
            <a:r>
              <a:rPr lang="en-US" dirty="0"/>
              <a:t>human and rodent data suggest that VSG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nearly </a:t>
            </a:r>
            <a:r>
              <a:rPr lang="en-US" dirty="0">
                <a:solidFill>
                  <a:srgbClr val="FF0000"/>
                </a:solidFill>
              </a:rPr>
              <a:t>as effective as </a:t>
            </a:r>
            <a:r>
              <a:rPr lang="en-US" dirty="0"/>
              <a:t>RYBG for resolving T2DM </a:t>
            </a:r>
            <a:r>
              <a:rPr lang="en-US" dirty="0" smtClean="0"/>
              <a:t>and inducing </a:t>
            </a:r>
            <a:r>
              <a:rPr lang="en-US" dirty="0"/>
              <a:t>sustained weight loss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/>
              <a:t>Bariatric surgery, glucose </a:t>
            </a:r>
            <a:r>
              <a:rPr lang="en-US" sz="2000" b="1" dirty="0" smtClean="0"/>
              <a:t>homeostasis, and </a:t>
            </a:r>
            <a:r>
              <a:rPr lang="en-US" sz="2000" b="1" dirty="0"/>
              <a:t>T2DM resolution</a:t>
            </a:r>
          </a:p>
          <a:p>
            <a:pPr algn="just"/>
            <a:r>
              <a:rPr lang="en-US" sz="2000" dirty="0"/>
              <a:t>The degree of T2DM remission reported </a:t>
            </a:r>
            <a:r>
              <a:rPr lang="en-US" sz="2000" dirty="0" smtClean="0"/>
              <a:t>after bariatric </a:t>
            </a:r>
            <a:r>
              <a:rPr lang="en-US" sz="2000" dirty="0"/>
              <a:t>surgery ranges from </a:t>
            </a:r>
            <a:r>
              <a:rPr lang="en-US" sz="2000" dirty="0">
                <a:solidFill>
                  <a:srgbClr val="FF0000"/>
                </a:solidFill>
              </a:rPr>
              <a:t>38% to </a:t>
            </a:r>
            <a:r>
              <a:rPr lang="en-US" sz="2000" dirty="0" smtClean="0">
                <a:solidFill>
                  <a:srgbClr val="FF0000"/>
                </a:solidFill>
              </a:rPr>
              <a:t>77%</a:t>
            </a:r>
            <a:r>
              <a:rPr lang="en-US" sz="2000" dirty="0" smtClean="0"/>
              <a:t>and depends </a:t>
            </a:r>
            <a:r>
              <a:rPr lang="en-US" sz="2000" dirty="0"/>
              <a:t>on the </a:t>
            </a:r>
            <a:r>
              <a:rPr lang="en-US" sz="2000" dirty="0">
                <a:solidFill>
                  <a:srgbClr val="FF0000"/>
                </a:solidFill>
              </a:rPr>
              <a:t>type of </a:t>
            </a:r>
            <a:r>
              <a:rPr lang="en-US" sz="2000" dirty="0" smtClean="0">
                <a:solidFill>
                  <a:srgbClr val="FF0000"/>
                </a:solidFill>
              </a:rPr>
              <a:t>surgery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duration </a:t>
            </a:r>
            <a:r>
              <a:rPr lang="en-US" sz="2000" dirty="0" smtClean="0">
                <a:solidFill>
                  <a:srgbClr val="FF0000"/>
                </a:solidFill>
              </a:rPr>
              <a:t>of disease</a:t>
            </a:r>
            <a:r>
              <a:rPr lang="en-US" sz="2000" dirty="0"/>
              <a:t>, and the </a:t>
            </a:r>
            <a:r>
              <a:rPr lang="en-US" sz="2000" dirty="0">
                <a:solidFill>
                  <a:srgbClr val="FF0000"/>
                </a:solidFill>
              </a:rPr>
              <a:t>criteria used to define remission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  </a:t>
            </a:r>
            <a:r>
              <a:rPr lang="en-US" sz="2000" dirty="0"/>
              <a:t>the reported rate of remission is </a:t>
            </a:r>
            <a:r>
              <a:rPr lang="en-US" sz="2000" dirty="0" smtClean="0">
                <a:solidFill>
                  <a:srgbClr val="FF0000"/>
                </a:solidFill>
              </a:rPr>
              <a:t>greatest with </a:t>
            </a:r>
            <a:r>
              <a:rPr lang="en-US" sz="2000" dirty="0" err="1">
                <a:solidFill>
                  <a:srgbClr val="FF0000"/>
                </a:solidFill>
              </a:rPr>
              <a:t>biliopancreatic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diversion</a:t>
            </a:r>
            <a:r>
              <a:rPr lang="en-US" sz="2000" dirty="0" smtClean="0"/>
              <a:t>&gt; </a:t>
            </a:r>
            <a:r>
              <a:rPr lang="en-US" sz="2000" dirty="0"/>
              <a:t>then </a:t>
            </a:r>
            <a:r>
              <a:rPr lang="en-US" sz="2000" dirty="0" smtClean="0">
                <a:solidFill>
                  <a:srgbClr val="FF0000"/>
                </a:solidFill>
              </a:rPr>
              <a:t>RYGB&gt;</a:t>
            </a:r>
            <a:r>
              <a:rPr lang="en-US" sz="2000" dirty="0" smtClean="0"/>
              <a:t>, and finally VSG, </a:t>
            </a:r>
            <a:r>
              <a:rPr lang="en-US" sz="2000" dirty="0"/>
              <a:t>and is </a:t>
            </a:r>
            <a:r>
              <a:rPr lang="en-US" sz="2000" dirty="0">
                <a:solidFill>
                  <a:srgbClr val="FF0000"/>
                </a:solidFill>
              </a:rPr>
              <a:t>more frequent </a:t>
            </a:r>
            <a:r>
              <a:rPr lang="en-US" sz="2000" dirty="0"/>
              <a:t>in </a:t>
            </a:r>
            <a:r>
              <a:rPr lang="en-US" sz="2000" dirty="0" smtClean="0"/>
              <a:t>patients with </a:t>
            </a:r>
            <a:r>
              <a:rPr lang="en-US" sz="2000" dirty="0">
                <a:solidFill>
                  <a:srgbClr val="FF0000"/>
                </a:solidFill>
              </a:rPr>
              <a:t>greater weight loss </a:t>
            </a:r>
            <a:r>
              <a:rPr lang="en-US" sz="2000" dirty="0"/>
              <a:t>and a </a:t>
            </a:r>
            <a:r>
              <a:rPr lang="en-US" sz="2000" dirty="0">
                <a:solidFill>
                  <a:srgbClr val="FF0000"/>
                </a:solidFill>
              </a:rPr>
              <a:t>shorter </a:t>
            </a:r>
            <a:r>
              <a:rPr lang="en-US" sz="2000" dirty="0" smtClean="0">
                <a:solidFill>
                  <a:srgbClr val="FF0000"/>
                </a:solidFill>
              </a:rPr>
              <a:t>duration </a:t>
            </a:r>
            <a:r>
              <a:rPr lang="en-US" sz="2000" dirty="0" smtClean="0"/>
              <a:t>of disease.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That bariatric surgery causes </a:t>
            </a:r>
            <a:r>
              <a:rPr lang="en-US" sz="2000" dirty="0" smtClean="0">
                <a:solidFill>
                  <a:srgbClr val="FF0000"/>
                </a:solidFill>
              </a:rPr>
              <a:t>significant improvements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glucose homeostasis.</a:t>
            </a:r>
          </a:p>
          <a:p>
            <a:pPr algn="just"/>
            <a:r>
              <a:rPr lang="en-US" sz="2000" dirty="0" smtClean="0"/>
              <a:t> Early proponents of the weight loss–independent effects of surgery pointed to the </a:t>
            </a:r>
            <a:r>
              <a:rPr lang="en-US" sz="2000" dirty="0" smtClean="0">
                <a:solidFill>
                  <a:srgbClr val="FF0000"/>
                </a:solidFill>
              </a:rPr>
              <a:t>rapid</a:t>
            </a:r>
            <a:r>
              <a:rPr lang="en-US" sz="2000" dirty="0" smtClean="0"/>
              <a:t> resolution of T2DM, which occurs within </a:t>
            </a:r>
            <a:r>
              <a:rPr lang="en-US" sz="2000" dirty="0" smtClean="0">
                <a:solidFill>
                  <a:srgbClr val="FF0000"/>
                </a:solidFill>
              </a:rPr>
              <a:t>days</a:t>
            </a:r>
            <a:r>
              <a:rPr lang="en-US" sz="2000" dirty="0" smtClean="0"/>
              <a:t> postoperatively and </a:t>
            </a:r>
            <a:r>
              <a:rPr lang="en-US" sz="2000" dirty="0" smtClean="0">
                <a:solidFill>
                  <a:srgbClr val="FF0000"/>
                </a:solidFill>
              </a:rPr>
              <a:t>before significant weight loss.</a:t>
            </a:r>
          </a:p>
          <a:p>
            <a:pPr algn="just"/>
            <a:endParaRPr lang="en-US" sz="2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814" t="32000" r="19444" b="22667"/>
          <a:stretch>
            <a:fillRect/>
          </a:stretch>
        </p:blipFill>
        <p:spPr bwMode="auto">
          <a:xfrm>
            <a:off x="0" y="1431621"/>
            <a:ext cx="9167906" cy="42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