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88" r:id="rId4"/>
    <p:sldId id="418" r:id="rId5"/>
    <p:sldId id="420" r:id="rId6"/>
    <p:sldId id="438" r:id="rId7"/>
    <p:sldId id="431" r:id="rId8"/>
    <p:sldId id="331" r:id="rId9"/>
    <p:sldId id="348" r:id="rId10"/>
    <p:sldId id="474" r:id="rId11"/>
    <p:sldId id="339" r:id="rId12"/>
    <p:sldId id="340" r:id="rId13"/>
    <p:sldId id="341" r:id="rId14"/>
    <p:sldId id="342" r:id="rId15"/>
    <p:sldId id="343" r:id="rId16"/>
    <p:sldId id="344" r:id="rId17"/>
    <p:sldId id="347" r:id="rId18"/>
    <p:sldId id="346" r:id="rId19"/>
    <p:sldId id="440" r:id="rId20"/>
    <p:sldId id="376" r:id="rId21"/>
    <p:sldId id="372" r:id="rId22"/>
    <p:sldId id="373" r:id="rId23"/>
    <p:sldId id="374" r:id="rId24"/>
    <p:sldId id="375" r:id="rId25"/>
    <p:sldId id="377" r:id="rId26"/>
    <p:sldId id="378" r:id="rId27"/>
    <p:sldId id="473" r:id="rId28"/>
    <p:sldId id="475" r:id="rId29"/>
    <p:sldId id="293" r:id="rId30"/>
    <p:sldId id="294" r:id="rId31"/>
    <p:sldId id="439" r:id="rId32"/>
    <p:sldId id="482" r:id="rId33"/>
    <p:sldId id="432" r:id="rId34"/>
    <p:sldId id="433" r:id="rId35"/>
    <p:sldId id="434" r:id="rId36"/>
    <p:sldId id="481" r:id="rId37"/>
    <p:sldId id="436" r:id="rId38"/>
    <p:sldId id="447" r:id="rId39"/>
    <p:sldId id="454" r:id="rId40"/>
    <p:sldId id="469" r:id="rId41"/>
    <p:sldId id="379" r:id="rId42"/>
    <p:sldId id="380" r:id="rId43"/>
    <p:sldId id="441" r:id="rId44"/>
    <p:sldId id="442" r:id="rId45"/>
    <p:sldId id="444" r:id="rId46"/>
    <p:sldId id="443" r:id="rId47"/>
    <p:sldId id="381" r:id="rId48"/>
    <p:sldId id="382" r:id="rId49"/>
    <p:sldId id="383" r:id="rId50"/>
    <p:sldId id="384" r:id="rId51"/>
    <p:sldId id="455" r:id="rId52"/>
    <p:sldId id="456" r:id="rId53"/>
    <p:sldId id="457" r:id="rId54"/>
    <p:sldId id="386" r:id="rId55"/>
    <p:sldId id="387" r:id="rId56"/>
    <p:sldId id="388" r:id="rId57"/>
    <p:sldId id="464" r:id="rId58"/>
    <p:sldId id="465" r:id="rId59"/>
    <p:sldId id="466" r:id="rId60"/>
    <p:sldId id="480" r:id="rId61"/>
    <p:sldId id="478" r:id="rId62"/>
    <p:sldId id="467" r:id="rId63"/>
    <p:sldId id="389" r:id="rId64"/>
    <p:sldId id="390" r:id="rId65"/>
    <p:sldId id="391" r:id="rId66"/>
    <p:sldId id="468" r:id="rId67"/>
    <p:sldId id="392" r:id="rId68"/>
    <p:sldId id="393" r:id="rId69"/>
    <p:sldId id="394" r:id="rId70"/>
    <p:sldId id="395" r:id="rId71"/>
    <p:sldId id="396" r:id="rId72"/>
    <p:sldId id="397" r:id="rId73"/>
    <p:sldId id="470" r:id="rId74"/>
    <p:sldId id="483" r:id="rId75"/>
    <p:sldId id="398" r:id="rId76"/>
    <p:sldId id="399" r:id="rId77"/>
    <p:sldId id="400" r:id="rId78"/>
    <p:sldId id="401" r:id="rId79"/>
    <p:sldId id="428" r:id="rId80"/>
    <p:sldId id="484" r:id="rId81"/>
    <p:sldId id="363" r:id="rId82"/>
    <p:sldId id="328" r:id="rId83"/>
    <p:sldId id="360" r:id="rId84"/>
    <p:sldId id="361" r:id="rId85"/>
    <p:sldId id="362" r:id="rId86"/>
    <p:sldId id="366" r:id="rId8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2"/>
    <a:srgbClr val="000032"/>
    <a:srgbClr val="FFFF99"/>
    <a:srgbClr val="FFFF79"/>
    <a:srgbClr val="CCFFFF"/>
    <a:srgbClr val="FFC1FF"/>
    <a:srgbClr val="A3DCFF"/>
    <a:srgbClr val="FFC715"/>
    <a:srgbClr val="B0FF97"/>
    <a:srgbClr val="96F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aximized" horzBarState="maximized">
    <p:restoredLeft sz="84380"/>
    <p:restoredTop sz="94660"/>
  </p:normalViewPr>
  <p:slideViewPr>
    <p:cSldViewPr>
      <p:cViewPr varScale="1">
        <p:scale>
          <a:sx n="71" d="100"/>
          <a:sy n="71" d="100"/>
        </p:scale>
        <p:origin x="1504" y="4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947E7-A9B0-4F08-8622-A0D9E9CBA6F5}" type="datetimeFigureOut">
              <a:rPr lang="fa-IR" smtClean="0"/>
              <a:pPr/>
              <a:t>05/18/1438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413B9F3-4AE3-4E00-A1BC-147F4DF3E4F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2947E7-A9B0-4F08-8622-A0D9E9CBA6F5}" type="datetimeFigureOut">
              <a:rPr lang="fa-IR" smtClean="0"/>
              <a:pPr/>
              <a:t>05/18/1438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13B9F3-4AE3-4E00-A1BC-147F4DF3E4F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hef.ac.uk/FRA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3581400"/>
          </a:xfrm>
          <a:solidFill>
            <a:schemeClr val="accent5">
              <a:lumMod val="20000"/>
              <a:lumOff val="80000"/>
            </a:schemeClr>
          </a:solidFill>
          <a:effectLst>
            <a:glow rad="101600">
              <a:srgbClr val="3A001D">
                <a:alpha val="60000"/>
              </a:srgbClr>
            </a:glow>
          </a:effectLst>
          <a:scene3d>
            <a:camera prst="orthographicFront"/>
            <a:lightRig rig="threePt" dir="t"/>
          </a:scene3d>
          <a:sp3d>
            <a:bevelT prst="relaxedInset"/>
          </a:sp3d>
        </p:spPr>
        <p:txBody>
          <a:bodyPr>
            <a:normAutofit/>
          </a:bodyPr>
          <a:lstStyle/>
          <a:p>
            <a:pPr rtl="0"/>
            <a:r>
              <a:rPr lang="en-US" dirty="0" smtClean="0"/>
              <a:t/>
            </a:r>
            <a:br>
              <a:rPr lang="en-US" dirty="0" smtClean="0"/>
            </a:br>
            <a:r>
              <a:rPr lang="en-US" sz="8000" b="1" dirty="0" smtClean="0">
                <a:solidFill>
                  <a:srgbClr val="000042"/>
                </a:solidFill>
                <a:latin typeface="Times New Roman" pitchFamily="18" charset="0"/>
                <a:cs typeface="Times New Roman" pitchFamily="18" charset="0"/>
              </a:rPr>
              <a:t>Management of Osteoporosis</a:t>
            </a:r>
            <a:endParaRPr lang="fa-IR" b="1" dirty="0">
              <a:solidFill>
                <a:srgbClr val="000042"/>
              </a:solidFill>
              <a:latin typeface="Times New Roman" pitchFamily="18" charset="0"/>
              <a:cs typeface="Times New Roman" pitchFamily="18" charset="0"/>
            </a:endParaRPr>
          </a:p>
        </p:txBody>
      </p:sp>
      <p:sp>
        <p:nvSpPr>
          <p:cNvPr id="3" name="Subtitle 2"/>
          <p:cNvSpPr>
            <a:spLocks noGrp="1"/>
          </p:cNvSpPr>
          <p:nvPr>
            <p:ph type="subTitle" idx="1"/>
          </p:nvPr>
        </p:nvSpPr>
        <p:spPr>
          <a:xfrm>
            <a:off x="381000" y="4419600"/>
            <a:ext cx="8534400" cy="2209800"/>
          </a:xfrm>
          <a:solidFill>
            <a:schemeClr val="accent6">
              <a:lumMod val="40000"/>
              <a:lumOff val="60000"/>
            </a:schemeClr>
          </a:solidFill>
          <a:ln w="38100">
            <a:solidFill>
              <a:schemeClr val="tx1"/>
            </a:solidFill>
          </a:ln>
          <a:effectLst>
            <a:glow rad="101600">
              <a:srgbClr val="660033">
                <a:alpha val="60000"/>
              </a:srgbClr>
            </a:glow>
          </a:effectLst>
          <a:scene3d>
            <a:camera prst="orthographicFront"/>
            <a:lightRig rig="threePt" dir="t"/>
          </a:scene3d>
          <a:sp3d>
            <a:bevelT prst="angle"/>
          </a:sp3d>
        </p:spPr>
        <p:txBody>
          <a:bodyPr>
            <a:normAutofit fontScale="85000" lnSpcReduction="20000"/>
          </a:bodyPr>
          <a:lstStyle/>
          <a:p>
            <a:pPr algn="l" rtl="0"/>
            <a:r>
              <a:rPr lang="en-US" sz="2800" i="1" dirty="0" smtClean="0">
                <a:solidFill>
                  <a:srgbClr val="002B32"/>
                </a:solidFill>
              </a:rPr>
              <a:t>Presented by:</a:t>
            </a:r>
          </a:p>
          <a:p>
            <a:r>
              <a:rPr lang="en-US" sz="3900" dirty="0" err="1" smtClean="0">
                <a:solidFill>
                  <a:srgbClr val="3A001D"/>
                </a:solidFill>
                <a:latin typeface="Arial Rounded MT Bold" pitchFamily="34" charset="0"/>
              </a:rPr>
              <a:t>Saeed</a:t>
            </a:r>
            <a:r>
              <a:rPr lang="en-US" sz="3900" dirty="0" smtClean="0">
                <a:solidFill>
                  <a:srgbClr val="3A001D"/>
                </a:solidFill>
                <a:latin typeface="Arial Rounded MT Bold" pitchFamily="34" charset="0"/>
              </a:rPr>
              <a:t> </a:t>
            </a:r>
            <a:r>
              <a:rPr lang="en-US" sz="3900" dirty="0" err="1" smtClean="0">
                <a:solidFill>
                  <a:srgbClr val="3A001D"/>
                </a:solidFill>
                <a:latin typeface="Arial Rounded MT Bold" pitchFamily="34" charset="0"/>
              </a:rPr>
              <a:t>Behradmanesh</a:t>
            </a:r>
            <a:r>
              <a:rPr lang="en-US" sz="3900" dirty="0" smtClean="0">
                <a:solidFill>
                  <a:srgbClr val="3A001D"/>
                </a:solidFill>
                <a:latin typeface="Arial Rounded MT Bold" pitchFamily="34" charset="0"/>
              </a:rPr>
              <a:t>, MD</a:t>
            </a:r>
          </a:p>
          <a:p>
            <a:pPr rtl="0"/>
            <a:r>
              <a:rPr lang="en-US" sz="3000" i="1" dirty="0" smtClean="0">
                <a:solidFill>
                  <a:srgbClr val="002B32"/>
                </a:solidFill>
                <a:cs typeface="+mj-cs"/>
              </a:rPr>
              <a:t>Internist, Endocrinologist</a:t>
            </a:r>
          </a:p>
          <a:p>
            <a:pPr algn="r" rtl="0"/>
            <a:endParaRPr lang="en-US" sz="3000" dirty="0" smtClean="0">
              <a:solidFill>
                <a:srgbClr val="660033"/>
              </a:solidFill>
              <a:cs typeface="Times New Roman" pitchFamily="18" charset="0"/>
            </a:endParaRPr>
          </a:p>
          <a:p>
            <a:pPr algn="r" rtl="0"/>
            <a:r>
              <a:rPr lang="en-US" sz="3000" i="1" dirty="0" smtClean="0">
                <a:solidFill>
                  <a:srgbClr val="3E001F"/>
                </a:solidFill>
                <a:cs typeface="Times New Roman" pitchFamily="18" charset="0"/>
              </a:rPr>
              <a:t>Iran, Isfahan, Feb. 2017 </a:t>
            </a:r>
            <a:endParaRPr lang="fa-IR" sz="3000" i="1" dirty="0">
              <a:solidFill>
                <a:srgbClr val="3E001F"/>
              </a:solidFill>
              <a:cs typeface="Times New Roman" pitchFamily="18" charset="0"/>
            </a:endParaRPr>
          </a:p>
        </p:txBody>
      </p:sp>
      <p:sp>
        <p:nvSpPr>
          <p:cNvPr id="4" name="TextBox 3"/>
          <p:cNvSpPr txBox="1"/>
          <p:nvPr/>
        </p:nvSpPr>
        <p:spPr>
          <a:xfrm>
            <a:off x="381000" y="457200"/>
            <a:ext cx="2438400" cy="523220"/>
          </a:xfrm>
          <a:prstGeom prst="rect">
            <a:avLst/>
          </a:prstGeom>
          <a:noFill/>
        </p:spPr>
        <p:txBody>
          <a:bodyPr wrap="square" rtlCol="1">
            <a:spAutoFit/>
          </a:bodyPr>
          <a:lstStyle/>
          <a:p>
            <a:pPr algn="l" rtl="0"/>
            <a:r>
              <a:rPr lang="en-US" sz="2800" i="1" dirty="0" smtClean="0">
                <a:solidFill>
                  <a:srgbClr val="660033"/>
                </a:solidFill>
              </a:rPr>
              <a:t>Clinical Practice</a:t>
            </a:r>
            <a:endParaRPr lang="fa-I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563562"/>
          </a:xfrm>
          <a:solidFill>
            <a:schemeClr val="accent6">
              <a:lumMod val="20000"/>
              <a:lumOff val="80000"/>
            </a:schemeClr>
          </a:solidFill>
        </p:spPr>
        <p:txBody>
          <a:bodyPr>
            <a:noAutofit/>
          </a:bodyPr>
          <a:lstStyle/>
          <a:p>
            <a:pPr rtl="0"/>
            <a:r>
              <a:rPr lang="en-US" sz="2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r>
            <a:br>
              <a:rPr lang="en-US" sz="2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br>
            <a:r>
              <a:rPr lang="en-US" sz="2800" b="1" i="1" u="sng" dirty="0" smtClean="0">
                <a:solidFill>
                  <a:schemeClr val="tx2">
                    <a:lumMod val="50000"/>
                  </a:schemeClr>
                </a:solidFill>
                <a:effectLst>
                  <a:outerShdw blurRad="38100" dist="38100" dir="2700000" algn="tl">
                    <a:srgbClr val="000000">
                      <a:alpha val="43137"/>
                    </a:srgbClr>
                  </a:outerShdw>
                </a:effectLst>
                <a:latin typeface="Arial Narrow" panose="020B0606020202030204" pitchFamily="34" charset="0"/>
              </a:rPr>
              <a:t>NOGG</a:t>
            </a:r>
            <a:r>
              <a:rPr lang="en-US" sz="2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NATIONAL OSTEOPOROSIS GUIDELINE </a:t>
            </a:r>
            <a:r>
              <a:rPr lang="en-US" sz="2800" b="1" dirty="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GROUP</a:t>
            </a:r>
            <a:br>
              <a:rPr lang="en-US" sz="2800" b="1" dirty="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br>
            <a:endParaRPr lang="fa-IR" sz="2800" b="1" dirty="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a:xfrm>
            <a:off x="152400" y="1143000"/>
            <a:ext cx="8839200" cy="4525963"/>
          </a:xfrm>
        </p:spPr>
        <p:txBody>
          <a:bodyPr>
            <a:normAutofit/>
          </a:bodyPr>
          <a:lstStyle/>
          <a:p>
            <a:pPr marL="274320" indent="-274320" algn="justLow" rtl="0">
              <a:lnSpc>
                <a:spcPct val="128000"/>
              </a:lnSpc>
              <a:spcBef>
                <a:spcPts val="1200"/>
              </a:spcBef>
              <a:spcAft>
                <a:spcPts val="600"/>
              </a:spcAft>
            </a:pPr>
            <a:r>
              <a:rPr lang="en-US" sz="4000" b="1" dirty="0" smtClean="0"/>
              <a:t>Guideline for the </a:t>
            </a:r>
            <a:r>
              <a:rPr lang="en-US" sz="4000" b="1" dirty="0"/>
              <a:t>diagnosis </a:t>
            </a:r>
            <a:r>
              <a:rPr lang="en-US" sz="4000" b="1" dirty="0" smtClean="0"/>
              <a:t>and management of osteoporosis in </a:t>
            </a:r>
            <a:r>
              <a:rPr lang="en-US" sz="4000" b="1" dirty="0"/>
              <a:t>postmenopausal </a:t>
            </a:r>
            <a:r>
              <a:rPr lang="en-US" sz="4000" b="1" dirty="0" smtClean="0"/>
              <a:t>women and </a:t>
            </a:r>
            <a:r>
              <a:rPr lang="en-US" sz="4000" b="1" dirty="0"/>
              <a:t>men from the age </a:t>
            </a:r>
            <a:r>
              <a:rPr lang="en-US" sz="4000" b="1" dirty="0" smtClean="0"/>
              <a:t>of 50 </a:t>
            </a:r>
            <a:r>
              <a:rPr lang="en-US" sz="4000" b="1" dirty="0"/>
              <a:t>years in the </a:t>
            </a:r>
            <a:r>
              <a:rPr lang="en-US" sz="4000" b="1" dirty="0" smtClean="0"/>
              <a:t>UK</a:t>
            </a:r>
          </a:p>
          <a:p>
            <a:pPr marL="274320" indent="-274320" algn="justLow" rtl="0">
              <a:lnSpc>
                <a:spcPct val="128000"/>
              </a:lnSpc>
              <a:spcBef>
                <a:spcPts val="1200"/>
              </a:spcBef>
              <a:spcAft>
                <a:spcPts val="600"/>
              </a:spcAft>
            </a:pPr>
            <a:r>
              <a:rPr lang="en-US" sz="4000" b="1" i="1" dirty="0">
                <a:solidFill>
                  <a:schemeClr val="accent2">
                    <a:lumMod val="50000"/>
                  </a:schemeClr>
                </a:solidFill>
              </a:rPr>
              <a:t>Updated </a:t>
            </a:r>
            <a:r>
              <a:rPr lang="en-US" sz="4000" b="1" i="1" dirty="0" smtClean="0">
                <a:solidFill>
                  <a:schemeClr val="accent2">
                    <a:lumMod val="50000"/>
                  </a:schemeClr>
                </a:solidFill>
              </a:rPr>
              <a:t>January 2016</a:t>
            </a:r>
            <a:endParaRPr lang="fa-IR" sz="4000" b="1" i="1" dirty="0">
              <a:solidFill>
                <a:schemeClr val="accent2">
                  <a:lumMod val="50000"/>
                </a:schemeClr>
              </a:solidFill>
            </a:endParaRPr>
          </a:p>
        </p:txBody>
      </p:sp>
    </p:spTree>
    <p:extLst>
      <p:ext uri="{BB962C8B-B14F-4D97-AF65-F5344CB8AC3E}">
        <p14:creationId xmlns:p14="http://schemas.microsoft.com/office/powerpoint/2010/main" val="392281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304800"/>
            <a:ext cx="9144000" cy="620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 y="809625"/>
            <a:ext cx="9144000" cy="523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790575"/>
            <a:ext cx="9144000" cy="5381625"/>
          </a:xfrm>
          <a:prstGeom prst="rect">
            <a:avLst/>
          </a:prstGeom>
          <a:noFill/>
          <a:ln w="9525">
            <a:noFill/>
            <a:miter lim="800000"/>
            <a:headEnd/>
            <a:tailEnd/>
          </a:ln>
          <a:effectLst/>
        </p:spPr>
      </p:pic>
      <p:sp>
        <p:nvSpPr>
          <p:cNvPr id="3" name="TextBox 2"/>
          <p:cNvSpPr txBox="1"/>
          <p:nvPr/>
        </p:nvSpPr>
        <p:spPr>
          <a:xfrm>
            <a:off x="6172200" y="5542002"/>
            <a:ext cx="2286000" cy="523220"/>
          </a:xfrm>
          <a:prstGeom prst="rect">
            <a:avLst/>
          </a:prstGeom>
          <a:noFill/>
        </p:spPr>
        <p:txBody>
          <a:bodyPr wrap="square" rtlCol="1">
            <a:spAutoFit/>
          </a:bodyPr>
          <a:lstStyle/>
          <a:p>
            <a:pPr algn="l" rtl="0"/>
            <a:r>
              <a:rPr lang="en-US" sz="2800" dirty="0" smtClean="0">
                <a:latin typeface="Arial Narrow" pitchFamily="34" charset="0"/>
              </a:rPr>
              <a:t>Acromegaly</a:t>
            </a:r>
            <a:endParaRPr lang="fa-IR" sz="2800" dirty="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304800"/>
            <a:ext cx="9144000" cy="6256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457200"/>
            <a:ext cx="9144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381000"/>
            <a:ext cx="9144000" cy="4419600"/>
          </a:xfrm>
          <a:prstGeom prst="rect">
            <a:avLst/>
          </a:prstGeom>
          <a:noFill/>
          <a:ln w="9525">
            <a:noFill/>
            <a:miter lim="800000"/>
            <a:headEnd/>
            <a:tailEnd/>
          </a:ln>
          <a:effectLst/>
        </p:spPr>
      </p:pic>
      <p:sp>
        <p:nvSpPr>
          <p:cNvPr id="3" name="TextBox 2"/>
          <p:cNvSpPr txBox="1"/>
          <p:nvPr/>
        </p:nvSpPr>
        <p:spPr>
          <a:xfrm>
            <a:off x="76200" y="1671935"/>
            <a:ext cx="1600200" cy="461665"/>
          </a:xfrm>
          <a:prstGeom prst="rect">
            <a:avLst/>
          </a:prstGeom>
          <a:noFill/>
        </p:spPr>
        <p:txBody>
          <a:bodyPr wrap="square" rtlCol="1">
            <a:spAutoFit/>
          </a:bodyPr>
          <a:lstStyle/>
          <a:p>
            <a:pPr algn="l" rtl="0"/>
            <a:r>
              <a:rPr lang="en-US" sz="2400" dirty="0" err="1" smtClean="0">
                <a:latin typeface="Arial Narrow" pitchFamily="34" charset="0"/>
              </a:rPr>
              <a:t>Warfarin</a:t>
            </a:r>
            <a:endParaRPr lang="fa-IR" sz="2400"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8600" y="76200"/>
            <a:ext cx="8534400" cy="6627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28600" y="381000"/>
            <a:ext cx="85344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4" y="133350"/>
            <a:ext cx="4124325"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552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8438"/>
            <a:ext cx="4572000" cy="944562"/>
          </a:xfrm>
          <a:solidFill>
            <a:schemeClr val="accent2">
              <a:lumMod val="20000"/>
              <a:lumOff val="80000"/>
            </a:schemeClr>
          </a:solidFill>
          <a:ln w="47625" cap="sq" cmpd="tri">
            <a:solidFill>
              <a:schemeClr val="tx1"/>
            </a:solidFill>
            <a:bevel/>
          </a:ln>
          <a:effectLst>
            <a:glow rad="101600">
              <a:srgbClr val="00414B">
                <a:alpha val="60000"/>
              </a:srgbClr>
            </a:glow>
          </a:effectLst>
          <a:scene3d>
            <a:camera prst="orthographicFront"/>
            <a:lightRig rig="threePt" dir="t"/>
          </a:scene3d>
          <a:sp3d>
            <a:bevelT/>
          </a:sp3d>
        </p:spPr>
        <p:txBody>
          <a:bodyPr/>
          <a:lstStyle/>
          <a:p>
            <a:r>
              <a:rPr lang="en-US" b="1" i="1" dirty="0" smtClean="0">
                <a:solidFill>
                  <a:srgbClr val="660033"/>
                </a:solidFill>
              </a:rPr>
              <a:t>Definition:</a:t>
            </a:r>
            <a:endParaRPr lang="fa-IR" b="1" i="1" dirty="0">
              <a:solidFill>
                <a:srgbClr val="660033"/>
              </a:solidFill>
            </a:endParaRPr>
          </a:p>
        </p:txBody>
      </p:sp>
      <p:sp>
        <p:nvSpPr>
          <p:cNvPr id="3" name="Content Placeholder 2"/>
          <p:cNvSpPr>
            <a:spLocks noGrp="1"/>
          </p:cNvSpPr>
          <p:nvPr>
            <p:ph idx="1"/>
          </p:nvPr>
        </p:nvSpPr>
        <p:spPr>
          <a:xfrm>
            <a:off x="228600" y="1371600"/>
            <a:ext cx="8763000" cy="5257800"/>
          </a:xfrm>
          <a:solidFill>
            <a:srgbClr val="000042"/>
          </a:solidFill>
          <a:ln w="25400" cmpd="tri">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101600">
              <a:srgbClr val="660033">
                <a:alpha val="60000"/>
              </a:srgbClr>
            </a:glow>
          </a:effectLst>
          <a:scene3d>
            <a:camera prst="orthographicFront"/>
            <a:lightRig rig="threePt" dir="t"/>
          </a:scene3d>
          <a:sp3d>
            <a:bevelT w="165100" prst="coolSlant"/>
          </a:sp3d>
        </p:spPr>
        <p:txBody>
          <a:bodyPr>
            <a:normAutofit/>
          </a:bodyPr>
          <a:lstStyle/>
          <a:p>
            <a:pPr marL="365760" algn="just" rtl="0">
              <a:spcBef>
                <a:spcPts val="2400"/>
              </a:spcBef>
              <a:spcAft>
                <a:spcPts val="1200"/>
              </a:spcAft>
              <a:buNone/>
            </a:pPr>
            <a:r>
              <a:rPr lang="en-US" sz="2200" dirty="0" smtClean="0">
                <a:solidFill>
                  <a:schemeClr val="accent2">
                    <a:lumMod val="40000"/>
                    <a:lumOff val="60000"/>
                  </a:schemeClr>
                </a:solidFill>
                <a:latin typeface="Arial"/>
                <a:cs typeface="Arial"/>
              </a:rPr>
              <a:t>►</a:t>
            </a:r>
            <a:r>
              <a:rPr lang="en-US" sz="2200" dirty="0" smtClean="0">
                <a:latin typeface="Arial"/>
                <a:cs typeface="Arial"/>
              </a:rPr>
              <a:t> </a:t>
            </a:r>
            <a:r>
              <a:rPr lang="en-US" sz="3600" dirty="0" smtClean="0">
                <a:solidFill>
                  <a:srgbClr val="FFFF99"/>
                </a:solidFill>
              </a:rPr>
              <a:t>A disease characterized by low bone mass and microarchitectural deterioration of bone tissue, leading to: </a:t>
            </a:r>
          </a:p>
          <a:p>
            <a:pPr marL="765810" lvl="1" algn="just" rtl="0">
              <a:spcBef>
                <a:spcPts val="900"/>
              </a:spcBef>
              <a:spcAft>
                <a:spcPts val="300"/>
              </a:spcAft>
              <a:buNone/>
            </a:pPr>
            <a:r>
              <a:rPr lang="en-US" sz="3600" b="1" i="1" dirty="0" smtClean="0">
                <a:solidFill>
                  <a:srgbClr val="FF6565"/>
                </a:solidFill>
              </a:rPr>
              <a:t>-</a:t>
            </a:r>
            <a:r>
              <a:rPr lang="en-US" sz="3200" i="1" dirty="0" smtClean="0">
                <a:solidFill>
                  <a:schemeClr val="tx2">
                    <a:lumMod val="20000"/>
                    <a:lumOff val="80000"/>
                  </a:schemeClr>
                </a:solidFill>
              </a:rPr>
              <a:t> enhanced bone fragility  </a:t>
            </a:r>
          </a:p>
          <a:p>
            <a:pPr marL="765810" lvl="1" algn="just" rtl="0">
              <a:spcBef>
                <a:spcPts val="900"/>
              </a:spcBef>
              <a:spcAft>
                <a:spcPts val="300"/>
              </a:spcAft>
              <a:buNone/>
            </a:pPr>
            <a:r>
              <a:rPr lang="en-US" sz="3600" b="1" i="1" dirty="0" smtClean="0">
                <a:solidFill>
                  <a:srgbClr val="FF6565"/>
                </a:solidFill>
              </a:rPr>
              <a:t>-</a:t>
            </a:r>
            <a:r>
              <a:rPr lang="en-US" sz="3200" i="1" dirty="0" smtClean="0">
                <a:solidFill>
                  <a:schemeClr val="tx2">
                    <a:lumMod val="20000"/>
                    <a:lumOff val="80000"/>
                  </a:schemeClr>
                </a:solidFill>
              </a:rPr>
              <a:t> increased fracture risk.</a:t>
            </a:r>
          </a:p>
          <a:p>
            <a:pPr marL="365760" algn="just" rtl="0">
              <a:spcBef>
                <a:spcPts val="2400"/>
              </a:spcBef>
              <a:spcAft>
                <a:spcPts val="1200"/>
              </a:spcAft>
              <a:buNone/>
            </a:pPr>
            <a:r>
              <a:rPr lang="en-US" sz="2200" dirty="0" smtClean="0">
                <a:solidFill>
                  <a:schemeClr val="accent2">
                    <a:lumMod val="40000"/>
                    <a:lumOff val="60000"/>
                  </a:schemeClr>
                </a:solidFill>
                <a:latin typeface="Arial"/>
                <a:cs typeface="Arial"/>
              </a:rPr>
              <a:t>►</a:t>
            </a:r>
            <a:r>
              <a:rPr lang="en-US" sz="2200" dirty="0" smtClean="0">
                <a:solidFill>
                  <a:srgbClr val="FFFF99"/>
                </a:solidFill>
                <a:latin typeface="Arial"/>
                <a:cs typeface="Arial"/>
              </a:rPr>
              <a:t> </a:t>
            </a:r>
            <a:r>
              <a:rPr lang="en-US" sz="3600" dirty="0" smtClean="0">
                <a:solidFill>
                  <a:srgbClr val="FFFF99"/>
                </a:solidFill>
              </a:rPr>
              <a:t>Lack of bone mass, both in mineral and organic contents.</a:t>
            </a:r>
            <a:endParaRPr lang="fa-IR" sz="3600" dirty="0">
              <a:solidFill>
                <a:srgbClr val="FFFF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2228850"/>
          </a:xfrm>
          <a:prstGeom prst="rect">
            <a:avLst/>
          </a:prstGeom>
          <a:noFill/>
          <a:ln w="84582" cmpd="tri">
            <a:solidFill>
              <a:schemeClr val="accent5">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5876925"/>
            <a:ext cx="8904287" cy="447675"/>
          </a:xfrm>
          <a:prstGeom prst="rect">
            <a:avLst/>
          </a:prstGeom>
          <a:solidFill>
            <a:schemeClr val="accent4">
              <a:lumMod val="20000"/>
              <a:lumOff val="80000"/>
            </a:schemeClr>
          </a:solidFill>
          <a:ln w="38100">
            <a:solidFill>
              <a:schemeClr val="accent2">
                <a:lumMod val="50000"/>
              </a:schemeClr>
            </a:solidFill>
          </a:ln>
        </p:spPr>
      </p:pic>
    </p:spTree>
    <p:extLst>
      <p:ext uri="{BB962C8B-B14F-4D97-AF65-F5344CB8AC3E}">
        <p14:creationId xmlns:p14="http://schemas.microsoft.com/office/powerpoint/2010/main" val="343548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771650"/>
            <a:ext cx="8894763"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65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757363"/>
            <a:ext cx="8885237"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024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990725"/>
            <a:ext cx="8913813"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677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76225"/>
            <a:ext cx="89154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3124200"/>
            <a:ext cx="8991600" cy="2384755"/>
          </a:xfrm>
          <a:prstGeom prst="rect">
            <a:avLst/>
          </a:prstGeom>
          <a:solidFill>
            <a:schemeClr val="bg1">
              <a:lumMod val="95000"/>
            </a:schemeClr>
          </a:solidFill>
        </p:spPr>
        <p:txBody>
          <a:bodyPr wrap="square" rtlCol="1">
            <a:spAutoFit/>
          </a:bodyPr>
          <a:lstStyle/>
          <a:p>
            <a:pPr algn="l" rtl="0">
              <a:lnSpc>
                <a:spcPct val="133000"/>
              </a:lnSpc>
            </a:pPr>
            <a:r>
              <a:rPr lang="en-US" sz="2800" i="1" u="sng"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R2.</a:t>
            </a:r>
            <a:r>
              <a:rPr lang="en-US" sz="2800" dirty="0">
                <a:latin typeface="Times New Roman" panose="02020603050405020304" pitchFamily="18" charset="0"/>
                <a:cs typeface="Times New Roman" panose="02020603050405020304" pitchFamily="18" charset="0"/>
              </a:rPr>
              <a:t> A detailed history, physical exam, and </a:t>
            </a:r>
            <a:r>
              <a:rPr lang="en-US" sz="2800" dirty="0" smtClean="0">
                <a:latin typeface="Times New Roman" panose="02020603050405020304" pitchFamily="18" charset="0"/>
                <a:cs typeface="Times New Roman" panose="02020603050405020304" pitchFamily="18" charset="0"/>
              </a:rPr>
              <a:t>clinical fracture </a:t>
            </a:r>
            <a:r>
              <a:rPr lang="en-US" sz="2800" dirty="0">
                <a:latin typeface="Times New Roman" panose="02020603050405020304" pitchFamily="18" charset="0"/>
                <a:cs typeface="Times New Roman" panose="02020603050405020304" pitchFamily="18" charset="0"/>
              </a:rPr>
              <a:t>risk assessment with the </a:t>
            </a:r>
            <a:r>
              <a:rPr lang="en-US" sz="2800" dirty="0" smtClean="0">
                <a:latin typeface="Times New Roman" panose="02020603050405020304" pitchFamily="18" charset="0"/>
                <a:cs typeface="Times New Roman" panose="02020603050405020304" pitchFamily="18" charset="0"/>
              </a:rPr>
              <a:t>WHO </a:t>
            </a:r>
            <a:r>
              <a:rPr lang="en-US" sz="2800" dirty="0">
                <a:latin typeface="Times New Roman" panose="02020603050405020304" pitchFamily="18" charset="0"/>
                <a:cs typeface="Times New Roman" panose="02020603050405020304" pitchFamily="18" charset="0"/>
              </a:rPr>
              <a:t>Fracture Risk Assessment </a:t>
            </a:r>
            <a:r>
              <a:rPr lang="en-US" sz="2800" dirty="0" smtClean="0">
                <a:latin typeface="Times New Roman" panose="02020603050405020304" pitchFamily="18" charset="0"/>
                <a:cs typeface="Times New Roman" panose="02020603050405020304" pitchFamily="18" charset="0"/>
              </a:rPr>
              <a:t>Tool (FRAX</a:t>
            </a:r>
            <a:r>
              <a:rPr lang="en-US" sz="2800" dirty="0">
                <a:latin typeface="Times New Roman" panose="02020603050405020304" pitchFamily="18" charset="0"/>
                <a:cs typeface="Times New Roman" panose="02020603050405020304" pitchFamily="18" charset="0"/>
              </a:rPr>
              <a:t>®) should be included in the initial </a:t>
            </a:r>
            <a:r>
              <a:rPr lang="en-US" sz="2800" dirty="0" smtClean="0">
                <a:latin typeface="Times New Roman" panose="02020603050405020304" pitchFamily="18" charset="0"/>
                <a:cs typeface="Times New Roman" panose="02020603050405020304" pitchFamily="18" charset="0"/>
              </a:rPr>
              <a:t>evaluation for </a:t>
            </a:r>
            <a:r>
              <a:rPr lang="en-US" sz="2800" dirty="0">
                <a:latin typeface="Times New Roman" panose="02020603050405020304" pitchFamily="18" charset="0"/>
                <a:cs typeface="Times New Roman" panose="02020603050405020304" pitchFamily="18" charset="0"/>
              </a:rPr>
              <a:t>osteoporosis (Grade B; BEL 2).</a:t>
            </a:r>
            <a:endParaRPr lang="fa-I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80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295525"/>
            <a:ext cx="9047163"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824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143000"/>
            <a:ext cx="90757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688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91600" cy="6477000"/>
          </a:xfrm>
          <a:solidFill>
            <a:schemeClr val="accent5">
              <a:lumMod val="20000"/>
              <a:lumOff val="80000"/>
            </a:schemeClr>
          </a:solidFill>
        </p:spPr>
        <p:txBody>
          <a:bodyPr>
            <a:noAutofit/>
          </a:bodyPr>
          <a:lstStyle/>
          <a:p>
            <a:pPr marL="237600" indent="-237600" algn="justLow" rtl="0">
              <a:lnSpc>
                <a:spcPct val="142000"/>
              </a:lnSpc>
              <a:spcBef>
                <a:spcPts val="0"/>
              </a:spcBef>
            </a:pPr>
            <a:r>
              <a:rPr lang="en-US" sz="4000" b="1" dirty="0">
                <a:solidFill>
                  <a:srgbClr val="000042"/>
                </a:solidFill>
              </a:rPr>
              <a:t>The </a:t>
            </a:r>
            <a:r>
              <a:rPr lang="en-US" sz="4000" b="1" dirty="0" smtClean="0">
                <a:solidFill>
                  <a:srgbClr val="000042"/>
                </a:solidFill>
              </a:rPr>
              <a:t>WHO &amp; </a:t>
            </a:r>
            <a:r>
              <a:rPr lang="en-US" sz="4000" b="1" dirty="0">
                <a:solidFill>
                  <a:srgbClr val="000042"/>
                </a:solidFill>
              </a:rPr>
              <a:t>the </a:t>
            </a:r>
            <a:r>
              <a:rPr lang="en-US" sz="4000" b="1" dirty="0" smtClean="0">
                <a:solidFill>
                  <a:srgbClr val="000042"/>
                </a:solidFill>
              </a:rPr>
              <a:t>IOF </a:t>
            </a:r>
            <a:r>
              <a:rPr lang="en-US" sz="4000" b="1" dirty="0">
                <a:solidFill>
                  <a:srgbClr val="000042"/>
                </a:solidFill>
              </a:rPr>
              <a:t>recommend that the reference technology for the diagnosis of osteoporosis is dual energy X-ray absorptiometry (DXA) applied to the </a:t>
            </a:r>
            <a:r>
              <a:rPr lang="en-US" sz="4000" b="1" i="1" dirty="0">
                <a:solidFill>
                  <a:schemeClr val="accent2">
                    <a:lumMod val="50000"/>
                  </a:schemeClr>
                </a:solidFill>
                <a:effectLst>
                  <a:outerShdw blurRad="38100" dist="38100" dir="2700000" algn="tl">
                    <a:srgbClr val="000000">
                      <a:alpha val="43137"/>
                    </a:srgbClr>
                  </a:outerShdw>
                </a:effectLst>
              </a:rPr>
              <a:t>femoral </a:t>
            </a:r>
            <a:r>
              <a:rPr lang="en-US" sz="4000" b="1" i="1" dirty="0" smtClean="0">
                <a:solidFill>
                  <a:schemeClr val="accent2">
                    <a:lumMod val="50000"/>
                  </a:schemeClr>
                </a:solidFill>
                <a:effectLst>
                  <a:outerShdw blurRad="38100" dist="38100" dir="2700000" algn="tl">
                    <a:srgbClr val="000000">
                      <a:alpha val="43137"/>
                    </a:srgbClr>
                  </a:outerShdw>
                </a:effectLst>
              </a:rPr>
              <a:t>neck</a:t>
            </a:r>
            <a:r>
              <a:rPr lang="en-US" sz="4000" b="1" i="1" dirty="0">
                <a:solidFill>
                  <a:schemeClr val="accent2">
                    <a:lumMod val="50000"/>
                  </a:schemeClr>
                </a:solidFill>
                <a:effectLst>
                  <a:outerShdw blurRad="38100" dist="38100" dir="2700000" algn="tl">
                    <a:srgbClr val="000000">
                      <a:alpha val="43137"/>
                    </a:srgbClr>
                  </a:outerShdw>
                </a:effectLst>
              </a:rPr>
              <a:t>.</a:t>
            </a:r>
            <a:endParaRPr lang="en-US" sz="4000" b="1" i="1" dirty="0" smtClean="0">
              <a:solidFill>
                <a:schemeClr val="accent2">
                  <a:lumMod val="50000"/>
                </a:schemeClr>
              </a:solidFill>
              <a:effectLst>
                <a:outerShdw blurRad="38100" dist="38100" dir="2700000" algn="tl">
                  <a:srgbClr val="000000">
                    <a:alpha val="43137"/>
                  </a:srgbClr>
                </a:outerShdw>
              </a:effectLst>
            </a:endParaRPr>
          </a:p>
          <a:p>
            <a:pPr marL="237600" indent="-237600" algn="justLow" rtl="0">
              <a:lnSpc>
                <a:spcPct val="142000"/>
              </a:lnSpc>
              <a:spcBef>
                <a:spcPts val="0"/>
              </a:spcBef>
            </a:pPr>
            <a:endParaRPr lang="en-US" b="1" dirty="0" smtClean="0">
              <a:solidFill>
                <a:srgbClr val="000042"/>
              </a:solidFill>
            </a:endParaRPr>
          </a:p>
          <a:p>
            <a:pPr marL="237600" indent="-237600" algn="justLow" rtl="0">
              <a:lnSpc>
                <a:spcPct val="142000"/>
              </a:lnSpc>
              <a:spcBef>
                <a:spcPts val="0"/>
              </a:spcBef>
            </a:pPr>
            <a:endParaRPr lang="en-US" b="1" dirty="0">
              <a:solidFill>
                <a:srgbClr val="000042"/>
              </a:solidFill>
            </a:endParaRPr>
          </a:p>
          <a:p>
            <a:pPr marL="0" indent="0" rtl="0">
              <a:buNone/>
            </a:pPr>
            <a:r>
              <a:rPr lang="en-US" sz="2400" b="1" dirty="0" smtClean="0">
                <a:solidFill>
                  <a:srgbClr val="000042"/>
                </a:solidFill>
              </a:rPr>
              <a:t>NOGG, UK, 2016 </a:t>
            </a:r>
          </a:p>
        </p:txBody>
      </p:sp>
    </p:spTree>
    <p:extLst>
      <p:ext uri="{BB962C8B-B14F-4D97-AF65-F5344CB8AC3E}">
        <p14:creationId xmlns:p14="http://schemas.microsoft.com/office/powerpoint/2010/main" val="1293126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477000"/>
          </a:xfrm>
          <a:solidFill>
            <a:schemeClr val="accent5">
              <a:lumMod val="20000"/>
              <a:lumOff val="80000"/>
            </a:schemeClr>
          </a:solidFill>
        </p:spPr>
        <p:txBody>
          <a:bodyPr>
            <a:noAutofit/>
          </a:bodyPr>
          <a:lstStyle/>
          <a:p>
            <a:pPr algn="l" rtl="0">
              <a:lnSpc>
                <a:spcPct val="111000"/>
              </a:lnSpc>
              <a:spcBef>
                <a:spcPts val="1200"/>
              </a:spcBef>
              <a:spcAft>
                <a:spcPts val="600"/>
              </a:spcAft>
              <a:buClr>
                <a:srgbClr val="C00000"/>
              </a:buClr>
              <a:buFont typeface="Wingdings" panose="05000000000000000000" pitchFamily="2" charset="2"/>
              <a:buChar char="ü"/>
            </a:pPr>
            <a:r>
              <a:rPr lang="en-US" sz="3600" b="1" dirty="0">
                <a:solidFill>
                  <a:srgbClr val="000042"/>
                </a:solidFill>
              </a:rPr>
              <a:t>The normal reference range in </a:t>
            </a:r>
            <a:r>
              <a:rPr lang="en-US" sz="3600" b="1" i="1" dirty="0">
                <a:solidFill>
                  <a:schemeClr val="accent2">
                    <a:lumMod val="50000"/>
                  </a:schemeClr>
                </a:solidFill>
              </a:rPr>
              <a:t>men and women </a:t>
            </a:r>
            <a:r>
              <a:rPr lang="en-US" sz="3600" b="1" dirty="0">
                <a:solidFill>
                  <a:srgbClr val="000042"/>
                </a:solidFill>
              </a:rPr>
              <a:t>is that derived from the NHANES survey for Caucasian women aged 20-29 years (Grade C recommendation).</a:t>
            </a:r>
          </a:p>
          <a:p>
            <a:pPr algn="l" rtl="0">
              <a:lnSpc>
                <a:spcPct val="111000"/>
              </a:lnSpc>
              <a:spcBef>
                <a:spcPts val="1200"/>
              </a:spcBef>
              <a:spcAft>
                <a:spcPts val="600"/>
              </a:spcAft>
              <a:buClr>
                <a:srgbClr val="C00000"/>
              </a:buClr>
              <a:buFont typeface="Wingdings" panose="05000000000000000000" pitchFamily="2" charset="2"/>
              <a:buChar char="ü"/>
            </a:pPr>
            <a:r>
              <a:rPr lang="en-US" sz="3600" b="1" dirty="0">
                <a:solidFill>
                  <a:srgbClr val="000042"/>
                </a:solidFill>
              </a:rPr>
              <a:t>The same diagnostic cut-off values for BMD can be applied to men since observational studies indicate (EL 1a) that the absolute risk of fracture for any given BMD and age is similar in men to that in women (Grade A recommendation</a:t>
            </a:r>
            <a:r>
              <a:rPr lang="en-US" sz="3600" b="1" dirty="0" smtClean="0">
                <a:solidFill>
                  <a:srgbClr val="000042"/>
                </a:solidFill>
              </a:rPr>
              <a:t>).                          </a:t>
            </a:r>
            <a:r>
              <a:rPr lang="en-US" sz="2400" b="1" i="1" dirty="0" smtClean="0">
                <a:solidFill>
                  <a:schemeClr val="accent2">
                    <a:lumMod val="50000"/>
                  </a:schemeClr>
                </a:solidFill>
              </a:rPr>
              <a:t>NOGG, UK, 2016</a:t>
            </a:r>
            <a:endParaRPr lang="en-US" sz="2400" b="1" i="1" dirty="0">
              <a:solidFill>
                <a:schemeClr val="accent2">
                  <a:lumMod val="50000"/>
                </a:schemeClr>
              </a:solidFill>
            </a:endParaRPr>
          </a:p>
          <a:p>
            <a:pPr algn="l" rtl="0">
              <a:lnSpc>
                <a:spcPct val="111000"/>
              </a:lnSpc>
              <a:spcBef>
                <a:spcPts val="1200"/>
              </a:spcBef>
              <a:spcAft>
                <a:spcPts val="600"/>
              </a:spcAft>
              <a:buClr>
                <a:srgbClr val="C00000"/>
              </a:buClr>
              <a:buFont typeface="Wingdings" panose="05000000000000000000" pitchFamily="2" charset="2"/>
              <a:buChar char="ü"/>
            </a:pPr>
            <a:endParaRPr lang="fa-IR" sz="3600" b="1" dirty="0">
              <a:solidFill>
                <a:srgbClr val="000042"/>
              </a:solidFill>
            </a:endParaRPr>
          </a:p>
        </p:txBody>
      </p:sp>
    </p:spTree>
    <p:extLst>
      <p:ext uri="{BB962C8B-B14F-4D97-AF65-F5344CB8AC3E}">
        <p14:creationId xmlns:p14="http://schemas.microsoft.com/office/powerpoint/2010/main" val="2990898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a:solidFill>
            <a:srgbClr val="DDDDDD"/>
          </a:solidFill>
          <a:ln w="76200" cap="rnd" cmpd="tri">
            <a:solidFill>
              <a:schemeClr val="tx1"/>
            </a:solidFill>
          </a:ln>
          <a:effectLst>
            <a:glow rad="101600">
              <a:srgbClr val="3A001D">
                <a:alpha val="60000"/>
              </a:srgbClr>
            </a:glow>
          </a:effectLst>
          <a:scene3d>
            <a:camera prst="orthographicFront"/>
            <a:lightRig rig="threePt" dir="t"/>
          </a:scene3d>
          <a:sp3d>
            <a:bevelT w="114300" prst="artDeco"/>
          </a:sp3d>
        </p:spPr>
        <p:txBody>
          <a:bodyPr>
            <a:noAutofit/>
          </a:bodyPr>
          <a:lstStyle/>
          <a:p>
            <a:pPr algn="just" rtl="0">
              <a:spcBef>
                <a:spcPts val="300"/>
              </a:spcBef>
            </a:pPr>
            <a:r>
              <a:rPr lang="en-US" sz="3400" dirty="0" smtClean="0">
                <a:solidFill>
                  <a:srgbClr val="000032"/>
                </a:solidFill>
              </a:rPr>
              <a:t>The FRAX tool computes the 10-year probability of hip fx or a major osteoporotic fx (clinical spine, hip, forearm or humerus). </a:t>
            </a:r>
          </a:p>
          <a:p>
            <a:pPr algn="just" rtl="0">
              <a:spcBef>
                <a:spcPts val="300"/>
              </a:spcBef>
            </a:pPr>
            <a:endParaRPr lang="en-US" sz="3400" dirty="0" smtClean="0">
              <a:solidFill>
                <a:srgbClr val="000032"/>
              </a:solidFill>
            </a:endParaRPr>
          </a:p>
          <a:p>
            <a:pPr algn="just" rtl="0">
              <a:spcBef>
                <a:spcPts val="300"/>
              </a:spcBef>
            </a:pPr>
            <a:r>
              <a:rPr lang="en-US" sz="3400" dirty="0" smtClean="0">
                <a:solidFill>
                  <a:srgbClr val="000032"/>
                </a:solidFill>
              </a:rPr>
              <a:t>Probabilities can be computed for several European, Asian &amp; Middle Eastern countries.</a:t>
            </a:r>
          </a:p>
          <a:p>
            <a:pPr algn="just" rtl="0">
              <a:spcBef>
                <a:spcPts val="300"/>
              </a:spcBef>
            </a:pPr>
            <a:endParaRPr lang="en-US" sz="3400" dirty="0" smtClean="0">
              <a:solidFill>
                <a:srgbClr val="000042"/>
              </a:solidFill>
            </a:endParaRPr>
          </a:p>
          <a:p>
            <a:pPr algn="just" rtl="0">
              <a:spcBef>
                <a:spcPts val="300"/>
              </a:spcBef>
            </a:pPr>
            <a:r>
              <a:rPr lang="en-US" sz="3400" dirty="0" smtClean="0">
                <a:solidFill>
                  <a:srgbClr val="000042"/>
                </a:solidFill>
              </a:rPr>
              <a:t>(</a:t>
            </a:r>
            <a:r>
              <a:rPr lang="en-US" sz="3400" dirty="0" smtClean="0">
                <a:solidFill>
                  <a:srgbClr val="000042"/>
                </a:solidFill>
                <a:hlinkClick r:id="rId2"/>
              </a:rPr>
              <a:t>www.shef.ac.uk/FRAX</a:t>
            </a:r>
            <a:r>
              <a:rPr lang="en-US" sz="3400" dirty="0" smtClean="0">
                <a:solidFill>
                  <a:srgbClr val="000042"/>
                </a:solidFill>
              </a:rPr>
              <a:t>)</a:t>
            </a:r>
          </a:p>
          <a:p>
            <a:pPr algn="just" rtl="0">
              <a:spcBef>
                <a:spcPts val="300"/>
              </a:spcBef>
            </a:pPr>
            <a:endParaRPr lang="en-US" sz="3400" dirty="0" smtClean="0">
              <a:solidFill>
                <a:srgbClr val="000042"/>
              </a:solidFill>
            </a:endParaRPr>
          </a:p>
          <a:p>
            <a:pPr algn="just" rtl="0">
              <a:spcBef>
                <a:spcPts val="300"/>
              </a:spcBef>
            </a:pPr>
            <a:r>
              <a:rPr lang="en-US" sz="3400" dirty="0" smtClean="0">
                <a:solidFill>
                  <a:srgbClr val="000042"/>
                </a:solidFill>
              </a:rPr>
              <a:t>FRAX = Fracture Risk Assessment Tool</a:t>
            </a:r>
            <a:endParaRPr lang="fa-IR" sz="3400" dirty="0">
              <a:solidFill>
                <a:srgbClr val="00004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20000"/>
              <a:lumOff val="80000"/>
            </a:schemeClr>
          </a:solidFill>
          <a:ln w="63500" cap="rnd" cmpd="tri">
            <a:solidFill>
              <a:schemeClr val="tx1"/>
            </a:solidFill>
          </a:ln>
          <a:effectLst>
            <a:glow rad="101600">
              <a:schemeClr val="accent5">
                <a:lumMod val="50000"/>
                <a:alpha val="60000"/>
              </a:schemeClr>
            </a:glow>
          </a:effectLst>
          <a:scene3d>
            <a:camera prst="orthographicFront"/>
            <a:lightRig rig="threePt" dir="t"/>
          </a:scene3d>
          <a:sp3d>
            <a:bevelT/>
          </a:sp3d>
        </p:spPr>
        <p:txBody>
          <a:bodyPr>
            <a:normAutofit/>
          </a:bodyPr>
          <a:lstStyle/>
          <a:p>
            <a:pPr rtl="0"/>
            <a:r>
              <a:rPr lang="en-US" sz="6000" b="1" i="1" dirty="0" smtClean="0">
                <a:solidFill>
                  <a:srgbClr val="660033"/>
                </a:solidFill>
              </a:rPr>
              <a:t>Diagnostic Criteria</a:t>
            </a:r>
            <a:endParaRPr lang="fa-IR" sz="6000" b="1" i="1" dirty="0">
              <a:solidFill>
                <a:srgbClr val="6600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323850"/>
            <a:ext cx="8666163"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63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5547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143000"/>
            <a:ext cx="9018587" cy="4572000"/>
          </a:xfrm>
          <a:prstGeom prst="rect">
            <a:avLst/>
          </a:prstGeom>
          <a:noFill/>
          <a:ln w="38100">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45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763000" cy="6629400"/>
          </a:xfrm>
          <a:solidFill>
            <a:srgbClr val="000042"/>
          </a:solidFill>
          <a:ln w="38100">
            <a:solidFill>
              <a:srgbClr val="FF6565"/>
            </a:solidFill>
          </a:ln>
          <a:effectLst>
            <a:glow rad="101600">
              <a:schemeClr val="accent2">
                <a:satMod val="175000"/>
                <a:alpha val="40000"/>
              </a:schemeClr>
            </a:glow>
          </a:effectLst>
          <a:scene3d>
            <a:camera prst="orthographicFront"/>
            <a:lightRig rig="threePt" dir="t"/>
          </a:scene3d>
          <a:sp3d>
            <a:bevelT prst="relaxedInset"/>
          </a:sp3d>
        </p:spPr>
        <p:txBody>
          <a:bodyPr>
            <a:normAutofit lnSpcReduction="10000"/>
          </a:bodyPr>
          <a:lstStyle/>
          <a:p>
            <a:pPr algn="l" rtl="0">
              <a:lnSpc>
                <a:spcPct val="150000"/>
              </a:lnSpc>
              <a:spcBef>
                <a:spcPts val="1800"/>
              </a:spcBef>
              <a:spcAft>
                <a:spcPts val="1800"/>
              </a:spcAft>
            </a:pPr>
            <a:r>
              <a:rPr lang="en-US" sz="3100" dirty="0" smtClean="0">
                <a:solidFill>
                  <a:srgbClr val="FFFF99"/>
                </a:solidFill>
              </a:rPr>
              <a:t>Assessment by the FRAX tool should be undertaken in:</a:t>
            </a:r>
          </a:p>
          <a:p>
            <a:pPr lvl="1" algn="l" rtl="0">
              <a:lnSpc>
                <a:spcPct val="160000"/>
              </a:lnSpc>
              <a:spcBef>
                <a:spcPts val="1200"/>
              </a:spcBef>
              <a:spcAft>
                <a:spcPts val="1200"/>
              </a:spcAft>
            </a:pPr>
            <a:r>
              <a:rPr lang="en-US" sz="3000" i="1" dirty="0" smtClean="0">
                <a:solidFill>
                  <a:srgbClr val="CCECFF"/>
                </a:solidFill>
              </a:rPr>
              <a:t>Men </a:t>
            </a:r>
            <a:r>
              <a:rPr lang="en-US" sz="3000" i="1" dirty="0" smtClean="0">
                <a:solidFill>
                  <a:srgbClr val="CCECFF"/>
                </a:solidFill>
                <a:latin typeface="Arial"/>
                <a:cs typeface="Arial"/>
              </a:rPr>
              <a:t>≥</a:t>
            </a:r>
            <a:r>
              <a:rPr lang="en-US" sz="3000" i="1" dirty="0" smtClean="0">
                <a:solidFill>
                  <a:srgbClr val="CCECFF"/>
                </a:solidFill>
              </a:rPr>
              <a:t> 50 y/o (</a:t>
            </a:r>
            <a:r>
              <a:rPr lang="en-US" sz="3000" i="1" u="sng" dirty="0" smtClean="0">
                <a:solidFill>
                  <a:srgbClr val="FFC1FF"/>
                </a:solidFill>
              </a:rPr>
              <a:t>with or without fx</a:t>
            </a:r>
            <a:r>
              <a:rPr lang="en-US" sz="3000" i="1" dirty="0" smtClean="0">
                <a:solidFill>
                  <a:srgbClr val="CCECFF"/>
                </a:solidFill>
              </a:rPr>
              <a:t>) but  </a:t>
            </a:r>
            <a:r>
              <a:rPr lang="en-US" sz="3000" i="1" u="sng" dirty="0" smtClean="0">
                <a:solidFill>
                  <a:schemeClr val="accent2">
                    <a:lumMod val="60000"/>
                    <a:lumOff val="40000"/>
                  </a:schemeClr>
                </a:solidFill>
                <a:effectLst>
                  <a:outerShdw blurRad="38100" dist="38100" dir="2700000" algn="tl">
                    <a:srgbClr val="000000">
                      <a:alpha val="43137"/>
                    </a:srgbClr>
                  </a:outerShdw>
                </a:effectLst>
              </a:rPr>
              <a:t>with</a:t>
            </a:r>
            <a:r>
              <a:rPr lang="en-US" sz="3000" i="1" dirty="0" smtClean="0">
                <a:solidFill>
                  <a:srgbClr val="CCECFF"/>
                </a:solidFill>
              </a:rPr>
              <a:t>  a WHO risk factor </a:t>
            </a:r>
            <a:r>
              <a:rPr lang="en-US" sz="3000" i="1" u="sng" dirty="0" smtClean="0">
                <a:solidFill>
                  <a:schemeClr val="accent2">
                    <a:lumMod val="60000"/>
                    <a:lumOff val="40000"/>
                  </a:schemeClr>
                </a:solidFill>
                <a:effectLst>
                  <a:outerShdw blurRad="38100" dist="38100" dir="2700000" algn="tl">
                    <a:srgbClr val="000000">
                      <a:alpha val="43137"/>
                    </a:srgbClr>
                  </a:outerShdw>
                </a:effectLst>
              </a:rPr>
              <a:t>or</a:t>
            </a:r>
            <a:r>
              <a:rPr lang="en-US" sz="3000" i="1" dirty="0" smtClean="0">
                <a:solidFill>
                  <a:srgbClr val="CCECFF"/>
                </a:solidFill>
              </a:rPr>
              <a:t> a BMI &lt; 19kg/m².</a:t>
            </a:r>
          </a:p>
          <a:p>
            <a:pPr lvl="1" algn="l" rtl="0">
              <a:lnSpc>
                <a:spcPct val="160000"/>
              </a:lnSpc>
              <a:spcBef>
                <a:spcPts val="1200"/>
              </a:spcBef>
              <a:spcAft>
                <a:spcPts val="1200"/>
              </a:spcAft>
            </a:pPr>
            <a:r>
              <a:rPr lang="en-US" sz="3000" i="1" dirty="0" smtClean="0">
                <a:solidFill>
                  <a:srgbClr val="CCECFF"/>
                </a:solidFill>
              </a:rPr>
              <a:t>All postmenopausal women </a:t>
            </a:r>
            <a:r>
              <a:rPr lang="en-US" sz="3000" i="1" u="sng" dirty="0" smtClean="0">
                <a:solidFill>
                  <a:srgbClr val="FFC1FF"/>
                </a:solidFill>
              </a:rPr>
              <a:t>without fx </a:t>
            </a:r>
            <a:r>
              <a:rPr lang="en-US" sz="3000" i="1" dirty="0" smtClean="0">
                <a:solidFill>
                  <a:srgbClr val="CCECFF"/>
                </a:solidFill>
              </a:rPr>
              <a:t>but with a WHO risk factor or a BMI &lt; 19kg/m².</a:t>
            </a:r>
          </a:p>
          <a:p>
            <a:pPr algn="l" rtl="0">
              <a:lnSpc>
                <a:spcPct val="150000"/>
              </a:lnSpc>
              <a:spcBef>
                <a:spcPts val="1800"/>
              </a:spcBef>
              <a:spcAft>
                <a:spcPts val="1800"/>
              </a:spcAft>
            </a:pPr>
            <a:r>
              <a:rPr lang="en-US" sz="2800" dirty="0" smtClean="0">
                <a:solidFill>
                  <a:srgbClr val="FFFF99"/>
                </a:solidFill>
              </a:rPr>
              <a:t>The patient may be classified to be at low, intermediate or high risk.                                                        NOGG, 2016</a:t>
            </a:r>
          </a:p>
        </p:txBody>
      </p:sp>
      <p:sp>
        <p:nvSpPr>
          <p:cNvPr id="2" name="Oval 1"/>
          <p:cNvSpPr/>
          <p:nvPr/>
        </p:nvSpPr>
        <p:spPr>
          <a:xfrm>
            <a:off x="6858000" y="1905000"/>
            <a:ext cx="838200" cy="6858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71220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248400"/>
          </a:xfrm>
          <a:solidFill>
            <a:srgbClr val="000042"/>
          </a:solidFill>
          <a:ln w="38100">
            <a:solidFill>
              <a:srgbClr val="FF6565"/>
            </a:solidFill>
          </a:ln>
          <a:effectLst>
            <a:glow rad="101600">
              <a:schemeClr val="accent2">
                <a:satMod val="175000"/>
                <a:alpha val="40000"/>
              </a:schemeClr>
            </a:glow>
          </a:effectLst>
          <a:scene3d>
            <a:camera prst="orthographicFront"/>
            <a:lightRig rig="threePt" dir="t"/>
          </a:scene3d>
          <a:sp3d>
            <a:bevelT prst="relaxedInset"/>
          </a:sp3d>
        </p:spPr>
        <p:txBody>
          <a:bodyPr>
            <a:normAutofit/>
          </a:bodyPr>
          <a:lstStyle/>
          <a:p>
            <a:pPr algn="just" rtl="0">
              <a:lnSpc>
                <a:spcPct val="150000"/>
              </a:lnSpc>
            </a:pPr>
            <a:r>
              <a:rPr lang="en-US" sz="4000" dirty="0" smtClean="0">
                <a:solidFill>
                  <a:srgbClr val="FFFF99"/>
                </a:solidFill>
              </a:rPr>
              <a:t>Low risk : </a:t>
            </a:r>
          </a:p>
          <a:p>
            <a:pPr lvl="1" algn="just" rtl="0">
              <a:lnSpc>
                <a:spcPct val="150000"/>
              </a:lnSpc>
            </a:pPr>
            <a:r>
              <a:rPr lang="en-US" sz="3200" i="1" dirty="0" smtClean="0">
                <a:solidFill>
                  <a:srgbClr val="CCECFF"/>
                </a:solidFill>
              </a:rPr>
              <a:t>Reassure and reassess in 5 years or less depending on the clinical context.</a:t>
            </a:r>
          </a:p>
          <a:p>
            <a:pPr algn="just" rtl="0">
              <a:lnSpc>
                <a:spcPct val="150000"/>
              </a:lnSpc>
            </a:pPr>
            <a:r>
              <a:rPr lang="en-US" sz="4000" dirty="0" smtClean="0">
                <a:solidFill>
                  <a:srgbClr val="FFFF99"/>
                </a:solidFill>
              </a:rPr>
              <a:t>Intermediate risk : </a:t>
            </a:r>
          </a:p>
          <a:p>
            <a:pPr lvl="1" algn="just" rtl="0">
              <a:lnSpc>
                <a:spcPct val="150000"/>
              </a:lnSpc>
            </a:pPr>
            <a:r>
              <a:rPr lang="en-US" sz="3200" i="1" dirty="0" smtClean="0">
                <a:solidFill>
                  <a:srgbClr val="CCECFF"/>
                </a:solidFill>
              </a:rPr>
              <a:t>Measure BMD and recalculate the fx risk to determine whether an individual's risk lies above or below the intervention threshold.</a:t>
            </a:r>
          </a:p>
          <a:p>
            <a:pPr algn="just" rtl="0"/>
            <a:endParaRPr lang="fa-IR" sz="4000" dirty="0" smtClean="0">
              <a:solidFill>
                <a:srgbClr val="FFFF99"/>
              </a:solidFill>
            </a:endParaRPr>
          </a:p>
          <a:p>
            <a:pPr algn="just"/>
            <a:endParaRPr lang="fa-IR" sz="4000" dirty="0">
              <a:solidFill>
                <a:srgbClr val="FFFF99"/>
              </a:solidFill>
            </a:endParaRPr>
          </a:p>
        </p:txBody>
      </p:sp>
    </p:spTree>
    <p:extLst>
      <p:ext uri="{BB962C8B-B14F-4D97-AF65-F5344CB8AC3E}">
        <p14:creationId xmlns:p14="http://schemas.microsoft.com/office/powerpoint/2010/main" val="1445818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a:solidFill>
            <a:srgbClr val="000032"/>
          </a:solidFill>
        </p:spPr>
        <p:txBody>
          <a:bodyPr>
            <a:normAutofit fontScale="92500" lnSpcReduction="20000"/>
          </a:bodyPr>
          <a:lstStyle/>
          <a:p>
            <a:pPr algn="l" rtl="0">
              <a:spcBef>
                <a:spcPts val="1200"/>
              </a:spcBef>
              <a:spcAft>
                <a:spcPts val="600"/>
              </a:spcAft>
              <a:buNone/>
            </a:pPr>
            <a:r>
              <a:rPr lang="en-US" sz="4000" dirty="0" smtClean="0">
                <a:solidFill>
                  <a:srgbClr val="FF8585"/>
                </a:solidFill>
              </a:rPr>
              <a:t>   </a:t>
            </a:r>
            <a:r>
              <a:rPr lang="en-US" sz="4000" b="1" i="1" dirty="0" smtClean="0">
                <a:solidFill>
                  <a:srgbClr val="FF8585"/>
                </a:solidFill>
                <a:effectLst>
                  <a:outerShdw blurRad="38100" dist="38100" dir="2700000" algn="tl">
                    <a:srgbClr val="000000">
                      <a:alpha val="43137"/>
                    </a:srgbClr>
                  </a:outerShdw>
                </a:effectLst>
              </a:rPr>
              <a:t>High risk</a:t>
            </a:r>
            <a:r>
              <a:rPr lang="en-US" sz="4000" dirty="0" smtClean="0">
                <a:solidFill>
                  <a:srgbClr val="FF8585"/>
                </a:solidFill>
              </a:rPr>
              <a:t>:</a:t>
            </a:r>
          </a:p>
          <a:p>
            <a:pPr lvl="1" algn="l" rtl="0">
              <a:lnSpc>
                <a:spcPct val="131000"/>
              </a:lnSpc>
              <a:spcBef>
                <a:spcPts val="600"/>
              </a:spcBef>
              <a:spcAft>
                <a:spcPts val="600"/>
              </a:spcAft>
              <a:buNone/>
            </a:pPr>
            <a:r>
              <a:rPr lang="en-US" sz="1900" b="1" dirty="0" smtClean="0">
                <a:solidFill>
                  <a:schemeClr val="accent6">
                    <a:lumMod val="75000"/>
                  </a:schemeClr>
                </a:solidFill>
                <a:latin typeface="Arial"/>
                <a:cs typeface="Arial"/>
              </a:rPr>
              <a:t>► </a:t>
            </a:r>
            <a:r>
              <a:rPr lang="en-US" sz="3500" b="1" dirty="0" smtClean="0">
                <a:solidFill>
                  <a:srgbClr val="FFC611"/>
                </a:solidFill>
              </a:rPr>
              <a:t>A 10-year hip fx probability ≥ 3% </a:t>
            </a:r>
            <a:endParaRPr lang="en-US" sz="2600" b="1" dirty="0" smtClean="0">
              <a:solidFill>
                <a:srgbClr val="FFC611"/>
              </a:solidFill>
            </a:endParaRPr>
          </a:p>
          <a:p>
            <a:pPr lvl="1" algn="l" rtl="0">
              <a:lnSpc>
                <a:spcPct val="131000"/>
              </a:lnSpc>
              <a:spcBef>
                <a:spcPts val="600"/>
              </a:spcBef>
              <a:spcAft>
                <a:spcPts val="600"/>
              </a:spcAft>
              <a:buNone/>
            </a:pPr>
            <a:r>
              <a:rPr lang="en-US" sz="1900" b="1" dirty="0" smtClean="0">
                <a:solidFill>
                  <a:schemeClr val="accent6">
                    <a:lumMod val="75000"/>
                  </a:schemeClr>
                </a:solidFill>
                <a:latin typeface="Arial"/>
                <a:cs typeface="Arial"/>
              </a:rPr>
              <a:t>►</a:t>
            </a:r>
            <a:r>
              <a:rPr lang="en-US" sz="2600" b="1" dirty="0" smtClean="0">
                <a:solidFill>
                  <a:srgbClr val="FFC000"/>
                </a:solidFill>
                <a:latin typeface="Arial"/>
                <a:cs typeface="Arial"/>
              </a:rPr>
              <a:t> </a:t>
            </a:r>
            <a:r>
              <a:rPr lang="en-US" sz="3500" b="1" dirty="0" smtClean="0">
                <a:solidFill>
                  <a:srgbClr val="FFC715"/>
                </a:solidFill>
                <a:latin typeface="Arial"/>
                <a:cs typeface="Arial"/>
              </a:rPr>
              <a:t>A</a:t>
            </a:r>
            <a:r>
              <a:rPr lang="en-US" sz="3500" b="1" dirty="0" smtClean="0">
                <a:solidFill>
                  <a:srgbClr val="FFC715"/>
                </a:solidFill>
              </a:rPr>
              <a:t> 10-year major osteoporosis-related </a:t>
            </a:r>
            <a:r>
              <a:rPr lang="en-US" sz="3500" b="1" dirty="0" err="1" smtClean="0">
                <a:solidFill>
                  <a:srgbClr val="FFC715"/>
                </a:solidFill>
              </a:rPr>
              <a:t>fx</a:t>
            </a:r>
            <a:r>
              <a:rPr lang="en-US" sz="3500" b="1" dirty="0" smtClean="0">
                <a:solidFill>
                  <a:srgbClr val="FFC715"/>
                </a:solidFill>
              </a:rPr>
              <a:t> probability ≥ 20% </a:t>
            </a:r>
            <a:endParaRPr lang="en-US" sz="2600" b="1" dirty="0" smtClean="0">
              <a:solidFill>
                <a:srgbClr val="FFC715"/>
              </a:solidFill>
            </a:endParaRPr>
          </a:p>
          <a:p>
            <a:pPr lvl="1" algn="just" rtl="0">
              <a:lnSpc>
                <a:spcPct val="150000"/>
              </a:lnSpc>
              <a:spcBef>
                <a:spcPts val="1200"/>
              </a:spcBef>
              <a:spcAft>
                <a:spcPts val="600"/>
              </a:spcAft>
            </a:pPr>
            <a:r>
              <a:rPr lang="en-US" sz="3600" i="1" dirty="0" smtClean="0">
                <a:solidFill>
                  <a:srgbClr val="CCECFF"/>
                </a:solidFill>
              </a:rPr>
              <a:t>Can be considered for treatment without the need for BMD.</a:t>
            </a:r>
          </a:p>
          <a:p>
            <a:pPr lvl="1" algn="just" rtl="0">
              <a:lnSpc>
                <a:spcPct val="150000"/>
              </a:lnSpc>
              <a:spcBef>
                <a:spcPts val="1200"/>
              </a:spcBef>
              <a:spcAft>
                <a:spcPts val="600"/>
              </a:spcAft>
            </a:pPr>
            <a:r>
              <a:rPr lang="en-US" sz="3600" i="1" dirty="0" smtClean="0">
                <a:solidFill>
                  <a:srgbClr val="CCECFF"/>
                </a:solidFill>
              </a:rPr>
              <a:t>BMD measurement may sometimes be appropriate, particularly in younger postmenopausal women.</a:t>
            </a:r>
          </a:p>
          <a:p>
            <a:pPr lvl="1" algn="l" rtl="0">
              <a:spcBef>
                <a:spcPts val="1200"/>
              </a:spcBef>
              <a:spcAft>
                <a:spcPts val="600"/>
              </a:spcAft>
            </a:pPr>
            <a:endParaRPr lang="fa-IR" sz="3600" i="1" dirty="0">
              <a:solidFill>
                <a:srgbClr val="CCECFF"/>
              </a:solidFill>
            </a:endParaRPr>
          </a:p>
        </p:txBody>
      </p:sp>
      <p:sp>
        <p:nvSpPr>
          <p:cNvPr id="4" name="Oval 3"/>
          <p:cNvSpPr/>
          <p:nvPr/>
        </p:nvSpPr>
        <p:spPr>
          <a:xfrm>
            <a:off x="304800" y="0"/>
            <a:ext cx="2133600" cy="76200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Tree>
    <p:extLst>
      <p:ext uri="{BB962C8B-B14F-4D97-AF65-F5344CB8AC3E}">
        <p14:creationId xmlns:p14="http://schemas.microsoft.com/office/powerpoint/2010/main" val="2855486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1638"/>
            <a:ext cx="91535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813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2400" y="76200"/>
            <a:ext cx="8763000" cy="6629400"/>
          </a:xfrm>
          <a:prstGeom prst="rect">
            <a:avLst/>
          </a:prstGeom>
          <a:noFill/>
          <a:ln w="9525">
            <a:noFill/>
            <a:miter lim="800000"/>
            <a:headEnd/>
            <a:tailEnd/>
          </a:ln>
          <a:effectLst/>
        </p:spPr>
      </p:pic>
    </p:spTree>
    <p:extLst>
      <p:ext uri="{BB962C8B-B14F-4D97-AF65-F5344CB8AC3E}">
        <p14:creationId xmlns:p14="http://schemas.microsoft.com/office/powerpoint/2010/main" val="884649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228600"/>
            <a:ext cx="8915400" cy="6096000"/>
          </a:xfrm>
          <a:prstGeom prst="rect">
            <a:avLst/>
          </a:prstGeom>
          <a:noFill/>
          <a:ln w="9525">
            <a:noFill/>
            <a:miter lim="800000"/>
            <a:headEnd/>
            <a:tailEnd/>
          </a:ln>
          <a:effectLst/>
        </p:spPr>
      </p:pic>
    </p:spTree>
    <p:extLst>
      <p:ext uri="{BB962C8B-B14F-4D97-AF65-F5344CB8AC3E}">
        <p14:creationId xmlns:p14="http://schemas.microsoft.com/office/powerpoint/2010/main" val="3448787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390525"/>
            <a:ext cx="602932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15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219200"/>
            <a:ext cx="8901112" cy="3200400"/>
          </a:xfrm>
          <a:prstGeom prst="rect">
            <a:avLst/>
          </a:prstGeom>
          <a:noFill/>
          <a:ln w="38100">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5943600"/>
            <a:ext cx="89741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983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90500"/>
            <a:ext cx="896778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38400" y="6248400"/>
            <a:ext cx="6553200" cy="369332"/>
          </a:xfrm>
          <a:prstGeom prst="rect">
            <a:avLst/>
          </a:prstGeom>
          <a:noFill/>
        </p:spPr>
        <p:txBody>
          <a:bodyPr wrap="square" rtlCol="1">
            <a:spAutoFit/>
          </a:bodyPr>
          <a:lstStyle/>
          <a:p>
            <a:pPr rtl="0"/>
            <a:r>
              <a:rPr lang="en-US" b="1" dirty="0" smtClean="0">
                <a:solidFill>
                  <a:srgbClr val="C0504D">
                    <a:lumMod val="50000"/>
                  </a:srgbClr>
                </a:solidFill>
              </a:rPr>
              <a:t>Osteoporosis International </a:t>
            </a:r>
            <a:r>
              <a:rPr lang="en-US" b="1" dirty="0">
                <a:solidFill>
                  <a:srgbClr val="C0504D">
                    <a:lumMod val="50000"/>
                  </a:srgbClr>
                </a:solidFill>
              </a:rPr>
              <a:t>(2014) </a:t>
            </a:r>
            <a:r>
              <a:rPr lang="en-US" b="1" dirty="0" smtClean="0">
                <a:solidFill>
                  <a:srgbClr val="C0504D">
                    <a:lumMod val="50000"/>
                  </a:srgbClr>
                </a:solidFill>
              </a:rPr>
              <a:t>25:2359–2381;  NOF Guidelines</a:t>
            </a:r>
            <a:endParaRPr lang="fa-IR" b="1" dirty="0">
              <a:solidFill>
                <a:srgbClr val="C0504D">
                  <a:lumMod val="50000"/>
                </a:srgbClr>
              </a:solidFill>
            </a:endParaRPr>
          </a:p>
        </p:txBody>
      </p:sp>
    </p:spTree>
    <p:extLst>
      <p:ext uri="{BB962C8B-B14F-4D97-AF65-F5344CB8AC3E}">
        <p14:creationId xmlns:p14="http://schemas.microsoft.com/office/powerpoint/2010/main" val="883844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814513"/>
            <a:ext cx="9094787"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08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262188"/>
            <a:ext cx="9075737"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432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 y="76200"/>
            <a:ext cx="8915400" cy="6629400"/>
          </a:xfrm>
          <a:prstGeom prst="rect">
            <a:avLst/>
          </a:prstGeom>
          <a:noFill/>
          <a:ln w="9525">
            <a:noFill/>
            <a:miter lim="800000"/>
            <a:headEnd/>
            <a:tailEnd/>
          </a:ln>
          <a:effectLst/>
        </p:spPr>
      </p:pic>
    </p:spTree>
    <p:extLst>
      <p:ext uri="{BB962C8B-B14F-4D97-AF65-F5344CB8AC3E}">
        <p14:creationId xmlns:p14="http://schemas.microsoft.com/office/powerpoint/2010/main" val="74183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7012" y="685800"/>
            <a:ext cx="4497388" cy="5943600"/>
          </a:xfrm>
          <a:solidFill>
            <a:srgbClr val="000032"/>
          </a:solidFill>
        </p:spPr>
        <p:txBody>
          <a:bodyPr>
            <a:normAutofit/>
          </a:bodyPr>
          <a:lstStyle/>
          <a:p>
            <a:pPr algn="l" rtl="0"/>
            <a:r>
              <a:rPr lang="en-US" sz="3600" b="1" dirty="0" smtClean="0">
                <a:solidFill>
                  <a:srgbClr val="FFFF99"/>
                </a:solidFill>
              </a:rPr>
              <a:t>CBC, Diff.</a:t>
            </a:r>
            <a:endParaRPr lang="en-US" sz="3600" b="1" dirty="0">
              <a:solidFill>
                <a:srgbClr val="FFFF99"/>
              </a:solidFill>
            </a:endParaRPr>
          </a:p>
          <a:p>
            <a:pPr algn="l" rtl="0"/>
            <a:r>
              <a:rPr lang="en-US" sz="3600" b="1" dirty="0" smtClean="0">
                <a:solidFill>
                  <a:srgbClr val="FFFF99"/>
                </a:solidFill>
              </a:rPr>
              <a:t>Serum: </a:t>
            </a:r>
          </a:p>
          <a:p>
            <a:pPr lvl="1" algn="l" rtl="0"/>
            <a:r>
              <a:rPr lang="en-US" sz="2800" b="1" dirty="0" smtClean="0">
                <a:solidFill>
                  <a:srgbClr val="FFFF99"/>
                </a:solidFill>
              </a:rPr>
              <a:t>Calcium </a:t>
            </a:r>
          </a:p>
          <a:p>
            <a:pPr lvl="1" algn="l" rtl="0"/>
            <a:r>
              <a:rPr lang="en-US" sz="2800" b="1" dirty="0" err="1" smtClean="0">
                <a:solidFill>
                  <a:srgbClr val="FFFF99"/>
                </a:solidFill>
              </a:rPr>
              <a:t>Phosph</a:t>
            </a:r>
            <a:r>
              <a:rPr lang="en-US" sz="2800" b="1" dirty="0" smtClean="0">
                <a:solidFill>
                  <a:srgbClr val="FFFF99"/>
                </a:solidFill>
              </a:rPr>
              <a:t>.</a:t>
            </a:r>
          </a:p>
          <a:p>
            <a:pPr lvl="1" algn="l" rtl="0"/>
            <a:r>
              <a:rPr lang="en-US" sz="2800" b="1" dirty="0" smtClean="0">
                <a:solidFill>
                  <a:srgbClr val="FFFF99"/>
                </a:solidFill>
              </a:rPr>
              <a:t>Total protein </a:t>
            </a:r>
          </a:p>
          <a:p>
            <a:pPr lvl="1" algn="l" rtl="0"/>
            <a:r>
              <a:rPr lang="en-US" sz="2800" b="1" dirty="0" smtClean="0">
                <a:solidFill>
                  <a:srgbClr val="FFFF99"/>
                </a:solidFill>
              </a:rPr>
              <a:t>Albumin</a:t>
            </a:r>
            <a:r>
              <a:rPr lang="en-US" sz="2800" b="1" dirty="0">
                <a:solidFill>
                  <a:srgbClr val="FFFF99"/>
                </a:solidFill>
              </a:rPr>
              <a:t>, </a:t>
            </a:r>
            <a:endParaRPr lang="en-US" sz="2800" b="1" dirty="0" smtClean="0">
              <a:solidFill>
                <a:srgbClr val="FFFF99"/>
              </a:solidFill>
            </a:endParaRPr>
          </a:p>
          <a:p>
            <a:pPr lvl="1" algn="l" rtl="0"/>
            <a:r>
              <a:rPr lang="en-US" sz="2800" b="1" dirty="0" smtClean="0">
                <a:solidFill>
                  <a:srgbClr val="FFFF99"/>
                </a:solidFill>
              </a:rPr>
              <a:t>LFTs</a:t>
            </a:r>
          </a:p>
          <a:p>
            <a:pPr lvl="1" algn="l" rtl="0"/>
            <a:r>
              <a:rPr lang="en-US" sz="2800" b="1" dirty="0" smtClean="0">
                <a:solidFill>
                  <a:srgbClr val="FFFF99"/>
                </a:solidFill>
              </a:rPr>
              <a:t>Alk. </a:t>
            </a:r>
            <a:r>
              <a:rPr lang="en-US" sz="2800" b="1" dirty="0" err="1" smtClean="0">
                <a:solidFill>
                  <a:srgbClr val="FFFF99"/>
                </a:solidFill>
              </a:rPr>
              <a:t>Phos</a:t>
            </a:r>
            <a:r>
              <a:rPr lang="en-US" sz="2800" b="1" dirty="0" smtClean="0">
                <a:solidFill>
                  <a:srgbClr val="FFFF99"/>
                </a:solidFill>
              </a:rPr>
              <a:t>.</a:t>
            </a:r>
          </a:p>
          <a:p>
            <a:pPr lvl="1" algn="l" rtl="0"/>
            <a:r>
              <a:rPr lang="en-US" sz="2800" b="1" dirty="0" smtClean="0">
                <a:solidFill>
                  <a:srgbClr val="FFFF99"/>
                </a:solidFill>
              </a:rPr>
              <a:t>Cr.</a:t>
            </a:r>
            <a:endParaRPr lang="en-US" sz="2800" b="1" dirty="0">
              <a:solidFill>
                <a:srgbClr val="FFFF99"/>
              </a:solidFill>
            </a:endParaRPr>
          </a:p>
          <a:p>
            <a:pPr lvl="1" algn="l" rtl="0"/>
            <a:r>
              <a:rPr lang="en-US" sz="2800" b="1" dirty="0" smtClean="0">
                <a:solidFill>
                  <a:srgbClr val="FFFF99"/>
                </a:solidFill>
              </a:rPr>
              <a:t>Electrolytes</a:t>
            </a:r>
          </a:p>
          <a:p>
            <a:pPr lvl="1" algn="l" rtl="0"/>
            <a:r>
              <a:rPr lang="en-US" sz="2800" b="1" dirty="0" smtClean="0">
                <a:solidFill>
                  <a:srgbClr val="FFFF99"/>
                </a:solidFill>
              </a:rPr>
              <a:t>25OHD</a:t>
            </a:r>
            <a:endParaRPr lang="en-US" sz="2800" b="1" dirty="0">
              <a:solidFill>
                <a:srgbClr val="FFFF99"/>
              </a:solidFill>
            </a:endParaRPr>
          </a:p>
          <a:p>
            <a:pPr algn="l" rtl="0"/>
            <a:endParaRPr lang="fa-IR" sz="3600" b="1" dirty="0">
              <a:solidFill>
                <a:srgbClr val="FFFF99"/>
              </a:solidFill>
            </a:endParaRPr>
          </a:p>
        </p:txBody>
      </p:sp>
      <p:sp>
        <p:nvSpPr>
          <p:cNvPr id="8" name="Content Placeholder 7"/>
          <p:cNvSpPr>
            <a:spLocks noGrp="1"/>
          </p:cNvSpPr>
          <p:nvPr>
            <p:ph sz="quarter" idx="4"/>
          </p:nvPr>
        </p:nvSpPr>
        <p:spPr>
          <a:xfrm>
            <a:off x="4645025" y="685800"/>
            <a:ext cx="4346575" cy="6019800"/>
          </a:xfrm>
          <a:solidFill>
            <a:schemeClr val="accent3">
              <a:lumMod val="20000"/>
              <a:lumOff val="80000"/>
            </a:schemeClr>
          </a:solidFill>
        </p:spPr>
        <p:txBody>
          <a:bodyPr>
            <a:normAutofit/>
          </a:bodyPr>
          <a:lstStyle/>
          <a:p>
            <a:pPr algn="l" rtl="0"/>
            <a:r>
              <a:rPr lang="en-US" sz="4000" b="1" dirty="0" smtClean="0">
                <a:solidFill>
                  <a:srgbClr val="000032"/>
                </a:solidFill>
              </a:rPr>
              <a:t>24-h U </a:t>
            </a:r>
            <a:r>
              <a:rPr lang="en-US" sz="4000" b="1" dirty="0">
                <a:solidFill>
                  <a:srgbClr val="000032"/>
                </a:solidFill>
              </a:rPr>
              <a:t>collection </a:t>
            </a:r>
            <a:r>
              <a:rPr lang="en-US" sz="4000" b="1" dirty="0" smtClean="0">
                <a:solidFill>
                  <a:srgbClr val="000032"/>
                </a:solidFill>
              </a:rPr>
              <a:t>for: </a:t>
            </a:r>
          </a:p>
          <a:p>
            <a:pPr lvl="1" algn="l" rtl="0"/>
            <a:r>
              <a:rPr lang="en-US" sz="3600" b="1" dirty="0" smtClean="0">
                <a:solidFill>
                  <a:srgbClr val="000032"/>
                </a:solidFill>
              </a:rPr>
              <a:t>Calcium </a:t>
            </a:r>
          </a:p>
          <a:p>
            <a:pPr lvl="1" algn="l" rtl="0"/>
            <a:r>
              <a:rPr lang="en-US" sz="3600" b="1" dirty="0" smtClean="0">
                <a:solidFill>
                  <a:srgbClr val="000032"/>
                </a:solidFill>
              </a:rPr>
              <a:t>Sodium </a:t>
            </a:r>
          </a:p>
          <a:p>
            <a:pPr lvl="1" algn="l" rtl="0"/>
            <a:r>
              <a:rPr lang="en-US" sz="3600" b="1" dirty="0" smtClean="0">
                <a:solidFill>
                  <a:srgbClr val="000032"/>
                </a:solidFill>
              </a:rPr>
              <a:t>Creatinine </a:t>
            </a:r>
            <a:r>
              <a:rPr lang="en-US" sz="3600" b="1" dirty="0">
                <a:solidFill>
                  <a:srgbClr val="000032"/>
                </a:solidFill>
              </a:rPr>
              <a:t>excretion (to identify calcium malabsorption or hypercalciuria</a:t>
            </a:r>
            <a:r>
              <a:rPr lang="en-US" sz="3600" b="1" dirty="0" smtClean="0">
                <a:solidFill>
                  <a:srgbClr val="000032"/>
                </a:solidFill>
              </a:rPr>
              <a:t>)</a:t>
            </a:r>
            <a:endParaRPr lang="en-US" sz="3600" b="1" dirty="0">
              <a:solidFill>
                <a:srgbClr val="000032"/>
              </a:solidFill>
            </a:endParaRPr>
          </a:p>
        </p:txBody>
      </p:sp>
      <p:sp>
        <p:nvSpPr>
          <p:cNvPr id="4" name="TextBox 3"/>
          <p:cNvSpPr txBox="1"/>
          <p:nvPr/>
        </p:nvSpPr>
        <p:spPr>
          <a:xfrm>
            <a:off x="228600" y="95871"/>
            <a:ext cx="8839200" cy="492443"/>
          </a:xfrm>
          <a:prstGeom prst="rect">
            <a:avLst/>
          </a:prstGeom>
          <a:solidFill>
            <a:schemeClr val="accent4">
              <a:lumMod val="20000"/>
              <a:lumOff val="80000"/>
            </a:schemeClr>
          </a:solidFill>
        </p:spPr>
        <p:txBody>
          <a:bodyPr wrap="square" rtlCol="1">
            <a:spAutoFit/>
          </a:bodyPr>
          <a:lstStyle/>
          <a:p>
            <a:pPr algn="ctr" rtl="0"/>
            <a:r>
              <a:rPr lang="en-US" sz="2600" b="1" dirty="0">
                <a:solidFill>
                  <a:srgbClr val="C0504D">
                    <a:lumMod val="50000"/>
                  </a:srgbClr>
                </a:solidFill>
                <a:effectLst>
                  <a:outerShdw blurRad="38100" dist="38100" dir="2700000" algn="tl">
                    <a:srgbClr val="000000">
                      <a:alpha val="43137"/>
                    </a:srgbClr>
                  </a:outerShdw>
                </a:effectLst>
                <a:latin typeface="Arial Narrow" panose="020B0606020202030204" pitchFamily="34" charset="0"/>
              </a:rPr>
              <a:t>Laboratory Tests to Consider in Detecting Secondary Osteoporosis</a:t>
            </a:r>
            <a:endParaRPr lang="fa-IR" sz="2600" b="1" dirty="0">
              <a:solidFill>
                <a:srgbClr val="C0504D">
                  <a:lumMod val="5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52814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553200"/>
          </a:xfrm>
          <a:solidFill>
            <a:schemeClr val="accent3">
              <a:lumMod val="20000"/>
              <a:lumOff val="80000"/>
            </a:schemeClr>
          </a:solidFill>
        </p:spPr>
        <p:txBody>
          <a:bodyPr>
            <a:normAutofit lnSpcReduction="10000"/>
          </a:bodyPr>
          <a:lstStyle/>
          <a:p>
            <a:pPr marL="0" indent="0" algn="l" rtl="0">
              <a:buNone/>
            </a:pPr>
            <a:r>
              <a:rPr lang="en-US" b="1" i="1" dirty="0">
                <a:solidFill>
                  <a:schemeClr val="accent2">
                    <a:lumMod val="50000"/>
                  </a:schemeClr>
                </a:solidFill>
                <a:effectLst>
                  <a:outerShdw blurRad="38100" dist="38100" dir="2700000" algn="tl">
                    <a:srgbClr val="000000">
                      <a:alpha val="43137"/>
                    </a:srgbClr>
                  </a:outerShdw>
                </a:effectLst>
              </a:rPr>
              <a:t>Additional tests if clinically indicated might include (but not limited to):</a:t>
            </a:r>
          </a:p>
          <a:p>
            <a:pPr algn="l" rtl="0"/>
            <a:r>
              <a:rPr lang="en-US" dirty="0">
                <a:solidFill>
                  <a:srgbClr val="000032"/>
                </a:solidFill>
              </a:rPr>
              <a:t>Serum </a:t>
            </a:r>
            <a:r>
              <a:rPr lang="en-US" dirty="0" smtClean="0">
                <a:solidFill>
                  <a:srgbClr val="000032"/>
                </a:solidFill>
              </a:rPr>
              <a:t>iPTH</a:t>
            </a:r>
            <a:endParaRPr lang="en-US" dirty="0">
              <a:solidFill>
                <a:srgbClr val="000032"/>
              </a:solidFill>
            </a:endParaRPr>
          </a:p>
          <a:p>
            <a:pPr algn="l" rtl="0"/>
            <a:r>
              <a:rPr lang="en-US" dirty="0">
                <a:solidFill>
                  <a:srgbClr val="000032"/>
                </a:solidFill>
              </a:rPr>
              <a:t>Serum </a:t>
            </a:r>
            <a:r>
              <a:rPr lang="en-US" dirty="0" smtClean="0">
                <a:solidFill>
                  <a:srgbClr val="000032"/>
                </a:solidFill>
              </a:rPr>
              <a:t>TSH</a:t>
            </a:r>
            <a:endParaRPr lang="en-US" dirty="0">
              <a:solidFill>
                <a:srgbClr val="000032"/>
              </a:solidFill>
            </a:endParaRPr>
          </a:p>
          <a:p>
            <a:pPr algn="l" rtl="0"/>
            <a:r>
              <a:rPr lang="en-US" dirty="0" smtClean="0">
                <a:solidFill>
                  <a:srgbClr val="000032"/>
                </a:solidFill>
              </a:rPr>
              <a:t>Anti- </a:t>
            </a:r>
            <a:r>
              <a:rPr lang="en-US" dirty="0" err="1" smtClean="0">
                <a:solidFill>
                  <a:srgbClr val="000032"/>
                </a:solidFill>
              </a:rPr>
              <a:t>tTG</a:t>
            </a:r>
            <a:r>
              <a:rPr lang="en-US" dirty="0" smtClean="0">
                <a:solidFill>
                  <a:srgbClr val="000032"/>
                </a:solidFill>
              </a:rPr>
              <a:t> Ab</a:t>
            </a:r>
            <a:endParaRPr lang="en-US" dirty="0">
              <a:solidFill>
                <a:srgbClr val="000032"/>
              </a:solidFill>
            </a:endParaRPr>
          </a:p>
          <a:p>
            <a:pPr algn="l" rtl="0"/>
            <a:r>
              <a:rPr lang="en-US" dirty="0" smtClean="0">
                <a:solidFill>
                  <a:srgbClr val="000032"/>
                </a:solidFill>
              </a:rPr>
              <a:t>SPIE </a:t>
            </a:r>
            <a:r>
              <a:rPr lang="en-US" dirty="0">
                <a:solidFill>
                  <a:srgbClr val="000032"/>
                </a:solidFill>
              </a:rPr>
              <a:t>and free kappa and lambda light </a:t>
            </a:r>
            <a:r>
              <a:rPr lang="en-US" dirty="0" smtClean="0">
                <a:solidFill>
                  <a:srgbClr val="000032"/>
                </a:solidFill>
              </a:rPr>
              <a:t>chains</a:t>
            </a:r>
            <a:endParaRPr lang="en-US" dirty="0">
              <a:solidFill>
                <a:srgbClr val="000032"/>
              </a:solidFill>
            </a:endParaRPr>
          </a:p>
          <a:p>
            <a:pPr algn="l" rtl="0"/>
            <a:r>
              <a:rPr lang="en-US" dirty="0" smtClean="0">
                <a:solidFill>
                  <a:srgbClr val="000032"/>
                </a:solidFill>
              </a:rPr>
              <a:t>UFC </a:t>
            </a:r>
            <a:r>
              <a:rPr lang="en-US" dirty="0">
                <a:solidFill>
                  <a:srgbClr val="000032"/>
                </a:solidFill>
              </a:rPr>
              <a:t>or other </a:t>
            </a:r>
            <a:r>
              <a:rPr lang="en-US" dirty="0" smtClean="0">
                <a:solidFill>
                  <a:srgbClr val="000032"/>
                </a:solidFill>
              </a:rPr>
              <a:t>tests (adrenal hypersecretion)</a:t>
            </a:r>
            <a:endParaRPr lang="en-US" dirty="0">
              <a:solidFill>
                <a:srgbClr val="000032"/>
              </a:solidFill>
            </a:endParaRPr>
          </a:p>
          <a:p>
            <a:pPr algn="l" rtl="0"/>
            <a:r>
              <a:rPr lang="en-US" dirty="0">
                <a:solidFill>
                  <a:srgbClr val="000032"/>
                </a:solidFill>
              </a:rPr>
              <a:t>Serum tryptase, urine N-</a:t>
            </a:r>
            <a:r>
              <a:rPr lang="en-US" dirty="0" err="1">
                <a:solidFill>
                  <a:srgbClr val="000032"/>
                </a:solidFill>
              </a:rPr>
              <a:t>methylhistidine</a:t>
            </a:r>
            <a:r>
              <a:rPr lang="en-US" dirty="0">
                <a:solidFill>
                  <a:srgbClr val="000032"/>
                </a:solidFill>
              </a:rPr>
              <a:t>, or other tests for mastocytosis</a:t>
            </a:r>
          </a:p>
          <a:p>
            <a:pPr algn="l" rtl="0"/>
            <a:r>
              <a:rPr lang="en-US" dirty="0" smtClean="0">
                <a:solidFill>
                  <a:srgbClr val="000032"/>
                </a:solidFill>
              </a:rPr>
              <a:t>BMA &amp; BMBx.</a:t>
            </a:r>
            <a:endParaRPr lang="en-US" dirty="0">
              <a:solidFill>
                <a:srgbClr val="000032"/>
              </a:solidFill>
            </a:endParaRPr>
          </a:p>
          <a:p>
            <a:pPr algn="l" rtl="0"/>
            <a:r>
              <a:rPr lang="en-US" dirty="0" smtClean="0">
                <a:solidFill>
                  <a:srgbClr val="000032"/>
                </a:solidFill>
              </a:rPr>
              <a:t>Genetic </a:t>
            </a:r>
            <a:r>
              <a:rPr lang="en-US" dirty="0">
                <a:solidFill>
                  <a:srgbClr val="000032"/>
                </a:solidFill>
              </a:rPr>
              <a:t>testing for unusual features that suggest rare metabolic bone diseases</a:t>
            </a:r>
            <a:endParaRPr lang="fa-IR" dirty="0">
              <a:solidFill>
                <a:srgbClr val="000032"/>
              </a:solidFill>
            </a:endParaRPr>
          </a:p>
        </p:txBody>
      </p:sp>
    </p:spTree>
    <p:extLst>
      <p:ext uri="{BB962C8B-B14F-4D97-AF65-F5344CB8AC3E}">
        <p14:creationId xmlns:p14="http://schemas.microsoft.com/office/powerpoint/2010/main" val="1823536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pPr marL="0" indent="0" algn="l" rtl="0">
              <a:buNone/>
            </a:pPr>
            <a:r>
              <a:rPr lang="en-US" b="1" i="1" dirty="0"/>
              <a:t>Undecalcified iliac crest bone biopsy with double tetracycline </a:t>
            </a:r>
            <a:r>
              <a:rPr lang="en-US" b="1" i="1" dirty="0" smtClean="0"/>
              <a:t>labeling: </a:t>
            </a:r>
          </a:p>
          <a:p>
            <a:pPr algn="l" rtl="0"/>
            <a:r>
              <a:rPr lang="en-US" dirty="0" smtClean="0"/>
              <a:t>Recommended </a:t>
            </a:r>
            <a:r>
              <a:rPr lang="en-US" dirty="0"/>
              <a:t>for patients with bone disease and renal failure to establish the correct diagnosis and direct </a:t>
            </a:r>
            <a:r>
              <a:rPr lang="en-US" dirty="0" smtClean="0"/>
              <a:t>management</a:t>
            </a:r>
            <a:endParaRPr lang="en-US" dirty="0"/>
          </a:p>
          <a:p>
            <a:pPr algn="l" rtl="0"/>
            <a:r>
              <a:rPr lang="en-US" dirty="0"/>
              <a:t>May be helpful in the assessment of patients with the following:</a:t>
            </a:r>
          </a:p>
          <a:p>
            <a:pPr lvl="1" algn="l" rtl="0"/>
            <a:r>
              <a:rPr lang="en-US" dirty="0"/>
              <a:t>Suspected osteomalacia or mastocytosis when laboratory test results are inconclusive</a:t>
            </a:r>
          </a:p>
          <a:p>
            <a:pPr lvl="1" algn="l" rtl="0"/>
            <a:r>
              <a:rPr lang="en-US" dirty="0"/>
              <a:t>Fracture without major trauma despite normal or high bone density</a:t>
            </a:r>
          </a:p>
          <a:p>
            <a:pPr lvl="1" algn="l" rtl="0"/>
            <a:r>
              <a:rPr lang="en-US" dirty="0"/>
              <a:t>Vitamin D-resistant osteomalacia and similar disorders to assess response to treatment</a:t>
            </a:r>
          </a:p>
          <a:p>
            <a:pPr lvl="1" algn="l" rtl="0"/>
            <a:endParaRPr lang="fa-IR" dirty="0"/>
          </a:p>
        </p:txBody>
      </p:sp>
    </p:spTree>
    <p:extLst>
      <p:ext uri="{BB962C8B-B14F-4D97-AF65-F5344CB8AC3E}">
        <p14:creationId xmlns:p14="http://schemas.microsoft.com/office/powerpoint/2010/main" val="2196002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128713"/>
            <a:ext cx="9104313"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534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633538"/>
            <a:ext cx="9104313"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915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590675"/>
            <a:ext cx="9094787"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86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
            <a:ext cx="891539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592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266950"/>
            <a:ext cx="9085263"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271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781175"/>
            <a:ext cx="8809037"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202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1"/>
            <a:ext cx="4952999"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918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76200"/>
            <a:ext cx="6475413"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791200"/>
            <a:ext cx="3714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061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114425"/>
            <a:ext cx="9075737"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555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838325"/>
            <a:ext cx="9028113"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769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671513"/>
            <a:ext cx="9056687"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887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6705600"/>
          </a:xfrm>
          <a:solidFill>
            <a:srgbClr val="000032"/>
          </a:solidFill>
        </p:spPr>
        <p:txBody>
          <a:bodyPr>
            <a:normAutofit lnSpcReduction="10000"/>
          </a:bodyPr>
          <a:lstStyle/>
          <a:p>
            <a:pPr algn="ctr" rtl="0">
              <a:buNone/>
            </a:pPr>
            <a:r>
              <a:rPr lang="en-US" sz="3000" dirty="0" smtClean="0">
                <a:solidFill>
                  <a:srgbClr val="FFFF99"/>
                </a:solidFill>
                <a:latin typeface="Arial" pitchFamily="34" charset="0"/>
                <a:cs typeface="Arial" pitchFamily="34" charset="0"/>
              </a:rPr>
              <a:t>Current FDA-approved pharmacologic options for osteoporosis prevention and/or treatment:</a:t>
            </a:r>
          </a:p>
          <a:p>
            <a:pPr algn="l" rtl="0">
              <a:spcBef>
                <a:spcPts val="1500"/>
              </a:spcBef>
              <a:spcAft>
                <a:spcPts val="300"/>
              </a:spcAft>
              <a:buNone/>
            </a:pPr>
            <a:r>
              <a:rPr lang="en-US" sz="2000" dirty="0" smtClean="0">
                <a:solidFill>
                  <a:srgbClr val="92D050"/>
                </a:solidFill>
                <a:latin typeface="Arial"/>
                <a:cs typeface="Arial"/>
              </a:rPr>
              <a:t>► </a:t>
            </a:r>
            <a:r>
              <a:rPr lang="en-US" sz="3600" dirty="0" err="1" smtClean="0">
                <a:solidFill>
                  <a:srgbClr val="CCECFF"/>
                </a:solidFill>
              </a:rPr>
              <a:t>Bisphosphonates</a:t>
            </a:r>
            <a:r>
              <a:rPr lang="en-US" sz="3600" dirty="0" smtClean="0">
                <a:solidFill>
                  <a:srgbClr val="CCECFF"/>
                </a:solidFill>
              </a:rPr>
              <a:t> (</a:t>
            </a:r>
            <a:r>
              <a:rPr lang="en-US" sz="2800" i="1" dirty="0" smtClean="0">
                <a:solidFill>
                  <a:srgbClr val="FFC1FF"/>
                </a:solidFill>
              </a:rPr>
              <a:t>for both men &amp; women</a:t>
            </a:r>
            <a:r>
              <a:rPr lang="en-US" sz="3600" dirty="0" smtClean="0">
                <a:solidFill>
                  <a:srgbClr val="CCECFF"/>
                </a:solidFill>
              </a:rPr>
              <a:t>) </a:t>
            </a:r>
          </a:p>
          <a:p>
            <a:pPr lvl="1" algn="l" rtl="0">
              <a:spcBef>
                <a:spcPts val="1500"/>
              </a:spcBef>
              <a:spcAft>
                <a:spcPts val="300"/>
              </a:spcAft>
              <a:buNone/>
            </a:pPr>
            <a:r>
              <a:rPr lang="en-US" i="1" dirty="0" err="1" smtClean="0">
                <a:solidFill>
                  <a:srgbClr val="FFC1FF"/>
                </a:solidFill>
              </a:rPr>
              <a:t>Alendronate</a:t>
            </a:r>
            <a:endParaRPr lang="en-US" i="1" dirty="0" smtClean="0">
              <a:solidFill>
                <a:srgbClr val="FFC1FF"/>
              </a:solidFill>
            </a:endParaRPr>
          </a:p>
          <a:p>
            <a:pPr lvl="1" algn="l" rtl="0">
              <a:spcBef>
                <a:spcPts val="1500"/>
              </a:spcBef>
              <a:spcAft>
                <a:spcPts val="300"/>
              </a:spcAft>
              <a:buNone/>
            </a:pPr>
            <a:r>
              <a:rPr lang="en-US" i="1" dirty="0" err="1" smtClean="0">
                <a:solidFill>
                  <a:srgbClr val="FFC1FF"/>
                </a:solidFill>
              </a:rPr>
              <a:t>Ibandronate</a:t>
            </a:r>
            <a:endParaRPr lang="en-US" i="1" dirty="0" smtClean="0">
              <a:solidFill>
                <a:srgbClr val="FFC1FF"/>
              </a:solidFill>
            </a:endParaRPr>
          </a:p>
          <a:p>
            <a:pPr lvl="1" algn="l" rtl="0">
              <a:spcBef>
                <a:spcPts val="1500"/>
              </a:spcBef>
              <a:spcAft>
                <a:spcPts val="300"/>
              </a:spcAft>
              <a:buNone/>
            </a:pPr>
            <a:r>
              <a:rPr lang="en-US" i="1" dirty="0" err="1" smtClean="0">
                <a:solidFill>
                  <a:srgbClr val="FFC1FF"/>
                </a:solidFill>
              </a:rPr>
              <a:t>Risedronate</a:t>
            </a:r>
            <a:r>
              <a:rPr lang="en-US" i="1" dirty="0" smtClean="0">
                <a:solidFill>
                  <a:srgbClr val="FFC1FF"/>
                </a:solidFill>
              </a:rPr>
              <a:t> </a:t>
            </a:r>
          </a:p>
          <a:p>
            <a:pPr lvl="1" algn="l" rtl="0">
              <a:spcBef>
                <a:spcPts val="1500"/>
              </a:spcBef>
              <a:spcAft>
                <a:spcPts val="300"/>
              </a:spcAft>
              <a:buNone/>
            </a:pPr>
            <a:r>
              <a:rPr lang="en-US" i="1" dirty="0" err="1" smtClean="0">
                <a:solidFill>
                  <a:srgbClr val="FFC1FF"/>
                </a:solidFill>
              </a:rPr>
              <a:t>Zoledronic</a:t>
            </a:r>
            <a:r>
              <a:rPr lang="en-US" i="1" dirty="0" smtClean="0">
                <a:solidFill>
                  <a:srgbClr val="FFC1FF"/>
                </a:solidFill>
              </a:rPr>
              <a:t> acid (</a:t>
            </a:r>
            <a:r>
              <a:rPr lang="en-US" i="1" dirty="0" err="1" smtClean="0">
                <a:solidFill>
                  <a:srgbClr val="FFC1FF"/>
                </a:solidFill>
              </a:rPr>
              <a:t>Zoledronate</a:t>
            </a:r>
            <a:r>
              <a:rPr lang="en-US" i="1" dirty="0" smtClean="0">
                <a:solidFill>
                  <a:srgbClr val="FFC1FF"/>
                </a:solidFill>
              </a:rPr>
              <a:t>)</a:t>
            </a:r>
          </a:p>
          <a:p>
            <a:pPr algn="l" rtl="0">
              <a:spcBef>
                <a:spcPts val="1500"/>
              </a:spcBef>
              <a:spcAft>
                <a:spcPts val="300"/>
              </a:spcAft>
              <a:buNone/>
            </a:pPr>
            <a:r>
              <a:rPr lang="en-US" sz="2400" dirty="0" smtClean="0">
                <a:solidFill>
                  <a:srgbClr val="92D050"/>
                </a:solidFill>
                <a:latin typeface="Arial"/>
                <a:cs typeface="Arial"/>
              </a:rPr>
              <a:t>► </a:t>
            </a:r>
            <a:r>
              <a:rPr lang="en-US" sz="3600" dirty="0" err="1" smtClean="0">
                <a:solidFill>
                  <a:srgbClr val="CCECFF"/>
                </a:solidFill>
              </a:rPr>
              <a:t>Calcitonin</a:t>
            </a:r>
            <a:r>
              <a:rPr lang="en-US" sz="3600" dirty="0" smtClean="0">
                <a:solidFill>
                  <a:srgbClr val="CCECFF"/>
                </a:solidFill>
              </a:rPr>
              <a:t> (</a:t>
            </a:r>
            <a:r>
              <a:rPr lang="en-US" sz="2800" i="1" dirty="0" smtClean="0">
                <a:solidFill>
                  <a:srgbClr val="FFC1FF"/>
                </a:solidFill>
              </a:rPr>
              <a:t>just for treatment in postmenopausal women</a:t>
            </a:r>
            <a:r>
              <a:rPr lang="en-US" sz="3600" dirty="0" smtClean="0">
                <a:solidFill>
                  <a:srgbClr val="CCECFF"/>
                </a:solidFill>
              </a:rPr>
              <a:t>) </a:t>
            </a:r>
          </a:p>
          <a:p>
            <a:pPr algn="l" rtl="0">
              <a:spcBef>
                <a:spcPts val="1500"/>
              </a:spcBef>
              <a:spcAft>
                <a:spcPts val="300"/>
              </a:spcAft>
              <a:buNone/>
            </a:pPr>
            <a:r>
              <a:rPr lang="en-US" sz="2400" dirty="0" smtClean="0">
                <a:solidFill>
                  <a:srgbClr val="92D050"/>
                </a:solidFill>
                <a:latin typeface="Arial"/>
                <a:cs typeface="Arial"/>
              </a:rPr>
              <a:t>►</a:t>
            </a:r>
            <a:r>
              <a:rPr lang="en-US" sz="3600" dirty="0" smtClean="0">
                <a:solidFill>
                  <a:srgbClr val="92D050"/>
                </a:solidFill>
                <a:latin typeface="Arial"/>
                <a:cs typeface="Arial"/>
              </a:rPr>
              <a:t> </a:t>
            </a:r>
            <a:r>
              <a:rPr lang="en-US" sz="3600" dirty="0" smtClean="0">
                <a:solidFill>
                  <a:srgbClr val="CCECFF"/>
                </a:solidFill>
              </a:rPr>
              <a:t>Estrogens and/or hormone therapy (</a:t>
            </a:r>
            <a:r>
              <a:rPr lang="en-US" sz="2800" i="1" dirty="0" smtClean="0">
                <a:solidFill>
                  <a:srgbClr val="FFC1FF"/>
                </a:solidFill>
              </a:rPr>
              <a:t>just for postmenopausal women</a:t>
            </a:r>
            <a:r>
              <a:rPr lang="en-US" sz="3600" dirty="0" smtClean="0">
                <a:solidFill>
                  <a:srgbClr val="CCECFF"/>
                </a:solidFill>
              </a:rPr>
              <a:t>) </a:t>
            </a:r>
          </a:p>
          <a:p>
            <a:pPr algn="l" rtl="0">
              <a:spcBef>
                <a:spcPts val="1500"/>
              </a:spcBef>
              <a:spcAft>
                <a:spcPts val="300"/>
              </a:spcAft>
              <a:buNone/>
            </a:pPr>
            <a:endParaRPr lang="fa-IR" dirty="0"/>
          </a:p>
        </p:txBody>
      </p:sp>
    </p:spTree>
    <p:extLst>
      <p:ext uri="{BB962C8B-B14F-4D97-AF65-F5344CB8AC3E}">
        <p14:creationId xmlns:p14="http://schemas.microsoft.com/office/powerpoint/2010/main" val="1281499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3237"/>
            <a:ext cx="8534400" cy="5897563"/>
          </a:xfrm>
          <a:solidFill>
            <a:srgbClr val="000032"/>
          </a:solidFill>
        </p:spPr>
        <p:txBody>
          <a:bodyPr>
            <a:normAutofit/>
          </a:bodyPr>
          <a:lstStyle/>
          <a:p>
            <a:pPr algn="l" rtl="0">
              <a:spcBef>
                <a:spcPts val="1500"/>
              </a:spcBef>
              <a:spcAft>
                <a:spcPts val="300"/>
              </a:spcAft>
              <a:buNone/>
            </a:pPr>
            <a:r>
              <a:rPr lang="en-US" sz="2800" dirty="0" smtClean="0">
                <a:solidFill>
                  <a:srgbClr val="92D050"/>
                </a:solidFill>
                <a:latin typeface="Arial"/>
                <a:cs typeface="Arial"/>
              </a:rPr>
              <a:t>► </a:t>
            </a:r>
            <a:r>
              <a:rPr lang="en-US" sz="4000" dirty="0" smtClean="0">
                <a:solidFill>
                  <a:srgbClr val="CCECFF"/>
                </a:solidFill>
              </a:rPr>
              <a:t>PTH (</a:t>
            </a:r>
            <a:r>
              <a:rPr lang="en-US" sz="3600" i="1" dirty="0" err="1" smtClean="0">
                <a:solidFill>
                  <a:srgbClr val="FFC1FF"/>
                </a:solidFill>
              </a:rPr>
              <a:t>teriparatide</a:t>
            </a:r>
            <a:r>
              <a:rPr lang="en-US" sz="3600" i="1" dirty="0" smtClean="0">
                <a:solidFill>
                  <a:srgbClr val="FFC1FF"/>
                </a:solidFill>
              </a:rPr>
              <a:t> 1-34, for both men &amp; women</a:t>
            </a:r>
            <a:r>
              <a:rPr lang="en-US" sz="4000" dirty="0" smtClean="0">
                <a:solidFill>
                  <a:srgbClr val="CCECFF"/>
                </a:solidFill>
              </a:rPr>
              <a:t>) </a:t>
            </a:r>
          </a:p>
          <a:p>
            <a:pPr algn="l" rtl="0">
              <a:spcBef>
                <a:spcPts val="1500"/>
              </a:spcBef>
              <a:spcAft>
                <a:spcPts val="300"/>
              </a:spcAft>
              <a:buNone/>
            </a:pPr>
            <a:endParaRPr lang="en-US" sz="2800" dirty="0" smtClean="0">
              <a:solidFill>
                <a:srgbClr val="92D050"/>
              </a:solidFill>
              <a:latin typeface="Arial"/>
              <a:cs typeface="Arial"/>
            </a:endParaRPr>
          </a:p>
          <a:p>
            <a:pPr algn="l" rtl="0">
              <a:spcBef>
                <a:spcPts val="1500"/>
              </a:spcBef>
              <a:spcAft>
                <a:spcPts val="300"/>
              </a:spcAft>
              <a:buNone/>
            </a:pPr>
            <a:r>
              <a:rPr lang="en-US" sz="2800" dirty="0" smtClean="0">
                <a:solidFill>
                  <a:srgbClr val="92D050"/>
                </a:solidFill>
                <a:latin typeface="Arial"/>
                <a:cs typeface="Arial"/>
              </a:rPr>
              <a:t>► </a:t>
            </a:r>
            <a:r>
              <a:rPr lang="en-US" sz="4000" dirty="0" smtClean="0">
                <a:solidFill>
                  <a:srgbClr val="CCECFF"/>
                </a:solidFill>
              </a:rPr>
              <a:t>Estrogen Agonist/Antagonist (</a:t>
            </a:r>
            <a:r>
              <a:rPr lang="en-US" sz="3600" i="1" dirty="0" smtClean="0">
                <a:solidFill>
                  <a:srgbClr val="FFC1FF"/>
                </a:solidFill>
              </a:rPr>
              <a:t>raloxifene, just for postmenopausal women</a:t>
            </a:r>
            <a:r>
              <a:rPr lang="en-US" sz="4000" dirty="0" smtClean="0">
                <a:solidFill>
                  <a:srgbClr val="CCECFF"/>
                </a:solidFill>
              </a:rPr>
              <a:t>) </a:t>
            </a:r>
          </a:p>
          <a:p>
            <a:pPr algn="l" rtl="0">
              <a:spcBef>
                <a:spcPts val="1500"/>
              </a:spcBef>
              <a:spcAft>
                <a:spcPts val="300"/>
              </a:spcAft>
              <a:buNone/>
            </a:pPr>
            <a:endParaRPr lang="en-US" sz="2800" dirty="0" smtClean="0">
              <a:solidFill>
                <a:srgbClr val="92D050"/>
              </a:solidFill>
              <a:latin typeface="Arial"/>
              <a:cs typeface="Arial"/>
            </a:endParaRPr>
          </a:p>
          <a:p>
            <a:pPr algn="l" rtl="0">
              <a:spcBef>
                <a:spcPts val="1500"/>
              </a:spcBef>
              <a:spcAft>
                <a:spcPts val="300"/>
              </a:spcAft>
              <a:buNone/>
            </a:pPr>
            <a:r>
              <a:rPr lang="en-US" sz="2800" dirty="0" smtClean="0">
                <a:solidFill>
                  <a:srgbClr val="92D050"/>
                </a:solidFill>
                <a:latin typeface="Arial"/>
                <a:cs typeface="Arial"/>
              </a:rPr>
              <a:t>► </a:t>
            </a:r>
            <a:r>
              <a:rPr lang="en-US" sz="4000" dirty="0" err="1" smtClean="0">
                <a:solidFill>
                  <a:srgbClr val="CCECFF"/>
                </a:solidFill>
              </a:rPr>
              <a:t>Denusomab</a:t>
            </a:r>
            <a:r>
              <a:rPr lang="en-US" sz="4000" dirty="0" smtClean="0">
                <a:solidFill>
                  <a:srgbClr val="CCECFF"/>
                </a:solidFill>
              </a:rPr>
              <a:t> (</a:t>
            </a:r>
            <a:r>
              <a:rPr lang="en-US" sz="4000" i="1" dirty="0" smtClean="0">
                <a:solidFill>
                  <a:srgbClr val="FFC1FF"/>
                </a:solidFill>
              </a:rPr>
              <a:t>for both men &amp; women</a:t>
            </a:r>
            <a:r>
              <a:rPr lang="en-US" sz="4000" dirty="0" smtClean="0">
                <a:solidFill>
                  <a:srgbClr val="CCECFF"/>
                </a:solidFill>
              </a:rPr>
              <a:t>) </a:t>
            </a:r>
          </a:p>
          <a:p>
            <a:pPr algn="l" rtl="0"/>
            <a:endParaRPr lang="fa-IR" sz="4000" dirty="0"/>
          </a:p>
        </p:txBody>
      </p:sp>
    </p:spTree>
    <p:extLst>
      <p:ext uri="{BB962C8B-B14F-4D97-AF65-F5344CB8AC3E}">
        <p14:creationId xmlns:p14="http://schemas.microsoft.com/office/powerpoint/2010/main" val="2454593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28600" y="304801"/>
            <a:ext cx="8686800" cy="4607010"/>
          </a:xfrm>
          <a:prstGeom prst="rect">
            <a:avLst/>
          </a:prstGeom>
          <a:noFill/>
          <a:ln w="9525">
            <a:noFill/>
            <a:miter lim="800000"/>
            <a:headEnd/>
            <a:tailEnd/>
          </a:ln>
          <a:effectLst/>
        </p:spPr>
      </p:pic>
      <p:sp>
        <p:nvSpPr>
          <p:cNvPr id="5" name="TextBox 4"/>
          <p:cNvSpPr txBox="1"/>
          <p:nvPr/>
        </p:nvSpPr>
        <p:spPr>
          <a:xfrm>
            <a:off x="0" y="6248400"/>
            <a:ext cx="9144000" cy="430887"/>
          </a:xfrm>
          <a:prstGeom prst="rect">
            <a:avLst/>
          </a:prstGeom>
          <a:noFill/>
        </p:spPr>
        <p:txBody>
          <a:bodyPr wrap="square" rtlCol="1">
            <a:spAutoFit/>
          </a:bodyPr>
          <a:lstStyle/>
          <a:p>
            <a:pPr rtl="0"/>
            <a:r>
              <a:rPr lang="en-US" sz="2200" dirty="0" smtClean="0">
                <a:solidFill>
                  <a:prstClr val="black"/>
                </a:solidFill>
              </a:rPr>
              <a:t>Endocrinology &amp; Metabolism Clinics of North America. 41, (2012): 487–506</a:t>
            </a:r>
            <a:endParaRPr lang="fa-IR" sz="2200" dirty="0">
              <a:solidFill>
                <a:prstClr val="black"/>
              </a:solidFill>
            </a:endParaRPr>
          </a:p>
        </p:txBody>
      </p:sp>
    </p:spTree>
    <p:extLst>
      <p:ext uri="{BB962C8B-B14F-4D97-AF65-F5344CB8AC3E}">
        <p14:creationId xmlns:p14="http://schemas.microsoft.com/office/powerpoint/2010/main" val="331301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9588"/>
            <a:ext cx="9104313"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2598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857375"/>
            <a:ext cx="9066213"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733800" y="1600200"/>
            <a:ext cx="39624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42520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857250"/>
            <a:ext cx="90471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935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 y="200025"/>
            <a:ext cx="8915400" cy="5286375"/>
          </a:xfrm>
          <a:prstGeom prst="rect">
            <a:avLst/>
          </a:prstGeom>
          <a:noFill/>
          <a:ln w="9525">
            <a:noFill/>
            <a:miter lim="800000"/>
            <a:headEnd/>
            <a:tailEnd/>
          </a:ln>
          <a:effectLst/>
        </p:spPr>
      </p:pic>
      <p:sp>
        <p:nvSpPr>
          <p:cNvPr id="4" name="TextBox 3"/>
          <p:cNvSpPr txBox="1"/>
          <p:nvPr/>
        </p:nvSpPr>
        <p:spPr>
          <a:xfrm>
            <a:off x="990600" y="6172200"/>
            <a:ext cx="8077200" cy="400110"/>
          </a:xfrm>
          <a:prstGeom prst="rect">
            <a:avLst/>
          </a:prstGeom>
          <a:solidFill>
            <a:schemeClr val="accent3">
              <a:lumMod val="60000"/>
              <a:lumOff val="40000"/>
            </a:schemeClr>
          </a:solidFill>
          <a:ln w="28575">
            <a:solidFill>
              <a:schemeClr val="accent2">
                <a:lumMod val="50000"/>
              </a:schemeClr>
            </a:solidFill>
          </a:ln>
        </p:spPr>
        <p:txBody>
          <a:bodyPr wrap="square" rtlCol="1">
            <a:spAutoFit/>
          </a:bodyPr>
          <a:lstStyle/>
          <a:p>
            <a:pPr rtl="0"/>
            <a:r>
              <a:rPr lang="en-US" sz="2000" i="1" dirty="0" smtClean="0">
                <a:solidFill>
                  <a:srgbClr val="000042"/>
                </a:solidFill>
              </a:rPr>
              <a:t>Endocrinology &amp; Metabolism Clinics of North America. 41, (2012): 487–506</a:t>
            </a:r>
            <a:endParaRPr lang="fa-IR" sz="2000" i="1" dirty="0">
              <a:solidFill>
                <a:srgbClr val="000042"/>
              </a:solidFill>
            </a:endParaRPr>
          </a:p>
        </p:txBody>
      </p:sp>
    </p:spTree>
    <p:extLst>
      <p:ext uri="{BB962C8B-B14F-4D97-AF65-F5344CB8AC3E}">
        <p14:creationId xmlns:p14="http://schemas.microsoft.com/office/powerpoint/2010/main" val="740982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733675"/>
            <a:ext cx="9056687"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21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19163"/>
            <a:ext cx="9104313"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137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138238"/>
            <a:ext cx="909478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674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52400"/>
            <a:ext cx="902811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387" y="6135687"/>
            <a:ext cx="6602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565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562100"/>
            <a:ext cx="912336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085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809750"/>
            <a:ext cx="9085263"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334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590675"/>
            <a:ext cx="9104313"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50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799"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509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352550"/>
            <a:ext cx="91630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706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a:solidFill>
            <a:schemeClr val="accent1">
              <a:lumMod val="20000"/>
              <a:lumOff val="80000"/>
            </a:schemeClr>
          </a:solidFill>
        </p:spPr>
        <p:txBody>
          <a:bodyPr>
            <a:normAutofit/>
          </a:bodyPr>
          <a:lstStyle/>
          <a:p>
            <a:pPr marL="91440" indent="-91440" algn="l" rtl="0">
              <a:lnSpc>
                <a:spcPct val="133000"/>
              </a:lnSpc>
              <a:spcBef>
                <a:spcPts val="1200"/>
              </a:spcBef>
              <a:spcAft>
                <a:spcPts val="2400"/>
              </a:spcAft>
              <a:buClr>
                <a:schemeClr val="accent2">
                  <a:lumMod val="50000"/>
                </a:schemeClr>
              </a:buClr>
              <a:buSzPct val="100000"/>
            </a:pPr>
            <a:r>
              <a:rPr lang="en-US" sz="4000" b="1" i="1" u="sng" dirty="0">
                <a:solidFill>
                  <a:schemeClr val="accent5">
                    <a:lumMod val="50000"/>
                  </a:schemeClr>
                </a:solidFill>
                <a:effectLst>
                  <a:outerShdw blurRad="38100" dist="38100" dir="2700000" algn="tl">
                    <a:srgbClr val="000000">
                      <a:alpha val="43137"/>
                    </a:srgbClr>
                  </a:outerShdw>
                </a:effectLst>
              </a:rPr>
              <a:t>R34d</a:t>
            </a:r>
            <a:r>
              <a:rPr lang="en-US" sz="4000" b="1" i="1" dirty="0">
                <a:solidFill>
                  <a:schemeClr val="accent5">
                    <a:lumMod val="50000"/>
                  </a:schemeClr>
                </a:solidFill>
                <a:effectLst>
                  <a:outerShdw blurRad="38100" dist="38100" dir="2700000" algn="tl">
                    <a:srgbClr val="000000">
                      <a:alpha val="43137"/>
                    </a:srgbClr>
                  </a:outerShdw>
                </a:effectLst>
              </a:rPr>
              <a:t>.</a:t>
            </a:r>
            <a:r>
              <a:rPr lang="en-US" sz="4000" b="1" dirty="0">
                <a:solidFill>
                  <a:schemeClr val="tx2">
                    <a:lumMod val="50000"/>
                  </a:schemeClr>
                </a:solidFill>
              </a:rPr>
              <a:t> Teriparatide or raloxifene may be used during the “bisphosphonate holiday” period for </a:t>
            </a:r>
            <a:r>
              <a:rPr lang="en-US" sz="4000" b="1" dirty="0" smtClean="0">
                <a:solidFill>
                  <a:schemeClr val="tx2">
                    <a:lumMod val="50000"/>
                  </a:schemeClr>
                </a:solidFill>
              </a:rPr>
              <a:t>higher-risk patients </a:t>
            </a:r>
            <a:r>
              <a:rPr lang="en-US" sz="4000" b="1" dirty="0">
                <a:solidFill>
                  <a:schemeClr val="tx2">
                    <a:lumMod val="50000"/>
                  </a:schemeClr>
                </a:solidFill>
              </a:rPr>
              <a:t>(Grade D; BEL 4).</a:t>
            </a:r>
          </a:p>
          <a:p>
            <a:pPr marL="91440" indent="-91440" algn="l" rtl="0">
              <a:lnSpc>
                <a:spcPct val="133000"/>
              </a:lnSpc>
              <a:spcBef>
                <a:spcPts val="1200"/>
              </a:spcBef>
              <a:spcAft>
                <a:spcPts val="2400"/>
              </a:spcAft>
              <a:buClr>
                <a:schemeClr val="accent2">
                  <a:lumMod val="50000"/>
                </a:schemeClr>
              </a:buClr>
              <a:buSzPct val="100000"/>
            </a:pPr>
            <a:r>
              <a:rPr lang="en-US" sz="4000" b="1" i="1" u="sng" dirty="0" smtClean="0">
                <a:solidFill>
                  <a:schemeClr val="accent5">
                    <a:lumMod val="50000"/>
                  </a:schemeClr>
                </a:solidFill>
                <a:effectLst>
                  <a:outerShdw blurRad="38100" dist="38100" dir="2700000" algn="tl">
                    <a:srgbClr val="000000">
                      <a:alpha val="43137"/>
                    </a:srgbClr>
                  </a:outerShdw>
                </a:effectLst>
              </a:rPr>
              <a:t>R34e</a:t>
            </a:r>
            <a:r>
              <a:rPr lang="en-US" sz="4000" b="1" i="1" dirty="0">
                <a:solidFill>
                  <a:schemeClr val="accent5">
                    <a:lumMod val="50000"/>
                  </a:schemeClr>
                </a:solidFill>
                <a:effectLst>
                  <a:outerShdw blurRad="38100" dist="38100" dir="2700000" algn="tl">
                    <a:srgbClr val="000000">
                      <a:alpha val="43137"/>
                    </a:srgbClr>
                  </a:outerShdw>
                </a:effectLst>
              </a:rPr>
              <a:t>.</a:t>
            </a:r>
            <a:r>
              <a:rPr lang="en-US" sz="4000" b="1" dirty="0">
                <a:solidFill>
                  <a:schemeClr val="accent5">
                    <a:lumMod val="50000"/>
                  </a:schemeClr>
                </a:solidFill>
              </a:rPr>
              <a:t> </a:t>
            </a:r>
            <a:r>
              <a:rPr lang="en-US" sz="4000" b="1" dirty="0">
                <a:solidFill>
                  <a:schemeClr val="tx2">
                    <a:lumMod val="50000"/>
                  </a:schemeClr>
                </a:solidFill>
              </a:rPr>
              <a:t>A drug “holiday” is not recommended with </a:t>
            </a:r>
            <a:r>
              <a:rPr lang="en-US" sz="4000" b="1" dirty="0" smtClean="0">
                <a:solidFill>
                  <a:schemeClr val="tx2">
                    <a:lumMod val="50000"/>
                  </a:schemeClr>
                </a:solidFill>
              </a:rPr>
              <a:t>denosumab (Grade </a:t>
            </a:r>
            <a:r>
              <a:rPr lang="en-US" sz="4000" b="1" dirty="0">
                <a:solidFill>
                  <a:schemeClr val="tx2">
                    <a:lumMod val="50000"/>
                  </a:schemeClr>
                </a:solidFill>
              </a:rPr>
              <a:t>A; BEL 1</a:t>
            </a:r>
            <a:r>
              <a:rPr lang="en-US" sz="4000" b="1" dirty="0" smtClean="0">
                <a:solidFill>
                  <a:schemeClr val="tx2">
                    <a:lumMod val="50000"/>
                  </a:schemeClr>
                </a:solidFill>
              </a:rPr>
              <a:t>).</a:t>
            </a:r>
            <a:endParaRPr lang="en-US" sz="4000" b="1" dirty="0">
              <a:solidFill>
                <a:schemeClr val="tx2">
                  <a:lumMod val="50000"/>
                </a:schemeClr>
              </a:solidFill>
            </a:endParaRPr>
          </a:p>
        </p:txBody>
      </p:sp>
    </p:spTree>
    <p:extLst>
      <p:ext uri="{BB962C8B-B14F-4D97-AF65-F5344CB8AC3E}">
        <p14:creationId xmlns:p14="http://schemas.microsoft.com/office/powerpoint/2010/main" val="2501708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828800"/>
            <a:ext cx="909478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2337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3925" y="109539"/>
            <a:ext cx="8915400" cy="6062661"/>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72200"/>
            <a:ext cx="81518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847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a:solidFill>
            <a:schemeClr val="accent3">
              <a:lumMod val="40000"/>
              <a:lumOff val="60000"/>
            </a:schemeClr>
          </a:solidFill>
        </p:spPr>
        <p:txBody>
          <a:bodyPr>
            <a:noAutofit/>
          </a:bodyPr>
          <a:lstStyle/>
          <a:p>
            <a:pPr rtl="0"/>
            <a:r>
              <a:rPr lang="en-US" sz="3200" b="1" dirty="0">
                <a:solidFill>
                  <a:schemeClr val="accent2">
                    <a:lumMod val="50000"/>
                  </a:schemeClr>
                </a:solidFill>
              </a:rPr>
              <a:t>Conjugated Estrogens/</a:t>
            </a:r>
            <a:r>
              <a:rPr lang="en-US" sz="3200" b="1" dirty="0" err="1">
                <a:solidFill>
                  <a:schemeClr val="accent2">
                    <a:lumMod val="50000"/>
                  </a:schemeClr>
                </a:solidFill>
              </a:rPr>
              <a:t>Bazedoxifene</a:t>
            </a:r>
            <a:r>
              <a:rPr lang="en-US" sz="3200" b="1" dirty="0">
                <a:solidFill>
                  <a:schemeClr val="accent2">
                    <a:lumMod val="50000"/>
                  </a:schemeClr>
                </a:solidFill>
              </a:rPr>
              <a:t> (</a:t>
            </a:r>
            <a:r>
              <a:rPr lang="en-US" sz="3200" b="1" dirty="0" smtClean="0">
                <a:solidFill>
                  <a:schemeClr val="accent2">
                    <a:lumMod val="50000"/>
                  </a:schemeClr>
                </a:solidFill>
              </a:rPr>
              <a:t>DUAVEE)</a:t>
            </a:r>
            <a:endParaRPr lang="fa-IR" sz="3200" b="1" dirty="0">
              <a:solidFill>
                <a:schemeClr val="accent2">
                  <a:lumMod val="50000"/>
                </a:schemeClr>
              </a:solidFill>
            </a:endParaRPr>
          </a:p>
        </p:txBody>
      </p:sp>
      <p:sp>
        <p:nvSpPr>
          <p:cNvPr id="3" name="Content Placeholder 2"/>
          <p:cNvSpPr>
            <a:spLocks noGrp="1"/>
          </p:cNvSpPr>
          <p:nvPr>
            <p:ph idx="1"/>
          </p:nvPr>
        </p:nvSpPr>
        <p:spPr>
          <a:xfrm>
            <a:off x="152400" y="762000"/>
            <a:ext cx="8763000" cy="5943600"/>
          </a:xfrm>
          <a:solidFill>
            <a:schemeClr val="accent1">
              <a:lumMod val="20000"/>
              <a:lumOff val="80000"/>
            </a:schemeClr>
          </a:solidFill>
        </p:spPr>
        <p:txBody>
          <a:bodyPr>
            <a:normAutofit/>
          </a:bodyPr>
          <a:lstStyle/>
          <a:p>
            <a:pPr algn="l" rtl="0"/>
            <a:r>
              <a:rPr lang="en-US" sz="3600" dirty="0">
                <a:solidFill>
                  <a:srgbClr val="000032"/>
                </a:solidFill>
              </a:rPr>
              <a:t>CE/BZA tablets </a:t>
            </a:r>
            <a:r>
              <a:rPr lang="en-US" sz="3600" dirty="0" smtClean="0">
                <a:solidFill>
                  <a:srgbClr val="000032"/>
                </a:solidFill>
              </a:rPr>
              <a:t>contain 0.45 mg CE</a:t>
            </a:r>
            <a:r>
              <a:rPr lang="en-US" sz="3600" dirty="0">
                <a:solidFill>
                  <a:srgbClr val="000032"/>
                </a:solidFill>
              </a:rPr>
              <a:t> </a:t>
            </a:r>
            <a:r>
              <a:rPr lang="en-US" sz="3600" dirty="0" smtClean="0">
                <a:solidFill>
                  <a:srgbClr val="000032"/>
                </a:solidFill>
              </a:rPr>
              <a:t>&amp; 20 mg bazedoxifene</a:t>
            </a:r>
          </a:p>
          <a:p>
            <a:pPr algn="l" rtl="0"/>
            <a:r>
              <a:rPr lang="en-US" sz="3600" dirty="0" smtClean="0">
                <a:solidFill>
                  <a:srgbClr val="000032"/>
                </a:solidFill>
              </a:rPr>
              <a:t>This </a:t>
            </a:r>
            <a:r>
              <a:rPr lang="en-US" sz="3600" dirty="0">
                <a:solidFill>
                  <a:srgbClr val="000032"/>
                </a:solidFill>
              </a:rPr>
              <a:t>combination is approved for once-daily dosing both </a:t>
            </a:r>
            <a:r>
              <a:rPr lang="en-US" sz="3600" dirty="0" smtClean="0">
                <a:solidFill>
                  <a:srgbClr val="000032"/>
                </a:solidFill>
              </a:rPr>
              <a:t>for: </a:t>
            </a:r>
          </a:p>
          <a:p>
            <a:pPr lvl="1" algn="l" rtl="0"/>
            <a:r>
              <a:rPr lang="en-US" sz="3200" b="1" i="1" dirty="0" smtClean="0">
                <a:solidFill>
                  <a:schemeClr val="accent2">
                    <a:lumMod val="50000"/>
                  </a:schemeClr>
                </a:solidFill>
              </a:rPr>
              <a:t>vasomotor </a:t>
            </a:r>
            <a:r>
              <a:rPr lang="en-US" sz="3200" b="1" i="1" dirty="0">
                <a:solidFill>
                  <a:schemeClr val="accent2">
                    <a:lumMod val="50000"/>
                  </a:schemeClr>
                </a:solidFill>
              </a:rPr>
              <a:t>symptoms associated with </a:t>
            </a:r>
            <a:r>
              <a:rPr lang="en-US" sz="3200" b="1" i="1" dirty="0" smtClean="0">
                <a:solidFill>
                  <a:schemeClr val="accent2">
                    <a:lumMod val="50000"/>
                  </a:schemeClr>
                </a:solidFill>
              </a:rPr>
              <a:t>menopause </a:t>
            </a:r>
          </a:p>
          <a:p>
            <a:pPr lvl="1" algn="l" rtl="0"/>
            <a:r>
              <a:rPr lang="en-US" sz="3200" b="1" i="1" dirty="0" smtClean="0">
                <a:solidFill>
                  <a:schemeClr val="accent2">
                    <a:lumMod val="50000"/>
                  </a:schemeClr>
                </a:solidFill>
              </a:rPr>
              <a:t>the </a:t>
            </a:r>
            <a:r>
              <a:rPr lang="en-US" sz="3200" b="1" i="1" dirty="0">
                <a:solidFill>
                  <a:schemeClr val="accent2">
                    <a:lumMod val="50000"/>
                  </a:schemeClr>
                </a:solidFill>
              </a:rPr>
              <a:t>prevention of postmenopausal </a:t>
            </a:r>
            <a:r>
              <a:rPr lang="en-US" sz="3200" b="1" i="1" dirty="0" smtClean="0">
                <a:solidFill>
                  <a:schemeClr val="accent2">
                    <a:lumMod val="50000"/>
                  </a:schemeClr>
                </a:solidFill>
              </a:rPr>
              <a:t>osteoporosis </a:t>
            </a:r>
          </a:p>
          <a:p>
            <a:pPr algn="l" rtl="0"/>
            <a:r>
              <a:rPr lang="en-US" sz="3600" dirty="0" smtClean="0">
                <a:solidFill>
                  <a:srgbClr val="000032"/>
                </a:solidFill>
              </a:rPr>
              <a:t>CE/BZA </a:t>
            </a:r>
            <a:r>
              <a:rPr lang="en-US" sz="3600" dirty="0">
                <a:solidFill>
                  <a:srgbClr val="000032"/>
                </a:solidFill>
              </a:rPr>
              <a:t>should be limited to those women who are at a significant risk of osteoporosis. </a:t>
            </a:r>
            <a:endParaRPr lang="fa-IR" sz="3600" dirty="0">
              <a:solidFill>
                <a:srgbClr val="000032"/>
              </a:solidFill>
            </a:endParaRPr>
          </a:p>
        </p:txBody>
      </p:sp>
    </p:spTree>
    <p:extLst>
      <p:ext uri="{BB962C8B-B14F-4D97-AF65-F5344CB8AC3E}">
        <p14:creationId xmlns:p14="http://schemas.microsoft.com/office/powerpoint/2010/main" val="106902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385888"/>
            <a:ext cx="9085263"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180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281238"/>
            <a:ext cx="9075737"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57600" y="4495800"/>
            <a:ext cx="838200" cy="400110"/>
          </a:xfrm>
          <a:prstGeom prst="rect">
            <a:avLst/>
          </a:prstGeom>
          <a:noFill/>
        </p:spPr>
        <p:txBody>
          <a:bodyPr wrap="square" rtlCol="0">
            <a:spAutoFit/>
          </a:bodyPr>
          <a:lstStyle/>
          <a:p>
            <a:pPr algn="l" rtl="0"/>
            <a:r>
              <a:rPr lang="en-US" sz="2000" b="1" i="1" dirty="0" smtClean="0">
                <a:solidFill>
                  <a:srgbClr val="C00000"/>
                </a:solidFill>
                <a:effectLst>
                  <a:outerShdw blurRad="38100" dist="38100" dir="2700000" algn="tl">
                    <a:srgbClr val="000000">
                      <a:alpha val="43137"/>
                    </a:srgbClr>
                  </a:outerShdw>
                </a:effectLst>
              </a:rPr>
              <a:t>RISK?</a:t>
            </a:r>
            <a:endParaRPr lang="en-US" sz="20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22653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295525"/>
            <a:ext cx="9094787"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2617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066925"/>
            <a:ext cx="9132887"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464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7637463"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7" y="6248400"/>
            <a:ext cx="6602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8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 y="457200"/>
            <a:ext cx="89154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8229600" cy="6400800"/>
          </a:xfrm>
          <a:prstGeom prst="rect">
            <a:avLst/>
          </a:prstGeom>
        </p:spPr>
      </p:pic>
    </p:spTree>
    <p:extLst>
      <p:ext uri="{BB962C8B-B14F-4D97-AF65-F5344CB8AC3E}">
        <p14:creationId xmlns:p14="http://schemas.microsoft.com/office/powerpoint/2010/main" val="3308641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scape.com/content/2004/00/47/98/479893/art-smj479893.fig1.gif"/>
          <p:cNvPicPr>
            <a:picLocks noChangeAspect="1" noChangeArrowheads="1"/>
          </p:cNvPicPr>
          <p:nvPr/>
        </p:nvPicPr>
        <p:blipFill>
          <a:blip r:embed="rId2"/>
          <a:srcRect/>
          <a:stretch>
            <a:fillRect/>
          </a:stretch>
        </p:blipFill>
        <p:spPr bwMode="auto">
          <a:xfrm>
            <a:off x="228600" y="228600"/>
            <a:ext cx="8686800" cy="6477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a:solidFill>
            <a:srgbClr val="000032"/>
          </a:solidFill>
        </p:spPr>
        <p:txBody>
          <a:bodyPr>
            <a:normAutofit/>
          </a:bodyPr>
          <a:lstStyle/>
          <a:p>
            <a:pPr algn="ctr" rtl="0">
              <a:buNone/>
            </a:pPr>
            <a:r>
              <a:rPr lang="en-US" dirty="0" smtClean="0"/>
              <a:t> </a:t>
            </a:r>
            <a:r>
              <a:rPr lang="en-US" sz="3400" dirty="0" smtClean="0">
                <a:solidFill>
                  <a:srgbClr val="A3DCFF"/>
                </a:solidFill>
                <a:latin typeface="Times New Roman" pitchFamily="18" charset="0"/>
                <a:cs typeface="Times New Roman" pitchFamily="18" charset="0"/>
              </a:rPr>
              <a:t>Prolia (Denosumab) </a:t>
            </a:r>
            <a:endParaRPr lang="en-US" sz="3400" dirty="0" smtClean="0">
              <a:solidFill>
                <a:srgbClr val="A3DCFF"/>
              </a:solidFill>
            </a:endParaRPr>
          </a:p>
          <a:p>
            <a:pPr algn="l" rtl="0"/>
            <a:r>
              <a:rPr lang="en-US" sz="3000" i="1" dirty="0" smtClean="0">
                <a:solidFill>
                  <a:srgbClr val="B0FF97"/>
                </a:solidFill>
              </a:rPr>
              <a:t>A RANKL inhibitor (human monoclonal </a:t>
            </a:r>
            <a:r>
              <a:rPr lang="en-US" sz="3000" i="1" dirty="0" err="1" smtClean="0">
                <a:solidFill>
                  <a:srgbClr val="B0FF97"/>
                </a:solidFill>
              </a:rPr>
              <a:t>Ab</a:t>
            </a:r>
            <a:r>
              <a:rPr lang="en-US" sz="3000" i="1" dirty="0" smtClean="0">
                <a:solidFill>
                  <a:srgbClr val="B0FF97"/>
                </a:solidFill>
              </a:rPr>
              <a:t>)</a:t>
            </a:r>
          </a:p>
          <a:p>
            <a:pPr algn="l" rtl="0"/>
            <a:r>
              <a:rPr lang="en-US" sz="3000" i="1" dirty="0" smtClean="0">
                <a:solidFill>
                  <a:srgbClr val="B0FF97"/>
                </a:solidFill>
              </a:rPr>
              <a:t>Injection, for SC use (60 mg q 6 month)</a:t>
            </a:r>
          </a:p>
          <a:p>
            <a:pPr algn="ctr" rtl="0">
              <a:spcBef>
                <a:spcPts val="500"/>
              </a:spcBef>
              <a:buNone/>
            </a:pPr>
            <a:r>
              <a:rPr lang="en-US" sz="2800" dirty="0" smtClean="0">
                <a:solidFill>
                  <a:srgbClr val="FFC1FF"/>
                </a:solidFill>
              </a:rPr>
              <a:t>INDICATIONS:</a:t>
            </a:r>
          </a:p>
          <a:p>
            <a:pPr algn="just" rtl="0">
              <a:lnSpc>
                <a:spcPct val="133000"/>
              </a:lnSpc>
              <a:spcBef>
                <a:spcPts val="500"/>
              </a:spcBef>
              <a:spcAft>
                <a:spcPts val="1550"/>
              </a:spcAft>
              <a:buNone/>
            </a:pPr>
            <a:r>
              <a:rPr lang="en-US" sz="3400" dirty="0" smtClean="0">
                <a:solidFill>
                  <a:srgbClr val="FFFF99"/>
                </a:solidFill>
              </a:rPr>
              <a:t>1) Treatment of postmenopausal women with osteoporosis at high risk for fx.</a:t>
            </a:r>
          </a:p>
          <a:p>
            <a:pPr algn="just" rtl="0">
              <a:lnSpc>
                <a:spcPct val="133000"/>
              </a:lnSpc>
              <a:spcBef>
                <a:spcPts val="2750"/>
              </a:spcBef>
              <a:spcAft>
                <a:spcPts val="1550"/>
              </a:spcAft>
              <a:buNone/>
            </a:pPr>
            <a:r>
              <a:rPr lang="en-US" sz="3400" dirty="0" smtClean="0">
                <a:solidFill>
                  <a:srgbClr val="FFFF99"/>
                </a:solidFill>
              </a:rPr>
              <a:t>2) Treatment of men at high risk for fx, who receiving androgen deprivation therapy for nonmetastatic prostate cancer.</a:t>
            </a:r>
          </a:p>
          <a:p>
            <a:pPr algn="l" rtl="0">
              <a:buNone/>
            </a:pPr>
            <a:endParaRPr lang="fa-IR" dirty="0" smtClean="0">
              <a:solidFill>
                <a:srgbClr val="FFFF99"/>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705600"/>
          </a:xfrm>
          <a:solidFill>
            <a:srgbClr val="000032"/>
          </a:solidFill>
        </p:spPr>
        <p:txBody>
          <a:bodyPr>
            <a:normAutofit/>
          </a:bodyPr>
          <a:lstStyle/>
          <a:p>
            <a:pPr algn="just" rtl="0">
              <a:lnSpc>
                <a:spcPct val="150000"/>
              </a:lnSpc>
              <a:spcBef>
                <a:spcPts val="3000"/>
              </a:spcBef>
              <a:spcAft>
                <a:spcPts val="1200"/>
              </a:spcAft>
              <a:buNone/>
            </a:pPr>
            <a:r>
              <a:rPr lang="en-US" dirty="0" smtClean="0">
                <a:solidFill>
                  <a:srgbClr val="FFFF99"/>
                </a:solidFill>
              </a:rPr>
              <a:t>3) </a:t>
            </a:r>
            <a:r>
              <a:rPr lang="en-US" sz="3500" dirty="0" smtClean="0">
                <a:solidFill>
                  <a:srgbClr val="FFFF99"/>
                </a:solidFill>
              </a:rPr>
              <a:t>Treatment of women at high risk for fx, who   receiving adjuvant aromatase inhibitors for breast cancer.</a:t>
            </a:r>
          </a:p>
          <a:p>
            <a:pPr algn="just" rtl="0">
              <a:lnSpc>
                <a:spcPct val="150000"/>
              </a:lnSpc>
              <a:spcBef>
                <a:spcPts val="3000"/>
              </a:spcBef>
              <a:spcAft>
                <a:spcPts val="1200"/>
              </a:spcAft>
              <a:buNone/>
            </a:pPr>
            <a:r>
              <a:rPr lang="en-US" sz="3500" dirty="0" smtClean="0">
                <a:solidFill>
                  <a:srgbClr val="FFFF99"/>
                </a:solidFill>
              </a:rPr>
              <a:t>4) Treatment of men with osteoporosis who are at high risk for fx (The </a:t>
            </a:r>
            <a:r>
              <a:rPr lang="en-US" sz="3500" smtClean="0">
                <a:solidFill>
                  <a:srgbClr val="FFFF99"/>
                </a:solidFill>
              </a:rPr>
              <a:t>FDA approval: </a:t>
            </a:r>
            <a:r>
              <a:rPr lang="en-US" sz="3500" dirty="0" smtClean="0">
                <a:solidFill>
                  <a:srgbClr val="FFFF99"/>
                </a:solidFill>
              </a:rPr>
              <a:t>Sept 27, 2012).</a:t>
            </a:r>
          </a:p>
          <a:p>
            <a:pPr algn="just" rtl="0">
              <a:lnSpc>
                <a:spcPct val="150000"/>
              </a:lnSpc>
              <a:spcBef>
                <a:spcPts val="3000"/>
              </a:spcBef>
              <a:spcAft>
                <a:spcPts val="1200"/>
              </a:spcAft>
            </a:pPr>
            <a:endParaRPr lang="fa-IR" sz="35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839200" cy="6553200"/>
          </a:xfrm>
          <a:solidFill>
            <a:srgbClr val="000032"/>
          </a:solidFill>
        </p:spPr>
        <p:txBody>
          <a:bodyPr>
            <a:normAutofit fontScale="92500"/>
          </a:bodyPr>
          <a:lstStyle/>
          <a:p>
            <a:pPr algn="ctr" rtl="0">
              <a:lnSpc>
                <a:spcPct val="135000"/>
              </a:lnSpc>
              <a:buNone/>
            </a:pPr>
            <a:r>
              <a:rPr lang="en-US" b="1" dirty="0" smtClean="0"/>
              <a:t> </a:t>
            </a:r>
            <a:r>
              <a:rPr lang="en-US" sz="3000" dirty="0" smtClean="0">
                <a:solidFill>
                  <a:srgbClr val="FFC1FF"/>
                </a:solidFill>
                <a:latin typeface="Times New Roman" pitchFamily="18" charset="0"/>
                <a:cs typeface="Times New Roman" pitchFamily="18" charset="0"/>
              </a:rPr>
              <a:t>Estrogen Agonist/Antagonists (Selective Estrogen Receptor Modulators = SERM)</a:t>
            </a:r>
            <a:endParaRPr lang="en-US" dirty="0" smtClean="0">
              <a:solidFill>
                <a:srgbClr val="FFC1FF"/>
              </a:solidFill>
              <a:latin typeface="Times New Roman" pitchFamily="18" charset="0"/>
              <a:cs typeface="Times New Roman" pitchFamily="18" charset="0"/>
            </a:endParaRPr>
          </a:p>
          <a:p>
            <a:pPr algn="l" rtl="0">
              <a:lnSpc>
                <a:spcPct val="150000"/>
              </a:lnSpc>
              <a:spcBef>
                <a:spcPts val="1800"/>
              </a:spcBef>
              <a:spcAft>
                <a:spcPts val="600"/>
              </a:spcAft>
            </a:pPr>
            <a:r>
              <a:rPr lang="en-US" dirty="0" smtClean="0">
                <a:solidFill>
                  <a:srgbClr val="FFFF99"/>
                </a:solidFill>
              </a:rPr>
              <a:t>The only approved drug of this class : Raloxifene.</a:t>
            </a:r>
          </a:p>
          <a:p>
            <a:pPr algn="l" rtl="0">
              <a:lnSpc>
                <a:spcPct val="150000"/>
              </a:lnSpc>
              <a:spcBef>
                <a:spcPts val="1800"/>
              </a:spcBef>
              <a:spcAft>
                <a:spcPts val="600"/>
              </a:spcAft>
              <a:buNone/>
            </a:pPr>
            <a:r>
              <a:rPr lang="en-US" dirty="0" smtClean="0">
                <a:solidFill>
                  <a:srgbClr val="FFFF99"/>
                </a:solidFill>
                <a:latin typeface="Arial"/>
                <a:cs typeface="Arial"/>
              </a:rPr>
              <a:t>→</a:t>
            </a:r>
            <a:r>
              <a:rPr lang="en-US" dirty="0" smtClean="0">
                <a:solidFill>
                  <a:srgbClr val="FFFF99"/>
                </a:solidFill>
              </a:rPr>
              <a:t> prevention and treatment of postmenopausal osteoporosis.</a:t>
            </a:r>
          </a:p>
          <a:p>
            <a:pPr algn="l" rtl="0">
              <a:lnSpc>
                <a:spcPct val="150000"/>
              </a:lnSpc>
              <a:spcBef>
                <a:spcPts val="1800"/>
              </a:spcBef>
              <a:spcAft>
                <a:spcPts val="600"/>
              </a:spcAft>
              <a:buNone/>
            </a:pPr>
            <a:r>
              <a:rPr lang="en-US" dirty="0" smtClean="0">
                <a:solidFill>
                  <a:srgbClr val="FFFF99"/>
                </a:solidFill>
                <a:latin typeface="Arial"/>
                <a:cs typeface="Arial"/>
              </a:rPr>
              <a:t>→</a:t>
            </a:r>
            <a:r>
              <a:rPr lang="en-US" dirty="0" smtClean="0">
                <a:solidFill>
                  <a:srgbClr val="FFFF99"/>
                </a:solidFill>
              </a:rPr>
              <a:t>increase in BMD and reduced the risk of </a:t>
            </a:r>
            <a:r>
              <a:rPr lang="en-US" i="1" u="sng" dirty="0" smtClean="0">
                <a:solidFill>
                  <a:srgbClr val="A3DCFF"/>
                </a:solidFill>
              </a:rPr>
              <a:t>vertebral</a:t>
            </a:r>
            <a:r>
              <a:rPr lang="en-US" dirty="0" smtClean="0">
                <a:solidFill>
                  <a:srgbClr val="FFFF99"/>
                </a:solidFill>
              </a:rPr>
              <a:t> fxs. </a:t>
            </a:r>
          </a:p>
          <a:p>
            <a:pPr algn="l" rtl="0">
              <a:lnSpc>
                <a:spcPct val="150000"/>
              </a:lnSpc>
              <a:spcBef>
                <a:spcPts val="1800"/>
              </a:spcBef>
              <a:spcAft>
                <a:spcPts val="600"/>
              </a:spcAft>
            </a:pPr>
            <a:r>
              <a:rPr lang="en-US" dirty="0" smtClean="0">
                <a:solidFill>
                  <a:srgbClr val="FFFF99"/>
                </a:solidFill>
              </a:rPr>
              <a:t>The risk of non-vertebral fxs did not differ between placebo and raloxifene.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686800" cy="6553200"/>
          </a:xfrm>
          <a:solidFill>
            <a:srgbClr val="000032"/>
          </a:solidFill>
        </p:spPr>
        <p:txBody>
          <a:bodyPr>
            <a:normAutofit fontScale="92500" lnSpcReduction="10000"/>
          </a:bodyPr>
          <a:lstStyle/>
          <a:p>
            <a:pPr algn="just" rtl="0">
              <a:lnSpc>
                <a:spcPct val="150000"/>
              </a:lnSpc>
              <a:spcBef>
                <a:spcPts val="3000"/>
              </a:spcBef>
              <a:spcAft>
                <a:spcPts val="1200"/>
              </a:spcAft>
              <a:buNone/>
            </a:pPr>
            <a:r>
              <a:rPr lang="en-US" dirty="0" smtClean="0">
                <a:solidFill>
                  <a:srgbClr val="FFFF99"/>
                </a:solidFill>
                <a:latin typeface="Arial"/>
                <a:cs typeface="Arial"/>
              </a:rPr>
              <a:t>→ </a:t>
            </a:r>
            <a:r>
              <a:rPr lang="en-US" sz="3600" dirty="0" smtClean="0">
                <a:solidFill>
                  <a:srgbClr val="FFFF99"/>
                </a:solidFill>
              </a:rPr>
              <a:t>increased risk of VTE compared with placebo</a:t>
            </a:r>
            <a:r>
              <a:rPr lang="en-US" sz="3600" i="1" dirty="0" smtClean="0">
                <a:solidFill>
                  <a:srgbClr val="FFFF99"/>
                </a:solidFill>
              </a:rPr>
              <a:t>.</a:t>
            </a:r>
          </a:p>
          <a:p>
            <a:pPr algn="just" rtl="0">
              <a:lnSpc>
                <a:spcPct val="150000"/>
              </a:lnSpc>
              <a:spcBef>
                <a:spcPts val="3000"/>
              </a:spcBef>
              <a:spcAft>
                <a:spcPts val="1200"/>
              </a:spcAft>
            </a:pPr>
            <a:r>
              <a:rPr lang="en-US" sz="3600" dirty="0" smtClean="0">
                <a:solidFill>
                  <a:srgbClr val="FFFF99"/>
                </a:solidFill>
              </a:rPr>
              <a:t>No difference in overall mortality, cardiovascular events, cancer or non-vertebral fracture rates. </a:t>
            </a:r>
          </a:p>
          <a:p>
            <a:pPr algn="just" rtl="0">
              <a:lnSpc>
                <a:spcPct val="150000"/>
              </a:lnSpc>
              <a:spcBef>
                <a:spcPts val="3000"/>
              </a:spcBef>
              <a:spcAft>
                <a:spcPts val="1200"/>
              </a:spcAft>
            </a:pPr>
            <a:r>
              <a:rPr lang="en-US" sz="3600" dirty="0" smtClean="0">
                <a:solidFill>
                  <a:srgbClr val="FFFF99"/>
                </a:solidFill>
              </a:rPr>
              <a:t>Drug of choice for women with osteoporosis if the main risk is of spinal fracture and there is an elevated risk of breast cancer.</a:t>
            </a:r>
          </a:p>
          <a:p>
            <a:pPr>
              <a:lnSpc>
                <a:spcPct val="150000"/>
              </a:lnSpc>
              <a:spcBef>
                <a:spcPts val="3000"/>
              </a:spcBef>
              <a:spcAft>
                <a:spcPts val="1200"/>
              </a:spcAft>
            </a:pPr>
            <a:endParaRPr lang="fa-IR" sz="36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a:solidFill>
            <a:srgbClr val="000032"/>
          </a:solidFill>
        </p:spPr>
        <p:txBody>
          <a:bodyPr>
            <a:normAutofit/>
          </a:bodyPr>
          <a:lstStyle/>
          <a:p>
            <a:pPr algn="ctr" rtl="0">
              <a:buNone/>
            </a:pPr>
            <a:r>
              <a:rPr lang="en-US" sz="3600" dirty="0" err="1" smtClean="0">
                <a:solidFill>
                  <a:srgbClr val="FFC1FF"/>
                </a:solidFill>
                <a:latin typeface="Times New Roman" pitchFamily="18" charset="0"/>
                <a:cs typeface="Times New Roman" pitchFamily="18" charset="0"/>
              </a:rPr>
              <a:t>Calcitonin</a:t>
            </a:r>
            <a:endParaRPr lang="en-US" sz="3600" dirty="0" smtClean="0">
              <a:solidFill>
                <a:srgbClr val="FFC1FF"/>
              </a:solidFill>
              <a:latin typeface="Times New Roman" pitchFamily="18" charset="0"/>
              <a:cs typeface="Times New Roman" pitchFamily="18" charset="0"/>
            </a:endParaRPr>
          </a:p>
          <a:p>
            <a:pPr algn="ctr" rtl="0">
              <a:buNone/>
            </a:pPr>
            <a:r>
              <a:rPr lang="en-US" sz="2800" dirty="0" smtClean="0">
                <a:solidFill>
                  <a:srgbClr val="CCFFFF"/>
                </a:solidFill>
              </a:rPr>
              <a:t>Treatment of osteoporosis in postmenopausal women</a:t>
            </a:r>
          </a:p>
          <a:p>
            <a:pPr algn="l" rtl="0">
              <a:lnSpc>
                <a:spcPct val="150000"/>
              </a:lnSpc>
              <a:spcBef>
                <a:spcPts val="1800"/>
              </a:spcBef>
              <a:spcAft>
                <a:spcPts val="600"/>
              </a:spcAft>
            </a:pPr>
            <a:r>
              <a:rPr lang="en-US" dirty="0" smtClean="0">
                <a:solidFill>
                  <a:srgbClr val="FFFF79"/>
                </a:solidFill>
              </a:rPr>
              <a:t>Nasal salmon-</a:t>
            </a:r>
            <a:r>
              <a:rPr lang="en-US" dirty="0" err="1" smtClean="0">
                <a:solidFill>
                  <a:srgbClr val="FFFF79"/>
                </a:solidFill>
              </a:rPr>
              <a:t>calcitonin</a:t>
            </a:r>
            <a:r>
              <a:rPr lang="en-US" dirty="0" smtClean="0">
                <a:solidFill>
                  <a:srgbClr val="FFFF79"/>
                </a:solidFill>
              </a:rPr>
              <a:t> 200 IU/d has shown a 33% risk reduction in new vertebral fxs. </a:t>
            </a:r>
          </a:p>
          <a:p>
            <a:pPr algn="l" rtl="0">
              <a:lnSpc>
                <a:spcPct val="150000"/>
              </a:lnSpc>
              <a:spcBef>
                <a:spcPts val="1800"/>
              </a:spcBef>
              <a:spcAft>
                <a:spcPts val="600"/>
              </a:spcAft>
            </a:pPr>
            <a:r>
              <a:rPr lang="en-US" dirty="0" smtClean="0">
                <a:solidFill>
                  <a:srgbClr val="FFFF79"/>
                </a:solidFill>
              </a:rPr>
              <a:t>No significant effects on BMD.</a:t>
            </a:r>
          </a:p>
          <a:p>
            <a:pPr algn="l" rtl="0">
              <a:lnSpc>
                <a:spcPct val="150000"/>
              </a:lnSpc>
              <a:spcBef>
                <a:spcPts val="1800"/>
              </a:spcBef>
              <a:spcAft>
                <a:spcPts val="600"/>
              </a:spcAft>
            </a:pPr>
            <a:r>
              <a:rPr lang="en-US" dirty="0" smtClean="0">
                <a:solidFill>
                  <a:srgbClr val="FFFF79"/>
                </a:solidFill>
              </a:rPr>
              <a:t>Increase spinal bone mass in postmenopausal women with established osteoporosis but not in early postmenopausal women.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a:solidFill>
            <a:srgbClr val="000032"/>
          </a:solidFill>
          <a:effectLst>
            <a:glow rad="101600">
              <a:schemeClr val="accent2">
                <a:satMod val="175000"/>
                <a:alpha val="40000"/>
              </a:schemeClr>
            </a:glow>
          </a:effectLst>
          <a:scene3d>
            <a:camera prst="orthographicFront"/>
            <a:lightRig rig="threePt" dir="t"/>
          </a:scene3d>
          <a:sp3d>
            <a:bevelT prst="relaxedInset"/>
          </a:sp3d>
        </p:spPr>
        <p:txBody>
          <a:bodyPr>
            <a:normAutofit fontScale="62500" lnSpcReduction="20000"/>
          </a:bodyPr>
          <a:lstStyle/>
          <a:p>
            <a:pPr algn="l" rtl="0">
              <a:lnSpc>
                <a:spcPct val="150000"/>
              </a:lnSpc>
              <a:spcBef>
                <a:spcPts val="3000"/>
              </a:spcBef>
              <a:spcAft>
                <a:spcPts val="600"/>
              </a:spcAft>
            </a:pPr>
            <a:r>
              <a:rPr lang="en-US" sz="4600" dirty="0" smtClean="0">
                <a:solidFill>
                  <a:srgbClr val="FFFF99"/>
                </a:solidFill>
              </a:rPr>
              <a:t>In premenopausal women, men aged </a:t>
            </a:r>
            <a:r>
              <a:rPr lang="en-US" sz="4600" dirty="0" smtClean="0">
                <a:solidFill>
                  <a:srgbClr val="FFFF99"/>
                </a:solidFill>
                <a:latin typeface="Arial"/>
                <a:cs typeface="Arial"/>
              </a:rPr>
              <a:t>˂ 50 </a:t>
            </a:r>
            <a:r>
              <a:rPr lang="en-US" sz="4600" dirty="0" smtClean="0">
                <a:solidFill>
                  <a:srgbClr val="FFFF99"/>
                </a:solidFill>
              </a:rPr>
              <a:t>and children, the Z-scores should be used rather than the T scores in identifying  those with low bone density. </a:t>
            </a:r>
          </a:p>
          <a:p>
            <a:pPr algn="l" rtl="0">
              <a:lnSpc>
                <a:spcPct val="150000"/>
              </a:lnSpc>
              <a:spcBef>
                <a:spcPts val="3000"/>
              </a:spcBef>
              <a:spcAft>
                <a:spcPts val="600"/>
              </a:spcAft>
            </a:pPr>
            <a:r>
              <a:rPr lang="en-US" sz="4600" dirty="0" smtClean="0">
                <a:solidFill>
                  <a:srgbClr val="FFFF99"/>
                </a:solidFill>
              </a:rPr>
              <a:t>According to the International Society for Clinical Densitometry: </a:t>
            </a:r>
          </a:p>
          <a:p>
            <a:pPr lvl="1" algn="l" rtl="0">
              <a:lnSpc>
                <a:spcPct val="150000"/>
              </a:lnSpc>
              <a:spcBef>
                <a:spcPts val="1800"/>
              </a:spcBef>
              <a:buNone/>
            </a:pPr>
            <a:r>
              <a:rPr lang="en-US" sz="3500" dirty="0" smtClean="0">
                <a:solidFill>
                  <a:srgbClr val="FF8585"/>
                </a:solidFill>
                <a:latin typeface="Arial"/>
                <a:cs typeface="Arial"/>
              </a:rPr>
              <a:t>♦</a:t>
            </a:r>
            <a:r>
              <a:rPr lang="en-US" sz="4500" dirty="0" smtClean="0">
                <a:solidFill>
                  <a:srgbClr val="CCECFF"/>
                </a:solidFill>
                <a:latin typeface="Arial"/>
                <a:cs typeface="Arial"/>
              </a:rPr>
              <a:t> </a:t>
            </a:r>
            <a:r>
              <a:rPr lang="en-US" sz="4500" i="1" dirty="0" smtClean="0">
                <a:solidFill>
                  <a:srgbClr val="CCECFF"/>
                </a:solidFill>
              </a:rPr>
              <a:t>Z-score </a:t>
            </a:r>
            <a:r>
              <a:rPr lang="en-US" sz="4600" dirty="0" smtClean="0">
                <a:solidFill>
                  <a:srgbClr val="FF6565"/>
                </a:solidFill>
                <a:latin typeface="Arial"/>
                <a:cs typeface="Arial"/>
              </a:rPr>
              <a:t>≤</a:t>
            </a:r>
            <a:r>
              <a:rPr lang="en-US" sz="4500" i="1" dirty="0" smtClean="0">
                <a:solidFill>
                  <a:srgbClr val="CCECFF"/>
                </a:solidFill>
              </a:rPr>
              <a:t> -2.0 :"below the expected range for age”</a:t>
            </a:r>
          </a:p>
          <a:p>
            <a:pPr lvl="1" algn="l" rtl="0">
              <a:lnSpc>
                <a:spcPct val="150000"/>
              </a:lnSpc>
              <a:spcBef>
                <a:spcPts val="1800"/>
              </a:spcBef>
              <a:buNone/>
            </a:pPr>
            <a:r>
              <a:rPr lang="en-US" sz="3500" dirty="0" smtClean="0">
                <a:solidFill>
                  <a:srgbClr val="FF8585"/>
                </a:solidFill>
                <a:latin typeface="Arial"/>
                <a:cs typeface="Arial"/>
              </a:rPr>
              <a:t>♦</a:t>
            </a:r>
            <a:r>
              <a:rPr lang="en-US" sz="4500" i="1" dirty="0" smtClean="0">
                <a:solidFill>
                  <a:srgbClr val="CCECFF"/>
                </a:solidFill>
                <a:latin typeface="Arial"/>
                <a:cs typeface="Arial"/>
              </a:rPr>
              <a:t> </a:t>
            </a:r>
            <a:r>
              <a:rPr lang="en-US" sz="4500" i="1" dirty="0" smtClean="0">
                <a:solidFill>
                  <a:srgbClr val="CCECFF"/>
                </a:solidFill>
              </a:rPr>
              <a:t>Z-score </a:t>
            </a:r>
            <a:r>
              <a:rPr lang="en-US" sz="4600" dirty="0" smtClean="0">
                <a:solidFill>
                  <a:srgbClr val="FF6565"/>
                </a:solidFill>
                <a:latin typeface="Calibri"/>
              </a:rPr>
              <a:t>˃</a:t>
            </a:r>
            <a:r>
              <a:rPr lang="en-US" sz="4500" i="1" dirty="0" smtClean="0">
                <a:solidFill>
                  <a:srgbClr val="CCECFF"/>
                </a:solidFill>
                <a:latin typeface="Calibri"/>
              </a:rPr>
              <a:t> </a:t>
            </a:r>
            <a:r>
              <a:rPr lang="en-US" sz="4500" i="1" dirty="0" smtClean="0">
                <a:solidFill>
                  <a:srgbClr val="CCECFF"/>
                </a:solidFill>
              </a:rPr>
              <a:t>-2.0 : "within the expected range for age."</a:t>
            </a:r>
          </a:p>
          <a:p>
            <a:pPr algn="l" rtl="0"/>
            <a:endParaRPr lang="en-US" i="1" dirty="0" smtClean="0"/>
          </a:p>
          <a:p>
            <a:pPr algn="l" rtl="0"/>
            <a:endParaRPr lang="en-US" i="1" dirty="0" smtClean="0"/>
          </a:p>
          <a:p>
            <a:pPr algn="l" rtl="0"/>
            <a:endParaRPr lang="en-US" i="1" dirty="0" smtClean="0"/>
          </a:p>
          <a:p>
            <a:pPr rtl="0">
              <a:buNone/>
            </a:pPr>
            <a:endParaRPr lang="en-US" sz="2200" i="1" dirty="0" smtClean="0">
              <a:solidFill>
                <a:srgbClr val="FFC1FF"/>
              </a:solidFill>
            </a:endParaRPr>
          </a:p>
          <a:p>
            <a:pPr rtl="0">
              <a:buNone/>
            </a:pPr>
            <a:r>
              <a:rPr lang="en-US" sz="2600" i="1" dirty="0" smtClean="0">
                <a:solidFill>
                  <a:srgbClr val="FFC1FF"/>
                </a:solidFill>
              </a:rPr>
              <a:t>Ref: The International Society for Clinical Densitometry, 2007 </a:t>
            </a:r>
            <a:endParaRPr lang="fa-IR" sz="2600" dirty="0">
              <a:solidFill>
                <a:srgbClr val="FFC1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2066</TotalTime>
  <Words>1166</Words>
  <Application>Microsoft Office PowerPoint</Application>
  <PresentationFormat>On-screen Show (4:3)</PresentationFormat>
  <Paragraphs>131</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 Management of Osteoporosis</vt:lpstr>
      <vt:lpstr>Definition:</vt:lpstr>
      <vt:lpstr>Diagnostic Criteria</vt:lpstr>
      <vt:lpstr>PowerPoint Presentation</vt:lpstr>
      <vt:lpstr>PowerPoint Presentation</vt:lpstr>
      <vt:lpstr>PowerPoint Presentation</vt:lpstr>
      <vt:lpstr>PowerPoint Presentation</vt:lpstr>
      <vt:lpstr>PowerPoint Presentation</vt:lpstr>
      <vt:lpstr>PowerPoint Presentation</vt:lpstr>
      <vt:lpstr> NOGG: NATIONAL OSTEOPOROSIS GUIDELINE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Conjugated Estrogens/Bazedoxifene (DUAVEE)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Management of Osteoporosis</dc:title>
  <dc:creator>alborz</dc:creator>
  <cp:lastModifiedBy>tofighi</cp:lastModifiedBy>
  <cp:revision>383</cp:revision>
  <dcterms:created xsi:type="dcterms:W3CDTF">2012-08-03T05:40:03Z</dcterms:created>
  <dcterms:modified xsi:type="dcterms:W3CDTF">2017-02-14T18:48:06Z</dcterms:modified>
</cp:coreProperties>
</file>