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35" r:id="rId2"/>
    <p:sldId id="256" r:id="rId3"/>
    <p:sldId id="327" r:id="rId4"/>
    <p:sldId id="257" r:id="rId5"/>
    <p:sldId id="270" r:id="rId6"/>
    <p:sldId id="271" r:id="rId7"/>
    <p:sldId id="273" r:id="rId8"/>
    <p:sldId id="274" r:id="rId9"/>
    <p:sldId id="275" r:id="rId10"/>
    <p:sldId id="276" r:id="rId11"/>
    <p:sldId id="277" r:id="rId12"/>
    <p:sldId id="278" r:id="rId13"/>
    <p:sldId id="279" r:id="rId14"/>
    <p:sldId id="329" r:id="rId15"/>
    <p:sldId id="330" r:id="rId16"/>
    <p:sldId id="280" r:id="rId17"/>
    <p:sldId id="281" r:id="rId18"/>
    <p:sldId id="287" r:id="rId19"/>
    <p:sldId id="331" r:id="rId20"/>
    <p:sldId id="289" r:id="rId21"/>
    <p:sldId id="338" r:id="rId22"/>
    <p:sldId id="337" r:id="rId23"/>
    <p:sldId id="285" r:id="rId24"/>
    <p:sldId id="288" r:id="rId25"/>
    <p:sldId id="290" r:id="rId26"/>
    <p:sldId id="292" r:id="rId27"/>
    <p:sldId id="282" r:id="rId28"/>
    <p:sldId id="333" r:id="rId29"/>
    <p:sldId id="291" r:id="rId30"/>
    <p:sldId id="293" r:id="rId31"/>
    <p:sldId id="294" r:id="rId32"/>
    <p:sldId id="297" r:id="rId33"/>
    <p:sldId id="299" r:id="rId34"/>
    <p:sldId id="300" r:id="rId35"/>
    <p:sldId id="336"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6" r:id="rId49"/>
    <p:sldId id="315" r:id="rId50"/>
    <p:sldId id="314" r:id="rId51"/>
    <p:sldId id="319" r:id="rId52"/>
    <p:sldId id="318" r:id="rId53"/>
    <p:sldId id="317" r:id="rId54"/>
    <p:sldId id="328" r:id="rId55"/>
    <p:sldId id="320" r:id="rId56"/>
    <p:sldId id="321" r:id="rId57"/>
    <p:sldId id="322" r:id="rId58"/>
    <p:sldId id="323" r:id="rId59"/>
    <p:sldId id="339" r:id="rId60"/>
    <p:sldId id="272" r:id="rId61"/>
    <p:sldId id="265" r:id="rId62"/>
    <p:sldId id="266" r:id="rId63"/>
    <p:sldId id="269" r:id="rId64"/>
    <p:sldId id="258" r:id="rId65"/>
    <p:sldId id="259" r:id="rId66"/>
    <p:sldId id="260" r:id="rId67"/>
    <p:sldId id="261" r:id="rId68"/>
    <p:sldId id="262" r:id="rId69"/>
    <p:sldId id="263" r:id="rId70"/>
    <p:sldId id="33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B73AB1-9A49-4BF7-B41C-34D988E2B81C}" type="datetimeFigureOut">
              <a:rPr lang="en-US" smtClean="0"/>
              <a:pPr/>
              <a:t>5/8/2016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436F4-5F5E-4CF3-A307-371A89CA41F3}" type="slidenum">
              <a:rPr lang="en-US" smtClean="0"/>
              <a:pPr/>
              <a:t>‹#›</a:t>
            </a:fld>
            <a:endParaRPr lang="en-US"/>
          </a:p>
        </p:txBody>
      </p:sp>
    </p:spTree>
    <p:extLst>
      <p:ext uri="{BB962C8B-B14F-4D97-AF65-F5344CB8AC3E}">
        <p14:creationId xmlns:p14="http://schemas.microsoft.com/office/powerpoint/2010/main" val="419624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ltLang="en-US"/>
          </a:p>
        </p:txBody>
      </p:sp>
      <p:sp>
        <p:nvSpPr>
          <p:cNvPr id="4099"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dirty="0" smtClean="0">
                <a:latin typeface="Arial" charset="0"/>
                <a:ea typeface="msgothic" charset="0"/>
                <a:cs typeface="msgothic" charset="0"/>
              </a:rPr>
              <a:t>Quantitative measures of small </a:t>
            </a:r>
            <a:r>
              <a:rPr lang="en-GB" altLang="en-US" dirty="0" err="1" smtClean="0">
                <a:latin typeface="Arial" charset="0"/>
                <a:ea typeface="msgothic" charset="0"/>
                <a:cs typeface="msgothic" charset="0"/>
              </a:rPr>
              <a:t>fiber</a:t>
            </a:r>
            <a:r>
              <a:rPr lang="en-GB" altLang="en-US" dirty="0" smtClean="0">
                <a:latin typeface="Arial" charset="0"/>
                <a:ea typeface="msgothic" charset="0"/>
                <a:cs typeface="msgothic" charset="0"/>
              </a:rPr>
              <a:t> nerves. Quantitative measures of small </a:t>
            </a:r>
            <a:r>
              <a:rPr lang="en-GB" altLang="en-US" dirty="0" err="1" smtClean="0">
                <a:latin typeface="Arial" charset="0"/>
                <a:ea typeface="msgothic" charset="0"/>
                <a:cs typeface="msgothic" charset="0"/>
              </a:rPr>
              <a:t>fiber</a:t>
            </a:r>
            <a:r>
              <a:rPr lang="en-GB" altLang="en-US" dirty="0" smtClean="0">
                <a:latin typeface="Arial" charset="0"/>
                <a:ea typeface="msgothic" charset="0"/>
                <a:cs typeface="msgothic" charset="0"/>
              </a:rPr>
              <a:t> nerves include </a:t>
            </a:r>
            <a:r>
              <a:rPr lang="en-GB" altLang="en-US" dirty="0" err="1" smtClean="0">
                <a:latin typeface="Arial" charset="0"/>
                <a:ea typeface="msgothic" charset="0"/>
                <a:cs typeface="msgothic" charset="0"/>
              </a:rPr>
              <a:t>immunohistochemical</a:t>
            </a:r>
            <a:r>
              <a:rPr lang="en-GB" altLang="en-US" dirty="0" smtClean="0">
                <a:latin typeface="Arial" charset="0"/>
                <a:ea typeface="msgothic" charset="0"/>
                <a:cs typeface="msgothic" charset="0"/>
              </a:rPr>
              <a:t> stain (PGP 9.5, magnification ×40) of skin biopsy specimens from the distal leg to illustrate IENFD in a healthy subject (</a:t>
            </a:r>
            <a:r>
              <a:rPr lang="en-GB" altLang="en-US" i="1" dirty="0" smtClean="0">
                <a:latin typeface="Arial" charset="0"/>
                <a:ea typeface="msgothic" charset="0"/>
                <a:cs typeface="msgothic" charset="0"/>
              </a:rPr>
              <a:t>A</a:t>
            </a:r>
            <a:r>
              <a:rPr lang="en-GB" altLang="en-US" dirty="0" smtClean="0">
                <a:latin typeface="Arial" charset="0"/>
                <a:ea typeface="msgothic" charset="0"/>
                <a:cs typeface="msgothic" charset="0"/>
              </a:rPr>
              <a:t>) and a patient with severe diabetic neuropathy (</a:t>
            </a:r>
            <a:r>
              <a:rPr lang="en-GB" altLang="en-US" i="1" dirty="0" smtClean="0">
                <a:latin typeface="Arial" charset="0"/>
                <a:ea typeface="msgothic" charset="0"/>
                <a:cs typeface="msgothic" charset="0"/>
              </a:rPr>
              <a:t>B</a:t>
            </a:r>
            <a:r>
              <a:rPr lang="en-GB" altLang="en-US" dirty="0" smtClean="0">
                <a:latin typeface="Arial" charset="0"/>
                <a:ea typeface="msgothic" charset="0"/>
                <a:cs typeface="msgothic" charset="0"/>
              </a:rPr>
              <a:t>), and representative CCM images from a healthy subject (</a:t>
            </a:r>
            <a:r>
              <a:rPr lang="en-GB" altLang="en-US" i="1" dirty="0" smtClean="0">
                <a:latin typeface="Arial" charset="0"/>
                <a:ea typeface="msgothic" charset="0"/>
                <a:cs typeface="msgothic" charset="0"/>
              </a:rPr>
              <a:t>C</a:t>
            </a:r>
            <a:r>
              <a:rPr lang="en-GB" altLang="en-US" dirty="0" smtClean="0">
                <a:latin typeface="Arial" charset="0"/>
                <a:ea typeface="msgothic" charset="0"/>
                <a:cs typeface="msgothic" charset="0"/>
              </a:rPr>
              <a:t>) and a patient with severe diabetic neuropathy (</a:t>
            </a:r>
            <a:r>
              <a:rPr lang="en-GB" altLang="en-US" i="1" dirty="0" smtClean="0">
                <a:latin typeface="Arial" charset="0"/>
                <a:ea typeface="msgothic" charset="0"/>
                <a:cs typeface="msgothic" charset="0"/>
              </a:rPr>
              <a:t>D</a:t>
            </a:r>
            <a:r>
              <a:rPr lang="en-GB" altLang="en-US" dirty="0" smtClean="0">
                <a:latin typeface="Arial" charset="0"/>
                <a:ea typeface="msgothic" charset="0"/>
                <a:cs typeface="msgothic"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B3436F4-5F5E-4CF3-A307-371A89CA41F3}" type="slidenum">
              <a:rPr lang="en-US" smtClean="0"/>
              <a:pPr/>
              <a:t>39</a:t>
            </a:fld>
            <a:endParaRPr lang="en-US"/>
          </a:p>
        </p:txBody>
      </p:sp>
    </p:spTree>
    <p:extLst>
      <p:ext uri="{BB962C8B-B14F-4D97-AF65-F5344CB8AC3E}">
        <p14:creationId xmlns:p14="http://schemas.microsoft.com/office/powerpoint/2010/main" val="2179210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436F4-5F5E-4CF3-A307-371A89CA41F3}" type="slidenum">
              <a:rPr lang="en-US" smtClean="0"/>
              <a:pPr/>
              <a:t>61</a:t>
            </a:fld>
            <a:endParaRPr lang="en-US"/>
          </a:p>
        </p:txBody>
      </p:sp>
    </p:spTree>
    <p:extLst>
      <p:ext uri="{BB962C8B-B14F-4D97-AF65-F5344CB8AC3E}">
        <p14:creationId xmlns:p14="http://schemas.microsoft.com/office/powerpoint/2010/main" val="67235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436F4-5F5E-4CF3-A307-371A89CA41F3}" type="slidenum">
              <a:rPr lang="en-US" smtClean="0"/>
              <a:pPr/>
              <a:t>63</a:t>
            </a:fld>
            <a:endParaRPr lang="en-US"/>
          </a:p>
        </p:txBody>
      </p:sp>
    </p:spTree>
    <p:extLst>
      <p:ext uri="{BB962C8B-B14F-4D97-AF65-F5344CB8AC3E}">
        <p14:creationId xmlns:p14="http://schemas.microsoft.com/office/powerpoint/2010/main" val="213901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B4E67110-B936-4248-A9AA-8EA536427675}" type="datetimeFigureOut">
              <a:rPr lang="en-US" smtClean="0"/>
              <a:pPr/>
              <a:t>5/8/2016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7E117D72-9ED2-48DF-A215-D95337F9099A}" type="slidenum">
              <a:rPr lang="en-US" smtClean="0"/>
              <a:pPr/>
              <a:t>‹#›</a:t>
            </a:fld>
            <a:endParaRPr lang="en-US" dirty="0"/>
          </a:p>
        </p:txBody>
      </p:sp>
    </p:spTree>
    <p:extLst>
      <p:ext uri="{BB962C8B-B14F-4D97-AF65-F5344CB8AC3E}">
        <p14:creationId xmlns:p14="http://schemas.microsoft.com/office/powerpoint/2010/main" val="28558492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67110-B936-4248-A9AA-8EA536427675}"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17D72-9ED2-48DF-A215-D95337F9099A}" type="slidenum">
              <a:rPr lang="en-US" smtClean="0"/>
              <a:pPr/>
              <a:t>‹#›</a:t>
            </a:fld>
            <a:endParaRPr lang="en-US"/>
          </a:p>
        </p:txBody>
      </p:sp>
    </p:spTree>
    <p:extLst>
      <p:ext uri="{BB962C8B-B14F-4D97-AF65-F5344CB8AC3E}">
        <p14:creationId xmlns:p14="http://schemas.microsoft.com/office/powerpoint/2010/main" val="66512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67110-B936-4248-A9AA-8EA536427675}"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17D72-9ED2-48DF-A215-D95337F9099A}" type="slidenum">
              <a:rPr lang="en-US" smtClean="0"/>
              <a:pPr/>
              <a:t>‹#›</a:t>
            </a:fld>
            <a:endParaRPr lang="en-US"/>
          </a:p>
        </p:txBody>
      </p:sp>
    </p:spTree>
    <p:extLst>
      <p:ext uri="{BB962C8B-B14F-4D97-AF65-F5344CB8AC3E}">
        <p14:creationId xmlns:p14="http://schemas.microsoft.com/office/powerpoint/2010/main" val="389529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67110-B936-4248-A9AA-8EA536427675}"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17D72-9ED2-48DF-A215-D95337F9099A}" type="slidenum">
              <a:rPr lang="en-US" smtClean="0"/>
              <a:pPr/>
              <a:t>‹#›</a:t>
            </a:fld>
            <a:endParaRPr lang="en-US"/>
          </a:p>
        </p:txBody>
      </p:sp>
    </p:spTree>
    <p:extLst>
      <p:ext uri="{BB962C8B-B14F-4D97-AF65-F5344CB8AC3E}">
        <p14:creationId xmlns:p14="http://schemas.microsoft.com/office/powerpoint/2010/main" val="125852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4E67110-B936-4248-A9AA-8EA536427675}"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17D72-9ED2-48DF-A215-D95337F9099A}" type="slidenum">
              <a:rPr lang="en-US" smtClean="0"/>
              <a:pPr/>
              <a:t>‹#›</a:t>
            </a:fld>
            <a:endParaRPr lang="en-US"/>
          </a:p>
        </p:txBody>
      </p:sp>
    </p:spTree>
    <p:extLst>
      <p:ext uri="{BB962C8B-B14F-4D97-AF65-F5344CB8AC3E}">
        <p14:creationId xmlns:p14="http://schemas.microsoft.com/office/powerpoint/2010/main" val="18034916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67110-B936-4248-A9AA-8EA536427675}" type="datetimeFigureOut">
              <a:rPr lang="en-US" smtClean="0"/>
              <a:pPr/>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17D72-9ED2-48DF-A215-D95337F9099A}" type="slidenum">
              <a:rPr lang="en-US" smtClean="0"/>
              <a:pPr/>
              <a:t>‹#›</a:t>
            </a:fld>
            <a:endParaRPr lang="en-US"/>
          </a:p>
        </p:txBody>
      </p:sp>
    </p:spTree>
    <p:extLst>
      <p:ext uri="{BB962C8B-B14F-4D97-AF65-F5344CB8AC3E}">
        <p14:creationId xmlns:p14="http://schemas.microsoft.com/office/powerpoint/2010/main" val="59469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67110-B936-4248-A9AA-8EA536427675}" type="datetimeFigureOut">
              <a:rPr lang="en-US" smtClean="0"/>
              <a:pPr/>
              <a:t>5/8/2016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117D72-9ED2-48DF-A215-D95337F9099A}" type="slidenum">
              <a:rPr lang="en-US" smtClean="0"/>
              <a:pPr/>
              <a:t>‹#›</a:t>
            </a:fld>
            <a:endParaRPr lang="en-US"/>
          </a:p>
        </p:txBody>
      </p:sp>
    </p:spTree>
    <p:extLst>
      <p:ext uri="{BB962C8B-B14F-4D97-AF65-F5344CB8AC3E}">
        <p14:creationId xmlns:p14="http://schemas.microsoft.com/office/powerpoint/2010/main" val="111966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67110-B936-4248-A9AA-8EA536427675}" type="datetimeFigureOut">
              <a:rPr lang="en-US" smtClean="0"/>
              <a:pPr/>
              <a:t>5/8/2016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117D72-9ED2-48DF-A215-D95337F9099A}" type="slidenum">
              <a:rPr lang="en-US" smtClean="0"/>
              <a:pPr/>
              <a:t>‹#›</a:t>
            </a:fld>
            <a:endParaRPr lang="en-US"/>
          </a:p>
        </p:txBody>
      </p:sp>
    </p:spTree>
    <p:extLst>
      <p:ext uri="{BB962C8B-B14F-4D97-AF65-F5344CB8AC3E}">
        <p14:creationId xmlns:p14="http://schemas.microsoft.com/office/powerpoint/2010/main" val="97616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67110-B936-4248-A9AA-8EA536427675}" type="datetimeFigureOut">
              <a:rPr lang="en-US" smtClean="0"/>
              <a:pPr/>
              <a:t>5/8/2016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117D72-9ED2-48DF-A215-D95337F9099A}" type="slidenum">
              <a:rPr lang="en-US" smtClean="0"/>
              <a:pPr/>
              <a:t>‹#›</a:t>
            </a:fld>
            <a:endParaRPr lang="en-US"/>
          </a:p>
        </p:txBody>
      </p:sp>
    </p:spTree>
    <p:extLst>
      <p:ext uri="{BB962C8B-B14F-4D97-AF65-F5344CB8AC3E}">
        <p14:creationId xmlns:p14="http://schemas.microsoft.com/office/powerpoint/2010/main" val="391605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67110-B936-4248-A9AA-8EA536427675}" type="datetimeFigureOut">
              <a:rPr lang="en-US" smtClean="0"/>
              <a:pPr/>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17D72-9ED2-48DF-A215-D95337F9099A}" type="slidenum">
              <a:rPr lang="en-US" smtClean="0"/>
              <a:pPr/>
              <a:t>‹#›</a:t>
            </a:fld>
            <a:endParaRPr lang="en-US"/>
          </a:p>
        </p:txBody>
      </p:sp>
    </p:spTree>
    <p:extLst>
      <p:ext uri="{BB962C8B-B14F-4D97-AF65-F5344CB8AC3E}">
        <p14:creationId xmlns:p14="http://schemas.microsoft.com/office/powerpoint/2010/main" val="7264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67110-B936-4248-A9AA-8EA536427675}" type="datetimeFigureOut">
              <a:rPr lang="en-US" smtClean="0"/>
              <a:pPr/>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17D72-9ED2-48DF-A215-D95337F9099A}" type="slidenum">
              <a:rPr lang="en-US" smtClean="0"/>
              <a:pPr/>
              <a:t>‹#›</a:t>
            </a:fld>
            <a:endParaRPr lang="en-US"/>
          </a:p>
        </p:txBody>
      </p:sp>
    </p:spTree>
    <p:extLst>
      <p:ext uri="{BB962C8B-B14F-4D97-AF65-F5344CB8AC3E}">
        <p14:creationId xmlns:p14="http://schemas.microsoft.com/office/powerpoint/2010/main" val="316313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67110-B936-4248-A9AA-8EA536427675}" type="datetimeFigureOut">
              <a:rPr lang="en-US" smtClean="0"/>
              <a:pPr/>
              <a:t>5/8/2016</a:t>
            </a:fld>
            <a:endParaRPr lang="en-US"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17D72-9ED2-48DF-A215-D95337F9099A}" type="slidenum">
              <a:rPr lang="en-US" smtClean="0"/>
              <a:pPr/>
              <a:t>‹#›</a:t>
            </a:fld>
            <a:endParaRPr lang="en-US"/>
          </a:p>
        </p:txBody>
      </p:sp>
    </p:spTree>
    <p:extLst>
      <p:ext uri="{BB962C8B-B14F-4D97-AF65-F5344CB8AC3E}">
        <p14:creationId xmlns:p14="http://schemas.microsoft.com/office/powerpoint/2010/main" val="29297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IN THE NAME OF GOD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1"/>
            <a:ext cx="9144000" cy="5715000"/>
          </a:xfrm>
        </p:spPr>
      </p:pic>
    </p:spTree>
    <p:extLst>
      <p:ext uri="{BB962C8B-B14F-4D97-AF65-F5344CB8AC3E}">
        <p14:creationId xmlns:p14="http://schemas.microsoft.com/office/powerpoint/2010/main" val="1890035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a:bodyPr>
          <a:lstStyle/>
          <a:p>
            <a:r>
              <a:rPr lang="en-US" sz="3600" b="1" dirty="0">
                <a:solidFill>
                  <a:srgbClr val="FF0000"/>
                </a:solidFill>
              </a:rPr>
              <a:t>Diabetic Sensory and Motor </a:t>
            </a:r>
            <a:r>
              <a:rPr lang="en-US" sz="3600" b="1" dirty="0" smtClean="0">
                <a:solidFill>
                  <a:srgbClr val="FF0000"/>
                </a:solidFill>
              </a:rPr>
              <a:t>Neuropathy</a:t>
            </a:r>
            <a:endParaRPr lang="en-US" sz="3600" dirty="0">
              <a:solidFill>
                <a:srgbClr val="FF0000"/>
              </a:solidFill>
            </a:endParaRPr>
          </a:p>
        </p:txBody>
      </p:sp>
      <p:sp>
        <p:nvSpPr>
          <p:cNvPr id="3" name="Content Placeholder 2"/>
          <p:cNvSpPr>
            <a:spLocks noGrp="1"/>
          </p:cNvSpPr>
          <p:nvPr>
            <p:ph idx="1"/>
          </p:nvPr>
        </p:nvSpPr>
        <p:spPr>
          <a:xfrm>
            <a:off x="107504" y="980728"/>
            <a:ext cx="8928992" cy="5760640"/>
          </a:xfrm>
        </p:spPr>
        <p:txBody>
          <a:bodyPr>
            <a:noAutofit/>
          </a:bodyPr>
          <a:lstStyle/>
          <a:p>
            <a:r>
              <a:rPr lang="en-US" sz="2000" dirty="0" smtClean="0"/>
              <a:t>• </a:t>
            </a:r>
            <a:r>
              <a:rPr lang="en-US" sz="2000" dirty="0"/>
              <a:t>Symptoms of distal symmetric motor and sensory </a:t>
            </a:r>
            <a:r>
              <a:rPr lang="en-US" sz="2000" dirty="0" err="1"/>
              <a:t>polyneuropathy</a:t>
            </a:r>
            <a:r>
              <a:rPr lang="en-US" sz="2000" dirty="0"/>
              <a:t> may be “positive” (manifested </a:t>
            </a:r>
            <a:r>
              <a:rPr lang="en-US" sz="2000" dirty="0" smtClean="0"/>
              <a:t>as sensations </a:t>
            </a:r>
            <a:r>
              <a:rPr lang="en-US" sz="2000" dirty="0"/>
              <a:t>of tingling, burning, or stabbing pain) or “negative” (manifested as sensory loss, </a:t>
            </a:r>
            <a:r>
              <a:rPr lang="en-US" sz="2000" dirty="0" smtClean="0"/>
              <a:t>weakness, or </a:t>
            </a:r>
            <a:r>
              <a:rPr lang="en-US" sz="2000" dirty="0"/>
              <a:t>numbness). These symptoms occur in one third of patients with type 1 or 2 diabetes.</a:t>
            </a:r>
          </a:p>
          <a:p>
            <a:r>
              <a:rPr lang="en-US" sz="2000" dirty="0"/>
              <a:t>• Decreased sensation confers a predisposition to painless foot ulcers and to amputations. </a:t>
            </a:r>
            <a:r>
              <a:rPr lang="en-US" sz="2000" dirty="0" smtClean="0"/>
              <a:t>Proprioceptive impairment </a:t>
            </a:r>
            <a:r>
              <a:rPr lang="en-US" sz="2000" dirty="0"/>
              <a:t>leads to imbalance and unsteadiness in gait and to an increased likelihood of falls and </a:t>
            </a:r>
            <a:r>
              <a:rPr lang="en-US" sz="2000" dirty="0" smtClean="0"/>
              <a:t>serious traumatic </a:t>
            </a:r>
            <a:r>
              <a:rPr lang="en-US" sz="2000" dirty="0"/>
              <a:t>injury.</a:t>
            </a:r>
          </a:p>
          <a:p>
            <a:r>
              <a:rPr lang="en-US" sz="2000" dirty="0"/>
              <a:t>• Laboratory testing should be used to rule out other causes of neuropathy, including vitamin B12 </a:t>
            </a:r>
            <a:r>
              <a:rPr lang="en-US" sz="2000" dirty="0" smtClean="0"/>
              <a:t>deficiency, which </a:t>
            </a:r>
            <a:r>
              <a:rPr lang="en-US" sz="2000" dirty="0"/>
              <a:t>may occur with metformin use.</a:t>
            </a:r>
          </a:p>
          <a:p>
            <a:r>
              <a:rPr lang="en-US" sz="2000" dirty="0"/>
              <a:t>• Lifestyle interventions (diet and exercise) may restore nerve fibers, and exercises that improve </a:t>
            </a:r>
            <a:r>
              <a:rPr lang="en-US" sz="2000" dirty="0" smtClean="0"/>
              <a:t>strength and </a:t>
            </a:r>
            <a:r>
              <a:rPr lang="en-US" sz="2000" dirty="0"/>
              <a:t>balance may reduce the risk of falls.</a:t>
            </a:r>
          </a:p>
          <a:p>
            <a:r>
              <a:rPr lang="en-US" sz="2000" dirty="0"/>
              <a:t>• Medications most commonly used in pain management include anticonvulsants (particularly </a:t>
            </a:r>
            <a:r>
              <a:rPr lang="en-US" sz="2000" dirty="0" smtClean="0"/>
              <a:t>gabapentin and </a:t>
            </a:r>
            <a:r>
              <a:rPr lang="en-US" sz="2000" dirty="0" err="1"/>
              <a:t>pregabalin</a:t>
            </a:r>
            <a:r>
              <a:rPr lang="en-US" sz="2000" dirty="0"/>
              <a:t>), tricyclic antidepressants, and serotonin–norepinephrine reuptake inhibitors.</a:t>
            </a:r>
          </a:p>
          <a:p>
            <a:r>
              <a:rPr lang="en-US" sz="2000" dirty="0"/>
              <a:t>• Treatment choices should take into account coexisting conditions, such as insomnia, depression, </a:t>
            </a:r>
            <a:r>
              <a:rPr lang="en-US" sz="2000" dirty="0" smtClean="0"/>
              <a:t>and anxiety</a:t>
            </a:r>
            <a:r>
              <a:rPr lang="en-US" sz="2000" dirty="0"/>
              <a:t>.</a:t>
            </a:r>
          </a:p>
        </p:txBody>
      </p:sp>
    </p:spTree>
    <p:extLst>
      <p:ext uri="{BB962C8B-B14F-4D97-AF65-F5344CB8AC3E}">
        <p14:creationId xmlns:p14="http://schemas.microsoft.com/office/powerpoint/2010/main" val="2442296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Distal Symmetric Polyneuropathy</a:t>
            </a:r>
            <a:endParaRPr lang="en-US" dirty="0"/>
          </a:p>
        </p:txBody>
      </p:sp>
      <p:sp>
        <p:nvSpPr>
          <p:cNvPr id="3" name="Content Placeholder 2"/>
          <p:cNvSpPr>
            <a:spLocks noGrp="1"/>
          </p:cNvSpPr>
          <p:nvPr>
            <p:ph idx="1"/>
          </p:nvPr>
        </p:nvSpPr>
        <p:spPr/>
        <p:txBody>
          <a:bodyPr/>
          <a:lstStyle/>
          <a:p>
            <a:r>
              <a:rPr lang="en-US" dirty="0"/>
              <a:t>Alternatively, some persons with distal </a:t>
            </a:r>
            <a:r>
              <a:rPr lang="en-US" dirty="0" smtClean="0"/>
              <a:t>symmetric </a:t>
            </a:r>
            <a:r>
              <a:rPr lang="en-US" dirty="0" err="1" smtClean="0"/>
              <a:t>polyneuropathy</a:t>
            </a:r>
            <a:r>
              <a:rPr lang="en-US" dirty="0" smtClean="0"/>
              <a:t> </a:t>
            </a:r>
            <a:r>
              <a:rPr lang="en-US" dirty="0"/>
              <a:t>may be </a:t>
            </a:r>
            <a:r>
              <a:rPr lang="en-US" dirty="0" smtClean="0">
                <a:solidFill>
                  <a:srgbClr val="C00000"/>
                </a:solidFill>
              </a:rPr>
              <a:t>asymptomatic</a:t>
            </a:r>
            <a:r>
              <a:rPr lang="en-US" dirty="0" smtClean="0"/>
              <a:t>, and </a:t>
            </a:r>
            <a:r>
              <a:rPr lang="en-US" dirty="0"/>
              <a:t>signs of disease may be detected only </a:t>
            </a:r>
            <a:r>
              <a:rPr lang="en-US" dirty="0" smtClean="0"/>
              <a:t>by means </a:t>
            </a:r>
            <a:r>
              <a:rPr lang="en-US" dirty="0"/>
              <a:t>of a detailed </a:t>
            </a:r>
            <a:r>
              <a:rPr lang="en-US" b="1" dirty="0"/>
              <a:t>neurologic examination</a:t>
            </a:r>
            <a:r>
              <a:rPr lang="en-US" dirty="0"/>
              <a:t>.</a:t>
            </a:r>
          </a:p>
        </p:txBody>
      </p:sp>
    </p:spTree>
    <p:extLst>
      <p:ext uri="{BB962C8B-B14F-4D97-AF65-F5344CB8AC3E}">
        <p14:creationId xmlns:p14="http://schemas.microsoft.com/office/powerpoint/2010/main" val="3784900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0000"/>
                </a:solidFill>
              </a:rPr>
              <a:t>The </a:t>
            </a:r>
            <a:r>
              <a:rPr lang="en-US" sz="3600" dirty="0">
                <a:solidFill>
                  <a:srgbClr val="FF0000"/>
                </a:solidFill>
              </a:rPr>
              <a:t>Norfolk </a:t>
            </a:r>
            <a:r>
              <a:rPr lang="en-US" sz="3600" dirty="0" smtClean="0">
                <a:solidFill>
                  <a:srgbClr val="FF0000"/>
                </a:solidFill>
              </a:rPr>
              <a:t>quality-of-</a:t>
            </a:r>
            <a:r>
              <a:rPr lang="en-US" sz="3600" dirty="0" err="1" smtClean="0">
                <a:solidFill>
                  <a:srgbClr val="FF0000"/>
                </a:solidFill>
              </a:rPr>
              <a:t>lif</a:t>
            </a:r>
            <a:r>
              <a:rPr lang="en-US" sz="3600" dirty="0" smtClean="0">
                <a:solidFill>
                  <a:srgbClr val="FF0000"/>
                </a:solidFill>
              </a:rPr>
              <a:t> questionnaire</a:t>
            </a:r>
            <a:r>
              <a:rPr lang="en-US" sz="3600" dirty="0">
                <a:solidFill>
                  <a:srgbClr val="FF0000"/>
                </a:solidFill>
              </a:rPr>
              <a:t/>
            </a:r>
            <a:br>
              <a:rPr lang="en-US" sz="3600" dirty="0">
                <a:solidFill>
                  <a:srgbClr val="FF0000"/>
                </a:solidFill>
              </a:rPr>
            </a:br>
            <a:r>
              <a:rPr lang="en-US" sz="3600" dirty="0">
                <a:solidFill>
                  <a:srgbClr val="FF0000"/>
                </a:solidFill>
              </a:rPr>
              <a:t>for diabetic neuropathy</a:t>
            </a:r>
          </a:p>
        </p:txBody>
      </p:sp>
      <p:sp>
        <p:nvSpPr>
          <p:cNvPr id="3" name="Content Placeholder 2"/>
          <p:cNvSpPr>
            <a:spLocks noGrp="1"/>
          </p:cNvSpPr>
          <p:nvPr>
            <p:ph idx="1"/>
          </p:nvPr>
        </p:nvSpPr>
        <p:spPr>
          <a:xfrm>
            <a:off x="179512" y="1600200"/>
            <a:ext cx="8784976" cy="5141168"/>
          </a:xfrm>
        </p:spPr>
        <p:txBody>
          <a:bodyPr/>
          <a:lstStyle/>
          <a:p>
            <a:r>
              <a:rPr lang="en-US" dirty="0"/>
              <a:t>25,000 patients with </a:t>
            </a:r>
            <a:r>
              <a:rPr lang="en-US" dirty="0" smtClean="0"/>
              <a:t>diabetes:</a:t>
            </a:r>
          </a:p>
          <a:p>
            <a:r>
              <a:rPr lang="en-US" dirty="0" smtClean="0"/>
              <a:t>13,854 patients were aware of the presence of</a:t>
            </a:r>
          </a:p>
          <a:p>
            <a:r>
              <a:rPr lang="en-US" dirty="0" smtClean="0"/>
              <a:t>neuropathy</a:t>
            </a:r>
          </a:p>
          <a:p>
            <a:r>
              <a:rPr lang="en-US" dirty="0"/>
              <a:t>6600 </a:t>
            </a:r>
            <a:r>
              <a:rPr lang="en-US" dirty="0" smtClean="0"/>
              <a:t>patients reported symptoms of neuropathy but were neither aware that the symptoms were related to neuropathy nor had been informed of this relationship by their health care provider.</a:t>
            </a:r>
            <a:endParaRPr lang="en-US" dirty="0"/>
          </a:p>
        </p:txBody>
      </p:sp>
    </p:spTree>
    <p:extLst>
      <p:ext uri="{BB962C8B-B14F-4D97-AF65-F5344CB8AC3E}">
        <p14:creationId xmlns:p14="http://schemas.microsoft.com/office/powerpoint/2010/main" val="937582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Painful diabetic peripheral neuropathy</a:t>
            </a:r>
          </a:p>
        </p:txBody>
      </p:sp>
      <p:sp>
        <p:nvSpPr>
          <p:cNvPr id="3" name="Content Placeholder 2"/>
          <p:cNvSpPr>
            <a:spLocks noGrp="1"/>
          </p:cNvSpPr>
          <p:nvPr>
            <p:ph idx="1"/>
          </p:nvPr>
        </p:nvSpPr>
        <p:spPr/>
        <p:txBody>
          <a:bodyPr/>
          <a:lstStyle/>
          <a:p>
            <a:r>
              <a:rPr lang="en-US" dirty="0" smtClean="0"/>
              <a:t>Occurs in 10 to 26% </a:t>
            </a:r>
          </a:p>
          <a:p>
            <a:r>
              <a:rPr lang="en-US" dirty="0" smtClean="0"/>
              <a:t>can have a profound negative effect on:</a:t>
            </a:r>
          </a:p>
          <a:p>
            <a:r>
              <a:rPr lang="en-US" dirty="0" smtClean="0"/>
              <a:t>quality </a:t>
            </a:r>
            <a:r>
              <a:rPr lang="en-US" dirty="0"/>
              <a:t>of </a:t>
            </a:r>
            <a:r>
              <a:rPr lang="en-US" dirty="0" smtClean="0"/>
              <a:t>life</a:t>
            </a:r>
          </a:p>
          <a:p>
            <a:r>
              <a:rPr lang="en-US" dirty="0" smtClean="0"/>
              <a:t>Sleep</a:t>
            </a:r>
          </a:p>
          <a:p>
            <a:r>
              <a:rPr lang="en-US" dirty="0" smtClean="0"/>
              <a:t>mood</a:t>
            </a:r>
          </a:p>
          <a:p>
            <a:r>
              <a:rPr lang="en-US" dirty="0"/>
              <a:t>small-fiber </a:t>
            </a:r>
            <a:r>
              <a:rPr lang="en-US" dirty="0" smtClean="0"/>
              <a:t>dysfunction</a:t>
            </a:r>
          </a:p>
          <a:p>
            <a:r>
              <a:rPr lang="en-US" dirty="0"/>
              <a:t>large-fiber dysfunction</a:t>
            </a:r>
            <a:endParaRPr lang="en-US" dirty="0" smtClean="0"/>
          </a:p>
        </p:txBody>
      </p:sp>
    </p:spTree>
    <p:extLst>
      <p:ext uri="{BB962C8B-B14F-4D97-AF65-F5344CB8AC3E}">
        <p14:creationId xmlns:p14="http://schemas.microsoft.com/office/powerpoint/2010/main" val="510955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Small-fiber dysfunction</a:t>
            </a:r>
            <a:endParaRPr lang="en-US" dirty="0">
              <a:solidFill>
                <a:srgbClr val="FF0000"/>
              </a:solidFill>
            </a:endParaRPr>
          </a:p>
        </p:txBody>
      </p:sp>
      <p:sp>
        <p:nvSpPr>
          <p:cNvPr id="3" name="Content Placeholder 2"/>
          <p:cNvSpPr>
            <a:spLocks noGrp="1"/>
          </p:cNvSpPr>
          <p:nvPr>
            <p:ph idx="1"/>
          </p:nvPr>
        </p:nvSpPr>
        <p:spPr>
          <a:xfrm>
            <a:off x="304800" y="1524000"/>
            <a:ext cx="8686800" cy="5029200"/>
          </a:xfrm>
        </p:spPr>
        <p:txBody>
          <a:bodyPr>
            <a:normAutofit/>
          </a:bodyPr>
          <a:lstStyle/>
          <a:p>
            <a:r>
              <a:rPr lang="en-US" dirty="0" smtClean="0"/>
              <a:t>usually causes:</a:t>
            </a:r>
          </a:p>
          <a:p>
            <a:r>
              <a:rPr lang="en-US" dirty="0" smtClean="0"/>
              <a:t>burning sensations</a:t>
            </a:r>
          </a:p>
          <a:p>
            <a:r>
              <a:rPr lang="en-US" dirty="0" err="1" smtClean="0"/>
              <a:t>superficialis</a:t>
            </a:r>
            <a:r>
              <a:rPr lang="en-US" dirty="0" smtClean="0"/>
              <a:t> </a:t>
            </a:r>
          </a:p>
          <a:p>
            <a:r>
              <a:rPr lang="en-US" dirty="0" smtClean="0"/>
              <a:t>often worse at night</a:t>
            </a:r>
          </a:p>
          <a:p>
            <a:r>
              <a:rPr lang="en-US" dirty="0" smtClean="0"/>
              <a:t>and is associated with </a:t>
            </a:r>
            <a:r>
              <a:rPr lang="en-US" dirty="0" err="1" smtClean="0"/>
              <a:t>allodynia</a:t>
            </a:r>
            <a:endParaRPr lang="en-US" dirty="0" smtClean="0"/>
          </a:p>
          <a:p>
            <a:r>
              <a:rPr lang="en-US" dirty="0" err="1" smtClean="0"/>
              <a:t>Paresthesias</a:t>
            </a:r>
            <a:endParaRPr lang="en-US" dirty="0" smtClean="0"/>
          </a:p>
          <a:p>
            <a:r>
              <a:rPr lang="en-US" dirty="0" smtClean="0"/>
              <a:t>sensation of bees stinging through socks or of standing on hot coals.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Large-fiber dysfunction</a:t>
            </a:r>
            <a:endParaRPr lang="en-US" dirty="0">
              <a:solidFill>
                <a:srgbClr val="FF0000"/>
              </a:solidFill>
            </a:endParaRPr>
          </a:p>
        </p:txBody>
      </p:sp>
      <p:sp>
        <p:nvSpPr>
          <p:cNvPr id="3" name="Content Placeholder 2"/>
          <p:cNvSpPr>
            <a:spLocks noGrp="1"/>
          </p:cNvSpPr>
          <p:nvPr>
            <p:ph idx="1"/>
          </p:nvPr>
        </p:nvSpPr>
        <p:spPr>
          <a:xfrm>
            <a:off x="228600" y="1600200"/>
            <a:ext cx="8686800" cy="5029200"/>
          </a:xfrm>
        </p:spPr>
        <p:txBody>
          <a:bodyPr>
            <a:normAutofit/>
          </a:bodyPr>
          <a:lstStyle/>
          <a:p>
            <a:r>
              <a:rPr lang="en-US" dirty="0" smtClean="0"/>
              <a:t>deep-seated</a:t>
            </a:r>
          </a:p>
          <a:p>
            <a:r>
              <a:rPr lang="en-US" dirty="0" smtClean="0"/>
              <a:t>Dog were gnawing at the bones of the feet </a:t>
            </a:r>
          </a:p>
          <a:p>
            <a:r>
              <a:rPr lang="en-US" dirty="0" smtClean="0"/>
              <a:t>their feet were encased in concrete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US" dirty="0">
                <a:solidFill>
                  <a:srgbClr val="FF0000"/>
                </a:solidFill>
              </a:rPr>
              <a:t>Pain occurs more often in</a:t>
            </a:r>
            <a:br>
              <a:rPr lang="en-US" dirty="0">
                <a:solidFill>
                  <a:srgbClr val="FF0000"/>
                </a:solidFill>
              </a:rPr>
            </a:br>
            <a:r>
              <a:rPr lang="en-US" dirty="0">
                <a:solidFill>
                  <a:srgbClr val="FF0000"/>
                </a:solidFill>
              </a:rPr>
              <a:t>patients with</a:t>
            </a:r>
          </a:p>
        </p:txBody>
      </p:sp>
      <p:sp>
        <p:nvSpPr>
          <p:cNvPr id="3" name="Content Placeholder 2"/>
          <p:cNvSpPr>
            <a:spLocks noGrp="1"/>
          </p:cNvSpPr>
          <p:nvPr>
            <p:ph idx="1"/>
          </p:nvPr>
        </p:nvSpPr>
        <p:spPr>
          <a:xfrm>
            <a:off x="107504" y="1600200"/>
            <a:ext cx="8928992" cy="5141168"/>
          </a:xfrm>
        </p:spPr>
        <p:txBody>
          <a:bodyPr>
            <a:normAutofit/>
          </a:bodyPr>
          <a:lstStyle/>
          <a:p>
            <a:r>
              <a:rPr lang="en-US" dirty="0" smtClean="0"/>
              <a:t>blood glucose levels</a:t>
            </a:r>
          </a:p>
          <a:p>
            <a:r>
              <a:rPr lang="en-US" dirty="0" smtClean="0"/>
              <a:t>Age</a:t>
            </a:r>
            <a:endParaRPr lang="en-US" dirty="0"/>
          </a:p>
          <a:p>
            <a:r>
              <a:rPr lang="en-US" dirty="0" smtClean="0"/>
              <a:t>Obesity</a:t>
            </a:r>
          </a:p>
          <a:p>
            <a:r>
              <a:rPr lang="en-US" dirty="0" smtClean="0"/>
              <a:t>Smoking</a:t>
            </a:r>
          </a:p>
          <a:p>
            <a:r>
              <a:rPr lang="en-US" dirty="0" smtClean="0"/>
              <a:t>Hypertension</a:t>
            </a:r>
          </a:p>
          <a:p>
            <a:r>
              <a:rPr lang="en-US" dirty="0" smtClean="0"/>
              <a:t>dyslipidemia</a:t>
            </a:r>
            <a:endParaRPr lang="en-US" dirty="0"/>
          </a:p>
          <a:p>
            <a:r>
              <a:rPr lang="en-US" dirty="0" smtClean="0"/>
              <a:t>peripheral </a:t>
            </a:r>
            <a:r>
              <a:rPr lang="en-US" dirty="0"/>
              <a:t>artery </a:t>
            </a:r>
            <a:r>
              <a:rPr lang="en-US" dirty="0" smtClean="0"/>
              <a:t>disease</a:t>
            </a:r>
            <a:endParaRPr lang="en-US" dirty="0"/>
          </a:p>
        </p:txBody>
      </p:sp>
    </p:spTree>
    <p:extLst>
      <p:ext uri="{BB962C8B-B14F-4D97-AF65-F5344CB8AC3E}">
        <p14:creationId xmlns:p14="http://schemas.microsoft.com/office/powerpoint/2010/main" val="2974487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b="1" dirty="0" smtClean="0">
                <a:solidFill>
                  <a:srgbClr val="FF0000"/>
                </a:solidFill>
              </a:rPr>
              <a:t>Diagnosis and Evaluation</a:t>
            </a:r>
          </a:p>
        </p:txBody>
      </p:sp>
      <p:sp>
        <p:nvSpPr>
          <p:cNvPr id="3" name="Content Placeholder 2"/>
          <p:cNvSpPr>
            <a:spLocks noGrp="1"/>
          </p:cNvSpPr>
          <p:nvPr>
            <p:ph idx="1"/>
          </p:nvPr>
        </p:nvSpPr>
        <p:spPr>
          <a:xfrm>
            <a:off x="179512" y="1340768"/>
            <a:ext cx="8784976" cy="5400600"/>
          </a:xfrm>
        </p:spPr>
        <p:txBody>
          <a:bodyPr/>
          <a:lstStyle/>
          <a:p>
            <a:r>
              <a:rPr lang="en-US" b="1" dirty="0"/>
              <a:t>Diagnosis and </a:t>
            </a:r>
            <a:r>
              <a:rPr lang="en-US" b="1" dirty="0" smtClean="0"/>
              <a:t>Evaluation</a:t>
            </a:r>
          </a:p>
          <a:p>
            <a:r>
              <a:rPr lang="en-US" dirty="0"/>
              <a:t>Early diagnosis of distal symmetric </a:t>
            </a:r>
            <a:r>
              <a:rPr lang="en-US" dirty="0" err="1" smtClean="0"/>
              <a:t>polyneuropathy</a:t>
            </a:r>
            <a:r>
              <a:rPr lang="en-US" dirty="0" smtClean="0"/>
              <a:t> is </a:t>
            </a:r>
            <a:r>
              <a:rPr lang="en-US" dirty="0"/>
              <a:t>imperative to </a:t>
            </a:r>
            <a:r>
              <a:rPr lang="en-US" dirty="0" err="1" smtClean="0"/>
              <a:t>preven</a:t>
            </a:r>
            <a:r>
              <a:rPr lang="en-US" dirty="0" smtClean="0"/>
              <a:t> irreversible </a:t>
            </a:r>
            <a:r>
              <a:rPr lang="en-US" dirty="0"/>
              <a:t>damage</a:t>
            </a:r>
            <a:r>
              <a:rPr lang="en-US" dirty="0" smtClean="0"/>
              <a:t>.</a:t>
            </a:r>
          </a:p>
          <a:p>
            <a:r>
              <a:rPr lang="en-US" dirty="0"/>
              <a:t>Diagnosis is </a:t>
            </a:r>
            <a:r>
              <a:rPr lang="en-US" dirty="0">
                <a:solidFill>
                  <a:srgbClr val="C00000"/>
                </a:solidFill>
              </a:rPr>
              <a:t>primarily clinical </a:t>
            </a:r>
            <a:r>
              <a:rPr lang="en-US" dirty="0"/>
              <a:t>and involves a</a:t>
            </a:r>
          </a:p>
          <a:p>
            <a:r>
              <a:rPr lang="en-US" dirty="0"/>
              <a:t>thorough history and physical examination with</a:t>
            </a:r>
          </a:p>
          <a:p>
            <a:r>
              <a:rPr lang="en-US" dirty="0"/>
              <a:t>a focus on vascular and neurologic tests, along</a:t>
            </a:r>
          </a:p>
          <a:p>
            <a:r>
              <a:rPr lang="en-US" dirty="0"/>
              <a:t>with a detailed assessment of the feet.</a:t>
            </a:r>
            <a:endParaRPr lang="en-US" dirty="0" smtClean="0"/>
          </a:p>
          <a:p>
            <a:endParaRPr lang="en-US" dirty="0"/>
          </a:p>
        </p:txBody>
      </p:sp>
    </p:spTree>
    <p:extLst>
      <p:ext uri="{BB962C8B-B14F-4D97-AF65-F5344CB8AC3E}">
        <p14:creationId xmlns:p14="http://schemas.microsoft.com/office/powerpoint/2010/main" val="437375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Distal Symmetric Polyneuropathy</a:t>
            </a:r>
            <a:endParaRPr lang="en-US" dirty="0"/>
          </a:p>
        </p:txBody>
      </p:sp>
      <p:sp>
        <p:nvSpPr>
          <p:cNvPr id="3" name="Content Placeholder 2"/>
          <p:cNvSpPr>
            <a:spLocks noGrp="1"/>
          </p:cNvSpPr>
          <p:nvPr>
            <p:ph idx="1"/>
          </p:nvPr>
        </p:nvSpPr>
        <p:spPr>
          <a:xfrm>
            <a:off x="179512" y="1600200"/>
            <a:ext cx="8856984" cy="5141168"/>
          </a:xfrm>
        </p:spPr>
        <p:txBody>
          <a:bodyPr>
            <a:normAutofit/>
          </a:bodyPr>
          <a:lstStyle/>
          <a:p>
            <a:r>
              <a:rPr lang="en-US" dirty="0"/>
              <a:t>All </a:t>
            </a:r>
            <a:r>
              <a:rPr lang="en-US" dirty="0" smtClean="0"/>
              <a:t>sensory perceptions </a:t>
            </a:r>
            <a:r>
              <a:rPr lang="en-US" dirty="0"/>
              <a:t>can be </a:t>
            </a:r>
            <a:r>
              <a:rPr lang="en-US" dirty="0" smtClean="0"/>
              <a:t>affected, particularly: </a:t>
            </a:r>
          </a:p>
          <a:p>
            <a:r>
              <a:rPr lang="en-US" dirty="0" smtClean="0"/>
              <a:t>vibration </a:t>
            </a:r>
          </a:p>
          <a:p>
            <a:r>
              <a:rPr lang="en-US" dirty="0" smtClean="0"/>
              <a:t>touch </a:t>
            </a:r>
          </a:p>
          <a:p>
            <a:r>
              <a:rPr lang="en-US" dirty="0" smtClean="0"/>
              <a:t>the perception of position</a:t>
            </a:r>
          </a:p>
          <a:p>
            <a:r>
              <a:rPr lang="en-US" dirty="0" smtClean="0"/>
              <a:t>all </a:t>
            </a:r>
            <a:r>
              <a:rPr lang="en-US" dirty="0"/>
              <a:t>of which can be affected </a:t>
            </a:r>
            <a:r>
              <a:rPr lang="en-US" dirty="0" smtClean="0"/>
              <a:t>by damage to: </a:t>
            </a:r>
          </a:p>
          <a:p>
            <a:r>
              <a:rPr lang="en-US" dirty="0" smtClean="0"/>
              <a:t>large</a:t>
            </a:r>
            <a:r>
              <a:rPr lang="en-US" dirty="0"/>
              <a:t>, A-type α- and β-fibers. </a:t>
            </a:r>
            <a:endParaRPr lang="en-US" dirty="0" smtClean="0"/>
          </a:p>
        </p:txBody>
      </p:sp>
    </p:spTree>
    <p:extLst>
      <p:ext uri="{BB962C8B-B14F-4D97-AF65-F5344CB8AC3E}">
        <p14:creationId xmlns:p14="http://schemas.microsoft.com/office/powerpoint/2010/main" val="2980547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Distal Symmetric Polyneuropathy</a:t>
            </a:r>
            <a:endParaRPr lang="en-US" dirty="0"/>
          </a:p>
        </p:txBody>
      </p:sp>
      <p:sp>
        <p:nvSpPr>
          <p:cNvPr id="3" name="Content Placeholder 2"/>
          <p:cNvSpPr>
            <a:spLocks noGrp="1"/>
          </p:cNvSpPr>
          <p:nvPr>
            <p:ph idx="1"/>
          </p:nvPr>
        </p:nvSpPr>
        <p:spPr>
          <a:xfrm>
            <a:off x="152400" y="1600200"/>
            <a:ext cx="8839200" cy="5105400"/>
          </a:xfrm>
        </p:spPr>
        <p:txBody>
          <a:bodyPr/>
          <a:lstStyle/>
          <a:p>
            <a:r>
              <a:rPr lang="en-US" dirty="0" smtClean="0"/>
              <a:t>Damage </a:t>
            </a:r>
            <a:r>
              <a:rPr lang="en-US" dirty="0"/>
              <a:t>to:</a:t>
            </a:r>
          </a:p>
          <a:p>
            <a:r>
              <a:rPr lang="en-US" dirty="0"/>
              <a:t>small, thinly myelinated A-type δ-fibers and small, unmyelinated C-type </a:t>
            </a:r>
            <a:r>
              <a:rPr lang="en-US" dirty="0" smtClean="0"/>
              <a:t>fibers →</a:t>
            </a:r>
          </a:p>
          <a:p>
            <a:r>
              <a:rPr lang="en-US" dirty="0" smtClean="0"/>
              <a:t>Pain </a:t>
            </a:r>
          </a:p>
          <a:p>
            <a:r>
              <a:rPr lang="en-US" dirty="0" smtClean="0"/>
              <a:t>abnormal perceptions of hot and cold temperatures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Diabetic Sensory and Motor </a:t>
            </a:r>
            <a:r>
              <a:rPr lang="en-US" dirty="0" smtClean="0">
                <a:solidFill>
                  <a:srgbClr val="FF0000"/>
                </a:solidFill>
              </a:rPr>
              <a:t>Neuropathy</a:t>
            </a:r>
            <a:endParaRPr lang="en-US" dirty="0">
              <a:solidFill>
                <a:srgbClr val="FF0000"/>
              </a:solidFill>
            </a:endParaRPr>
          </a:p>
        </p:txBody>
      </p:sp>
      <p:sp>
        <p:nvSpPr>
          <p:cNvPr id="3" name="Subtitle 2"/>
          <p:cNvSpPr>
            <a:spLocks noGrp="1"/>
          </p:cNvSpPr>
          <p:nvPr>
            <p:ph type="subTitle" idx="1"/>
          </p:nvPr>
        </p:nvSpPr>
        <p:spPr/>
        <p:txBody>
          <a:bodyPr>
            <a:normAutofit fontScale="92500" lnSpcReduction="20000"/>
          </a:bodyPr>
          <a:lstStyle/>
          <a:p>
            <a:pPr marL="342900" indent="-342900">
              <a:defRPr/>
            </a:pPr>
            <a:r>
              <a:rPr lang="en-US" spc="50" dirty="0">
                <a:ln w="11430"/>
                <a:solidFill>
                  <a:schemeClr val="tx1"/>
                </a:solidFill>
              </a:rPr>
              <a:t>By: </a:t>
            </a:r>
            <a:r>
              <a:rPr lang="en-US" spc="50" dirty="0" err="1">
                <a:ln w="11430"/>
                <a:solidFill>
                  <a:schemeClr val="tx1"/>
                </a:solidFill>
              </a:rPr>
              <a:t>Dr</a:t>
            </a:r>
            <a:r>
              <a:rPr lang="en-US" spc="50" dirty="0">
                <a:ln w="11430"/>
                <a:solidFill>
                  <a:schemeClr val="tx1"/>
                </a:solidFill>
              </a:rPr>
              <a:t> </a:t>
            </a:r>
            <a:r>
              <a:rPr lang="en-US" spc="50" dirty="0" err="1" smtClean="0">
                <a:ln w="11430"/>
                <a:solidFill>
                  <a:schemeClr val="tx1"/>
                </a:solidFill>
              </a:rPr>
              <a:t>Mozhgan</a:t>
            </a:r>
            <a:r>
              <a:rPr lang="en-US" spc="50" dirty="0" smtClean="0">
                <a:ln w="11430"/>
                <a:solidFill>
                  <a:schemeClr val="tx1"/>
                </a:solidFill>
              </a:rPr>
              <a:t> </a:t>
            </a:r>
            <a:r>
              <a:rPr lang="en-US" spc="50" dirty="0" err="1" smtClean="0">
                <a:ln w="11430"/>
                <a:solidFill>
                  <a:schemeClr val="tx1"/>
                </a:solidFill>
              </a:rPr>
              <a:t>Karimifar</a:t>
            </a:r>
            <a:endParaRPr lang="en-US" spc="50" dirty="0">
              <a:ln w="11430"/>
              <a:solidFill>
                <a:schemeClr val="tx1"/>
              </a:solidFill>
            </a:endParaRPr>
          </a:p>
          <a:p>
            <a:pPr marL="342900" indent="-342900">
              <a:defRPr/>
            </a:pPr>
            <a:r>
              <a:rPr lang="en-US" spc="50" dirty="0">
                <a:ln w="11430"/>
                <a:solidFill>
                  <a:schemeClr val="tx1"/>
                </a:solidFill>
              </a:rPr>
              <a:t>Assistant Prof. of  Endocrinology</a:t>
            </a:r>
          </a:p>
          <a:p>
            <a:pPr marL="342900" indent="-342900">
              <a:defRPr/>
            </a:pPr>
            <a:r>
              <a:rPr lang="en-US" spc="50" dirty="0">
                <a:ln w="11430"/>
                <a:solidFill>
                  <a:schemeClr val="tx1"/>
                </a:solidFill>
              </a:rPr>
              <a:t>Isfahan University Of Medical Sciences </a:t>
            </a:r>
          </a:p>
          <a:p>
            <a:endParaRPr lang="en-US" dirty="0"/>
          </a:p>
        </p:txBody>
      </p:sp>
    </p:spTree>
    <p:extLst>
      <p:ext uri="{BB962C8B-B14F-4D97-AF65-F5344CB8AC3E}">
        <p14:creationId xmlns:p14="http://schemas.microsoft.com/office/powerpoint/2010/main" val="2349731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0000"/>
                </a:solidFill>
              </a:rPr>
              <a:t>Evaluation OF DSP</a:t>
            </a:r>
            <a:endParaRPr lang="en-US" dirty="0">
              <a:solidFill>
                <a:srgbClr val="FF0000"/>
              </a:solidFill>
            </a:endParaRPr>
          </a:p>
        </p:txBody>
      </p:sp>
      <p:sp>
        <p:nvSpPr>
          <p:cNvPr id="3" name="Content Placeholder 2"/>
          <p:cNvSpPr>
            <a:spLocks noGrp="1"/>
          </p:cNvSpPr>
          <p:nvPr>
            <p:ph idx="1"/>
          </p:nvPr>
        </p:nvSpPr>
        <p:spPr>
          <a:xfrm>
            <a:off x="107504" y="1600200"/>
            <a:ext cx="8928992" cy="5141168"/>
          </a:xfrm>
        </p:spPr>
        <p:txBody>
          <a:bodyPr/>
          <a:lstStyle/>
          <a:p>
            <a:r>
              <a:rPr lang="en-US" dirty="0"/>
              <a:t>128-Hz tuning </a:t>
            </a:r>
            <a:r>
              <a:rPr lang="en-US" dirty="0" smtClean="0"/>
              <a:t>fork(early indicator of neuropathy)</a:t>
            </a:r>
          </a:p>
          <a:p>
            <a:r>
              <a:rPr lang="en-US" dirty="0"/>
              <a:t>A 1-g Semmes–Weinstein </a:t>
            </a:r>
            <a:r>
              <a:rPr lang="en-US" dirty="0" smtClean="0"/>
              <a:t>monofilament</a:t>
            </a:r>
          </a:p>
          <a:p>
            <a:r>
              <a:rPr lang="en-US" dirty="0" smtClean="0"/>
              <a:t> </a:t>
            </a:r>
            <a:r>
              <a:rPr lang="en-US" dirty="0"/>
              <a:t>10-g </a:t>
            </a:r>
            <a:r>
              <a:rPr lang="en-US" dirty="0" smtClean="0"/>
              <a:t>monofilament</a:t>
            </a:r>
          </a:p>
          <a:p>
            <a:r>
              <a:rPr lang="en-US" dirty="0"/>
              <a:t>Examination of the </a:t>
            </a:r>
            <a:r>
              <a:rPr lang="en-US" dirty="0" smtClean="0"/>
              <a:t>feet</a:t>
            </a:r>
          </a:p>
          <a:p>
            <a:r>
              <a:rPr lang="en-US" dirty="0"/>
              <a:t>Deep-tendon </a:t>
            </a:r>
            <a:r>
              <a:rPr lang="en-US" dirty="0" smtClean="0"/>
              <a:t>reflexes</a:t>
            </a:r>
          </a:p>
          <a:p>
            <a:r>
              <a:rPr lang="en-US" dirty="0"/>
              <a:t>Mild muscle </a:t>
            </a:r>
            <a:r>
              <a:rPr lang="en-US" dirty="0" smtClean="0"/>
              <a:t>wasting</a:t>
            </a:r>
          </a:p>
          <a:p>
            <a:r>
              <a:rPr lang="en-US" dirty="0" smtClean="0"/>
              <a:t>Hands </a:t>
            </a:r>
            <a:r>
              <a:rPr lang="en-US" dirty="0"/>
              <a:t>may be </a:t>
            </a:r>
            <a:r>
              <a:rPr lang="en-US" dirty="0" smtClean="0"/>
              <a:t>involved</a:t>
            </a:r>
          </a:p>
          <a:p>
            <a:r>
              <a:rPr lang="en-US" dirty="0"/>
              <a:t>severe weakness is rare</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38584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Testing sites for pressure sensation in evaluation of diabetic foot</a:t>
            </a:r>
          </a:p>
        </p:txBody>
      </p:sp>
      <p:sp>
        <p:nvSpPr>
          <p:cNvPr id="6" name="Picture Placeholder 5"/>
          <p:cNvSpPr>
            <a:spLocks noGrp="1"/>
          </p:cNvSpPr>
          <p:nvPr>
            <p:ph type="pic" idx="1"/>
          </p:nvPr>
        </p:nvSpPr>
        <p:spPr>
          <a:xfrm>
            <a:off x="611560" y="116632"/>
            <a:ext cx="8064896" cy="4610943"/>
          </a:xfrm>
        </p:spPr>
      </p:sp>
      <p:sp>
        <p:nvSpPr>
          <p:cNvPr id="7" name="Text Placeholder 6"/>
          <p:cNvSpPr>
            <a:spLocks noGrp="1"/>
          </p:cNvSpPr>
          <p:nvPr>
            <p:ph type="body" sz="half" idx="2"/>
          </p:nvPr>
        </p:nvSpPr>
        <p:spPr>
          <a:xfrm>
            <a:off x="1619672" y="5367338"/>
            <a:ext cx="5832648" cy="1374030"/>
          </a:xfrm>
        </p:spPr>
        <p:txBody>
          <a:bodyPr>
            <a:normAutofit/>
          </a:bodyPr>
          <a:lstStyle/>
          <a:p>
            <a:r>
              <a:rPr lang="en-US" dirty="0"/>
              <a:t>The monofilament used to evaluate pressure sensation should be tested at each of the 12 sites shown, which represent the most common sites of ulcer formation. Failure to detect cutaneous pressure at any site indicates that the patient is at high risk for future ulceration</a:t>
            </a:r>
            <a:r>
              <a:rPr lang="en-US" dirty="0" smtClean="0"/>
              <a:t>.</a:t>
            </a:r>
          </a:p>
          <a:p>
            <a:r>
              <a:rPr lang="en-US" dirty="0"/>
              <a:t>2016 </a:t>
            </a:r>
            <a:r>
              <a:rPr lang="en-US" dirty="0" err="1"/>
              <a:t>UpToDate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3264"/>
            <a:ext cx="4968552" cy="466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37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15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277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rgbClr val="FF0000"/>
                </a:solidFill>
              </a:rPr>
              <a:t>Should </a:t>
            </a:r>
            <a:r>
              <a:rPr lang="en-US" dirty="0">
                <a:solidFill>
                  <a:srgbClr val="FF0000"/>
                </a:solidFill>
              </a:rPr>
              <a:t>be carefully</a:t>
            </a:r>
            <a:br>
              <a:rPr lang="en-US" dirty="0">
                <a:solidFill>
                  <a:srgbClr val="FF0000"/>
                </a:solidFill>
              </a:rPr>
            </a:br>
            <a:r>
              <a:rPr lang="en-US" dirty="0">
                <a:solidFill>
                  <a:srgbClr val="FF0000"/>
                </a:solidFill>
              </a:rPr>
              <a:t>assessed for other conditions</a:t>
            </a:r>
          </a:p>
        </p:txBody>
      </p:sp>
      <p:sp>
        <p:nvSpPr>
          <p:cNvPr id="3" name="Content Placeholder 2"/>
          <p:cNvSpPr>
            <a:spLocks noGrp="1"/>
          </p:cNvSpPr>
          <p:nvPr>
            <p:ph idx="1"/>
          </p:nvPr>
        </p:nvSpPr>
        <p:spPr/>
        <p:txBody>
          <a:bodyPr/>
          <a:lstStyle/>
          <a:p>
            <a:r>
              <a:rPr lang="en-US" dirty="0" smtClean="0"/>
              <a:t>Asymmetric </a:t>
            </a:r>
            <a:r>
              <a:rPr lang="en-US" dirty="0"/>
              <a:t>symptoms or </a:t>
            </a:r>
            <a:r>
              <a:rPr lang="en-US" dirty="0" smtClean="0"/>
              <a:t>signs</a:t>
            </a:r>
          </a:p>
          <a:p>
            <a:r>
              <a:rPr lang="en-US" dirty="0" smtClean="0"/>
              <a:t>Greater impairment of </a:t>
            </a:r>
            <a:r>
              <a:rPr lang="en-US" dirty="0"/>
              <a:t>motor function than sensory function,</a:t>
            </a:r>
          </a:p>
          <a:p>
            <a:r>
              <a:rPr lang="en-US" dirty="0" smtClean="0"/>
              <a:t>Entrapment</a:t>
            </a:r>
          </a:p>
          <a:p>
            <a:r>
              <a:rPr lang="en-US" dirty="0" smtClean="0"/>
              <a:t>Rapid progression</a:t>
            </a:r>
          </a:p>
          <a:p>
            <a:r>
              <a:rPr lang="en-US" dirty="0" smtClean="0"/>
              <a:t>Severe weakness</a:t>
            </a:r>
            <a:endParaRPr lang="en-US" dirty="0"/>
          </a:p>
        </p:txBody>
      </p:sp>
    </p:spTree>
    <p:extLst>
      <p:ext uri="{BB962C8B-B14F-4D97-AF65-F5344CB8AC3E}">
        <p14:creationId xmlns:p14="http://schemas.microsoft.com/office/powerpoint/2010/main" val="3218914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History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Drug </a:t>
            </a:r>
            <a:endParaRPr lang="en-US" dirty="0"/>
          </a:p>
          <a:p>
            <a:r>
              <a:rPr lang="en-US" dirty="0" smtClean="0"/>
              <a:t>Chemical exposures</a:t>
            </a:r>
          </a:p>
          <a:p>
            <a:r>
              <a:rPr lang="en-US" dirty="0" smtClean="0"/>
              <a:t>Family history of </a:t>
            </a:r>
            <a:r>
              <a:rPr lang="en-US" dirty="0"/>
              <a:t>inherited </a:t>
            </a:r>
            <a:r>
              <a:rPr lang="en-US" dirty="0" smtClean="0"/>
              <a:t>neuropathies</a:t>
            </a:r>
            <a:endParaRPr lang="en-US" dirty="0"/>
          </a:p>
        </p:txBody>
      </p:sp>
    </p:spTree>
    <p:extLst>
      <p:ext uri="{BB962C8B-B14F-4D97-AF65-F5344CB8AC3E}">
        <p14:creationId xmlns:p14="http://schemas.microsoft.com/office/powerpoint/2010/main" val="4269709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Objective testing for neuropathy</a:t>
            </a:r>
          </a:p>
        </p:txBody>
      </p:sp>
      <p:sp>
        <p:nvSpPr>
          <p:cNvPr id="3" name="Content Placeholder 2"/>
          <p:cNvSpPr>
            <a:spLocks noGrp="1"/>
          </p:cNvSpPr>
          <p:nvPr>
            <p:ph idx="1"/>
          </p:nvPr>
        </p:nvSpPr>
        <p:spPr/>
        <p:txBody>
          <a:bodyPr/>
          <a:lstStyle/>
          <a:p>
            <a:r>
              <a:rPr lang="en-US" dirty="0"/>
              <a:t>quantitative sensory </a:t>
            </a:r>
            <a:r>
              <a:rPr lang="en-US" dirty="0" smtClean="0"/>
              <a:t>testing</a:t>
            </a:r>
          </a:p>
          <a:p>
            <a:r>
              <a:rPr lang="en-US" dirty="0" smtClean="0"/>
              <a:t>measurement of nerve-conduction velocities </a:t>
            </a:r>
            <a:endParaRPr lang="en-US" dirty="0"/>
          </a:p>
          <a:p>
            <a:r>
              <a:rPr lang="en-US" dirty="0" smtClean="0"/>
              <a:t>tests </a:t>
            </a:r>
            <a:r>
              <a:rPr lang="en-US" dirty="0"/>
              <a:t>of </a:t>
            </a:r>
            <a:r>
              <a:rPr lang="en-US" dirty="0" smtClean="0"/>
              <a:t>autonomic function</a:t>
            </a:r>
            <a:endParaRPr lang="en-US" dirty="0"/>
          </a:p>
          <a:p>
            <a:r>
              <a:rPr lang="en-US" dirty="0"/>
              <a:t>is </a:t>
            </a:r>
            <a:r>
              <a:rPr lang="en-US" dirty="0">
                <a:solidFill>
                  <a:srgbClr val="C00000"/>
                </a:solidFill>
              </a:rPr>
              <a:t>required to </a:t>
            </a:r>
            <a:r>
              <a:rPr lang="en-US" dirty="0"/>
              <a:t>make a </a:t>
            </a:r>
            <a:r>
              <a:rPr lang="en-US" dirty="0" smtClean="0"/>
              <a:t>definitive diagnosis </a:t>
            </a:r>
            <a:r>
              <a:rPr lang="en-US" dirty="0"/>
              <a:t>of neuropathy, although it is </a:t>
            </a:r>
            <a:r>
              <a:rPr lang="en-US" dirty="0" smtClean="0">
                <a:solidFill>
                  <a:srgbClr val="FF0000"/>
                </a:solidFill>
              </a:rPr>
              <a:t>not essential </a:t>
            </a:r>
            <a:r>
              <a:rPr lang="en-US" dirty="0">
                <a:solidFill>
                  <a:srgbClr val="FF0000"/>
                </a:solidFill>
              </a:rPr>
              <a:t>for clinical care</a:t>
            </a:r>
            <a:r>
              <a:rPr lang="en-US" dirty="0"/>
              <a:t>.</a:t>
            </a:r>
          </a:p>
        </p:txBody>
      </p:sp>
    </p:spTree>
    <p:extLst>
      <p:ext uri="{BB962C8B-B14F-4D97-AF65-F5344CB8AC3E}">
        <p14:creationId xmlns:p14="http://schemas.microsoft.com/office/powerpoint/2010/main" val="794023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a:solidFill>
                  <a:srgbClr val="FF0000"/>
                </a:solidFill>
              </a:rPr>
              <a:t>Laboratory studies</a:t>
            </a:r>
          </a:p>
        </p:txBody>
      </p:sp>
      <p:sp>
        <p:nvSpPr>
          <p:cNvPr id="3" name="Content Placeholder 2"/>
          <p:cNvSpPr>
            <a:spLocks noGrp="1"/>
          </p:cNvSpPr>
          <p:nvPr>
            <p:ph idx="1"/>
          </p:nvPr>
        </p:nvSpPr>
        <p:spPr>
          <a:xfrm>
            <a:off x="107504" y="1052736"/>
            <a:ext cx="8928992" cy="5688632"/>
          </a:xfrm>
        </p:spPr>
        <p:txBody>
          <a:bodyPr>
            <a:normAutofit/>
          </a:bodyPr>
          <a:lstStyle/>
          <a:p>
            <a:r>
              <a:rPr lang="en-US" dirty="0" smtClean="0"/>
              <a:t>TSH</a:t>
            </a:r>
            <a:endParaRPr lang="en-US" dirty="0"/>
          </a:p>
          <a:p>
            <a:r>
              <a:rPr lang="en-US" dirty="0" smtClean="0"/>
              <a:t>CBC</a:t>
            </a:r>
          </a:p>
          <a:p>
            <a:r>
              <a:rPr lang="en-US" dirty="0" smtClean="0"/>
              <a:t>serum </a:t>
            </a:r>
            <a:r>
              <a:rPr lang="en-US" dirty="0"/>
              <a:t>levels </a:t>
            </a:r>
            <a:r>
              <a:rPr lang="en-US" dirty="0" smtClean="0"/>
              <a:t>of folate </a:t>
            </a:r>
            <a:r>
              <a:rPr lang="en-US" dirty="0"/>
              <a:t>and vitamin </a:t>
            </a:r>
            <a:r>
              <a:rPr lang="en-US" dirty="0" smtClean="0"/>
              <a:t>B12</a:t>
            </a:r>
          </a:p>
          <a:p>
            <a:r>
              <a:rPr lang="en-US" dirty="0" smtClean="0"/>
              <a:t>Glucose</a:t>
            </a:r>
            <a:r>
              <a:rPr lang="en-US" dirty="0"/>
              <a:t>, </a:t>
            </a:r>
            <a:r>
              <a:rPr lang="en-US" dirty="0" smtClean="0"/>
              <a:t>Hemoglobin A1C1, lipid</a:t>
            </a:r>
          </a:p>
          <a:p>
            <a:r>
              <a:rPr lang="en-US" dirty="0" smtClean="0"/>
              <a:t> Serum </a:t>
            </a:r>
            <a:r>
              <a:rPr lang="en-US" dirty="0" err="1" smtClean="0"/>
              <a:t>immunoelectrophoresis</a:t>
            </a:r>
            <a:endParaRPr lang="en-US" dirty="0" smtClean="0"/>
          </a:p>
          <a:p>
            <a:r>
              <a:rPr lang="en-US" dirty="0" smtClean="0"/>
              <a:t>The </a:t>
            </a:r>
            <a:r>
              <a:rPr lang="en-US" dirty="0"/>
              <a:t>results of which </a:t>
            </a:r>
            <a:r>
              <a:rPr lang="en-US" dirty="0" smtClean="0"/>
              <a:t>are often </a:t>
            </a:r>
            <a:r>
              <a:rPr lang="en-US" dirty="0"/>
              <a:t>abnormal in patients with chronic </a:t>
            </a:r>
            <a:r>
              <a:rPr lang="en-US" dirty="0" smtClean="0"/>
              <a:t>inflammatory demyelinating</a:t>
            </a:r>
            <a:r>
              <a:rPr lang="en-US" dirty="0"/>
              <a:t> </a:t>
            </a:r>
            <a:r>
              <a:rPr lang="en-US" dirty="0" smtClean="0"/>
              <a:t>polyneuropathy</a:t>
            </a:r>
            <a:r>
              <a:rPr lang="en-US" dirty="0"/>
              <a:t>, which </a:t>
            </a:r>
            <a:r>
              <a:rPr lang="en-US" dirty="0" smtClean="0"/>
              <a:t>is a </a:t>
            </a:r>
            <a:r>
              <a:rPr lang="en-US" dirty="0"/>
              <a:t>common condition in persons with </a:t>
            </a:r>
            <a:r>
              <a:rPr lang="en-US" dirty="0" smtClean="0"/>
              <a:t>diabetes.</a:t>
            </a:r>
            <a:endParaRPr lang="en-US" dirty="0"/>
          </a:p>
        </p:txBody>
      </p:sp>
    </p:spTree>
    <p:extLst>
      <p:ext uri="{BB962C8B-B14F-4D97-AF65-F5344CB8AC3E}">
        <p14:creationId xmlns:p14="http://schemas.microsoft.com/office/powerpoint/2010/main" val="3266044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25937" y="-1600200"/>
            <a:ext cx="17937137" cy="952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01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9pPr>
          </a:lstStyle>
          <a:p>
            <a:pPr algn="ctr" eaLnBrk="1"/>
            <a:r>
              <a:rPr lang="en-GB" altLang="en-US" sz="1500" b="1">
                <a:solidFill>
                  <a:srgbClr val="000000"/>
                </a:solidFill>
                <a:latin typeface="Arial" charset="0"/>
              </a:rPr>
              <a:t>Quantitative measures of small fiber nerves. </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6263218"/>
            <a:ext cx="1553760" cy="430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944" y="685800"/>
            <a:ext cx="5181056" cy="518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2126881"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eaLnBrk="1"/>
            <a:r>
              <a:rPr lang="en-GB" altLang="en-US" sz="1100" b="1">
                <a:solidFill>
                  <a:srgbClr val="000000"/>
                </a:solidFill>
                <a:latin typeface="Arial" charset="0"/>
              </a:rPr>
              <a:t>Roni M. Shtein, and Brian C. Callaghan Diabetes 2013;62:25-26</a:t>
            </a:r>
          </a:p>
        </p:txBody>
      </p:sp>
      <p:sp>
        <p:nvSpPr>
          <p:cNvPr id="2054"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1pPr>
            <a:lvl2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2pPr>
            <a:lvl3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3pPr>
            <a:lvl4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4pPr>
            <a:lvl5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9pPr>
          </a:lstStyle>
          <a:p>
            <a:pPr eaLnBrk="1"/>
            <a:r>
              <a:rPr lang="en-GB" altLang="en-US" sz="900">
                <a:solidFill>
                  <a:srgbClr val="000000"/>
                </a:solidFill>
                <a:latin typeface="Arial" charset="0"/>
              </a:rPr>
              <a:t>©2013 by American Diabetes Association</a:t>
            </a:r>
          </a:p>
        </p:txBody>
      </p:sp>
    </p:spTree>
    <p:extLst>
      <p:ext uri="{BB962C8B-B14F-4D97-AF65-F5344CB8AC3E}">
        <p14:creationId xmlns:p14="http://schemas.microsoft.com/office/powerpoint/2010/main" val="29674036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Clinical </a:t>
            </a:r>
            <a:r>
              <a:rPr lang="en-US" dirty="0" smtClean="0">
                <a:solidFill>
                  <a:srgbClr val="FF0000"/>
                </a:solidFill>
              </a:rPr>
              <a:t>Management of </a:t>
            </a:r>
            <a:r>
              <a:rPr lang="en-US" dirty="0">
                <a:solidFill>
                  <a:srgbClr val="FF0000"/>
                </a:solidFill>
              </a:rPr>
              <a:t>painful distal symmetric </a:t>
            </a:r>
            <a:r>
              <a:rPr lang="en-US" dirty="0" err="1">
                <a:solidFill>
                  <a:srgbClr val="FF0000"/>
                </a:solidFill>
              </a:rPr>
              <a:t>polyneuropathy</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263606" y="1484784"/>
            <a:ext cx="8856984" cy="5184576"/>
          </a:xfrm>
        </p:spPr>
        <p:txBody>
          <a:bodyPr/>
          <a:lstStyle/>
          <a:p>
            <a:r>
              <a:rPr lang="en-US" dirty="0" err="1" smtClean="0"/>
              <a:t>Nonpharmacologic</a:t>
            </a:r>
            <a:endParaRPr lang="en-US" dirty="0"/>
          </a:p>
          <a:p>
            <a:r>
              <a:rPr lang="en-US" dirty="0" smtClean="0"/>
              <a:t>Pharmacologic</a:t>
            </a:r>
            <a:endParaRPr lang="en-US" dirty="0"/>
          </a:p>
          <a:p>
            <a:r>
              <a:rPr lang="en-US" dirty="0" smtClean="0"/>
              <a:t>Approaches </a:t>
            </a:r>
            <a:r>
              <a:rPr lang="en-US" dirty="0"/>
              <a:t>to minimize disease </a:t>
            </a:r>
            <a:r>
              <a:rPr lang="en-US" dirty="0" smtClean="0"/>
              <a:t>progression and </a:t>
            </a:r>
            <a:r>
              <a:rPr lang="en-US" dirty="0"/>
              <a:t>relieve symptoms</a:t>
            </a:r>
          </a:p>
        </p:txBody>
      </p:sp>
    </p:spTree>
    <p:extLst>
      <p:ext uri="{BB962C8B-B14F-4D97-AF65-F5344CB8AC3E}">
        <p14:creationId xmlns:p14="http://schemas.microsoft.com/office/powerpoint/2010/main" val="3516142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0000"/>
                </a:solidFill>
              </a:rPr>
              <a:t>CASE</a:t>
            </a:r>
            <a:endParaRPr lang="en-US" dirty="0">
              <a:solidFill>
                <a:srgbClr val="FF0000"/>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83272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Lifestyle</a:t>
            </a:r>
          </a:p>
        </p:txBody>
      </p:sp>
      <p:sp>
        <p:nvSpPr>
          <p:cNvPr id="3" name="Content Placeholder 2"/>
          <p:cNvSpPr>
            <a:spLocks noGrp="1"/>
          </p:cNvSpPr>
          <p:nvPr>
            <p:ph idx="1"/>
          </p:nvPr>
        </p:nvSpPr>
        <p:spPr/>
        <p:txBody>
          <a:bodyPr/>
          <a:lstStyle/>
          <a:p>
            <a:r>
              <a:rPr lang="en-US" dirty="0"/>
              <a:t>Lifestyle </a:t>
            </a:r>
            <a:r>
              <a:rPr lang="en-US" dirty="0" smtClean="0"/>
              <a:t>interventions may </a:t>
            </a:r>
            <a:r>
              <a:rPr lang="en-US" dirty="0"/>
              <a:t>prevent or possibly reverse neuropathy</a:t>
            </a:r>
            <a:r>
              <a:rPr lang="en-US" dirty="0" smtClean="0"/>
              <a:t>.</a:t>
            </a:r>
          </a:p>
          <a:p>
            <a:r>
              <a:rPr lang="en-US" dirty="0" smtClean="0"/>
              <a:t>diet</a:t>
            </a:r>
          </a:p>
          <a:p>
            <a:r>
              <a:rPr lang="en-US" dirty="0" smtClean="0"/>
              <a:t>exercise</a:t>
            </a:r>
            <a:endParaRPr lang="en-US" dirty="0"/>
          </a:p>
        </p:txBody>
      </p:sp>
    </p:spTree>
    <p:extLst>
      <p:ext uri="{BB962C8B-B14F-4D97-AF65-F5344CB8AC3E}">
        <p14:creationId xmlns:p14="http://schemas.microsoft.com/office/powerpoint/2010/main" val="3909968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7504" y="1412776"/>
            <a:ext cx="8928992" cy="5328592"/>
          </a:xfrm>
        </p:spPr>
        <p:txBody>
          <a:bodyPr>
            <a:normAutofit/>
          </a:bodyPr>
          <a:lstStyle/>
          <a:p>
            <a:r>
              <a:rPr lang="en-US" dirty="0"/>
              <a:t>Although overzealous control of </a:t>
            </a:r>
            <a:r>
              <a:rPr lang="en-US" dirty="0" smtClean="0"/>
              <a:t>:</a:t>
            </a:r>
          </a:p>
          <a:p>
            <a:r>
              <a:rPr lang="en-US" dirty="0" smtClean="0"/>
              <a:t>blood </a:t>
            </a:r>
            <a:r>
              <a:rPr lang="en-US" dirty="0"/>
              <a:t>pressure</a:t>
            </a:r>
          </a:p>
          <a:p>
            <a:r>
              <a:rPr lang="en-US" dirty="0"/>
              <a:t>and blood glucose levels </a:t>
            </a:r>
            <a:endParaRPr lang="en-US" dirty="0" smtClean="0"/>
          </a:p>
          <a:p>
            <a:r>
              <a:rPr lang="en-US" dirty="0" smtClean="0"/>
              <a:t>should </a:t>
            </a:r>
            <a:r>
              <a:rPr lang="en-US" dirty="0"/>
              <a:t>be </a:t>
            </a:r>
            <a:r>
              <a:rPr lang="en-US" dirty="0" smtClean="0"/>
              <a:t>avoided </a:t>
            </a:r>
          </a:p>
          <a:p>
            <a:r>
              <a:rPr lang="en-US" dirty="0" smtClean="0"/>
              <a:t>rational </a:t>
            </a:r>
            <a:r>
              <a:rPr lang="en-US" dirty="0"/>
              <a:t>glycemic control is recommended </a:t>
            </a:r>
            <a:r>
              <a:rPr lang="en-US" dirty="0" smtClean="0"/>
              <a:t>to manage </a:t>
            </a:r>
            <a:r>
              <a:rPr lang="en-US" dirty="0"/>
              <a:t>symptoms and prevent further </a:t>
            </a:r>
            <a:r>
              <a:rPr lang="en-US" dirty="0" smtClean="0"/>
              <a:t>damage, including </a:t>
            </a:r>
            <a:r>
              <a:rPr lang="en-US" dirty="0"/>
              <a:t>falls and foot ulcers.</a:t>
            </a:r>
          </a:p>
        </p:txBody>
      </p:sp>
    </p:spTree>
    <p:extLst>
      <p:ext uri="{BB962C8B-B14F-4D97-AF65-F5344CB8AC3E}">
        <p14:creationId xmlns:p14="http://schemas.microsoft.com/office/powerpoint/2010/main" val="1306057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Tight </a:t>
            </a:r>
            <a:r>
              <a:rPr lang="en-US" dirty="0">
                <a:solidFill>
                  <a:srgbClr val="FF0000"/>
                </a:solidFill>
              </a:rPr>
              <a:t>glucose control </a:t>
            </a:r>
          </a:p>
        </p:txBody>
      </p:sp>
      <p:sp>
        <p:nvSpPr>
          <p:cNvPr id="3" name="Content Placeholder 2"/>
          <p:cNvSpPr>
            <a:spLocks noGrp="1"/>
          </p:cNvSpPr>
          <p:nvPr>
            <p:ph idx="1"/>
          </p:nvPr>
        </p:nvSpPr>
        <p:spPr/>
        <p:txBody>
          <a:bodyPr/>
          <a:lstStyle/>
          <a:p>
            <a:r>
              <a:rPr lang="en-US" dirty="0"/>
              <a:t>type 1 </a:t>
            </a:r>
            <a:r>
              <a:rPr lang="en-US" dirty="0" smtClean="0"/>
              <a:t>diabetes</a:t>
            </a:r>
          </a:p>
          <a:p>
            <a:pPr lvl="1"/>
            <a:r>
              <a:rPr lang="en-US" dirty="0"/>
              <a:t>reduced the risk </a:t>
            </a:r>
            <a:r>
              <a:rPr lang="en-US" dirty="0" smtClean="0"/>
              <a:t>of the </a:t>
            </a:r>
            <a:r>
              <a:rPr lang="en-US" dirty="0"/>
              <a:t>development of neuropathy by 78%</a:t>
            </a:r>
            <a:endParaRPr lang="en-US" dirty="0" smtClean="0"/>
          </a:p>
          <a:p>
            <a:r>
              <a:rPr lang="en-US" dirty="0"/>
              <a:t>type 2 </a:t>
            </a:r>
            <a:r>
              <a:rPr lang="en-US" dirty="0" smtClean="0"/>
              <a:t>diabetes (less clear)</a:t>
            </a:r>
            <a:endParaRPr lang="en-US" b="1" dirty="0" smtClean="0"/>
          </a:p>
          <a:p>
            <a:endParaRPr lang="en-US" dirty="0"/>
          </a:p>
        </p:txBody>
      </p:sp>
    </p:spTree>
    <p:extLst>
      <p:ext uri="{BB962C8B-B14F-4D97-AF65-F5344CB8AC3E}">
        <p14:creationId xmlns:p14="http://schemas.microsoft.com/office/powerpoint/2010/main" val="3722260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Rapid </a:t>
            </a:r>
            <a:r>
              <a:rPr lang="en-US" dirty="0">
                <a:solidFill>
                  <a:srgbClr val="FF0000"/>
                </a:solidFill>
              </a:rPr>
              <a:t>lowering of blood glucose </a:t>
            </a:r>
          </a:p>
        </p:txBody>
      </p:sp>
      <p:sp>
        <p:nvSpPr>
          <p:cNvPr id="3" name="Content Placeholder 2"/>
          <p:cNvSpPr>
            <a:spLocks noGrp="1"/>
          </p:cNvSpPr>
          <p:nvPr>
            <p:ph idx="1"/>
          </p:nvPr>
        </p:nvSpPr>
        <p:spPr>
          <a:xfrm>
            <a:off x="251520" y="1600200"/>
            <a:ext cx="8712968" cy="5069160"/>
          </a:xfrm>
        </p:spPr>
        <p:txBody>
          <a:bodyPr/>
          <a:lstStyle/>
          <a:p>
            <a:r>
              <a:rPr lang="en-US" dirty="0"/>
              <a:t>An </a:t>
            </a:r>
            <a:r>
              <a:rPr lang="en-US" dirty="0" smtClean="0"/>
              <a:t>overly rapid </a:t>
            </a:r>
            <a:r>
              <a:rPr lang="en-US" dirty="0"/>
              <a:t>lowering of blood glucose levels (a </a:t>
            </a:r>
            <a:r>
              <a:rPr lang="en-US" dirty="0" smtClean="0"/>
              <a:t>reduction of </a:t>
            </a:r>
            <a:r>
              <a:rPr lang="en-US" dirty="0"/>
              <a:t>&gt;1% per month in hemoglobin A1C </a:t>
            </a:r>
            <a:r>
              <a:rPr lang="en-US" dirty="0" smtClean="0"/>
              <a:t>level) may </a:t>
            </a:r>
            <a:r>
              <a:rPr lang="en-US" dirty="0"/>
              <a:t>induce a neuritis with severe pain, </a:t>
            </a:r>
            <a:r>
              <a:rPr lang="en-US" dirty="0" smtClean="0"/>
              <a:t>although the </a:t>
            </a:r>
            <a:r>
              <a:rPr lang="en-US" dirty="0"/>
              <a:t>neuritis generally resolves </a:t>
            </a:r>
            <a:r>
              <a:rPr lang="en-US" dirty="0" smtClean="0"/>
              <a:t>within 6 </a:t>
            </a:r>
            <a:r>
              <a:rPr lang="en-US" dirty="0"/>
              <a:t>months.</a:t>
            </a:r>
          </a:p>
        </p:txBody>
      </p:sp>
    </p:spTree>
    <p:extLst>
      <p:ext uri="{BB962C8B-B14F-4D97-AF65-F5344CB8AC3E}">
        <p14:creationId xmlns:p14="http://schemas.microsoft.com/office/powerpoint/2010/main" val="1796174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Pharmacotherapy</a:t>
            </a:r>
          </a:p>
        </p:txBody>
      </p:sp>
      <p:sp>
        <p:nvSpPr>
          <p:cNvPr id="3" name="Content Placeholder 2"/>
          <p:cNvSpPr>
            <a:spLocks noGrp="1"/>
          </p:cNvSpPr>
          <p:nvPr>
            <p:ph idx="1"/>
          </p:nvPr>
        </p:nvSpPr>
        <p:spPr>
          <a:xfrm>
            <a:off x="179512" y="1600200"/>
            <a:ext cx="8784976" cy="5069160"/>
          </a:xfrm>
        </p:spPr>
        <p:txBody>
          <a:bodyPr/>
          <a:lstStyle/>
          <a:p>
            <a:r>
              <a:rPr lang="en-US" dirty="0"/>
              <a:t>First-line monotherapy frequently does not </a:t>
            </a:r>
            <a:r>
              <a:rPr lang="en-US" dirty="0" smtClean="0"/>
              <a:t>provide satisfactory </a:t>
            </a:r>
            <a:r>
              <a:rPr lang="en-US" dirty="0"/>
              <a:t>relief at maximally </a:t>
            </a:r>
            <a:r>
              <a:rPr lang="en-US" dirty="0" smtClean="0"/>
              <a:t>tolerated doses.</a:t>
            </a:r>
          </a:p>
          <a:p>
            <a:r>
              <a:rPr lang="en-US" dirty="0" smtClean="0"/>
              <a:t>Switching </a:t>
            </a:r>
            <a:r>
              <a:rPr lang="en-US" dirty="0"/>
              <a:t>to </a:t>
            </a:r>
            <a:r>
              <a:rPr lang="en-US" dirty="0" smtClean="0"/>
              <a:t>a different </a:t>
            </a:r>
            <a:r>
              <a:rPr lang="en-US" dirty="0"/>
              <a:t>agent within the same </a:t>
            </a:r>
            <a:r>
              <a:rPr lang="en-US" dirty="0" smtClean="0"/>
              <a:t>class</a:t>
            </a:r>
          </a:p>
          <a:p>
            <a:r>
              <a:rPr lang="en-US" dirty="0" smtClean="0"/>
              <a:t>Switching to </a:t>
            </a:r>
            <a:r>
              <a:rPr lang="en-US" dirty="0"/>
              <a:t>a new </a:t>
            </a:r>
            <a:r>
              <a:rPr lang="en-US" dirty="0" smtClean="0"/>
              <a:t>class</a:t>
            </a:r>
          </a:p>
          <a:p>
            <a:r>
              <a:rPr lang="en-US" dirty="0" smtClean="0"/>
              <a:t>Adding </a:t>
            </a:r>
            <a:r>
              <a:rPr lang="en-US" dirty="0"/>
              <a:t>a second agent. </a:t>
            </a:r>
          </a:p>
        </p:txBody>
      </p:sp>
    </p:spTree>
    <p:extLst>
      <p:ext uri="{BB962C8B-B14F-4D97-AF65-F5344CB8AC3E}">
        <p14:creationId xmlns:p14="http://schemas.microsoft.com/office/powerpoint/2010/main" val="2182136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Pharmacotherapy</a:t>
            </a:r>
            <a:endParaRPr lang="en-US" dirty="0"/>
          </a:p>
        </p:txBody>
      </p:sp>
      <p:sp>
        <p:nvSpPr>
          <p:cNvPr id="3" name="Content Placeholder 2"/>
          <p:cNvSpPr>
            <a:spLocks noGrp="1"/>
          </p:cNvSpPr>
          <p:nvPr>
            <p:ph idx="1"/>
          </p:nvPr>
        </p:nvSpPr>
        <p:spPr/>
        <p:txBody>
          <a:bodyPr/>
          <a:lstStyle/>
          <a:p>
            <a:r>
              <a:rPr lang="en-US" dirty="0" smtClean="0"/>
              <a:t>Anticonvulsants</a:t>
            </a:r>
          </a:p>
          <a:p>
            <a:r>
              <a:rPr lang="en-US" dirty="0" smtClean="0"/>
              <a:t>Antidepressants</a:t>
            </a:r>
          </a:p>
          <a:p>
            <a:pPr lvl="1"/>
            <a:r>
              <a:rPr lang="en-US" dirty="0"/>
              <a:t>SNRIs</a:t>
            </a:r>
          </a:p>
          <a:p>
            <a:pPr lvl="1"/>
            <a:r>
              <a:rPr lang="en-US" dirty="0"/>
              <a:t>Tricyclic agents</a:t>
            </a:r>
          </a:p>
          <a:p>
            <a:pPr marL="342900" lvl="1" indent="-342900">
              <a:buFont typeface="Arial" panose="020B0604020202020204" pitchFamily="34" charset="0"/>
              <a:buChar char="•"/>
            </a:pPr>
            <a:r>
              <a:rPr lang="en-US" dirty="0"/>
              <a:t>Opioids</a:t>
            </a:r>
          </a:p>
          <a:p>
            <a:r>
              <a:rPr lang="en-US" dirty="0"/>
              <a:t>Capsaicin 8.0% patch</a:t>
            </a:r>
            <a:endParaRPr lang="en-US" dirty="0" smtClean="0"/>
          </a:p>
          <a:p>
            <a:endParaRPr lang="en-US" dirty="0" smtClean="0"/>
          </a:p>
        </p:txBody>
      </p:sp>
    </p:spTree>
    <p:extLst>
      <p:ext uri="{BB962C8B-B14F-4D97-AF65-F5344CB8AC3E}">
        <p14:creationId xmlns:p14="http://schemas.microsoft.com/office/powerpoint/2010/main" val="1438406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9806" y="-2667000"/>
            <a:ext cx="11784406" cy="1112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625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5248" y="-1107504"/>
            <a:ext cx="11093969" cy="885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506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9897" y="-3339752"/>
            <a:ext cx="11576513" cy="12169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0193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i="1" dirty="0">
                <a:solidFill>
                  <a:srgbClr val="FF0000"/>
                </a:solidFill>
              </a:rPr>
              <a:t>Topical Capsaicin</a:t>
            </a:r>
            <a:endParaRPr lang="en-US" dirty="0">
              <a:solidFill>
                <a:srgbClr val="FF0000"/>
              </a:solidFill>
            </a:endParaRPr>
          </a:p>
        </p:txBody>
      </p:sp>
      <p:sp>
        <p:nvSpPr>
          <p:cNvPr id="3" name="Content Placeholder 2"/>
          <p:cNvSpPr>
            <a:spLocks noGrp="1"/>
          </p:cNvSpPr>
          <p:nvPr>
            <p:ph idx="1"/>
          </p:nvPr>
        </p:nvSpPr>
        <p:spPr>
          <a:xfrm>
            <a:off x="179512" y="1268760"/>
            <a:ext cx="8784976" cy="5472608"/>
          </a:xfrm>
        </p:spPr>
        <p:txBody>
          <a:bodyPr/>
          <a:lstStyle/>
          <a:p>
            <a:r>
              <a:rPr lang="en-US" dirty="0" smtClean="0"/>
              <a:t>Capsaicin </a:t>
            </a:r>
            <a:r>
              <a:rPr lang="en-US" dirty="0"/>
              <a:t>0.075% </a:t>
            </a:r>
            <a:r>
              <a:rPr lang="en-US" dirty="0" smtClean="0"/>
              <a:t>cream (</a:t>
            </a:r>
            <a:r>
              <a:rPr lang="en-US" dirty="0"/>
              <a:t>was </a:t>
            </a:r>
            <a:r>
              <a:rPr lang="en-US" dirty="0" smtClean="0"/>
              <a:t>not effective)</a:t>
            </a:r>
          </a:p>
          <a:p>
            <a:r>
              <a:rPr lang="en-US" dirty="0" smtClean="0"/>
              <a:t>An </a:t>
            </a:r>
            <a:r>
              <a:rPr lang="en-US" dirty="0"/>
              <a:t>8.0% </a:t>
            </a:r>
            <a:r>
              <a:rPr lang="en-US" dirty="0" smtClean="0"/>
              <a:t>patch (</a:t>
            </a:r>
            <a:r>
              <a:rPr lang="en-US" dirty="0"/>
              <a:t>pain </a:t>
            </a:r>
            <a:r>
              <a:rPr lang="en-US" dirty="0" smtClean="0"/>
              <a:t>relief)</a:t>
            </a:r>
          </a:p>
          <a:p>
            <a:r>
              <a:rPr lang="en-US" dirty="0" smtClean="0"/>
              <a:t>Might </a:t>
            </a:r>
            <a:r>
              <a:rPr lang="en-US" dirty="0"/>
              <a:t>damage </a:t>
            </a:r>
            <a:r>
              <a:rPr lang="en-US" dirty="0" smtClean="0"/>
              <a:t>C-type fibers </a:t>
            </a:r>
            <a:r>
              <a:rPr lang="en-US" dirty="0"/>
              <a:t>originating in the </a:t>
            </a:r>
            <a:r>
              <a:rPr lang="en-US" dirty="0" smtClean="0"/>
              <a:t>skin</a:t>
            </a:r>
          </a:p>
          <a:p>
            <a:r>
              <a:rPr lang="en-US" dirty="0"/>
              <a:t>pain relief that began within a </a:t>
            </a:r>
            <a:r>
              <a:rPr lang="en-US" dirty="0" smtClean="0"/>
              <a:t>few days and</a:t>
            </a:r>
          </a:p>
          <a:p>
            <a:r>
              <a:rPr lang="en-US" dirty="0" smtClean="0"/>
              <a:t> </a:t>
            </a:r>
            <a:r>
              <a:rPr lang="en-US" dirty="0"/>
              <a:t>persisted for 3 to 6 months after </a:t>
            </a:r>
            <a:r>
              <a:rPr lang="en-US" dirty="0" smtClean="0"/>
              <a:t>a single </a:t>
            </a:r>
            <a:r>
              <a:rPr lang="en-US" dirty="0"/>
              <a:t>application</a:t>
            </a:r>
          </a:p>
        </p:txBody>
      </p:sp>
    </p:spTree>
    <p:extLst>
      <p:ext uri="{BB962C8B-B14F-4D97-AF65-F5344CB8AC3E}">
        <p14:creationId xmlns:p14="http://schemas.microsoft.com/office/powerpoint/2010/main" val="2041146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480720"/>
          </a:xfrm>
        </p:spPr>
        <p:txBody>
          <a:bodyPr>
            <a:normAutofit fontScale="85000" lnSpcReduction="20000"/>
          </a:bodyPr>
          <a:lstStyle/>
          <a:p>
            <a:r>
              <a:rPr lang="en-US" dirty="0"/>
              <a:t>A 65-year-old woman with a 5-year history of </a:t>
            </a:r>
            <a:r>
              <a:rPr lang="en-US" dirty="0" smtClean="0"/>
              <a:t>diabetes </a:t>
            </a:r>
            <a:r>
              <a:rPr lang="en-US" dirty="0"/>
              <a:t>(a recent </a:t>
            </a:r>
            <a:r>
              <a:rPr lang="en-US" dirty="0" smtClean="0"/>
              <a:t>hemoglobin A1C </a:t>
            </a:r>
            <a:r>
              <a:rPr lang="en-US" dirty="0"/>
              <a:t>level was 9.5%) reports the recent onset of burning, tingling, and stabbing </a:t>
            </a:r>
            <a:r>
              <a:rPr lang="en-US" dirty="0" smtClean="0"/>
              <a:t>pain in </a:t>
            </a:r>
            <a:r>
              <a:rPr lang="en-US" dirty="0"/>
              <a:t>her feet that is worse at night and interferes with sleep and activities of daily </a:t>
            </a:r>
            <a:r>
              <a:rPr lang="en-US" dirty="0" smtClean="0"/>
              <a:t>living. Her </a:t>
            </a:r>
            <a:r>
              <a:rPr lang="en-US" dirty="0"/>
              <a:t>medications include 500 mg of metformin and 2 mg of glimepiride, each </a:t>
            </a:r>
            <a:r>
              <a:rPr lang="en-US" dirty="0" smtClean="0"/>
              <a:t>taken twice </a:t>
            </a:r>
            <a:r>
              <a:rPr lang="en-US" dirty="0"/>
              <a:t>daily. On physical examination, the patient is alert and oriented to </a:t>
            </a:r>
            <a:r>
              <a:rPr lang="en-US" dirty="0" smtClean="0"/>
              <a:t>person, place</a:t>
            </a:r>
            <a:r>
              <a:rPr lang="en-US" dirty="0"/>
              <a:t>, and time. Her blood pressure is 140/90 mm Hg. She has reduced sensation </a:t>
            </a:r>
            <a:r>
              <a:rPr lang="en-US" dirty="0" smtClean="0"/>
              <a:t>to pinpricks </a:t>
            </a:r>
            <a:r>
              <a:rPr lang="en-US" dirty="0"/>
              <a:t>in the knees, reduced ability to detect vibration from a 128-Hz tuning </a:t>
            </a:r>
            <a:r>
              <a:rPr lang="en-US" dirty="0" smtClean="0"/>
              <a:t>fork, and </a:t>
            </a:r>
            <a:r>
              <a:rPr lang="en-US" dirty="0"/>
              <a:t>a loss of proprioception and of sensation to a 1-g monofilament (</a:t>
            </a:r>
            <a:r>
              <a:rPr lang="en-US" dirty="0" err="1" smtClean="0"/>
              <a:t>bu</a:t>
            </a:r>
            <a:r>
              <a:rPr lang="en-US" dirty="0" smtClean="0"/>
              <a:t> not </a:t>
            </a:r>
            <a:r>
              <a:rPr lang="en-US" dirty="0"/>
              <a:t>to a </a:t>
            </a:r>
            <a:r>
              <a:rPr lang="en-US" dirty="0" smtClean="0"/>
              <a:t>10-g monofilament</a:t>
            </a:r>
            <a:r>
              <a:rPr lang="en-US" dirty="0"/>
              <a:t>) in her toes. Strength in the lower legs is 5 out of 5 (normal) </a:t>
            </a:r>
            <a:r>
              <a:rPr lang="en-US" dirty="0" smtClean="0"/>
              <a:t>proximally and </a:t>
            </a:r>
            <a:r>
              <a:rPr lang="en-US" dirty="0"/>
              <a:t>4 out of 5 distally, and there is slightly </a:t>
            </a:r>
            <a:r>
              <a:rPr lang="en-US" dirty="0" smtClean="0"/>
              <a:t>weak dorsiflexion </a:t>
            </a:r>
            <a:r>
              <a:rPr lang="en-US" dirty="0"/>
              <a:t>of both big </a:t>
            </a:r>
            <a:r>
              <a:rPr lang="en-US" dirty="0" smtClean="0"/>
              <a:t>toes, with </a:t>
            </a:r>
            <a:r>
              <a:rPr lang="en-US" dirty="0"/>
              <a:t>no indication of entrapment. Her ankle reflexes are absent. She has no </a:t>
            </a:r>
            <a:r>
              <a:rPr lang="en-US" dirty="0" smtClean="0"/>
              <a:t>foot ulcers</a:t>
            </a:r>
            <a:r>
              <a:rPr lang="en-US" dirty="0"/>
              <a:t>, and her pulses are easily palpable</a:t>
            </a:r>
            <a:r>
              <a:rPr lang="en-US" dirty="0" smtClean="0"/>
              <a:t>.</a:t>
            </a:r>
          </a:p>
          <a:p>
            <a:r>
              <a:rPr lang="en-US" dirty="0" smtClean="0"/>
              <a:t> </a:t>
            </a:r>
            <a:r>
              <a:rPr lang="en-US" dirty="0">
                <a:solidFill>
                  <a:srgbClr val="C00000"/>
                </a:solidFill>
              </a:rPr>
              <a:t>How should her case be further </a:t>
            </a:r>
            <a:r>
              <a:rPr lang="en-US" dirty="0" smtClean="0">
                <a:solidFill>
                  <a:srgbClr val="C00000"/>
                </a:solidFill>
              </a:rPr>
              <a:t>evaluated and </a:t>
            </a:r>
            <a:r>
              <a:rPr lang="en-US" dirty="0">
                <a:solidFill>
                  <a:srgbClr val="C00000"/>
                </a:solidFill>
              </a:rPr>
              <a:t>managed?</a:t>
            </a:r>
          </a:p>
        </p:txBody>
      </p:sp>
    </p:spTree>
    <p:extLst>
      <p:ext uri="{BB962C8B-B14F-4D97-AF65-F5344CB8AC3E}">
        <p14:creationId xmlns:p14="http://schemas.microsoft.com/office/powerpoint/2010/main" val="1598600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lstStyle/>
          <a:p>
            <a:r>
              <a:rPr lang="en-US" i="1" dirty="0">
                <a:solidFill>
                  <a:srgbClr val="FF0000"/>
                </a:solidFill>
              </a:rPr>
              <a:t>Anticonvulsants</a:t>
            </a:r>
            <a:endParaRPr lang="en-US" dirty="0">
              <a:solidFill>
                <a:srgbClr val="FF0000"/>
              </a:solidFill>
            </a:endParaRPr>
          </a:p>
        </p:txBody>
      </p:sp>
      <p:sp>
        <p:nvSpPr>
          <p:cNvPr id="3" name="Content Placeholder 2"/>
          <p:cNvSpPr>
            <a:spLocks noGrp="1"/>
          </p:cNvSpPr>
          <p:nvPr>
            <p:ph idx="1"/>
          </p:nvPr>
        </p:nvSpPr>
        <p:spPr>
          <a:xfrm>
            <a:off x="179512" y="1052736"/>
            <a:ext cx="8784976" cy="5688632"/>
          </a:xfrm>
        </p:spPr>
        <p:txBody>
          <a:bodyPr>
            <a:normAutofit/>
          </a:bodyPr>
          <a:lstStyle/>
          <a:p>
            <a:r>
              <a:rPr lang="en-US" dirty="0">
                <a:solidFill>
                  <a:srgbClr val="C00000"/>
                </a:solidFill>
              </a:rPr>
              <a:t>Gabapentin</a:t>
            </a:r>
            <a:r>
              <a:rPr lang="en-US" dirty="0"/>
              <a:t> and </a:t>
            </a:r>
            <a:r>
              <a:rPr lang="en-US" dirty="0" err="1">
                <a:solidFill>
                  <a:srgbClr val="C00000"/>
                </a:solidFill>
              </a:rPr>
              <a:t>pregabalin</a:t>
            </a:r>
            <a:r>
              <a:rPr lang="en-US" dirty="0"/>
              <a:t> </a:t>
            </a:r>
            <a:r>
              <a:rPr lang="en-US" dirty="0" smtClean="0"/>
              <a:t>are:</a:t>
            </a:r>
          </a:p>
          <a:p>
            <a:r>
              <a:rPr lang="en-US" dirty="0" smtClean="0"/>
              <a:t> </a:t>
            </a:r>
            <a:r>
              <a:rPr lang="en-US" dirty="0"/>
              <a:t>α2δ2 </a:t>
            </a:r>
            <a:r>
              <a:rPr lang="en-US" dirty="0" smtClean="0"/>
              <a:t>voltage-gated calcium </a:t>
            </a:r>
            <a:r>
              <a:rPr lang="en-US" dirty="0"/>
              <a:t>modulators </a:t>
            </a:r>
          </a:p>
          <a:p>
            <a:r>
              <a:rPr lang="en-US" dirty="0" smtClean="0"/>
              <a:t>improving sleep</a:t>
            </a:r>
          </a:p>
          <a:p>
            <a:endParaRPr lang="en-US" dirty="0"/>
          </a:p>
        </p:txBody>
      </p:sp>
    </p:spTree>
    <p:extLst>
      <p:ext uri="{BB962C8B-B14F-4D97-AF65-F5344CB8AC3E}">
        <p14:creationId xmlns:p14="http://schemas.microsoft.com/office/powerpoint/2010/main" val="753251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r>
              <a:rPr lang="en-US" dirty="0" err="1">
                <a:solidFill>
                  <a:srgbClr val="FF0000"/>
                </a:solidFill>
              </a:rPr>
              <a:t>pregabalin</a:t>
            </a:r>
            <a:endParaRPr lang="en-US" dirty="0">
              <a:solidFill>
                <a:srgbClr val="FF0000"/>
              </a:solidFill>
            </a:endParaRPr>
          </a:p>
        </p:txBody>
      </p:sp>
      <p:sp>
        <p:nvSpPr>
          <p:cNvPr id="3" name="Content Placeholder 2"/>
          <p:cNvSpPr>
            <a:spLocks noGrp="1"/>
          </p:cNvSpPr>
          <p:nvPr>
            <p:ph idx="1"/>
          </p:nvPr>
        </p:nvSpPr>
        <p:spPr>
          <a:xfrm>
            <a:off x="107504" y="1196752"/>
            <a:ext cx="8928992" cy="5544616"/>
          </a:xfrm>
        </p:spPr>
        <p:txBody>
          <a:bodyPr/>
          <a:lstStyle/>
          <a:p>
            <a:r>
              <a:rPr lang="en-US" dirty="0"/>
              <a:t>In contrast to gabapentin, </a:t>
            </a:r>
            <a:r>
              <a:rPr lang="en-US" dirty="0" err="1"/>
              <a:t>pregabalin</a:t>
            </a:r>
            <a:r>
              <a:rPr lang="en-US" dirty="0"/>
              <a:t> has </a:t>
            </a:r>
          </a:p>
          <a:p>
            <a:r>
              <a:rPr lang="en-US" dirty="0"/>
              <a:t>linear and dose-proportional absorption in the therapeutic dose range (150 to 600 mg per day);</a:t>
            </a:r>
          </a:p>
          <a:p>
            <a:r>
              <a:rPr lang="en-US" dirty="0" smtClean="0"/>
              <a:t>more </a:t>
            </a:r>
            <a:r>
              <a:rPr lang="en-US" dirty="0"/>
              <a:t>rapid onset of action than gabapentin </a:t>
            </a:r>
            <a:endParaRPr lang="en-US" dirty="0" smtClean="0"/>
          </a:p>
          <a:p>
            <a:r>
              <a:rPr lang="en-US" dirty="0" smtClean="0"/>
              <a:t>more limited dose </a:t>
            </a:r>
            <a:r>
              <a:rPr lang="en-US" dirty="0"/>
              <a:t>range that requires less adjustment.</a:t>
            </a:r>
          </a:p>
        </p:txBody>
      </p:sp>
    </p:spTree>
    <p:extLst>
      <p:ext uri="{BB962C8B-B14F-4D97-AF65-F5344CB8AC3E}">
        <p14:creationId xmlns:p14="http://schemas.microsoft.com/office/powerpoint/2010/main" val="20250911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Gabapentin</a:t>
            </a:r>
          </a:p>
        </p:txBody>
      </p:sp>
      <p:sp>
        <p:nvSpPr>
          <p:cNvPr id="3" name="Content Placeholder 2"/>
          <p:cNvSpPr>
            <a:spLocks noGrp="1"/>
          </p:cNvSpPr>
          <p:nvPr>
            <p:ph idx="1"/>
          </p:nvPr>
        </p:nvSpPr>
        <p:spPr>
          <a:xfrm>
            <a:off x="251520" y="1600200"/>
            <a:ext cx="8712968" cy="4997152"/>
          </a:xfrm>
        </p:spPr>
        <p:txBody>
          <a:bodyPr/>
          <a:lstStyle/>
          <a:p>
            <a:r>
              <a:rPr lang="en-US" dirty="0" smtClean="0"/>
              <a:t>Gradual </a:t>
            </a:r>
            <a:r>
              <a:rPr lang="en-US" dirty="0"/>
              <a:t>adjustment to the </a:t>
            </a:r>
            <a:r>
              <a:rPr lang="en-US" dirty="0" smtClean="0"/>
              <a:t>dose that </a:t>
            </a:r>
            <a:r>
              <a:rPr lang="en-US" dirty="0"/>
              <a:t>is usually clinically effective (1800 to 3600 </a:t>
            </a:r>
            <a:r>
              <a:rPr lang="en-US" dirty="0" smtClean="0"/>
              <a:t>mg per </a:t>
            </a:r>
            <a:r>
              <a:rPr lang="en-US" dirty="0"/>
              <a:t>day)</a:t>
            </a:r>
          </a:p>
        </p:txBody>
      </p:sp>
    </p:spTree>
    <p:extLst>
      <p:ext uri="{BB962C8B-B14F-4D97-AF65-F5344CB8AC3E}">
        <p14:creationId xmlns:p14="http://schemas.microsoft.com/office/powerpoint/2010/main" val="32132414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dirty="0" err="1">
                <a:solidFill>
                  <a:srgbClr val="FF0000"/>
                </a:solidFill>
              </a:rPr>
              <a:t>Topiramate</a:t>
            </a:r>
            <a:endParaRPr lang="en-US" dirty="0">
              <a:solidFill>
                <a:srgbClr val="FF0000"/>
              </a:solidFill>
            </a:endParaRPr>
          </a:p>
        </p:txBody>
      </p:sp>
      <p:sp>
        <p:nvSpPr>
          <p:cNvPr id="3" name="Content Placeholder 2"/>
          <p:cNvSpPr>
            <a:spLocks noGrp="1"/>
          </p:cNvSpPr>
          <p:nvPr>
            <p:ph idx="1"/>
          </p:nvPr>
        </p:nvSpPr>
        <p:spPr>
          <a:xfrm>
            <a:off x="72008" y="1196752"/>
            <a:ext cx="8964488" cy="5544616"/>
          </a:xfrm>
        </p:spPr>
        <p:txBody>
          <a:bodyPr>
            <a:normAutofit/>
          </a:bodyPr>
          <a:lstStyle/>
          <a:p>
            <a:r>
              <a:rPr lang="en-US" dirty="0" smtClean="0"/>
              <a:t>reduce </a:t>
            </a:r>
            <a:r>
              <a:rPr lang="en-US" dirty="0"/>
              <a:t>the intensity of pain </a:t>
            </a:r>
          </a:p>
          <a:p>
            <a:r>
              <a:rPr lang="en-US" dirty="0" smtClean="0"/>
              <a:t>improve sleep</a:t>
            </a:r>
            <a:endParaRPr lang="en-US" dirty="0"/>
          </a:p>
          <a:p>
            <a:r>
              <a:rPr lang="en-US" dirty="0" smtClean="0"/>
              <a:t>stimulates </a:t>
            </a:r>
            <a:r>
              <a:rPr lang="en-US" dirty="0"/>
              <a:t>the growth </a:t>
            </a:r>
            <a:r>
              <a:rPr lang="en-US" dirty="0" smtClean="0"/>
              <a:t>of </a:t>
            </a:r>
            <a:r>
              <a:rPr lang="en-US" dirty="0" err="1" smtClean="0"/>
              <a:t>intraepidermal</a:t>
            </a:r>
            <a:r>
              <a:rPr lang="en-US" dirty="0" smtClean="0"/>
              <a:t> </a:t>
            </a:r>
            <a:r>
              <a:rPr lang="en-US" dirty="0"/>
              <a:t>nerve </a:t>
            </a:r>
            <a:r>
              <a:rPr lang="en-US" dirty="0" smtClean="0"/>
              <a:t>fibers </a:t>
            </a:r>
            <a:r>
              <a:rPr lang="en-US" dirty="0"/>
              <a:t>of 0.5 to </a:t>
            </a:r>
            <a:r>
              <a:rPr lang="en-US" dirty="0" smtClean="0"/>
              <a:t>2.0 fibers </a:t>
            </a:r>
            <a:r>
              <a:rPr lang="en-US" dirty="0"/>
              <a:t>per millimeter per year, as compared </a:t>
            </a:r>
            <a:r>
              <a:rPr lang="en-US" dirty="0" smtClean="0"/>
              <a:t>with a </a:t>
            </a:r>
            <a:r>
              <a:rPr lang="en-US" dirty="0"/>
              <a:t>decline of 0.5 to 1.0 fibers per millimeter </a:t>
            </a:r>
            <a:r>
              <a:rPr lang="en-US" dirty="0" smtClean="0"/>
              <a:t>per year </a:t>
            </a:r>
            <a:r>
              <a:rPr lang="en-US" dirty="0"/>
              <a:t>in untreated </a:t>
            </a:r>
            <a:r>
              <a:rPr lang="en-US" dirty="0" smtClean="0"/>
              <a:t>patients</a:t>
            </a:r>
          </a:p>
          <a:p>
            <a:r>
              <a:rPr lang="en-US" dirty="0" smtClean="0"/>
              <a:t>weight loss (improvements </a:t>
            </a:r>
            <a:r>
              <a:rPr lang="en-US" dirty="0"/>
              <a:t>in lipid levels</a:t>
            </a:r>
          </a:p>
          <a:p>
            <a:r>
              <a:rPr lang="en-US" dirty="0"/>
              <a:t>and blood pressure </a:t>
            </a:r>
            <a:r>
              <a:rPr lang="en-US" dirty="0" smtClean="0"/>
              <a:t>)</a:t>
            </a:r>
            <a:endParaRPr lang="en-US" dirty="0"/>
          </a:p>
        </p:txBody>
      </p:sp>
    </p:spTree>
    <p:extLst>
      <p:ext uri="{BB962C8B-B14F-4D97-AF65-F5344CB8AC3E}">
        <p14:creationId xmlns:p14="http://schemas.microsoft.com/office/powerpoint/2010/main" val="26239987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Tricyclic Antidepressants</a:t>
            </a:r>
            <a:endParaRPr lang="en-US" dirty="0">
              <a:solidFill>
                <a:srgbClr val="FF0000"/>
              </a:solidFill>
            </a:endParaRPr>
          </a:p>
        </p:txBody>
      </p:sp>
      <p:sp>
        <p:nvSpPr>
          <p:cNvPr id="3" name="Content Placeholder 2"/>
          <p:cNvSpPr>
            <a:spLocks noGrp="1"/>
          </p:cNvSpPr>
          <p:nvPr>
            <p:ph idx="1"/>
          </p:nvPr>
        </p:nvSpPr>
        <p:spPr>
          <a:xfrm>
            <a:off x="179512" y="1340768"/>
            <a:ext cx="8856984" cy="5400600"/>
          </a:xfrm>
        </p:spPr>
        <p:txBody>
          <a:bodyPr/>
          <a:lstStyle/>
          <a:p>
            <a:r>
              <a:rPr lang="en-US" dirty="0" smtClean="0"/>
              <a:t>mechanisms that </a:t>
            </a:r>
            <a:r>
              <a:rPr lang="en-US" dirty="0"/>
              <a:t>are unrelated to their </a:t>
            </a:r>
            <a:r>
              <a:rPr lang="en-US" dirty="0" smtClean="0"/>
              <a:t>antidepressant effects</a:t>
            </a:r>
            <a:endParaRPr lang="en-US" dirty="0"/>
          </a:p>
          <a:p>
            <a:r>
              <a:rPr lang="en-US" dirty="0"/>
              <a:t>adverse cholinergic </a:t>
            </a:r>
            <a:r>
              <a:rPr lang="en-US" dirty="0" smtClean="0"/>
              <a:t>effects</a:t>
            </a:r>
          </a:p>
          <a:p>
            <a:r>
              <a:rPr lang="en-US" dirty="0"/>
              <a:t>nortriptyline and </a:t>
            </a:r>
            <a:r>
              <a:rPr lang="en-US" dirty="0" err="1" smtClean="0"/>
              <a:t>desipramine</a:t>
            </a:r>
            <a:r>
              <a:rPr lang="en-US" dirty="0" smtClean="0"/>
              <a:t> &gt; </a:t>
            </a:r>
            <a:r>
              <a:rPr lang="en-US" dirty="0"/>
              <a:t>amitriptyline or </a:t>
            </a:r>
            <a:r>
              <a:rPr lang="en-US" dirty="0" smtClean="0"/>
              <a:t>imipramine</a:t>
            </a:r>
          </a:p>
          <a:p>
            <a:r>
              <a:rPr lang="en-US" dirty="0"/>
              <a:t>used with </a:t>
            </a:r>
            <a:r>
              <a:rPr lang="en-US" dirty="0" smtClean="0"/>
              <a:t>caution (</a:t>
            </a:r>
            <a:r>
              <a:rPr lang="en-US" dirty="0"/>
              <a:t>suspected cardiac </a:t>
            </a:r>
            <a:r>
              <a:rPr lang="en-US" dirty="0" smtClean="0"/>
              <a:t>disease)</a:t>
            </a:r>
          </a:p>
          <a:p>
            <a:r>
              <a:rPr lang="en-US" dirty="0" smtClean="0"/>
              <a:t>ECG (</a:t>
            </a:r>
            <a:r>
              <a:rPr lang="en-US" dirty="0"/>
              <a:t>QT-interval prolongation and rhythm </a:t>
            </a:r>
            <a:r>
              <a:rPr lang="en-US" dirty="0" smtClean="0"/>
              <a:t>disturbances)</a:t>
            </a:r>
            <a:endParaRPr lang="en-US" dirty="0"/>
          </a:p>
        </p:txBody>
      </p:sp>
    </p:spTree>
    <p:extLst>
      <p:ext uri="{BB962C8B-B14F-4D97-AF65-F5344CB8AC3E}">
        <p14:creationId xmlns:p14="http://schemas.microsoft.com/office/powerpoint/2010/main" val="803393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US" i="1" dirty="0">
                <a:solidFill>
                  <a:srgbClr val="FF0000"/>
                </a:solidFill>
              </a:rPr>
              <a:t>Serotonin–Norepinephrine Reuptake </a:t>
            </a:r>
            <a:r>
              <a:rPr lang="en-US" i="1" dirty="0" smtClean="0">
                <a:solidFill>
                  <a:srgbClr val="FF0000"/>
                </a:solidFill>
              </a:rPr>
              <a:t>Inhibitors </a:t>
            </a:r>
            <a:r>
              <a:rPr lang="en-US" dirty="0" smtClean="0">
                <a:solidFill>
                  <a:srgbClr val="FF0000"/>
                </a:solidFill>
              </a:rPr>
              <a:t>(</a:t>
            </a:r>
            <a:r>
              <a:rPr lang="en-US" dirty="0">
                <a:solidFill>
                  <a:srgbClr val="FF0000"/>
                </a:solidFill>
              </a:rPr>
              <a:t>SNRIs)</a:t>
            </a:r>
          </a:p>
        </p:txBody>
      </p:sp>
      <p:sp>
        <p:nvSpPr>
          <p:cNvPr id="3" name="Content Placeholder 2"/>
          <p:cNvSpPr>
            <a:spLocks noGrp="1"/>
          </p:cNvSpPr>
          <p:nvPr>
            <p:ph idx="1"/>
          </p:nvPr>
        </p:nvSpPr>
        <p:spPr>
          <a:xfrm>
            <a:off x="107504" y="1484784"/>
            <a:ext cx="8928992" cy="5256584"/>
          </a:xfrm>
        </p:spPr>
        <p:txBody>
          <a:bodyPr/>
          <a:lstStyle/>
          <a:p>
            <a:r>
              <a:rPr lang="en-US" dirty="0" smtClean="0"/>
              <a:t>Venlafaxine</a:t>
            </a:r>
          </a:p>
          <a:p>
            <a:r>
              <a:rPr lang="en-US" dirty="0" smtClean="0"/>
              <a:t>Duloxetine</a:t>
            </a:r>
          </a:p>
          <a:p>
            <a:pPr lvl="1"/>
            <a:r>
              <a:rPr lang="en-US" dirty="0"/>
              <a:t>quality of </a:t>
            </a:r>
            <a:r>
              <a:rPr lang="en-US" dirty="0" smtClean="0"/>
              <a:t>life</a:t>
            </a:r>
          </a:p>
          <a:p>
            <a:pPr lvl="1"/>
            <a:endParaRPr lang="en-US" dirty="0"/>
          </a:p>
        </p:txBody>
      </p:sp>
    </p:spTree>
    <p:extLst>
      <p:ext uri="{BB962C8B-B14F-4D97-AF65-F5344CB8AC3E}">
        <p14:creationId xmlns:p14="http://schemas.microsoft.com/office/powerpoint/2010/main" val="11569104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i="1" dirty="0">
                <a:solidFill>
                  <a:srgbClr val="FF0000"/>
                </a:solidFill>
              </a:rPr>
              <a:t>Opioid Analgesics</a:t>
            </a:r>
            <a:endParaRPr lang="en-US" dirty="0">
              <a:solidFill>
                <a:srgbClr val="FF0000"/>
              </a:solidFill>
            </a:endParaRPr>
          </a:p>
        </p:txBody>
      </p:sp>
      <p:sp>
        <p:nvSpPr>
          <p:cNvPr id="3" name="Content Placeholder 2"/>
          <p:cNvSpPr>
            <a:spLocks noGrp="1"/>
          </p:cNvSpPr>
          <p:nvPr>
            <p:ph idx="1"/>
          </p:nvPr>
        </p:nvSpPr>
        <p:spPr>
          <a:xfrm>
            <a:off x="107504" y="1340768"/>
            <a:ext cx="8928992" cy="5400600"/>
          </a:xfrm>
        </p:spPr>
        <p:txBody>
          <a:bodyPr/>
          <a:lstStyle/>
          <a:p>
            <a:r>
              <a:rPr lang="en-US" dirty="0"/>
              <a:t>risks of </a:t>
            </a:r>
            <a:r>
              <a:rPr lang="en-US" dirty="0" smtClean="0"/>
              <a:t>abuse addiction</a:t>
            </a:r>
            <a:r>
              <a:rPr lang="en-US" dirty="0"/>
              <a:t>, and </a:t>
            </a:r>
            <a:r>
              <a:rPr lang="en-US" dirty="0" smtClean="0"/>
              <a:t>diversion</a:t>
            </a:r>
          </a:p>
          <a:p>
            <a:r>
              <a:rPr lang="en-US" dirty="0"/>
              <a:t>only in selected </a:t>
            </a:r>
            <a:r>
              <a:rPr lang="en-US" dirty="0" smtClean="0"/>
              <a:t>cases and </a:t>
            </a:r>
            <a:r>
              <a:rPr lang="en-US" dirty="0"/>
              <a:t>only after </a:t>
            </a:r>
            <a:r>
              <a:rPr lang="en-US" dirty="0" smtClean="0"/>
              <a:t>other medications </a:t>
            </a:r>
            <a:r>
              <a:rPr lang="en-US" dirty="0"/>
              <a:t>have failed </a:t>
            </a:r>
            <a:r>
              <a:rPr lang="en-US" dirty="0" smtClean="0"/>
              <a:t>to be effective</a:t>
            </a:r>
          </a:p>
          <a:p>
            <a:endParaRPr lang="en-US" dirty="0"/>
          </a:p>
        </p:txBody>
      </p:sp>
    </p:spTree>
    <p:extLst>
      <p:ext uri="{BB962C8B-B14F-4D97-AF65-F5344CB8AC3E}">
        <p14:creationId xmlns:p14="http://schemas.microsoft.com/office/powerpoint/2010/main" val="21210468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dirty="0">
                <a:solidFill>
                  <a:srgbClr val="FF0000"/>
                </a:solidFill>
              </a:rPr>
              <a:t>Tramadol</a:t>
            </a:r>
          </a:p>
        </p:txBody>
      </p:sp>
      <p:sp>
        <p:nvSpPr>
          <p:cNvPr id="3" name="Content Placeholder 2"/>
          <p:cNvSpPr>
            <a:spLocks noGrp="1"/>
          </p:cNvSpPr>
          <p:nvPr>
            <p:ph idx="1"/>
          </p:nvPr>
        </p:nvSpPr>
        <p:spPr>
          <a:xfrm>
            <a:off x="179512" y="1052736"/>
            <a:ext cx="8784976" cy="5688632"/>
          </a:xfrm>
        </p:spPr>
        <p:txBody>
          <a:bodyPr/>
          <a:lstStyle/>
          <a:p>
            <a:r>
              <a:rPr lang="en-US" dirty="0"/>
              <a:t>an atypical opiate </a:t>
            </a:r>
            <a:r>
              <a:rPr lang="en-US" dirty="0" smtClean="0"/>
              <a:t>analgesic</a:t>
            </a:r>
            <a:endParaRPr lang="en-US" dirty="0"/>
          </a:p>
          <a:p>
            <a:r>
              <a:rPr lang="en-US" dirty="0" smtClean="0"/>
              <a:t>inhibits </a:t>
            </a:r>
            <a:r>
              <a:rPr lang="en-US" dirty="0"/>
              <a:t>the reuptake of norepinephrine</a:t>
            </a:r>
          </a:p>
          <a:p>
            <a:r>
              <a:rPr lang="en-US" dirty="0"/>
              <a:t>and </a:t>
            </a:r>
            <a:r>
              <a:rPr lang="en-US" dirty="0" smtClean="0"/>
              <a:t>serotonin</a:t>
            </a:r>
          </a:p>
          <a:p>
            <a:r>
              <a:rPr lang="en-US" dirty="0"/>
              <a:t>only in selected cases</a:t>
            </a:r>
            <a:endParaRPr lang="en-US" dirty="0" smtClean="0"/>
          </a:p>
          <a:p>
            <a:r>
              <a:rPr lang="en-US" dirty="0" smtClean="0"/>
              <a:t>lower </a:t>
            </a:r>
            <a:r>
              <a:rPr lang="en-US" dirty="0"/>
              <a:t>potential </a:t>
            </a:r>
            <a:r>
              <a:rPr lang="en-US" dirty="0" smtClean="0"/>
              <a:t>for abuse </a:t>
            </a:r>
            <a:r>
              <a:rPr lang="en-US" dirty="0"/>
              <a:t>than other opioids</a:t>
            </a:r>
          </a:p>
        </p:txBody>
      </p:sp>
    </p:spTree>
    <p:extLst>
      <p:ext uri="{BB962C8B-B14F-4D97-AF65-F5344CB8AC3E}">
        <p14:creationId xmlns:p14="http://schemas.microsoft.com/office/powerpoint/2010/main" val="38042087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tapentadol</a:t>
            </a:r>
            <a:endParaRPr lang="en-US" dirty="0"/>
          </a:p>
        </p:txBody>
      </p:sp>
      <p:sp>
        <p:nvSpPr>
          <p:cNvPr id="3" name="Content Placeholder 2"/>
          <p:cNvSpPr>
            <a:spLocks noGrp="1"/>
          </p:cNvSpPr>
          <p:nvPr>
            <p:ph idx="1"/>
          </p:nvPr>
        </p:nvSpPr>
        <p:spPr/>
        <p:txBody>
          <a:bodyPr/>
          <a:lstStyle/>
          <a:p>
            <a:r>
              <a:rPr lang="en-US" dirty="0"/>
              <a:t>Extended-release </a:t>
            </a:r>
            <a:r>
              <a:rPr lang="en-US" dirty="0" err="1"/>
              <a:t>tapentadol</a:t>
            </a:r>
            <a:endParaRPr lang="en-US" dirty="0"/>
          </a:p>
          <a:p>
            <a:r>
              <a:rPr lang="en-US" dirty="0"/>
              <a:t>has similar actions and has been approved</a:t>
            </a:r>
          </a:p>
          <a:p>
            <a:r>
              <a:rPr lang="en-US" dirty="0"/>
              <a:t>for the treatment of diabetic neuropathic</a:t>
            </a:r>
          </a:p>
          <a:p>
            <a:r>
              <a:rPr lang="en-US" dirty="0"/>
              <a:t>pain by the Food and Drug Administration</a:t>
            </a:r>
          </a:p>
        </p:txBody>
      </p:sp>
    </p:spTree>
    <p:extLst>
      <p:ext uri="{BB962C8B-B14F-4D97-AF65-F5344CB8AC3E}">
        <p14:creationId xmlns:p14="http://schemas.microsoft.com/office/powerpoint/2010/main" val="3385578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Gabapentin + sustained-release </a:t>
            </a:r>
            <a:r>
              <a:rPr lang="en-US" dirty="0" smtClean="0">
                <a:solidFill>
                  <a:srgbClr val="FF0000"/>
                </a:solidFill>
              </a:rPr>
              <a:t>morphine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better analgesia </a:t>
            </a:r>
            <a:r>
              <a:rPr lang="en-US" dirty="0"/>
              <a:t>at lower doses of each drug than </a:t>
            </a:r>
            <a:r>
              <a:rPr lang="en-US" dirty="0" smtClean="0"/>
              <a:t>the use </a:t>
            </a:r>
            <a:r>
              <a:rPr lang="en-US" dirty="0"/>
              <a:t>of either drug alone </a:t>
            </a:r>
            <a:endParaRPr lang="en-US" dirty="0" smtClean="0"/>
          </a:p>
          <a:p>
            <a:r>
              <a:rPr lang="en-US" dirty="0" smtClean="0"/>
              <a:t>but </a:t>
            </a:r>
            <a:r>
              <a:rPr lang="en-US" dirty="0"/>
              <a:t>was </a:t>
            </a:r>
            <a:endParaRPr lang="en-US" dirty="0" smtClean="0"/>
          </a:p>
          <a:p>
            <a:r>
              <a:rPr lang="en-US" dirty="0" smtClean="0"/>
              <a:t>accompanied by an </a:t>
            </a:r>
            <a:r>
              <a:rPr lang="en-US" dirty="0"/>
              <a:t>increase in adverse effects, including </a:t>
            </a:r>
            <a:r>
              <a:rPr lang="en-US" dirty="0" smtClean="0"/>
              <a:t>constipation, sedation</a:t>
            </a:r>
            <a:r>
              <a:rPr lang="en-US" dirty="0"/>
              <a:t>, and dry </a:t>
            </a:r>
            <a:r>
              <a:rPr lang="en-US" dirty="0" smtClean="0"/>
              <a:t>mouth.</a:t>
            </a:r>
            <a:endParaRPr lang="en-US" dirty="0"/>
          </a:p>
        </p:txBody>
      </p:sp>
    </p:spTree>
    <p:extLst>
      <p:ext uri="{BB962C8B-B14F-4D97-AF65-F5344CB8AC3E}">
        <p14:creationId xmlns:p14="http://schemas.microsoft.com/office/powerpoint/2010/main" val="2826331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36104"/>
          </a:xfrm>
        </p:spPr>
        <p:txBody>
          <a:bodyPr/>
          <a:lstStyle/>
          <a:p>
            <a:r>
              <a:rPr lang="en-US" dirty="0">
                <a:solidFill>
                  <a:srgbClr val="FF0000"/>
                </a:solidFill>
              </a:rPr>
              <a:t>Neuropathy in diabetes</a:t>
            </a:r>
          </a:p>
        </p:txBody>
      </p:sp>
      <p:sp>
        <p:nvSpPr>
          <p:cNvPr id="3" name="Content Placeholder 2"/>
          <p:cNvSpPr>
            <a:spLocks noGrp="1"/>
          </p:cNvSpPr>
          <p:nvPr>
            <p:ph idx="1"/>
          </p:nvPr>
        </p:nvSpPr>
        <p:spPr>
          <a:xfrm>
            <a:off x="179512" y="1196752"/>
            <a:ext cx="8784976" cy="5544616"/>
          </a:xfrm>
        </p:spPr>
        <p:txBody>
          <a:bodyPr>
            <a:normAutofit/>
          </a:bodyPr>
          <a:lstStyle/>
          <a:p>
            <a:pPr marL="0" indent="0">
              <a:buNone/>
            </a:pPr>
            <a:r>
              <a:rPr lang="en-US" dirty="0" smtClean="0">
                <a:solidFill>
                  <a:srgbClr val="C00000"/>
                </a:solidFill>
              </a:rPr>
              <a:t> ►</a:t>
            </a:r>
            <a:r>
              <a:rPr lang="en-US" dirty="0" smtClean="0"/>
              <a:t>Heterogeneous </a:t>
            </a:r>
            <a:r>
              <a:rPr lang="en-US" dirty="0"/>
              <a:t>condition </a:t>
            </a:r>
            <a:endParaRPr lang="en-US" dirty="0" smtClean="0"/>
          </a:p>
          <a:p>
            <a:pPr marL="0" indent="0">
              <a:buNone/>
            </a:pPr>
            <a:r>
              <a:rPr lang="en-US" dirty="0" smtClean="0">
                <a:solidFill>
                  <a:srgbClr val="C00000"/>
                </a:solidFill>
              </a:rPr>
              <a:t> ► </a:t>
            </a:r>
            <a:r>
              <a:rPr lang="en-US" dirty="0" smtClean="0"/>
              <a:t>It </a:t>
            </a:r>
            <a:r>
              <a:rPr lang="en-US" dirty="0"/>
              <a:t>may occur </a:t>
            </a:r>
            <a:r>
              <a:rPr lang="en-US" dirty="0" smtClean="0"/>
              <a:t>in: </a:t>
            </a:r>
          </a:p>
          <a:p>
            <a:r>
              <a:rPr lang="en-US" dirty="0" smtClean="0"/>
              <a:t>proximal </a:t>
            </a:r>
            <a:r>
              <a:rPr lang="en-US" dirty="0"/>
              <a:t>or distal nerve </a:t>
            </a:r>
            <a:r>
              <a:rPr lang="en-US" dirty="0" smtClean="0"/>
              <a:t>fibers</a:t>
            </a:r>
            <a:endParaRPr lang="en-US" dirty="0"/>
          </a:p>
          <a:p>
            <a:r>
              <a:rPr lang="en-US" dirty="0" err="1" smtClean="0"/>
              <a:t>Mononeuritis</a:t>
            </a:r>
            <a:r>
              <a:rPr lang="en-US" dirty="0" smtClean="0"/>
              <a:t> </a:t>
            </a:r>
            <a:r>
              <a:rPr lang="en-US" dirty="0"/>
              <a:t>or entrapments involving </a:t>
            </a:r>
            <a:r>
              <a:rPr lang="en-US" dirty="0" smtClean="0"/>
              <a:t>small or large fibers </a:t>
            </a:r>
          </a:p>
          <a:p>
            <a:r>
              <a:rPr lang="en-US" dirty="0" smtClean="0"/>
              <a:t>The </a:t>
            </a:r>
            <a:r>
              <a:rPr lang="en-US" dirty="0"/>
              <a:t>somatic or autonomic nervous </a:t>
            </a:r>
            <a:r>
              <a:rPr lang="en-US" dirty="0" smtClean="0"/>
              <a:t>system</a:t>
            </a:r>
          </a:p>
          <a:p>
            <a:endParaRPr lang="en-US" dirty="0" smtClean="0"/>
          </a:p>
          <a:p>
            <a:r>
              <a:rPr lang="en-US" sz="2000" dirty="0" smtClean="0"/>
              <a:t>R1=Diabetic Sensory and Motor Neuropathy</a:t>
            </a:r>
          </a:p>
          <a:p>
            <a:r>
              <a:rPr lang="en-US" sz="2000" dirty="0" smtClean="0"/>
              <a:t>N </a:t>
            </a:r>
            <a:r>
              <a:rPr lang="en-US" sz="2000" dirty="0" err="1" smtClean="0"/>
              <a:t>engl</a:t>
            </a:r>
            <a:r>
              <a:rPr lang="en-US" sz="2000" dirty="0" smtClean="0"/>
              <a:t> j med 374;15 nejm.org April 14, 2016</a:t>
            </a:r>
          </a:p>
        </p:txBody>
      </p:sp>
    </p:spTree>
    <p:extLst>
      <p:ext uri="{BB962C8B-B14F-4D97-AF65-F5344CB8AC3E}">
        <p14:creationId xmlns:p14="http://schemas.microsoft.com/office/powerpoint/2010/main" val="4256111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US" b="1" dirty="0">
                <a:solidFill>
                  <a:srgbClr val="FF0000"/>
                </a:solidFill>
              </a:rPr>
              <a:t>Coexisting Conditions and Choice of Therapy</a:t>
            </a:r>
            <a:endParaRPr lang="en-US" dirty="0">
              <a:solidFill>
                <a:srgbClr val="FF0000"/>
              </a:solidFill>
            </a:endParaRPr>
          </a:p>
        </p:txBody>
      </p:sp>
      <p:sp>
        <p:nvSpPr>
          <p:cNvPr id="3" name="Content Placeholder 2"/>
          <p:cNvSpPr>
            <a:spLocks noGrp="1"/>
          </p:cNvSpPr>
          <p:nvPr>
            <p:ph idx="1"/>
          </p:nvPr>
        </p:nvSpPr>
        <p:spPr>
          <a:xfrm>
            <a:off x="179512" y="1412776"/>
            <a:ext cx="8784976" cy="5328592"/>
          </a:xfrm>
        </p:spPr>
        <p:txBody>
          <a:bodyPr/>
          <a:lstStyle/>
          <a:p>
            <a:r>
              <a:rPr lang="en-US" dirty="0"/>
              <a:t>choosing </a:t>
            </a:r>
            <a:r>
              <a:rPr lang="en-US" dirty="0" smtClean="0"/>
              <a:t>therapy:</a:t>
            </a:r>
          </a:p>
          <a:p>
            <a:r>
              <a:rPr lang="en-US" dirty="0" smtClean="0"/>
              <a:t>sleep loss →</a:t>
            </a:r>
            <a:r>
              <a:rPr lang="en-US" dirty="0" err="1"/>
              <a:t>pregabalin</a:t>
            </a:r>
            <a:r>
              <a:rPr lang="en-US" dirty="0"/>
              <a:t> and gabapentin</a:t>
            </a:r>
            <a:endParaRPr lang="en-US" dirty="0" smtClean="0"/>
          </a:p>
          <a:p>
            <a:r>
              <a:rPr lang="en-US" dirty="0" err="1" smtClean="0"/>
              <a:t>depression→</a:t>
            </a:r>
            <a:r>
              <a:rPr lang="en-US" dirty="0" err="1"/>
              <a:t>SNRI</a:t>
            </a:r>
            <a:r>
              <a:rPr lang="en-US" dirty="0"/>
              <a:t> or </a:t>
            </a:r>
            <a:r>
              <a:rPr lang="en-US" dirty="0" smtClean="0"/>
              <a:t>a TCA</a:t>
            </a:r>
            <a:endParaRPr lang="en-US" dirty="0"/>
          </a:p>
          <a:p>
            <a:r>
              <a:rPr lang="en-US" dirty="0" err="1" smtClean="0"/>
              <a:t>anxiety→</a:t>
            </a:r>
            <a:r>
              <a:rPr lang="en-US" dirty="0" err="1"/>
              <a:t>Pregabalin</a:t>
            </a:r>
            <a:r>
              <a:rPr lang="en-US" dirty="0"/>
              <a:t>, </a:t>
            </a:r>
            <a:r>
              <a:rPr lang="en-US" dirty="0" smtClean="0"/>
              <a:t>gabapentin, or </a:t>
            </a:r>
            <a:r>
              <a:rPr lang="en-US" dirty="0"/>
              <a:t>an </a:t>
            </a:r>
            <a:r>
              <a:rPr lang="en-US" dirty="0" smtClean="0"/>
              <a:t>SNRI</a:t>
            </a:r>
          </a:p>
          <a:p>
            <a:r>
              <a:rPr lang="en-US" dirty="0" smtClean="0"/>
              <a:t>Age</a:t>
            </a:r>
            <a:endParaRPr lang="en-US" dirty="0"/>
          </a:p>
        </p:txBody>
      </p:sp>
    </p:spTree>
    <p:extLst>
      <p:ext uri="{BB962C8B-B14F-4D97-AF65-F5344CB8AC3E}">
        <p14:creationId xmlns:p14="http://schemas.microsoft.com/office/powerpoint/2010/main" val="42841543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dirty="0">
                <a:solidFill>
                  <a:srgbClr val="FF0000"/>
                </a:solidFill>
              </a:rPr>
              <a:t>Areas of Uncertainty</a:t>
            </a:r>
          </a:p>
        </p:txBody>
      </p:sp>
      <p:sp>
        <p:nvSpPr>
          <p:cNvPr id="3" name="Content Placeholder 2"/>
          <p:cNvSpPr>
            <a:spLocks noGrp="1"/>
          </p:cNvSpPr>
          <p:nvPr>
            <p:ph idx="1"/>
          </p:nvPr>
        </p:nvSpPr>
        <p:spPr>
          <a:xfrm>
            <a:off x="179512" y="1124744"/>
            <a:ext cx="8784976" cy="5544616"/>
          </a:xfrm>
        </p:spPr>
        <p:txBody>
          <a:bodyPr>
            <a:normAutofit/>
          </a:bodyPr>
          <a:lstStyle/>
          <a:p>
            <a:r>
              <a:rPr lang="en-US" dirty="0"/>
              <a:t>only a </a:t>
            </a:r>
            <a:r>
              <a:rPr lang="en-US" dirty="0" smtClean="0"/>
              <a:t>month</a:t>
            </a:r>
          </a:p>
          <a:p>
            <a:r>
              <a:rPr lang="en-US" dirty="0"/>
              <a:t>enduring </a:t>
            </a:r>
            <a:r>
              <a:rPr lang="en-US" dirty="0" smtClean="0"/>
              <a:t>effects</a:t>
            </a:r>
          </a:p>
          <a:p>
            <a:r>
              <a:rPr lang="en-US" dirty="0"/>
              <a:t>compare the </a:t>
            </a:r>
            <a:r>
              <a:rPr lang="en-US" dirty="0" smtClean="0"/>
              <a:t>effects</a:t>
            </a:r>
          </a:p>
          <a:p>
            <a:r>
              <a:rPr lang="en-US" dirty="0"/>
              <a:t>individual </a:t>
            </a:r>
            <a:r>
              <a:rPr lang="en-US" dirty="0" smtClean="0"/>
              <a:t>patient</a:t>
            </a:r>
          </a:p>
          <a:p>
            <a:r>
              <a:rPr lang="en-US" dirty="0" smtClean="0"/>
              <a:t>Benefits and </a:t>
            </a:r>
            <a:r>
              <a:rPr lang="en-US" dirty="0"/>
              <a:t>risks of </a:t>
            </a:r>
            <a:r>
              <a:rPr lang="en-US" dirty="0" smtClean="0"/>
              <a:t>agents</a:t>
            </a:r>
          </a:p>
          <a:p>
            <a:r>
              <a:rPr lang="en-US" dirty="0" smtClean="0"/>
              <a:t>Combination of </a:t>
            </a:r>
            <a:r>
              <a:rPr lang="en-US" dirty="0" err="1"/>
              <a:t>methylcobalamin</a:t>
            </a:r>
            <a:r>
              <a:rPr lang="en-US" dirty="0"/>
              <a:t>, </a:t>
            </a:r>
            <a:r>
              <a:rPr lang="en-US" dirty="0" err="1"/>
              <a:t>methylfolate</a:t>
            </a:r>
            <a:r>
              <a:rPr lang="en-US" dirty="0"/>
              <a:t>, </a:t>
            </a:r>
            <a:r>
              <a:rPr lang="en-US" dirty="0" smtClean="0"/>
              <a:t>and pyridoxal phosphate</a:t>
            </a:r>
          </a:p>
          <a:p>
            <a:r>
              <a:rPr lang="en-US" dirty="0" smtClean="0"/>
              <a:t>Metformin</a:t>
            </a:r>
          </a:p>
          <a:p>
            <a:r>
              <a:rPr lang="en-US" dirty="0"/>
              <a:t>oxidative and </a:t>
            </a:r>
            <a:r>
              <a:rPr lang="en-US" dirty="0" err="1" smtClean="0"/>
              <a:t>nitrosative</a:t>
            </a:r>
            <a:r>
              <a:rPr lang="en-US" dirty="0"/>
              <a:t> </a:t>
            </a:r>
            <a:r>
              <a:rPr lang="en-US" dirty="0" smtClean="0"/>
              <a:t>stress</a:t>
            </a:r>
            <a:endParaRPr lang="en-US" dirty="0"/>
          </a:p>
        </p:txBody>
      </p:sp>
    </p:spTree>
    <p:extLst>
      <p:ext uri="{BB962C8B-B14F-4D97-AF65-F5344CB8AC3E}">
        <p14:creationId xmlns:p14="http://schemas.microsoft.com/office/powerpoint/2010/main" val="26601664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vitamin B12 deficiency</a:t>
            </a:r>
          </a:p>
        </p:txBody>
      </p:sp>
      <p:sp>
        <p:nvSpPr>
          <p:cNvPr id="3" name="Content Placeholder 2"/>
          <p:cNvSpPr>
            <a:spLocks noGrp="1"/>
          </p:cNvSpPr>
          <p:nvPr>
            <p:ph idx="1"/>
          </p:nvPr>
        </p:nvSpPr>
        <p:spPr/>
        <p:txBody>
          <a:bodyPr>
            <a:normAutofit/>
          </a:bodyPr>
          <a:lstStyle/>
          <a:p>
            <a:r>
              <a:rPr lang="en-US" dirty="0"/>
              <a:t>Whereas </a:t>
            </a:r>
            <a:r>
              <a:rPr lang="en-US" dirty="0" smtClean="0"/>
              <a:t>neuropathy associated </a:t>
            </a:r>
            <a:r>
              <a:rPr lang="en-US" dirty="0"/>
              <a:t>with vitamin B12 deficiency </a:t>
            </a:r>
            <a:r>
              <a:rPr lang="en-US" dirty="0" smtClean="0"/>
              <a:t>has typically </a:t>
            </a:r>
            <a:r>
              <a:rPr lang="en-US" dirty="0"/>
              <a:t>been considered to occur at levels </a:t>
            </a:r>
            <a:r>
              <a:rPr lang="en-US" dirty="0" smtClean="0"/>
              <a:t>below 250 </a:t>
            </a:r>
            <a:r>
              <a:rPr lang="en-US" dirty="0" err="1"/>
              <a:t>pg</a:t>
            </a:r>
            <a:r>
              <a:rPr lang="en-US" dirty="0"/>
              <a:t> per milliliter, one study </a:t>
            </a:r>
            <a:r>
              <a:rPr lang="en-US" dirty="0" smtClean="0"/>
              <a:t>indicated that </a:t>
            </a:r>
            <a:r>
              <a:rPr lang="en-US" dirty="0"/>
              <a:t>the threshold for the development of </a:t>
            </a:r>
            <a:r>
              <a:rPr lang="en-US" dirty="0" smtClean="0"/>
              <a:t>impaired nerve </a:t>
            </a:r>
            <a:r>
              <a:rPr lang="en-US" dirty="0"/>
              <a:t>conduction is approximately </a:t>
            </a:r>
            <a:r>
              <a:rPr lang="en-US" b="1" dirty="0">
                <a:solidFill>
                  <a:srgbClr val="FF0000"/>
                </a:solidFill>
              </a:rPr>
              <a:t>450</a:t>
            </a:r>
            <a:r>
              <a:rPr lang="en-US" dirty="0"/>
              <a:t> </a:t>
            </a:r>
            <a:r>
              <a:rPr lang="en-US" dirty="0" err="1" smtClean="0"/>
              <a:t>pg</a:t>
            </a:r>
            <a:r>
              <a:rPr lang="en-US" dirty="0"/>
              <a:t> </a:t>
            </a:r>
            <a:r>
              <a:rPr lang="en-US" dirty="0" smtClean="0"/>
              <a:t>per milliliter.(</a:t>
            </a:r>
            <a:r>
              <a:rPr lang="en-US" dirty="0"/>
              <a:t>need for more </a:t>
            </a:r>
            <a:r>
              <a:rPr lang="en-US" dirty="0" smtClean="0"/>
              <a:t>study)</a:t>
            </a:r>
            <a:endParaRPr lang="en-US" dirty="0"/>
          </a:p>
        </p:txBody>
      </p:sp>
    </p:spTree>
    <p:extLst>
      <p:ext uri="{BB962C8B-B14F-4D97-AF65-F5344CB8AC3E}">
        <p14:creationId xmlns:p14="http://schemas.microsoft.com/office/powerpoint/2010/main" val="38049579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lstStyle/>
          <a:p>
            <a:r>
              <a:rPr lang="en-US" dirty="0">
                <a:solidFill>
                  <a:srgbClr val="FF0000"/>
                </a:solidFill>
              </a:rPr>
              <a:t>Guidelines</a:t>
            </a:r>
          </a:p>
        </p:txBody>
      </p:sp>
      <p:sp>
        <p:nvSpPr>
          <p:cNvPr id="3" name="Content Placeholder 2"/>
          <p:cNvSpPr>
            <a:spLocks noGrp="1"/>
          </p:cNvSpPr>
          <p:nvPr>
            <p:ph idx="1"/>
          </p:nvPr>
        </p:nvSpPr>
        <p:spPr>
          <a:xfrm>
            <a:off x="107504" y="980728"/>
            <a:ext cx="8856984" cy="5760640"/>
          </a:xfrm>
        </p:spPr>
        <p:txBody>
          <a:bodyPr/>
          <a:lstStyle/>
          <a:p>
            <a:r>
              <a:rPr lang="en-US" dirty="0"/>
              <a:t>recommendations for the management </a:t>
            </a:r>
            <a:r>
              <a:rPr lang="en-US" dirty="0" smtClean="0"/>
              <a:t>of pain resulting </a:t>
            </a:r>
            <a:r>
              <a:rPr lang="en-US" dirty="0"/>
              <a:t>from </a:t>
            </a:r>
            <a:r>
              <a:rPr lang="en-US" dirty="0" smtClean="0"/>
              <a:t>DSP</a:t>
            </a:r>
          </a:p>
          <a:p>
            <a:r>
              <a:rPr lang="en-US" dirty="0"/>
              <a:t>first-line </a:t>
            </a:r>
            <a:r>
              <a:rPr lang="en-US" dirty="0" smtClean="0"/>
              <a:t>agents:</a:t>
            </a:r>
            <a:endParaRPr lang="en-US" dirty="0"/>
          </a:p>
          <a:p>
            <a:r>
              <a:rPr lang="en-US" dirty="0"/>
              <a:t>anticonvulsant agents, SNRIs, </a:t>
            </a:r>
            <a:r>
              <a:rPr lang="en-US" dirty="0" smtClean="0"/>
              <a:t>and other </a:t>
            </a:r>
            <a:r>
              <a:rPr lang="en-US" dirty="0"/>
              <a:t>antidepressants</a:t>
            </a:r>
          </a:p>
        </p:txBody>
      </p:sp>
    </p:spTree>
    <p:extLst>
      <p:ext uri="{BB962C8B-B14F-4D97-AF65-F5344CB8AC3E}">
        <p14:creationId xmlns:p14="http://schemas.microsoft.com/office/powerpoint/2010/main" val="4517971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2816" y="-1179512"/>
            <a:ext cx="13704210" cy="936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6313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dirty="0">
                <a:solidFill>
                  <a:srgbClr val="FF0000"/>
                </a:solidFill>
              </a:rPr>
              <a:t>Summary and </a:t>
            </a:r>
            <a:r>
              <a:rPr lang="en-US" dirty="0" smtClean="0">
                <a:solidFill>
                  <a:srgbClr val="FF0000"/>
                </a:solidFill>
              </a:rPr>
              <a:t>Recommendations 1</a:t>
            </a:r>
            <a:endParaRPr lang="en-US" dirty="0">
              <a:solidFill>
                <a:srgbClr val="FF0000"/>
              </a:solidFill>
            </a:endParaRPr>
          </a:p>
        </p:txBody>
      </p:sp>
      <p:sp>
        <p:nvSpPr>
          <p:cNvPr id="3" name="Content Placeholder 2"/>
          <p:cNvSpPr>
            <a:spLocks noGrp="1"/>
          </p:cNvSpPr>
          <p:nvPr>
            <p:ph idx="1"/>
          </p:nvPr>
        </p:nvSpPr>
        <p:spPr>
          <a:xfrm>
            <a:off x="179512" y="1124744"/>
            <a:ext cx="8856984" cy="5616624"/>
          </a:xfrm>
        </p:spPr>
        <p:txBody>
          <a:bodyPr>
            <a:normAutofit fontScale="92500" lnSpcReduction="10000"/>
          </a:bodyPr>
          <a:lstStyle/>
          <a:p>
            <a:r>
              <a:rPr lang="en-US" dirty="0"/>
              <a:t>this patient</a:t>
            </a:r>
            <a:endParaRPr lang="en-US" dirty="0" smtClean="0"/>
          </a:p>
          <a:p>
            <a:r>
              <a:rPr lang="en-US" dirty="0" smtClean="0"/>
              <a:t>Laboratory tests</a:t>
            </a:r>
          </a:p>
          <a:p>
            <a:r>
              <a:rPr lang="en-US" dirty="0"/>
              <a:t>Quantitative tests of sensory and </a:t>
            </a:r>
            <a:r>
              <a:rPr lang="en-US" dirty="0" smtClean="0"/>
              <a:t>autonomic function</a:t>
            </a:r>
          </a:p>
          <a:p>
            <a:r>
              <a:rPr lang="en-US" dirty="0"/>
              <a:t>In patients with distal predominantly </a:t>
            </a:r>
            <a:r>
              <a:rPr lang="en-US" dirty="0" smtClean="0"/>
              <a:t>sensory Neuropathy:</a:t>
            </a:r>
          </a:p>
          <a:p>
            <a:r>
              <a:rPr lang="en-US" dirty="0" smtClean="0"/>
              <a:t> lifestyle</a:t>
            </a:r>
            <a:r>
              <a:rPr lang="en-US" dirty="0"/>
              <a:t> </a:t>
            </a:r>
            <a:r>
              <a:rPr lang="en-US" dirty="0" smtClean="0"/>
              <a:t>changes </a:t>
            </a:r>
            <a:r>
              <a:rPr lang="en-US" dirty="0"/>
              <a:t>(diet and exercise</a:t>
            </a:r>
            <a:r>
              <a:rPr lang="en-US" dirty="0" smtClean="0"/>
              <a:t>)</a:t>
            </a:r>
            <a:endParaRPr lang="en-US" dirty="0"/>
          </a:p>
          <a:p>
            <a:r>
              <a:rPr lang="en-US" dirty="0"/>
              <a:t>to improve glycemic control, lipid levels, </a:t>
            </a:r>
            <a:r>
              <a:rPr lang="en-US" dirty="0" smtClean="0"/>
              <a:t>and blood pressure</a:t>
            </a:r>
          </a:p>
          <a:p>
            <a:r>
              <a:rPr lang="en-US" dirty="0"/>
              <a:t>should be </a:t>
            </a:r>
            <a:r>
              <a:rPr lang="en-US" dirty="0" smtClean="0"/>
              <a:t>avoided(</a:t>
            </a:r>
            <a:r>
              <a:rPr lang="en-US" dirty="0"/>
              <a:t>rapid lowering of </a:t>
            </a:r>
            <a:r>
              <a:rPr lang="en-US" dirty="0" smtClean="0"/>
              <a:t>the hemoglobin </a:t>
            </a:r>
            <a:r>
              <a:rPr lang="en-US" dirty="0"/>
              <a:t>A1C </a:t>
            </a:r>
            <a:r>
              <a:rPr lang="en-US" dirty="0" smtClean="0"/>
              <a:t>level</a:t>
            </a:r>
            <a:r>
              <a:rPr lang="en-US" dirty="0"/>
              <a:t> (by more than 1% </a:t>
            </a:r>
            <a:r>
              <a:rPr lang="en-US" dirty="0" smtClean="0"/>
              <a:t>per month</a:t>
            </a:r>
            <a:r>
              <a:rPr lang="en-US" dirty="0"/>
              <a:t>) and the development of </a:t>
            </a:r>
            <a:r>
              <a:rPr lang="en-US" dirty="0" smtClean="0"/>
              <a:t>hypotension should </a:t>
            </a:r>
            <a:r>
              <a:rPr lang="en-US" dirty="0"/>
              <a:t>be avoided</a:t>
            </a:r>
            <a:r>
              <a:rPr lang="en-US" dirty="0" smtClean="0"/>
              <a:t> </a:t>
            </a:r>
          </a:p>
        </p:txBody>
      </p:sp>
    </p:spTree>
    <p:extLst>
      <p:ext uri="{BB962C8B-B14F-4D97-AF65-F5344CB8AC3E}">
        <p14:creationId xmlns:p14="http://schemas.microsoft.com/office/powerpoint/2010/main" val="24640566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Summary and </a:t>
            </a:r>
            <a:r>
              <a:rPr lang="en-US" dirty="0" smtClean="0">
                <a:solidFill>
                  <a:srgbClr val="FF0000"/>
                </a:solidFill>
              </a:rPr>
              <a:t>Recommendations 2</a:t>
            </a:r>
            <a:endParaRPr lang="en-US" dirty="0"/>
          </a:p>
        </p:txBody>
      </p:sp>
      <p:sp>
        <p:nvSpPr>
          <p:cNvPr id="3" name="Content Placeholder 2"/>
          <p:cNvSpPr>
            <a:spLocks noGrp="1"/>
          </p:cNvSpPr>
          <p:nvPr>
            <p:ph idx="1"/>
          </p:nvPr>
        </p:nvSpPr>
        <p:spPr/>
        <p:txBody>
          <a:bodyPr/>
          <a:lstStyle/>
          <a:p>
            <a:r>
              <a:rPr lang="en-US" dirty="0" smtClean="0"/>
              <a:t>Physical therapy </a:t>
            </a:r>
            <a:endParaRPr lang="en-US" dirty="0"/>
          </a:p>
          <a:p>
            <a:r>
              <a:rPr lang="en-US" dirty="0" err="1"/>
              <a:t>pregabalin</a:t>
            </a:r>
            <a:r>
              <a:rPr lang="en-US" dirty="0"/>
              <a:t> or </a:t>
            </a:r>
            <a:r>
              <a:rPr lang="en-US" dirty="0" smtClean="0"/>
              <a:t>gabapentin (</a:t>
            </a:r>
            <a:r>
              <a:rPr lang="en-US" dirty="0"/>
              <a:t>sleep </a:t>
            </a:r>
            <a:r>
              <a:rPr lang="en-US" dirty="0" smtClean="0"/>
              <a:t>disturbance)</a:t>
            </a:r>
          </a:p>
          <a:p>
            <a:r>
              <a:rPr lang="en-US" dirty="0"/>
              <a:t>but monitoring will be </a:t>
            </a:r>
            <a:r>
              <a:rPr lang="en-US" dirty="0" smtClean="0"/>
              <a:t>required for: </a:t>
            </a:r>
          </a:p>
          <a:p>
            <a:r>
              <a:rPr lang="en-US" dirty="0" smtClean="0"/>
              <a:t>weight gain</a:t>
            </a:r>
          </a:p>
          <a:p>
            <a:r>
              <a:rPr lang="en-US" dirty="0"/>
              <a:t>fluid </a:t>
            </a:r>
            <a:r>
              <a:rPr lang="en-US" dirty="0" smtClean="0"/>
              <a:t>retention</a:t>
            </a:r>
            <a:endParaRPr lang="en-US" dirty="0"/>
          </a:p>
          <a:p>
            <a:r>
              <a:rPr lang="en-US" dirty="0"/>
              <a:t>diminished glycemic </a:t>
            </a:r>
            <a:r>
              <a:rPr lang="en-US" dirty="0" smtClean="0"/>
              <a:t>control</a:t>
            </a:r>
          </a:p>
          <a:p>
            <a:endParaRPr lang="en-US" dirty="0"/>
          </a:p>
        </p:txBody>
      </p:sp>
    </p:spTree>
    <p:extLst>
      <p:ext uri="{BB962C8B-B14F-4D97-AF65-F5344CB8AC3E}">
        <p14:creationId xmlns:p14="http://schemas.microsoft.com/office/powerpoint/2010/main" val="29991769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Summary and Recommendations </a:t>
            </a:r>
            <a:r>
              <a:rPr lang="en-US" dirty="0" smtClean="0">
                <a:solidFill>
                  <a:srgbClr val="FF0000"/>
                </a:solidFill>
              </a:rPr>
              <a:t>3</a:t>
            </a:r>
            <a:endParaRPr lang="en-US" dirty="0"/>
          </a:p>
        </p:txBody>
      </p:sp>
      <p:sp>
        <p:nvSpPr>
          <p:cNvPr id="3" name="Content Placeholder 2"/>
          <p:cNvSpPr>
            <a:spLocks noGrp="1"/>
          </p:cNvSpPr>
          <p:nvPr>
            <p:ph idx="1"/>
          </p:nvPr>
        </p:nvSpPr>
        <p:spPr>
          <a:xfrm>
            <a:off x="107504" y="1484784"/>
            <a:ext cx="8928992" cy="5184576"/>
          </a:xfrm>
        </p:spPr>
        <p:txBody>
          <a:bodyPr/>
          <a:lstStyle/>
          <a:p>
            <a:r>
              <a:rPr lang="en-US" dirty="0"/>
              <a:t>lower doses (e.g., 75 mg of </a:t>
            </a:r>
            <a:r>
              <a:rPr lang="en-US" dirty="0" err="1" smtClean="0"/>
              <a:t>pregabalin</a:t>
            </a:r>
            <a:r>
              <a:rPr lang="en-US" dirty="0"/>
              <a:t> </a:t>
            </a:r>
            <a:r>
              <a:rPr lang="en-US" dirty="0" smtClean="0"/>
              <a:t>twice </a:t>
            </a:r>
            <a:r>
              <a:rPr lang="en-US" dirty="0"/>
              <a:t>daily) and to adjust the dose upward </a:t>
            </a:r>
            <a:r>
              <a:rPr lang="en-US" dirty="0" smtClean="0"/>
              <a:t>if there </a:t>
            </a:r>
            <a:r>
              <a:rPr lang="en-US" dirty="0"/>
              <a:t>is no reduction in pain within the </a:t>
            </a:r>
            <a:r>
              <a:rPr lang="en-US" dirty="0" smtClean="0"/>
              <a:t>first 2 weeks</a:t>
            </a:r>
          </a:p>
          <a:p>
            <a:r>
              <a:rPr lang="en-US" dirty="0"/>
              <a:t>If there is no response after 1 month </a:t>
            </a:r>
            <a:r>
              <a:rPr lang="en-US" dirty="0" smtClean="0"/>
              <a:t>of treatment</a:t>
            </a:r>
            <a:r>
              <a:rPr lang="en-US" dirty="0"/>
              <a:t>, a switch to an agent from </a:t>
            </a:r>
            <a:r>
              <a:rPr lang="en-US" dirty="0" smtClean="0"/>
              <a:t>another drug </a:t>
            </a:r>
            <a:r>
              <a:rPr lang="en-US" dirty="0"/>
              <a:t>class would be advisable</a:t>
            </a:r>
          </a:p>
        </p:txBody>
      </p:sp>
    </p:spTree>
    <p:extLst>
      <p:ext uri="{BB962C8B-B14F-4D97-AF65-F5344CB8AC3E}">
        <p14:creationId xmlns:p14="http://schemas.microsoft.com/office/powerpoint/2010/main" val="26757586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Summary and </a:t>
            </a:r>
            <a:r>
              <a:rPr lang="en-US" dirty="0" smtClean="0">
                <a:solidFill>
                  <a:srgbClr val="FF0000"/>
                </a:solidFill>
              </a:rPr>
              <a:t>Recommendations 4</a:t>
            </a:r>
            <a:endParaRPr lang="en-US" dirty="0"/>
          </a:p>
        </p:txBody>
      </p:sp>
      <p:sp>
        <p:nvSpPr>
          <p:cNvPr id="3" name="Content Placeholder 2"/>
          <p:cNvSpPr>
            <a:spLocks noGrp="1"/>
          </p:cNvSpPr>
          <p:nvPr>
            <p:ph idx="1"/>
          </p:nvPr>
        </p:nvSpPr>
        <p:spPr>
          <a:xfrm>
            <a:off x="179512" y="1600200"/>
            <a:ext cx="8784976" cy="4997152"/>
          </a:xfrm>
        </p:spPr>
        <p:txBody>
          <a:bodyPr>
            <a:normAutofit/>
          </a:bodyPr>
          <a:lstStyle/>
          <a:p>
            <a:r>
              <a:rPr lang="en-US" dirty="0"/>
              <a:t>If the vitamin </a:t>
            </a:r>
            <a:r>
              <a:rPr lang="en-US" dirty="0" smtClean="0"/>
              <a:t>B12 level </a:t>
            </a:r>
            <a:r>
              <a:rPr lang="en-US" dirty="0"/>
              <a:t>is below 450 </a:t>
            </a:r>
            <a:r>
              <a:rPr lang="en-US" dirty="0" err="1"/>
              <a:t>pg</a:t>
            </a:r>
            <a:r>
              <a:rPr lang="en-US" dirty="0"/>
              <a:t> per milliliter, </a:t>
            </a:r>
            <a:r>
              <a:rPr lang="en-US" dirty="0" smtClean="0"/>
              <a:t>supplementation with </a:t>
            </a:r>
            <a:r>
              <a:rPr lang="en-US" dirty="0"/>
              <a:t>oral </a:t>
            </a:r>
            <a:r>
              <a:rPr lang="en-US" dirty="0" err="1"/>
              <a:t>methylcobalamin</a:t>
            </a:r>
            <a:r>
              <a:rPr lang="en-US" dirty="0"/>
              <a:t> (2000 </a:t>
            </a:r>
            <a:r>
              <a:rPr lang="en-US" dirty="0" err="1"/>
              <a:t>μg</a:t>
            </a:r>
            <a:r>
              <a:rPr lang="en-US" dirty="0"/>
              <a:t> </a:t>
            </a:r>
            <a:r>
              <a:rPr lang="en-US" dirty="0" smtClean="0"/>
              <a:t>per day</a:t>
            </a:r>
            <a:r>
              <a:rPr lang="en-US" dirty="0"/>
              <a:t>) could be initiated, although there are as </a:t>
            </a:r>
            <a:r>
              <a:rPr lang="en-US" dirty="0" smtClean="0"/>
              <a:t>yet no </a:t>
            </a:r>
            <a:r>
              <a:rPr lang="en-US" dirty="0"/>
              <a:t>data that show that supplementation </a:t>
            </a:r>
            <a:r>
              <a:rPr lang="en-US" dirty="0" smtClean="0"/>
              <a:t>reduces neuropathy </a:t>
            </a:r>
            <a:r>
              <a:rPr lang="en-US" dirty="0"/>
              <a:t>in the absence of frank deficiency</a:t>
            </a:r>
            <a:r>
              <a:rPr lang="en-US" dirty="0" smtClean="0"/>
              <a:t>.</a:t>
            </a:r>
          </a:p>
          <a:p>
            <a:r>
              <a:rPr lang="en-US" dirty="0"/>
              <a:t>Alpha lipoic acid can be given to relieve </a:t>
            </a:r>
            <a:r>
              <a:rPr lang="en-US" dirty="0" smtClean="0"/>
              <a:t>pain (starting </a:t>
            </a:r>
            <a:r>
              <a:rPr lang="en-US" dirty="0"/>
              <a:t>at a twice-daily oral dose of 300 mg</a:t>
            </a:r>
            <a:r>
              <a:rPr lang="en-US" dirty="0" smtClean="0"/>
              <a:t>)</a:t>
            </a:r>
            <a:endParaRPr lang="en-US" dirty="0"/>
          </a:p>
        </p:txBody>
      </p:sp>
    </p:spTree>
    <p:extLst>
      <p:ext uri="{BB962C8B-B14F-4D97-AF65-F5344CB8AC3E}">
        <p14:creationId xmlns:p14="http://schemas.microsoft.com/office/powerpoint/2010/main" val="8790711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7292181"/>
          </a:xfrm>
        </p:spPr>
      </p:pic>
    </p:spTree>
    <p:extLst>
      <p:ext uri="{BB962C8B-B14F-4D97-AF65-F5344CB8AC3E}">
        <p14:creationId xmlns:p14="http://schemas.microsoft.com/office/powerpoint/2010/main" val="3991897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1143000"/>
          </a:xfrm>
        </p:spPr>
        <p:txBody>
          <a:bodyPr>
            <a:normAutofit fontScale="90000"/>
          </a:bodyPr>
          <a:lstStyle/>
          <a:p>
            <a:r>
              <a:rPr lang="en-US" dirty="0">
                <a:solidFill>
                  <a:srgbClr val="FF0000"/>
                </a:solidFill>
              </a:rPr>
              <a:t>Distal</a:t>
            </a:r>
            <a:br>
              <a:rPr lang="en-US" dirty="0">
                <a:solidFill>
                  <a:srgbClr val="FF0000"/>
                </a:solidFill>
              </a:rPr>
            </a:br>
            <a:r>
              <a:rPr lang="en-US" dirty="0">
                <a:solidFill>
                  <a:srgbClr val="FF0000"/>
                </a:solidFill>
              </a:rPr>
              <a:t>symmetric </a:t>
            </a:r>
            <a:r>
              <a:rPr lang="en-US" dirty="0" err="1">
                <a:solidFill>
                  <a:srgbClr val="FF0000"/>
                </a:solidFill>
              </a:rPr>
              <a:t>polyneuropathy</a:t>
            </a:r>
            <a:endParaRPr lang="en-US" dirty="0">
              <a:solidFill>
                <a:srgbClr val="FF0000"/>
              </a:solidFill>
            </a:endParaRPr>
          </a:p>
        </p:txBody>
      </p:sp>
      <p:sp>
        <p:nvSpPr>
          <p:cNvPr id="3" name="Content Placeholder 2"/>
          <p:cNvSpPr>
            <a:spLocks noGrp="1"/>
          </p:cNvSpPr>
          <p:nvPr>
            <p:ph idx="1"/>
          </p:nvPr>
        </p:nvSpPr>
        <p:spPr>
          <a:xfrm>
            <a:off x="179512" y="1600200"/>
            <a:ext cx="8856984" cy="5141168"/>
          </a:xfrm>
        </p:spPr>
        <p:txBody>
          <a:bodyPr>
            <a:normAutofit fontScale="92500" lnSpcReduction="20000"/>
          </a:bodyPr>
          <a:lstStyle/>
          <a:p>
            <a:r>
              <a:rPr lang="en-US" dirty="0" smtClean="0"/>
              <a:t>The </a:t>
            </a:r>
            <a:r>
              <a:rPr lang="en-US" dirty="0"/>
              <a:t>most common form of diabetic </a:t>
            </a:r>
            <a:r>
              <a:rPr lang="en-US" dirty="0" smtClean="0"/>
              <a:t>neuropathy</a:t>
            </a:r>
            <a:endParaRPr lang="en-US" dirty="0"/>
          </a:p>
          <a:p>
            <a:r>
              <a:rPr lang="en-US" dirty="0"/>
              <a:t>a </a:t>
            </a:r>
            <a:r>
              <a:rPr lang="en-US" dirty="0" smtClean="0"/>
              <a:t>chronic</a:t>
            </a:r>
          </a:p>
          <a:p>
            <a:r>
              <a:rPr lang="en-US" dirty="0" smtClean="0"/>
              <a:t>nerve-length–dependent</a:t>
            </a:r>
          </a:p>
          <a:p>
            <a:r>
              <a:rPr lang="en-US" dirty="0" smtClean="0"/>
              <a:t>sensorimotor </a:t>
            </a:r>
            <a:r>
              <a:rPr lang="en-US" dirty="0" err="1" smtClean="0"/>
              <a:t>polyneuropathy</a:t>
            </a:r>
            <a:r>
              <a:rPr lang="en-US" dirty="0" smtClean="0"/>
              <a:t> </a:t>
            </a:r>
            <a:endParaRPr lang="en-US" dirty="0"/>
          </a:p>
          <a:p>
            <a:r>
              <a:rPr lang="en-US" dirty="0"/>
              <a:t>at least one third of persons with type 1 or type 2 </a:t>
            </a:r>
            <a:r>
              <a:rPr lang="en-US" dirty="0" smtClean="0"/>
              <a:t>diabetes</a:t>
            </a:r>
          </a:p>
          <a:p>
            <a:r>
              <a:rPr lang="en-US" dirty="0" smtClean="0"/>
              <a:t>up </a:t>
            </a:r>
            <a:r>
              <a:rPr lang="en-US" dirty="0"/>
              <a:t>to one </a:t>
            </a:r>
            <a:r>
              <a:rPr lang="en-US" dirty="0" smtClean="0"/>
              <a:t>quarter of </a:t>
            </a:r>
            <a:r>
              <a:rPr lang="en-US" dirty="0"/>
              <a:t>persons with </a:t>
            </a:r>
            <a:r>
              <a:rPr lang="en-US" dirty="0" smtClean="0"/>
              <a:t>IGT</a:t>
            </a:r>
          </a:p>
          <a:p>
            <a:r>
              <a:rPr lang="en-US" dirty="0" smtClean="0"/>
              <a:t>progressive reduction </a:t>
            </a:r>
            <a:r>
              <a:rPr lang="en-US" dirty="0"/>
              <a:t>in the </a:t>
            </a:r>
            <a:r>
              <a:rPr lang="en-US" dirty="0" err="1"/>
              <a:t>intraepidermal</a:t>
            </a:r>
            <a:r>
              <a:rPr lang="en-US" dirty="0"/>
              <a:t> nerve </a:t>
            </a:r>
            <a:r>
              <a:rPr lang="en-US" dirty="0" smtClean="0"/>
              <a:t>fibers</a:t>
            </a:r>
          </a:p>
          <a:p>
            <a:r>
              <a:rPr lang="en-US" dirty="0" smtClean="0"/>
              <a:t>this </a:t>
            </a:r>
            <a:r>
              <a:rPr lang="en-US" dirty="0"/>
              <a:t>reduction is seen even in persons with prediabetes.</a:t>
            </a:r>
          </a:p>
        </p:txBody>
      </p:sp>
    </p:spTree>
    <p:extLst>
      <p:ext uri="{BB962C8B-B14F-4D97-AF65-F5344CB8AC3E}">
        <p14:creationId xmlns:p14="http://schemas.microsoft.com/office/powerpoint/2010/main" val="28803736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2776" y="-747464"/>
            <a:ext cx="13175963" cy="762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740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0000"/>
                </a:solidFill>
              </a:rPr>
              <a:t>Serotonin syndrome</a:t>
            </a:r>
          </a:p>
        </p:txBody>
      </p:sp>
      <p:sp>
        <p:nvSpPr>
          <p:cNvPr id="6" name="Content Placeholder 5"/>
          <p:cNvSpPr>
            <a:spLocks noGrp="1"/>
          </p:cNvSpPr>
          <p:nvPr>
            <p:ph idx="1"/>
          </p:nvPr>
        </p:nvSpPr>
        <p:spPr>
          <a:xfrm>
            <a:off x="251520" y="1600200"/>
            <a:ext cx="8712968" cy="5069160"/>
          </a:xfrm>
        </p:spPr>
        <p:txBody>
          <a:bodyPr>
            <a:normAutofit fontScale="85000" lnSpcReduction="10000"/>
          </a:bodyPr>
          <a:lstStyle/>
          <a:p>
            <a:r>
              <a:rPr lang="en-US" dirty="0"/>
              <a:t>Serotonin syndrome encompasses a spectrum of disease where the intensity of clinical findings is thought to reflect the degree of serotonergic activity. Mental status changes can include anxiety, agitated delirium, restlessness, and </a:t>
            </a:r>
            <a:r>
              <a:rPr lang="en-US" dirty="0" smtClean="0"/>
              <a:t>disorientation. </a:t>
            </a:r>
            <a:r>
              <a:rPr lang="en-US" dirty="0"/>
              <a:t>Patients may startle easily. Autonomic manifestations can include diaphoresis, tachycardia, hyperthermia, hypertension, vomiting, and diarrhea </a:t>
            </a:r>
            <a:r>
              <a:rPr lang="en-US" dirty="0" smtClean="0"/>
              <a:t>. </a:t>
            </a:r>
            <a:r>
              <a:rPr lang="en-US" dirty="0"/>
              <a:t>Neuromuscular hyperactivity can manifest as tremor, muscle rigidity, myoclonus, hyperreflexia, and bilateral Babinski sign. Hyperreflexia and clonus are particularly common; these findings, as well as rigidity, are more often pronounced in the lower extremities </a:t>
            </a:r>
            <a:r>
              <a:rPr lang="en-US" dirty="0" smtClean="0"/>
              <a:t>.</a:t>
            </a:r>
            <a:endParaRPr lang="en-US" dirty="0"/>
          </a:p>
        </p:txBody>
      </p:sp>
    </p:spTree>
    <p:extLst>
      <p:ext uri="{BB962C8B-B14F-4D97-AF65-F5344CB8AC3E}">
        <p14:creationId xmlns:p14="http://schemas.microsoft.com/office/powerpoint/2010/main" val="20315760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0"/>
            <a:ext cx="9036496" cy="836712"/>
          </a:xfrm>
        </p:spPr>
        <p:txBody>
          <a:bodyPr>
            <a:noAutofit/>
          </a:bodyPr>
          <a:lstStyle/>
          <a:p>
            <a:r>
              <a:rPr lang="en-US" sz="2400" dirty="0"/>
              <a:t>Risk classification based on the comprehensive foot examination</a:t>
            </a:r>
            <a:br>
              <a:rPr lang="en-US" sz="2400" dirty="0"/>
            </a:br>
            <a:r>
              <a:rPr lang="en-US" sz="1600" dirty="0"/>
              <a:t>LOPS: loss of protective sensation; PAD: peripheral arterial disease.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2098395"/>
              </p:ext>
            </p:extLst>
          </p:nvPr>
        </p:nvGraphicFramePr>
        <p:xfrm>
          <a:off x="-8275" y="908720"/>
          <a:ext cx="9143999" cy="5691064"/>
        </p:xfrm>
        <a:graphic>
          <a:graphicData uri="http://schemas.openxmlformats.org/drawingml/2006/table">
            <a:tbl>
              <a:tblPr firstRow="1" bandRow="1">
                <a:tableStyleId>{5C22544A-7EE6-4342-B048-85BDC9FD1C3A}</a:tableStyleId>
              </a:tblPr>
              <a:tblGrid>
                <a:gridCol w="1020105"/>
                <a:gridCol w="2064791"/>
                <a:gridCol w="3773102"/>
                <a:gridCol w="2286001"/>
              </a:tblGrid>
              <a:tr h="792088">
                <a:tc>
                  <a:txBody>
                    <a:bodyPr/>
                    <a:lstStyle/>
                    <a:p>
                      <a:r>
                        <a:rPr lang="en-US" dirty="0" smtClean="0"/>
                        <a:t>Risk </a:t>
                      </a:r>
                    </a:p>
                    <a:p>
                      <a:r>
                        <a:rPr lang="en-US" dirty="0" smtClean="0"/>
                        <a:t>category</a:t>
                      </a:r>
                      <a:endParaRPr lang="en-US" dirty="0"/>
                    </a:p>
                  </a:txBody>
                  <a:tcPr/>
                </a:tc>
                <a:tc>
                  <a:txBody>
                    <a:bodyPr/>
                    <a:lstStyle/>
                    <a:p>
                      <a:r>
                        <a:rPr lang="en-US" dirty="0" smtClean="0"/>
                        <a:t>Definition </a:t>
                      </a:r>
                      <a:endParaRPr lang="en-US" dirty="0"/>
                    </a:p>
                  </a:txBody>
                  <a:tcPr/>
                </a:tc>
                <a:tc>
                  <a:txBody>
                    <a:bodyPr/>
                    <a:lstStyle/>
                    <a:p>
                      <a:r>
                        <a:rPr lang="en-US" dirty="0" smtClean="0"/>
                        <a:t>Treatment recommendations </a:t>
                      </a:r>
                      <a:endParaRPr lang="en-US" dirty="0"/>
                    </a:p>
                  </a:txBody>
                  <a:tcPr/>
                </a:tc>
                <a:tc>
                  <a:txBody>
                    <a:bodyPr/>
                    <a:lstStyle/>
                    <a:p>
                      <a:r>
                        <a:rPr lang="en-US" dirty="0" smtClean="0"/>
                        <a:t>Suggested follow-up </a:t>
                      </a:r>
                      <a:endParaRPr lang="en-US" dirty="0"/>
                    </a:p>
                  </a:txBody>
                  <a:tcPr/>
                </a:tc>
              </a:tr>
              <a:tr h="792088">
                <a:tc>
                  <a:txBody>
                    <a:bodyPr/>
                    <a:lstStyle/>
                    <a:p>
                      <a:r>
                        <a:rPr lang="en-US" dirty="0" smtClean="0"/>
                        <a:t>0</a:t>
                      </a:r>
                      <a:endParaRPr lang="en-US" dirty="0"/>
                    </a:p>
                  </a:txBody>
                  <a:tcPr/>
                </a:tc>
                <a:tc>
                  <a:txBody>
                    <a:bodyPr/>
                    <a:lstStyle/>
                    <a:p>
                      <a:r>
                        <a:rPr lang="en-US" dirty="0" smtClean="0"/>
                        <a:t>No LOPS, no PAD, no deformity</a:t>
                      </a:r>
                      <a:endParaRPr lang="en-US" dirty="0"/>
                    </a:p>
                  </a:txBody>
                  <a:tcPr/>
                </a:tc>
                <a:tc>
                  <a:txBody>
                    <a:bodyPr/>
                    <a:lstStyle/>
                    <a:p>
                      <a:r>
                        <a:rPr lang="en-US" dirty="0" smtClean="0"/>
                        <a:t>Patient education including advice on appropriate footwear.</a:t>
                      </a:r>
                      <a:endParaRPr lang="en-US" dirty="0"/>
                    </a:p>
                  </a:txBody>
                  <a:tcPr/>
                </a:tc>
                <a:tc>
                  <a:txBody>
                    <a:bodyPr/>
                    <a:lstStyle/>
                    <a:p>
                      <a:r>
                        <a:rPr lang="en-US" dirty="0" smtClean="0"/>
                        <a:t>Annually (by generalist and/or specialist)</a:t>
                      </a:r>
                      <a:endParaRPr lang="en-US" dirty="0"/>
                    </a:p>
                  </a:txBody>
                  <a:tcPr/>
                </a:tc>
              </a:tr>
              <a:tr h="1758355">
                <a:tc>
                  <a:txBody>
                    <a:bodyPr/>
                    <a:lstStyle/>
                    <a:p>
                      <a:r>
                        <a:rPr lang="en-US" dirty="0" smtClean="0"/>
                        <a:t>1</a:t>
                      </a:r>
                      <a:endParaRPr lang="en-US" dirty="0"/>
                    </a:p>
                  </a:txBody>
                  <a:tcPr/>
                </a:tc>
                <a:tc>
                  <a:txBody>
                    <a:bodyPr/>
                    <a:lstStyle/>
                    <a:p>
                      <a:r>
                        <a:rPr lang="en-US" dirty="0" smtClean="0"/>
                        <a:t>LOPS ± deformity </a:t>
                      </a:r>
                      <a:endParaRPr lang="en-US" dirty="0"/>
                    </a:p>
                  </a:txBody>
                  <a:tcPr/>
                </a:tc>
                <a:tc>
                  <a:txBody>
                    <a:bodyPr/>
                    <a:lstStyle/>
                    <a:p>
                      <a:r>
                        <a:rPr lang="en-US" dirty="0" smtClean="0"/>
                        <a:t>Consider prescriptive or accommodative footwear.</a:t>
                      </a:r>
                    </a:p>
                    <a:p>
                      <a:r>
                        <a:rPr lang="en-US" dirty="0" smtClean="0"/>
                        <a:t>Consider prophylactic surgery if deformity is not able to be safely accommodated in shoes. Continue patient education.</a:t>
                      </a:r>
                      <a:endParaRPr lang="en-US" dirty="0"/>
                    </a:p>
                  </a:txBody>
                  <a:tcPr/>
                </a:tc>
                <a:tc>
                  <a:txBody>
                    <a:bodyPr/>
                    <a:lstStyle/>
                    <a:p>
                      <a:r>
                        <a:rPr lang="en-US" dirty="0" smtClean="0"/>
                        <a:t>Annually (by generalist and/or specialist)</a:t>
                      </a:r>
                      <a:endParaRPr lang="en-US" dirty="0"/>
                    </a:p>
                  </a:txBody>
                  <a:tcPr/>
                </a:tc>
              </a:tr>
              <a:tr h="1203085">
                <a:tc>
                  <a:txBody>
                    <a:bodyPr/>
                    <a:lstStyle/>
                    <a:p>
                      <a:r>
                        <a:rPr lang="en-US" dirty="0" smtClean="0"/>
                        <a:t>2</a:t>
                      </a:r>
                      <a:endParaRPr lang="en-US" dirty="0"/>
                    </a:p>
                  </a:txBody>
                  <a:tcPr/>
                </a:tc>
                <a:tc>
                  <a:txBody>
                    <a:bodyPr/>
                    <a:lstStyle/>
                    <a:p>
                      <a:r>
                        <a:rPr lang="en-US" dirty="0" smtClean="0"/>
                        <a:t>LOPS ± deformity </a:t>
                      </a:r>
                      <a:endParaRPr lang="en-US" dirty="0"/>
                    </a:p>
                  </a:txBody>
                  <a:tcPr/>
                </a:tc>
                <a:tc>
                  <a:txBody>
                    <a:bodyPr/>
                    <a:lstStyle/>
                    <a:p>
                      <a:r>
                        <a:rPr lang="en-US" dirty="0" smtClean="0"/>
                        <a:t>Consider prescriptive or accommodative footwear.</a:t>
                      </a:r>
                    </a:p>
                    <a:p>
                      <a:r>
                        <a:rPr lang="en-US" dirty="0" smtClean="0"/>
                        <a:t>Consider vascular consultation for combined follow-up.</a:t>
                      </a:r>
                      <a:endParaRPr lang="en-US" dirty="0"/>
                    </a:p>
                  </a:txBody>
                  <a:tcPr/>
                </a:tc>
                <a:tc>
                  <a:txBody>
                    <a:bodyPr/>
                    <a:lstStyle/>
                    <a:p>
                      <a:r>
                        <a:rPr lang="en-US" dirty="0" smtClean="0"/>
                        <a:t>Annually (by generalist and/or specialist)</a:t>
                      </a:r>
                      <a:endParaRPr lang="en-US" dirty="0"/>
                    </a:p>
                  </a:txBody>
                  <a:tcPr/>
                </a:tc>
              </a:tr>
              <a:tr h="1023136">
                <a:tc>
                  <a:txBody>
                    <a:bodyPr/>
                    <a:lstStyle/>
                    <a:p>
                      <a:r>
                        <a:rPr lang="en-US" dirty="0" smtClean="0"/>
                        <a:t>3</a:t>
                      </a:r>
                      <a:endParaRPr lang="en-US" dirty="0"/>
                    </a:p>
                  </a:txBody>
                  <a:tcPr/>
                </a:tc>
                <a:tc>
                  <a:txBody>
                    <a:bodyPr/>
                    <a:lstStyle/>
                    <a:p>
                      <a:r>
                        <a:rPr lang="en-US" dirty="0" smtClean="0"/>
                        <a:t>History of ulcer or amputation </a:t>
                      </a:r>
                      <a:endParaRPr lang="en-US" dirty="0"/>
                    </a:p>
                  </a:txBody>
                  <a:tcPr/>
                </a:tc>
                <a:tc>
                  <a:txBody>
                    <a:bodyPr/>
                    <a:lstStyle/>
                    <a:p>
                      <a:r>
                        <a:rPr lang="en-US" dirty="0" smtClean="0"/>
                        <a:t>Same as category 1.</a:t>
                      </a:r>
                    </a:p>
                    <a:p>
                      <a:r>
                        <a:rPr lang="en-US" dirty="0" smtClean="0"/>
                        <a:t>Consider vascular consultation for combined follow-up if PAD present.</a:t>
                      </a:r>
                      <a:endParaRPr lang="en-US" dirty="0"/>
                    </a:p>
                  </a:txBody>
                  <a:tcPr/>
                </a:tc>
                <a:tc>
                  <a:txBody>
                    <a:bodyPr/>
                    <a:lstStyle/>
                    <a:p>
                      <a:r>
                        <a:rPr lang="en-US" dirty="0" smtClean="0"/>
                        <a:t>Every one to two months (by specialist) </a:t>
                      </a:r>
                      <a:endParaRPr lang="en-US" dirty="0"/>
                    </a:p>
                  </a:txBody>
                  <a:tcPr/>
                </a:tc>
              </a:tr>
            </a:tbl>
          </a:graphicData>
        </a:graphic>
      </p:graphicFrame>
    </p:spTree>
    <p:extLst>
      <p:ext uri="{BB962C8B-B14F-4D97-AF65-F5344CB8AC3E}">
        <p14:creationId xmlns:p14="http://schemas.microsoft.com/office/powerpoint/2010/main" val="20567975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0"/>
            <a:ext cx="8928992" cy="980728"/>
          </a:xfrm>
        </p:spPr>
        <p:txBody>
          <a:bodyPr>
            <a:normAutofit/>
          </a:bodyPr>
          <a:lstStyle/>
          <a:p>
            <a:r>
              <a:rPr lang="en-US" sz="3600" dirty="0"/>
              <a:t>Key components of the diabetic foot exam</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767168187"/>
              </p:ext>
            </p:extLst>
          </p:nvPr>
        </p:nvGraphicFramePr>
        <p:xfrm>
          <a:off x="179512" y="908720"/>
          <a:ext cx="3851920" cy="5751855"/>
        </p:xfrm>
        <a:graphic>
          <a:graphicData uri="http://schemas.openxmlformats.org/drawingml/2006/table">
            <a:tbl>
              <a:tblPr/>
              <a:tblGrid>
                <a:gridCol w="3851920"/>
              </a:tblGrid>
              <a:tr h="552959">
                <a:tc>
                  <a:txBody>
                    <a:bodyPr/>
                    <a:lstStyle/>
                    <a:p>
                      <a:r>
                        <a:rPr lang="en-US" sz="2000" b="0" dirty="0">
                          <a:solidFill>
                            <a:srgbClr val="FF0000"/>
                          </a:solidFill>
                        </a:rPr>
                        <a:t>Inspection </a:t>
                      </a:r>
                    </a:p>
                  </a:txBody>
                  <a:tcPr marL="48772" marR="48772" marT="24386" marB="24386" anchor="ctr">
                    <a:lnL>
                      <a:noFill/>
                    </a:lnL>
                    <a:lnR>
                      <a:noFill/>
                    </a:lnR>
                    <a:lnT>
                      <a:noFill/>
                    </a:lnT>
                    <a:lnB>
                      <a:noFill/>
                    </a:lnB>
                  </a:tcPr>
                </a:tc>
              </a:tr>
              <a:tr h="552959">
                <a:tc>
                  <a:txBody>
                    <a:bodyPr/>
                    <a:lstStyle/>
                    <a:p>
                      <a:r>
                        <a:rPr lang="en-US" sz="1800" b="1" i="1" dirty="0"/>
                        <a:t>Dermatologic </a:t>
                      </a:r>
                    </a:p>
                  </a:txBody>
                  <a:tcPr marL="48772" marR="48772" marT="24386" marB="24386" anchor="ctr">
                    <a:lnL>
                      <a:noFill/>
                    </a:lnL>
                    <a:lnR>
                      <a:noFill/>
                    </a:lnR>
                    <a:lnT>
                      <a:noFill/>
                    </a:lnT>
                    <a:lnB>
                      <a:noFill/>
                    </a:lnB>
                  </a:tcPr>
                </a:tc>
              </a:tr>
              <a:tr h="584767">
                <a:tc>
                  <a:txBody>
                    <a:bodyPr/>
                    <a:lstStyle/>
                    <a:p>
                      <a:r>
                        <a:rPr lang="en-US" sz="1800" dirty="0"/>
                        <a:t>Skin status: color, thickness, dryness, cracking </a:t>
                      </a:r>
                    </a:p>
                  </a:txBody>
                  <a:tcPr marL="48772" marR="48772" marT="24386" marB="24386" anchor="ctr">
                    <a:lnL>
                      <a:noFill/>
                    </a:lnL>
                    <a:lnR>
                      <a:noFill/>
                    </a:lnR>
                    <a:lnT>
                      <a:noFill/>
                    </a:lnT>
                    <a:lnB>
                      <a:noFill/>
                    </a:lnB>
                  </a:tcPr>
                </a:tc>
              </a:tr>
              <a:tr h="552959">
                <a:tc>
                  <a:txBody>
                    <a:bodyPr/>
                    <a:lstStyle/>
                    <a:p>
                      <a:r>
                        <a:rPr lang="en-US" sz="1800" dirty="0"/>
                        <a:t>Sweating </a:t>
                      </a:r>
                    </a:p>
                  </a:txBody>
                  <a:tcPr marL="48772" marR="48772" marT="24386" marB="24386" anchor="ctr">
                    <a:lnL>
                      <a:noFill/>
                    </a:lnL>
                    <a:lnR>
                      <a:noFill/>
                    </a:lnR>
                    <a:lnT>
                      <a:noFill/>
                    </a:lnT>
                    <a:lnB>
                      <a:noFill/>
                    </a:lnB>
                  </a:tcPr>
                </a:tc>
              </a:tr>
              <a:tr h="584767">
                <a:tc>
                  <a:txBody>
                    <a:bodyPr/>
                    <a:lstStyle/>
                    <a:p>
                      <a:r>
                        <a:rPr lang="en-US" sz="1800"/>
                        <a:t>Infection: check between toes for fungal infection </a:t>
                      </a:r>
                    </a:p>
                  </a:txBody>
                  <a:tcPr marL="48772" marR="48772" marT="24386" marB="24386" anchor="ctr">
                    <a:lnL>
                      <a:noFill/>
                    </a:lnL>
                    <a:lnR>
                      <a:noFill/>
                    </a:lnR>
                    <a:lnT>
                      <a:noFill/>
                    </a:lnT>
                    <a:lnB>
                      <a:noFill/>
                    </a:lnB>
                  </a:tcPr>
                </a:tc>
              </a:tr>
              <a:tr h="552959">
                <a:tc>
                  <a:txBody>
                    <a:bodyPr/>
                    <a:lstStyle/>
                    <a:p>
                      <a:r>
                        <a:rPr lang="en-US" sz="1800"/>
                        <a:t>Ulceration </a:t>
                      </a:r>
                    </a:p>
                  </a:txBody>
                  <a:tcPr marL="48772" marR="48772" marT="24386" marB="24386" anchor="ctr">
                    <a:lnL>
                      <a:noFill/>
                    </a:lnL>
                    <a:lnR>
                      <a:noFill/>
                    </a:lnR>
                    <a:lnT>
                      <a:noFill/>
                    </a:lnT>
                    <a:lnB>
                      <a:noFill/>
                    </a:lnB>
                  </a:tcPr>
                </a:tc>
              </a:tr>
              <a:tr h="584767">
                <a:tc>
                  <a:txBody>
                    <a:bodyPr/>
                    <a:lstStyle/>
                    <a:p>
                      <a:r>
                        <a:rPr lang="en-US" sz="1800" dirty="0"/>
                        <a:t>Calluses/blistering: hemorrhage into callus? </a:t>
                      </a:r>
                    </a:p>
                  </a:txBody>
                  <a:tcPr marL="48772" marR="48772" marT="24386" marB="24386" anchor="ctr">
                    <a:lnL>
                      <a:noFill/>
                    </a:lnL>
                    <a:lnR>
                      <a:noFill/>
                    </a:lnR>
                    <a:lnT>
                      <a:noFill/>
                    </a:lnT>
                    <a:lnB>
                      <a:noFill/>
                    </a:lnB>
                  </a:tcPr>
                </a:tc>
              </a:tr>
              <a:tr h="552959">
                <a:tc>
                  <a:txBody>
                    <a:bodyPr/>
                    <a:lstStyle/>
                    <a:p>
                      <a:r>
                        <a:rPr lang="en-US" sz="1800" b="1" i="1" dirty="0"/>
                        <a:t>Musculoskeletal </a:t>
                      </a:r>
                    </a:p>
                  </a:txBody>
                  <a:tcPr marL="48772" marR="48772" marT="24386" marB="24386" anchor="ctr">
                    <a:lnL>
                      <a:noFill/>
                    </a:lnL>
                    <a:lnR>
                      <a:noFill/>
                    </a:lnR>
                    <a:lnT>
                      <a:noFill/>
                    </a:lnT>
                    <a:lnB>
                      <a:noFill/>
                    </a:lnB>
                  </a:tcPr>
                </a:tc>
              </a:tr>
              <a:tr h="584767">
                <a:tc>
                  <a:txBody>
                    <a:bodyPr/>
                    <a:lstStyle/>
                    <a:p>
                      <a:r>
                        <a:rPr lang="en-US" sz="1800" dirty="0"/>
                        <a:t>Deformity, </a:t>
                      </a:r>
                      <a:r>
                        <a:rPr lang="en-US" sz="1800" dirty="0" err="1"/>
                        <a:t>eg</a:t>
                      </a:r>
                      <a:r>
                        <a:rPr lang="en-US" sz="1800" dirty="0"/>
                        <a:t>, claw toes, prominent metatarsal heads, Charcot joint </a:t>
                      </a:r>
                    </a:p>
                  </a:txBody>
                  <a:tcPr marL="48772" marR="48772" marT="24386" marB="24386" anchor="ctr">
                    <a:lnL>
                      <a:noFill/>
                    </a:lnL>
                    <a:lnR>
                      <a:noFill/>
                    </a:lnR>
                    <a:lnT>
                      <a:noFill/>
                    </a:lnT>
                    <a:lnB>
                      <a:noFill/>
                    </a:lnB>
                  </a:tcPr>
                </a:tc>
              </a:tr>
              <a:tr h="584767">
                <a:tc>
                  <a:txBody>
                    <a:bodyPr/>
                    <a:lstStyle/>
                    <a:p>
                      <a:r>
                        <a:rPr lang="en-US" sz="1800" dirty="0"/>
                        <a:t>Muscle wasting (guttering between metatarsals) </a:t>
                      </a:r>
                    </a:p>
                  </a:txBody>
                  <a:tcPr marL="48772" marR="48772" marT="24386" marB="24386" anchor="ctr">
                    <a:lnL>
                      <a:noFill/>
                    </a:lnL>
                    <a:lnR>
                      <a:noFill/>
                    </a:lnR>
                    <a:lnT>
                      <a:noFill/>
                    </a:lnT>
                    <a:lnB>
                      <a:noFill/>
                    </a:lnB>
                  </a:tcPr>
                </a:tc>
              </a:tr>
            </a:tbl>
          </a:graphicData>
        </a:graphic>
      </p:graphicFrame>
      <p:graphicFrame>
        <p:nvGraphicFramePr>
          <p:cNvPr id="10" name="Content Placeholder 9"/>
          <p:cNvGraphicFramePr>
            <a:graphicFrameLocks noGrp="1"/>
          </p:cNvGraphicFramePr>
          <p:nvPr>
            <p:ph sz="quarter" idx="4"/>
            <p:extLst>
              <p:ext uri="{D42A27DB-BD31-4B8C-83A1-F6EECF244321}">
                <p14:modId xmlns:p14="http://schemas.microsoft.com/office/powerpoint/2010/main" val="2228680362"/>
              </p:ext>
            </p:extLst>
          </p:nvPr>
        </p:nvGraphicFramePr>
        <p:xfrm>
          <a:off x="4572000" y="980728"/>
          <a:ext cx="4392487" cy="5688630"/>
        </p:xfrm>
        <a:graphic>
          <a:graphicData uri="http://schemas.openxmlformats.org/drawingml/2006/table">
            <a:tbl>
              <a:tblPr/>
              <a:tblGrid>
                <a:gridCol w="4392487"/>
              </a:tblGrid>
              <a:tr h="632070">
                <a:tc>
                  <a:txBody>
                    <a:bodyPr/>
                    <a:lstStyle/>
                    <a:p>
                      <a:r>
                        <a:rPr lang="en-US" sz="2000" b="0" dirty="0">
                          <a:solidFill>
                            <a:srgbClr val="FF0000"/>
                          </a:solidFill>
                        </a:rPr>
                        <a:t>Neurological assessment </a:t>
                      </a:r>
                    </a:p>
                  </a:txBody>
                  <a:tcPr marL="48807" marR="48807" marT="24403" marB="24403" anchor="ctr">
                    <a:lnL>
                      <a:noFill/>
                    </a:lnL>
                    <a:lnR>
                      <a:noFill/>
                    </a:lnR>
                    <a:lnT>
                      <a:noFill/>
                    </a:lnT>
                    <a:lnB>
                      <a:noFill/>
                    </a:lnB>
                  </a:tcPr>
                </a:tc>
              </a:tr>
              <a:tr h="632070">
                <a:tc>
                  <a:txBody>
                    <a:bodyPr/>
                    <a:lstStyle/>
                    <a:p>
                      <a:r>
                        <a:rPr lang="en-US" sz="1800" dirty="0"/>
                        <a:t>10 g monofilament + one of the following four</a:t>
                      </a:r>
                    </a:p>
                  </a:txBody>
                  <a:tcPr marL="48807" marR="48807" marT="24403" marB="24403" anchor="ctr">
                    <a:lnL>
                      <a:noFill/>
                    </a:lnL>
                    <a:lnR>
                      <a:noFill/>
                    </a:lnR>
                    <a:lnT>
                      <a:noFill/>
                    </a:lnT>
                    <a:lnB>
                      <a:noFill/>
                    </a:lnB>
                  </a:tcPr>
                </a:tc>
              </a:tr>
              <a:tr h="632070">
                <a:tc>
                  <a:txBody>
                    <a:bodyPr/>
                    <a:lstStyle/>
                    <a:p>
                      <a:r>
                        <a:rPr lang="en-US" sz="1800" dirty="0"/>
                        <a:t>Vibration using 128 Hz tuning fork </a:t>
                      </a:r>
                    </a:p>
                  </a:txBody>
                  <a:tcPr marL="48807" marR="48807" marT="24403" marB="24403" anchor="ctr">
                    <a:lnL>
                      <a:noFill/>
                    </a:lnL>
                    <a:lnR>
                      <a:noFill/>
                    </a:lnR>
                    <a:lnT>
                      <a:noFill/>
                    </a:lnT>
                    <a:lnB>
                      <a:noFill/>
                    </a:lnB>
                  </a:tcPr>
                </a:tc>
              </a:tr>
              <a:tr h="632070">
                <a:tc>
                  <a:txBody>
                    <a:bodyPr/>
                    <a:lstStyle/>
                    <a:p>
                      <a:r>
                        <a:rPr lang="en-US" sz="1800" dirty="0"/>
                        <a:t>Pinprick sensation </a:t>
                      </a:r>
                    </a:p>
                  </a:txBody>
                  <a:tcPr marL="48807" marR="48807" marT="24403" marB="24403" anchor="ctr">
                    <a:lnL>
                      <a:noFill/>
                    </a:lnL>
                    <a:lnR>
                      <a:noFill/>
                    </a:lnR>
                    <a:lnT>
                      <a:noFill/>
                    </a:lnT>
                    <a:lnB>
                      <a:noFill/>
                    </a:lnB>
                  </a:tcPr>
                </a:tc>
              </a:tr>
              <a:tr h="632070">
                <a:tc>
                  <a:txBody>
                    <a:bodyPr/>
                    <a:lstStyle/>
                    <a:p>
                      <a:r>
                        <a:rPr lang="en-US" sz="1800" dirty="0"/>
                        <a:t>Ankle reflexes </a:t>
                      </a:r>
                    </a:p>
                  </a:txBody>
                  <a:tcPr marL="48807" marR="48807" marT="24403" marB="24403" anchor="ctr">
                    <a:lnL>
                      <a:noFill/>
                    </a:lnL>
                    <a:lnR>
                      <a:noFill/>
                    </a:lnR>
                    <a:lnT>
                      <a:noFill/>
                    </a:lnT>
                    <a:lnB>
                      <a:noFill/>
                    </a:lnB>
                  </a:tcPr>
                </a:tc>
              </a:tr>
              <a:tr h="632070">
                <a:tc>
                  <a:txBody>
                    <a:bodyPr/>
                    <a:lstStyle/>
                    <a:p>
                      <a:r>
                        <a:rPr lang="en-US" sz="1800" dirty="0"/>
                        <a:t>VPT </a:t>
                      </a:r>
                    </a:p>
                  </a:txBody>
                  <a:tcPr marL="48807" marR="48807" marT="24403" marB="24403" anchor="ctr">
                    <a:lnL>
                      <a:noFill/>
                    </a:lnL>
                    <a:lnR>
                      <a:noFill/>
                    </a:lnR>
                    <a:lnT>
                      <a:noFill/>
                    </a:lnT>
                    <a:lnB>
                      <a:noFill/>
                    </a:lnB>
                  </a:tcPr>
                </a:tc>
              </a:tr>
              <a:tr h="632070">
                <a:tc>
                  <a:txBody>
                    <a:bodyPr/>
                    <a:lstStyle/>
                    <a:p>
                      <a:r>
                        <a:rPr lang="en-US" sz="2000" b="1" dirty="0">
                          <a:solidFill>
                            <a:srgbClr val="FF0000"/>
                          </a:solidFill>
                        </a:rPr>
                        <a:t>Vascular assessment </a:t>
                      </a:r>
                    </a:p>
                  </a:txBody>
                  <a:tcPr marL="48807" marR="48807" marT="24403" marB="24403" anchor="ctr">
                    <a:lnL>
                      <a:noFill/>
                    </a:lnL>
                    <a:lnR>
                      <a:noFill/>
                    </a:lnR>
                    <a:lnT>
                      <a:noFill/>
                    </a:lnT>
                    <a:lnB>
                      <a:noFill/>
                    </a:lnB>
                  </a:tcPr>
                </a:tc>
              </a:tr>
              <a:tr h="632070">
                <a:tc>
                  <a:txBody>
                    <a:bodyPr/>
                    <a:lstStyle/>
                    <a:p>
                      <a:r>
                        <a:rPr lang="en-US" sz="1800" dirty="0"/>
                        <a:t>Foot pulses</a:t>
                      </a:r>
                    </a:p>
                  </a:txBody>
                  <a:tcPr marL="48807" marR="48807" marT="24403" marB="24403" anchor="ctr">
                    <a:lnL>
                      <a:noFill/>
                    </a:lnL>
                    <a:lnR>
                      <a:noFill/>
                    </a:lnR>
                    <a:lnT>
                      <a:noFill/>
                    </a:lnT>
                    <a:lnB>
                      <a:noFill/>
                    </a:lnB>
                  </a:tcPr>
                </a:tc>
              </a:tr>
              <a:tr h="632070">
                <a:tc>
                  <a:txBody>
                    <a:bodyPr/>
                    <a:lstStyle/>
                    <a:p>
                      <a:r>
                        <a:rPr lang="en-US" sz="1800" dirty="0"/>
                        <a:t>ABI, if indicated</a:t>
                      </a:r>
                    </a:p>
                  </a:txBody>
                  <a:tcPr marL="48807" marR="48807" marT="24403" marB="24403" anchor="ctr">
                    <a:lnL>
                      <a:noFill/>
                    </a:lnL>
                    <a:lnR>
                      <a:noFill/>
                    </a:lnR>
                    <a:lnT>
                      <a:noFill/>
                    </a:lnT>
                    <a:lnB>
                      <a:noFill/>
                    </a:lnB>
                  </a:tcPr>
                </a:tc>
              </a:tr>
            </a:tbl>
          </a:graphicData>
        </a:graphic>
      </p:graphicFrame>
    </p:spTree>
    <p:extLst>
      <p:ext uri="{BB962C8B-B14F-4D97-AF65-F5344CB8AC3E}">
        <p14:creationId xmlns:p14="http://schemas.microsoft.com/office/powerpoint/2010/main" val="26938825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899592"/>
            <a:ext cx="9324527" cy="1080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2037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775" y="2701131"/>
            <a:ext cx="36004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5540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7504" y="116632"/>
            <a:ext cx="3312368" cy="6624736"/>
          </a:xfrm>
        </p:spPr>
        <p:txBody>
          <a:bodyPr>
            <a:normAutofit fontScale="92500" lnSpcReduction="10000"/>
          </a:bodyPr>
          <a:lstStyle/>
          <a:p>
            <a:r>
              <a:rPr lang="en-US" dirty="0"/>
              <a:t>Charcot </a:t>
            </a:r>
            <a:r>
              <a:rPr lang="en-US" dirty="0" err="1"/>
              <a:t>arthropathy</a:t>
            </a:r>
            <a:endParaRPr lang="en-US" dirty="0"/>
          </a:p>
          <a:p>
            <a:r>
              <a:rPr lang="en-US" dirty="0" smtClean="0"/>
              <a:t>Diabetic </a:t>
            </a:r>
            <a:r>
              <a:rPr lang="en-US" dirty="0"/>
              <a:t>patient with Charcot </a:t>
            </a:r>
            <a:r>
              <a:rPr lang="en-US" dirty="0" err="1"/>
              <a:t>arthropathy</a:t>
            </a:r>
            <a:r>
              <a:rPr lang="en-US" dirty="0"/>
              <a:t> characterized by collapse of the arch of the midfoot, which is replaced by a bony prominence (arrow). Several factors contribute to this painless condition, including small muscle wasting, decreased sensation, and maldistribution of </a:t>
            </a:r>
            <a:r>
              <a:rPr lang="en-US" dirty="0" err="1"/>
              <a:t>weightbearing</a:t>
            </a:r>
            <a:r>
              <a:rPr lang="en-US" dirty="0"/>
              <a:t>.</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23928" y="2276872"/>
            <a:ext cx="5035273" cy="325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7037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Picture Placeholder 5"/>
          <p:cNvSpPr>
            <a:spLocks noGrp="1"/>
          </p:cNvSpPr>
          <p:nvPr>
            <p:ph type="pic" idx="1"/>
          </p:nvPr>
        </p:nvSpPr>
        <p:spPr>
          <a:xfrm>
            <a:off x="179512" y="0"/>
            <a:ext cx="8568952" cy="4869160"/>
          </a:xfrm>
        </p:spPr>
      </p:sp>
      <p:sp>
        <p:nvSpPr>
          <p:cNvPr id="7" name="Text Placeholder 6"/>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585323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796" y="5013176"/>
            <a:ext cx="5486400" cy="566738"/>
          </a:xfrm>
        </p:spPr>
        <p:txBody>
          <a:bodyPr/>
          <a:lstStyle/>
          <a:p>
            <a:r>
              <a:rPr lang="en-US" dirty="0"/>
              <a:t>Charcot </a:t>
            </a:r>
            <a:r>
              <a:rPr lang="en-US" dirty="0" err="1"/>
              <a:t>arthropathy</a:t>
            </a:r>
            <a:endParaRPr lang="en-US" dirty="0"/>
          </a:p>
        </p:txBody>
      </p:sp>
      <p:sp>
        <p:nvSpPr>
          <p:cNvPr id="3" name="Picture Placeholder 2"/>
          <p:cNvSpPr>
            <a:spLocks noGrp="1"/>
          </p:cNvSpPr>
          <p:nvPr>
            <p:ph type="pic" idx="1"/>
          </p:nvPr>
        </p:nvSpPr>
        <p:spPr>
          <a:xfrm>
            <a:off x="107504" y="-31086"/>
            <a:ext cx="8928992" cy="5040560"/>
          </a:xfrm>
        </p:spPr>
      </p:sp>
      <p:sp>
        <p:nvSpPr>
          <p:cNvPr id="4" name="Text Placeholder 3"/>
          <p:cNvSpPr>
            <a:spLocks noGrp="1"/>
          </p:cNvSpPr>
          <p:nvPr>
            <p:ph type="body" sz="half" idx="2"/>
          </p:nvPr>
        </p:nvSpPr>
        <p:spPr>
          <a:xfrm>
            <a:off x="122711" y="5589240"/>
            <a:ext cx="9036496" cy="1268760"/>
          </a:xfrm>
        </p:spPr>
        <p:txBody>
          <a:bodyPr/>
          <a:lstStyle/>
          <a:p>
            <a:r>
              <a:rPr lang="en-US" dirty="0"/>
              <a:t>Diabetic patient with Charcot </a:t>
            </a:r>
            <a:r>
              <a:rPr lang="en-US" dirty="0" err="1"/>
              <a:t>arthropathy</a:t>
            </a:r>
            <a:r>
              <a:rPr lang="en-US" dirty="0"/>
              <a:t> characterized by collapse of the arch of the midfoot, which is replaced by a bony prominence (arrow). Several factors contribute to this painless condition, including small muscle wasting, decreased sensation, and maldistribution of </a:t>
            </a:r>
            <a:r>
              <a:rPr lang="en-US" dirty="0" err="1"/>
              <a:t>weightbearing</a:t>
            </a:r>
            <a:r>
              <a:rPr lang="en-US" dirty="0" smtClean="0"/>
              <a:t>.</a:t>
            </a:r>
          </a:p>
          <a:p>
            <a:r>
              <a:rPr lang="en-US" dirty="0"/>
              <a:t>2016 </a:t>
            </a:r>
            <a:r>
              <a:rPr lang="en-US" dirty="0" err="1"/>
              <a:t>UpToDate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73645"/>
            <a:ext cx="6408712" cy="413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3723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501271"/>
            <a:ext cx="5486400" cy="566738"/>
          </a:xfrm>
        </p:spPr>
        <p:txBody>
          <a:bodyPr/>
          <a:lstStyle/>
          <a:p>
            <a:r>
              <a:rPr lang="en-US" dirty="0"/>
              <a:t>Monofilament estimation of pressure sensation</a:t>
            </a:r>
          </a:p>
        </p:txBody>
      </p:sp>
      <p:sp>
        <p:nvSpPr>
          <p:cNvPr id="3" name="Picture Placeholder 2"/>
          <p:cNvSpPr>
            <a:spLocks noGrp="1"/>
          </p:cNvSpPr>
          <p:nvPr>
            <p:ph type="pic" idx="1"/>
          </p:nvPr>
        </p:nvSpPr>
        <p:spPr>
          <a:xfrm>
            <a:off x="539552" y="202467"/>
            <a:ext cx="7848872" cy="4234646"/>
          </a:xfrm>
        </p:spPr>
      </p:sp>
      <p:sp>
        <p:nvSpPr>
          <p:cNvPr id="4" name="Text Placeholder 3"/>
          <p:cNvSpPr>
            <a:spLocks noGrp="1"/>
          </p:cNvSpPr>
          <p:nvPr>
            <p:ph type="body" sz="half" idx="2"/>
          </p:nvPr>
        </p:nvSpPr>
        <p:spPr>
          <a:xfrm>
            <a:off x="539552" y="5085184"/>
            <a:ext cx="8208912" cy="1584176"/>
          </a:xfrm>
        </p:spPr>
        <p:txBody>
          <a:bodyPr>
            <a:normAutofit/>
          </a:bodyPr>
          <a:lstStyle/>
          <a:p>
            <a:r>
              <a:rPr lang="en-US" dirty="0"/>
              <a:t>Use of the monofilament pressure </a:t>
            </a:r>
            <a:r>
              <a:rPr lang="en-US" dirty="0" err="1"/>
              <a:t>esthesiometer</a:t>
            </a:r>
            <a:r>
              <a:rPr lang="en-US" dirty="0"/>
              <a:t> for quantitative assessment of the cutaneous pressure perception threshold in the foot. The filament (arrow) is placed at a right angle to the skin on the plantar surface of the foot; pressure is then gradually increased until the filament buckles, indicating that a known amount of pressure (determined by the stiffness of the filament) has been applied. The patient is asked if the pressure has been felt. Diabetic patients with insensitivity to the monofilament are at increased risk for foot ulcers</a:t>
            </a:r>
            <a:r>
              <a:rPr lang="en-US" dirty="0" smtClean="0"/>
              <a:t>.</a:t>
            </a:r>
          </a:p>
          <a:p>
            <a:r>
              <a:rPr lang="en-US" dirty="0"/>
              <a:t>2016 </a:t>
            </a:r>
            <a:r>
              <a:rPr lang="en-US" dirty="0" err="1"/>
              <a:t>UpToDate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12" y="260648"/>
            <a:ext cx="6071208" cy="4208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486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9583" y="-877881"/>
            <a:ext cx="14488567" cy="814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1195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0"/>
            <a:ext cx="9296400" cy="7086600"/>
          </a:xfrm>
        </p:spPr>
      </p:pic>
    </p:spTree>
    <p:extLst>
      <p:ext uri="{BB962C8B-B14F-4D97-AF65-F5344CB8AC3E}">
        <p14:creationId xmlns:p14="http://schemas.microsoft.com/office/powerpoint/2010/main" val="1072183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847"/>
            <a:ext cx="8229600" cy="936104"/>
          </a:xfrm>
        </p:spPr>
        <p:txBody>
          <a:bodyPr>
            <a:normAutofit/>
          </a:bodyPr>
          <a:lstStyle/>
          <a:p>
            <a:r>
              <a:rPr lang="en-US" sz="3600" dirty="0" smtClean="0">
                <a:solidFill>
                  <a:srgbClr val="FF0000"/>
                </a:solidFill>
              </a:rPr>
              <a:t>Distal Symmetric Polyneuropathy</a:t>
            </a:r>
            <a:endParaRPr lang="en-US" sz="3600" dirty="0">
              <a:solidFill>
                <a:srgbClr val="FF0000"/>
              </a:solidFill>
            </a:endParaRPr>
          </a:p>
        </p:txBody>
      </p:sp>
      <p:sp>
        <p:nvSpPr>
          <p:cNvPr id="3" name="Content Placeholder 2"/>
          <p:cNvSpPr>
            <a:spLocks noGrp="1"/>
          </p:cNvSpPr>
          <p:nvPr>
            <p:ph idx="1"/>
          </p:nvPr>
        </p:nvSpPr>
        <p:spPr>
          <a:xfrm>
            <a:off x="107504" y="908720"/>
            <a:ext cx="8928992" cy="5833864"/>
          </a:xfrm>
        </p:spPr>
        <p:txBody>
          <a:bodyPr>
            <a:noAutofit/>
          </a:bodyPr>
          <a:lstStyle/>
          <a:p>
            <a:r>
              <a:rPr lang="en-US" sz="2000" dirty="0" smtClean="0"/>
              <a:t>The symptoms are </a:t>
            </a:r>
            <a:r>
              <a:rPr lang="en-US" sz="2000" dirty="0">
                <a:solidFill>
                  <a:srgbClr val="C00000"/>
                </a:solidFill>
              </a:rPr>
              <a:t>predominantly sensory </a:t>
            </a:r>
            <a:r>
              <a:rPr lang="en-US" sz="2000" dirty="0"/>
              <a:t>and can be classified </a:t>
            </a:r>
            <a:r>
              <a:rPr lang="en-US" sz="2000" dirty="0" smtClean="0"/>
              <a:t>as</a:t>
            </a:r>
          </a:p>
          <a:p>
            <a:r>
              <a:rPr lang="en-US" sz="2000" dirty="0" smtClean="0"/>
              <a:t>positive</a:t>
            </a:r>
          </a:p>
          <a:p>
            <a:pPr lvl="1"/>
            <a:r>
              <a:rPr lang="en-US" sz="2000" dirty="0" smtClean="0"/>
              <a:t>tingling </a:t>
            </a:r>
          </a:p>
          <a:p>
            <a:pPr lvl="1"/>
            <a:r>
              <a:rPr lang="en-US" sz="2000" dirty="0" smtClean="0"/>
              <a:t>Burning</a:t>
            </a:r>
          </a:p>
          <a:p>
            <a:pPr lvl="1"/>
            <a:r>
              <a:rPr lang="en-US" sz="2000" dirty="0" smtClean="0"/>
              <a:t>stabbing pain</a:t>
            </a:r>
          </a:p>
          <a:p>
            <a:pPr lvl="1"/>
            <a:r>
              <a:rPr lang="en-US" sz="2000" dirty="0" smtClean="0"/>
              <a:t>other </a:t>
            </a:r>
            <a:r>
              <a:rPr lang="en-US" sz="2000" dirty="0"/>
              <a:t>abnormal </a:t>
            </a:r>
            <a:r>
              <a:rPr lang="en-US" sz="2000" dirty="0" smtClean="0"/>
              <a:t>sensation</a:t>
            </a:r>
          </a:p>
          <a:p>
            <a:pPr lvl="1"/>
            <a:r>
              <a:rPr lang="en-US" sz="2000" dirty="0" smtClean="0"/>
              <a:t> or </a:t>
            </a:r>
          </a:p>
          <a:p>
            <a:r>
              <a:rPr lang="en-US" sz="2000" dirty="0" smtClean="0"/>
              <a:t>negative</a:t>
            </a:r>
          </a:p>
          <a:p>
            <a:pPr lvl="1"/>
            <a:r>
              <a:rPr lang="en-US" sz="2000" dirty="0" smtClean="0"/>
              <a:t>Sensory loss </a:t>
            </a:r>
          </a:p>
          <a:p>
            <a:pPr lvl="1"/>
            <a:r>
              <a:rPr lang="en-US" sz="2000" dirty="0" smtClean="0"/>
              <a:t>Weakness</a:t>
            </a:r>
          </a:p>
          <a:p>
            <a:pPr lvl="1"/>
            <a:r>
              <a:rPr lang="en-US" sz="2000" dirty="0" smtClean="0"/>
              <a:t>numbness</a:t>
            </a:r>
            <a:endParaRPr lang="en-US" sz="2000" dirty="0"/>
          </a:p>
          <a:p>
            <a:pPr marL="342900" lvl="1" indent="-342900">
              <a:buFont typeface="Arial" panose="020B0604020202020204" pitchFamily="34" charset="0"/>
              <a:buChar char="•"/>
            </a:pPr>
            <a:r>
              <a:rPr lang="en-US" sz="2000" dirty="0" smtClean="0"/>
              <a:t>Motor </a:t>
            </a:r>
            <a:r>
              <a:rPr lang="en-US" sz="2000" dirty="0"/>
              <a:t>symptoms are less common and occur later in the disease process</a:t>
            </a:r>
            <a:r>
              <a:rPr lang="en-US" sz="2000" dirty="0" smtClean="0"/>
              <a:t>.</a:t>
            </a:r>
          </a:p>
          <a:p>
            <a:pPr marL="342900" lvl="1" indent="-342900">
              <a:buFont typeface="Arial" panose="020B0604020202020204" pitchFamily="34" charset="0"/>
              <a:buChar char="•"/>
            </a:pPr>
            <a:r>
              <a:rPr lang="en-US" sz="2000" dirty="0" smtClean="0"/>
              <a:t>Decreased </a:t>
            </a:r>
            <a:r>
              <a:rPr lang="en-US" sz="2000" dirty="0"/>
              <a:t>sensation </a:t>
            </a:r>
            <a:r>
              <a:rPr lang="en-US" sz="2000" dirty="0" smtClean="0"/>
              <a:t>→a </a:t>
            </a:r>
            <a:r>
              <a:rPr lang="en-US" sz="2000" dirty="0"/>
              <a:t>predisposition to painless foot ulcers and subsequent </a:t>
            </a:r>
            <a:r>
              <a:rPr lang="en-US" sz="2000" dirty="0" smtClean="0"/>
              <a:t>amputations</a:t>
            </a:r>
          </a:p>
        </p:txBody>
      </p:sp>
    </p:spTree>
    <p:extLst>
      <p:ext uri="{BB962C8B-B14F-4D97-AF65-F5344CB8AC3E}">
        <p14:creationId xmlns:p14="http://schemas.microsoft.com/office/powerpoint/2010/main" val="2795402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Autofit/>
          </a:bodyPr>
          <a:lstStyle/>
          <a:p>
            <a:r>
              <a:rPr lang="en-US" sz="3600" dirty="0">
                <a:solidFill>
                  <a:srgbClr val="FF0000"/>
                </a:solidFill>
              </a:rPr>
              <a:t>The lifetime risk of </a:t>
            </a:r>
            <a:r>
              <a:rPr lang="en-US" sz="3600" dirty="0" smtClean="0">
                <a:solidFill>
                  <a:srgbClr val="FF0000"/>
                </a:solidFill>
              </a:rPr>
              <a:t>a foot lesion</a:t>
            </a:r>
            <a:br>
              <a:rPr lang="en-US" sz="3600" dirty="0" smtClean="0">
                <a:solidFill>
                  <a:srgbClr val="FF0000"/>
                </a:solidFill>
              </a:rPr>
            </a:br>
            <a:r>
              <a:rPr lang="en-US" sz="3600" dirty="0" smtClean="0"/>
              <a:t> </a:t>
            </a:r>
            <a:r>
              <a:rPr lang="en-US" sz="3600" dirty="0" smtClean="0">
                <a:solidFill>
                  <a:srgbClr val="FF0000"/>
                </a:solidFill>
              </a:rPr>
              <a:t>in persons with DSP</a:t>
            </a:r>
            <a:endParaRPr lang="en-US" sz="3600" dirty="0">
              <a:solidFill>
                <a:srgbClr val="FF0000"/>
              </a:solidFill>
            </a:endParaRPr>
          </a:p>
        </p:txBody>
      </p:sp>
      <p:sp>
        <p:nvSpPr>
          <p:cNvPr id="3" name="Content Placeholder 2"/>
          <p:cNvSpPr>
            <a:spLocks noGrp="1"/>
          </p:cNvSpPr>
          <p:nvPr>
            <p:ph idx="1"/>
          </p:nvPr>
        </p:nvSpPr>
        <p:spPr>
          <a:xfrm>
            <a:off x="152400" y="1981200"/>
            <a:ext cx="8763000" cy="4688160"/>
          </a:xfrm>
        </p:spPr>
        <p:txBody>
          <a:bodyPr>
            <a:normAutofit fontScale="92500" lnSpcReduction="10000"/>
          </a:bodyPr>
          <a:lstStyle/>
          <a:p>
            <a:r>
              <a:rPr lang="en-US" dirty="0" smtClean="0">
                <a:solidFill>
                  <a:srgbClr val="C00000"/>
                </a:solidFill>
              </a:rPr>
              <a:t>►</a:t>
            </a:r>
            <a:r>
              <a:rPr lang="en-US" dirty="0" smtClean="0"/>
              <a:t>ulcer </a:t>
            </a:r>
            <a:r>
              <a:rPr lang="en-US" dirty="0"/>
              <a:t>or </a:t>
            </a:r>
            <a:r>
              <a:rPr lang="en-US" dirty="0" smtClean="0"/>
              <a:t>gangrene (15 to 25% )</a:t>
            </a:r>
          </a:p>
          <a:p>
            <a:endParaRPr lang="en-US" dirty="0" smtClean="0">
              <a:solidFill>
                <a:srgbClr val="C00000"/>
              </a:solidFill>
            </a:endParaRPr>
          </a:p>
          <a:p>
            <a:r>
              <a:rPr lang="en-US" dirty="0" smtClean="0">
                <a:solidFill>
                  <a:srgbClr val="C00000"/>
                </a:solidFill>
              </a:rPr>
              <a:t>► </a:t>
            </a:r>
            <a:r>
              <a:rPr lang="en-US" dirty="0" smtClean="0"/>
              <a:t>imbalance and unsteadiness in gait (fall, lacerations, fractures, or traumatic brain injury)</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DSP= distal symmetric </a:t>
            </a:r>
            <a:r>
              <a:rPr lang="en-US" sz="1800" dirty="0" err="1" smtClean="0"/>
              <a:t>polyneuropathy</a:t>
            </a:r>
            <a:endParaRPr lang="en-US" sz="1800" dirty="0" smtClean="0"/>
          </a:p>
        </p:txBody>
      </p:sp>
    </p:spTree>
    <p:extLst>
      <p:ext uri="{BB962C8B-B14F-4D97-AF65-F5344CB8AC3E}">
        <p14:creationId xmlns:p14="http://schemas.microsoft.com/office/powerpoint/2010/main" val="2068282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TotalTime>
  <Words>2567</Words>
  <Application>Microsoft Office PowerPoint</Application>
  <PresentationFormat>On-screen Show (4:3)</PresentationFormat>
  <Paragraphs>335</Paragraphs>
  <Slides>70</Slides>
  <Notes>4</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IN THE NAME OF GOD</vt:lpstr>
      <vt:lpstr>Diabetic Sensory and Motor Neuropathy</vt:lpstr>
      <vt:lpstr>CASE</vt:lpstr>
      <vt:lpstr>PowerPoint Presentation</vt:lpstr>
      <vt:lpstr>Neuropathy in diabetes</vt:lpstr>
      <vt:lpstr>Distal symmetric polyneuropathy</vt:lpstr>
      <vt:lpstr>PowerPoint Presentation</vt:lpstr>
      <vt:lpstr>Distal Symmetric Polyneuropathy</vt:lpstr>
      <vt:lpstr>The lifetime risk of a foot lesion  in persons with DSP</vt:lpstr>
      <vt:lpstr>Diabetic Sensory and Motor Neuropathy</vt:lpstr>
      <vt:lpstr>Distal Symmetric Polyneuropathy</vt:lpstr>
      <vt:lpstr>The Norfolk quality-of-lif questionnaire for diabetic neuropathy</vt:lpstr>
      <vt:lpstr>Painful diabetic peripheral neuropathy</vt:lpstr>
      <vt:lpstr>Small-fiber dysfunction</vt:lpstr>
      <vt:lpstr>Large-fiber dysfunction</vt:lpstr>
      <vt:lpstr>Pain occurs more often in patients with</vt:lpstr>
      <vt:lpstr>Diagnosis and Evaluation</vt:lpstr>
      <vt:lpstr>Distal Symmetric Polyneuropathy</vt:lpstr>
      <vt:lpstr>Distal Symmetric Polyneuropathy</vt:lpstr>
      <vt:lpstr>Evaluation OF DSP</vt:lpstr>
      <vt:lpstr>Testing sites for pressure sensation in evaluation of diabetic foot</vt:lpstr>
      <vt:lpstr>PowerPoint Presentation</vt:lpstr>
      <vt:lpstr>Should be carefully assessed for other conditions</vt:lpstr>
      <vt:lpstr>History</vt:lpstr>
      <vt:lpstr>Objective testing for neuropathy</vt:lpstr>
      <vt:lpstr>Laboratory studies</vt:lpstr>
      <vt:lpstr>PowerPoint Presentation</vt:lpstr>
      <vt:lpstr>PowerPoint Presentation</vt:lpstr>
      <vt:lpstr>Clinical Management of painful distal symmetric polyneuropathy </vt:lpstr>
      <vt:lpstr>Lifestyle</vt:lpstr>
      <vt:lpstr>PowerPoint Presentation</vt:lpstr>
      <vt:lpstr>Tight glucose control </vt:lpstr>
      <vt:lpstr>Rapid lowering of blood glucose </vt:lpstr>
      <vt:lpstr>Pharmacotherapy</vt:lpstr>
      <vt:lpstr>Pharmacotherapy</vt:lpstr>
      <vt:lpstr>PowerPoint Presentation</vt:lpstr>
      <vt:lpstr>PowerPoint Presentation</vt:lpstr>
      <vt:lpstr>PowerPoint Presentation</vt:lpstr>
      <vt:lpstr>Topical Capsaicin</vt:lpstr>
      <vt:lpstr>Anticonvulsants</vt:lpstr>
      <vt:lpstr>pregabalin</vt:lpstr>
      <vt:lpstr>Gabapentin</vt:lpstr>
      <vt:lpstr>Topiramate</vt:lpstr>
      <vt:lpstr>Tricyclic Antidepressants</vt:lpstr>
      <vt:lpstr>Serotonin–Norepinephrine Reuptake Inhibitors (SNRIs)</vt:lpstr>
      <vt:lpstr>Opioid Analgesics</vt:lpstr>
      <vt:lpstr>Tramadol</vt:lpstr>
      <vt:lpstr>tapentadol</vt:lpstr>
      <vt:lpstr>Gabapentin + sustained-release morphine</vt:lpstr>
      <vt:lpstr>Coexisting Conditions and Choice of Therapy</vt:lpstr>
      <vt:lpstr>Areas of Uncertainty</vt:lpstr>
      <vt:lpstr>vitamin B12 deficiency</vt:lpstr>
      <vt:lpstr>Guidelines</vt:lpstr>
      <vt:lpstr>PowerPoint Presentation</vt:lpstr>
      <vt:lpstr>Summary and Recommendations 1</vt:lpstr>
      <vt:lpstr>Summary and Recommendations 2</vt:lpstr>
      <vt:lpstr>Summary and Recommendations 3</vt:lpstr>
      <vt:lpstr>Summary and Recommendations 4</vt:lpstr>
      <vt:lpstr>PowerPoint Presentation</vt:lpstr>
      <vt:lpstr>PowerPoint Presentation</vt:lpstr>
      <vt:lpstr>Serotonin syndrome</vt:lpstr>
      <vt:lpstr>Risk classification based on the comprehensive foot examination LOPS: loss of protective sensation; PAD: peripheral arterial disease.</vt:lpstr>
      <vt:lpstr>Key components of the diabetic foot exam</vt:lpstr>
      <vt:lpstr>PowerPoint Presentation</vt:lpstr>
      <vt:lpstr>PowerPoint Presentation</vt:lpstr>
      <vt:lpstr>PowerPoint Presentation</vt:lpstr>
      <vt:lpstr>PowerPoint Presentation</vt:lpstr>
      <vt:lpstr>Charcot arthropathy</vt:lpstr>
      <vt:lpstr>Monofilament estimation of pressure sensation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tofighi</dc:creator>
  <cp:lastModifiedBy>tofighi</cp:lastModifiedBy>
  <cp:revision>155</cp:revision>
  <dcterms:created xsi:type="dcterms:W3CDTF">2016-04-28T16:48:56Z</dcterms:created>
  <dcterms:modified xsi:type="dcterms:W3CDTF">2016-05-08T14:30:54Z</dcterms:modified>
</cp:coreProperties>
</file>