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7"/>
  </p:notesMasterIdLst>
  <p:sldIdLst>
    <p:sldId id="515" r:id="rId2"/>
    <p:sldId id="389" r:id="rId3"/>
    <p:sldId id="400" r:id="rId4"/>
    <p:sldId id="401" r:id="rId5"/>
    <p:sldId id="402" r:id="rId6"/>
    <p:sldId id="403" r:id="rId7"/>
    <p:sldId id="404" r:id="rId8"/>
    <p:sldId id="494" r:id="rId9"/>
    <p:sldId id="495" r:id="rId10"/>
    <p:sldId id="497" r:id="rId11"/>
    <p:sldId id="397" r:id="rId12"/>
    <p:sldId id="399" r:id="rId13"/>
    <p:sldId id="398" r:id="rId14"/>
    <p:sldId id="405" r:id="rId15"/>
    <p:sldId id="456" r:id="rId16"/>
    <p:sldId id="457" r:id="rId17"/>
    <p:sldId id="498" r:id="rId18"/>
    <p:sldId id="458" r:id="rId19"/>
    <p:sldId id="500" r:id="rId20"/>
    <p:sldId id="406" r:id="rId21"/>
    <p:sldId id="501" r:id="rId22"/>
    <p:sldId id="395" r:id="rId23"/>
    <p:sldId id="396" r:id="rId24"/>
    <p:sldId id="408" r:id="rId25"/>
    <p:sldId id="409" r:id="rId26"/>
    <p:sldId id="410" r:id="rId27"/>
    <p:sldId id="411" r:id="rId28"/>
    <p:sldId id="412" r:id="rId29"/>
    <p:sldId id="413" r:id="rId30"/>
    <p:sldId id="414" r:id="rId31"/>
    <p:sldId id="415" r:id="rId32"/>
    <p:sldId id="502" r:id="rId33"/>
    <p:sldId id="416" r:id="rId34"/>
    <p:sldId id="417" r:id="rId35"/>
    <p:sldId id="419" r:id="rId36"/>
    <p:sldId id="420" r:id="rId37"/>
    <p:sldId id="421" r:id="rId38"/>
    <p:sldId id="418" r:id="rId39"/>
    <p:sldId id="422" r:id="rId40"/>
    <p:sldId id="503" r:id="rId41"/>
    <p:sldId id="504" r:id="rId42"/>
    <p:sldId id="423" r:id="rId43"/>
    <p:sldId id="425" r:id="rId44"/>
    <p:sldId id="426" r:id="rId45"/>
    <p:sldId id="427" r:id="rId46"/>
    <p:sldId id="428" r:id="rId47"/>
    <p:sldId id="393" r:id="rId48"/>
    <p:sldId id="429" r:id="rId49"/>
    <p:sldId id="505" r:id="rId50"/>
    <p:sldId id="431" r:id="rId51"/>
    <p:sldId id="432" r:id="rId52"/>
    <p:sldId id="433" r:id="rId53"/>
    <p:sldId id="434" r:id="rId54"/>
    <p:sldId id="435" r:id="rId55"/>
    <p:sldId id="394" r:id="rId56"/>
    <p:sldId id="438" r:id="rId57"/>
    <p:sldId id="441" r:id="rId58"/>
    <p:sldId id="436" r:id="rId59"/>
    <p:sldId id="442" r:id="rId60"/>
    <p:sldId id="440" r:id="rId61"/>
    <p:sldId id="444" r:id="rId62"/>
    <p:sldId id="445" r:id="rId63"/>
    <p:sldId id="446" r:id="rId64"/>
    <p:sldId id="447" r:id="rId65"/>
    <p:sldId id="537" r:id="rId66"/>
    <p:sldId id="538" r:id="rId67"/>
    <p:sldId id="448" r:id="rId68"/>
    <p:sldId id="513" r:id="rId69"/>
    <p:sldId id="449" r:id="rId70"/>
    <p:sldId id="450" r:id="rId71"/>
    <p:sldId id="451" r:id="rId72"/>
    <p:sldId id="455" r:id="rId73"/>
    <p:sldId id="517" r:id="rId74"/>
    <p:sldId id="459" r:id="rId75"/>
    <p:sldId id="460" r:id="rId76"/>
    <p:sldId id="531" r:id="rId77"/>
    <p:sldId id="461" r:id="rId78"/>
    <p:sldId id="462" r:id="rId79"/>
    <p:sldId id="463" r:id="rId80"/>
    <p:sldId id="464" r:id="rId81"/>
    <p:sldId id="466" r:id="rId82"/>
    <p:sldId id="520" r:id="rId83"/>
    <p:sldId id="521" r:id="rId84"/>
    <p:sldId id="467" r:id="rId85"/>
    <p:sldId id="522" r:id="rId86"/>
    <p:sldId id="535" r:id="rId87"/>
    <p:sldId id="532" r:id="rId88"/>
    <p:sldId id="468" r:id="rId89"/>
    <p:sldId id="470" r:id="rId90"/>
    <p:sldId id="533" r:id="rId91"/>
    <p:sldId id="523" r:id="rId92"/>
    <p:sldId id="524" r:id="rId93"/>
    <p:sldId id="534" r:id="rId94"/>
    <p:sldId id="536" r:id="rId95"/>
    <p:sldId id="539"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efe" initial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BFD"/>
    <a:srgbClr val="DBEFF3"/>
    <a:srgbClr val="E1D8F6"/>
    <a:srgbClr val="FCD9D2"/>
    <a:srgbClr val="FDD1DA"/>
    <a:srgbClr val="F9F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3" autoAdjust="0"/>
    <p:restoredTop sz="94660"/>
  </p:normalViewPr>
  <p:slideViewPr>
    <p:cSldViewPr snapToGrid="0">
      <p:cViewPr>
        <p:scale>
          <a:sx n="80" d="100"/>
          <a:sy n="80" d="100"/>
        </p:scale>
        <p:origin x="-408" y="204"/>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00993-A8DE-44AC-92C3-CF5FBA603EEC}" type="datetimeFigureOut">
              <a:rPr lang="en-US" smtClean="0"/>
              <a:t>6/8/2020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B8781-E687-4DE7-9909-8C573EF8D065}" type="slidenum">
              <a:rPr lang="en-US" smtClean="0"/>
              <a:t>‹#›</a:t>
            </a:fld>
            <a:endParaRPr lang="en-US"/>
          </a:p>
        </p:txBody>
      </p:sp>
    </p:spTree>
    <p:extLst>
      <p:ext uri="{BB962C8B-B14F-4D97-AF65-F5344CB8AC3E}">
        <p14:creationId xmlns:p14="http://schemas.microsoft.com/office/powerpoint/2010/main" val="13865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81EB120-B39D-4DA4-BEA8-E8228B1E62C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03021-9C94-45BC-924C-724163EFD90A}"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EB120-B39D-4DA4-BEA8-E8228B1E62C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03021-9C94-45BC-924C-724163EFD9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1EB120-B39D-4DA4-BEA8-E8228B1E62C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03021-9C94-45BC-924C-724163EFD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1EB120-B39D-4DA4-BEA8-E8228B1E62C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03021-9C94-45BC-924C-724163EFD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23620" y="2399157"/>
            <a:ext cx="10363200" cy="2200275"/>
          </a:xfrm>
        </p:spPr>
        <p:txBody>
          <a:bodyPr anchor="b">
            <a:normAutofit/>
          </a:bodyPr>
          <a:lstStyle>
            <a:lvl1pPr algn="l">
              <a:defRPr sz="4800" b="0" cap="a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81EB120-B39D-4DA4-BEA8-E8228B1E62CE}"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03021-9C94-45BC-924C-724163EFD90A}"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73352"/>
            <a:ext cx="5384800" cy="4718304"/>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81EB120-B39D-4DA4-BEA8-E8228B1E62CE}"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03021-9C94-45BC-924C-724163EFD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Times New Roman" panose="02020603050405020304" pitchFamily="18" charset="0"/>
                <a:ea typeface="+mn-ea"/>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81EB120-B39D-4DA4-BEA8-E8228B1E62CE}"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03021-9C94-45BC-924C-724163EFD90A}"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81EB120-B39D-4DA4-BEA8-E8228B1E62CE}"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03021-9C94-45BC-924C-724163EFD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EB120-B39D-4DA4-BEA8-E8228B1E62CE}"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03021-9C94-45BC-924C-724163EFD9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EB120-B39D-4DA4-BEA8-E8228B1E62CE}"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03021-9C94-45BC-924C-724163EFD90A}"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81EB120-B39D-4DA4-BEA8-E8228B1E62CE}"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03021-9C94-45BC-924C-724163EFD90A}"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781EB120-B39D-4DA4-BEA8-E8228B1E62CE}" type="datetimeFigureOut">
              <a:rPr lang="en-US" smtClean="0"/>
              <a:t>6/8/2020</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98403021-9C94-45BC-924C-724163EFD9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Times New Roman" panose="02020603050405020304" pitchFamily="18" charset="0"/>
          <a:ea typeface="+mn-ea"/>
          <a:cs typeface="Times New Roman" panose="02020603050405020304" pitchFamily="18"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2474" cy="6970419"/>
          </a:xfrm>
        </p:spPr>
      </p:pic>
      <p:sp>
        <p:nvSpPr>
          <p:cNvPr id="6" name="TextBox 5"/>
          <p:cNvSpPr txBox="1"/>
          <p:nvPr/>
        </p:nvSpPr>
        <p:spPr>
          <a:xfrm>
            <a:off x="2386941" y="130628"/>
            <a:ext cx="7861465" cy="707886"/>
          </a:xfrm>
          <a:prstGeom prst="rect">
            <a:avLst/>
          </a:prstGeom>
          <a:noFill/>
        </p:spPr>
        <p:txBody>
          <a:bodyPr wrap="square" rtlCol="0">
            <a:sp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IN THE NAME of GOD</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383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Clinical symptoms</a:t>
            </a:r>
            <a:endParaRPr lang="en-US" dirty="0"/>
          </a:p>
        </p:txBody>
      </p:sp>
      <p:sp>
        <p:nvSpPr>
          <p:cNvPr id="3" name="Content Placeholder 2"/>
          <p:cNvSpPr>
            <a:spLocks noGrp="1"/>
          </p:cNvSpPr>
          <p:nvPr>
            <p:ph idx="1"/>
          </p:nvPr>
        </p:nvSpPr>
        <p:spPr/>
        <p:txBody>
          <a:bodyPr>
            <a:normAutofit lnSpcReduction="10000"/>
          </a:bodyPr>
          <a:lstStyle/>
          <a:p>
            <a:r>
              <a:rPr lang="en-US" dirty="0"/>
              <a:t>We recommend assessing and aggressively </a:t>
            </a:r>
            <a:r>
              <a:rPr lang="en-US" dirty="0" smtClean="0"/>
              <a:t>managing disease- </a:t>
            </a:r>
            <a:r>
              <a:rPr lang="en-US" dirty="0"/>
              <a:t>associated comorbidities, specifically </a:t>
            </a:r>
            <a:r>
              <a:rPr lang="en-US" dirty="0" smtClean="0"/>
              <a:t>hypertension and </a:t>
            </a:r>
            <a:r>
              <a:rPr lang="en-US" dirty="0"/>
              <a:t>cardiac hypertrophy, diabetes mellitus </a:t>
            </a:r>
            <a:r>
              <a:rPr lang="en-US" dirty="0" smtClean="0"/>
              <a:t>and glucose </a:t>
            </a:r>
            <a:r>
              <a:rPr lang="en-US" dirty="0"/>
              <a:t>intolerance, sleep </a:t>
            </a:r>
            <a:r>
              <a:rPr lang="en-US" dirty="0" err="1"/>
              <a:t>apnoea</a:t>
            </a:r>
            <a:r>
              <a:rPr lang="en-US" dirty="0"/>
              <a:t> and osteopathy (SR</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sz="1000" dirty="0">
                <a:solidFill>
                  <a:srgbClr val="7030A0"/>
                </a:solidFill>
              </a:rPr>
              <a:t>A Consensus Statement on  acromegaly therapeutic outcomes                    </a:t>
            </a:r>
            <a:r>
              <a:rPr lang="en-US" sz="1000" dirty="0" err="1">
                <a:solidFill>
                  <a:srgbClr val="7030A0"/>
                </a:solidFill>
              </a:rPr>
              <a:t>NATuRE</a:t>
            </a:r>
            <a:r>
              <a:rPr lang="en-US" sz="1000" dirty="0">
                <a:solidFill>
                  <a:srgbClr val="7030A0"/>
                </a:solidFill>
              </a:rPr>
              <a:t> </a:t>
            </a:r>
            <a:r>
              <a:rPr lang="en-US" sz="1000" dirty="0" err="1">
                <a:solidFill>
                  <a:srgbClr val="7030A0"/>
                </a:solidFill>
              </a:rPr>
              <a:t>REvIEWS</a:t>
            </a:r>
            <a:endParaRPr lang="en-US" sz="1000" dirty="0"/>
          </a:p>
        </p:txBody>
      </p:sp>
    </p:spTree>
    <p:extLst>
      <p:ext uri="{BB962C8B-B14F-4D97-AF65-F5344CB8AC3E}">
        <p14:creationId xmlns:p14="http://schemas.microsoft.com/office/powerpoint/2010/main" val="3232808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Management of the patient with acromegaly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7915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342" y="244699"/>
            <a:ext cx="9697790" cy="6637544"/>
          </a:xfrm>
        </p:spPr>
      </p:pic>
    </p:spTree>
    <p:extLst>
      <p:ext uri="{BB962C8B-B14F-4D97-AF65-F5344CB8AC3E}">
        <p14:creationId xmlns:p14="http://schemas.microsoft.com/office/powerpoint/2010/main" val="1623550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GH: growth hormone; IGF-1: insulin-like growth factor-1; MRI: magnetic resonance imaging.</a:t>
            </a:r>
            <a:br>
              <a:rPr lang="en-US" dirty="0"/>
            </a:br>
            <a:r>
              <a:rPr lang="en-US" dirty="0"/>
              <a:t>* The diagnosis of acromegaly should be suspected in patients with typical features of GH excess (</a:t>
            </a:r>
            <a:r>
              <a:rPr lang="en-US" dirty="0" err="1"/>
              <a:t>ie</a:t>
            </a:r>
            <a:r>
              <a:rPr lang="en-US" dirty="0"/>
              <a:t>, enlarged jaw, hands, and feet; coarse facial features), pituitary mass, and elevated serum IGF-1. The diagnosis may then be confirmed by inadequate suppression of serum GH after a glucose load.</a:t>
            </a:r>
            <a:br>
              <a:rPr lang="en-US" dirty="0"/>
            </a:br>
            <a:r>
              <a:rPr lang="en-US" dirty="0"/>
              <a:t>¶ Refer to </a:t>
            </a:r>
            <a:r>
              <a:rPr lang="en-US" dirty="0" err="1"/>
              <a:t>UpToDate</a:t>
            </a:r>
            <a:r>
              <a:rPr lang="en-US" dirty="0"/>
              <a:t> topics on medical therapy for acromegaly.</a:t>
            </a:r>
            <a:br>
              <a:rPr lang="en-US" dirty="0"/>
            </a:br>
            <a:r>
              <a:rPr lang="en-US" dirty="0"/>
              <a:t>Δ Stereotactic radiotherapy - single-dose radiotherapy; most common method is the Gamma Knife. Normalization of serum IGF-1 may take &gt;10 years. Medical therapy continued in the interim. Refer to </a:t>
            </a:r>
            <a:r>
              <a:rPr lang="en-US" dirty="0" err="1"/>
              <a:t>UpToDate</a:t>
            </a:r>
            <a:r>
              <a:rPr lang="en-US" dirty="0"/>
              <a:t> topics on medical therapy for acromegaly.</a:t>
            </a:r>
          </a:p>
          <a:p>
            <a:r>
              <a:rPr lang="en-US" dirty="0"/>
              <a:t>Graphic 116165 Version 1.0</a:t>
            </a:r>
          </a:p>
          <a:p>
            <a:endParaRPr lang="en-US" dirty="0"/>
          </a:p>
        </p:txBody>
      </p:sp>
    </p:spTree>
    <p:extLst>
      <p:ext uri="{BB962C8B-B14F-4D97-AF65-F5344CB8AC3E}">
        <p14:creationId xmlns:p14="http://schemas.microsoft.com/office/powerpoint/2010/main" val="2458860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treatment</a:t>
            </a:r>
          </a:p>
        </p:txBody>
      </p:sp>
      <p:sp>
        <p:nvSpPr>
          <p:cNvPr id="3" name="Content Placeholder 2"/>
          <p:cNvSpPr>
            <a:spLocks noGrp="1"/>
          </p:cNvSpPr>
          <p:nvPr>
            <p:ph idx="1"/>
          </p:nvPr>
        </p:nvSpPr>
        <p:spPr/>
        <p:txBody>
          <a:bodyPr/>
          <a:lstStyle/>
          <a:p>
            <a:r>
              <a:rPr lang="en-US" sz="3200" dirty="0"/>
              <a:t>Medical treatment options for these patients </a:t>
            </a:r>
            <a:r>
              <a:rPr lang="en-US" sz="3200" dirty="0" smtClean="0"/>
              <a:t>include: </a:t>
            </a:r>
          </a:p>
          <a:p>
            <a:pPr lvl="2"/>
            <a:r>
              <a:rPr lang="en-US" sz="2600" dirty="0" smtClean="0"/>
              <a:t>Somatostatin analogues</a:t>
            </a:r>
          </a:p>
          <a:p>
            <a:pPr lvl="2"/>
            <a:r>
              <a:rPr lang="en-US" sz="3000" dirty="0" smtClean="0">
                <a:latin typeface="Times New Roman"/>
                <a:cs typeface="Times New Roman"/>
              </a:rPr>
              <a:t>{</a:t>
            </a:r>
            <a:r>
              <a:rPr lang="en-US" sz="3000" dirty="0">
                <a:latin typeface="Times New Roman"/>
                <a:cs typeface="Times New Roman"/>
              </a:rPr>
              <a:t>first-generation SSAs</a:t>
            </a:r>
            <a:r>
              <a:rPr lang="en-US" sz="3000" dirty="0" smtClean="0"/>
              <a:t> </a:t>
            </a:r>
            <a:r>
              <a:rPr lang="en-US" sz="3000" dirty="0"/>
              <a:t>(octreotide, </a:t>
            </a:r>
            <a:r>
              <a:rPr lang="en-US" sz="3000" dirty="0" err="1" smtClean="0"/>
              <a:t>lanreotide</a:t>
            </a:r>
            <a:r>
              <a:rPr lang="en-US" sz="3000" dirty="0" smtClean="0"/>
              <a:t>), </a:t>
            </a:r>
            <a:r>
              <a:rPr lang="en-US" sz="3000" dirty="0"/>
              <a:t>and second-generation </a:t>
            </a:r>
            <a:r>
              <a:rPr lang="en-US" sz="3000" dirty="0" smtClean="0"/>
              <a:t>SSA, (</a:t>
            </a:r>
            <a:r>
              <a:rPr lang="en-US" sz="3000" dirty="0" err="1" smtClean="0"/>
              <a:t>pasireotide</a:t>
            </a:r>
            <a:r>
              <a:rPr lang="en-US" sz="3000" dirty="0" smtClean="0"/>
              <a:t>)} </a:t>
            </a:r>
          </a:p>
          <a:p>
            <a:r>
              <a:rPr lang="en-US" sz="3200" dirty="0" smtClean="0"/>
              <a:t>GH </a:t>
            </a:r>
            <a:r>
              <a:rPr lang="en-US" sz="3200" dirty="0"/>
              <a:t>receptor antagonists (</a:t>
            </a:r>
            <a:r>
              <a:rPr lang="en-US" sz="3200" dirty="0" err="1"/>
              <a:t>pegvisomant</a:t>
            </a:r>
            <a:r>
              <a:rPr lang="en-US" sz="3200" dirty="0" smtClean="0"/>
              <a:t>)</a:t>
            </a:r>
          </a:p>
          <a:p>
            <a:r>
              <a:rPr lang="en-US" sz="3200" dirty="0" smtClean="0"/>
              <a:t>Oral </a:t>
            </a:r>
            <a:r>
              <a:rPr lang="en-US" sz="3200" dirty="0"/>
              <a:t>dopamine agonists (</a:t>
            </a:r>
            <a:r>
              <a:rPr lang="en-US" sz="3200" dirty="0" err="1"/>
              <a:t>cabergoline</a:t>
            </a:r>
            <a:r>
              <a:rPr lang="en-US" sz="3200" dirty="0" smtClean="0"/>
              <a:t>) </a:t>
            </a:r>
            <a:endParaRPr lang="en-US" sz="3200" dirty="0"/>
          </a:p>
        </p:txBody>
      </p:sp>
    </p:spTree>
    <p:extLst>
      <p:ext uri="{BB962C8B-B14F-4D97-AF65-F5344CB8AC3E}">
        <p14:creationId xmlns:p14="http://schemas.microsoft.com/office/powerpoint/2010/main" val="457454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Somatostatin Analogues </a:t>
            </a:r>
          </a:p>
        </p:txBody>
      </p:sp>
      <p:sp>
        <p:nvSpPr>
          <p:cNvPr id="3" name="Content Placeholder 2"/>
          <p:cNvSpPr>
            <a:spLocks noGrp="1"/>
          </p:cNvSpPr>
          <p:nvPr>
            <p:ph idx="1"/>
          </p:nvPr>
        </p:nvSpPr>
        <p:spPr/>
        <p:txBody>
          <a:bodyPr>
            <a:normAutofit lnSpcReduction="10000"/>
          </a:bodyPr>
          <a:lstStyle/>
          <a:p>
            <a:r>
              <a:rPr lang="en-US" dirty="0"/>
              <a:t>SSAs are preferred for tumors that cause </a:t>
            </a:r>
            <a:r>
              <a:rPr lang="en-US" b="1" dirty="0"/>
              <a:t>mass effects </a:t>
            </a:r>
            <a:r>
              <a:rPr lang="en-US" dirty="0"/>
              <a:t>(e.g., visual disturbance or headache) due to their </a:t>
            </a:r>
            <a:r>
              <a:rPr lang="en-US" i="1" dirty="0"/>
              <a:t>location</a:t>
            </a:r>
            <a:r>
              <a:rPr lang="en-US" dirty="0"/>
              <a:t> or </a:t>
            </a:r>
            <a:r>
              <a:rPr lang="en-US" i="1" dirty="0"/>
              <a:t>invasiveness </a:t>
            </a:r>
            <a:endParaRPr lang="en-US" i="1" dirty="0" smtClean="0"/>
          </a:p>
          <a:p>
            <a:endParaRPr lang="en-US" dirty="0" smtClean="0"/>
          </a:p>
          <a:p>
            <a:r>
              <a:rPr lang="en-US" b="1" dirty="0" err="1" smtClean="0"/>
              <a:t>Pasireotide</a:t>
            </a:r>
            <a:r>
              <a:rPr lang="en-US" dirty="0" smtClean="0"/>
              <a:t> </a:t>
            </a:r>
            <a:r>
              <a:rPr lang="en-US" dirty="0"/>
              <a:t>has the added potential of worsening </a:t>
            </a:r>
            <a:r>
              <a:rPr lang="en-US" b="1" dirty="0"/>
              <a:t>hyperglycemia</a:t>
            </a:r>
            <a:r>
              <a:rPr lang="en-US" dirty="0"/>
              <a:t> and contributing to the development of frank </a:t>
            </a:r>
            <a:r>
              <a:rPr lang="en-US" dirty="0" smtClean="0"/>
              <a:t>diabetes.</a:t>
            </a:r>
          </a:p>
          <a:p>
            <a:endParaRPr lang="en-US" dirty="0"/>
          </a:p>
          <a:p>
            <a:endParaRPr lang="en-US" dirty="0" smtClean="0"/>
          </a:p>
          <a:p>
            <a:endParaRPr lang="en-US" dirty="0"/>
          </a:p>
          <a:p>
            <a:endParaRPr lang="en-US" dirty="0" smtClean="0"/>
          </a:p>
          <a:p>
            <a:pPr marL="0" indent="0">
              <a:buNone/>
            </a:pPr>
            <a:endParaRPr lang="en-US" dirty="0"/>
          </a:p>
          <a:p>
            <a:endParaRPr lang="en-US" dirty="0" smtClean="0"/>
          </a:p>
          <a:p>
            <a:r>
              <a:rPr lang="en-US" sz="1100" dirty="0">
                <a:solidFill>
                  <a:srgbClr val="7030A0"/>
                </a:solidFill>
              </a:rPr>
              <a:t>PREDICTIVE MARKERS FOR POST-SURGICAL MEDICAL MANAGEMENT OF ACROMEGALY: A SYSTEMATIC REVIEW AND CONSENSUS TREATMENT GUIDELINE</a:t>
            </a:r>
          </a:p>
          <a:p>
            <a:r>
              <a:rPr lang="en-US" sz="1100" dirty="0">
                <a:solidFill>
                  <a:srgbClr val="7030A0"/>
                </a:solidFill>
              </a:rPr>
              <a:t>DOI:10.4158/EP-2018-0500</a:t>
            </a:r>
          </a:p>
          <a:p>
            <a:r>
              <a:rPr lang="en-US" sz="1100" dirty="0">
                <a:solidFill>
                  <a:srgbClr val="7030A0"/>
                </a:solidFill>
              </a:rPr>
              <a:t>© 2018 AACE.</a:t>
            </a:r>
          </a:p>
          <a:p>
            <a:endParaRPr lang="en-US" dirty="0"/>
          </a:p>
        </p:txBody>
      </p:sp>
    </p:spTree>
    <p:extLst>
      <p:ext uri="{BB962C8B-B14F-4D97-AF65-F5344CB8AC3E}">
        <p14:creationId xmlns:p14="http://schemas.microsoft.com/office/powerpoint/2010/main" val="3766310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Dopamine agonists (DAs) </a:t>
            </a:r>
          </a:p>
        </p:txBody>
      </p:sp>
      <p:sp>
        <p:nvSpPr>
          <p:cNvPr id="3" name="Content Placeholder 2"/>
          <p:cNvSpPr>
            <a:spLocks noGrp="1"/>
          </p:cNvSpPr>
          <p:nvPr>
            <p:ph idx="1"/>
          </p:nvPr>
        </p:nvSpPr>
        <p:spPr/>
        <p:txBody>
          <a:bodyPr>
            <a:normAutofit fontScale="85000" lnSpcReduction="20000"/>
          </a:bodyPr>
          <a:lstStyle/>
          <a:p>
            <a:r>
              <a:rPr lang="en-US" dirty="0" err="1" smtClean="0"/>
              <a:t>Cabergoline</a:t>
            </a:r>
            <a:r>
              <a:rPr lang="en-US" dirty="0" smtClean="0"/>
              <a:t> </a:t>
            </a:r>
          </a:p>
          <a:p>
            <a:r>
              <a:rPr lang="en-US" dirty="0" smtClean="0"/>
              <a:t>a </a:t>
            </a:r>
            <a:r>
              <a:rPr lang="en-US" dirty="0"/>
              <a:t>second drug </a:t>
            </a:r>
            <a:r>
              <a:rPr lang="en-US" dirty="0" smtClean="0"/>
              <a:t>class</a:t>
            </a:r>
          </a:p>
          <a:p>
            <a:r>
              <a:rPr lang="en-US" dirty="0" smtClean="0"/>
              <a:t>As </a:t>
            </a:r>
            <a:r>
              <a:rPr lang="en-US" dirty="0"/>
              <a:t>with the SSAs, DAs can directly suppress GH expression by the tumor. These agents are widely used to inhibit prolactin release under various conditions. </a:t>
            </a:r>
            <a:endParaRPr lang="en-US" dirty="0" smtClean="0"/>
          </a:p>
          <a:p>
            <a:r>
              <a:rPr lang="en-US" dirty="0" smtClean="0"/>
              <a:t>tumors </a:t>
            </a:r>
            <a:r>
              <a:rPr lang="en-US" dirty="0"/>
              <a:t>that produce prolactin in addition to GH (the so called </a:t>
            </a:r>
            <a:r>
              <a:rPr lang="en-US" b="1" i="1" dirty="0" err="1"/>
              <a:t>mammosomatotroph</a:t>
            </a:r>
            <a:r>
              <a:rPr lang="en-US" b="1" i="1" dirty="0"/>
              <a:t> tumors </a:t>
            </a:r>
            <a:r>
              <a:rPr lang="en-US" dirty="0"/>
              <a:t>and </a:t>
            </a:r>
            <a:r>
              <a:rPr lang="en-US" b="1" i="1" dirty="0"/>
              <a:t>mixed</a:t>
            </a:r>
            <a:r>
              <a:rPr lang="en-US" dirty="0"/>
              <a:t> </a:t>
            </a:r>
            <a:r>
              <a:rPr lang="en-US" b="1" i="1" dirty="0" err="1"/>
              <a:t>somatotroph-lactotroph</a:t>
            </a:r>
            <a:r>
              <a:rPr lang="en-US" b="1" i="1" dirty="0"/>
              <a:t> tumors</a:t>
            </a:r>
            <a:r>
              <a:rPr lang="en-US" dirty="0"/>
              <a:t>). </a:t>
            </a:r>
            <a:endParaRPr lang="en-US" dirty="0" smtClean="0"/>
          </a:p>
          <a:p>
            <a:r>
              <a:rPr lang="en-US" b="1" dirty="0" smtClean="0"/>
              <a:t>DA </a:t>
            </a:r>
            <a:r>
              <a:rPr lang="en-US" b="1" dirty="0"/>
              <a:t>monotherapy </a:t>
            </a:r>
            <a:r>
              <a:rPr lang="en-US" dirty="0"/>
              <a:t>has limited effect on pure </a:t>
            </a:r>
            <a:r>
              <a:rPr lang="en-US" dirty="0" err="1"/>
              <a:t>somatotroph</a:t>
            </a:r>
            <a:r>
              <a:rPr lang="en-US" dirty="0"/>
              <a:t> tumors and is generally reserved for individuals with </a:t>
            </a:r>
            <a:r>
              <a:rPr lang="en-US" b="1" i="1" dirty="0"/>
              <a:t>modest IGF-1 </a:t>
            </a:r>
            <a:r>
              <a:rPr lang="en-US" b="1" i="1" dirty="0" smtClean="0"/>
              <a:t>elevation</a:t>
            </a:r>
            <a:r>
              <a:rPr lang="en-US" dirty="0" smtClean="0"/>
              <a:t>. (1)</a:t>
            </a:r>
          </a:p>
          <a:p>
            <a:endParaRPr lang="en-US" dirty="0" smtClean="0"/>
          </a:p>
          <a:p>
            <a:endParaRPr lang="en-US" dirty="0" smtClean="0"/>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smtClean="0">
              <a:solidFill>
                <a:srgbClr val="7030A0"/>
              </a:solidFill>
            </a:endParaRPr>
          </a:p>
          <a:p>
            <a:endParaRPr lang="en-US" sz="1000" dirty="0">
              <a:solidFill>
                <a:srgbClr val="7030A0"/>
              </a:solidFill>
            </a:endParaRPr>
          </a:p>
          <a:p>
            <a:r>
              <a:rPr lang="en-US" sz="1000" dirty="0" smtClean="0">
                <a:solidFill>
                  <a:srgbClr val="7030A0"/>
                </a:solidFill>
              </a:rPr>
              <a:t>1)PREDICTIVE </a:t>
            </a:r>
            <a:r>
              <a:rPr lang="en-US" sz="1000" dirty="0">
                <a:solidFill>
                  <a:srgbClr val="7030A0"/>
                </a:solidFill>
              </a:rPr>
              <a:t>MARKERS FOR POST-SURGICAL MEDICAL MANAGEMENT OF ACROMEGALY: A SYSTEMATIC REVIEW AND CONSENSUS TREATMENT GUIDELINE</a:t>
            </a:r>
          </a:p>
          <a:p>
            <a:r>
              <a:rPr lang="en-US" sz="1000" dirty="0">
                <a:solidFill>
                  <a:srgbClr val="7030A0"/>
                </a:solidFill>
              </a:rPr>
              <a:t>DOI:10.4158/EP-2018-0500</a:t>
            </a:r>
          </a:p>
          <a:p>
            <a:r>
              <a:rPr lang="en-US" sz="1000" dirty="0">
                <a:solidFill>
                  <a:srgbClr val="7030A0"/>
                </a:solidFill>
              </a:rPr>
              <a:t>© 2018 AACE</a:t>
            </a:r>
            <a:r>
              <a:rPr lang="en-US" sz="1000" dirty="0" smtClean="0">
                <a:solidFill>
                  <a:srgbClr val="7030A0"/>
                </a:solidFill>
              </a:rPr>
              <a:t>.</a:t>
            </a:r>
          </a:p>
          <a:p>
            <a:endParaRPr lang="en-US" sz="1000" dirty="0">
              <a:solidFill>
                <a:srgbClr val="7030A0"/>
              </a:solidFill>
            </a:endParaRPr>
          </a:p>
        </p:txBody>
      </p:sp>
    </p:spTree>
    <p:extLst>
      <p:ext uri="{BB962C8B-B14F-4D97-AF65-F5344CB8AC3E}">
        <p14:creationId xmlns:p14="http://schemas.microsoft.com/office/powerpoint/2010/main" val="2638218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Dopamine agonists (DAs) </a:t>
            </a:r>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However, the benefits are largely limited to patients with mildly elevated levels of IGF1 at baseline, with the </a:t>
            </a:r>
            <a:r>
              <a:rPr lang="en-US" b="1" dirty="0" smtClean="0"/>
              <a:t>greatest benefit </a:t>
            </a:r>
            <a:r>
              <a:rPr lang="en-US" dirty="0" smtClean="0"/>
              <a:t>seen in those with </a:t>
            </a:r>
            <a:r>
              <a:rPr lang="en-US" b="1" dirty="0" smtClean="0"/>
              <a:t>IGF1 levels .1.5 times </a:t>
            </a:r>
            <a:r>
              <a:rPr lang="en-US" dirty="0" smtClean="0"/>
              <a:t>the upper limit of normal (MQ). </a:t>
            </a:r>
          </a:p>
          <a:p>
            <a:endParaRPr lang="en-US" dirty="0" smtClean="0"/>
          </a:p>
          <a:p>
            <a:endParaRPr lang="en-US" dirty="0" smtClean="0"/>
          </a:p>
          <a:p>
            <a:r>
              <a:rPr lang="en-US" dirty="0" smtClean="0"/>
              <a:t>We recommend that </a:t>
            </a:r>
            <a:r>
              <a:rPr lang="en-US" dirty="0" err="1" smtClean="0"/>
              <a:t>cabergoline</a:t>
            </a:r>
            <a:r>
              <a:rPr lang="en-US" dirty="0" smtClean="0"/>
              <a:t> should therefore be considered as a </a:t>
            </a:r>
            <a:r>
              <a:rPr lang="en-US" b="1" dirty="0" smtClean="0"/>
              <a:t>first- line medical </a:t>
            </a:r>
            <a:r>
              <a:rPr lang="en-US" dirty="0" smtClean="0"/>
              <a:t>therapy or as an addition to first- generation SRL in patients with </a:t>
            </a:r>
            <a:r>
              <a:rPr lang="en-US" b="1" dirty="0" smtClean="0"/>
              <a:t>IGF1 levels &lt;2.5 times</a:t>
            </a:r>
            <a:r>
              <a:rPr lang="en-US" dirty="0" smtClean="0"/>
              <a:t> the upper limit of normal (DR).</a:t>
            </a:r>
          </a:p>
          <a:p>
            <a:pPr marL="0" indent="0">
              <a:buNone/>
            </a:pPr>
            <a:endParaRPr lang="en-US" dirty="0" smtClean="0"/>
          </a:p>
          <a:p>
            <a:endParaRPr lang="en-US" sz="1000" dirty="0" smtClean="0">
              <a:solidFill>
                <a:srgbClr val="7030A0"/>
              </a:solidFill>
            </a:endParaRPr>
          </a:p>
          <a:p>
            <a:endParaRPr lang="en-US" sz="1000" dirty="0" smtClean="0">
              <a:solidFill>
                <a:srgbClr val="7030A0"/>
              </a:solidFill>
            </a:endParaRPr>
          </a:p>
          <a:p>
            <a:r>
              <a:rPr lang="en-US" sz="1600" dirty="0" smtClean="0">
                <a:solidFill>
                  <a:srgbClr val="7030A0"/>
                </a:solidFill>
              </a:rPr>
              <a:t>A Consensus Statement on  acromegaly therapeutic outcomes                    </a:t>
            </a:r>
            <a:r>
              <a:rPr lang="en-US" sz="1600" dirty="0" err="1" smtClean="0">
                <a:solidFill>
                  <a:srgbClr val="7030A0"/>
                </a:solidFill>
              </a:rPr>
              <a:t>NATuRE</a:t>
            </a:r>
            <a:r>
              <a:rPr lang="en-US" sz="1600" dirty="0" smtClean="0">
                <a:solidFill>
                  <a:srgbClr val="7030A0"/>
                </a:solidFill>
              </a:rPr>
              <a:t> </a:t>
            </a:r>
            <a:r>
              <a:rPr lang="en-US" sz="1600" dirty="0" err="1" smtClean="0">
                <a:solidFill>
                  <a:srgbClr val="7030A0"/>
                </a:solidFill>
              </a:rPr>
              <a:t>REvIEWS</a:t>
            </a:r>
            <a:endParaRPr lang="en-US" sz="1600" dirty="0" smtClean="0">
              <a:solidFill>
                <a:srgbClr val="7030A0"/>
              </a:solidFill>
            </a:endParaRPr>
          </a:p>
          <a:p>
            <a:r>
              <a:rPr lang="en-US" sz="1600" dirty="0" smtClean="0"/>
              <a:t>DR=</a:t>
            </a:r>
            <a:r>
              <a:rPr lang="en-US" sz="1600" dirty="0"/>
              <a:t> Discretionary recommendation (DR): based on VLQ or LQ evidence</a:t>
            </a:r>
            <a:endParaRPr lang="en-US" sz="1600" dirty="0" smtClean="0">
              <a:solidFill>
                <a:srgbClr val="7030A0"/>
              </a:solidFill>
            </a:endParaRPr>
          </a:p>
          <a:p>
            <a:endParaRPr lang="en-US" sz="1600" dirty="0"/>
          </a:p>
        </p:txBody>
      </p:sp>
    </p:spTree>
    <p:extLst>
      <p:ext uri="{BB962C8B-B14F-4D97-AF65-F5344CB8AC3E}">
        <p14:creationId xmlns:p14="http://schemas.microsoft.com/office/powerpoint/2010/main" val="2156376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GH receptor antagonist (GHRA) </a:t>
            </a:r>
          </a:p>
        </p:txBody>
      </p:sp>
      <p:sp>
        <p:nvSpPr>
          <p:cNvPr id="3" name="Content Placeholder 2"/>
          <p:cNvSpPr>
            <a:spLocks noGrp="1"/>
          </p:cNvSpPr>
          <p:nvPr>
            <p:ph idx="1"/>
          </p:nvPr>
        </p:nvSpPr>
        <p:spPr/>
        <p:txBody>
          <a:bodyPr/>
          <a:lstStyle/>
          <a:p>
            <a:r>
              <a:rPr lang="en-US" dirty="0" err="1" smtClean="0"/>
              <a:t>pegvisomant</a:t>
            </a:r>
            <a:r>
              <a:rPr lang="en-US" dirty="0" smtClean="0"/>
              <a:t> </a:t>
            </a:r>
            <a:r>
              <a:rPr lang="en-US" dirty="0"/>
              <a:t>is used to </a:t>
            </a:r>
            <a:endParaRPr lang="en-US" dirty="0" smtClean="0"/>
          </a:p>
          <a:p>
            <a:r>
              <a:rPr lang="en-US" dirty="0" smtClean="0"/>
              <a:t>block </a:t>
            </a:r>
            <a:r>
              <a:rPr lang="en-US" dirty="0"/>
              <a:t>the action of GH on target tissues. </a:t>
            </a:r>
            <a:endParaRPr lang="en-US" dirty="0" smtClean="0"/>
          </a:p>
          <a:p>
            <a:r>
              <a:rPr lang="en-US" dirty="0" smtClean="0"/>
              <a:t>does </a:t>
            </a:r>
            <a:r>
              <a:rPr lang="en-US" dirty="0"/>
              <a:t>not reduce GH levels or tumor size </a:t>
            </a:r>
            <a:endParaRPr lang="en-US" dirty="0" smtClean="0"/>
          </a:p>
          <a:p>
            <a:r>
              <a:rPr lang="en-US" dirty="0" smtClean="0"/>
              <a:t>but </a:t>
            </a:r>
            <a:r>
              <a:rPr lang="en-US" dirty="0"/>
              <a:t>reduces IGF-1 production. </a:t>
            </a:r>
            <a:endParaRPr lang="en-US" dirty="0" smtClean="0"/>
          </a:p>
          <a:p>
            <a:r>
              <a:rPr lang="en-US" dirty="0" err="1" smtClean="0"/>
              <a:t>Pegvisomant</a:t>
            </a:r>
            <a:r>
              <a:rPr lang="en-US" dirty="0" smtClean="0"/>
              <a:t> </a:t>
            </a:r>
            <a:r>
              <a:rPr lang="en-US" dirty="0"/>
              <a:t>dosage is typically titrated until IGF-1 is within the age-adjusted normative </a:t>
            </a:r>
            <a:r>
              <a:rPr lang="en-US" dirty="0" smtClean="0"/>
              <a:t>range (1).</a:t>
            </a:r>
          </a:p>
          <a:p>
            <a:r>
              <a:rPr lang="en-US" dirty="0" smtClean="0"/>
              <a:t>(</a:t>
            </a:r>
            <a:r>
              <a:rPr lang="en-US" dirty="0"/>
              <a:t>from 10 mg </a:t>
            </a:r>
            <a:r>
              <a:rPr lang="en-US" dirty="0" smtClean="0"/>
              <a:t>per day </a:t>
            </a:r>
            <a:r>
              <a:rPr lang="en-US" dirty="0"/>
              <a:t>to 30 mg per </a:t>
            </a:r>
            <a:r>
              <a:rPr lang="en-US" dirty="0" smtClean="0"/>
              <a:t>day). </a:t>
            </a:r>
          </a:p>
          <a:p>
            <a:r>
              <a:rPr lang="en-US" dirty="0"/>
              <a:t>age and </a:t>
            </a:r>
            <a:r>
              <a:rPr lang="en-US" dirty="0" smtClean="0"/>
              <a:t>BMI(2)</a:t>
            </a:r>
            <a:endParaRPr lang="en-US" sz="1000" dirty="0" smtClean="0">
              <a:solidFill>
                <a:srgbClr val="7030A0"/>
              </a:solidFill>
            </a:endParaRPr>
          </a:p>
          <a:p>
            <a:r>
              <a:rPr lang="en-US" sz="1000" dirty="0" smtClean="0">
                <a:solidFill>
                  <a:srgbClr val="7030A0"/>
                </a:solidFill>
              </a:rPr>
              <a:t>1)PREDICTIVE </a:t>
            </a:r>
            <a:r>
              <a:rPr lang="en-US" sz="1000" dirty="0">
                <a:solidFill>
                  <a:srgbClr val="7030A0"/>
                </a:solidFill>
              </a:rPr>
              <a:t>MARKERS FOR POST-SURGICAL MEDICAL MANAGEMENT OF ACROMEGALY: A SYSTEMATIC REVIEW AND CONSENSUS TREATMENT GUIDELINE</a:t>
            </a:r>
          </a:p>
          <a:p>
            <a:r>
              <a:rPr lang="en-US" sz="1000" dirty="0">
                <a:solidFill>
                  <a:srgbClr val="7030A0"/>
                </a:solidFill>
              </a:rPr>
              <a:t>DOI:10.4158/EP-2018-0500</a:t>
            </a:r>
          </a:p>
          <a:p>
            <a:r>
              <a:rPr lang="en-US" sz="1000" dirty="0">
                <a:solidFill>
                  <a:srgbClr val="7030A0"/>
                </a:solidFill>
              </a:rPr>
              <a:t>© 2018 AACE</a:t>
            </a:r>
            <a:r>
              <a:rPr lang="en-US" sz="1000" dirty="0" smtClean="0">
                <a:solidFill>
                  <a:srgbClr val="7030A0"/>
                </a:solidFill>
              </a:rPr>
              <a:t>.</a:t>
            </a:r>
          </a:p>
          <a:p>
            <a:r>
              <a:rPr lang="en-US" sz="1000" dirty="0" smtClean="0">
                <a:solidFill>
                  <a:srgbClr val="7030A0"/>
                </a:solidFill>
              </a:rPr>
              <a:t>2) </a:t>
            </a:r>
            <a:r>
              <a:rPr lang="en-US" sz="1000" dirty="0">
                <a:solidFill>
                  <a:srgbClr val="7030A0"/>
                </a:solidFill>
              </a:rPr>
              <a:t>A Consensus Statement on acromegaly therapeutic outcomes . </a:t>
            </a:r>
            <a:r>
              <a:rPr lang="en-US" sz="1000" dirty="0" err="1">
                <a:solidFill>
                  <a:srgbClr val="7030A0"/>
                </a:solidFill>
              </a:rPr>
              <a:t>NATuRE</a:t>
            </a:r>
            <a:r>
              <a:rPr lang="en-US" sz="1000" dirty="0">
                <a:solidFill>
                  <a:srgbClr val="7030A0"/>
                </a:solidFill>
              </a:rPr>
              <a:t> </a:t>
            </a:r>
            <a:r>
              <a:rPr lang="en-US" sz="1000" dirty="0" err="1">
                <a:solidFill>
                  <a:srgbClr val="7030A0"/>
                </a:solidFill>
              </a:rPr>
              <a:t>REvIEWS</a:t>
            </a:r>
            <a:r>
              <a:rPr lang="en-US" sz="1000" dirty="0">
                <a:solidFill>
                  <a:srgbClr val="7030A0"/>
                </a:solidFill>
              </a:rPr>
              <a:t> | </a:t>
            </a:r>
            <a:r>
              <a:rPr lang="en-US" sz="1000" dirty="0" err="1">
                <a:solidFill>
                  <a:srgbClr val="7030A0"/>
                </a:solidFill>
              </a:rPr>
              <a:t>EndoCrinoloGy</a:t>
            </a:r>
            <a:r>
              <a:rPr lang="en-US" sz="1000" dirty="0">
                <a:solidFill>
                  <a:srgbClr val="7030A0"/>
                </a:solidFill>
              </a:rPr>
              <a:t>. volume 14 | SEPTEMBER 2018 |</a:t>
            </a:r>
          </a:p>
          <a:p>
            <a:endParaRPr lang="en-US" dirty="0"/>
          </a:p>
        </p:txBody>
      </p:sp>
    </p:spTree>
    <p:extLst>
      <p:ext uri="{BB962C8B-B14F-4D97-AF65-F5344CB8AC3E}">
        <p14:creationId xmlns:p14="http://schemas.microsoft.com/office/powerpoint/2010/main" val="1012782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Oestrogens</a:t>
            </a:r>
            <a:r>
              <a:rPr lang="en-US" dirty="0"/>
              <a:t> and SERMs</a:t>
            </a:r>
          </a:p>
        </p:txBody>
      </p:sp>
      <p:sp>
        <p:nvSpPr>
          <p:cNvPr id="3" name="Content Placeholder 2"/>
          <p:cNvSpPr>
            <a:spLocks noGrp="1"/>
          </p:cNvSpPr>
          <p:nvPr>
            <p:ph idx="1"/>
          </p:nvPr>
        </p:nvSpPr>
        <p:spPr/>
        <p:txBody>
          <a:bodyPr>
            <a:normAutofit lnSpcReduction="10000"/>
          </a:bodyPr>
          <a:lstStyle/>
          <a:p>
            <a:r>
              <a:rPr lang="en-US" dirty="0" err="1"/>
              <a:t>Oestrogens</a:t>
            </a:r>
            <a:r>
              <a:rPr lang="en-US" dirty="0"/>
              <a:t> and selective </a:t>
            </a:r>
            <a:r>
              <a:rPr lang="en-US" dirty="0" err="1"/>
              <a:t>oestrogen</a:t>
            </a:r>
            <a:r>
              <a:rPr lang="en-US" dirty="0"/>
              <a:t> receptor </a:t>
            </a:r>
            <a:r>
              <a:rPr lang="en-US" dirty="0" smtClean="0"/>
              <a:t>modulators (SERMs</a:t>
            </a:r>
            <a:r>
              <a:rPr lang="en-US" dirty="0"/>
              <a:t>) reduce levels of IGF1 in patients with </a:t>
            </a:r>
            <a:r>
              <a:rPr lang="en-US" dirty="0" smtClean="0"/>
              <a:t>acromegaly when </a:t>
            </a:r>
            <a:r>
              <a:rPr lang="en-US" dirty="0"/>
              <a:t>used </a:t>
            </a:r>
            <a:r>
              <a:rPr lang="en-US" b="1" dirty="0"/>
              <a:t>alone</a:t>
            </a:r>
            <a:r>
              <a:rPr lang="en-US" dirty="0"/>
              <a:t> or in </a:t>
            </a:r>
            <a:r>
              <a:rPr lang="en-US" b="1" dirty="0"/>
              <a:t>combination</a:t>
            </a:r>
            <a:r>
              <a:rPr lang="en-US" dirty="0"/>
              <a:t> with</a:t>
            </a:r>
          </a:p>
          <a:p>
            <a:r>
              <a:rPr lang="en-US" dirty="0"/>
              <a:t>an </a:t>
            </a:r>
            <a:r>
              <a:rPr lang="en-US" b="1" dirty="0"/>
              <a:t>SRL</a:t>
            </a:r>
            <a:r>
              <a:rPr lang="en-US" dirty="0"/>
              <a:t> or </a:t>
            </a:r>
            <a:r>
              <a:rPr lang="en-US" dirty="0" err="1" smtClean="0"/>
              <a:t>cabergoline</a:t>
            </a:r>
            <a:r>
              <a:rPr lang="en-US" dirty="0" smtClean="0"/>
              <a:t> </a:t>
            </a:r>
            <a:r>
              <a:rPr lang="en-US" u="sng" dirty="0"/>
              <a:t>(VLQ</a:t>
            </a:r>
            <a:r>
              <a:rPr lang="en-US" dirty="0"/>
              <a:t>). </a:t>
            </a:r>
            <a:endParaRPr lang="en-US" dirty="0" smtClean="0"/>
          </a:p>
          <a:p>
            <a:r>
              <a:rPr lang="en-US" dirty="0" smtClean="0"/>
              <a:t>SERMs </a:t>
            </a:r>
            <a:r>
              <a:rPr lang="en-US" dirty="0"/>
              <a:t>might have </a:t>
            </a:r>
            <a:r>
              <a:rPr lang="en-US" dirty="0" smtClean="0"/>
              <a:t>an additional </a:t>
            </a:r>
            <a:r>
              <a:rPr lang="en-US" dirty="0"/>
              <a:t>benefit in men with acromegaly and </a:t>
            </a:r>
            <a:r>
              <a:rPr lang="en-US" dirty="0" smtClean="0"/>
              <a:t>hypogonadism, as </a:t>
            </a:r>
            <a:r>
              <a:rPr lang="en-US" dirty="0"/>
              <a:t>these agents also increase levels </a:t>
            </a:r>
            <a:r>
              <a:rPr lang="en-US" dirty="0" smtClean="0"/>
              <a:t>of testosterone </a:t>
            </a:r>
            <a:r>
              <a:rPr lang="en-US" dirty="0"/>
              <a:t>(VLQ). </a:t>
            </a:r>
            <a:endParaRPr lang="en-US" dirty="0" smtClean="0"/>
          </a:p>
          <a:p>
            <a:r>
              <a:rPr lang="en-US" dirty="0" smtClean="0"/>
              <a:t>However</a:t>
            </a:r>
            <a:r>
              <a:rPr lang="en-US" dirty="0"/>
              <a:t>, as published </a:t>
            </a:r>
            <a:r>
              <a:rPr lang="en-US" dirty="0" smtClean="0"/>
              <a:t>evidence is </a:t>
            </a:r>
            <a:r>
              <a:rPr lang="en-US" dirty="0"/>
              <a:t>limited, optimal use of these agents remains </a:t>
            </a:r>
            <a:r>
              <a:rPr lang="en-US" dirty="0" smtClean="0"/>
              <a:t>undetermined, and </a:t>
            </a:r>
            <a:r>
              <a:rPr lang="en-US" dirty="0"/>
              <a:t>sex- specific adverse effects should </a:t>
            </a:r>
            <a:r>
              <a:rPr lang="en-US" dirty="0" smtClean="0"/>
              <a:t>also be </a:t>
            </a:r>
            <a:r>
              <a:rPr lang="en-US" dirty="0"/>
              <a:t>considered</a:t>
            </a:r>
            <a:r>
              <a:rPr lang="en-US" dirty="0" smtClean="0"/>
              <a:t>.</a:t>
            </a:r>
          </a:p>
          <a:p>
            <a:endParaRPr lang="en-US" dirty="0"/>
          </a:p>
          <a:p>
            <a:endParaRPr lang="en-US" dirty="0" smtClean="0"/>
          </a:p>
          <a:p>
            <a:pPr marL="0" indent="0">
              <a:buNone/>
            </a:pPr>
            <a:endParaRPr lang="en-US" dirty="0" smtClean="0"/>
          </a:p>
          <a:p>
            <a:r>
              <a:rPr lang="en-US" dirty="0">
                <a:solidFill>
                  <a:srgbClr val="7030A0"/>
                </a:solidFill>
              </a:rPr>
              <a:t>A Consensus Statement on acromegaly therapeutic outcomes . </a:t>
            </a:r>
            <a:r>
              <a:rPr lang="en-US" dirty="0" err="1">
                <a:solidFill>
                  <a:srgbClr val="7030A0"/>
                </a:solidFill>
              </a:rPr>
              <a:t>NATuRE</a:t>
            </a:r>
            <a:r>
              <a:rPr lang="en-US" dirty="0">
                <a:solidFill>
                  <a:srgbClr val="7030A0"/>
                </a:solidFill>
              </a:rPr>
              <a:t> </a:t>
            </a:r>
            <a:r>
              <a:rPr lang="en-US" dirty="0" err="1">
                <a:solidFill>
                  <a:srgbClr val="7030A0"/>
                </a:solidFill>
              </a:rPr>
              <a:t>REvIEWS</a:t>
            </a:r>
            <a:r>
              <a:rPr lang="en-US" dirty="0">
                <a:solidFill>
                  <a:srgbClr val="7030A0"/>
                </a:solidFill>
              </a:rPr>
              <a:t> | </a:t>
            </a:r>
            <a:r>
              <a:rPr lang="en-US" dirty="0" err="1">
                <a:solidFill>
                  <a:srgbClr val="7030A0"/>
                </a:solidFill>
              </a:rPr>
              <a:t>EndoCrinoloGy</a:t>
            </a:r>
            <a:r>
              <a:rPr lang="en-US" dirty="0">
                <a:solidFill>
                  <a:srgbClr val="7030A0"/>
                </a:solidFill>
              </a:rPr>
              <a:t>. volume 14 | SEPTEMBER 2018</a:t>
            </a:r>
            <a:endParaRPr lang="en-US" dirty="0"/>
          </a:p>
          <a:p>
            <a:endParaRPr lang="en-US" dirty="0" smtClean="0"/>
          </a:p>
          <a:p>
            <a:endParaRPr lang="en-US" dirty="0"/>
          </a:p>
        </p:txBody>
      </p:sp>
    </p:spTree>
    <p:extLst>
      <p:ext uri="{BB962C8B-B14F-4D97-AF65-F5344CB8AC3E}">
        <p14:creationId xmlns:p14="http://schemas.microsoft.com/office/powerpoint/2010/main" val="530536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3620" y="629393"/>
            <a:ext cx="10363200" cy="3970040"/>
          </a:xfrm>
          <a:noFill/>
        </p:spPr>
        <p:txBody>
          <a:bodyPr>
            <a:normAutofit fontScale="90000"/>
          </a:bodyPr>
          <a:lstStyle/>
          <a:p>
            <a:r>
              <a:rPr lang="en-US" dirty="0"/>
              <a:t/>
            </a:r>
            <a:br>
              <a:rPr lang="en-US" dirty="0"/>
            </a:br>
            <a:r>
              <a:rPr lang="en-US" dirty="0"/>
              <a:t> </a:t>
            </a:r>
            <a:r>
              <a:rPr lang="en-US" sz="4800" dirty="0"/>
              <a:t>Medical Treatment with Somatostatin Analogues </a:t>
            </a:r>
            <a:r>
              <a:rPr lang="en-US" sz="4800" dirty="0" smtClean="0"/>
              <a:t>&amp;</a:t>
            </a:r>
            <a:r>
              <a:rPr lang="en-US" dirty="0"/>
              <a:t/>
            </a:r>
            <a:br>
              <a:rPr lang="en-US" dirty="0"/>
            </a:br>
            <a:r>
              <a:rPr lang="en-US" dirty="0"/>
              <a:t> PREDICTIVE MARKERS FOR POST-SURGICAL MEDICAL MANAGEMENT OF ACROMEGALY </a:t>
            </a:r>
            <a:endParaRPr lang="en-US" sz="4800"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43582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treatment goals for acromegaly</a:t>
            </a:r>
          </a:p>
        </p:txBody>
      </p:sp>
      <p:sp>
        <p:nvSpPr>
          <p:cNvPr id="3" name="Content Placeholder 2"/>
          <p:cNvSpPr>
            <a:spLocks noGrp="1"/>
          </p:cNvSpPr>
          <p:nvPr>
            <p:ph idx="1"/>
          </p:nvPr>
        </p:nvSpPr>
        <p:spPr/>
        <p:txBody>
          <a:bodyPr>
            <a:normAutofit/>
          </a:bodyPr>
          <a:lstStyle/>
          <a:p>
            <a:r>
              <a:rPr lang="en-US" dirty="0"/>
              <a:t>reduce the tumor size </a:t>
            </a:r>
            <a:endParaRPr lang="en-US" dirty="0" smtClean="0"/>
          </a:p>
          <a:p>
            <a:r>
              <a:rPr lang="en-US" dirty="0" smtClean="0"/>
              <a:t>and </a:t>
            </a:r>
            <a:r>
              <a:rPr lang="en-US" dirty="0"/>
              <a:t>to maintain GH and IGF-1 within normal ranges as well as </a:t>
            </a:r>
            <a:endParaRPr lang="en-US" dirty="0" smtClean="0"/>
          </a:p>
          <a:p>
            <a:r>
              <a:rPr lang="en-US" dirty="0" smtClean="0"/>
              <a:t>to </a:t>
            </a:r>
            <a:r>
              <a:rPr lang="en-US" dirty="0"/>
              <a:t>improve the clinical symptoms and signs of </a:t>
            </a:r>
            <a:r>
              <a:rPr lang="en-US" dirty="0" smtClean="0"/>
              <a:t>acromegaly(1)</a:t>
            </a:r>
          </a:p>
          <a:p>
            <a:r>
              <a:rPr lang="en-US" dirty="0" smtClean="0"/>
              <a:t>Consider the </a:t>
            </a:r>
            <a:r>
              <a:rPr lang="en-US" dirty="0"/>
              <a:t>effect of therapy on disease- related morbidity </a:t>
            </a:r>
            <a:r>
              <a:rPr lang="en-US" dirty="0" smtClean="0"/>
              <a:t>and mortality(2)</a:t>
            </a:r>
            <a:endParaRPr lang="en-US" dirty="0"/>
          </a:p>
          <a:p>
            <a:endParaRPr lang="en-US" dirty="0" smtClean="0"/>
          </a:p>
          <a:p>
            <a:pPr marL="0" indent="0">
              <a:buNone/>
            </a:pPr>
            <a:endParaRPr lang="en-US" dirty="0"/>
          </a:p>
          <a:p>
            <a:r>
              <a:rPr lang="en-US" dirty="0" smtClean="0">
                <a:solidFill>
                  <a:srgbClr val="7030A0"/>
                </a:solidFill>
              </a:rPr>
              <a:t>1)Medical </a:t>
            </a:r>
            <a:r>
              <a:rPr lang="en-US" dirty="0">
                <a:solidFill>
                  <a:srgbClr val="7030A0"/>
                </a:solidFill>
              </a:rPr>
              <a:t>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a:t>
            </a:r>
            <a:r>
              <a:rPr lang="en-US" dirty="0" smtClean="0">
                <a:solidFill>
                  <a:srgbClr val="7030A0"/>
                </a:solidFill>
              </a:rPr>
              <a:t>2093-5978</a:t>
            </a:r>
          </a:p>
          <a:p>
            <a:r>
              <a:rPr lang="en-US" dirty="0" smtClean="0">
                <a:solidFill>
                  <a:srgbClr val="7030A0"/>
                </a:solidFill>
              </a:rPr>
              <a:t>2)</a:t>
            </a:r>
            <a:r>
              <a:rPr lang="en-US" dirty="0">
                <a:solidFill>
                  <a:srgbClr val="7030A0"/>
                </a:solidFill>
              </a:rPr>
              <a:t> A Consensus Statement on acromegaly therapeutic outcomes . </a:t>
            </a:r>
            <a:r>
              <a:rPr lang="en-US" dirty="0" err="1">
                <a:solidFill>
                  <a:srgbClr val="7030A0"/>
                </a:solidFill>
              </a:rPr>
              <a:t>NATuRE</a:t>
            </a:r>
            <a:r>
              <a:rPr lang="en-US" dirty="0">
                <a:solidFill>
                  <a:srgbClr val="7030A0"/>
                </a:solidFill>
              </a:rPr>
              <a:t> </a:t>
            </a:r>
            <a:r>
              <a:rPr lang="en-US" dirty="0" err="1">
                <a:solidFill>
                  <a:srgbClr val="7030A0"/>
                </a:solidFill>
              </a:rPr>
              <a:t>REvIEWS</a:t>
            </a:r>
            <a:r>
              <a:rPr lang="en-US" dirty="0">
                <a:solidFill>
                  <a:srgbClr val="7030A0"/>
                </a:solidFill>
              </a:rPr>
              <a:t> | </a:t>
            </a:r>
            <a:r>
              <a:rPr lang="en-US" dirty="0" err="1">
                <a:solidFill>
                  <a:srgbClr val="7030A0"/>
                </a:solidFill>
              </a:rPr>
              <a:t>EndoCrinoloGy</a:t>
            </a:r>
            <a:r>
              <a:rPr lang="en-US" dirty="0">
                <a:solidFill>
                  <a:srgbClr val="7030A0"/>
                </a:solidFill>
              </a:rPr>
              <a:t>. volume 14 | SEPTEMBER 2018 |</a:t>
            </a:r>
          </a:p>
          <a:p>
            <a:endParaRPr lang="en-US" dirty="0">
              <a:solidFill>
                <a:srgbClr val="7030A0"/>
              </a:solidFill>
            </a:endParaRPr>
          </a:p>
          <a:p>
            <a:endParaRPr lang="en-US" dirty="0"/>
          </a:p>
        </p:txBody>
      </p:sp>
    </p:spTree>
    <p:extLst>
      <p:ext uri="{BB962C8B-B14F-4D97-AF65-F5344CB8AC3E}">
        <p14:creationId xmlns:p14="http://schemas.microsoft.com/office/powerpoint/2010/main" val="826059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SOMATOSTATIN AND THE SOMATOSTATIN RECEPTOR</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342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399"/>
            <a:ext cx="10972800" cy="1166611"/>
          </a:xfrm>
        </p:spPr>
        <p:txBody>
          <a:bodyPr>
            <a:noAutofit/>
          </a:bodyPr>
          <a:lstStyle/>
          <a:p>
            <a:r>
              <a:rPr lang="en-US" dirty="0">
                <a:latin typeface="Times New Roman" panose="02020603050405020304" pitchFamily="18" charset="0"/>
                <a:cs typeface="Times New Roman" panose="02020603050405020304" pitchFamily="18" charset="0"/>
              </a:rPr>
              <a:t>SOMATOSTATIN AND THE SOMATOSTATIN RECEPTOR</a:t>
            </a:r>
          </a:p>
        </p:txBody>
      </p:sp>
      <p:sp>
        <p:nvSpPr>
          <p:cNvPr id="3" name="Content Placeholder 2"/>
          <p:cNvSpPr>
            <a:spLocks noGrp="1"/>
          </p:cNvSpPr>
          <p:nvPr>
            <p:ph idx="1"/>
          </p:nvPr>
        </p:nvSpPr>
        <p:spPr>
          <a:xfrm>
            <a:off x="609600" y="1828800"/>
            <a:ext cx="10972800" cy="4648200"/>
          </a:xfrm>
        </p:spPr>
        <p:txBody>
          <a:bodyPr>
            <a:normAutofit lnSpcReduction="10000"/>
          </a:bodyPr>
          <a:lstStyle/>
          <a:p>
            <a:r>
              <a:rPr lang="en-US" sz="3200" dirty="0"/>
              <a:t>The secretion of GH from the anterior pituitary gland is inhibited by many factors </a:t>
            </a:r>
            <a:r>
              <a:rPr lang="en-US" sz="3200" dirty="0" smtClean="0"/>
              <a:t>including: </a:t>
            </a:r>
            <a:r>
              <a:rPr lang="en-US" sz="3200" dirty="0"/>
              <a:t>somatostatin</a:t>
            </a:r>
            <a:endParaRPr lang="en-US" sz="3200" dirty="0" smtClean="0"/>
          </a:p>
          <a:p>
            <a:pPr lvl="1"/>
            <a:r>
              <a:rPr lang="en-US" sz="2800" dirty="0" smtClean="0"/>
              <a:t>from </a:t>
            </a:r>
            <a:r>
              <a:rPr lang="en-US" sz="2800" dirty="0"/>
              <a:t>the </a:t>
            </a:r>
            <a:r>
              <a:rPr lang="en-US" sz="2800" dirty="0" smtClean="0"/>
              <a:t>hypothalamus (</a:t>
            </a:r>
            <a:r>
              <a:rPr lang="en-US" sz="2800" dirty="0"/>
              <a:t>14 amino acids </a:t>
            </a:r>
            <a:r>
              <a:rPr lang="en-US" sz="2800" dirty="0" smtClean="0"/>
              <a:t>)</a:t>
            </a:r>
          </a:p>
          <a:p>
            <a:pPr lvl="1"/>
            <a:r>
              <a:rPr lang="en-US" sz="2800" dirty="0"/>
              <a:t>GI tract (28 amino acids from δ-cells at the duodenum and jejunum </a:t>
            </a:r>
            <a:r>
              <a:rPr lang="en-US" sz="2800" dirty="0" smtClean="0"/>
              <a:t>)</a:t>
            </a:r>
          </a:p>
          <a:p>
            <a:pPr lvl="1"/>
            <a:endParaRPr lang="en-US" sz="2800" dirty="0"/>
          </a:p>
          <a:p>
            <a:pPr lvl="1"/>
            <a:endParaRPr lang="en-US" sz="2800" dirty="0" smtClean="0"/>
          </a:p>
          <a:p>
            <a:pPr lvl="1"/>
            <a:endParaRPr lang="en-US" sz="2800" dirty="0"/>
          </a:p>
          <a:p>
            <a:r>
              <a:rPr lang="en-US" dirty="0">
                <a:solidFill>
                  <a:srgbClr val="7030A0"/>
                </a:solidFill>
              </a:rPr>
              <a:t>Medical 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a:p>
            <a:pPr lvl="1"/>
            <a:endParaRPr lang="en-US" sz="2800" dirty="0" smtClean="0"/>
          </a:p>
          <a:p>
            <a:pPr lvl="1"/>
            <a:endParaRPr lang="en-US" sz="2800" dirty="0" smtClean="0"/>
          </a:p>
          <a:p>
            <a:pPr lvl="1"/>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33201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284" y="669410"/>
            <a:ext cx="7029353" cy="579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403761" y="890649"/>
            <a:ext cx="3058768" cy="5483519"/>
          </a:xfrm>
        </p:spPr>
        <p:txBody>
          <a:bodyPr>
            <a:normAutofit/>
          </a:bodyPr>
          <a:lstStyle/>
          <a:p>
            <a:r>
              <a:rPr lang="en-US" sz="2800" dirty="0">
                <a:solidFill>
                  <a:srgbClr val="C00000"/>
                </a:solidFill>
              </a:rPr>
              <a:t>Somatostatin</a:t>
            </a:r>
            <a:r>
              <a:rPr lang="en-US" sz="2800" dirty="0"/>
              <a:t> exerts inhibitory effects on all of hormone secretions from the pituitary, pancreas, gut, and gallbladder by binding to somatostatin receptors (SSTR).</a:t>
            </a:r>
          </a:p>
        </p:txBody>
      </p:sp>
    </p:spTree>
    <p:extLst>
      <p:ext uri="{BB962C8B-B14F-4D97-AF65-F5344CB8AC3E}">
        <p14:creationId xmlns:p14="http://schemas.microsoft.com/office/powerpoint/2010/main" val="287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Somatostatin </a:t>
            </a:r>
            <a:r>
              <a:rPr lang="en-US" dirty="0"/>
              <a:t>receptors (SSTR) </a:t>
            </a:r>
          </a:p>
        </p:txBody>
      </p:sp>
      <p:sp>
        <p:nvSpPr>
          <p:cNvPr id="6" name="Content Placeholder 5"/>
          <p:cNvSpPr>
            <a:spLocks noGrp="1"/>
          </p:cNvSpPr>
          <p:nvPr>
            <p:ph idx="1"/>
          </p:nvPr>
        </p:nvSpPr>
        <p:spPr/>
        <p:txBody>
          <a:bodyPr>
            <a:normAutofit lnSpcReduction="10000"/>
          </a:bodyPr>
          <a:lstStyle/>
          <a:p>
            <a:r>
              <a:rPr lang="en-US" dirty="0"/>
              <a:t>Five subtypes of the SSTR have been </a:t>
            </a:r>
            <a:r>
              <a:rPr lang="en-US" dirty="0" smtClean="0"/>
              <a:t>identified.</a:t>
            </a:r>
          </a:p>
          <a:p>
            <a:r>
              <a:rPr lang="en-US" dirty="0" smtClean="0"/>
              <a:t> </a:t>
            </a:r>
            <a:r>
              <a:rPr lang="en-US" dirty="0"/>
              <a:t>GH-secreting pituitary tumor cells mainly express SSTR </a:t>
            </a:r>
            <a:r>
              <a:rPr lang="en-US" dirty="0">
                <a:solidFill>
                  <a:srgbClr val="C00000"/>
                </a:solidFill>
              </a:rPr>
              <a:t>type 2</a:t>
            </a:r>
            <a:r>
              <a:rPr lang="en-US" dirty="0"/>
              <a:t> (SSTR2, &gt;95%) and </a:t>
            </a:r>
            <a:r>
              <a:rPr lang="en-US" dirty="0">
                <a:solidFill>
                  <a:srgbClr val="C00000"/>
                </a:solidFill>
              </a:rPr>
              <a:t>type 5</a:t>
            </a:r>
            <a:r>
              <a:rPr lang="en-US" dirty="0"/>
              <a:t> receptors (SSTR5, &gt;85%) </a:t>
            </a:r>
            <a:endParaRPr lang="en-US" dirty="0" smtClean="0"/>
          </a:p>
          <a:p>
            <a:r>
              <a:rPr lang="en-US" dirty="0" smtClean="0"/>
              <a:t>while </a:t>
            </a:r>
            <a:r>
              <a:rPr lang="en-US" b="1" i="1" dirty="0"/>
              <a:t>type 3</a:t>
            </a:r>
            <a:r>
              <a:rPr lang="en-US" dirty="0"/>
              <a:t> (SSTR3) and </a:t>
            </a:r>
            <a:r>
              <a:rPr lang="en-US" b="1" i="1" dirty="0"/>
              <a:t>type 1</a:t>
            </a:r>
            <a:r>
              <a:rPr lang="en-US" dirty="0"/>
              <a:t> receptors (SSTR1) are each expressed on 40% of GH-secreting </a:t>
            </a:r>
            <a:r>
              <a:rPr lang="en-US" dirty="0" smtClean="0"/>
              <a:t>tumors</a:t>
            </a:r>
          </a:p>
          <a:p>
            <a:r>
              <a:rPr lang="en-US" dirty="0" smtClean="0"/>
              <a:t>type </a:t>
            </a:r>
            <a:r>
              <a:rPr lang="en-US" dirty="0"/>
              <a:t>4 receptors (SSTR4) are rarely expressed </a:t>
            </a:r>
            <a:endParaRPr lang="en-US" dirty="0" smtClean="0"/>
          </a:p>
          <a:p>
            <a:endParaRPr lang="en-US" dirty="0" smtClean="0"/>
          </a:p>
          <a:p>
            <a:r>
              <a:rPr lang="en-US" dirty="0" smtClean="0"/>
              <a:t>SSTR2 &gt; SSTR5  &gt; SSTR3 and SSTR1 &gt; SSTR4</a:t>
            </a:r>
          </a:p>
          <a:p>
            <a:r>
              <a:rPr lang="en-US" dirty="0">
                <a:latin typeface="Times New Roman"/>
                <a:cs typeface="Times New Roman"/>
              </a:rPr>
              <a:t>    ↓ </a:t>
            </a:r>
            <a:r>
              <a:rPr lang="en-US" dirty="0" smtClean="0">
                <a:latin typeface="Times New Roman"/>
                <a:cs typeface="Times New Roman"/>
              </a:rPr>
              <a:t>             ↓                          ↓                      ↓</a:t>
            </a:r>
            <a:endParaRPr lang="en-US" dirty="0" smtClean="0"/>
          </a:p>
          <a:p>
            <a:r>
              <a:rPr lang="en-US" dirty="0" smtClean="0"/>
              <a:t>95%         85%                       45</a:t>
            </a:r>
            <a:r>
              <a:rPr lang="en-US" dirty="0"/>
              <a:t>% </a:t>
            </a:r>
            <a:r>
              <a:rPr lang="en-US" dirty="0" smtClean="0"/>
              <a:t>               rarely</a:t>
            </a:r>
          </a:p>
          <a:p>
            <a:endParaRPr lang="en-US" dirty="0" smtClean="0"/>
          </a:p>
          <a:p>
            <a:r>
              <a:rPr lang="en-US" sz="1000" dirty="0" smtClean="0">
                <a:solidFill>
                  <a:srgbClr val="7030A0"/>
                </a:solidFill>
              </a:rPr>
              <a:t>Medical </a:t>
            </a:r>
            <a:r>
              <a:rPr lang="en-US" sz="1000" dirty="0">
                <a:solidFill>
                  <a:srgbClr val="7030A0"/>
                </a:solidFill>
              </a:rPr>
              <a:t>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spTree>
    <p:extLst>
      <p:ext uri="{BB962C8B-B14F-4D97-AF65-F5344CB8AC3E}">
        <p14:creationId xmlns:p14="http://schemas.microsoft.com/office/powerpoint/2010/main" val="3271605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SSTR</a:t>
            </a:r>
          </a:p>
        </p:txBody>
      </p:sp>
      <p:sp>
        <p:nvSpPr>
          <p:cNvPr id="3" name="Content Placeholder 2"/>
          <p:cNvSpPr>
            <a:spLocks noGrp="1"/>
          </p:cNvSpPr>
          <p:nvPr>
            <p:ph idx="1"/>
          </p:nvPr>
        </p:nvSpPr>
        <p:spPr/>
        <p:txBody>
          <a:bodyPr>
            <a:normAutofit/>
          </a:bodyPr>
          <a:lstStyle/>
          <a:p>
            <a:r>
              <a:rPr lang="en-US" dirty="0"/>
              <a:t>In addition, SSTR has been confirmed to be expressed </a:t>
            </a:r>
            <a:r>
              <a:rPr lang="en-US" dirty="0" smtClean="0"/>
              <a:t>within:</a:t>
            </a:r>
          </a:p>
          <a:p>
            <a:r>
              <a:rPr lang="en-US" dirty="0" smtClean="0"/>
              <a:t> </a:t>
            </a:r>
            <a:r>
              <a:rPr lang="en-US" dirty="0"/>
              <a:t>the </a:t>
            </a:r>
            <a:r>
              <a:rPr lang="en-US" dirty="0" smtClean="0"/>
              <a:t>CNS</a:t>
            </a:r>
          </a:p>
          <a:p>
            <a:r>
              <a:rPr lang="en-US" dirty="0" smtClean="0"/>
              <a:t>GI tract</a:t>
            </a:r>
          </a:p>
          <a:p>
            <a:r>
              <a:rPr lang="en-US" dirty="0" smtClean="0"/>
              <a:t>inflammatory</a:t>
            </a:r>
            <a:r>
              <a:rPr lang="en-US" dirty="0"/>
              <a:t>,  immune cells </a:t>
            </a:r>
            <a:endParaRPr lang="en-US" dirty="0" smtClean="0"/>
          </a:p>
          <a:p>
            <a:r>
              <a:rPr lang="en-US" dirty="0" smtClean="0"/>
              <a:t>endocrine </a:t>
            </a:r>
            <a:r>
              <a:rPr lang="en-US" dirty="0"/>
              <a:t>cells </a:t>
            </a:r>
            <a:endParaRPr lang="en-US" dirty="0" smtClean="0"/>
          </a:p>
          <a:p>
            <a:endParaRPr lang="en-US" dirty="0"/>
          </a:p>
          <a:p>
            <a:endParaRPr lang="en-US" dirty="0" smtClean="0"/>
          </a:p>
          <a:p>
            <a:endParaRPr lang="en-US" dirty="0"/>
          </a:p>
          <a:p>
            <a:r>
              <a:rPr lang="en-US" dirty="0">
                <a:solidFill>
                  <a:srgbClr val="7030A0"/>
                </a:solidFill>
              </a:rPr>
              <a:t>Medical 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a:p>
            <a:endParaRPr lang="en-US" dirty="0"/>
          </a:p>
        </p:txBody>
      </p:sp>
    </p:spTree>
    <p:extLst>
      <p:ext uri="{BB962C8B-B14F-4D97-AF65-F5344CB8AC3E}">
        <p14:creationId xmlns:p14="http://schemas.microsoft.com/office/powerpoint/2010/main" val="2169521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SOMATOSTATIN ANALOGUES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210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Endogenous </a:t>
            </a:r>
            <a:r>
              <a:rPr lang="en-US" dirty="0"/>
              <a:t>somatostatin</a:t>
            </a:r>
          </a:p>
        </p:txBody>
      </p:sp>
      <p:sp>
        <p:nvSpPr>
          <p:cNvPr id="3" name="Content Placeholder 2"/>
          <p:cNvSpPr>
            <a:spLocks noGrp="1"/>
          </p:cNvSpPr>
          <p:nvPr>
            <p:ph idx="1"/>
          </p:nvPr>
        </p:nvSpPr>
        <p:spPr/>
        <p:txBody>
          <a:bodyPr/>
          <a:lstStyle/>
          <a:p>
            <a:r>
              <a:rPr lang="en-US" dirty="0" smtClean="0"/>
              <a:t>Short </a:t>
            </a:r>
            <a:r>
              <a:rPr lang="en-US" dirty="0"/>
              <a:t>half-life </a:t>
            </a:r>
            <a:r>
              <a:rPr lang="en-US" dirty="0" smtClean="0"/>
              <a:t>(</a:t>
            </a:r>
            <a:r>
              <a:rPr lang="en-US" dirty="0"/>
              <a:t>only 3 to 5 minutes in </a:t>
            </a:r>
            <a:r>
              <a:rPr lang="en-US" dirty="0" smtClean="0"/>
              <a:t>vivo)</a:t>
            </a:r>
          </a:p>
          <a:p>
            <a:r>
              <a:rPr lang="en-US" dirty="0" smtClean="0"/>
              <a:t>Persistent </a:t>
            </a:r>
            <a:r>
              <a:rPr lang="en-US" dirty="0"/>
              <a:t>intravenous administration is required in order to maintain therapeutic levels</a:t>
            </a:r>
            <a:r>
              <a:rPr lang="en-US" dirty="0" smtClean="0"/>
              <a:t>.</a:t>
            </a:r>
          </a:p>
          <a:p>
            <a:r>
              <a:rPr lang="en-US" dirty="0"/>
              <a:t>In addition, the use of endogenous somatostatin may be limited by potential induction of </a:t>
            </a:r>
            <a:r>
              <a:rPr lang="en-US" b="1" i="1" dirty="0">
                <a:solidFill>
                  <a:srgbClr val="C00000"/>
                </a:solidFill>
              </a:rPr>
              <a:t>rebound secretion </a:t>
            </a:r>
            <a:r>
              <a:rPr lang="en-US" b="1" i="1" dirty="0" smtClean="0">
                <a:solidFill>
                  <a:srgbClr val="C00000"/>
                </a:solidFill>
              </a:rPr>
              <a:t> </a:t>
            </a:r>
            <a:r>
              <a:rPr lang="en-US" dirty="0" smtClean="0"/>
              <a:t>of </a:t>
            </a:r>
            <a:r>
              <a:rPr lang="en-US" b="1" i="1" dirty="0"/>
              <a:t>GH</a:t>
            </a:r>
            <a:r>
              <a:rPr lang="en-US" dirty="0"/>
              <a:t>, </a:t>
            </a:r>
            <a:r>
              <a:rPr lang="en-US" b="1" i="1" dirty="0"/>
              <a:t>insulin</a:t>
            </a:r>
            <a:r>
              <a:rPr lang="en-US" dirty="0"/>
              <a:t> </a:t>
            </a:r>
            <a:r>
              <a:rPr lang="en-US" dirty="0" smtClean="0"/>
              <a:t> and </a:t>
            </a:r>
            <a:r>
              <a:rPr lang="en-US" b="1" i="1" dirty="0"/>
              <a:t>glucagon</a:t>
            </a:r>
            <a:r>
              <a:rPr lang="en-US" dirty="0"/>
              <a:t> </a:t>
            </a:r>
            <a:r>
              <a:rPr lang="en-US" dirty="0" smtClean="0"/>
              <a:t> following infusion.</a:t>
            </a:r>
          </a:p>
          <a:p>
            <a:endParaRPr lang="en-US" dirty="0"/>
          </a:p>
          <a:p>
            <a:endParaRPr lang="en-US" dirty="0" smtClean="0"/>
          </a:p>
          <a:p>
            <a:endParaRPr lang="en-US" dirty="0" smtClean="0"/>
          </a:p>
          <a:p>
            <a:endParaRPr lang="en-US" dirty="0"/>
          </a:p>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p:txBody>
      </p:sp>
    </p:spTree>
    <p:extLst>
      <p:ext uri="{BB962C8B-B14F-4D97-AF65-F5344CB8AC3E}">
        <p14:creationId xmlns:p14="http://schemas.microsoft.com/office/powerpoint/2010/main" val="1662579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Somatostatin </a:t>
            </a:r>
            <a:r>
              <a:rPr lang="en-US" dirty="0"/>
              <a:t>analogues</a:t>
            </a:r>
          </a:p>
        </p:txBody>
      </p:sp>
      <p:sp>
        <p:nvSpPr>
          <p:cNvPr id="3" name="Content Placeholder 2"/>
          <p:cNvSpPr>
            <a:spLocks noGrp="1"/>
          </p:cNvSpPr>
          <p:nvPr>
            <p:ph idx="1"/>
          </p:nvPr>
        </p:nvSpPr>
        <p:spPr/>
        <p:txBody>
          <a:bodyPr>
            <a:normAutofit lnSpcReduction="10000"/>
          </a:bodyPr>
          <a:lstStyle/>
          <a:p>
            <a:r>
              <a:rPr lang="en-US" dirty="0" smtClean="0"/>
              <a:t>Extended </a:t>
            </a:r>
            <a:r>
              <a:rPr lang="en-US" dirty="0"/>
              <a:t>half-lives, such as </a:t>
            </a:r>
            <a:endParaRPr lang="en-US" dirty="0" smtClean="0"/>
          </a:p>
          <a:p>
            <a:r>
              <a:rPr lang="en-US" dirty="0" smtClean="0"/>
              <a:t>Octreotide </a:t>
            </a:r>
          </a:p>
          <a:p>
            <a:r>
              <a:rPr lang="en-US" dirty="0" err="1" smtClean="0"/>
              <a:t>Lanreotide</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solidFill>
                  <a:srgbClr val="7030A0"/>
                </a:solidFill>
              </a:rPr>
              <a:t>Medical 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a:p>
            <a:endParaRPr lang="en-US" dirty="0"/>
          </a:p>
        </p:txBody>
      </p:sp>
    </p:spTree>
    <p:extLst>
      <p:ext uri="{BB962C8B-B14F-4D97-AF65-F5344CB8AC3E}">
        <p14:creationId xmlns:p14="http://schemas.microsoft.com/office/powerpoint/2010/main" val="24844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Somatostatin </a:t>
            </a:r>
            <a:r>
              <a:rPr lang="en-US" dirty="0"/>
              <a:t>analogues</a:t>
            </a:r>
          </a:p>
        </p:txBody>
      </p:sp>
      <p:sp>
        <p:nvSpPr>
          <p:cNvPr id="3" name="Content Placeholder 2"/>
          <p:cNvSpPr>
            <a:spLocks noGrp="1"/>
          </p:cNvSpPr>
          <p:nvPr>
            <p:ph idx="1"/>
          </p:nvPr>
        </p:nvSpPr>
        <p:spPr/>
        <p:txBody>
          <a:bodyPr>
            <a:normAutofit lnSpcReduction="10000"/>
          </a:bodyPr>
          <a:lstStyle/>
          <a:p>
            <a:r>
              <a:rPr lang="en-US" dirty="0"/>
              <a:t>Both analogues were developed to lengthen their half-lives while maintain the β-turn structure (</a:t>
            </a:r>
            <a:r>
              <a:rPr lang="en-US" dirty="0" err="1"/>
              <a:t>tetrapeptide</a:t>
            </a:r>
            <a:r>
              <a:rPr lang="en-US" dirty="0"/>
              <a:t> </a:t>
            </a:r>
            <a:r>
              <a:rPr lang="en-US" dirty="0" err="1"/>
              <a:t>Phe</a:t>
            </a:r>
            <a:r>
              <a:rPr lang="en-US" dirty="0"/>
              <a:t>-</a:t>
            </a:r>
            <a:r>
              <a:rPr lang="en-US" dirty="0" err="1"/>
              <a:t>Trp</a:t>
            </a:r>
            <a:r>
              <a:rPr lang="en-US" dirty="0"/>
              <a:t>-Lys-</a:t>
            </a:r>
            <a:r>
              <a:rPr lang="en-US" dirty="0" err="1"/>
              <a:t>Thr</a:t>
            </a:r>
            <a:r>
              <a:rPr lang="en-US" dirty="0"/>
              <a:t>) and the disulfide bridge connecting amino acids (cysteine) at position 3 and 14 of endogenous somatostatin, which plays a critical role in the functions of </a:t>
            </a:r>
            <a:r>
              <a:rPr lang="en-US" dirty="0" smtClean="0"/>
              <a:t>somatostatin.</a:t>
            </a:r>
          </a:p>
          <a:p>
            <a:endParaRPr lang="en-US" dirty="0"/>
          </a:p>
          <a:p>
            <a:endParaRPr lang="en-US" dirty="0" smtClean="0"/>
          </a:p>
          <a:p>
            <a:endParaRPr lang="en-US" dirty="0"/>
          </a:p>
          <a:p>
            <a:r>
              <a:rPr lang="en-US" dirty="0">
                <a:solidFill>
                  <a:srgbClr val="7030A0"/>
                </a:solidFill>
              </a:rPr>
              <a:t>Medical 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a:t>
            </a:r>
            <a:r>
              <a:rPr lang="en-US" dirty="0" smtClean="0">
                <a:solidFill>
                  <a:srgbClr val="7030A0"/>
                </a:solidFill>
              </a:rPr>
              <a:t>2093-5978</a:t>
            </a:r>
          </a:p>
          <a:p>
            <a:endParaRPr lang="en-US" dirty="0">
              <a:solidFill>
                <a:srgbClr val="7030A0"/>
              </a:solidFill>
            </a:endParaRPr>
          </a:p>
          <a:p>
            <a:r>
              <a:rPr lang="en-US" dirty="0"/>
              <a:t>Phenylalanine-Tryptophan-Lysine-Threonine</a:t>
            </a:r>
            <a:endParaRPr lang="en-US" dirty="0" smtClean="0"/>
          </a:p>
          <a:p>
            <a:endParaRPr lang="en-US" dirty="0"/>
          </a:p>
        </p:txBody>
      </p:sp>
    </p:spTree>
    <p:extLst>
      <p:ext uri="{BB962C8B-B14F-4D97-AF65-F5344CB8AC3E}">
        <p14:creationId xmlns:p14="http://schemas.microsoft.com/office/powerpoint/2010/main" val="3902257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Acromegaly </a:t>
            </a:r>
          </a:p>
        </p:txBody>
      </p:sp>
      <p:sp>
        <p:nvSpPr>
          <p:cNvPr id="3" name="Content Placeholder 2"/>
          <p:cNvSpPr>
            <a:spLocks noGrp="1"/>
          </p:cNvSpPr>
          <p:nvPr>
            <p:ph idx="1"/>
          </p:nvPr>
        </p:nvSpPr>
        <p:spPr/>
        <p:txBody>
          <a:bodyPr/>
          <a:lstStyle/>
          <a:p>
            <a:r>
              <a:rPr lang="en-US" dirty="0"/>
              <a:t>Acromegaly is a </a:t>
            </a:r>
            <a:r>
              <a:rPr lang="en-US" dirty="0" smtClean="0"/>
              <a:t>chronic </a:t>
            </a:r>
            <a:r>
              <a:rPr lang="en-US" dirty="0"/>
              <a:t>disease caused by hypersecretion of growth hormone (GH), and GH-secreting pituitary tumors are found in 95% of acromegaly </a:t>
            </a:r>
            <a:r>
              <a:rPr lang="en-US" dirty="0" smtClean="0"/>
              <a:t>patients.</a:t>
            </a:r>
          </a:p>
          <a:p>
            <a:endParaRPr lang="en-US" dirty="0" smtClean="0"/>
          </a:p>
          <a:p>
            <a:r>
              <a:rPr lang="en-US" dirty="0" smtClean="0"/>
              <a:t>Acromegaly </a:t>
            </a:r>
            <a:r>
              <a:rPr lang="en-US" dirty="0"/>
              <a:t>is a rare disease with an annual incidence of 3.3 cases per million persons, and estimated prevalence of 40 to 130 per million persons </a:t>
            </a:r>
            <a:endParaRPr lang="en-US" dirty="0" smtClean="0"/>
          </a:p>
          <a:p>
            <a:endParaRPr lang="en-US" dirty="0"/>
          </a:p>
          <a:p>
            <a:endParaRPr lang="en-US" dirty="0" smtClean="0"/>
          </a:p>
          <a:p>
            <a:endParaRPr lang="en-US" dirty="0"/>
          </a:p>
          <a:p>
            <a:r>
              <a:rPr lang="en-US" dirty="0">
                <a:solidFill>
                  <a:srgbClr val="7030A0"/>
                </a:solidFill>
              </a:rPr>
              <a:t>Medical 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a:p>
            <a:endParaRPr lang="en-US" dirty="0"/>
          </a:p>
        </p:txBody>
      </p:sp>
    </p:spTree>
    <p:extLst>
      <p:ext uri="{BB962C8B-B14F-4D97-AF65-F5344CB8AC3E}">
        <p14:creationId xmlns:p14="http://schemas.microsoft.com/office/powerpoint/2010/main" val="2560796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Octreotide </a:t>
            </a:r>
          </a:p>
        </p:txBody>
      </p:sp>
      <p:sp>
        <p:nvSpPr>
          <p:cNvPr id="3" name="Content Placeholder 2"/>
          <p:cNvSpPr>
            <a:spLocks noGrp="1"/>
          </p:cNvSpPr>
          <p:nvPr>
            <p:ph idx="1"/>
          </p:nvPr>
        </p:nvSpPr>
        <p:spPr/>
        <p:txBody>
          <a:bodyPr>
            <a:normAutofit lnSpcReduction="10000"/>
          </a:bodyPr>
          <a:lstStyle/>
          <a:p>
            <a:r>
              <a:rPr lang="en-US" dirty="0" smtClean="0"/>
              <a:t>SC Injection </a:t>
            </a:r>
          </a:p>
          <a:p>
            <a:r>
              <a:rPr lang="en-US" dirty="0" smtClean="0"/>
              <a:t>IV</a:t>
            </a:r>
            <a:r>
              <a:rPr lang="en-US" dirty="0"/>
              <a:t> </a:t>
            </a:r>
            <a:r>
              <a:rPr lang="en-US" dirty="0" smtClean="0"/>
              <a:t>Injection</a:t>
            </a:r>
          </a:p>
          <a:p>
            <a:r>
              <a:rPr lang="en-US" dirty="0"/>
              <a:t>The affinity of octreotide for SSTR2 is 45 times greater than that of endogenous somatostatin (</a:t>
            </a:r>
            <a:r>
              <a:rPr lang="en-US" dirty="0" err="1"/>
              <a:t>Kd</a:t>
            </a:r>
            <a:r>
              <a:rPr lang="en-US" dirty="0"/>
              <a:t>=0.4 </a:t>
            </a:r>
            <a:r>
              <a:rPr lang="en-US" dirty="0" err="1"/>
              <a:t>pM</a:t>
            </a:r>
            <a:r>
              <a:rPr lang="en-US" dirty="0" smtClean="0"/>
              <a:t>).</a:t>
            </a:r>
          </a:p>
          <a:p>
            <a:r>
              <a:rPr lang="en-US" dirty="0"/>
              <a:t>The initial dose is 100 to 250 </a:t>
            </a:r>
            <a:r>
              <a:rPr lang="en-US" dirty="0" err="1"/>
              <a:t>μg</a:t>
            </a:r>
            <a:r>
              <a:rPr lang="en-US" dirty="0"/>
              <a:t> with every 8 hours; the dose may be increased to 1.5 </a:t>
            </a:r>
            <a:r>
              <a:rPr lang="en-US" dirty="0" smtClean="0"/>
              <a:t>mg/day</a:t>
            </a:r>
          </a:p>
          <a:p>
            <a:r>
              <a:rPr lang="en-US" dirty="0"/>
              <a:t>Its </a:t>
            </a:r>
            <a:r>
              <a:rPr lang="en-US" b="1" dirty="0"/>
              <a:t>peak plasma </a:t>
            </a:r>
            <a:r>
              <a:rPr lang="en-US" dirty="0"/>
              <a:t>concentrations are achieved </a:t>
            </a:r>
            <a:r>
              <a:rPr lang="en-US" b="1" dirty="0"/>
              <a:t>40 minutes </a:t>
            </a:r>
            <a:r>
              <a:rPr lang="en-US" dirty="0"/>
              <a:t>following administration, and the </a:t>
            </a:r>
            <a:r>
              <a:rPr lang="en-US" b="1" dirty="0"/>
              <a:t>half-life</a:t>
            </a:r>
            <a:r>
              <a:rPr lang="en-US" dirty="0"/>
              <a:t> is approximately </a:t>
            </a:r>
            <a:r>
              <a:rPr lang="en-US" b="1" dirty="0"/>
              <a:t>2 </a:t>
            </a:r>
            <a:r>
              <a:rPr lang="en-US" b="1" dirty="0" smtClean="0"/>
              <a:t>hours</a:t>
            </a:r>
            <a:r>
              <a:rPr lang="en-US" dirty="0" smtClean="0"/>
              <a:t>.</a:t>
            </a:r>
          </a:p>
          <a:p>
            <a:endParaRPr lang="en-US" dirty="0" smtClean="0"/>
          </a:p>
          <a:p>
            <a:endParaRPr lang="en-US" dirty="0"/>
          </a:p>
          <a:p>
            <a:endParaRPr lang="en-US" dirty="0"/>
          </a:p>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576" y="4398658"/>
            <a:ext cx="4093028" cy="229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943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Octreotide </a:t>
            </a:r>
            <a:r>
              <a:rPr lang="en-US" dirty="0"/>
              <a:t>LAR</a:t>
            </a:r>
          </a:p>
        </p:txBody>
      </p:sp>
      <p:sp>
        <p:nvSpPr>
          <p:cNvPr id="3" name="Content Placeholder 2"/>
          <p:cNvSpPr>
            <a:spLocks noGrp="1"/>
          </p:cNvSpPr>
          <p:nvPr>
            <p:ph idx="1"/>
          </p:nvPr>
        </p:nvSpPr>
        <p:spPr/>
        <p:txBody>
          <a:bodyPr>
            <a:normAutofit/>
          </a:bodyPr>
          <a:lstStyle/>
          <a:p>
            <a:r>
              <a:rPr lang="en-US" dirty="0" smtClean="0"/>
              <a:t>is </a:t>
            </a:r>
            <a:r>
              <a:rPr lang="en-US" dirty="0"/>
              <a:t>mixed with a diluent (</a:t>
            </a:r>
            <a:r>
              <a:rPr lang="en-US" dirty="0" err="1"/>
              <a:t>carboxymethylcellulose</a:t>
            </a:r>
            <a:r>
              <a:rPr lang="en-US" dirty="0"/>
              <a:t> sodium, mannitol, water) and microspheres of biodegradable glucose </a:t>
            </a:r>
            <a:r>
              <a:rPr lang="en-US" dirty="0" smtClean="0"/>
              <a:t>polymer</a:t>
            </a:r>
          </a:p>
          <a:p>
            <a:r>
              <a:rPr lang="en-US" dirty="0" smtClean="0"/>
              <a:t>IM </a:t>
            </a:r>
            <a:r>
              <a:rPr lang="en-US" dirty="0"/>
              <a:t>injection </a:t>
            </a:r>
            <a:endParaRPr lang="en-US" dirty="0" smtClean="0"/>
          </a:p>
          <a:p>
            <a:r>
              <a:rPr lang="en-US" dirty="0" smtClean="0"/>
              <a:t>maximum </a:t>
            </a:r>
            <a:r>
              <a:rPr lang="en-US" dirty="0"/>
              <a:t>plasma concentrations are achieved within </a:t>
            </a:r>
            <a:r>
              <a:rPr lang="en-US" b="1" dirty="0"/>
              <a:t>1 hour </a:t>
            </a:r>
            <a:r>
              <a:rPr lang="en-US" dirty="0"/>
              <a:t>of </a:t>
            </a:r>
            <a:r>
              <a:rPr lang="en-US" dirty="0" smtClean="0"/>
              <a:t>administration</a:t>
            </a:r>
          </a:p>
          <a:p>
            <a:r>
              <a:rPr lang="en-US" dirty="0"/>
              <a:t>Octreotide LAR is released in a </a:t>
            </a:r>
            <a:r>
              <a:rPr lang="en-US" b="1" i="1" dirty="0"/>
              <a:t>biphasic manner</a:t>
            </a:r>
            <a:r>
              <a:rPr lang="en-US" dirty="0"/>
              <a:t>, such that the plasma concentration declines within 12 hours of administration, remains at sub-therapeutic levels for about 7 days, and then increases to reach its peak concentration on day 14 </a:t>
            </a:r>
            <a:r>
              <a:rPr lang="en-US" dirty="0" smtClean="0"/>
              <a:t>post-injection.</a:t>
            </a:r>
          </a:p>
          <a:p>
            <a:endParaRPr lang="en-US" sz="1100" dirty="0" smtClean="0">
              <a:solidFill>
                <a:srgbClr val="7030A0"/>
              </a:solidFill>
            </a:endParaRPr>
          </a:p>
          <a:p>
            <a:endParaRPr lang="en-US" sz="1100" dirty="0">
              <a:solidFill>
                <a:srgbClr val="7030A0"/>
              </a:solidFill>
            </a:endParaRPr>
          </a:p>
          <a:p>
            <a:endParaRPr lang="en-US" sz="1100" dirty="0" smtClean="0">
              <a:solidFill>
                <a:srgbClr val="7030A0"/>
              </a:solidFill>
            </a:endParaRPr>
          </a:p>
          <a:p>
            <a:endParaRPr lang="en-US" sz="1100" dirty="0">
              <a:solidFill>
                <a:srgbClr val="7030A0"/>
              </a:solidFill>
            </a:endParaRPr>
          </a:p>
          <a:p>
            <a:endParaRPr lang="en-US" sz="1100" dirty="0" smtClean="0">
              <a:solidFill>
                <a:srgbClr val="7030A0"/>
              </a:solidFill>
            </a:endParaRPr>
          </a:p>
          <a:p>
            <a:endParaRPr lang="en-US" sz="1100" dirty="0">
              <a:solidFill>
                <a:srgbClr val="7030A0"/>
              </a:solidFill>
            </a:endParaRPr>
          </a:p>
          <a:p>
            <a:r>
              <a:rPr lang="en-US" sz="1100" dirty="0" smtClean="0">
                <a:solidFill>
                  <a:srgbClr val="7030A0"/>
                </a:solidFill>
              </a:rPr>
              <a:t>Medical </a:t>
            </a:r>
            <a:r>
              <a:rPr lang="en-US" sz="1100" dirty="0">
                <a:solidFill>
                  <a:srgbClr val="7030A0"/>
                </a:solidFill>
              </a:rPr>
              <a:t>Treatment with Somatostatin Analogues in Acromegaly: Position Statement</a:t>
            </a:r>
          </a:p>
          <a:p>
            <a:r>
              <a:rPr lang="en-US" sz="1100" dirty="0">
                <a:solidFill>
                  <a:srgbClr val="7030A0"/>
                </a:solidFill>
              </a:rPr>
              <a:t> </a:t>
            </a:r>
            <a:r>
              <a:rPr lang="en-US" sz="1100" dirty="0" err="1">
                <a:solidFill>
                  <a:srgbClr val="7030A0"/>
                </a:solidFill>
              </a:rPr>
              <a:t>Endocrinol</a:t>
            </a:r>
            <a:r>
              <a:rPr lang="en-US" sz="1100" dirty="0">
                <a:solidFill>
                  <a:srgbClr val="7030A0"/>
                </a:solidFill>
              </a:rPr>
              <a:t> </a:t>
            </a:r>
            <a:r>
              <a:rPr lang="en-US" sz="1100" dirty="0" err="1">
                <a:solidFill>
                  <a:srgbClr val="7030A0"/>
                </a:solidFill>
              </a:rPr>
              <a:t>Metab</a:t>
            </a:r>
            <a:r>
              <a:rPr lang="en-US" sz="1100" dirty="0">
                <a:solidFill>
                  <a:srgbClr val="7030A0"/>
                </a:solidFill>
              </a:rPr>
              <a:t> 2019;34:53-62</a:t>
            </a:r>
          </a:p>
          <a:p>
            <a:r>
              <a:rPr lang="en-US" sz="1100" dirty="0">
                <a:solidFill>
                  <a:srgbClr val="7030A0"/>
                </a:solidFill>
              </a:rPr>
              <a:t> </a:t>
            </a:r>
            <a:r>
              <a:rPr lang="en-US" sz="1100" dirty="0" err="1">
                <a:solidFill>
                  <a:srgbClr val="7030A0"/>
                </a:solidFill>
              </a:rPr>
              <a:t>pISSN</a:t>
            </a:r>
            <a:r>
              <a:rPr lang="en-US" sz="1100" dirty="0">
                <a:solidFill>
                  <a:srgbClr val="7030A0"/>
                </a:solidFill>
              </a:rPr>
              <a:t> 2093-596X · </a:t>
            </a:r>
            <a:r>
              <a:rPr lang="en-US" sz="1100" dirty="0" err="1">
                <a:solidFill>
                  <a:srgbClr val="7030A0"/>
                </a:solidFill>
              </a:rPr>
              <a:t>eISSN</a:t>
            </a:r>
            <a:r>
              <a:rPr lang="en-US" sz="1100" dirty="0">
                <a:solidFill>
                  <a:srgbClr val="7030A0"/>
                </a:solidFill>
              </a:rPr>
              <a:t> 2093-5978</a:t>
            </a:r>
          </a:p>
          <a:p>
            <a:endParaRPr lang="en-US" dirty="0"/>
          </a:p>
        </p:txBody>
      </p:sp>
    </p:spTree>
    <p:extLst>
      <p:ext uri="{BB962C8B-B14F-4D97-AF65-F5344CB8AC3E}">
        <p14:creationId xmlns:p14="http://schemas.microsoft.com/office/powerpoint/2010/main" val="2545551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Octreotide LAR</a:t>
            </a:r>
          </a:p>
        </p:txBody>
      </p:sp>
      <p:sp>
        <p:nvSpPr>
          <p:cNvPr id="3" name="Content Placeholder 2"/>
          <p:cNvSpPr>
            <a:spLocks noGrp="1"/>
          </p:cNvSpPr>
          <p:nvPr>
            <p:ph idx="1"/>
          </p:nvPr>
        </p:nvSpPr>
        <p:spPr/>
        <p:txBody>
          <a:bodyPr>
            <a:normAutofit/>
          </a:bodyPr>
          <a:lstStyle/>
          <a:p>
            <a:r>
              <a:rPr lang="en-US" dirty="0"/>
              <a:t>Since plasma concentrations remain elevated for about 35 to 60 days and decrease gradually, octreotide LAR is administered at </a:t>
            </a:r>
            <a:r>
              <a:rPr lang="en-US" i="1" dirty="0"/>
              <a:t>intervals of 4 weeks</a:t>
            </a:r>
            <a:r>
              <a:rPr lang="en-US" dirty="0"/>
              <a:t>, and plasma concentrations reach </a:t>
            </a:r>
            <a:r>
              <a:rPr lang="en-US" i="1" dirty="0"/>
              <a:t>steady state </a:t>
            </a:r>
            <a:r>
              <a:rPr lang="en-US" b="1" dirty="0"/>
              <a:t>after three injections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547" y="3080887"/>
            <a:ext cx="4583875" cy="377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782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Lanreotide</a:t>
            </a:r>
            <a:r>
              <a:rPr lang="en-US" dirty="0"/>
              <a:t> </a:t>
            </a:r>
          </a:p>
        </p:txBody>
      </p:sp>
      <p:sp>
        <p:nvSpPr>
          <p:cNvPr id="3" name="Content Placeholder 2"/>
          <p:cNvSpPr>
            <a:spLocks noGrp="1"/>
          </p:cNvSpPr>
          <p:nvPr>
            <p:ph idx="1"/>
          </p:nvPr>
        </p:nvSpPr>
        <p:spPr/>
        <p:txBody>
          <a:bodyPr/>
          <a:lstStyle/>
          <a:p>
            <a:r>
              <a:rPr lang="en-US" dirty="0" smtClean="0"/>
              <a:t>Sustained-release </a:t>
            </a:r>
            <a:r>
              <a:rPr lang="en-US" dirty="0"/>
              <a:t>(SR) </a:t>
            </a:r>
            <a:r>
              <a:rPr lang="en-US" dirty="0" smtClean="0"/>
              <a:t>type of </a:t>
            </a:r>
            <a:r>
              <a:rPr lang="en-US" dirty="0"/>
              <a:t>somatostatin analogue </a:t>
            </a:r>
            <a:endParaRPr lang="en-US" dirty="0" smtClean="0"/>
          </a:p>
          <a:p>
            <a:r>
              <a:rPr lang="en-US" dirty="0"/>
              <a:t>a biodegradable </a:t>
            </a:r>
            <a:r>
              <a:rPr lang="en-US" dirty="0" err="1"/>
              <a:t>lactide</a:t>
            </a:r>
            <a:r>
              <a:rPr lang="en-US" dirty="0"/>
              <a:t>/</a:t>
            </a:r>
            <a:r>
              <a:rPr lang="en-US" dirty="0" err="1"/>
              <a:t>glycolide</a:t>
            </a:r>
            <a:r>
              <a:rPr lang="en-US" dirty="0"/>
              <a:t> copolymer with high affinity for SSTR2 and a </a:t>
            </a:r>
            <a:r>
              <a:rPr lang="en-US" b="1" dirty="0"/>
              <a:t>half-life</a:t>
            </a:r>
            <a:r>
              <a:rPr lang="en-US" dirty="0"/>
              <a:t> of approximately </a:t>
            </a:r>
            <a:r>
              <a:rPr lang="en-US" b="1" dirty="0"/>
              <a:t>5 days</a:t>
            </a:r>
            <a:r>
              <a:rPr lang="en-US" dirty="0"/>
              <a:t>. </a:t>
            </a:r>
            <a:endParaRPr lang="en-US" dirty="0" smtClean="0"/>
          </a:p>
          <a:p>
            <a:r>
              <a:rPr lang="en-US" dirty="0" smtClean="0"/>
              <a:t>IM </a:t>
            </a:r>
            <a:r>
              <a:rPr lang="en-US" dirty="0"/>
              <a:t>injection </a:t>
            </a:r>
            <a:endParaRPr lang="en-US" dirty="0" smtClean="0"/>
          </a:p>
          <a:p>
            <a:r>
              <a:rPr lang="en-US" dirty="0"/>
              <a:t>dose of 30 or 60 mg every 7 to 14 </a:t>
            </a:r>
            <a:r>
              <a:rPr lang="en-US" dirty="0" smtClean="0"/>
              <a:t>days.</a:t>
            </a:r>
          </a:p>
          <a:p>
            <a:endParaRPr lang="en-US" dirty="0"/>
          </a:p>
          <a:p>
            <a:endParaRPr lang="en-US" dirty="0" smtClean="0"/>
          </a:p>
          <a:p>
            <a:endParaRPr lang="en-US" dirty="0" smtClean="0"/>
          </a:p>
          <a:p>
            <a:endParaRPr lang="en-US" dirty="0"/>
          </a:p>
          <a:p>
            <a:r>
              <a:rPr lang="en-US" dirty="0" smtClean="0"/>
              <a:t> </a:t>
            </a:r>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a:t>
            </a:r>
            <a:r>
              <a:rPr lang="en-US" sz="1000" dirty="0" smtClean="0">
                <a:solidFill>
                  <a:srgbClr val="7030A0"/>
                </a:solidFill>
              </a:rPr>
              <a:t>2093-5978</a:t>
            </a:r>
          </a:p>
          <a:p>
            <a:pPr marL="0" indent="0">
              <a:buNone/>
            </a:pPr>
            <a:endParaRPr lang="en-US" dirty="0"/>
          </a:p>
        </p:txBody>
      </p:sp>
    </p:spTree>
    <p:extLst>
      <p:ext uri="{BB962C8B-B14F-4D97-AF65-F5344CB8AC3E}">
        <p14:creationId xmlns:p14="http://schemas.microsoft.com/office/powerpoint/2010/main" val="4191658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lanreotide</a:t>
            </a:r>
            <a:r>
              <a:rPr lang="en-US" dirty="0"/>
              <a:t> ATG </a:t>
            </a:r>
          </a:p>
        </p:txBody>
      </p:sp>
      <p:sp>
        <p:nvSpPr>
          <p:cNvPr id="3" name="Content Placeholder 2"/>
          <p:cNvSpPr>
            <a:spLocks noGrp="1"/>
          </p:cNvSpPr>
          <p:nvPr>
            <p:ph idx="1"/>
          </p:nvPr>
        </p:nvSpPr>
        <p:spPr/>
        <p:txBody>
          <a:bodyPr/>
          <a:lstStyle/>
          <a:p>
            <a:r>
              <a:rPr lang="en-US" dirty="0"/>
              <a:t>The </a:t>
            </a:r>
            <a:r>
              <a:rPr lang="en-US" dirty="0" err="1"/>
              <a:t>lanreotide</a:t>
            </a:r>
            <a:r>
              <a:rPr lang="en-US" dirty="0"/>
              <a:t> ATG formulation consists of a supersaturated aqueous solution prepared in a prefilled syringe, which extends the dosing interval to </a:t>
            </a:r>
            <a:r>
              <a:rPr lang="en-US" b="1" dirty="0"/>
              <a:t>4 weeks </a:t>
            </a:r>
            <a:r>
              <a:rPr lang="en-US" dirty="0"/>
              <a:t>with </a:t>
            </a:r>
            <a:r>
              <a:rPr lang="en-US" b="1" dirty="0"/>
              <a:t>deep subcutaneous</a:t>
            </a:r>
            <a:r>
              <a:rPr lang="en-US" dirty="0"/>
              <a:t> injection </a:t>
            </a:r>
            <a:endParaRPr lang="en-US" dirty="0" smtClean="0"/>
          </a:p>
          <a:p>
            <a:r>
              <a:rPr lang="en-US" dirty="0"/>
              <a:t>Its</a:t>
            </a:r>
            <a:r>
              <a:rPr lang="en-US" b="1" dirty="0"/>
              <a:t> half-life </a:t>
            </a:r>
            <a:r>
              <a:rPr lang="en-US" dirty="0"/>
              <a:t>is approximately </a:t>
            </a:r>
            <a:r>
              <a:rPr lang="en-US" b="1" dirty="0"/>
              <a:t>23 to 29 days </a:t>
            </a:r>
            <a:r>
              <a:rPr lang="en-US" dirty="0"/>
              <a:t>with reaching its </a:t>
            </a:r>
            <a:r>
              <a:rPr lang="en-US" b="1" dirty="0"/>
              <a:t>steady-state </a:t>
            </a:r>
            <a:r>
              <a:rPr lang="en-US" dirty="0"/>
              <a:t>after </a:t>
            </a:r>
            <a:r>
              <a:rPr lang="en-US" b="1" dirty="0"/>
              <a:t>four injections </a:t>
            </a:r>
            <a:r>
              <a:rPr lang="en-US" dirty="0" smtClean="0"/>
              <a:t>.</a:t>
            </a:r>
          </a:p>
          <a:p>
            <a:endParaRPr lang="en-US" dirty="0"/>
          </a:p>
          <a:p>
            <a:endParaRPr lang="en-US" dirty="0" smtClean="0"/>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r>
              <a:rPr lang="en-US" sz="1000" dirty="0" smtClean="0">
                <a:solidFill>
                  <a:srgbClr val="7030A0"/>
                </a:solidFill>
              </a:rPr>
              <a:t>Medical </a:t>
            </a:r>
            <a:r>
              <a:rPr lang="en-US" sz="1000" dirty="0">
                <a:solidFill>
                  <a:srgbClr val="7030A0"/>
                </a:solidFill>
              </a:rPr>
              <a:t>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069" y="3467596"/>
            <a:ext cx="3400239" cy="362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283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Pasireotide</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Greater </a:t>
            </a:r>
            <a:r>
              <a:rPr lang="en-US" dirty="0"/>
              <a:t>affinity for SSTR5 and other SSTR subtypes </a:t>
            </a:r>
            <a:endParaRPr lang="en-US" dirty="0" smtClean="0"/>
          </a:p>
          <a:p>
            <a:r>
              <a:rPr lang="en-US" dirty="0" smtClean="0"/>
              <a:t>the </a:t>
            </a:r>
            <a:r>
              <a:rPr lang="en-US" dirty="0"/>
              <a:t>second generation somatostatin analogue </a:t>
            </a:r>
            <a:endParaRPr lang="en-US" dirty="0" smtClean="0"/>
          </a:p>
          <a:p>
            <a:r>
              <a:rPr lang="en-US" dirty="0" err="1" smtClean="0"/>
              <a:t>Pasireotide</a:t>
            </a:r>
            <a:r>
              <a:rPr lang="en-US" dirty="0" smtClean="0"/>
              <a:t> </a:t>
            </a:r>
            <a:r>
              <a:rPr lang="en-US" dirty="0"/>
              <a:t>is a </a:t>
            </a:r>
            <a:r>
              <a:rPr lang="en-US" dirty="0" err="1"/>
              <a:t>cyclohexapeptide</a:t>
            </a:r>
            <a:r>
              <a:rPr lang="en-US" dirty="0"/>
              <a:t> with a molecular weight of 1,047 Da, and the chemical formula of [(2-aminoethyl)</a:t>
            </a:r>
            <a:r>
              <a:rPr lang="en-US" dirty="0" err="1"/>
              <a:t>aminocarbonyloxy</a:t>
            </a:r>
            <a:r>
              <a:rPr lang="en-US" dirty="0"/>
              <a:t>]-L-proline, </a:t>
            </a:r>
            <a:r>
              <a:rPr lang="en-US" dirty="0" err="1"/>
              <a:t>phenylglycine</a:t>
            </a:r>
            <a:r>
              <a:rPr lang="en-US" dirty="0"/>
              <a:t>, and tyrosine (benzyl) </a:t>
            </a:r>
            <a:r>
              <a:rPr lang="en-US" dirty="0" smtClean="0"/>
              <a:t>. </a:t>
            </a:r>
          </a:p>
          <a:p>
            <a:endParaRPr lang="en-US" dirty="0"/>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r>
              <a:rPr lang="en-US" sz="1000" dirty="0" smtClean="0">
                <a:solidFill>
                  <a:srgbClr val="7030A0"/>
                </a:solidFill>
              </a:rPr>
              <a:t>Medical </a:t>
            </a:r>
            <a:r>
              <a:rPr lang="en-US" sz="1000" dirty="0">
                <a:solidFill>
                  <a:srgbClr val="7030A0"/>
                </a:solidFill>
              </a:rPr>
              <a:t>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316" y="4438378"/>
            <a:ext cx="4453247" cy="186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613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Pasireotide</a:t>
            </a:r>
            <a:endParaRPr lang="en-US" dirty="0"/>
          </a:p>
        </p:txBody>
      </p:sp>
      <p:sp>
        <p:nvSpPr>
          <p:cNvPr id="3" name="Content Placeholder 2"/>
          <p:cNvSpPr>
            <a:spLocks noGrp="1"/>
          </p:cNvSpPr>
          <p:nvPr>
            <p:ph idx="1"/>
          </p:nvPr>
        </p:nvSpPr>
        <p:spPr/>
        <p:txBody>
          <a:bodyPr/>
          <a:lstStyle/>
          <a:p>
            <a:r>
              <a:rPr lang="en-US" dirty="0" err="1"/>
              <a:t>Pasireotide</a:t>
            </a:r>
            <a:r>
              <a:rPr lang="en-US" dirty="0"/>
              <a:t> has 40-, 30- and 5-fold greater binding affinity for SSTR5, SSTR1, and SSTR3, respectively, than octreotide or </a:t>
            </a:r>
            <a:r>
              <a:rPr lang="en-US" dirty="0" err="1"/>
              <a:t>lanreotide</a:t>
            </a:r>
            <a:r>
              <a:rPr lang="en-US" dirty="0"/>
              <a:t>, and approximately 2.5 times lower affinity for SSTR2 </a:t>
            </a:r>
            <a:endParaRPr lang="en-US" dirty="0" smtClean="0"/>
          </a:p>
          <a:p>
            <a:r>
              <a:rPr lang="en-US" dirty="0" smtClean="0"/>
              <a:t>SSTR5</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98616953"/>
              </p:ext>
            </p:extLst>
          </p:nvPr>
        </p:nvGraphicFramePr>
        <p:xfrm>
          <a:off x="820717" y="3498492"/>
          <a:ext cx="8128000" cy="15544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err="1" smtClean="0"/>
                        <a:t>Pasireotide</a:t>
                      </a:r>
                      <a:r>
                        <a:rPr lang="en-US" dirty="0" smtClean="0"/>
                        <a:t> vs octreotide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SSTR5</a:t>
                      </a:r>
                    </a:p>
                    <a:p>
                      <a:endParaRPr lang="en-US" dirty="0"/>
                    </a:p>
                  </a:txBody>
                  <a:tcPr/>
                </a:tc>
                <a:tc>
                  <a:txBody>
                    <a:bodyPr/>
                    <a:lstStyle/>
                    <a:p>
                      <a:r>
                        <a:rPr lang="en-US" dirty="0" smtClean="0"/>
                        <a:t> SSTR1</a:t>
                      </a:r>
                      <a:endParaRPr lang="en-US" dirty="0"/>
                    </a:p>
                  </a:txBody>
                  <a:tcPr/>
                </a:tc>
                <a:tc>
                  <a:txBody>
                    <a:bodyPr/>
                    <a:lstStyle/>
                    <a:p>
                      <a:r>
                        <a:rPr lang="en-US" dirty="0" smtClean="0"/>
                        <a:t>SSTR3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SSTR2 </a:t>
                      </a:r>
                    </a:p>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Affinity for SSTR by </a:t>
                      </a:r>
                      <a:r>
                        <a:rPr lang="en-US" dirty="0" err="1" smtClean="0"/>
                        <a:t>pasireotide</a:t>
                      </a:r>
                      <a:endParaRPr lang="en-US" dirty="0" smtClean="0"/>
                    </a:p>
                  </a:txBody>
                  <a:tcPr/>
                </a:tc>
                <a:tc>
                  <a:txBody>
                    <a:bodyPr/>
                    <a:lstStyle/>
                    <a:p>
                      <a:r>
                        <a:rPr lang="en-US" dirty="0" smtClean="0"/>
                        <a:t>40 fold</a:t>
                      </a:r>
                      <a:endParaRPr lang="en-US" dirty="0"/>
                    </a:p>
                  </a:txBody>
                  <a:tcPr/>
                </a:tc>
                <a:tc>
                  <a:txBody>
                    <a:bodyPr/>
                    <a:lstStyle/>
                    <a:p>
                      <a:r>
                        <a:rPr lang="en-US" dirty="0" smtClean="0"/>
                        <a:t>30</a:t>
                      </a:r>
                      <a:endParaRPr lang="en-US" dirty="0"/>
                    </a:p>
                  </a:txBody>
                  <a:tcPr/>
                </a:tc>
                <a:tc>
                  <a:txBody>
                    <a:bodyPr/>
                    <a:lstStyle/>
                    <a:p>
                      <a:r>
                        <a:rPr lang="en-US" dirty="0" smtClean="0"/>
                        <a:t>5</a:t>
                      </a:r>
                      <a:endParaRPr lang="en-US" dirty="0"/>
                    </a:p>
                  </a:txBody>
                  <a:tcPr/>
                </a:tc>
                <a:tc>
                  <a:txBody>
                    <a:bodyPr/>
                    <a:lstStyle/>
                    <a:p>
                      <a:r>
                        <a:rPr lang="en-US" b="1" dirty="0" smtClean="0">
                          <a:latin typeface="Times New Roman"/>
                          <a:cs typeface="Times New Roman"/>
                        </a:rPr>
                        <a:t>~</a:t>
                      </a:r>
                      <a:r>
                        <a:rPr lang="en-US" dirty="0" smtClean="0">
                          <a:latin typeface="Times New Roman"/>
                          <a:cs typeface="Times New Roman"/>
                        </a:rPr>
                        <a:t> </a:t>
                      </a:r>
                      <a:r>
                        <a:rPr lang="en-US" dirty="0" smtClean="0"/>
                        <a:t>2.5 times lower affinity </a:t>
                      </a:r>
                      <a:endParaRPr lang="en-US" dirty="0"/>
                    </a:p>
                  </a:txBody>
                  <a:tcPr/>
                </a:tc>
              </a:tr>
            </a:tbl>
          </a:graphicData>
        </a:graphic>
      </p:graphicFrame>
      <p:sp>
        <p:nvSpPr>
          <p:cNvPr id="5" name="Rectangle 4"/>
          <p:cNvSpPr/>
          <p:nvPr/>
        </p:nvSpPr>
        <p:spPr>
          <a:xfrm>
            <a:off x="2002972" y="5322654"/>
            <a:ext cx="6096000" cy="1200329"/>
          </a:xfrm>
          <a:prstGeom prst="rect">
            <a:avLst/>
          </a:prstGeom>
        </p:spPr>
        <p:txBody>
          <a:bodyPr>
            <a:spAutoFit/>
          </a:bodyPr>
          <a:lstStyle/>
          <a:p>
            <a:r>
              <a:rPr lang="en-US" dirty="0">
                <a:solidFill>
                  <a:srgbClr val="7030A0"/>
                </a:solidFill>
              </a:rPr>
              <a:t>Medical 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p:txBody>
      </p:sp>
    </p:spTree>
    <p:extLst>
      <p:ext uri="{BB962C8B-B14F-4D97-AF65-F5344CB8AC3E}">
        <p14:creationId xmlns:p14="http://schemas.microsoft.com/office/powerpoint/2010/main" val="3132365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Pasireotide</a:t>
            </a:r>
            <a:r>
              <a:rPr lang="en-US" dirty="0" smtClean="0"/>
              <a:t> LAR</a:t>
            </a:r>
            <a:endParaRPr lang="en-US" dirty="0"/>
          </a:p>
        </p:txBody>
      </p:sp>
      <p:sp>
        <p:nvSpPr>
          <p:cNvPr id="3" name="Content Placeholder 2"/>
          <p:cNvSpPr>
            <a:spLocks noGrp="1"/>
          </p:cNvSpPr>
          <p:nvPr>
            <p:ph idx="1"/>
          </p:nvPr>
        </p:nvSpPr>
        <p:spPr/>
        <p:txBody>
          <a:bodyPr/>
          <a:lstStyle/>
          <a:p>
            <a:r>
              <a:rPr lang="en-US" b="1" dirty="0" smtClean="0"/>
              <a:t>Plasma </a:t>
            </a:r>
            <a:r>
              <a:rPr lang="en-US" b="1" dirty="0"/>
              <a:t>concentrations </a:t>
            </a:r>
            <a:r>
              <a:rPr lang="en-US" dirty="0"/>
              <a:t>reach an initial maximum </a:t>
            </a:r>
            <a:r>
              <a:rPr lang="en-US" b="1" dirty="0"/>
              <a:t>24 hours </a:t>
            </a:r>
            <a:r>
              <a:rPr lang="en-US" dirty="0"/>
              <a:t>after administration, and the concentration declines for the next 7 days, and then increase again to reach a </a:t>
            </a:r>
            <a:r>
              <a:rPr lang="en-US" b="1" dirty="0"/>
              <a:t>second maximum </a:t>
            </a:r>
            <a:r>
              <a:rPr lang="en-US" dirty="0"/>
              <a:t>on </a:t>
            </a:r>
            <a:r>
              <a:rPr lang="en-US" b="1" dirty="0"/>
              <a:t>day 21</a:t>
            </a:r>
            <a:r>
              <a:rPr lang="en-US" dirty="0"/>
              <a:t> post-injection </a:t>
            </a:r>
            <a:r>
              <a:rPr lang="en-US" dirty="0" smtClean="0"/>
              <a:t>. </a:t>
            </a:r>
          </a:p>
          <a:p>
            <a:r>
              <a:rPr lang="en-US" dirty="0" smtClean="0"/>
              <a:t>Similar </a:t>
            </a:r>
            <a:r>
              <a:rPr lang="en-US" dirty="0"/>
              <a:t>to octreotide LAR, plasma </a:t>
            </a:r>
            <a:r>
              <a:rPr lang="en-US" dirty="0" err="1"/>
              <a:t>pasireotide</a:t>
            </a:r>
            <a:r>
              <a:rPr lang="en-US" dirty="0"/>
              <a:t> concentrations reach </a:t>
            </a:r>
            <a:r>
              <a:rPr lang="en-US" b="1" dirty="0"/>
              <a:t>steady state</a:t>
            </a:r>
            <a:r>
              <a:rPr lang="en-US" dirty="0"/>
              <a:t> after </a:t>
            </a:r>
            <a:r>
              <a:rPr lang="en-US" b="1" dirty="0" smtClean="0"/>
              <a:t>three injections</a:t>
            </a:r>
            <a:r>
              <a:rPr lang="en-US" dirty="0" smtClean="0"/>
              <a:t> </a:t>
            </a:r>
            <a:r>
              <a:rPr lang="en-US" dirty="0"/>
              <a:t>when administered at 4-week intervals.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531" y="4970689"/>
            <a:ext cx="28194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314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9455156"/>
              </p:ext>
            </p:extLst>
          </p:nvPr>
        </p:nvGraphicFramePr>
        <p:xfrm>
          <a:off x="166256" y="-22785"/>
          <a:ext cx="11934702" cy="7041139"/>
        </p:xfrm>
        <a:graphic>
          <a:graphicData uri="http://schemas.openxmlformats.org/drawingml/2006/table">
            <a:tbl>
              <a:tblPr firstRow="1" bandRow="1">
                <a:tableStyleId>{5C22544A-7EE6-4342-B048-85BDC9FD1C3A}</a:tableStyleId>
              </a:tblPr>
              <a:tblGrid>
                <a:gridCol w="1989117"/>
                <a:gridCol w="1989117"/>
                <a:gridCol w="1989117"/>
                <a:gridCol w="1989117"/>
                <a:gridCol w="1989117"/>
                <a:gridCol w="1989117"/>
              </a:tblGrid>
              <a:tr h="618287">
                <a:tc>
                  <a:txBody>
                    <a:bodyPr/>
                    <a:lstStyle/>
                    <a:p>
                      <a:r>
                        <a:rPr lang="en-US" dirty="0" smtClean="0"/>
                        <a:t>drug</a:t>
                      </a:r>
                      <a:endParaRPr lang="en-US" dirty="0"/>
                    </a:p>
                  </a:txBody>
                  <a:tcPr/>
                </a:tc>
                <a:tc>
                  <a:txBody>
                    <a:bodyPr/>
                    <a:lstStyle/>
                    <a:p>
                      <a:r>
                        <a:rPr lang="en-US" sz="1800" b="0" i="0" u="none" strike="noStrike" kern="1200" baseline="0" dirty="0" smtClean="0">
                          <a:solidFill>
                            <a:schemeClr val="lt1"/>
                          </a:solidFill>
                          <a:latin typeface="+mn-lt"/>
                          <a:ea typeface="+mn-ea"/>
                          <a:cs typeface="+mn-cs"/>
                        </a:rPr>
                        <a:t>Octreotide </a:t>
                      </a:r>
                      <a:endParaRPr lang="en-US" dirty="0"/>
                    </a:p>
                  </a:txBody>
                  <a:tcPr/>
                </a:tc>
                <a:tc>
                  <a:txBody>
                    <a:bodyPr/>
                    <a:lstStyle/>
                    <a:p>
                      <a:r>
                        <a:rPr lang="en-US" sz="1800" b="0" i="0" u="none" strike="noStrike" kern="1200" baseline="0" dirty="0" smtClean="0">
                          <a:solidFill>
                            <a:schemeClr val="lt1"/>
                          </a:solidFill>
                          <a:latin typeface="+mn-lt"/>
                          <a:ea typeface="+mn-ea"/>
                          <a:cs typeface="+mn-cs"/>
                        </a:rPr>
                        <a:t>octreotide LAR </a:t>
                      </a:r>
                      <a:endParaRPr lang="en-US" dirty="0"/>
                    </a:p>
                  </a:txBody>
                  <a:tcPr/>
                </a:tc>
                <a:tc>
                  <a:txBody>
                    <a:bodyPr/>
                    <a:lstStyle/>
                    <a:p>
                      <a:r>
                        <a:rPr lang="en-US" dirty="0" err="1" smtClean="0"/>
                        <a:t>Lanreotide</a:t>
                      </a:r>
                      <a:endParaRPr lang="en-US" dirty="0"/>
                    </a:p>
                  </a:txBody>
                  <a:tcPr/>
                </a:tc>
                <a:tc>
                  <a:txBody>
                    <a:bodyPr/>
                    <a:lstStyle/>
                    <a:p>
                      <a:r>
                        <a:rPr lang="en-US" sz="1800" b="0" i="0" u="none" strike="noStrike" kern="1200" baseline="0" dirty="0" err="1" smtClean="0">
                          <a:solidFill>
                            <a:schemeClr val="lt1"/>
                          </a:solidFill>
                          <a:latin typeface="+mn-lt"/>
                          <a:ea typeface="+mn-ea"/>
                          <a:cs typeface="+mn-cs"/>
                        </a:rPr>
                        <a:t>lanreotide</a:t>
                      </a:r>
                      <a:r>
                        <a:rPr lang="en-US" sz="1800" b="0" i="0" u="none" strike="noStrike" kern="1200" baseline="0" dirty="0" smtClean="0">
                          <a:solidFill>
                            <a:schemeClr val="lt1"/>
                          </a:solidFill>
                          <a:latin typeface="+mn-lt"/>
                          <a:ea typeface="+mn-ea"/>
                          <a:cs typeface="+mn-cs"/>
                        </a:rPr>
                        <a:t> ATG formulation </a:t>
                      </a:r>
                      <a:endParaRPr lang="en-US" dirty="0"/>
                    </a:p>
                  </a:txBody>
                  <a:tcPr/>
                </a:tc>
                <a:tc>
                  <a:txBody>
                    <a:bodyPr/>
                    <a:lstStyle/>
                    <a:p>
                      <a:r>
                        <a:rPr lang="en-US" dirty="0" err="1" smtClean="0"/>
                        <a:t>Pasireotide</a:t>
                      </a:r>
                      <a:endParaRPr lang="en-US" dirty="0" smtClean="0"/>
                    </a:p>
                    <a:p>
                      <a:r>
                        <a:rPr lang="en-US" dirty="0" smtClean="0"/>
                        <a:t>LAR</a:t>
                      </a:r>
                      <a:endParaRPr lang="en-US" dirty="0"/>
                    </a:p>
                  </a:txBody>
                  <a:tcPr/>
                </a:tc>
              </a:tr>
              <a:tr h="877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 of somatostatin analogue</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r>
                        <a:rPr lang="en-US" sz="1800" b="0" i="0" u="none" strike="noStrike" kern="1200" baseline="0" dirty="0" smtClean="0">
                          <a:solidFill>
                            <a:schemeClr val="dk1"/>
                          </a:solidFill>
                          <a:latin typeface="+mn-lt"/>
                          <a:ea typeface="+mn-ea"/>
                          <a:cs typeface="+mn-cs"/>
                        </a:rPr>
                        <a:t>second generation </a:t>
                      </a:r>
                      <a:endParaRPr lang="en-US" dirty="0"/>
                    </a:p>
                  </a:txBody>
                  <a:tcPr/>
                </a:tc>
              </a:tr>
              <a:tr h="803772">
                <a:tc>
                  <a:txBody>
                    <a:bodyPr/>
                    <a:lstStyle/>
                    <a:p>
                      <a:r>
                        <a:rPr lang="en-US" sz="1800" b="0" i="0" u="none" strike="noStrike" kern="1200" baseline="0" dirty="0" smtClean="0">
                          <a:solidFill>
                            <a:schemeClr val="dk1"/>
                          </a:solidFill>
                          <a:latin typeface="+mn-lt"/>
                          <a:ea typeface="+mn-ea"/>
                          <a:cs typeface="+mn-cs"/>
                        </a:rPr>
                        <a:t>peak plasma concentrations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40 minutes </a:t>
                      </a:r>
                      <a:endParaRPr lang="en-US" dirty="0" smtClean="0"/>
                    </a:p>
                    <a:p>
                      <a:endParaRPr lang="en-US" dirty="0"/>
                    </a:p>
                  </a:txBody>
                  <a:tcPr/>
                </a:tc>
                <a:tc>
                  <a:txBody>
                    <a:bodyPr/>
                    <a:lstStyle/>
                    <a:p>
                      <a:r>
                        <a:rPr lang="en-US" sz="1800" b="0" i="0" u="none" strike="noStrike" kern="1200" baseline="0" dirty="0" smtClean="0">
                          <a:solidFill>
                            <a:schemeClr val="dk1"/>
                          </a:solidFill>
                          <a:latin typeface="+mn-lt"/>
                          <a:ea typeface="+mn-ea"/>
                          <a:cs typeface="+mn-cs"/>
                        </a:rPr>
                        <a:t>1 hour </a:t>
                      </a:r>
                      <a:endParaRPr lang="en-US" dirty="0"/>
                    </a:p>
                  </a:txBody>
                  <a:tcPr/>
                </a:tc>
                <a:tc>
                  <a:txBody>
                    <a:bodyPr/>
                    <a:lstStyle/>
                    <a:p>
                      <a:endParaRPr lang="en-US" dirty="0"/>
                    </a:p>
                  </a:txBody>
                  <a:tcPr/>
                </a:tc>
                <a:tc>
                  <a:txBody>
                    <a:bodyPr/>
                    <a:lstStyle/>
                    <a:p>
                      <a:endParaRPr lang="en-US" dirty="0"/>
                    </a:p>
                  </a:txBody>
                  <a:tcPr/>
                </a:tc>
                <a:tc>
                  <a:txBody>
                    <a:bodyPr/>
                    <a:lstStyle/>
                    <a:p>
                      <a:r>
                        <a:rPr lang="en-US" sz="1800" b="0" i="0" kern="1200" dirty="0" smtClean="0">
                          <a:solidFill>
                            <a:schemeClr val="dk1"/>
                          </a:solidFill>
                          <a:effectLst/>
                          <a:latin typeface="+mn-lt"/>
                          <a:ea typeface="+mn-ea"/>
                          <a:cs typeface="+mn-cs"/>
                        </a:rPr>
                        <a:t>Subcutaneous: 0.25 to 0.5 hours</a:t>
                      </a:r>
                      <a:endParaRPr lang="en-US" dirty="0"/>
                    </a:p>
                  </a:txBody>
                  <a:tcPr/>
                </a:tc>
              </a:tr>
              <a:tr h="432800">
                <a:tc>
                  <a:txBody>
                    <a:bodyPr/>
                    <a:lstStyle/>
                    <a:p>
                      <a:r>
                        <a:rPr lang="en-US" sz="1800" b="0" i="0" u="none" strike="noStrike" kern="1200" baseline="0" dirty="0" smtClean="0">
                          <a:solidFill>
                            <a:schemeClr val="dk1"/>
                          </a:solidFill>
                          <a:latin typeface="+mn-lt"/>
                          <a:ea typeface="+mn-ea"/>
                          <a:cs typeface="+mn-cs"/>
                        </a:rPr>
                        <a:t>half-life </a:t>
                      </a:r>
                      <a:endParaRPr lang="en-US" dirty="0"/>
                    </a:p>
                  </a:txBody>
                  <a:tcPr/>
                </a:tc>
                <a:tc>
                  <a:txBody>
                    <a:bodyPr/>
                    <a:lstStyle/>
                    <a:p>
                      <a:r>
                        <a:rPr lang="en-US" sz="1800" b="0" i="0" u="none" strike="noStrike" kern="1200" baseline="0" dirty="0" smtClean="0">
                          <a:solidFill>
                            <a:schemeClr val="dk1"/>
                          </a:solidFill>
                          <a:latin typeface="+mn-lt"/>
                          <a:ea typeface="+mn-ea"/>
                          <a:cs typeface="+mn-cs"/>
                        </a:rPr>
                        <a:t>2 hours </a:t>
                      </a:r>
                      <a:endParaRPr lang="en-US" dirty="0"/>
                    </a:p>
                  </a:txBody>
                  <a:tcPr/>
                </a:tc>
                <a:tc>
                  <a:txBody>
                    <a:bodyPr/>
                    <a:lstStyle/>
                    <a:p>
                      <a:endParaRPr lang="en-US" dirty="0"/>
                    </a:p>
                  </a:txBody>
                  <a:tcPr/>
                </a:tc>
                <a:tc>
                  <a:txBody>
                    <a:bodyPr/>
                    <a:lstStyle/>
                    <a:p>
                      <a:r>
                        <a:rPr lang="en-US" sz="1800" b="0" i="0" u="none" strike="noStrike" kern="1200" baseline="0" dirty="0" smtClean="0">
                          <a:solidFill>
                            <a:schemeClr val="dk1"/>
                          </a:solidFill>
                          <a:latin typeface="+mn-lt"/>
                          <a:ea typeface="+mn-ea"/>
                          <a:cs typeface="+mn-cs"/>
                        </a:rPr>
                        <a:t>5 days </a:t>
                      </a:r>
                      <a:endParaRPr lang="en-US" dirty="0"/>
                    </a:p>
                  </a:txBody>
                  <a:tcPr/>
                </a:tc>
                <a:tc>
                  <a:txBody>
                    <a:bodyPr/>
                    <a:lstStyle/>
                    <a:p>
                      <a:r>
                        <a:rPr lang="en-US" dirty="0" smtClean="0"/>
                        <a:t>23 to 29 days</a:t>
                      </a:r>
                      <a:endParaRPr lang="en-US" dirty="0"/>
                    </a:p>
                  </a:txBody>
                  <a:tcPr/>
                </a:tc>
                <a:tc>
                  <a:txBody>
                    <a:bodyPr/>
                    <a:lstStyle/>
                    <a:p>
                      <a:r>
                        <a:rPr lang="en-US" sz="1800" b="0" i="0" kern="1200" dirty="0" smtClean="0">
                          <a:solidFill>
                            <a:schemeClr val="dk1"/>
                          </a:solidFill>
                          <a:effectLst/>
                          <a:latin typeface="+mn-lt"/>
                          <a:ea typeface="+mn-ea"/>
                          <a:cs typeface="+mn-cs"/>
                        </a:rPr>
                        <a:t> Subcutaneous: ~12 hours</a:t>
                      </a:r>
                      <a:endParaRPr lang="en-US" dirty="0"/>
                    </a:p>
                  </a:txBody>
                  <a:tcPr/>
                </a:tc>
              </a:tr>
              <a:tr h="877790">
                <a:tc>
                  <a:txBody>
                    <a:bodyPr/>
                    <a:lstStyle/>
                    <a:p>
                      <a:r>
                        <a:rPr lang="en-US" sz="1800" b="0" i="0" u="none" strike="noStrike" kern="1200" baseline="0" dirty="0" smtClean="0">
                          <a:solidFill>
                            <a:schemeClr val="dk1"/>
                          </a:solidFill>
                          <a:latin typeface="+mn-lt"/>
                          <a:ea typeface="+mn-ea"/>
                          <a:cs typeface="+mn-cs"/>
                        </a:rPr>
                        <a:t>administration </a:t>
                      </a:r>
                      <a:endParaRPr lang="en-US" dirty="0"/>
                    </a:p>
                  </a:txBody>
                  <a:tcPr/>
                </a:tc>
                <a:tc>
                  <a:txBody>
                    <a:bodyPr/>
                    <a:lstStyle/>
                    <a:p>
                      <a:r>
                        <a:rPr lang="en-US" dirty="0" smtClean="0"/>
                        <a:t>SC or IM</a:t>
                      </a:r>
                      <a:endParaRPr lang="en-US" dirty="0"/>
                    </a:p>
                  </a:txBody>
                  <a:tcPr/>
                </a:tc>
                <a:tc>
                  <a:txBody>
                    <a:bodyPr/>
                    <a:lstStyle/>
                    <a:p>
                      <a:r>
                        <a:rPr lang="en-US" dirty="0" smtClean="0"/>
                        <a:t>IM</a:t>
                      </a:r>
                      <a:endParaRPr lang="en-US" dirty="0"/>
                    </a:p>
                  </a:txBody>
                  <a:tcPr/>
                </a:tc>
                <a:tc>
                  <a:txBody>
                    <a:bodyPr/>
                    <a:lstStyle/>
                    <a:p>
                      <a:r>
                        <a:rPr lang="en-US" dirty="0" smtClean="0"/>
                        <a:t>IM</a:t>
                      </a:r>
                      <a:endParaRPr lang="en-US" dirty="0"/>
                    </a:p>
                  </a:txBody>
                  <a:tcPr/>
                </a:tc>
                <a:tc>
                  <a:txBody>
                    <a:bodyPr/>
                    <a:lstStyle/>
                    <a:p>
                      <a:r>
                        <a:rPr lang="en-US" sz="1800" b="0" i="0" u="none" strike="noStrike" kern="1200" baseline="0" dirty="0" smtClean="0">
                          <a:solidFill>
                            <a:schemeClr val="dk1"/>
                          </a:solidFill>
                          <a:latin typeface="+mn-lt"/>
                          <a:ea typeface="+mn-ea"/>
                          <a:cs typeface="+mn-cs"/>
                        </a:rPr>
                        <a:t>deep subcutaneous injection </a:t>
                      </a:r>
                      <a:endParaRPr lang="en-US" dirty="0"/>
                    </a:p>
                  </a:txBody>
                  <a:tcPr/>
                </a:tc>
                <a:tc>
                  <a:txBody>
                    <a:bodyPr/>
                    <a:lstStyle/>
                    <a:p>
                      <a:r>
                        <a:rPr lang="en-US" dirty="0" smtClean="0"/>
                        <a:t>IM &amp;</a:t>
                      </a:r>
                      <a:r>
                        <a:rPr lang="en-US" baseline="0" dirty="0" smtClean="0"/>
                        <a:t> SC</a:t>
                      </a:r>
                      <a:endParaRPr lang="en-US" dirty="0"/>
                    </a:p>
                  </a:txBody>
                  <a:tcPr/>
                </a:tc>
              </a:tr>
              <a:tr h="618287">
                <a:tc>
                  <a:txBody>
                    <a:bodyPr/>
                    <a:lstStyle/>
                    <a:p>
                      <a:r>
                        <a:rPr lang="en-US" sz="1800" b="0" i="0" u="none" strike="noStrike" kern="1200" baseline="0" dirty="0" smtClean="0">
                          <a:solidFill>
                            <a:schemeClr val="dk1"/>
                          </a:solidFill>
                          <a:latin typeface="+mn-lt"/>
                          <a:ea typeface="+mn-ea"/>
                          <a:cs typeface="+mn-cs"/>
                        </a:rPr>
                        <a:t>administered at intervals of </a:t>
                      </a:r>
                      <a:endParaRPr lang="en-US" dirty="0"/>
                    </a:p>
                  </a:txBody>
                  <a:tcPr/>
                </a:tc>
                <a:tc>
                  <a:txBody>
                    <a:bodyPr/>
                    <a:lstStyle/>
                    <a:p>
                      <a:r>
                        <a:rPr lang="en-US" sz="1800" b="0" i="0" u="none" strike="noStrike" kern="1200" baseline="0" dirty="0" smtClean="0">
                          <a:solidFill>
                            <a:schemeClr val="dk1"/>
                          </a:solidFill>
                          <a:latin typeface="+mn-lt"/>
                          <a:ea typeface="+mn-ea"/>
                          <a:cs typeface="+mn-cs"/>
                        </a:rPr>
                        <a:t> every 8 hours </a:t>
                      </a:r>
                      <a:endParaRPr lang="en-US" dirty="0"/>
                    </a:p>
                  </a:txBody>
                  <a:tcPr/>
                </a:tc>
                <a:tc>
                  <a:txBody>
                    <a:bodyPr/>
                    <a:lstStyle/>
                    <a:p>
                      <a:r>
                        <a:rPr lang="en-US" sz="1800" b="0" i="0" u="none" strike="noStrike" kern="1200" baseline="0" dirty="0" smtClean="0">
                          <a:solidFill>
                            <a:schemeClr val="dk1"/>
                          </a:solidFill>
                          <a:latin typeface="+mn-lt"/>
                          <a:ea typeface="+mn-ea"/>
                          <a:cs typeface="+mn-cs"/>
                        </a:rPr>
                        <a:t>4 weeks </a:t>
                      </a:r>
                      <a:endParaRPr lang="en-US" dirty="0"/>
                    </a:p>
                  </a:txBody>
                  <a:tcPr/>
                </a:tc>
                <a:tc>
                  <a:txBody>
                    <a:bodyPr/>
                    <a:lstStyle/>
                    <a:p>
                      <a:r>
                        <a:rPr lang="en-US" dirty="0" smtClean="0"/>
                        <a:t>every 7 to 14 days</a:t>
                      </a:r>
                      <a:endParaRPr lang="en-US" dirty="0"/>
                    </a:p>
                  </a:txBody>
                  <a:tcPr/>
                </a:tc>
                <a:tc>
                  <a:txBody>
                    <a:bodyPr/>
                    <a:lstStyle/>
                    <a:p>
                      <a:r>
                        <a:rPr lang="en-US" sz="1800" b="0" i="0" u="none" strike="noStrike" kern="1200" baseline="0" dirty="0" smtClean="0">
                          <a:solidFill>
                            <a:schemeClr val="dk1"/>
                          </a:solidFill>
                          <a:latin typeface="+mn-lt"/>
                          <a:ea typeface="+mn-ea"/>
                          <a:cs typeface="+mn-cs"/>
                        </a:rPr>
                        <a:t>4 weeks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4 weeks </a:t>
                      </a:r>
                      <a:endParaRPr lang="en-US" dirty="0" smtClean="0"/>
                    </a:p>
                    <a:p>
                      <a:endParaRPr lang="en-US" dirty="0"/>
                    </a:p>
                  </a:txBody>
                  <a:tcPr/>
                </a:tc>
              </a:tr>
              <a:tr h="432800">
                <a:tc>
                  <a:txBody>
                    <a:bodyPr/>
                    <a:lstStyle/>
                    <a:p>
                      <a:r>
                        <a:rPr lang="en-US" sz="1800" b="0" i="0" u="none" strike="noStrike" kern="1200" baseline="0" dirty="0" smtClean="0">
                          <a:solidFill>
                            <a:schemeClr val="dk1"/>
                          </a:solidFill>
                          <a:latin typeface="+mn-lt"/>
                          <a:ea typeface="+mn-ea"/>
                          <a:cs typeface="+mn-cs"/>
                        </a:rPr>
                        <a:t>The initial dose </a:t>
                      </a:r>
                      <a:endParaRPr lang="en-US" dirty="0"/>
                    </a:p>
                  </a:txBody>
                  <a:tcPr/>
                </a:tc>
                <a:tc>
                  <a:txBody>
                    <a:bodyPr/>
                    <a:lstStyle/>
                    <a:p>
                      <a:r>
                        <a:rPr lang="en-US" sz="1800" b="0" i="0" u="none" strike="noStrike" kern="1200" baseline="0" dirty="0" smtClean="0">
                          <a:solidFill>
                            <a:schemeClr val="dk1"/>
                          </a:solidFill>
                          <a:latin typeface="+mn-lt"/>
                          <a:ea typeface="+mn-ea"/>
                          <a:cs typeface="+mn-cs"/>
                        </a:rPr>
                        <a:t>100 to 250 </a:t>
                      </a:r>
                      <a:r>
                        <a:rPr lang="en-US" sz="1800" b="0" i="0" u="none" strike="noStrike" kern="1200" baseline="0" dirty="0" err="1" smtClean="0">
                          <a:solidFill>
                            <a:schemeClr val="dk1"/>
                          </a:solidFill>
                          <a:latin typeface="+mn-lt"/>
                          <a:ea typeface="+mn-ea"/>
                          <a:cs typeface="+mn-cs"/>
                        </a:rPr>
                        <a:t>μg</a:t>
                      </a:r>
                      <a:r>
                        <a:rPr lang="en-US" sz="1800" b="0" i="0" u="none" strike="noStrike" kern="1200" baseline="0" dirty="0" smtClean="0">
                          <a:solidFill>
                            <a:schemeClr val="dk1"/>
                          </a:solidFill>
                          <a:latin typeface="+mn-lt"/>
                          <a:ea typeface="+mn-ea"/>
                          <a:cs typeface="+mn-cs"/>
                        </a:rPr>
                        <a:t> </a:t>
                      </a:r>
                      <a:endParaRPr lang="en-US" dirty="0"/>
                    </a:p>
                  </a:txBody>
                  <a:tcPr/>
                </a:tc>
                <a:tc>
                  <a:txBody>
                    <a:bodyPr/>
                    <a:lstStyle/>
                    <a:p>
                      <a:endParaRPr lang="en-US" dirty="0"/>
                    </a:p>
                  </a:txBody>
                  <a:tcPr/>
                </a:tc>
                <a:tc>
                  <a:txBody>
                    <a:bodyPr/>
                    <a:lstStyle/>
                    <a:p>
                      <a:r>
                        <a:rPr lang="en-US" sz="1800" b="0" i="0" u="none" strike="noStrike" kern="1200" baseline="0" dirty="0" smtClean="0">
                          <a:solidFill>
                            <a:schemeClr val="dk1"/>
                          </a:solidFill>
                          <a:latin typeface="+mn-lt"/>
                          <a:ea typeface="+mn-ea"/>
                          <a:cs typeface="+mn-cs"/>
                        </a:rPr>
                        <a:t>30 or 60 mg </a:t>
                      </a:r>
                      <a:endParaRPr lang="en-US" dirty="0"/>
                    </a:p>
                  </a:txBody>
                  <a:tcPr/>
                </a:tc>
                <a:tc>
                  <a:txBody>
                    <a:bodyPr/>
                    <a:lstStyle/>
                    <a:p>
                      <a:endParaRPr lang="en-US" dirty="0"/>
                    </a:p>
                  </a:txBody>
                  <a:tcPr/>
                </a:tc>
                <a:tc>
                  <a:txBody>
                    <a:bodyPr/>
                    <a:lstStyle/>
                    <a:p>
                      <a:r>
                        <a:rPr lang="en-US" sz="1800" b="0" i="0" kern="1200" dirty="0" smtClean="0">
                          <a:solidFill>
                            <a:schemeClr val="dk1"/>
                          </a:solidFill>
                          <a:effectLst/>
                          <a:latin typeface="+mn-lt"/>
                          <a:ea typeface="+mn-ea"/>
                          <a:cs typeface="+mn-cs"/>
                        </a:rPr>
                        <a:t> 40 mg</a:t>
                      </a:r>
                      <a:endParaRPr lang="en-US" dirty="0"/>
                    </a:p>
                  </a:txBody>
                  <a:tcPr/>
                </a:tc>
              </a:tr>
              <a:tr h="1141127">
                <a:tc>
                  <a:txBody>
                    <a:bodyPr/>
                    <a:lstStyle/>
                    <a:p>
                      <a:r>
                        <a:rPr lang="en-US" dirty="0" smtClean="0"/>
                        <a:t>Maximum dose</a:t>
                      </a:r>
                      <a:endParaRPr lang="en-US" dirty="0"/>
                    </a:p>
                  </a:txBody>
                  <a:tcPr/>
                </a:tc>
                <a:tc>
                  <a:txBody>
                    <a:bodyPr/>
                    <a:lstStyle/>
                    <a:p>
                      <a:r>
                        <a:rPr lang="en-US" sz="1800" b="0" i="0" u="none" strike="noStrike" kern="1200" baseline="0" dirty="0" smtClean="0">
                          <a:solidFill>
                            <a:schemeClr val="dk1"/>
                          </a:solidFill>
                          <a:latin typeface="+mn-lt"/>
                          <a:ea typeface="+mn-ea"/>
                          <a:cs typeface="+mn-cs"/>
                        </a:rPr>
                        <a:t>1.5 mg/day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sz="1800" b="0" i="0" kern="1200" dirty="0" smtClean="0">
                          <a:solidFill>
                            <a:schemeClr val="dk1"/>
                          </a:solidFill>
                          <a:effectLst/>
                          <a:latin typeface="+mn-lt"/>
                          <a:ea typeface="+mn-ea"/>
                          <a:cs typeface="+mn-cs"/>
                        </a:rPr>
                        <a:t>60 mg</a:t>
                      </a:r>
                      <a:endParaRPr lang="en-US" dirty="0"/>
                    </a:p>
                  </a:txBody>
                  <a:tcPr/>
                </a:tc>
              </a:tr>
              <a:tr h="877790">
                <a:tc>
                  <a:txBody>
                    <a:bodyPr/>
                    <a:lstStyle/>
                    <a:p>
                      <a:r>
                        <a:rPr lang="en-US" sz="1800" b="0" i="0" u="none" strike="noStrike" kern="1200" baseline="0" dirty="0" smtClean="0">
                          <a:solidFill>
                            <a:schemeClr val="dk1"/>
                          </a:solidFill>
                          <a:latin typeface="+mn-lt"/>
                          <a:ea typeface="+mn-ea"/>
                          <a:cs typeface="+mn-cs"/>
                        </a:rPr>
                        <a:t>steady state of plasma concentrations </a:t>
                      </a:r>
                      <a:endParaRPr lang="en-US" dirty="0"/>
                    </a:p>
                  </a:txBody>
                  <a:tcPr/>
                </a:tc>
                <a:tc>
                  <a:txBody>
                    <a:bodyPr/>
                    <a:lstStyle/>
                    <a:p>
                      <a:endParaRPr lang="en-US" dirty="0"/>
                    </a:p>
                  </a:txBody>
                  <a:tcPr/>
                </a:tc>
                <a:tc>
                  <a:txBody>
                    <a:bodyPr/>
                    <a:lstStyle/>
                    <a:p>
                      <a:r>
                        <a:rPr lang="en-US" sz="1800" b="0" i="0" u="none" strike="noStrike" kern="1200" baseline="0" dirty="0" smtClean="0">
                          <a:solidFill>
                            <a:schemeClr val="dk1"/>
                          </a:solidFill>
                          <a:latin typeface="+mn-lt"/>
                          <a:ea typeface="+mn-ea"/>
                          <a:cs typeface="+mn-cs"/>
                        </a:rPr>
                        <a:t>after three injections </a:t>
                      </a:r>
                      <a:endParaRPr lang="en-US" dirty="0"/>
                    </a:p>
                  </a:txBody>
                  <a:tcPr/>
                </a:tc>
                <a:tc>
                  <a:txBody>
                    <a:bodyPr/>
                    <a:lstStyle/>
                    <a:p>
                      <a:endParaRPr lang="en-US" dirty="0"/>
                    </a:p>
                  </a:txBody>
                  <a:tcPr/>
                </a:tc>
                <a:tc>
                  <a:txBody>
                    <a:bodyPr/>
                    <a:lstStyle/>
                    <a:p>
                      <a:r>
                        <a:rPr lang="en-US" sz="1800" b="0" i="0" u="none" strike="noStrike" kern="1200" baseline="0" dirty="0" smtClean="0">
                          <a:solidFill>
                            <a:schemeClr val="dk1"/>
                          </a:solidFill>
                          <a:latin typeface="+mn-lt"/>
                          <a:ea typeface="+mn-ea"/>
                          <a:cs typeface="+mn-cs"/>
                        </a:rPr>
                        <a:t>four injections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after three injections </a:t>
                      </a:r>
                      <a:endParaRPr lang="en-US" dirty="0" smtClean="0"/>
                    </a:p>
                    <a:p>
                      <a:endParaRPr lang="en-US" dirty="0"/>
                    </a:p>
                  </a:txBody>
                  <a:tcPr/>
                </a:tc>
              </a:tr>
            </a:tbl>
          </a:graphicData>
        </a:graphic>
      </p:graphicFrame>
    </p:spTree>
    <p:extLst>
      <p:ext uri="{BB962C8B-B14F-4D97-AF65-F5344CB8AC3E}">
        <p14:creationId xmlns:p14="http://schemas.microsoft.com/office/powerpoint/2010/main" val="2972210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102" y="497774"/>
            <a:ext cx="10972800" cy="990600"/>
          </a:xfrm>
        </p:spPr>
        <p:txBody>
          <a:bodyPr/>
          <a:lstStyle/>
          <a:p>
            <a:r>
              <a:rPr lang="en-US" b="1" dirty="0"/>
              <a:t>Oral octreotide</a:t>
            </a:r>
            <a:endParaRPr lang="en-US" dirty="0"/>
          </a:p>
        </p:txBody>
      </p:sp>
      <p:sp>
        <p:nvSpPr>
          <p:cNvPr id="3" name="Content Placeholder 2"/>
          <p:cNvSpPr>
            <a:spLocks noGrp="1"/>
          </p:cNvSpPr>
          <p:nvPr>
            <p:ph idx="1"/>
          </p:nvPr>
        </p:nvSpPr>
        <p:spPr>
          <a:xfrm>
            <a:off x="633351" y="1366652"/>
            <a:ext cx="10972800" cy="5259779"/>
          </a:xfrm>
        </p:spPr>
        <p:txBody>
          <a:bodyPr>
            <a:normAutofit/>
          </a:bodyPr>
          <a:lstStyle/>
          <a:p>
            <a:r>
              <a:rPr lang="en-US" dirty="0" smtClean="0"/>
              <a:t>transient </a:t>
            </a:r>
            <a:r>
              <a:rPr lang="en-US" dirty="0"/>
              <a:t>permeability enhancer that enables bioactive </a:t>
            </a:r>
            <a:r>
              <a:rPr lang="en-US" dirty="0" smtClean="0"/>
              <a:t>GI </a:t>
            </a:r>
            <a:r>
              <a:rPr lang="en-US" dirty="0"/>
              <a:t>absorption appears to be effective in some patients with acromegaly, but perhaps less so than long-acting injectable preparations. </a:t>
            </a:r>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000" dirty="0" smtClean="0">
                <a:solidFill>
                  <a:srgbClr val="7030A0"/>
                </a:solidFill>
              </a:rPr>
              <a:t>UPTODATE2020</a:t>
            </a:r>
            <a:endParaRPr lang="en-US" sz="1000" dirty="0">
              <a:solidFill>
                <a:srgbClr val="7030A0"/>
              </a:solidFill>
            </a:endParaRP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129" y="3894734"/>
            <a:ext cx="3412862" cy="205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076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primary treatment </a:t>
            </a:r>
            <a:r>
              <a:rPr lang="en-US" dirty="0" smtClean="0"/>
              <a:t>for</a:t>
            </a:r>
            <a:r>
              <a:rPr lang="en-US" dirty="0"/>
              <a:t> acromegaly</a:t>
            </a:r>
          </a:p>
        </p:txBody>
      </p:sp>
      <p:sp>
        <p:nvSpPr>
          <p:cNvPr id="3" name="Content Placeholder 2"/>
          <p:cNvSpPr>
            <a:spLocks noGrp="1"/>
          </p:cNvSpPr>
          <p:nvPr>
            <p:ph idx="1"/>
          </p:nvPr>
        </p:nvSpPr>
        <p:spPr/>
        <p:txBody>
          <a:bodyPr>
            <a:normAutofit lnSpcReduction="10000"/>
          </a:bodyPr>
          <a:lstStyle/>
          <a:p>
            <a:r>
              <a:rPr lang="en-US" dirty="0"/>
              <a:t>The primary treatment for patients with acromegaly caused by pituitary tumors excessively secreting GH is surgery </a:t>
            </a:r>
            <a:r>
              <a:rPr lang="en-US" dirty="0" smtClean="0"/>
              <a:t> </a:t>
            </a:r>
            <a:r>
              <a:rPr lang="en-US" dirty="0"/>
              <a:t>to remove the tumor through a </a:t>
            </a:r>
            <a:r>
              <a:rPr lang="en-US" b="1" dirty="0"/>
              <a:t>trans-sphenoidal </a:t>
            </a:r>
            <a:r>
              <a:rPr lang="en-US" b="1" dirty="0" err="1"/>
              <a:t>adenomectomy</a:t>
            </a:r>
            <a:r>
              <a:rPr lang="en-US" dirty="0"/>
              <a:t>.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solidFill>
                  <a:srgbClr val="7030A0"/>
                </a:solidFill>
              </a:rPr>
              <a:t>Medical 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a:p>
            <a:endParaRPr lang="en-US" dirty="0"/>
          </a:p>
        </p:txBody>
      </p:sp>
    </p:spTree>
    <p:extLst>
      <p:ext uri="{BB962C8B-B14F-4D97-AF65-F5344CB8AC3E}">
        <p14:creationId xmlns:p14="http://schemas.microsoft.com/office/powerpoint/2010/main" val="3285782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Oral octreotide</a:t>
            </a:r>
            <a:endParaRPr lang="en-US" dirty="0"/>
          </a:p>
        </p:txBody>
      </p:sp>
      <p:sp>
        <p:nvSpPr>
          <p:cNvPr id="3" name="Content Placeholder 2"/>
          <p:cNvSpPr>
            <a:spLocks noGrp="1"/>
          </p:cNvSpPr>
          <p:nvPr>
            <p:ph idx="1"/>
          </p:nvPr>
        </p:nvSpPr>
        <p:spPr/>
        <p:txBody>
          <a:bodyPr/>
          <a:lstStyle/>
          <a:p>
            <a:r>
              <a:rPr lang="en-US" dirty="0"/>
              <a:t>In an open-label study of 155 patients previously controlled on injectable somatostatin analogs, patients were switched to oral octreotide capsules (</a:t>
            </a:r>
            <a:r>
              <a:rPr lang="en-US" b="1" dirty="0"/>
              <a:t>40 mg/day in two divided doses</a:t>
            </a:r>
            <a:r>
              <a:rPr lang="en-US" dirty="0"/>
              <a:t>, increased up to 80 mg/day as needed) . </a:t>
            </a:r>
            <a:endParaRPr lang="en-US" dirty="0" smtClean="0"/>
          </a:p>
          <a:p>
            <a:r>
              <a:rPr lang="en-US" dirty="0" smtClean="0"/>
              <a:t>Sixty-five </a:t>
            </a:r>
            <a:r>
              <a:rPr lang="en-US" dirty="0"/>
              <a:t>percent (98 of 151) of the intent-to-treat population achieved the primary endpoint of GH/IGF-1 control, compared with 91 percent (138 of 151) while taking long-acting injectable somatostatin </a:t>
            </a:r>
            <a:r>
              <a:rPr lang="en-US" dirty="0" smtClean="0"/>
              <a:t>analogs</a:t>
            </a:r>
          </a:p>
          <a:p>
            <a:endParaRPr lang="en-US" dirty="0"/>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r>
              <a:rPr lang="en-US" sz="1000" dirty="0" smtClean="0">
                <a:solidFill>
                  <a:srgbClr val="7030A0"/>
                </a:solidFill>
              </a:rPr>
              <a:t>UPTODATE2020</a:t>
            </a:r>
            <a:endParaRPr lang="en-US" sz="1000" dirty="0">
              <a:solidFill>
                <a:srgbClr val="7030A0"/>
              </a:solidFill>
            </a:endParaRPr>
          </a:p>
          <a:p>
            <a:endParaRPr lang="en-US" dirty="0"/>
          </a:p>
        </p:txBody>
      </p:sp>
    </p:spTree>
    <p:extLst>
      <p:ext uri="{BB962C8B-B14F-4D97-AF65-F5344CB8AC3E}">
        <p14:creationId xmlns:p14="http://schemas.microsoft.com/office/powerpoint/2010/main" val="1923850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Oral octreotide</a:t>
            </a:r>
            <a:endParaRPr lang="en-US" dirty="0"/>
          </a:p>
        </p:txBody>
      </p:sp>
      <p:sp>
        <p:nvSpPr>
          <p:cNvPr id="5" name="Content Placeholder 4"/>
          <p:cNvSpPr>
            <a:spLocks noGrp="1"/>
          </p:cNvSpPr>
          <p:nvPr>
            <p:ph idx="1"/>
          </p:nvPr>
        </p:nvSpPr>
        <p:spPr/>
        <p:txBody>
          <a:bodyPr/>
          <a:lstStyle/>
          <a:p>
            <a:r>
              <a:rPr lang="en-US" dirty="0"/>
              <a:t>This preparation has not been approved but has been used in pregnancy for tumor and headache control</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000" dirty="0">
                <a:solidFill>
                  <a:srgbClr val="7030A0"/>
                </a:solidFill>
              </a:rPr>
              <a:t>UPTODATE2020</a:t>
            </a:r>
          </a:p>
          <a:p>
            <a:endParaRPr lang="en-US" dirty="0" smtClean="0"/>
          </a:p>
          <a:p>
            <a:endParaRPr lang="en-US" dirty="0"/>
          </a:p>
          <a:p>
            <a:endParaRPr lang="en-US" dirty="0"/>
          </a:p>
        </p:txBody>
      </p:sp>
      <p:pic>
        <p:nvPicPr>
          <p:cNvPr id="8194" name="Picture 2" descr="C:\Users\tofighi\Pictures\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756" y="3234355"/>
            <a:ext cx="3063281" cy="203847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509" y="3177005"/>
            <a:ext cx="2810245" cy="215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525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Somatostatin analogues</a:t>
            </a:r>
          </a:p>
        </p:txBody>
      </p:sp>
      <p:sp>
        <p:nvSpPr>
          <p:cNvPr id="3" name="Content Placeholder 2"/>
          <p:cNvSpPr>
            <a:spLocks noGrp="1"/>
          </p:cNvSpPr>
          <p:nvPr>
            <p:ph idx="1"/>
          </p:nvPr>
        </p:nvSpPr>
        <p:spPr/>
        <p:txBody>
          <a:bodyPr>
            <a:normAutofit fontScale="92500" lnSpcReduction="20000"/>
          </a:bodyPr>
          <a:lstStyle/>
          <a:p>
            <a:r>
              <a:rPr lang="en-US" sz="3500" dirty="0"/>
              <a:t>in the pituitary </a:t>
            </a:r>
            <a:r>
              <a:rPr lang="en-US" sz="3500" dirty="0" smtClean="0"/>
              <a:t>gland:</a:t>
            </a:r>
          </a:p>
          <a:p>
            <a:pPr lvl="1"/>
            <a:r>
              <a:rPr lang="en-US" sz="3000" dirty="0" smtClean="0"/>
              <a:t>inhibition </a:t>
            </a:r>
            <a:r>
              <a:rPr lang="en-US" sz="3000" dirty="0"/>
              <a:t>of GH secretion </a:t>
            </a:r>
            <a:endParaRPr lang="en-US" sz="3000" dirty="0" smtClean="0"/>
          </a:p>
          <a:p>
            <a:pPr lvl="1"/>
            <a:r>
              <a:rPr lang="en-US" sz="3000" dirty="0" smtClean="0"/>
              <a:t>cell division</a:t>
            </a:r>
          </a:p>
          <a:p>
            <a:pPr lvl="1"/>
            <a:r>
              <a:rPr lang="en-US" sz="3000" dirty="0"/>
              <a:t>play a role to suppress IGF-1 production in the </a:t>
            </a:r>
            <a:r>
              <a:rPr lang="en-US" sz="3000" dirty="0" smtClean="0"/>
              <a:t>liver</a:t>
            </a:r>
          </a:p>
          <a:p>
            <a:pPr lvl="1"/>
            <a:r>
              <a:rPr lang="en-US" sz="3000" dirty="0"/>
              <a:t>may reduce tumor size through the </a:t>
            </a:r>
            <a:r>
              <a:rPr lang="en-US" sz="3000" b="1" dirty="0"/>
              <a:t>apoptosis</a:t>
            </a:r>
            <a:r>
              <a:rPr lang="en-US" sz="3000" dirty="0"/>
              <a:t> by induction of ZAC1 protein </a:t>
            </a:r>
            <a:r>
              <a:rPr lang="en-US" sz="3000" dirty="0" smtClean="0"/>
              <a:t>expression</a:t>
            </a:r>
            <a:r>
              <a:rPr lang="en-US" sz="3000" dirty="0"/>
              <a:t> or reduction of the Ki67 index which leads to the decreased cell cycling of GH-secreting pituitary tumor </a:t>
            </a:r>
            <a:r>
              <a:rPr lang="en-US" sz="3000" dirty="0" smtClean="0"/>
              <a:t>cells.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r>
              <a:rPr lang="en-US" dirty="0" smtClean="0"/>
              <a:t> </a:t>
            </a:r>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pPr lvl="1"/>
            <a:endParaRPr lang="en-US" dirty="0"/>
          </a:p>
        </p:txBody>
      </p:sp>
    </p:spTree>
    <p:extLst>
      <p:ext uri="{BB962C8B-B14F-4D97-AF65-F5344CB8AC3E}">
        <p14:creationId xmlns:p14="http://schemas.microsoft.com/office/powerpoint/2010/main" val="38072122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Somatostatin before or after</a:t>
            </a:r>
            <a:r>
              <a:rPr lang="en-US" dirty="0"/>
              <a:t> surgery</a:t>
            </a:r>
          </a:p>
        </p:txBody>
      </p:sp>
      <p:sp>
        <p:nvSpPr>
          <p:cNvPr id="3" name="Content Placeholder 2"/>
          <p:cNvSpPr>
            <a:spLocks noGrp="1"/>
          </p:cNvSpPr>
          <p:nvPr>
            <p:ph idx="1"/>
          </p:nvPr>
        </p:nvSpPr>
        <p:spPr/>
        <p:txBody>
          <a:bodyPr/>
          <a:lstStyle/>
          <a:p>
            <a:r>
              <a:rPr lang="en-US" dirty="0"/>
              <a:t>The routine use of preoperative somatostatin analogues prior to surgical excision of pituitary adenomas is not recommended however, when surgical treatment is not available or refused, medical treatment may be considered as primary therapy (A).</a:t>
            </a:r>
          </a:p>
          <a:p>
            <a:endParaRPr lang="en-US" dirty="0"/>
          </a:p>
          <a:p>
            <a:endParaRPr lang="en-US" dirty="0"/>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r>
              <a:rPr lang="en-US" sz="1000" dirty="0" smtClean="0">
                <a:solidFill>
                  <a:srgbClr val="7030A0"/>
                </a:solidFill>
              </a:rPr>
              <a:t>Medical </a:t>
            </a:r>
            <a:r>
              <a:rPr lang="en-US" sz="1000" dirty="0">
                <a:solidFill>
                  <a:srgbClr val="7030A0"/>
                </a:solidFill>
              </a:rPr>
              <a:t>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spTree>
    <p:extLst>
      <p:ext uri="{BB962C8B-B14F-4D97-AF65-F5344CB8AC3E}">
        <p14:creationId xmlns:p14="http://schemas.microsoft.com/office/powerpoint/2010/main" val="1034714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533400"/>
            <a:ext cx="11614067" cy="998517"/>
          </a:xfrm>
        </p:spPr>
        <p:txBody>
          <a:bodyPr/>
          <a:lstStyle/>
          <a:p>
            <a:r>
              <a:rPr lang="en-US" dirty="0" smtClean="0"/>
              <a:t>Failed </a:t>
            </a:r>
            <a:r>
              <a:rPr lang="en-US" dirty="0"/>
              <a:t>to meet the treatment goal after 12 months</a:t>
            </a:r>
          </a:p>
        </p:txBody>
      </p:sp>
      <p:sp>
        <p:nvSpPr>
          <p:cNvPr id="3" name="Content Placeholder 2"/>
          <p:cNvSpPr>
            <a:spLocks noGrp="1"/>
          </p:cNvSpPr>
          <p:nvPr>
            <p:ph idx="1"/>
          </p:nvPr>
        </p:nvSpPr>
        <p:spPr>
          <a:xfrm>
            <a:off x="201881" y="1600199"/>
            <a:ext cx="11709069" cy="4990606"/>
          </a:xfrm>
        </p:spPr>
        <p:txBody>
          <a:bodyPr/>
          <a:lstStyle/>
          <a:p>
            <a:r>
              <a:rPr lang="en-US" dirty="0" smtClean="0"/>
              <a:t>Octreotide </a:t>
            </a:r>
            <a:r>
              <a:rPr lang="en-US" dirty="0"/>
              <a:t>LAR </a:t>
            </a:r>
            <a:r>
              <a:rPr lang="en-US" dirty="0" smtClean="0">
                <a:latin typeface="Times New Roman"/>
                <a:cs typeface="Times New Roman"/>
              </a:rPr>
              <a:t>→</a:t>
            </a:r>
            <a:r>
              <a:rPr lang="en-US" dirty="0" smtClean="0"/>
              <a:t> </a:t>
            </a:r>
            <a:r>
              <a:rPr lang="en-US" dirty="0" err="1"/>
              <a:t>pasireotide</a:t>
            </a:r>
            <a:r>
              <a:rPr lang="en-US" dirty="0"/>
              <a:t> </a:t>
            </a:r>
            <a:r>
              <a:rPr lang="en-US" dirty="0" err="1" smtClean="0"/>
              <a:t>LAR</a:t>
            </a:r>
            <a:r>
              <a:rPr lang="en-US" dirty="0" err="1" smtClean="0">
                <a:latin typeface="Times New Roman"/>
                <a:cs typeface="Times New Roman"/>
              </a:rPr>
              <a:t>→after</a:t>
            </a:r>
            <a:r>
              <a:rPr lang="en-US" dirty="0" smtClean="0">
                <a:latin typeface="Times New Roman"/>
                <a:cs typeface="Times New Roman"/>
              </a:rPr>
              <a:t> 26 </a:t>
            </a:r>
            <a:r>
              <a:rPr lang="en-US" dirty="0">
                <a:latin typeface="Times New Roman"/>
                <a:cs typeface="Times New Roman"/>
              </a:rPr>
              <a:t>additional </a:t>
            </a:r>
            <a:r>
              <a:rPr lang="en-US" dirty="0" smtClean="0">
                <a:latin typeface="Times New Roman"/>
                <a:cs typeface="Times New Roman"/>
              </a:rPr>
              <a:t>months→</a:t>
            </a:r>
            <a:r>
              <a:rPr lang="en-US" dirty="0"/>
              <a:t> 17.3% achieved </a:t>
            </a:r>
            <a:r>
              <a:rPr lang="en-US" dirty="0" smtClean="0"/>
              <a:t>biochemical </a:t>
            </a:r>
            <a:r>
              <a:rPr lang="en-US" dirty="0"/>
              <a:t>control </a:t>
            </a:r>
            <a:endParaRPr lang="en-US" dirty="0" smtClean="0"/>
          </a:p>
          <a:p>
            <a:r>
              <a:rPr lang="en-US" dirty="0" err="1" smtClean="0"/>
              <a:t>Pasireotide</a:t>
            </a:r>
            <a:r>
              <a:rPr lang="en-US" dirty="0" smtClean="0"/>
              <a:t> </a:t>
            </a:r>
            <a:r>
              <a:rPr lang="en-US" dirty="0"/>
              <a:t>LAR </a:t>
            </a:r>
            <a:r>
              <a:rPr lang="en-US" dirty="0" smtClean="0">
                <a:latin typeface="Times New Roman"/>
                <a:cs typeface="Times New Roman"/>
              </a:rPr>
              <a:t>→</a:t>
            </a:r>
            <a:r>
              <a:rPr lang="en-US" dirty="0" smtClean="0"/>
              <a:t> </a:t>
            </a:r>
            <a:r>
              <a:rPr lang="en-US" dirty="0"/>
              <a:t>octreotide LAR </a:t>
            </a:r>
            <a:r>
              <a:rPr lang="en-US" dirty="0" smtClean="0">
                <a:latin typeface="Times New Roman"/>
                <a:cs typeface="Times New Roman"/>
              </a:rPr>
              <a:t>→</a:t>
            </a:r>
            <a:r>
              <a:rPr lang="en-US" dirty="0">
                <a:latin typeface="Times New Roman"/>
                <a:cs typeface="Times New Roman"/>
              </a:rPr>
              <a:t>after 26 additional </a:t>
            </a:r>
            <a:r>
              <a:rPr lang="en-US" dirty="0" smtClean="0">
                <a:latin typeface="Times New Roman"/>
                <a:cs typeface="Times New Roman"/>
              </a:rPr>
              <a:t>months</a:t>
            </a:r>
            <a:r>
              <a:rPr lang="en-US" dirty="0">
                <a:latin typeface="Times New Roman"/>
                <a:cs typeface="Times New Roman"/>
              </a:rPr>
              <a:t> </a:t>
            </a:r>
            <a:r>
              <a:rPr lang="en-US" dirty="0" smtClean="0">
                <a:latin typeface="Times New Roman"/>
                <a:cs typeface="Times New Roman"/>
              </a:rPr>
              <a:t>→ 0%</a:t>
            </a: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smtClean="0">
              <a:latin typeface="Times New Roman"/>
              <a:cs typeface="Times New Roman"/>
            </a:endParaRPr>
          </a:p>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spTree>
    <p:extLst>
      <p:ext uri="{BB962C8B-B14F-4D97-AF65-F5344CB8AC3E}">
        <p14:creationId xmlns:p14="http://schemas.microsoft.com/office/powerpoint/2010/main" val="4155989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PAOLA </a:t>
            </a:r>
            <a:r>
              <a:rPr lang="en-US" dirty="0"/>
              <a:t>study</a:t>
            </a:r>
          </a:p>
        </p:txBody>
      </p:sp>
      <p:sp>
        <p:nvSpPr>
          <p:cNvPr id="3" name="Content Placeholder 2"/>
          <p:cNvSpPr>
            <a:spLocks noGrp="1"/>
          </p:cNvSpPr>
          <p:nvPr>
            <p:ph idx="1"/>
          </p:nvPr>
        </p:nvSpPr>
        <p:spPr/>
        <p:txBody>
          <a:bodyPr>
            <a:normAutofit/>
          </a:bodyPr>
          <a:lstStyle/>
          <a:p>
            <a:r>
              <a:rPr lang="en-US" dirty="0"/>
              <a:t>In addition, the </a:t>
            </a:r>
            <a:r>
              <a:rPr lang="en-US" dirty="0" err="1"/>
              <a:t>pasireotide</a:t>
            </a:r>
            <a:r>
              <a:rPr lang="en-US" dirty="0"/>
              <a:t> versus continued treatment with octreotide or </a:t>
            </a:r>
            <a:r>
              <a:rPr lang="en-US" dirty="0" err="1"/>
              <a:t>lanreotide</a:t>
            </a:r>
            <a:r>
              <a:rPr lang="en-US" dirty="0"/>
              <a:t> in patients with inadequately controlled acromegaly (PAOLA) study, which investigated the effects of </a:t>
            </a:r>
            <a:r>
              <a:rPr lang="en-US" dirty="0" err="1"/>
              <a:t>pasireotide</a:t>
            </a:r>
            <a:r>
              <a:rPr lang="en-US" dirty="0"/>
              <a:t> LAR in patients who failed to meet the treatment goals with either octreotide LAR or </a:t>
            </a:r>
            <a:r>
              <a:rPr lang="en-US" dirty="0" err="1"/>
              <a:t>lanreotide</a:t>
            </a:r>
            <a:r>
              <a:rPr lang="en-US" dirty="0"/>
              <a:t> ATG, reported that approximately </a:t>
            </a:r>
            <a:r>
              <a:rPr lang="en-US" b="1" dirty="0"/>
              <a:t>20%</a:t>
            </a:r>
            <a:r>
              <a:rPr lang="en-US" dirty="0"/>
              <a:t> of patients who were </a:t>
            </a:r>
            <a:r>
              <a:rPr lang="en-US" b="1" dirty="0"/>
              <a:t>switched</a:t>
            </a:r>
            <a:r>
              <a:rPr lang="en-US" dirty="0"/>
              <a:t> to </a:t>
            </a:r>
            <a:r>
              <a:rPr lang="en-US" b="1" dirty="0" err="1"/>
              <a:t>pasireotide</a:t>
            </a:r>
            <a:r>
              <a:rPr lang="en-US" b="1" dirty="0"/>
              <a:t> LAR </a:t>
            </a:r>
            <a:r>
              <a:rPr lang="en-US" dirty="0"/>
              <a:t>60 mg met the treatment goals </a:t>
            </a:r>
            <a:r>
              <a:rPr lang="en-US" dirty="0" smtClean="0"/>
              <a:t>.</a:t>
            </a:r>
          </a:p>
          <a:p>
            <a:endParaRPr lang="en-US" dirty="0"/>
          </a:p>
          <a:p>
            <a:endParaRPr lang="en-US" dirty="0" smtClean="0"/>
          </a:p>
          <a:p>
            <a:endParaRPr lang="en-US" dirty="0"/>
          </a:p>
          <a:p>
            <a:endParaRPr lang="en-US" dirty="0" smtClean="0"/>
          </a:p>
          <a:p>
            <a:endParaRPr lang="en-US" dirty="0" smtClean="0"/>
          </a:p>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spTree>
    <p:extLst>
      <p:ext uri="{BB962C8B-B14F-4D97-AF65-F5344CB8AC3E}">
        <p14:creationId xmlns:p14="http://schemas.microsoft.com/office/powerpoint/2010/main" val="2722507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INITIAL DOSE AND DOSE ADJUSTMENT DURING SOMATOSTATIN ANALOGUE TREATMENT</a:t>
            </a:r>
            <a:endParaRPr lang="en-US" sz="4000"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661798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8789" y="239295"/>
            <a:ext cx="11784169" cy="619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83768" y="6506375"/>
            <a:ext cx="10533413" cy="246221"/>
          </a:xfrm>
          <a:prstGeom prst="rect">
            <a:avLst/>
          </a:prstGeom>
        </p:spPr>
        <p:txBody>
          <a:bodyPr wrap="square">
            <a:spAutoFit/>
          </a:bodyPr>
          <a:lstStyle/>
          <a:p>
            <a:r>
              <a:rPr lang="en-US" sz="1000" dirty="0">
                <a:solidFill>
                  <a:srgbClr val="7030A0"/>
                </a:solidFill>
              </a:rPr>
              <a:t>Medical Treatment with Somatostatin Analogues in Acromegaly: Position </a:t>
            </a:r>
            <a:r>
              <a:rPr lang="en-US" sz="1000" dirty="0" smtClean="0">
                <a:solidFill>
                  <a:srgbClr val="7030A0"/>
                </a:solidFill>
              </a:rPr>
              <a:t>Statement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a:t>
            </a:r>
            <a:r>
              <a:rPr lang="en-US" sz="1000" dirty="0" smtClean="0">
                <a:solidFill>
                  <a:srgbClr val="7030A0"/>
                </a:solidFill>
              </a:rPr>
              <a:t>2019;34:53-62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p:txBody>
      </p:sp>
      <p:sp>
        <p:nvSpPr>
          <p:cNvPr id="3" name="TextBox 2"/>
          <p:cNvSpPr txBox="1"/>
          <p:nvPr/>
        </p:nvSpPr>
        <p:spPr>
          <a:xfrm>
            <a:off x="249379" y="415635"/>
            <a:ext cx="3170714" cy="646331"/>
          </a:xfrm>
          <a:prstGeom prst="rect">
            <a:avLst/>
          </a:prstGeom>
          <a:noFill/>
        </p:spPr>
        <p:txBody>
          <a:bodyPr wrap="square" rtlCol="0">
            <a:spAutoFit/>
          </a:bodyPr>
          <a:lstStyle/>
          <a:p>
            <a:r>
              <a:rPr lang="en-US" b="1" dirty="0">
                <a:solidFill>
                  <a:srgbClr val="C00000"/>
                </a:solidFill>
              </a:rPr>
              <a:t>The Korean Endocrine Society (KES) statement</a:t>
            </a:r>
          </a:p>
        </p:txBody>
      </p:sp>
    </p:spTree>
    <p:extLst>
      <p:ext uri="{BB962C8B-B14F-4D97-AF65-F5344CB8AC3E}">
        <p14:creationId xmlns:p14="http://schemas.microsoft.com/office/powerpoint/2010/main" val="964124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octreotide LAR </a:t>
            </a:r>
          </a:p>
        </p:txBody>
      </p:sp>
      <p:sp>
        <p:nvSpPr>
          <p:cNvPr id="3" name="Content Placeholder 2"/>
          <p:cNvSpPr>
            <a:spLocks noGrp="1"/>
          </p:cNvSpPr>
          <p:nvPr>
            <p:ph idx="1"/>
          </p:nvPr>
        </p:nvSpPr>
        <p:spPr/>
        <p:txBody>
          <a:bodyPr>
            <a:normAutofit lnSpcReduction="10000"/>
          </a:bodyPr>
          <a:lstStyle/>
          <a:p>
            <a:r>
              <a:rPr lang="en-US" dirty="0" smtClean="0"/>
              <a:t>The </a:t>
            </a:r>
            <a:r>
              <a:rPr lang="en-US" dirty="0"/>
              <a:t>initial dose </a:t>
            </a:r>
            <a:r>
              <a:rPr lang="en-US" dirty="0" smtClean="0">
                <a:latin typeface="Times New Roman"/>
                <a:cs typeface="Times New Roman"/>
              </a:rPr>
              <a:t>→ 20 mg every </a:t>
            </a:r>
            <a:r>
              <a:rPr lang="en-US" dirty="0" smtClean="0"/>
              <a:t>4-week </a:t>
            </a:r>
            <a:r>
              <a:rPr lang="en-US" dirty="0"/>
              <a:t>intervals </a:t>
            </a:r>
            <a:endParaRPr lang="en-US" dirty="0" smtClean="0"/>
          </a:p>
          <a:p>
            <a:r>
              <a:rPr lang="en-US" dirty="0"/>
              <a:t>after the first 3 months </a:t>
            </a:r>
            <a:r>
              <a:rPr lang="en-US" dirty="0">
                <a:latin typeface="Times New Roman"/>
                <a:cs typeface="Times New Roman"/>
              </a:rPr>
              <a:t>→ GH levels &gt;</a:t>
            </a:r>
            <a:r>
              <a:rPr lang="en-US" dirty="0" smtClean="0">
                <a:latin typeface="Times New Roman"/>
                <a:cs typeface="Times New Roman"/>
              </a:rPr>
              <a:t> </a:t>
            </a:r>
            <a:r>
              <a:rPr lang="en-US" dirty="0">
                <a:latin typeface="Times New Roman"/>
                <a:cs typeface="Times New Roman"/>
              </a:rPr>
              <a:t>2.5 </a:t>
            </a:r>
            <a:r>
              <a:rPr lang="en-US" dirty="0" err="1" smtClean="0">
                <a:latin typeface="Times New Roman"/>
                <a:cs typeface="Times New Roman"/>
              </a:rPr>
              <a:t>μg</a:t>
            </a:r>
            <a:r>
              <a:rPr lang="en-US" dirty="0" smtClean="0">
                <a:latin typeface="Times New Roman"/>
                <a:cs typeface="Times New Roman"/>
              </a:rPr>
              <a:t>/L→ 30 mg </a:t>
            </a:r>
            <a:r>
              <a:rPr lang="en-US" dirty="0" smtClean="0"/>
              <a:t>every </a:t>
            </a:r>
            <a:r>
              <a:rPr lang="en-US" dirty="0"/>
              <a:t>4 weeks </a:t>
            </a:r>
            <a:endParaRPr lang="en-US" dirty="0" smtClean="0"/>
          </a:p>
          <a:p>
            <a:r>
              <a:rPr lang="en-US" dirty="0"/>
              <a:t>The maximum dose is 40 mg every 4 weeks </a:t>
            </a:r>
            <a:endParaRPr lang="en-US" dirty="0" smtClean="0"/>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r>
              <a:rPr lang="en-US" dirty="0">
                <a:solidFill>
                  <a:srgbClr val="7030A0"/>
                </a:solidFill>
              </a:rPr>
              <a:t>Medical 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a:p>
            <a:endParaRPr lang="en-US" dirty="0"/>
          </a:p>
        </p:txBody>
      </p:sp>
    </p:spTree>
    <p:extLst>
      <p:ext uri="{BB962C8B-B14F-4D97-AF65-F5344CB8AC3E}">
        <p14:creationId xmlns:p14="http://schemas.microsoft.com/office/powerpoint/2010/main" val="26906806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Korean Endocrine Society (KES) statement</a:t>
            </a:r>
          </a:p>
        </p:txBody>
      </p:sp>
      <p:sp>
        <p:nvSpPr>
          <p:cNvPr id="3" name="Content Placeholder 2"/>
          <p:cNvSpPr>
            <a:spLocks noGrp="1"/>
          </p:cNvSpPr>
          <p:nvPr>
            <p:ph idx="1"/>
          </p:nvPr>
        </p:nvSpPr>
        <p:spPr/>
        <p:txBody>
          <a:bodyPr>
            <a:normAutofit/>
          </a:bodyPr>
          <a:lstStyle/>
          <a:p>
            <a:r>
              <a:rPr lang="en-US" dirty="0"/>
              <a:t>When GH &lt; 1.0 </a:t>
            </a:r>
            <a:r>
              <a:rPr lang="en-US" dirty="0" err="1"/>
              <a:t>μg</a:t>
            </a:r>
            <a:r>
              <a:rPr lang="en-US" dirty="0"/>
              <a:t>/L</a:t>
            </a:r>
            <a:r>
              <a:rPr lang="en-US" dirty="0">
                <a:latin typeface="Times New Roman"/>
                <a:cs typeface="Times New Roman"/>
              </a:rPr>
              <a:t>→ </a:t>
            </a:r>
            <a:r>
              <a:rPr lang="en-US" dirty="0"/>
              <a:t>Mortality rate of patients with acromegaly similar to general population </a:t>
            </a:r>
            <a:endParaRPr lang="en-US" dirty="0">
              <a:latin typeface="Times New Roman"/>
              <a:cs typeface="Times New Roman"/>
            </a:endParaRPr>
          </a:p>
          <a:p>
            <a:r>
              <a:rPr lang="en-US" dirty="0"/>
              <a:t>KES statement employs a cut-off GH level of 2.5 </a:t>
            </a:r>
            <a:r>
              <a:rPr lang="en-US" dirty="0" err="1"/>
              <a:t>μg</a:t>
            </a:r>
            <a:r>
              <a:rPr lang="en-US" dirty="0"/>
              <a:t>/L for the changes of drugs and their doses. </a:t>
            </a:r>
          </a:p>
          <a:p>
            <a:r>
              <a:rPr lang="en-US" dirty="0" smtClean="0"/>
              <a:t>It </a:t>
            </a:r>
            <a:r>
              <a:rPr lang="en-US" dirty="0"/>
              <a:t>is </a:t>
            </a:r>
            <a:r>
              <a:rPr lang="en-US" dirty="0" smtClean="0"/>
              <a:t>because:</a:t>
            </a:r>
          </a:p>
          <a:p>
            <a:r>
              <a:rPr lang="en-US" dirty="0" smtClean="0"/>
              <a:t> </a:t>
            </a:r>
            <a:r>
              <a:rPr lang="en-US" dirty="0"/>
              <a:t>the accuracy and standardization of the GH assay kits currently available have not yet been </a:t>
            </a:r>
            <a:r>
              <a:rPr lang="en-US" dirty="0" smtClean="0"/>
              <a:t>established</a:t>
            </a:r>
          </a:p>
          <a:p>
            <a:endParaRPr lang="en-US" sz="1100" dirty="0" smtClean="0">
              <a:solidFill>
                <a:srgbClr val="7030A0"/>
              </a:solidFill>
            </a:endParaRPr>
          </a:p>
          <a:p>
            <a:endParaRPr lang="en-US" sz="1100" dirty="0">
              <a:solidFill>
                <a:srgbClr val="7030A0"/>
              </a:solidFill>
            </a:endParaRPr>
          </a:p>
          <a:p>
            <a:r>
              <a:rPr lang="en-US" sz="1100" dirty="0" smtClean="0">
                <a:solidFill>
                  <a:srgbClr val="7030A0"/>
                </a:solidFill>
              </a:rPr>
              <a:t>Medical </a:t>
            </a:r>
            <a:r>
              <a:rPr lang="en-US" sz="1100" dirty="0">
                <a:solidFill>
                  <a:srgbClr val="7030A0"/>
                </a:solidFill>
              </a:rPr>
              <a:t>Treatment with Somatostatin Analogues in Acromegaly: Position Statement</a:t>
            </a:r>
          </a:p>
          <a:p>
            <a:r>
              <a:rPr lang="en-US" sz="1100" dirty="0">
                <a:solidFill>
                  <a:srgbClr val="7030A0"/>
                </a:solidFill>
              </a:rPr>
              <a:t> </a:t>
            </a:r>
            <a:r>
              <a:rPr lang="en-US" sz="1100" dirty="0" err="1">
                <a:solidFill>
                  <a:srgbClr val="7030A0"/>
                </a:solidFill>
              </a:rPr>
              <a:t>Endocrinol</a:t>
            </a:r>
            <a:r>
              <a:rPr lang="en-US" sz="1100" dirty="0">
                <a:solidFill>
                  <a:srgbClr val="7030A0"/>
                </a:solidFill>
              </a:rPr>
              <a:t> </a:t>
            </a:r>
            <a:r>
              <a:rPr lang="en-US" sz="1100" dirty="0" err="1">
                <a:solidFill>
                  <a:srgbClr val="7030A0"/>
                </a:solidFill>
              </a:rPr>
              <a:t>Metab</a:t>
            </a:r>
            <a:r>
              <a:rPr lang="en-US" sz="1100" dirty="0">
                <a:solidFill>
                  <a:srgbClr val="7030A0"/>
                </a:solidFill>
              </a:rPr>
              <a:t> </a:t>
            </a:r>
            <a:r>
              <a:rPr lang="en-US" sz="1100" dirty="0" smtClean="0">
                <a:solidFill>
                  <a:srgbClr val="7030A0"/>
                </a:solidFill>
              </a:rPr>
              <a:t>2019;34:53-62          </a:t>
            </a:r>
            <a:r>
              <a:rPr lang="en-US" sz="1100" dirty="0" err="1">
                <a:solidFill>
                  <a:srgbClr val="7030A0"/>
                </a:solidFill>
              </a:rPr>
              <a:t>pISSN</a:t>
            </a:r>
            <a:r>
              <a:rPr lang="en-US" sz="1100" dirty="0">
                <a:solidFill>
                  <a:srgbClr val="7030A0"/>
                </a:solidFill>
              </a:rPr>
              <a:t> 2093-596X · </a:t>
            </a:r>
            <a:r>
              <a:rPr lang="en-US" sz="1100" dirty="0" err="1">
                <a:solidFill>
                  <a:srgbClr val="7030A0"/>
                </a:solidFill>
              </a:rPr>
              <a:t>eISSN</a:t>
            </a:r>
            <a:r>
              <a:rPr lang="en-US" sz="1100" dirty="0">
                <a:solidFill>
                  <a:srgbClr val="7030A0"/>
                </a:solidFill>
              </a:rPr>
              <a:t> 2093-5978</a:t>
            </a:r>
          </a:p>
          <a:p>
            <a:endParaRPr lang="en-US" dirty="0"/>
          </a:p>
        </p:txBody>
      </p:sp>
    </p:spTree>
    <p:extLst>
      <p:ext uri="{BB962C8B-B14F-4D97-AF65-F5344CB8AC3E}">
        <p14:creationId xmlns:p14="http://schemas.microsoft.com/office/powerpoint/2010/main" val="3309572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success rate of surgical treatment</a:t>
            </a:r>
          </a:p>
        </p:txBody>
      </p:sp>
      <p:sp>
        <p:nvSpPr>
          <p:cNvPr id="3" name="Content Placeholder 2"/>
          <p:cNvSpPr>
            <a:spLocks noGrp="1"/>
          </p:cNvSpPr>
          <p:nvPr>
            <p:ph idx="1"/>
          </p:nvPr>
        </p:nvSpPr>
        <p:spPr/>
        <p:txBody>
          <a:bodyPr>
            <a:normAutofit fontScale="92500" lnSpcReduction="10000"/>
          </a:bodyPr>
          <a:lstStyle/>
          <a:p>
            <a:r>
              <a:rPr lang="en-US" dirty="0"/>
              <a:t>varies depending on the </a:t>
            </a:r>
            <a:endParaRPr lang="en-US" dirty="0" smtClean="0"/>
          </a:p>
          <a:p>
            <a:r>
              <a:rPr lang="en-US" dirty="0" smtClean="0"/>
              <a:t>size </a:t>
            </a:r>
            <a:r>
              <a:rPr lang="en-US" dirty="0"/>
              <a:t>of </a:t>
            </a:r>
            <a:r>
              <a:rPr lang="en-US" dirty="0" smtClean="0"/>
              <a:t>tumor</a:t>
            </a:r>
          </a:p>
          <a:p>
            <a:r>
              <a:rPr lang="en-US" dirty="0" smtClean="0"/>
              <a:t>extent </a:t>
            </a:r>
            <a:r>
              <a:rPr lang="en-US" dirty="0"/>
              <a:t>of tumor invasion and </a:t>
            </a:r>
            <a:endParaRPr lang="en-US" dirty="0" smtClean="0"/>
          </a:p>
          <a:p>
            <a:r>
              <a:rPr lang="en-US" dirty="0" smtClean="0"/>
              <a:t>the </a:t>
            </a:r>
            <a:r>
              <a:rPr lang="en-US" dirty="0"/>
              <a:t>proficiency of </a:t>
            </a:r>
            <a:r>
              <a:rPr lang="en-US" dirty="0" smtClean="0"/>
              <a:t>the </a:t>
            </a:r>
            <a:r>
              <a:rPr lang="en-US" dirty="0"/>
              <a:t>neurosurgeon performing the </a:t>
            </a:r>
            <a:r>
              <a:rPr lang="en-US" dirty="0" smtClean="0"/>
              <a:t>surgery</a:t>
            </a:r>
          </a:p>
          <a:p>
            <a:endParaRPr lang="en-US" dirty="0"/>
          </a:p>
          <a:p>
            <a:endParaRPr lang="en-US" dirty="0" smtClean="0"/>
          </a:p>
          <a:p>
            <a:endParaRPr lang="en-US" dirty="0"/>
          </a:p>
          <a:p>
            <a:endParaRPr lang="en-US" dirty="0" smtClean="0"/>
          </a:p>
          <a:p>
            <a:endParaRPr lang="en-US" dirty="0"/>
          </a:p>
          <a:p>
            <a:pPr marL="0" indent="0">
              <a:buNone/>
            </a:pPr>
            <a:endParaRPr lang="en-US" dirty="0"/>
          </a:p>
          <a:p>
            <a:r>
              <a:rPr lang="en-US" dirty="0">
                <a:solidFill>
                  <a:srgbClr val="7030A0"/>
                </a:solidFill>
              </a:rPr>
              <a:t> </a:t>
            </a:r>
            <a:r>
              <a:rPr lang="en-US" sz="2000" dirty="0">
                <a:solidFill>
                  <a:srgbClr val="7030A0"/>
                </a:solidFill>
              </a:rPr>
              <a:t>Medical Treatment with Somatostatin Analogues in Acromegaly: Position </a:t>
            </a:r>
            <a:r>
              <a:rPr lang="en-US" sz="2000" dirty="0" smtClean="0">
                <a:solidFill>
                  <a:srgbClr val="7030A0"/>
                </a:solidFill>
              </a:rPr>
              <a:t>Statement</a:t>
            </a:r>
            <a:endParaRPr lang="en-US" sz="2000" dirty="0">
              <a:solidFill>
                <a:srgbClr val="7030A0"/>
              </a:solidFill>
            </a:endParaRPr>
          </a:p>
          <a:p>
            <a:r>
              <a:rPr lang="en-US" sz="2000" dirty="0">
                <a:solidFill>
                  <a:srgbClr val="7030A0"/>
                </a:solidFill>
              </a:rPr>
              <a:t> </a:t>
            </a:r>
            <a:r>
              <a:rPr lang="en-US" sz="2000" dirty="0" err="1" smtClean="0">
                <a:solidFill>
                  <a:srgbClr val="7030A0"/>
                </a:solidFill>
              </a:rPr>
              <a:t>Endocrinol</a:t>
            </a:r>
            <a:r>
              <a:rPr lang="en-US" sz="2000" dirty="0" smtClean="0">
                <a:solidFill>
                  <a:srgbClr val="7030A0"/>
                </a:solidFill>
              </a:rPr>
              <a:t> </a:t>
            </a:r>
            <a:r>
              <a:rPr lang="en-US" sz="2000" dirty="0" err="1">
                <a:solidFill>
                  <a:srgbClr val="7030A0"/>
                </a:solidFill>
              </a:rPr>
              <a:t>Metab</a:t>
            </a:r>
            <a:r>
              <a:rPr lang="en-US" sz="2000" dirty="0">
                <a:solidFill>
                  <a:srgbClr val="7030A0"/>
                </a:solidFill>
              </a:rPr>
              <a:t> </a:t>
            </a:r>
            <a:r>
              <a:rPr lang="en-US" sz="2000" dirty="0" smtClean="0">
                <a:solidFill>
                  <a:srgbClr val="7030A0"/>
                </a:solidFill>
              </a:rPr>
              <a:t>2019;34:53-62</a:t>
            </a:r>
            <a:endParaRPr lang="en-US" sz="2000" dirty="0">
              <a:solidFill>
                <a:srgbClr val="7030A0"/>
              </a:solidFill>
            </a:endParaRPr>
          </a:p>
          <a:p>
            <a:r>
              <a:rPr lang="en-US" sz="2000" dirty="0">
                <a:solidFill>
                  <a:srgbClr val="7030A0"/>
                </a:solidFill>
              </a:rPr>
              <a:t> </a:t>
            </a:r>
            <a:r>
              <a:rPr lang="en-US" sz="2000" dirty="0" err="1">
                <a:solidFill>
                  <a:srgbClr val="7030A0"/>
                </a:solidFill>
              </a:rPr>
              <a:t>pISSN</a:t>
            </a:r>
            <a:r>
              <a:rPr lang="en-US" sz="2000" dirty="0">
                <a:solidFill>
                  <a:srgbClr val="7030A0"/>
                </a:solidFill>
              </a:rPr>
              <a:t> 2093-596X · </a:t>
            </a:r>
            <a:r>
              <a:rPr lang="en-US" sz="2000" dirty="0" err="1">
                <a:solidFill>
                  <a:srgbClr val="7030A0"/>
                </a:solidFill>
              </a:rPr>
              <a:t>eISSN</a:t>
            </a:r>
            <a:r>
              <a:rPr lang="en-US" sz="2000" dirty="0">
                <a:solidFill>
                  <a:srgbClr val="7030A0"/>
                </a:solidFill>
              </a:rPr>
              <a:t> 2093-5978</a:t>
            </a:r>
          </a:p>
        </p:txBody>
      </p:sp>
    </p:spTree>
    <p:extLst>
      <p:ext uri="{BB962C8B-B14F-4D97-AF65-F5344CB8AC3E}">
        <p14:creationId xmlns:p14="http://schemas.microsoft.com/office/powerpoint/2010/main" val="3646072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Korean Endocrine Society (KES) statement</a:t>
            </a:r>
          </a:p>
        </p:txBody>
      </p:sp>
      <p:sp>
        <p:nvSpPr>
          <p:cNvPr id="3" name="Content Placeholder 2"/>
          <p:cNvSpPr>
            <a:spLocks noGrp="1"/>
          </p:cNvSpPr>
          <p:nvPr>
            <p:ph idx="1"/>
          </p:nvPr>
        </p:nvSpPr>
        <p:spPr/>
        <p:txBody>
          <a:bodyPr/>
          <a:lstStyle/>
          <a:p>
            <a:r>
              <a:rPr lang="en-US" dirty="0"/>
              <a:t>When the GH level remains suppressed below </a:t>
            </a:r>
            <a:r>
              <a:rPr lang="en-US" b="1" dirty="0"/>
              <a:t>1 </a:t>
            </a:r>
            <a:r>
              <a:rPr lang="en-US" b="1" dirty="0" err="1"/>
              <a:t>μg</a:t>
            </a:r>
            <a:r>
              <a:rPr lang="en-US" b="1" dirty="0"/>
              <a:t>/L </a:t>
            </a:r>
            <a:r>
              <a:rPr lang="en-US" dirty="0"/>
              <a:t>after using 20 mg of octreotide LAR every 4 weeks for 3 months or longer and </a:t>
            </a:r>
            <a:r>
              <a:rPr lang="en-US" b="1" dirty="0"/>
              <a:t>symptoms and signs </a:t>
            </a:r>
            <a:r>
              <a:rPr lang="en-US" dirty="0"/>
              <a:t>of excessive GH are alleviated, the dose can be reduced to </a:t>
            </a:r>
            <a:r>
              <a:rPr lang="en-US" b="1" dirty="0"/>
              <a:t>10 mg every 4 weeks</a:t>
            </a:r>
            <a:r>
              <a:rPr lang="en-US" dirty="0"/>
              <a:t>. </a:t>
            </a:r>
            <a:endParaRPr lang="en-US" dirty="0" smtClean="0"/>
          </a:p>
          <a:p>
            <a:endParaRPr lang="en-US" dirty="0" smtClean="0">
              <a:solidFill>
                <a:srgbClr val="7030A0"/>
              </a:solidFill>
            </a:endParaRPr>
          </a:p>
          <a:p>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smtClean="0">
              <a:solidFill>
                <a:srgbClr val="7030A0"/>
              </a:solidFill>
            </a:endParaRPr>
          </a:p>
          <a:p>
            <a:r>
              <a:rPr lang="en-US" dirty="0" smtClean="0">
                <a:solidFill>
                  <a:srgbClr val="7030A0"/>
                </a:solidFill>
              </a:rPr>
              <a:t>Medical </a:t>
            </a:r>
            <a:r>
              <a:rPr lang="en-US" dirty="0">
                <a:solidFill>
                  <a:srgbClr val="7030A0"/>
                </a:solidFill>
              </a:rPr>
              <a:t>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a:p>
            <a:endParaRPr lang="en-US" dirty="0"/>
          </a:p>
        </p:txBody>
      </p:sp>
    </p:spTree>
    <p:extLst>
      <p:ext uri="{BB962C8B-B14F-4D97-AF65-F5344CB8AC3E}">
        <p14:creationId xmlns:p14="http://schemas.microsoft.com/office/powerpoint/2010/main" val="26557943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t>
            </a:r>
            <a:r>
              <a:rPr lang="en-US" dirty="0"/>
              <a:t>somatostatin analogue treatment</a:t>
            </a:r>
          </a:p>
        </p:txBody>
      </p:sp>
      <p:sp>
        <p:nvSpPr>
          <p:cNvPr id="3" name="Content Placeholder 2"/>
          <p:cNvSpPr>
            <a:spLocks noGrp="1"/>
          </p:cNvSpPr>
          <p:nvPr>
            <p:ph idx="1"/>
          </p:nvPr>
        </p:nvSpPr>
        <p:spPr/>
        <p:txBody>
          <a:bodyPr>
            <a:normAutofit lnSpcReduction="10000"/>
          </a:bodyPr>
          <a:lstStyle/>
          <a:p>
            <a:r>
              <a:rPr lang="en-US" dirty="0" smtClean="0"/>
              <a:t>KES:</a:t>
            </a:r>
          </a:p>
          <a:p>
            <a:r>
              <a:rPr lang="en-US" dirty="0" smtClean="0"/>
              <a:t>The </a:t>
            </a:r>
            <a:r>
              <a:rPr lang="en-US" dirty="0"/>
              <a:t>patient’s </a:t>
            </a:r>
            <a:r>
              <a:rPr lang="en-US" b="1" dirty="0"/>
              <a:t>biochemical</a:t>
            </a:r>
            <a:r>
              <a:rPr lang="en-US" dirty="0"/>
              <a:t> parameters, </a:t>
            </a:r>
            <a:r>
              <a:rPr lang="en-US" b="1" dirty="0"/>
              <a:t>clinical signs</a:t>
            </a:r>
            <a:r>
              <a:rPr lang="en-US" dirty="0"/>
              <a:t>, and s</a:t>
            </a:r>
            <a:r>
              <a:rPr lang="en-US" b="1" dirty="0"/>
              <a:t>ymptoms</a:t>
            </a:r>
            <a:r>
              <a:rPr lang="en-US" dirty="0"/>
              <a:t> should be assessed on a regular basis during somatostatin analogue treatment (expert opinion</a:t>
            </a:r>
            <a:r>
              <a:rPr lang="en-US" dirty="0" smtClean="0"/>
              <a:t>).</a:t>
            </a:r>
          </a:p>
          <a:p>
            <a:endParaRPr lang="en-US" dirty="0" smtClean="0"/>
          </a:p>
          <a:p>
            <a:endParaRPr lang="en-US" dirty="0" smtClean="0">
              <a:solidFill>
                <a:srgbClr val="7030A0"/>
              </a:solidFill>
            </a:endParaRPr>
          </a:p>
          <a:p>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smtClean="0">
              <a:solidFill>
                <a:srgbClr val="7030A0"/>
              </a:solidFill>
            </a:endParaRPr>
          </a:p>
          <a:p>
            <a:r>
              <a:rPr lang="en-US" dirty="0" smtClean="0">
                <a:solidFill>
                  <a:srgbClr val="7030A0"/>
                </a:solidFill>
              </a:rPr>
              <a:t>Medical </a:t>
            </a:r>
            <a:r>
              <a:rPr lang="en-US" dirty="0">
                <a:solidFill>
                  <a:srgbClr val="7030A0"/>
                </a:solidFill>
              </a:rPr>
              <a:t>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a:p>
            <a:endParaRPr lang="en-US" dirty="0"/>
          </a:p>
        </p:txBody>
      </p:sp>
    </p:spTree>
    <p:extLst>
      <p:ext uri="{BB962C8B-B14F-4D97-AF65-F5344CB8AC3E}">
        <p14:creationId xmlns:p14="http://schemas.microsoft.com/office/powerpoint/2010/main" val="23883912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Lanreotide</a:t>
            </a:r>
            <a:r>
              <a:rPr lang="en-US" dirty="0" smtClean="0"/>
              <a:t> </a:t>
            </a:r>
            <a:r>
              <a:rPr lang="en-US" dirty="0"/>
              <a:t>ATG</a:t>
            </a:r>
          </a:p>
        </p:txBody>
      </p:sp>
      <p:sp>
        <p:nvSpPr>
          <p:cNvPr id="3" name="Content Placeholder 2"/>
          <p:cNvSpPr>
            <a:spLocks noGrp="1"/>
          </p:cNvSpPr>
          <p:nvPr>
            <p:ph idx="1"/>
          </p:nvPr>
        </p:nvSpPr>
        <p:spPr/>
        <p:txBody>
          <a:bodyPr/>
          <a:lstStyle/>
          <a:p>
            <a:r>
              <a:rPr lang="en-US" dirty="0"/>
              <a:t>The initial dose of </a:t>
            </a:r>
            <a:r>
              <a:rPr lang="en-US" dirty="0" err="1"/>
              <a:t>lanreotide</a:t>
            </a:r>
            <a:r>
              <a:rPr lang="en-US" dirty="0"/>
              <a:t> ATG is 60, 90, or 120 mg every 4 weeks. If serum GH levels are not reduced to 2.5 </a:t>
            </a:r>
            <a:r>
              <a:rPr lang="en-US" dirty="0" err="1"/>
              <a:t>μg</a:t>
            </a:r>
            <a:r>
              <a:rPr lang="en-US" dirty="0"/>
              <a:t>/L or less after using 60 or 90 mg every 4 weeks for 3 months, the dose may be gradually increased to a maximum of 120 mg every 4 </a:t>
            </a:r>
            <a:r>
              <a:rPr lang="en-US" dirty="0" smtClean="0"/>
              <a:t>weeks.</a:t>
            </a:r>
          </a:p>
          <a:p>
            <a:r>
              <a:rPr lang="en-US" dirty="0" smtClean="0"/>
              <a:t> </a:t>
            </a:r>
            <a:r>
              <a:rPr lang="en-US" dirty="0"/>
              <a:t>When the GH levels are found to remain suppressed within normal range, the dose may be reduced to 60 mg every 4 weeks, or the </a:t>
            </a:r>
            <a:r>
              <a:rPr lang="en-US" b="1" dirty="0"/>
              <a:t>120 mg dose </a:t>
            </a:r>
            <a:r>
              <a:rPr lang="en-US" dirty="0"/>
              <a:t>be selected with the dose interval extended to </a:t>
            </a:r>
            <a:r>
              <a:rPr lang="en-US" b="1" dirty="0"/>
              <a:t>6 to 8 </a:t>
            </a:r>
            <a:r>
              <a:rPr lang="en-US" b="1" dirty="0" smtClean="0"/>
              <a:t>weeks</a:t>
            </a:r>
            <a:r>
              <a:rPr lang="en-US" dirty="0" smtClean="0"/>
              <a:t>;  </a:t>
            </a:r>
            <a:r>
              <a:rPr lang="en-US" dirty="0"/>
              <a:t>in either case, patient symptoms and biochemical parameters should be monitored to verify the continued adequacy of treatment (expert opinion</a:t>
            </a:r>
            <a:r>
              <a:rPr lang="en-US" dirty="0" smtClean="0"/>
              <a:t>).</a:t>
            </a:r>
          </a:p>
          <a:p>
            <a:endParaRPr lang="en-US" dirty="0" smtClean="0"/>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r>
              <a:rPr lang="en-US" sz="1000" dirty="0" smtClean="0">
                <a:solidFill>
                  <a:srgbClr val="7030A0"/>
                </a:solidFill>
              </a:rPr>
              <a:t>Medical </a:t>
            </a:r>
            <a:r>
              <a:rPr lang="en-US" sz="1000" dirty="0">
                <a:solidFill>
                  <a:srgbClr val="7030A0"/>
                </a:solidFill>
              </a:rPr>
              <a:t>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spTree>
    <p:extLst>
      <p:ext uri="{BB962C8B-B14F-4D97-AF65-F5344CB8AC3E}">
        <p14:creationId xmlns:p14="http://schemas.microsoft.com/office/powerpoint/2010/main" val="9835840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Pasireotide</a:t>
            </a:r>
            <a:r>
              <a:rPr lang="en-US" dirty="0" smtClean="0"/>
              <a:t> </a:t>
            </a:r>
            <a:r>
              <a:rPr lang="en-US" dirty="0"/>
              <a:t>LAR </a:t>
            </a:r>
          </a:p>
        </p:txBody>
      </p:sp>
      <p:sp>
        <p:nvSpPr>
          <p:cNvPr id="3" name="Content Placeholder 2"/>
          <p:cNvSpPr>
            <a:spLocks noGrp="1"/>
          </p:cNvSpPr>
          <p:nvPr>
            <p:ph idx="1"/>
          </p:nvPr>
        </p:nvSpPr>
        <p:spPr/>
        <p:txBody>
          <a:bodyPr>
            <a:normAutofit/>
          </a:bodyPr>
          <a:lstStyle/>
          <a:p>
            <a:endParaRPr lang="en-US" dirty="0" smtClean="0">
              <a:solidFill>
                <a:srgbClr val="7030A0"/>
              </a:solidFill>
            </a:endParaRPr>
          </a:p>
          <a:p>
            <a:r>
              <a:rPr lang="en-US" dirty="0"/>
              <a:t>The initial dose of </a:t>
            </a:r>
            <a:r>
              <a:rPr lang="en-US" dirty="0" err="1"/>
              <a:t>pasireotide</a:t>
            </a:r>
            <a:r>
              <a:rPr lang="en-US" dirty="0"/>
              <a:t> LAR is </a:t>
            </a:r>
            <a:r>
              <a:rPr lang="en-US" b="1" dirty="0"/>
              <a:t>40 mg</a:t>
            </a:r>
            <a:r>
              <a:rPr lang="en-US" dirty="0"/>
              <a:t> every 4 weeks. If serum GH levels are not suppressed after the first 3 months, the dose may be increased to </a:t>
            </a:r>
            <a:r>
              <a:rPr lang="en-US" b="1" dirty="0"/>
              <a:t>60 mg </a:t>
            </a:r>
            <a:r>
              <a:rPr lang="en-US" dirty="0"/>
              <a:t>every 4 weeks.</a:t>
            </a:r>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smtClean="0">
              <a:solidFill>
                <a:srgbClr val="7030A0"/>
              </a:solidFill>
            </a:endParaRPr>
          </a:p>
          <a:p>
            <a:endParaRPr lang="en-US" dirty="0">
              <a:solidFill>
                <a:srgbClr val="7030A0"/>
              </a:solidFill>
            </a:endParaRPr>
          </a:p>
          <a:p>
            <a:endParaRPr lang="en-US" dirty="0" smtClean="0">
              <a:solidFill>
                <a:srgbClr val="7030A0"/>
              </a:solidFill>
            </a:endParaRPr>
          </a:p>
          <a:p>
            <a:endParaRPr lang="en-US" dirty="0">
              <a:solidFill>
                <a:srgbClr val="7030A0"/>
              </a:solidFill>
            </a:endParaRPr>
          </a:p>
          <a:p>
            <a:r>
              <a:rPr lang="en-US" sz="1100" dirty="0" smtClean="0">
                <a:solidFill>
                  <a:srgbClr val="7030A0"/>
                </a:solidFill>
              </a:rPr>
              <a:t>Medical </a:t>
            </a:r>
            <a:r>
              <a:rPr lang="en-US" sz="1100" dirty="0">
                <a:solidFill>
                  <a:srgbClr val="7030A0"/>
                </a:solidFill>
              </a:rPr>
              <a:t>Treatment with Somatostatin Analogues in Acromegaly: Position Statement</a:t>
            </a:r>
          </a:p>
          <a:p>
            <a:r>
              <a:rPr lang="en-US" sz="1100" dirty="0">
                <a:solidFill>
                  <a:srgbClr val="7030A0"/>
                </a:solidFill>
              </a:rPr>
              <a:t> </a:t>
            </a:r>
            <a:r>
              <a:rPr lang="en-US" sz="1100" dirty="0" err="1">
                <a:solidFill>
                  <a:srgbClr val="7030A0"/>
                </a:solidFill>
              </a:rPr>
              <a:t>Endocrinol</a:t>
            </a:r>
            <a:r>
              <a:rPr lang="en-US" sz="1100" dirty="0">
                <a:solidFill>
                  <a:srgbClr val="7030A0"/>
                </a:solidFill>
              </a:rPr>
              <a:t> </a:t>
            </a:r>
            <a:r>
              <a:rPr lang="en-US" sz="1100" dirty="0" err="1">
                <a:solidFill>
                  <a:srgbClr val="7030A0"/>
                </a:solidFill>
              </a:rPr>
              <a:t>Metab</a:t>
            </a:r>
            <a:r>
              <a:rPr lang="en-US" sz="1100" dirty="0">
                <a:solidFill>
                  <a:srgbClr val="7030A0"/>
                </a:solidFill>
              </a:rPr>
              <a:t> 2019;34:53-62</a:t>
            </a:r>
          </a:p>
          <a:p>
            <a:r>
              <a:rPr lang="en-US" sz="1100" dirty="0">
                <a:solidFill>
                  <a:srgbClr val="7030A0"/>
                </a:solidFill>
              </a:rPr>
              <a:t> </a:t>
            </a:r>
            <a:r>
              <a:rPr lang="en-US" sz="1100" dirty="0" err="1">
                <a:solidFill>
                  <a:srgbClr val="7030A0"/>
                </a:solidFill>
              </a:rPr>
              <a:t>pISSN</a:t>
            </a:r>
            <a:r>
              <a:rPr lang="en-US" sz="1100" dirty="0">
                <a:solidFill>
                  <a:srgbClr val="7030A0"/>
                </a:solidFill>
              </a:rPr>
              <a:t> 2093-596X · </a:t>
            </a:r>
            <a:r>
              <a:rPr lang="en-US" sz="1100" dirty="0" err="1">
                <a:solidFill>
                  <a:srgbClr val="7030A0"/>
                </a:solidFill>
              </a:rPr>
              <a:t>eISSN</a:t>
            </a:r>
            <a:r>
              <a:rPr lang="en-US" sz="1100" dirty="0">
                <a:solidFill>
                  <a:srgbClr val="7030A0"/>
                </a:solidFill>
              </a:rPr>
              <a:t> 2093-5978</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418" y="4592781"/>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0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SWITCHING SOMATOSTATIN ANALOGUES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83992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195" y="336527"/>
            <a:ext cx="8203842" cy="606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95116" y="6002056"/>
            <a:ext cx="6096000" cy="553998"/>
          </a:xfrm>
          <a:prstGeom prst="rect">
            <a:avLst/>
          </a:prstGeom>
        </p:spPr>
        <p:txBody>
          <a:bodyPr>
            <a:spAutoFit/>
          </a:bodyPr>
          <a:lstStyle/>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p:txBody>
      </p:sp>
      <p:sp>
        <p:nvSpPr>
          <p:cNvPr id="3" name="TextBox 2"/>
          <p:cNvSpPr txBox="1"/>
          <p:nvPr/>
        </p:nvSpPr>
        <p:spPr>
          <a:xfrm>
            <a:off x="653144" y="1893738"/>
            <a:ext cx="1674420" cy="1477328"/>
          </a:xfrm>
          <a:prstGeom prst="rect">
            <a:avLst/>
          </a:prstGeom>
          <a:noFill/>
        </p:spPr>
        <p:txBody>
          <a:bodyPr wrap="square" rtlCol="0">
            <a:spAutoFit/>
          </a:bodyPr>
          <a:lstStyle/>
          <a:p>
            <a:r>
              <a:rPr lang="en-US" b="1" dirty="0">
                <a:solidFill>
                  <a:srgbClr val="C00000"/>
                </a:solidFill>
              </a:rPr>
              <a:t>The Korean Endocrine Society (KES) statement</a:t>
            </a:r>
          </a:p>
        </p:txBody>
      </p:sp>
    </p:spTree>
    <p:extLst>
      <p:ext uri="{BB962C8B-B14F-4D97-AF65-F5344CB8AC3E}">
        <p14:creationId xmlns:p14="http://schemas.microsoft.com/office/powerpoint/2010/main" val="247126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Switched </a:t>
            </a:r>
            <a:r>
              <a:rPr lang="en-US" dirty="0"/>
              <a:t>to </a:t>
            </a:r>
            <a:r>
              <a:rPr lang="en-US" dirty="0" err="1"/>
              <a:t>pasireotide</a:t>
            </a:r>
            <a:r>
              <a:rPr lang="en-US" dirty="0"/>
              <a:t> LAR</a:t>
            </a:r>
          </a:p>
        </p:txBody>
      </p:sp>
      <p:sp>
        <p:nvSpPr>
          <p:cNvPr id="3" name="Content Placeholder 2"/>
          <p:cNvSpPr>
            <a:spLocks noGrp="1"/>
          </p:cNvSpPr>
          <p:nvPr>
            <p:ph idx="1"/>
          </p:nvPr>
        </p:nvSpPr>
        <p:spPr/>
        <p:txBody>
          <a:bodyPr>
            <a:normAutofit/>
          </a:bodyPr>
          <a:lstStyle/>
          <a:p>
            <a:r>
              <a:rPr lang="en-US" dirty="0" smtClean="0"/>
              <a:t>When </a:t>
            </a:r>
            <a:r>
              <a:rPr lang="en-US" dirty="0"/>
              <a:t>GH secretion is </a:t>
            </a:r>
            <a:r>
              <a:rPr lang="en-US" b="1" dirty="0"/>
              <a:t>not effectively suppressed </a:t>
            </a:r>
            <a:r>
              <a:rPr lang="en-US" dirty="0"/>
              <a:t>after </a:t>
            </a:r>
            <a:r>
              <a:rPr lang="en-US" i="1" dirty="0"/>
              <a:t>at least </a:t>
            </a:r>
            <a:r>
              <a:rPr lang="en-US" b="1" dirty="0"/>
              <a:t>6 months </a:t>
            </a:r>
            <a:r>
              <a:rPr lang="en-US" dirty="0"/>
              <a:t>of treatment at the </a:t>
            </a:r>
            <a:r>
              <a:rPr lang="en-US" b="1" dirty="0"/>
              <a:t>maximum</a:t>
            </a:r>
            <a:r>
              <a:rPr lang="en-US" dirty="0"/>
              <a:t> dose of </a:t>
            </a:r>
            <a:r>
              <a:rPr lang="en-US" i="1" dirty="0"/>
              <a:t>octreotide LAR </a:t>
            </a:r>
            <a:r>
              <a:rPr lang="en-US" dirty="0"/>
              <a:t>or </a:t>
            </a:r>
            <a:r>
              <a:rPr lang="en-US" i="1" dirty="0" err="1"/>
              <a:t>lanreotide</a:t>
            </a:r>
            <a:r>
              <a:rPr lang="en-US" i="1" dirty="0"/>
              <a:t> ATG</a:t>
            </a:r>
            <a:r>
              <a:rPr lang="en-US" dirty="0"/>
              <a:t>, the drug may be switched to </a:t>
            </a:r>
            <a:r>
              <a:rPr lang="en-US" dirty="0" err="1"/>
              <a:t>pasireotide</a:t>
            </a:r>
            <a:r>
              <a:rPr lang="en-US" dirty="0"/>
              <a:t> LAR</a:t>
            </a:r>
            <a:r>
              <a:rPr lang="en-US" dirty="0" smtClean="0"/>
              <a:t>.</a:t>
            </a:r>
          </a:p>
          <a:p>
            <a:endParaRPr lang="en-US" dirty="0"/>
          </a:p>
          <a:p>
            <a:endParaRPr lang="en-US" dirty="0" smtClean="0"/>
          </a:p>
          <a:p>
            <a:endParaRPr lang="en-US" dirty="0"/>
          </a:p>
          <a:p>
            <a:endParaRPr lang="en-US" dirty="0" smtClean="0"/>
          </a:p>
          <a:p>
            <a:r>
              <a:rPr lang="en-US" sz="1100" dirty="0">
                <a:solidFill>
                  <a:srgbClr val="7030A0"/>
                </a:solidFill>
              </a:rPr>
              <a:t>Medical Treatment with Somatostatin Analogues in Acromegaly: Position Statement</a:t>
            </a:r>
          </a:p>
          <a:p>
            <a:r>
              <a:rPr lang="en-US" sz="1100" dirty="0">
                <a:solidFill>
                  <a:srgbClr val="7030A0"/>
                </a:solidFill>
              </a:rPr>
              <a:t> </a:t>
            </a:r>
            <a:r>
              <a:rPr lang="en-US" sz="1100" dirty="0" err="1">
                <a:solidFill>
                  <a:srgbClr val="7030A0"/>
                </a:solidFill>
              </a:rPr>
              <a:t>Endocrinol</a:t>
            </a:r>
            <a:r>
              <a:rPr lang="en-US" sz="1100" dirty="0">
                <a:solidFill>
                  <a:srgbClr val="7030A0"/>
                </a:solidFill>
              </a:rPr>
              <a:t> </a:t>
            </a:r>
            <a:r>
              <a:rPr lang="en-US" sz="1100" dirty="0" err="1">
                <a:solidFill>
                  <a:srgbClr val="7030A0"/>
                </a:solidFill>
              </a:rPr>
              <a:t>Metab</a:t>
            </a:r>
            <a:r>
              <a:rPr lang="en-US" sz="1100" dirty="0">
                <a:solidFill>
                  <a:srgbClr val="7030A0"/>
                </a:solidFill>
              </a:rPr>
              <a:t> 2019;34:53-62</a:t>
            </a:r>
          </a:p>
          <a:p>
            <a:r>
              <a:rPr lang="en-US" sz="1100" dirty="0">
                <a:solidFill>
                  <a:srgbClr val="7030A0"/>
                </a:solidFill>
              </a:rPr>
              <a:t> </a:t>
            </a:r>
            <a:r>
              <a:rPr lang="en-US" sz="1100" dirty="0" err="1">
                <a:solidFill>
                  <a:srgbClr val="7030A0"/>
                </a:solidFill>
              </a:rPr>
              <a:t>pISSN</a:t>
            </a:r>
            <a:r>
              <a:rPr lang="en-US" sz="1100" dirty="0">
                <a:solidFill>
                  <a:srgbClr val="7030A0"/>
                </a:solidFill>
              </a:rPr>
              <a:t> 2093-596X · </a:t>
            </a:r>
            <a:r>
              <a:rPr lang="en-US" sz="1100" dirty="0" err="1">
                <a:solidFill>
                  <a:srgbClr val="7030A0"/>
                </a:solidFill>
              </a:rPr>
              <a:t>eISSN</a:t>
            </a:r>
            <a:r>
              <a:rPr lang="en-US" sz="1100" dirty="0">
                <a:solidFill>
                  <a:srgbClr val="7030A0"/>
                </a:solidFill>
              </a:rPr>
              <a:t> 2093-5978</a:t>
            </a:r>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916" y="4716298"/>
            <a:ext cx="290195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414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a:t>
            </a:r>
            <a:r>
              <a:rPr lang="en-US" dirty="0"/>
              <a:t>disease activity</a:t>
            </a:r>
          </a:p>
        </p:txBody>
      </p:sp>
      <p:sp>
        <p:nvSpPr>
          <p:cNvPr id="3" name="Content Placeholder 2"/>
          <p:cNvSpPr>
            <a:spLocks noGrp="1"/>
          </p:cNvSpPr>
          <p:nvPr>
            <p:ph idx="1"/>
          </p:nvPr>
        </p:nvSpPr>
        <p:spPr/>
        <p:txBody>
          <a:bodyPr/>
          <a:lstStyle/>
          <a:p>
            <a:r>
              <a:rPr lang="en-US" dirty="0" smtClean="0"/>
              <a:t>KES</a:t>
            </a:r>
          </a:p>
          <a:p>
            <a:r>
              <a:rPr lang="en-US" dirty="0" smtClean="0"/>
              <a:t>in </a:t>
            </a:r>
            <a:r>
              <a:rPr lang="en-US" dirty="0"/>
              <a:t>patients who showed </a:t>
            </a:r>
            <a:r>
              <a:rPr lang="en-US" b="1" dirty="0"/>
              <a:t>stable disease activity </a:t>
            </a:r>
            <a:r>
              <a:rPr lang="en-US" dirty="0"/>
              <a:t>after </a:t>
            </a:r>
            <a:r>
              <a:rPr lang="en-US" i="1" dirty="0"/>
              <a:t>more than </a:t>
            </a:r>
            <a:r>
              <a:rPr lang="en-US" b="1" dirty="0"/>
              <a:t>6 months </a:t>
            </a:r>
            <a:r>
              <a:rPr lang="en-US" dirty="0"/>
              <a:t>of treatment</a:t>
            </a:r>
          </a:p>
        </p:txBody>
      </p:sp>
      <p:sp>
        <p:nvSpPr>
          <p:cNvPr id="4" name="Rectangle 3"/>
          <p:cNvSpPr/>
          <p:nvPr/>
        </p:nvSpPr>
        <p:spPr>
          <a:xfrm>
            <a:off x="1278578" y="6014853"/>
            <a:ext cx="8649194" cy="553998"/>
          </a:xfrm>
          <a:prstGeom prst="rect">
            <a:avLst/>
          </a:prstGeom>
        </p:spPr>
        <p:txBody>
          <a:bodyPr wrap="square">
            <a:spAutoFit/>
          </a:bodyPr>
          <a:lstStyle/>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3923" y="4119133"/>
            <a:ext cx="3892632" cy="243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1637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
            </a:r>
            <a:r>
              <a:rPr lang="en-US" b="1" dirty="0" smtClean="0"/>
              <a:t>WITCHING  SOMATOSTATIN  ANALOGUES </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There is </a:t>
            </a:r>
            <a:r>
              <a:rPr lang="en-US" b="1" dirty="0"/>
              <a:t>no head-to-head study </a:t>
            </a:r>
            <a:r>
              <a:rPr lang="en-US" dirty="0"/>
              <a:t>which has directly compared the </a:t>
            </a:r>
            <a:r>
              <a:rPr lang="en-US" b="1" dirty="0"/>
              <a:t>therapeutic effects </a:t>
            </a:r>
            <a:r>
              <a:rPr lang="en-US" dirty="0"/>
              <a:t>of </a:t>
            </a:r>
            <a:r>
              <a:rPr lang="en-US" b="1" dirty="0"/>
              <a:t>octreotide LAR </a:t>
            </a:r>
            <a:r>
              <a:rPr lang="en-US" dirty="0"/>
              <a:t>and </a:t>
            </a:r>
            <a:r>
              <a:rPr lang="en-US" b="1" dirty="0" err="1"/>
              <a:t>lanreotide</a:t>
            </a:r>
            <a:r>
              <a:rPr lang="en-US" b="1" dirty="0"/>
              <a:t> ATG </a:t>
            </a:r>
            <a:r>
              <a:rPr lang="en-US" dirty="0"/>
              <a:t>during treatment of patients with acromegaly. </a:t>
            </a:r>
            <a:endParaRPr lang="en-US" dirty="0" smtClean="0"/>
          </a:p>
          <a:p>
            <a:endParaRPr lang="en-US" dirty="0" smtClean="0"/>
          </a:p>
          <a:p>
            <a:r>
              <a:rPr lang="en-US" dirty="0" smtClean="0"/>
              <a:t>However</a:t>
            </a:r>
            <a:r>
              <a:rPr lang="en-US" dirty="0"/>
              <a:t>, a number of small-scale studies have reported that both therapeutic agents produced </a:t>
            </a:r>
            <a:r>
              <a:rPr lang="en-US" b="1" dirty="0"/>
              <a:t>similar effects </a:t>
            </a:r>
            <a:r>
              <a:rPr lang="en-US" dirty="0"/>
              <a:t>on the improvement of </a:t>
            </a:r>
            <a:r>
              <a:rPr lang="en-US" b="1" dirty="0"/>
              <a:t>biochemical </a:t>
            </a:r>
            <a:r>
              <a:rPr lang="en-US" dirty="0"/>
              <a:t>parameters and reduction of </a:t>
            </a:r>
            <a:r>
              <a:rPr lang="en-US" b="1" dirty="0"/>
              <a:t>tumor </a:t>
            </a:r>
            <a:r>
              <a:rPr lang="en-US" b="1" dirty="0" smtClean="0"/>
              <a:t>size</a:t>
            </a:r>
            <a:r>
              <a:rPr lang="en-US" dirty="0" smtClean="0"/>
              <a:t>.</a:t>
            </a:r>
          </a:p>
          <a:p>
            <a:endParaRPr lang="en-US" dirty="0"/>
          </a:p>
          <a:p>
            <a:r>
              <a:rPr lang="en-US" dirty="0"/>
              <a:t>In addition, this study found octreotide LAR and </a:t>
            </a:r>
            <a:r>
              <a:rPr lang="en-US" dirty="0" err="1"/>
              <a:t>lanreotide</a:t>
            </a:r>
            <a:r>
              <a:rPr lang="en-US" dirty="0"/>
              <a:t> ATG did not have common adverse effects , and it may therefore be beneficial to </a:t>
            </a:r>
            <a:r>
              <a:rPr lang="en-US" b="1" dirty="0"/>
              <a:t>switch to another somatostatin </a:t>
            </a:r>
            <a:r>
              <a:rPr lang="en-US" dirty="0"/>
              <a:t>analogue when one </a:t>
            </a:r>
            <a:r>
              <a:rPr lang="en-US" b="1" dirty="0"/>
              <a:t>fails</a:t>
            </a:r>
            <a:r>
              <a:rPr lang="en-US" dirty="0"/>
              <a:t> to achieve the </a:t>
            </a:r>
            <a:r>
              <a:rPr lang="en-US" b="1" dirty="0"/>
              <a:t>treatment goals </a:t>
            </a:r>
            <a:r>
              <a:rPr lang="en-US" dirty="0"/>
              <a:t>or shows certain </a:t>
            </a:r>
            <a:r>
              <a:rPr lang="en-US" b="1" dirty="0"/>
              <a:t>adverse effects</a:t>
            </a:r>
            <a:r>
              <a:rPr lang="en-US" dirty="0"/>
              <a:t>. </a:t>
            </a:r>
          </a:p>
          <a:p>
            <a:endParaRPr lang="en-US" dirty="0" smtClean="0"/>
          </a:p>
          <a:p>
            <a:endParaRPr lang="en-US" dirty="0"/>
          </a:p>
          <a:p>
            <a:endParaRPr lang="en-US" dirty="0"/>
          </a:p>
          <a:p>
            <a:endParaRPr lang="en-US" sz="1100" dirty="0">
              <a:solidFill>
                <a:srgbClr val="7030A0"/>
              </a:solidFill>
            </a:endParaRPr>
          </a:p>
          <a:p>
            <a:r>
              <a:rPr lang="en-US" sz="1100" dirty="0" smtClean="0">
                <a:solidFill>
                  <a:srgbClr val="7030A0"/>
                </a:solidFill>
              </a:rPr>
              <a:t>Medical </a:t>
            </a:r>
            <a:r>
              <a:rPr lang="en-US" sz="1100" dirty="0">
                <a:solidFill>
                  <a:srgbClr val="7030A0"/>
                </a:solidFill>
              </a:rPr>
              <a:t>Treatment with Somatostatin Analogues in Acromegaly: Position Statement</a:t>
            </a:r>
          </a:p>
          <a:p>
            <a:r>
              <a:rPr lang="en-US" sz="1100" dirty="0">
                <a:solidFill>
                  <a:srgbClr val="7030A0"/>
                </a:solidFill>
              </a:rPr>
              <a:t> </a:t>
            </a:r>
            <a:r>
              <a:rPr lang="en-US" sz="1100" dirty="0" err="1">
                <a:solidFill>
                  <a:srgbClr val="7030A0"/>
                </a:solidFill>
              </a:rPr>
              <a:t>Endocrinol</a:t>
            </a:r>
            <a:r>
              <a:rPr lang="en-US" sz="1100" dirty="0">
                <a:solidFill>
                  <a:srgbClr val="7030A0"/>
                </a:solidFill>
              </a:rPr>
              <a:t> </a:t>
            </a:r>
            <a:r>
              <a:rPr lang="en-US" sz="1100" dirty="0" err="1">
                <a:solidFill>
                  <a:srgbClr val="7030A0"/>
                </a:solidFill>
              </a:rPr>
              <a:t>Metab</a:t>
            </a:r>
            <a:r>
              <a:rPr lang="en-US" sz="1100" dirty="0">
                <a:solidFill>
                  <a:srgbClr val="7030A0"/>
                </a:solidFill>
              </a:rPr>
              <a:t> 2019;34:53-62</a:t>
            </a:r>
          </a:p>
          <a:p>
            <a:r>
              <a:rPr lang="en-US" sz="1100" dirty="0">
                <a:solidFill>
                  <a:srgbClr val="7030A0"/>
                </a:solidFill>
              </a:rPr>
              <a:t> </a:t>
            </a:r>
            <a:r>
              <a:rPr lang="en-US" sz="1100" dirty="0" err="1">
                <a:solidFill>
                  <a:srgbClr val="7030A0"/>
                </a:solidFill>
              </a:rPr>
              <a:t>pISSN</a:t>
            </a:r>
            <a:r>
              <a:rPr lang="en-US" sz="1100" dirty="0">
                <a:solidFill>
                  <a:srgbClr val="7030A0"/>
                </a:solidFill>
              </a:rPr>
              <a:t> 2093-596X · </a:t>
            </a:r>
            <a:r>
              <a:rPr lang="en-US" sz="1100" dirty="0" err="1">
                <a:solidFill>
                  <a:srgbClr val="7030A0"/>
                </a:solidFill>
              </a:rPr>
              <a:t>eISSN</a:t>
            </a:r>
            <a:r>
              <a:rPr lang="en-US" sz="1100" dirty="0">
                <a:solidFill>
                  <a:srgbClr val="7030A0"/>
                </a:solidFill>
              </a:rPr>
              <a:t> </a:t>
            </a:r>
            <a:r>
              <a:rPr lang="en-US" sz="1100" dirty="0" smtClean="0">
                <a:solidFill>
                  <a:srgbClr val="7030A0"/>
                </a:solidFill>
              </a:rPr>
              <a:t>2093-5978</a:t>
            </a:r>
            <a:endParaRPr lang="en-US" sz="1100" dirty="0">
              <a:solidFill>
                <a:srgbClr val="7030A0"/>
              </a:solidFill>
            </a:endParaRPr>
          </a:p>
        </p:txBody>
      </p:sp>
    </p:spTree>
    <p:extLst>
      <p:ext uri="{BB962C8B-B14F-4D97-AF65-F5344CB8AC3E}">
        <p14:creationId xmlns:p14="http://schemas.microsoft.com/office/powerpoint/2010/main" val="4090063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EXTENDED DOSE INTERVAL  (EDI)FOR LANREOTIDE ATG</a:t>
            </a:r>
            <a:endParaRPr lang="en-US" dirty="0"/>
          </a:p>
        </p:txBody>
      </p:sp>
      <p:sp>
        <p:nvSpPr>
          <p:cNvPr id="3" name="Content Placeholder 2"/>
          <p:cNvSpPr>
            <a:spLocks noGrp="1"/>
          </p:cNvSpPr>
          <p:nvPr>
            <p:ph idx="1"/>
          </p:nvPr>
        </p:nvSpPr>
        <p:spPr/>
        <p:txBody>
          <a:bodyPr/>
          <a:lstStyle/>
          <a:p>
            <a:r>
              <a:rPr lang="en-US" dirty="0"/>
              <a:t>dose interval may be extended when the treatment goals are achieved with </a:t>
            </a:r>
            <a:r>
              <a:rPr lang="en-US" b="1" dirty="0"/>
              <a:t>low-dose somatostatin </a:t>
            </a:r>
            <a:r>
              <a:rPr lang="en-US" b="1" dirty="0" smtClean="0"/>
              <a:t>analogues</a:t>
            </a:r>
            <a:r>
              <a:rPr lang="en-US" dirty="0" smtClean="0"/>
              <a:t>.</a:t>
            </a:r>
          </a:p>
          <a:p>
            <a:endParaRPr lang="en-US" dirty="0" smtClean="0"/>
          </a:p>
          <a:p>
            <a:endParaRPr lang="en-US" dirty="0" smtClean="0"/>
          </a:p>
          <a:p>
            <a:r>
              <a:rPr lang="en-US" b="1" dirty="0" err="1" smtClean="0"/>
              <a:t>Lanreotide</a:t>
            </a:r>
            <a:r>
              <a:rPr lang="en-US" b="1" dirty="0" smtClean="0"/>
              <a:t> </a:t>
            </a:r>
            <a:r>
              <a:rPr lang="en-US" b="1" dirty="0"/>
              <a:t>ATG </a:t>
            </a:r>
            <a:r>
              <a:rPr lang="en-US" dirty="0"/>
              <a:t>is the only somatostatin analogue of which the extension of the dose interval has been approved for medical treatment of acromegaly</a:t>
            </a:r>
            <a:endParaRPr lang="en-US" b="1" dirty="0"/>
          </a:p>
        </p:txBody>
      </p:sp>
      <p:sp>
        <p:nvSpPr>
          <p:cNvPr id="4" name="Rectangle 3"/>
          <p:cNvSpPr/>
          <p:nvPr/>
        </p:nvSpPr>
        <p:spPr>
          <a:xfrm>
            <a:off x="3048000" y="5180150"/>
            <a:ext cx="6096000" cy="1200329"/>
          </a:xfrm>
          <a:prstGeom prst="rect">
            <a:avLst/>
          </a:prstGeom>
        </p:spPr>
        <p:txBody>
          <a:bodyPr>
            <a:spAutoFit/>
          </a:bodyPr>
          <a:lstStyle/>
          <a:p>
            <a:r>
              <a:rPr lang="en-US" dirty="0">
                <a:solidFill>
                  <a:srgbClr val="7030A0"/>
                </a:solidFill>
              </a:rPr>
              <a:t>Medical Treatment with Somatostatin Analogues in Acromegaly: Position Statement</a:t>
            </a:r>
          </a:p>
          <a:p>
            <a:r>
              <a:rPr lang="en-US" dirty="0">
                <a:solidFill>
                  <a:srgbClr val="7030A0"/>
                </a:solidFill>
              </a:rPr>
              <a:t> </a:t>
            </a:r>
            <a:r>
              <a:rPr lang="en-US" dirty="0" err="1">
                <a:solidFill>
                  <a:srgbClr val="7030A0"/>
                </a:solidFill>
              </a:rPr>
              <a:t>Endocrinol</a:t>
            </a:r>
            <a:r>
              <a:rPr lang="en-US" dirty="0">
                <a:solidFill>
                  <a:srgbClr val="7030A0"/>
                </a:solidFill>
              </a:rPr>
              <a:t> </a:t>
            </a:r>
            <a:r>
              <a:rPr lang="en-US" dirty="0" err="1">
                <a:solidFill>
                  <a:srgbClr val="7030A0"/>
                </a:solidFill>
              </a:rPr>
              <a:t>Metab</a:t>
            </a:r>
            <a:r>
              <a:rPr lang="en-US" dirty="0">
                <a:solidFill>
                  <a:srgbClr val="7030A0"/>
                </a:solidFill>
              </a:rPr>
              <a:t> 2019;34:53-62</a:t>
            </a:r>
          </a:p>
          <a:p>
            <a:r>
              <a:rPr lang="en-US" dirty="0">
                <a:solidFill>
                  <a:srgbClr val="7030A0"/>
                </a:solidFill>
              </a:rPr>
              <a:t> </a:t>
            </a:r>
            <a:r>
              <a:rPr lang="en-US" dirty="0" err="1">
                <a:solidFill>
                  <a:srgbClr val="7030A0"/>
                </a:solidFill>
              </a:rPr>
              <a:t>pISSN</a:t>
            </a:r>
            <a:r>
              <a:rPr lang="en-US" dirty="0">
                <a:solidFill>
                  <a:srgbClr val="7030A0"/>
                </a:solidFill>
              </a:rPr>
              <a:t> 2093-596X · </a:t>
            </a:r>
            <a:r>
              <a:rPr lang="en-US" dirty="0" err="1">
                <a:solidFill>
                  <a:srgbClr val="7030A0"/>
                </a:solidFill>
              </a:rPr>
              <a:t>eISSN</a:t>
            </a:r>
            <a:r>
              <a:rPr lang="en-US" dirty="0">
                <a:solidFill>
                  <a:srgbClr val="7030A0"/>
                </a:solidFill>
              </a:rPr>
              <a:t> 2093-5978</a:t>
            </a:r>
          </a:p>
        </p:txBody>
      </p:sp>
    </p:spTree>
    <p:extLst>
      <p:ext uri="{BB962C8B-B14F-4D97-AF65-F5344CB8AC3E}">
        <p14:creationId xmlns:p14="http://schemas.microsoft.com/office/powerpoint/2010/main" val="4007203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Approximately 70% of the patients with pituitary </a:t>
            </a:r>
            <a:r>
              <a:rPr lang="en-US" dirty="0" err="1"/>
              <a:t>microadenomas</a:t>
            </a:r>
            <a:r>
              <a:rPr lang="en-US" dirty="0"/>
              <a:t> are able to maintain their serum GH and insulin-like growth factor-1 (IGF-1) concentrations within the normal range after surgery </a:t>
            </a:r>
            <a:endParaRPr lang="en-US" dirty="0" smtClean="0"/>
          </a:p>
          <a:p>
            <a:r>
              <a:rPr lang="en-US" dirty="0"/>
              <a:t>only 50% of the patients with pituitary </a:t>
            </a:r>
            <a:r>
              <a:rPr lang="en-US" dirty="0" err="1"/>
              <a:t>macroadenomas</a:t>
            </a:r>
            <a:r>
              <a:rPr lang="en-US" dirty="0"/>
              <a:t> </a:t>
            </a:r>
            <a:endParaRPr lang="en-US" dirty="0" smtClean="0"/>
          </a:p>
          <a:p>
            <a:endParaRPr lang="en-US" dirty="0"/>
          </a:p>
          <a:p>
            <a:endParaRPr lang="en-US" dirty="0" smtClean="0"/>
          </a:p>
          <a:p>
            <a:endParaRPr lang="en-US" dirty="0"/>
          </a:p>
          <a:p>
            <a:endParaRPr lang="en-US" dirty="0" smtClean="0"/>
          </a:p>
          <a:p>
            <a:endParaRPr lang="en-US" dirty="0"/>
          </a:p>
          <a:p>
            <a:endParaRPr lang="en-US" sz="1000" dirty="0" smtClean="0">
              <a:solidFill>
                <a:srgbClr val="7030A0"/>
              </a:solidFill>
            </a:endParaRPr>
          </a:p>
          <a:p>
            <a:endParaRPr lang="en-US" sz="1000" dirty="0">
              <a:solidFill>
                <a:srgbClr val="7030A0"/>
              </a:solidFill>
            </a:endParaRPr>
          </a:p>
          <a:p>
            <a:r>
              <a:rPr lang="en-US" sz="1000" dirty="0" smtClean="0">
                <a:solidFill>
                  <a:srgbClr val="7030A0"/>
                </a:solidFill>
              </a:rPr>
              <a:t>Medical </a:t>
            </a:r>
            <a:r>
              <a:rPr lang="en-US" sz="1000" dirty="0">
                <a:solidFill>
                  <a:srgbClr val="7030A0"/>
                </a:solidFill>
              </a:rPr>
              <a:t>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pic>
        <p:nvPicPr>
          <p:cNvPr id="1026" name="Picture 2" descr="C:\Users\tofighi\Pictures\cutis vert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984" y="3939392"/>
            <a:ext cx="2257425"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176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EXTENDED DOSE INTERVAL  (EDI)FOR LANREOTIDE ATG</a:t>
            </a:r>
            <a:endParaRPr lang="en-US" dirty="0"/>
          </a:p>
        </p:txBody>
      </p:sp>
      <p:sp>
        <p:nvSpPr>
          <p:cNvPr id="3" name="Content Placeholder 2"/>
          <p:cNvSpPr>
            <a:spLocks noGrp="1"/>
          </p:cNvSpPr>
          <p:nvPr>
            <p:ph idx="1"/>
          </p:nvPr>
        </p:nvSpPr>
        <p:spPr/>
        <p:txBody>
          <a:bodyPr/>
          <a:lstStyle/>
          <a:p>
            <a:r>
              <a:rPr lang="en-US" dirty="0" smtClean="0"/>
              <a:t>KES:</a:t>
            </a:r>
          </a:p>
          <a:p>
            <a:r>
              <a:rPr lang="en-US" dirty="0" smtClean="0"/>
              <a:t>Therefore</a:t>
            </a:r>
            <a:r>
              <a:rPr lang="en-US" dirty="0"/>
              <a:t>, for patients whose serum GH concentration is below 2.5 </a:t>
            </a:r>
            <a:r>
              <a:rPr lang="en-US" dirty="0" err="1"/>
              <a:t>μg</a:t>
            </a:r>
            <a:r>
              <a:rPr lang="en-US" dirty="0"/>
              <a:t>/L and clinical symptoms are sufficiently well controlled with octreotide LAR or </a:t>
            </a:r>
            <a:r>
              <a:rPr lang="en-US" dirty="0" err="1"/>
              <a:t>lanreotide</a:t>
            </a:r>
            <a:r>
              <a:rPr lang="en-US" dirty="0"/>
              <a:t> ATG for </a:t>
            </a:r>
            <a:r>
              <a:rPr lang="en-US" b="1" dirty="0"/>
              <a:t>3 months</a:t>
            </a:r>
            <a:r>
              <a:rPr lang="en-US" dirty="0"/>
              <a:t> or longer, their dose interval may be extended to </a:t>
            </a:r>
            <a:r>
              <a:rPr lang="en-US" b="1" dirty="0"/>
              <a:t>8 weeks </a:t>
            </a:r>
            <a:r>
              <a:rPr lang="en-US" dirty="0"/>
              <a:t>by switching to </a:t>
            </a:r>
            <a:r>
              <a:rPr lang="en-US" dirty="0" err="1"/>
              <a:t>lanreotide</a:t>
            </a:r>
            <a:r>
              <a:rPr lang="en-US" dirty="0"/>
              <a:t> </a:t>
            </a:r>
            <a:r>
              <a:rPr lang="en-US" b="1" dirty="0"/>
              <a:t>ATG 120 mg </a:t>
            </a:r>
            <a:r>
              <a:rPr lang="en-US" dirty="0">
                <a:solidFill>
                  <a:srgbClr val="C00000"/>
                </a:solidFill>
              </a:rPr>
              <a:t>regardless</a:t>
            </a:r>
            <a:r>
              <a:rPr lang="en-US" dirty="0"/>
              <a:t> of the dose of somatostatin analogues previously prescribed (expert opinion). The patient’s biochemical parameters, clinical signs and symptoms should be assessed on a regular basis during the use of </a:t>
            </a:r>
            <a:r>
              <a:rPr lang="en-US" dirty="0" err="1"/>
              <a:t>lanreotide</a:t>
            </a:r>
            <a:r>
              <a:rPr lang="en-US" dirty="0"/>
              <a:t> ATG with EDI (expert opinion).</a:t>
            </a:r>
          </a:p>
        </p:txBody>
      </p:sp>
      <p:sp>
        <p:nvSpPr>
          <p:cNvPr id="4" name="Rectangle 3"/>
          <p:cNvSpPr/>
          <p:nvPr/>
        </p:nvSpPr>
        <p:spPr>
          <a:xfrm>
            <a:off x="1246910" y="5726415"/>
            <a:ext cx="9060873" cy="553998"/>
          </a:xfrm>
          <a:prstGeom prst="rect">
            <a:avLst/>
          </a:prstGeom>
        </p:spPr>
        <p:txBody>
          <a:bodyPr wrap="square">
            <a:spAutoFit/>
          </a:bodyPr>
          <a:lstStyle/>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p:txBody>
      </p:sp>
    </p:spTree>
    <p:extLst>
      <p:ext uri="{BB962C8B-B14F-4D97-AF65-F5344CB8AC3E}">
        <p14:creationId xmlns:p14="http://schemas.microsoft.com/office/powerpoint/2010/main" val="7013175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SPECIAL CIRCUMSTANCES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5554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26" y="474024"/>
            <a:ext cx="10972800" cy="990600"/>
          </a:xfrm>
        </p:spPr>
        <p:txBody>
          <a:bodyPr/>
          <a:lstStyle/>
          <a:p>
            <a:r>
              <a:rPr lang="en-US" dirty="0" smtClean="0"/>
              <a:t>Adverse </a:t>
            </a:r>
            <a:r>
              <a:rPr lang="en-US" dirty="0"/>
              <a:t>effects of somatostatin analogues </a:t>
            </a:r>
          </a:p>
        </p:txBody>
      </p:sp>
      <p:sp>
        <p:nvSpPr>
          <p:cNvPr id="3" name="Content Placeholder 2"/>
          <p:cNvSpPr>
            <a:spLocks noGrp="1"/>
          </p:cNvSpPr>
          <p:nvPr>
            <p:ph idx="1"/>
          </p:nvPr>
        </p:nvSpPr>
        <p:spPr>
          <a:xfrm>
            <a:off x="609600" y="1413164"/>
            <a:ext cx="10972800" cy="5063836"/>
          </a:xfrm>
        </p:spPr>
        <p:txBody>
          <a:bodyPr>
            <a:noAutofit/>
          </a:bodyPr>
          <a:lstStyle/>
          <a:p>
            <a:r>
              <a:rPr lang="en-US" sz="2800" dirty="0"/>
              <a:t>may be associated with its inhibition </a:t>
            </a:r>
            <a:r>
              <a:rPr lang="en-US" sz="2800" dirty="0" smtClean="0"/>
              <a:t>of </a:t>
            </a:r>
          </a:p>
          <a:p>
            <a:r>
              <a:rPr lang="en-US" sz="2800" dirty="0" smtClean="0"/>
              <a:t>Peristalsis </a:t>
            </a:r>
            <a:r>
              <a:rPr lang="en-US" sz="2800" dirty="0"/>
              <a:t>and of  </a:t>
            </a:r>
            <a:r>
              <a:rPr lang="en-US" sz="2800" dirty="0" smtClean="0"/>
              <a:t>pancreatic </a:t>
            </a:r>
            <a:r>
              <a:rPr lang="en-US" sz="2800" dirty="0"/>
              <a:t>and gastrointestinal peptide secretion </a:t>
            </a:r>
            <a:endParaRPr lang="en-US" sz="2800" dirty="0" smtClean="0"/>
          </a:p>
          <a:p>
            <a:r>
              <a:rPr lang="en-US" sz="2800" dirty="0" smtClean="0"/>
              <a:t>Include:</a:t>
            </a:r>
          </a:p>
          <a:p>
            <a:pPr lvl="1"/>
            <a:r>
              <a:rPr lang="en-US" sz="2400" dirty="0" smtClean="0"/>
              <a:t>nausea</a:t>
            </a:r>
          </a:p>
          <a:p>
            <a:pPr lvl="1"/>
            <a:r>
              <a:rPr lang="en-US" sz="2400" dirty="0" smtClean="0"/>
              <a:t>diarrhea</a:t>
            </a:r>
          </a:p>
          <a:p>
            <a:pPr lvl="1"/>
            <a:r>
              <a:rPr lang="en-US" sz="2400" dirty="0" smtClean="0"/>
              <a:t>abdominal pain</a:t>
            </a:r>
          </a:p>
          <a:p>
            <a:pPr lvl="1"/>
            <a:r>
              <a:rPr lang="en-US" sz="2400" dirty="0" smtClean="0"/>
              <a:t>gastrointestinal paralysis</a:t>
            </a:r>
          </a:p>
          <a:p>
            <a:pPr lvl="1"/>
            <a:r>
              <a:rPr lang="en-US" sz="2400" dirty="0" smtClean="0"/>
              <a:t>biliary sludge</a:t>
            </a:r>
          </a:p>
          <a:p>
            <a:pPr lvl="1"/>
            <a:r>
              <a:rPr lang="en-US" sz="2400" dirty="0" smtClean="0"/>
              <a:t>gallstones </a:t>
            </a:r>
          </a:p>
          <a:p>
            <a:r>
              <a:rPr lang="en-US" sz="2800" dirty="0"/>
              <a:t>bradycardia </a:t>
            </a:r>
          </a:p>
        </p:txBody>
      </p:sp>
      <p:sp>
        <p:nvSpPr>
          <p:cNvPr id="4" name="Rectangle 3"/>
          <p:cNvSpPr/>
          <p:nvPr/>
        </p:nvSpPr>
        <p:spPr>
          <a:xfrm>
            <a:off x="1425039" y="6290493"/>
            <a:ext cx="7718961" cy="553998"/>
          </a:xfrm>
          <a:prstGeom prst="rect">
            <a:avLst/>
          </a:prstGeom>
        </p:spPr>
        <p:txBody>
          <a:bodyPr wrap="square">
            <a:spAutoFit/>
          </a:bodyPr>
          <a:lstStyle/>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p:txBody>
      </p:sp>
    </p:spTree>
    <p:extLst>
      <p:ext uri="{BB962C8B-B14F-4D97-AF65-F5344CB8AC3E}">
        <p14:creationId xmlns:p14="http://schemas.microsoft.com/office/powerpoint/2010/main" val="30243464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a:t>
            </a:r>
            <a:r>
              <a:rPr lang="en-US" dirty="0"/>
              <a:t>effects of somatostatin analogues </a:t>
            </a:r>
          </a:p>
        </p:txBody>
      </p:sp>
      <p:sp>
        <p:nvSpPr>
          <p:cNvPr id="3" name="Content Placeholder 2"/>
          <p:cNvSpPr>
            <a:spLocks noGrp="1"/>
          </p:cNvSpPr>
          <p:nvPr>
            <p:ph idx="1"/>
          </p:nvPr>
        </p:nvSpPr>
        <p:spPr/>
        <p:txBody>
          <a:bodyPr/>
          <a:lstStyle/>
          <a:p>
            <a:r>
              <a:rPr lang="en-US" dirty="0"/>
              <a:t>in most cases are </a:t>
            </a:r>
            <a:r>
              <a:rPr lang="en-US" b="1" dirty="0"/>
              <a:t>mild</a:t>
            </a:r>
            <a:r>
              <a:rPr lang="en-US" dirty="0"/>
              <a:t> and can be mitigated by </a:t>
            </a:r>
            <a:r>
              <a:rPr lang="en-US" b="1" dirty="0"/>
              <a:t>reducing</a:t>
            </a:r>
            <a:r>
              <a:rPr lang="en-US" dirty="0"/>
              <a:t> the dose or </a:t>
            </a:r>
            <a:r>
              <a:rPr lang="en-US" b="1" dirty="0"/>
              <a:t>ceasing</a:t>
            </a:r>
            <a:r>
              <a:rPr lang="en-US" dirty="0"/>
              <a:t> administration of the </a:t>
            </a:r>
            <a:r>
              <a:rPr lang="en-US" dirty="0" smtClean="0"/>
              <a:t>drug.</a:t>
            </a:r>
            <a:endParaRPr lang="en-US" dirty="0"/>
          </a:p>
        </p:txBody>
      </p:sp>
      <p:sp>
        <p:nvSpPr>
          <p:cNvPr id="4" name="Rectangle 3"/>
          <p:cNvSpPr/>
          <p:nvPr/>
        </p:nvSpPr>
        <p:spPr>
          <a:xfrm>
            <a:off x="866899" y="6058928"/>
            <a:ext cx="7968342" cy="553998"/>
          </a:xfrm>
          <a:prstGeom prst="rect">
            <a:avLst/>
          </a:prstGeom>
        </p:spPr>
        <p:txBody>
          <a:bodyPr wrap="square">
            <a:spAutoFit/>
          </a:bodyPr>
          <a:lstStyle/>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p:txBody>
      </p:sp>
    </p:spTree>
    <p:extLst>
      <p:ext uri="{BB962C8B-B14F-4D97-AF65-F5344CB8AC3E}">
        <p14:creationId xmlns:p14="http://schemas.microsoft.com/office/powerpoint/2010/main" val="4586923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glucose &amp;</a:t>
            </a:r>
            <a:r>
              <a:rPr lang="en-US" dirty="0"/>
              <a:t> somatostatin analogues</a:t>
            </a:r>
            <a:r>
              <a:rPr lang="en-US" dirty="0" smtClean="0"/>
              <a:t> </a:t>
            </a:r>
            <a:endParaRPr lang="en-US" dirty="0"/>
          </a:p>
        </p:txBody>
      </p:sp>
      <p:sp>
        <p:nvSpPr>
          <p:cNvPr id="3" name="Content Placeholder 2"/>
          <p:cNvSpPr>
            <a:spLocks noGrp="1"/>
          </p:cNvSpPr>
          <p:nvPr>
            <p:ph idx="1"/>
          </p:nvPr>
        </p:nvSpPr>
        <p:spPr/>
        <p:txBody>
          <a:bodyPr/>
          <a:lstStyle/>
          <a:p>
            <a:r>
              <a:rPr lang="en-US" dirty="0"/>
              <a:t>It has been reported that </a:t>
            </a:r>
            <a:r>
              <a:rPr lang="en-US" b="1" dirty="0"/>
              <a:t>SSTR2</a:t>
            </a:r>
            <a:r>
              <a:rPr lang="en-US" dirty="0"/>
              <a:t>, a major binding receptor of octreotide or </a:t>
            </a:r>
            <a:r>
              <a:rPr lang="en-US" dirty="0" err="1"/>
              <a:t>lanreotide</a:t>
            </a:r>
            <a:r>
              <a:rPr lang="en-US" dirty="0"/>
              <a:t>, is also expressed in </a:t>
            </a:r>
            <a:r>
              <a:rPr lang="en-US" b="1" dirty="0"/>
              <a:t>pancreatic α-cells </a:t>
            </a:r>
            <a:r>
              <a:rPr lang="en-US" dirty="0" smtClean="0"/>
              <a:t>, </a:t>
            </a:r>
            <a:r>
              <a:rPr lang="en-US" dirty="0"/>
              <a:t>and somatostatin analogs do not significantly affect the secretion of insulin in pancreatic β-cells, and rarely results in worsening of glucose control. </a:t>
            </a:r>
            <a:endParaRPr lang="en-US" dirty="0" smtClean="0"/>
          </a:p>
          <a:p>
            <a:endParaRPr lang="en-US" dirty="0"/>
          </a:p>
          <a:p>
            <a:r>
              <a:rPr lang="en-US" dirty="0"/>
              <a:t>There are a number of case reports indicating </a:t>
            </a:r>
            <a:r>
              <a:rPr lang="en-US" b="1" dirty="0"/>
              <a:t>glucose control improved </a:t>
            </a:r>
            <a:r>
              <a:rPr lang="en-US" dirty="0"/>
              <a:t>as excessive secretion of </a:t>
            </a:r>
            <a:r>
              <a:rPr lang="en-US" b="1" dirty="0"/>
              <a:t>GH and IGF-1 was </a:t>
            </a:r>
            <a:r>
              <a:rPr lang="en-US" b="1" dirty="0" smtClean="0"/>
              <a:t>resolved</a:t>
            </a:r>
            <a:r>
              <a:rPr lang="en-US" dirty="0" smtClean="0"/>
              <a:t>.</a:t>
            </a:r>
          </a:p>
          <a:p>
            <a:endParaRPr lang="en-US" dirty="0"/>
          </a:p>
          <a:p>
            <a:r>
              <a:rPr lang="en-US" dirty="0" smtClean="0"/>
              <a:t> </a:t>
            </a:r>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spTree>
    <p:extLst>
      <p:ext uri="{BB962C8B-B14F-4D97-AF65-F5344CB8AC3E}">
        <p14:creationId xmlns:p14="http://schemas.microsoft.com/office/powerpoint/2010/main" val="1622617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smtClean="0"/>
              <a:t>Octreotide</a:t>
            </a:r>
            <a:endParaRPr lang="en-US" dirty="0"/>
          </a:p>
        </p:txBody>
      </p:sp>
      <p:sp>
        <p:nvSpPr>
          <p:cNvPr id="3" name="Content Placeholder 2"/>
          <p:cNvSpPr>
            <a:spLocks noGrp="1"/>
          </p:cNvSpPr>
          <p:nvPr>
            <p:ph idx="1"/>
          </p:nvPr>
        </p:nvSpPr>
        <p:spPr/>
        <p:txBody>
          <a:bodyPr>
            <a:normAutofit fontScale="92500" lnSpcReduction="10000"/>
          </a:bodyPr>
          <a:lstStyle/>
          <a:p>
            <a:r>
              <a:rPr lang="en-US" dirty="0"/>
              <a:t>Glucose regulation: Somatostatin analogs may affect glucose regulation. </a:t>
            </a:r>
            <a:endParaRPr lang="en-US" dirty="0" smtClean="0"/>
          </a:p>
          <a:p>
            <a:r>
              <a:rPr lang="en-US" dirty="0" smtClean="0"/>
              <a:t>In </a:t>
            </a:r>
            <a:r>
              <a:rPr lang="en-US" b="1" dirty="0"/>
              <a:t>type I diabetes</a:t>
            </a:r>
            <a:r>
              <a:rPr lang="en-US" dirty="0"/>
              <a:t>, severe hypoglycemia may occur; </a:t>
            </a:r>
            <a:endParaRPr lang="en-US" dirty="0" smtClean="0"/>
          </a:p>
          <a:p>
            <a:r>
              <a:rPr lang="en-US" dirty="0" smtClean="0"/>
              <a:t>in </a:t>
            </a:r>
            <a:r>
              <a:rPr lang="en-US" b="1" dirty="0"/>
              <a:t>type II diabetes </a:t>
            </a:r>
            <a:r>
              <a:rPr lang="en-US" dirty="0"/>
              <a:t>or patients without diabetes, hyperglycemia may occur. </a:t>
            </a:r>
            <a:endParaRPr lang="en-US" dirty="0" smtClean="0"/>
          </a:p>
          <a:p>
            <a:r>
              <a:rPr lang="en-US" dirty="0" smtClean="0"/>
              <a:t>Insulin </a:t>
            </a:r>
            <a:r>
              <a:rPr lang="en-US" dirty="0"/>
              <a:t>and other hypoglycemic medication requirements may change. </a:t>
            </a:r>
            <a:endParaRPr lang="en-US" dirty="0" smtClean="0"/>
          </a:p>
          <a:p>
            <a:r>
              <a:rPr lang="en-US" dirty="0" smtClean="0"/>
              <a:t>Octreotide </a:t>
            </a:r>
            <a:r>
              <a:rPr lang="en-US" dirty="0"/>
              <a:t>may worsen hypoglycemia in patients with </a:t>
            </a:r>
            <a:r>
              <a:rPr lang="en-US" dirty="0" err="1"/>
              <a:t>insulinomas</a:t>
            </a:r>
            <a:r>
              <a:rPr lang="en-US" dirty="0"/>
              <a:t>; use with caution</a:t>
            </a:r>
            <a:r>
              <a:rPr lang="en-US" dirty="0" smtClean="0"/>
              <a:t>.</a:t>
            </a:r>
          </a:p>
          <a:p>
            <a:endParaRPr lang="en-US" dirty="0" smtClean="0"/>
          </a:p>
          <a:p>
            <a:r>
              <a:rPr lang="en-US" dirty="0" smtClean="0"/>
              <a:t>Endocrine </a:t>
            </a:r>
            <a:r>
              <a:rPr lang="en-US" dirty="0"/>
              <a:t>&amp; metabolic: Hyperglycemia (2% to 27%), hypothyroidism (2% to 12%)</a:t>
            </a:r>
            <a:endParaRPr lang="en-US" dirty="0" smtClean="0"/>
          </a:p>
          <a:p>
            <a:endParaRPr lang="en-US" dirty="0"/>
          </a:p>
          <a:p>
            <a:endParaRPr lang="en-US" dirty="0" smtClean="0"/>
          </a:p>
          <a:p>
            <a:endParaRPr lang="en-US" dirty="0"/>
          </a:p>
          <a:p>
            <a:endParaRPr lang="en-US" dirty="0" smtClean="0"/>
          </a:p>
          <a:p>
            <a:endParaRPr lang="en-US" dirty="0"/>
          </a:p>
          <a:p>
            <a:r>
              <a:rPr lang="en-US" sz="1200" dirty="0">
                <a:solidFill>
                  <a:srgbClr val="7030A0"/>
                </a:solidFill>
              </a:rPr>
              <a:t>UP TODATE2020</a:t>
            </a:r>
          </a:p>
          <a:p>
            <a:endParaRPr lang="en-US" dirty="0"/>
          </a:p>
        </p:txBody>
      </p:sp>
    </p:spTree>
    <p:extLst>
      <p:ext uri="{BB962C8B-B14F-4D97-AF65-F5344CB8AC3E}">
        <p14:creationId xmlns:p14="http://schemas.microsoft.com/office/powerpoint/2010/main" val="2869185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Lanreotide</a:t>
            </a:r>
            <a:endParaRPr lang="en-US" dirty="0"/>
          </a:p>
        </p:txBody>
      </p:sp>
      <p:sp>
        <p:nvSpPr>
          <p:cNvPr id="3" name="Content Placeholder 2"/>
          <p:cNvSpPr>
            <a:spLocks noGrp="1"/>
          </p:cNvSpPr>
          <p:nvPr>
            <p:ph idx="1"/>
          </p:nvPr>
        </p:nvSpPr>
        <p:spPr/>
        <p:txBody>
          <a:bodyPr/>
          <a:lstStyle/>
          <a:p>
            <a:r>
              <a:rPr lang="en-US" dirty="0"/>
              <a:t>Endocrine &amp; metabolic: Diabetes mellitus (≤14%), hyperglycemia (≤14%), hypoglycemia (≤14%), weight loss (5% to 11</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100" dirty="0" smtClean="0">
              <a:solidFill>
                <a:srgbClr val="7030A0"/>
              </a:solidFill>
            </a:endParaRPr>
          </a:p>
          <a:p>
            <a:endParaRPr lang="en-US" sz="1100" dirty="0">
              <a:solidFill>
                <a:srgbClr val="7030A0"/>
              </a:solidFill>
            </a:endParaRPr>
          </a:p>
          <a:p>
            <a:r>
              <a:rPr lang="en-US" sz="1100" dirty="0" smtClean="0">
                <a:solidFill>
                  <a:srgbClr val="7030A0"/>
                </a:solidFill>
              </a:rPr>
              <a:t>UP TODATE2020</a:t>
            </a:r>
            <a:endParaRPr lang="en-US" sz="1100" dirty="0">
              <a:solidFill>
                <a:srgbClr val="7030A0"/>
              </a:solidFill>
            </a:endParaRPr>
          </a:p>
        </p:txBody>
      </p:sp>
    </p:spTree>
    <p:extLst>
      <p:ext uri="{BB962C8B-B14F-4D97-AF65-F5344CB8AC3E}">
        <p14:creationId xmlns:p14="http://schemas.microsoft.com/office/powerpoint/2010/main" val="22920181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glucose &amp; somatostatin analogues </a:t>
            </a:r>
          </a:p>
        </p:txBody>
      </p:sp>
      <p:sp>
        <p:nvSpPr>
          <p:cNvPr id="3" name="Content Placeholder 2"/>
          <p:cNvSpPr>
            <a:spLocks noGrp="1"/>
          </p:cNvSpPr>
          <p:nvPr>
            <p:ph idx="1"/>
          </p:nvPr>
        </p:nvSpPr>
        <p:spPr/>
        <p:txBody>
          <a:bodyPr>
            <a:normAutofit lnSpcReduction="10000"/>
          </a:bodyPr>
          <a:lstStyle/>
          <a:p>
            <a:r>
              <a:rPr lang="en-US" dirty="0"/>
              <a:t>On the other hand, it was shown that patients administered </a:t>
            </a:r>
            <a:r>
              <a:rPr lang="en-US" b="1" dirty="0" err="1"/>
              <a:t>pasireotide</a:t>
            </a:r>
            <a:r>
              <a:rPr lang="en-US" b="1" dirty="0"/>
              <a:t> LAR </a:t>
            </a:r>
            <a:r>
              <a:rPr lang="en-US" dirty="0"/>
              <a:t>were more likely to experience </a:t>
            </a:r>
            <a:r>
              <a:rPr lang="en-US" b="1" dirty="0"/>
              <a:t>hyperglycemia</a:t>
            </a:r>
            <a:r>
              <a:rPr lang="en-US" dirty="0"/>
              <a:t> or to develop </a:t>
            </a:r>
            <a:r>
              <a:rPr lang="en-US" b="1" dirty="0"/>
              <a:t>diabetes</a:t>
            </a:r>
            <a:r>
              <a:rPr lang="en-US" dirty="0"/>
              <a:t> when compared with those treated with octreotide </a:t>
            </a:r>
            <a:r>
              <a:rPr lang="en-US" dirty="0" smtClean="0"/>
              <a:t>LAR.</a:t>
            </a:r>
          </a:p>
          <a:p>
            <a:endParaRPr lang="en-US" dirty="0"/>
          </a:p>
          <a:p>
            <a:r>
              <a:rPr lang="en-US" dirty="0"/>
              <a:t>Unlike SSTR2 in α-cells, pancreatic </a:t>
            </a:r>
            <a:r>
              <a:rPr lang="en-US" b="1" dirty="0"/>
              <a:t>β-cells </a:t>
            </a:r>
            <a:r>
              <a:rPr lang="en-US" dirty="0"/>
              <a:t>and intestinal </a:t>
            </a:r>
            <a:r>
              <a:rPr lang="en-US" b="1" dirty="0"/>
              <a:t>L-cells</a:t>
            </a:r>
            <a:r>
              <a:rPr lang="en-US" dirty="0"/>
              <a:t> secreting glucagon-like peptide 1 (GLP-1) express </a:t>
            </a:r>
            <a:r>
              <a:rPr lang="en-US" b="1" dirty="0"/>
              <a:t>SSTR5</a:t>
            </a:r>
            <a:r>
              <a:rPr lang="en-US" dirty="0"/>
              <a:t> to which </a:t>
            </a:r>
            <a:r>
              <a:rPr lang="en-US" dirty="0" err="1"/>
              <a:t>pasireotide</a:t>
            </a:r>
            <a:r>
              <a:rPr lang="en-US" dirty="0"/>
              <a:t> binds with high </a:t>
            </a:r>
            <a:r>
              <a:rPr lang="en-US" dirty="0" smtClean="0"/>
              <a:t>affinity. </a:t>
            </a:r>
            <a:r>
              <a:rPr lang="en-US" dirty="0"/>
              <a:t>Therefore, </a:t>
            </a:r>
            <a:r>
              <a:rPr lang="en-US" b="1" dirty="0"/>
              <a:t>insulin secretion </a:t>
            </a:r>
            <a:r>
              <a:rPr lang="en-US" dirty="0"/>
              <a:t>was found to be reduced by </a:t>
            </a:r>
            <a:r>
              <a:rPr lang="en-US" dirty="0" err="1"/>
              <a:t>pasireotide</a:t>
            </a:r>
            <a:r>
              <a:rPr lang="en-US" dirty="0"/>
              <a:t>, possibly leading to the deterioration of glucose control. </a:t>
            </a:r>
            <a:endParaRPr lang="en-US" dirty="0" smtClean="0"/>
          </a:p>
          <a:p>
            <a:endParaRPr lang="en-US" dirty="0" smtClean="0"/>
          </a:p>
          <a:p>
            <a:endParaRPr lang="en-US" dirty="0"/>
          </a:p>
          <a:p>
            <a:endParaRPr lang="en-US" dirty="0"/>
          </a:p>
          <a:p>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spTree>
    <p:extLst>
      <p:ext uri="{BB962C8B-B14F-4D97-AF65-F5344CB8AC3E}">
        <p14:creationId xmlns:p14="http://schemas.microsoft.com/office/powerpoint/2010/main" val="14270831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Pasireotide</a:t>
            </a:r>
            <a:r>
              <a:rPr lang="en-US" dirty="0"/>
              <a:t> </a:t>
            </a:r>
          </a:p>
        </p:txBody>
      </p:sp>
      <p:sp>
        <p:nvSpPr>
          <p:cNvPr id="3" name="Content Placeholder 2"/>
          <p:cNvSpPr>
            <a:spLocks noGrp="1"/>
          </p:cNvSpPr>
          <p:nvPr>
            <p:ph idx="1"/>
          </p:nvPr>
        </p:nvSpPr>
        <p:spPr/>
        <p:txBody>
          <a:bodyPr/>
          <a:lstStyle/>
          <a:p>
            <a:r>
              <a:rPr lang="en-US" dirty="0"/>
              <a:t>Endocrine &amp; metabolic: Hyperglycemia (29% to 47%), diabetes mellitus (long-acting release: 21% to 31%; immediate release: 6% to 20%), hypoglycemia (3% to 15</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UP TODATE</a:t>
            </a:r>
            <a:endParaRPr lang="en-US" dirty="0"/>
          </a:p>
        </p:txBody>
      </p:sp>
    </p:spTree>
    <p:extLst>
      <p:ext uri="{BB962C8B-B14F-4D97-AF65-F5344CB8AC3E}">
        <p14:creationId xmlns:p14="http://schemas.microsoft.com/office/powerpoint/2010/main" val="26791512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Hyperglycemia </a:t>
            </a:r>
            <a:r>
              <a:rPr lang="en-US" dirty="0"/>
              <a:t>during somatostatin analogue therapy</a:t>
            </a:r>
          </a:p>
        </p:txBody>
      </p:sp>
      <p:sp>
        <p:nvSpPr>
          <p:cNvPr id="3" name="Content Placeholder 2"/>
          <p:cNvSpPr>
            <a:spLocks noGrp="1"/>
          </p:cNvSpPr>
          <p:nvPr>
            <p:ph idx="1"/>
          </p:nvPr>
        </p:nvSpPr>
        <p:spPr/>
        <p:txBody>
          <a:bodyPr/>
          <a:lstStyle/>
          <a:p>
            <a:r>
              <a:rPr lang="en-US" dirty="0"/>
              <a:t>However, </a:t>
            </a:r>
            <a:r>
              <a:rPr lang="en-US" b="1" dirty="0"/>
              <a:t>insulin sensitivity </a:t>
            </a:r>
            <a:r>
              <a:rPr lang="en-US" dirty="0"/>
              <a:t>was not affected </a:t>
            </a:r>
            <a:r>
              <a:rPr lang="en-US" dirty="0" smtClean="0"/>
              <a:t>. </a:t>
            </a:r>
          </a:p>
          <a:p>
            <a:r>
              <a:rPr lang="en-US" b="1" dirty="0" smtClean="0"/>
              <a:t>Metformin</a:t>
            </a:r>
            <a:r>
              <a:rPr lang="en-US" dirty="0" smtClean="0"/>
              <a:t> </a:t>
            </a:r>
            <a:r>
              <a:rPr lang="en-US" dirty="0"/>
              <a:t>is the preferred treatment for patients who become hyperglycemic during somatostatin analogue therapy; </a:t>
            </a:r>
            <a:r>
              <a:rPr lang="en-US" b="1" dirty="0"/>
              <a:t>dipeptidyl-peptidase-4 inhibitors </a:t>
            </a:r>
            <a:r>
              <a:rPr lang="en-US" dirty="0"/>
              <a:t>or </a:t>
            </a:r>
            <a:r>
              <a:rPr lang="en-US" b="1" dirty="0"/>
              <a:t>GLP-1 receptor</a:t>
            </a:r>
            <a:r>
              <a:rPr lang="en-US" dirty="0"/>
              <a:t> </a:t>
            </a:r>
            <a:r>
              <a:rPr lang="en-US" b="1" dirty="0"/>
              <a:t>agonists</a:t>
            </a:r>
            <a:r>
              <a:rPr lang="en-US" dirty="0"/>
              <a:t> are also recommended </a:t>
            </a:r>
            <a:r>
              <a:rPr lang="en-US" dirty="0" smtClean="0"/>
              <a:t>.</a:t>
            </a: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r>
              <a:rPr lang="en-US" sz="1000" dirty="0" smtClean="0">
                <a:solidFill>
                  <a:srgbClr val="7030A0"/>
                </a:solidFill>
              </a:rPr>
              <a:t>Medical </a:t>
            </a:r>
            <a:r>
              <a:rPr lang="en-US" sz="1000" dirty="0">
                <a:solidFill>
                  <a:srgbClr val="7030A0"/>
                </a:solidFill>
              </a:rPr>
              <a:t>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spTree>
    <p:extLst>
      <p:ext uri="{BB962C8B-B14F-4D97-AF65-F5344CB8AC3E}">
        <p14:creationId xmlns:p14="http://schemas.microsoft.com/office/powerpoint/2010/main" val="1480298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outcome goals</a:t>
            </a:r>
          </a:p>
        </p:txBody>
      </p:sp>
      <p:sp>
        <p:nvSpPr>
          <p:cNvPr id="3" name="Content Placeholder 2"/>
          <p:cNvSpPr>
            <a:spLocks noGrp="1"/>
          </p:cNvSpPr>
          <p:nvPr>
            <p:ph idx="1"/>
          </p:nvPr>
        </p:nvSpPr>
        <p:spPr/>
        <p:txBody>
          <a:bodyPr>
            <a:normAutofit/>
          </a:bodyPr>
          <a:lstStyle/>
          <a:p>
            <a:r>
              <a:rPr lang="en-US" dirty="0" smtClean="0"/>
              <a:t>The </a:t>
            </a:r>
            <a:r>
              <a:rPr lang="en-US" dirty="0"/>
              <a:t>Korean Endocrine Society (KES) </a:t>
            </a:r>
            <a:endParaRPr lang="en-US" dirty="0" smtClean="0"/>
          </a:p>
          <a:p>
            <a:r>
              <a:rPr lang="en-US" dirty="0" smtClean="0"/>
              <a:t>Serum </a:t>
            </a:r>
            <a:r>
              <a:rPr lang="en-US" b="1" dirty="0"/>
              <a:t>GH</a:t>
            </a:r>
            <a:r>
              <a:rPr lang="en-US" dirty="0"/>
              <a:t> concentrations are not reduced </a:t>
            </a:r>
            <a:r>
              <a:rPr lang="en-US" b="1" dirty="0"/>
              <a:t>to 1 </a:t>
            </a:r>
            <a:r>
              <a:rPr lang="en-US" b="1" dirty="0" err="1"/>
              <a:t>μg</a:t>
            </a:r>
            <a:r>
              <a:rPr lang="en-US" b="1" dirty="0"/>
              <a:t>/L </a:t>
            </a:r>
            <a:r>
              <a:rPr lang="en-US" dirty="0"/>
              <a:t>or lower based on the </a:t>
            </a:r>
            <a:r>
              <a:rPr lang="en-US" i="1" dirty="0"/>
              <a:t>75-g oral </a:t>
            </a:r>
            <a:r>
              <a:rPr lang="en-US" dirty="0"/>
              <a:t>glucose tolerance test </a:t>
            </a:r>
            <a:r>
              <a:rPr lang="en-US" b="1" i="1" dirty="0"/>
              <a:t>3 months </a:t>
            </a:r>
            <a:r>
              <a:rPr lang="en-US" dirty="0"/>
              <a:t>after surgery, indicating the likely presence of residual tumor </a:t>
            </a:r>
            <a:endParaRPr lang="en-US" dirty="0" smtClean="0"/>
          </a:p>
          <a:p>
            <a:endParaRPr lang="en-US" dirty="0" smtClean="0"/>
          </a:p>
          <a:p>
            <a:endParaRPr lang="en-US" dirty="0" smtClean="0"/>
          </a:p>
          <a:p>
            <a:endParaRPr lang="en-US" dirty="0" smtClean="0"/>
          </a:p>
          <a:p>
            <a:endParaRPr lang="en-US" dirty="0"/>
          </a:p>
          <a:p>
            <a:endParaRPr lang="en-US" dirty="0"/>
          </a:p>
          <a:p>
            <a:r>
              <a:rPr lang="en-US" sz="1100" dirty="0" smtClean="0">
                <a:solidFill>
                  <a:srgbClr val="7030A0"/>
                </a:solidFill>
              </a:rPr>
              <a:t>1)Medical </a:t>
            </a:r>
            <a:r>
              <a:rPr lang="en-US" sz="1100" dirty="0">
                <a:solidFill>
                  <a:srgbClr val="7030A0"/>
                </a:solidFill>
              </a:rPr>
              <a:t>Treatment with Somatostatin Analogues in Acromegaly: Position Statement</a:t>
            </a:r>
          </a:p>
          <a:p>
            <a:r>
              <a:rPr lang="en-US" sz="1100" dirty="0">
                <a:solidFill>
                  <a:srgbClr val="7030A0"/>
                </a:solidFill>
              </a:rPr>
              <a:t> </a:t>
            </a:r>
            <a:r>
              <a:rPr lang="en-US" sz="1100" dirty="0" err="1">
                <a:solidFill>
                  <a:srgbClr val="7030A0"/>
                </a:solidFill>
              </a:rPr>
              <a:t>Endocrinol</a:t>
            </a:r>
            <a:r>
              <a:rPr lang="en-US" sz="1100" dirty="0">
                <a:solidFill>
                  <a:srgbClr val="7030A0"/>
                </a:solidFill>
              </a:rPr>
              <a:t> </a:t>
            </a:r>
            <a:r>
              <a:rPr lang="en-US" sz="1100" dirty="0" err="1">
                <a:solidFill>
                  <a:srgbClr val="7030A0"/>
                </a:solidFill>
              </a:rPr>
              <a:t>Metab</a:t>
            </a:r>
            <a:r>
              <a:rPr lang="en-US" sz="1100" dirty="0">
                <a:solidFill>
                  <a:srgbClr val="7030A0"/>
                </a:solidFill>
              </a:rPr>
              <a:t> 2019;34:53-62</a:t>
            </a:r>
          </a:p>
          <a:p>
            <a:r>
              <a:rPr lang="en-US" sz="1100" dirty="0">
                <a:solidFill>
                  <a:srgbClr val="7030A0"/>
                </a:solidFill>
              </a:rPr>
              <a:t> </a:t>
            </a:r>
            <a:r>
              <a:rPr lang="en-US" sz="1100" dirty="0" err="1">
                <a:solidFill>
                  <a:srgbClr val="7030A0"/>
                </a:solidFill>
              </a:rPr>
              <a:t>pISSN</a:t>
            </a:r>
            <a:r>
              <a:rPr lang="en-US" sz="1100" dirty="0">
                <a:solidFill>
                  <a:srgbClr val="7030A0"/>
                </a:solidFill>
              </a:rPr>
              <a:t> 2093-596X · </a:t>
            </a:r>
            <a:r>
              <a:rPr lang="en-US" sz="1100" dirty="0" err="1">
                <a:solidFill>
                  <a:srgbClr val="7030A0"/>
                </a:solidFill>
              </a:rPr>
              <a:t>eISSN</a:t>
            </a:r>
            <a:r>
              <a:rPr lang="en-US" sz="1100" dirty="0">
                <a:solidFill>
                  <a:srgbClr val="7030A0"/>
                </a:solidFill>
              </a:rPr>
              <a:t> </a:t>
            </a:r>
            <a:r>
              <a:rPr lang="en-US" sz="1100" dirty="0" smtClean="0">
                <a:solidFill>
                  <a:srgbClr val="7030A0"/>
                </a:solidFill>
              </a:rPr>
              <a:t>2093-5978</a:t>
            </a:r>
            <a:endParaRPr lang="en-US" sz="1100" dirty="0">
              <a:solidFill>
                <a:srgbClr val="7030A0"/>
              </a:solidFill>
            </a:endParaRPr>
          </a:p>
        </p:txBody>
      </p:sp>
    </p:spTree>
    <p:extLst>
      <p:ext uri="{BB962C8B-B14F-4D97-AF65-F5344CB8AC3E}">
        <p14:creationId xmlns:p14="http://schemas.microsoft.com/office/powerpoint/2010/main" val="28243131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a:t>
            </a:r>
            <a:r>
              <a:rPr lang="en-US" dirty="0"/>
              <a:t>during the use of somatostatin analogues </a:t>
            </a:r>
          </a:p>
        </p:txBody>
      </p:sp>
      <p:sp>
        <p:nvSpPr>
          <p:cNvPr id="3" name="Content Placeholder 2"/>
          <p:cNvSpPr>
            <a:spLocks noGrp="1"/>
          </p:cNvSpPr>
          <p:nvPr>
            <p:ph idx="1"/>
          </p:nvPr>
        </p:nvSpPr>
        <p:spPr/>
        <p:txBody>
          <a:bodyPr>
            <a:normAutofit fontScale="92500" lnSpcReduction="10000"/>
          </a:bodyPr>
          <a:lstStyle/>
          <a:p>
            <a:r>
              <a:rPr lang="en-US" dirty="0"/>
              <a:t>there have been 50 cases reported with treatment using somatostatin analogues at the time of </a:t>
            </a:r>
            <a:r>
              <a:rPr lang="en-US" b="1" dirty="0"/>
              <a:t>conception</a:t>
            </a:r>
            <a:r>
              <a:rPr lang="en-US" dirty="0"/>
              <a:t> but </a:t>
            </a:r>
            <a:r>
              <a:rPr lang="en-US" b="1" dirty="0"/>
              <a:t>no malformations </a:t>
            </a:r>
            <a:r>
              <a:rPr lang="en-US" dirty="0"/>
              <a:t>have been found in their </a:t>
            </a:r>
            <a:r>
              <a:rPr lang="en-US" dirty="0" smtClean="0"/>
              <a:t>children.</a:t>
            </a:r>
          </a:p>
          <a:p>
            <a:endParaRPr lang="en-US" dirty="0" smtClean="0"/>
          </a:p>
          <a:p>
            <a:r>
              <a:rPr lang="en-US" dirty="0" smtClean="0"/>
              <a:t> </a:t>
            </a:r>
            <a:r>
              <a:rPr lang="en-US" dirty="0"/>
              <a:t>However, it is of note that octreotide can bind to SSTR in the placenta and cross the placenta </a:t>
            </a:r>
            <a:r>
              <a:rPr lang="en-US" dirty="0" smtClean="0"/>
              <a:t>, </a:t>
            </a:r>
            <a:r>
              <a:rPr lang="en-US" dirty="0"/>
              <a:t>possibly affecting the </a:t>
            </a:r>
            <a:r>
              <a:rPr lang="en-US" b="1" dirty="0"/>
              <a:t>fetal development</a:t>
            </a:r>
            <a:r>
              <a:rPr lang="en-US" dirty="0"/>
              <a:t>. </a:t>
            </a:r>
            <a:endParaRPr lang="en-US" dirty="0" smtClean="0"/>
          </a:p>
          <a:p>
            <a:endParaRPr lang="en-US" b="1" dirty="0" smtClean="0"/>
          </a:p>
          <a:p>
            <a:r>
              <a:rPr lang="en-US" b="1" dirty="0" smtClean="0"/>
              <a:t>Reduced </a:t>
            </a:r>
            <a:r>
              <a:rPr lang="en-US" b="1" dirty="0"/>
              <a:t>blood flow in uterine artery </a:t>
            </a:r>
            <a:r>
              <a:rPr lang="en-US" dirty="0"/>
              <a:t>when treated with short-acting octreotide </a:t>
            </a:r>
            <a:r>
              <a:rPr lang="en-US" dirty="0" smtClean="0"/>
              <a:t>and </a:t>
            </a:r>
            <a:r>
              <a:rPr lang="en-US" b="1" dirty="0"/>
              <a:t>intrauterine growth retardation</a:t>
            </a:r>
            <a:r>
              <a:rPr lang="en-US" dirty="0"/>
              <a:t> after using a lower dose of octreotide LAR </a:t>
            </a:r>
            <a:r>
              <a:rPr lang="en-US" dirty="0" smtClean="0"/>
              <a:t> </a:t>
            </a:r>
            <a:r>
              <a:rPr lang="en-US" dirty="0"/>
              <a:t>have been reported</a:t>
            </a:r>
            <a:r>
              <a:rPr lang="en-US" dirty="0" smtClean="0"/>
              <a:t>.</a:t>
            </a:r>
          </a:p>
          <a:p>
            <a:endParaRPr lang="en-US" dirty="0"/>
          </a:p>
          <a:p>
            <a:endParaRPr lang="en-US" dirty="0" smtClean="0"/>
          </a:p>
          <a:p>
            <a:endParaRPr lang="en-US" dirty="0" smtClean="0"/>
          </a:p>
          <a:p>
            <a:r>
              <a:rPr lang="en-US" dirty="0" smtClean="0"/>
              <a:t> </a:t>
            </a:r>
            <a:r>
              <a:rPr lang="en-US" sz="1000" dirty="0">
                <a:solidFill>
                  <a:srgbClr val="7030A0"/>
                </a:solidFill>
              </a:rPr>
              <a:t>Medical 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550" y="4955392"/>
            <a:ext cx="2620962"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0161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a:t>
            </a:r>
            <a:r>
              <a:rPr lang="en-US" dirty="0"/>
              <a:t>during the use of somatostatin analogues </a:t>
            </a:r>
          </a:p>
        </p:txBody>
      </p:sp>
      <p:sp>
        <p:nvSpPr>
          <p:cNvPr id="3" name="Content Placeholder 2"/>
          <p:cNvSpPr>
            <a:spLocks noGrp="1"/>
          </p:cNvSpPr>
          <p:nvPr>
            <p:ph idx="1"/>
          </p:nvPr>
        </p:nvSpPr>
        <p:spPr/>
        <p:txBody>
          <a:bodyPr/>
          <a:lstStyle/>
          <a:p>
            <a:r>
              <a:rPr lang="en-US" dirty="0" smtClean="0"/>
              <a:t>KES</a:t>
            </a:r>
          </a:p>
          <a:p>
            <a:r>
              <a:rPr lang="en-US" dirty="0" smtClean="0"/>
              <a:t>Due </a:t>
            </a:r>
            <a:r>
              <a:rPr lang="en-US" dirty="0"/>
              <a:t>to the limited data available regarding the safety, it is recommended to use </a:t>
            </a:r>
            <a:r>
              <a:rPr lang="en-US" b="1" dirty="0"/>
              <a:t>contraception</a:t>
            </a:r>
            <a:r>
              <a:rPr lang="en-US" dirty="0"/>
              <a:t> when these drugs are administered and to </a:t>
            </a:r>
            <a:r>
              <a:rPr lang="en-US" b="1" dirty="0"/>
              <a:t>discontinue</a:t>
            </a:r>
            <a:r>
              <a:rPr lang="en-US" dirty="0"/>
              <a:t> somatostatin analogues </a:t>
            </a:r>
            <a:r>
              <a:rPr lang="en-US" b="1" dirty="0"/>
              <a:t>if pregnancy is </a:t>
            </a:r>
            <a:r>
              <a:rPr lang="en-US" b="1" dirty="0" smtClean="0"/>
              <a:t>considered</a:t>
            </a:r>
            <a:r>
              <a:rPr lang="en-US" dirty="0" smtClean="0"/>
              <a:t>.</a:t>
            </a:r>
            <a:endParaRPr lang="en-US" dirty="0"/>
          </a:p>
          <a:p>
            <a:pPr marL="0" indent="0">
              <a:buNone/>
            </a:pPr>
            <a:endParaRPr lang="en-US" dirty="0" smtClean="0"/>
          </a:p>
          <a:p>
            <a:r>
              <a:rPr lang="en-US" dirty="0" smtClean="0"/>
              <a:t>Considering </a:t>
            </a:r>
            <a:r>
              <a:rPr lang="en-US" dirty="0"/>
              <a:t>the prolonged nature of the disease course, interruption of medical therapy using somatostatin analogues for 9 to 12 months in patients with acromegaly should not have adverse effects on the long-term </a:t>
            </a:r>
            <a:r>
              <a:rPr lang="en-US" dirty="0" smtClean="0"/>
              <a:t>outcome.</a:t>
            </a:r>
          </a:p>
          <a:p>
            <a:r>
              <a:rPr lang="en-US" dirty="0" smtClean="0"/>
              <a:t> </a:t>
            </a: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r>
              <a:rPr lang="en-US" sz="1000" dirty="0" smtClean="0">
                <a:solidFill>
                  <a:srgbClr val="7030A0"/>
                </a:solidFill>
              </a:rPr>
              <a:t>Medical </a:t>
            </a:r>
            <a:r>
              <a:rPr lang="en-US" sz="1000" dirty="0">
                <a:solidFill>
                  <a:srgbClr val="7030A0"/>
                </a:solidFill>
              </a:rPr>
              <a:t>Treatment with Somatostatin Analogues in Acromegaly: Position Statement</a:t>
            </a:r>
          </a:p>
          <a:p>
            <a:r>
              <a:rPr lang="en-US" sz="1000" dirty="0">
                <a:solidFill>
                  <a:srgbClr val="7030A0"/>
                </a:solidFill>
              </a:rPr>
              <a:t> </a:t>
            </a:r>
            <a:r>
              <a:rPr lang="en-US" sz="1000" dirty="0" err="1">
                <a:solidFill>
                  <a:srgbClr val="7030A0"/>
                </a:solidFill>
              </a:rPr>
              <a:t>Endocrinol</a:t>
            </a:r>
            <a:r>
              <a:rPr lang="en-US" sz="1000" dirty="0">
                <a:solidFill>
                  <a:srgbClr val="7030A0"/>
                </a:solidFill>
              </a:rPr>
              <a:t> </a:t>
            </a:r>
            <a:r>
              <a:rPr lang="en-US" sz="1000" dirty="0" err="1">
                <a:solidFill>
                  <a:srgbClr val="7030A0"/>
                </a:solidFill>
              </a:rPr>
              <a:t>Metab</a:t>
            </a:r>
            <a:r>
              <a:rPr lang="en-US" sz="1000" dirty="0">
                <a:solidFill>
                  <a:srgbClr val="7030A0"/>
                </a:solidFill>
              </a:rPr>
              <a:t> 2019;34:53-62</a:t>
            </a:r>
          </a:p>
          <a:p>
            <a:r>
              <a:rPr lang="en-US" sz="1000" dirty="0">
                <a:solidFill>
                  <a:srgbClr val="7030A0"/>
                </a:solidFill>
              </a:rPr>
              <a:t> </a:t>
            </a:r>
            <a:r>
              <a:rPr lang="en-US" sz="1000" dirty="0" err="1">
                <a:solidFill>
                  <a:srgbClr val="7030A0"/>
                </a:solidFill>
              </a:rPr>
              <a:t>pISSN</a:t>
            </a:r>
            <a:r>
              <a:rPr lang="en-US" sz="1000" dirty="0">
                <a:solidFill>
                  <a:srgbClr val="7030A0"/>
                </a:solidFill>
              </a:rPr>
              <a:t> 2093-596X · </a:t>
            </a:r>
            <a:r>
              <a:rPr lang="en-US" sz="1000" dirty="0" err="1">
                <a:solidFill>
                  <a:srgbClr val="7030A0"/>
                </a:solidFill>
              </a:rPr>
              <a:t>eISSN</a:t>
            </a:r>
            <a:r>
              <a:rPr lang="en-US" sz="1000" dirty="0">
                <a:solidFill>
                  <a:srgbClr val="7030A0"/>
                </a:solidFill>
              </a:rPr>
              <a:t> 2093-5978</a:t>
            </a:r>
          </a:p>
          <a:p>
            <a:endParaRPr lang="en-US" dirty="0"/>
          </a:p>
        </p:txBody>
      </p:sp>
      <p:pic>
        <p:nvPicPr>
          <p:cNvPr id="2050" name="Picture 2" descr="C:\Users\tofighi\Pictures\1357-healthy baby after breastfeed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5854" y="4655849"/>
            <a:ext cx="3048000" cy="203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607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498765"/>
            <a:ext cx="10464800" cy="2800062"/>
          </a:xfrm>
        </p:spPr>
        <p:txBody>
          <a:bodyPr/>
          <a:lstStyle/>
          <a:p>
            <a:r>
              <a:rPr lang="en-US" sz="4000" dirty="0"/>
              <a:t/>
            </a:r>
            <a:br>
              <a:rPr lang="en-US" sz="4000" dirty="0"/>
            </a:br>
            <a:r>
              <a:rPr lang="en-US" sz="4000" dirty="0"/>
              <a:t> </a:t>
            </a:r>
            <a:br>
              <a:rPr lang="en-US" sz="4000" dirty="0"/>
            </a:br>
            <a:r>
              <a:rPr lang="en-US" sz="4000" dirty="0"/>
              <a:t> </a:t>
            </a:r>
            <a:r>
              <a:rPr lang="en-US" sz="3600" b="1" dirty="0"/>
              <a:t>Review Article</a:t>
            </a:r>
            <a:r>
              <a:rPr lang="en-US" sz="3600" dirty="0" smtClean="0"/>
              <a:t/>
            </a:r>
            <a:br>
              <a:rPr lang="en-US" sz="3600" dirty="0" smtClean="0"/>
            </a:br>
            <a:r>
              <a:rPr lang="en-US" sz="3600" dirty="0" smtClean="0"/>
              <a:t>PREDICTIVE </a:t>
            </a:r>
            <a:r>
              <a:rPr lang="en-US" sz="3600" dirty="0"/>
              <a:t>MARKERS FOR POST-SURGICAL MEDICAL MANAGEMENT OF ACROMEGALY: </a:t>
            </a:r>
            <a:r>
              <a:rPr lang="en-US" sz="3600" dirty="0" smtClean="0"/>
              <a:t/>
            </a:r>
            <a:br>
              <a:rPr lang="en-US" sz="3600" dirty="0" smtClean="0"/>
            </a:br>
            <a:r>
              <a:rPr lang="en-US" sz="3600" dirty="0" smtClean="0"/>
              <a:t>A </a:t>
            </a:r>
            <a:r>
              <a:rPr lang="en-US" sz="3600" dirty="0"/>
              <a:t>SYSTEMATIC REVIEW AND CONSENSUS TREATMENT GUIDELINE </a:t>
            </a:r>
          </a:p>
        </p:txBody>
      </p:sp>
      <p:sp>
        <p:nvSpPr>
          <p:cNvPr id="5" name="Subtitle 4"/>
          <p:cNvSpPr>
            <a:spLocks noGrp="1"/>
          </p:cNvSpPr>
          <p:nvPr>
            <p:ph type="subTitle" idx="1"/>
          </p:nvPr>
        </p:nvSpPr>
        <p:spPr/>
        <p:txBody>
          <a:bodyPr>
            <a:normAutofit/>
          </a:bodyPr>
          <a:lstStyle/>
          <a:p>
            <a:endParaRPr lang="en-US" dirty="0"/>
          </a:p>
          <a:p>
            <a:r>
              <a:rPr lang="en-US" dirty="0"/>
              <a:t> </a:t>
            </a:r>
          </a:p>
          <a:p>
            <a:r>
              <a:rPr lang="en-US" dirty="0"/>
              <a:t> </a:t>
            </a:r>
            <a:r>
              <a:rPr lang="en-US" sz="2000" b="1" i="1" dirty="0"/>
              <a:t>ENDOCRINE PRACTICE </a:t>
            </a:r>
            <a:r>
              <a:rPr lang="en-US" sz="2000" b="1" dirty="0"/>
              <a:t>Rapid Electronic Article in </a:t>
            </a:r>
            <a:r>
              <a:rPr lang="en-US" sz="2000" b="1" dirty="0" smtClean="0"/>
              <a:t>Press</a:t>
            </a:r>
          </a:p>
          <a:p>
            <a:r>
              <a:rPr lang="en-US" sz="2000" dirty="0"/>
              <a:t>DOI:10.4158/EP-2018-0500 © 2018 AACE.</a:t>
            </a:r>
          </a:p>
          <a:p>
            <a:endParaRPr lang="en-US" sz="2000" dirty="0"/>
          </a:p>
        </p:txBody>
      </p:sp>
    </p:spTree>
    <p:extLst>
      <p:ext uri="{BB962C8B-B14F-4D97-AF65-F5344CB8AC3E}">
        <p14:creationId xmlns:p14="http://schemas.microsoft.com/office/powerpoint/2010/main" val="16687936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a:t>
            </a:r>
            <a:r>
              <a:rPr lang="en-US" dirty="0"/>
              <a:t>of medical therapy</a:t>
            </a:r>
          </a:p>
        </p:txBody>
      </p:sp>
      <p:sp>
        <p:nvSpPr>
          <p:cNvPr id="3" name="Content Placeholder 2"/>
          <p:cNvSpPr>
            <a:spLocks noGrp="1"/>
          </p:cNvSpPr>
          <p:nvPr>
            <p:ph idx="1"/>
          </p:nvPr>
        </p:nvSpPr>
        <p:spPr/>
        <p:txBody>
          <a:bodyPr/>
          <a:lstStyle/>
          <a:p>
            <a:r>
              <a:rPr lang="en-US" dirty="0"/>
              <a:t>To clarify selection of medical therapy following </a:t>
            </a:r>
            <a:r>
              <a:rPr lang="en-US" dirty="0" err="1"/>
              <a:t>transsphenoidal</a:t>
            </a:r>
            <a:r>
              <a:rPr lang="en-US" dirty="0"/>
              <a:t> surgery in patients with acromegaly, based on growth hormone/insulin like growth factor -1 (GH/IGF-1) response and </a:t>
            </a:r>
            <a:r>
              <a:rPr lang="en-US" dirty="0" err="1"/>
              <a:t>glucometabolic</a:t>
            </a:r>
            <a:r>
              <a:rPr lang="en-US" dirty="0"/>
              <a:t> control.</a:t>
            </a:r>
          </a:p>
        </p:txBody>
      </p:sp>
    </p:spTree>
    <p:extLst>
      <p:ext uri="{BB962C8B-B14F-4D97-AF65-F5344CB8AC3E}">
        <p14:creationId xmlns:p14="http://schemas.microsoft.com/office/powerpoint/2010/main" val="19314433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Canadian acromegaly specialists </a:t>
            </a:r>
          </a:p>
        </p:txBody>
      </p:sp>
      <p:sp>
        <p:nvSpPr>
          <p:cNvPr id="3" name="Content Placeholder 2"/>
          <p:cNvSpPr>
            <a:spLocks noGrp="1"/>
          </p:cNvSpPr>
          <p:nvPr>
            <p:ph idx="1"/>
          </p:nvPr>
        </p:nvSpPr>
        <p:spPr/>
        <p:txBody>
          <a:bodyPr>
            <a:normAutofit lnSpcReduction="10000"/>
          </a:bodyPr>
          <a:lstStyle/>
          <a:p>
            <a:r>
              <a:rPr lang="en-US" dirty="0" smtClean="0"/>
              <a:t>This </a:t>
            </a:r>
            <a:r>
              <a:rPr lang="en-US" dirty="0"/>
              <a:t>group has focused on three potential predictive </a:t>
            </a:r>
            <a:r>
              <a:rPr lang="en-US" dirty="0" smtClean="0"/>
              <a:t>markers:</a:t>
            </a:r>
            <a:endParaRPr lang="en-US" dirty="0" smtClean="0"/>
          </a:p>
          <a:p>
            <a:endParaRPr lang="en-US" dirty="0" smtClean="0"/>
          </a:p>
          <a:p>
            <a:r>
              <a:rPr lang="en-US" dirty="0" smtClean="0"/>
              <a:t>Pituitary </a:t>
            </a:r>
            <a:r>
              <a:rPr lang="en-US" dirty="0"/>
              <a:t>tumor SSTR expression </a:t>
            </a:r>
          </a:p>
          <a:p>
            <a:r>
              <a:rPr lang="en-US" dirty="0" smtClean="0"/>
              <a:t>Tumor </a:t>
            </a:r>
            <a:r>
              <a:rPr lang="en-US" dirty="0"/>
              <a:t>pathologic classification based on cell granulation and keratin pattern </a:t>
            </a:r>
            <a:r>
              <a:rPr lang="en-US" dirty="0" smtClean="0"/>
              <a:t>and </a:t>
            </a:r>
          </a:p>
          <a:p>
            <a:r>
              <a:rPr lang="en-US" dirty="0" smtClean="0"/>
              <a:t>T2-weighted </a:t>
            </a:r>
            <a:r>
              <a:rPr lang="en-US" dirty="0"/>
              <a:t>MRI signal </a:t>
            </a:r>
            <a:r>
              <a:rPr lang="en-US" dirty="0" smtClean="0"/>
              <a:t>intensity</a:t>
            </a:r>
          </a:p>
          <a:p>
            <a:endParaRPr lang="en-US" dirty="0"/>
          </a:p>
          <a:p>
            <a:endParaRPr lang="en-US" dirty="0" smtClean="0"/>
          </a:p>
          <a:p>
            <a:endParaRPr lang="en-US" dirty="0"/>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endParaRPr lang="en-US" sz="1000" dirty="0" smtClean="0">
              <a:solidFill>
                <a:srgbClr val="7030A0"/>
              </a:solidFill>
            </a:endParaRPr>
          </a:p>
          <a:p>
            <a:endParaRPr lang="en-US" sz="1000" dirty="0">
              <a:solidFill>
                <a:srgbClr val="7030A0"/>
              </a:solidFill>
            </a:endParaRPr>
          </a:p>
          <a:p>
            <a:r>
              <a:rPr lang="en-US" sz="1000" dirty="0" smtClean="0">
                <a:solidFill>
                  <a:srgbClr val="7030A0"/>
                </a:solidFill>
              </a:rPr>
              <a:t>PREDICTIVE </a:t>
            </a:r>
            <a:r>
              <a:rPr lang="en-US" sz="1000" dirty="0">
                <a:solidFill>
                  <a:srgbClr val="7030A0"/>
                </a:solidFill>
              </a:rPr>
              <a:t>MARKERS FOR POST-SURGICAL MEDICAL MANAGEMENT OF ACROMEGALY: A SYSTEMATIC REVIEW AND CONSENSUS TREATMENT GUIDELINE</a:t>
            </a:r>
          </a:p>
          <a:p>
            <a:r>
              <a:rPr lang="en-US" sz="1000" dirty="0">
                <a:solidFill>
                  <a:srgbClr val="7030A0"/>
                </a:solidFill>
              </a:rPr>
              <a:t>DOI:10.4158/EP-2018-0500</a:t>
            </a:r>
          </a:p>
          <a:p>
            <a:r>
              <a:rPr lang="en-US" sz="1000" dirty="0">
                <a:solidFill>
                  <a:srgbClr val="7030A0"/>
                </a:solidFill>
              </a:rPr>
              <a:t>© 2018 AACE.</a:t>
            </a:r>
          </a:p>
          <a:p>
            <a:endParaRPr lang="en-US" dirty="0"/>
          </a:p>
        </p:txBody>
      </p:sp>
    </p:spTree>
    <p:extLst>
      <p:ext uri="{BB962C8B-B14F-4D97-AF65-F5344CB8AC3E}">
        <p14:creationId xmlns:p14="http://schemas.microsoft.com/office/powerpoint/2010/main" val="8760897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 </a:t>
            </a:r>
            <a:r>
              <a:rPr lang="en-US" dirty="0"/>
              <a:t>of SSTR protein</a:t>
            </a:r>
          </a:p>
        </p:txBody>
      </p:sp>
      <p:sp>
        <p:nvSpPr>
          <p:cNvPr id="3" name="Content Placeholder 2"/>
          <p:cNvSpPr>
            <a:spLocks noGrp="1"/>
          </p:cNvSpPr>
          <p:nvPr>
            <p:ph idx="1"/>
          </p:nvPr>
        </p:nvSpPr>
        <p:spPr/>
        <p:txBody>
          <a:bodyPr/>
          <a:lstStyle/>
          <a:p>
            <a:r>
              <a:rPr lang="en-US" dirty="0"/>
              <a:t>Overall, these studies suggest that absence and low-level </a:t>
            </a:r>
            <a:r>
              <a:rPr lang="en-US" b="1" dirty="0"/>
              <a:t>expression of SSTR protein </a:t>
            </a:r>
            <a:r>
              <a:rPr lang="en-US" dirty="0"/>
              <a:t>are strongly associated with treatment failure, whereas </a:t>
            </a:r>
            <a:r>
              <a:rPr lang="en-US" b="1" dirty="0"/>
              <a:t>positive staining </a:t>
            </a:r>
            <a:r>
              <a:rPr lang="en-US" dirty="0"/>
              <a:t>is associated with </a:t>
            </a:r>
            <a:r>
              <a:rPr lang="en-US" b="1" dirty="0"/>
              <a:t>clinical success </a:t>
            </a:r>
            <a:r>
              <a:rPr lang="en-US" dirty="0"/>
              <a:t>in approximately </a:t>
            </a:r>
            <a:r>
              <a:rPr lang="en-US" b="1" dirty="0"/>
              <a:t>half of cases</a:t>
            </a:r>
            <a:r>
              <a:rPr lang="en-US" dirty="0" smtClean="0"/>
              <a:t>.</a:t>
            </a:r>
          </a:p>
          <a:p>
            <a:endParaRPr lang="en-US" dirty="0"/>
          </a:p>
          <a:p>
            <a:endParaRPr lang="en-US" dirty="0" smtClean="0"/>
          </a:p>
          <a:p>
            <a:endParaRPr lang="en-US" dirty="0"/>
          </a:p>
          <a:p>
            <a:endParaRPr lang="en-US" sz="1200" dirty="0" smtClean="0">
              <a:solidFill>
                <a:srgbClr val="7030A0"/>
              </a:solidFill>
            </a:endParaRPr>
          </a:p>
          <a:p>
            <a:endParaRPr lang="en-US" sz="1200" dirty="0">
              <a:solidFill>
                <a:srgbClr val="7030A0"/>
              </a:solidFill>
            </a:endParaRPr>
          </a:p>
          <a:p>
            <a:endParaRPr lang="en-US" sz="1200" dirty="0" smtClean="0">
              <a:solidFill>
                <a:srgbClr val="7030A0"/>
              </a:solidFill>
            </a:endParaRPr>
          </a:p>
          <a:p>
            <a:endParaRPr lang="en-US" sz="1200" dirty="0">
              <a:solidFill>
                <a:srgbClr val="7030A0"/>
              </a:solidFill>
            </a:endParaRPr>
          </a:p>
          <a:p>
            <a:endParaRPr lang="en-US" sz="1200" dirty="0" smtClean="0">
              <a:solidFill>
                <a:srgbClr val="7030A0"/>
              </a:solidFill>
            </a:endParaRPr>
          </a:p>
          <a:p>
            <a:r>
              <a:rPr lang="en-US" sz="1200" dirty="0" smtClean="0">
                <a:solidFill>
                  <a:srgbClr val="7030A0"/>
                </a:solidFill>
              </a:rPr>
              <a:t>PREDICTIVE </a:t>
            </a:r>
            <a:r>
              <a:rPr lang="en-US" sz="1200" dirty="0">
                <a:solidFill>
                  <a:srgbClr val="7030A0"/>
                </a:solidFill>
              </a:rPr>
              <a:t>MARKERS FOR POST-SURGICAL MEDICAL MANAGEMENT OF ACROMEGALY: A SYSTEMATIC REVIEW AND CONSENSUS TREATMENT GUIDELINE</a:t>
            </a:r>
          </a:p>
          <a:p>
            <a:r>
              <a:rPr lang="en-US" sz="1200" dirty="0">
                <a:solidFill>
                  <a:srgbClr val="7030A0"/>
                </a:solidFill>
              </a:rPr>
              <a:t>DOI:10.4158/EP-2018-0500</a:t>
            </a:r>
          </a:p>
          <a:p>
            <a:r>
              <a:rPr lang="en-US" sz="1200" dirty="0">
                <a:solidFill>
                  <a:srgbClr val="7030A0"/>
                </a:solidFill>
              </a:rPr>
              <a:t>© 2018 AACE.</a:t>
            </a:r>
          </a:p>
          <a:p>
            <a:endParaRPr lang="en-US" dirty="0"/>
          </a:p>
        </p:txBody>
      </p:sp>
    </p:spTree>
    <p:extLst>
      <p:ext uri="{BB962C8B-B14F-4D97-AF65-F5344CB8AC3E}">
        <p14:creationId xmlns:p14="http://schemas.microsoft.com/office/powerpoint/2010/main" val="28060345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Cytokeratin </a:t>
            </a:r>
            <a:r>
              <a:rPr lang="en-US" b="1" dirty="0"/>
              <a:t>staining pattern</a:t>
            </a:r>
            <a:endParaRPr lang="en-US" dirty="0"/>
          </a:p>
        </p:txBody>
      </p:sp>
      <p:sp>
        <p:nvSpPr>
          <p:cNvPr id="3" name="Content Placeholder 2"/>
          <p:cNvSpPr>
            <a:spLocks noGrp="1"/>
          </p:cNvSpPr>
          <p:nvPr>
            <p:ph idx="1"/>
          </p:nvPr>
        </p:nvSpPr>
        <p:spPr/>
        <p:txBody>
          <a:bodyPr>
            <a:normAutofit fontScale="85000" lnSpcReduction="20000"/>
          </a:bodyPr>
          <a:lstStyle/>
          <a:p>
            <a:r>
              <a:rPr lang="en-US" sz="3000" dirty="0"/>
              <a:t>The pituitary tumor morphologic </a:t>
            </a:r>
            <a:r>
              <a:rPr lang="en-US" sz="3000" dirty="0" err="1" smtClean="0"/>
              <a:t>classificatio</a:t>
            </a:r>
            <a:r>
              <a:rPr lang="en-US" sz="3000" dirty="0" smtClean="0"/>
              <a:t> may </a:t>
            </a:r>
            <a:r>
              <a:rPr lang="en-US" sz="3000" dirty="0"/>
              <a:t>represent a stronger positive predictor of SSA response. Early evidence that morphologic phenotype might affect clinical response came from a case series by Bando et al</a:t>
            </a:r>
            <a:r>
              <a:rPr lang="en-US" sz="3000" dirty="0" smtClean="0"/>
              <a:t>. showing </a:t>
            </a:r>
            <a:r>
              <a:rPr lang="en-US" sz="3000" b="1" dirty="0"/>
              <a:t>that cytokeratin staining pattern </a:t>
            </a:r>
            <a:r>
              <a:rPr lang="en-US" sz="3000" dirty="0"/>
              <a:t>in pituitary adenomas correlated strongly with acute biochemical response to octreotide. </a:t>
            </a:r>
            <a:endParaRPr lang="en-US" sz="30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300" dirty="0">
                <a:solidFill>
                  <a:srgbClr val="7030A0"/>
                </a:solidFill>
              </a:rPr>
              <a:t>PREDICTIVE MARKERS FOR POST-SURGICAL MEDICAL MANAGEMENT OF ACROMEGALY: A SYSTEMATIC REVIEW AND CONSENSUS TREATMENT GUIDELINE</a:t>
            </a:r>
          </a:p>
          <a:p>
            <a:r>
              <a:rPr lang="en-US" sz="1300" dirty="0">
                <a:solidFill>
                  <a:srgbClr val="7030A0"/>
                </a:solidFill>
              </a:rPr>
              <a:t>DOI:10.4158/EP-2018-0500</a:t>
            </a:r>
          </a:p>
          <a:p>
            <a:r>
              <a:rPr lang="en-US" sz="1300" dirty="0">
                <a:solidFill>
                  <a:srgbClr val="7030A0"/>
                </a:solidFill>
              </a:rPr>
              <a:t>© 2018 AACE</a:t>
            </a:r>
            <a:endParaRPr lang="en-US" sz="1300" dirty="0"/>
          </a:p>
          <a:p>
            <a:endParaRPr lang="en-US" dirty="0"/>
          </a:p>
        </p:txBody>
      </p:sp>
    </p:spTree>
    <p:extLst>
      <p:ext uri="{BB962C8B-B14F-4D97-AF65-F5344CB8AC3E}">
        <p14:creationId xmlns:p14="http://schemas.microsoft.com/office/powerpoint/2010/main" val="32458580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Densely </a:t>
            </a:r>
            <a:r>
              <a:rPr lang="en-US" dirty="0"/>
              <a:t>granulated phenotype </a:t>
            </a:r>
            <a:r>
              <a:rPr lang="en-US" dirty="0" smtClean="0"/>
              <a:t>(DG)</a:t>
            </a:r>
            <a:endParaRPr lang="en-US" dirty="0"/>
          </a:p>
        </p:txBody>
      </p:sp>
      <p:sp>
        <p:nvSpPr>
          <p:cNvPr id="3" name="Content Placeholder 2"/>
          <p:cNvSpPr>
            <a:spLocks noGrp="1"/>
          </p:cNvSpPr>
          <p:nvPr>
            <p:ph idx="1"/>
          </p:nvPr>
        </p:nvSpPr>
        <p:spPr/>
        <p:txBody>
          <a:bodyPr>
            <a:normAutofit lnSpcReduction="10000"/>
          </a:bodyPr>
          <a:lstStyle/>
          <a:p>
            <a:r>
              <a:rPr lang="en-US" dirty="0"/>
              <a:t>Reports quantifying IGF-1 or GH reduction following short- or long-term SSA treatment were likewise consistent, showing that the DG phenotype was associated with </a:t>
            </a:r>
            <a:r>
              <a:rPr lang="en-US" b="1" dirty="0"/>
              <a:t>greater IGF-1 reduction</a:t>
            </a:r>
            <a:r>
              <a:rPr lang="en-US" dirty="0"/>
              <a:t>, relative to the SG </a:t>
            </a:r>
            <a:r>
              <a:rPr lang="en-US" dirty="0" smtClean="0"/>
              <a:t>phenotype and </a:t>
            </a:r>
            <a:r>
              <a:rPr lang="en-US" dirty="0"/>
              <a:t>a </a:t>
            </a:r>
            <a:r>
              <a:rPr lang="en-US" i="1" dirty="0"/>
              <a:t>significantly</a:t>
            </a:r>
            <a:r>
              <a:rPr lang="en-US" dirty="0"/>
              <a:t> more robust acute reduction in </a:t>
            </a:r>
            <a:r>
              <a:rPr lang="en-US" b="1" dirty="0"/>
              <a:t>GH</a:t>
            </a:r>
            <a:r>
              <a:rPr lang="en-US" dirty="0"/>
              <a:t> in an </a:t>
            </a:r>
            <a:r>
              <a:rPr lang="en-US" b="1" dirty="0"/>
              <a:t>octreotide </a:t>
            </a:r>
            <a:r>
              <a:rPr lang="en-US" dirty="0" smtClean="0"/>
              <a:t>challenge</a:t>
            </a:r>
          </a:p>
          <a:p>
            <a:pPr marL="0" indent="0">
              <a:buNone/>
            </a:pPr>
            <a:endParaRPr lang="en-US" dirty="0" smtClean="0"/>
          </a:p>
          <a:p>
            <a:r>
              <a:rPr lang="en-US" dirty="0"/>
              <a:t>The effect of tumor classification on SSA response appeared </a:t>
            </a:r>
            <a:r>
              <a:rPr lang="en-US" b="1" dirty="0"/>
              <a:t>similar</a:t>
            </a:r>
            <a:r>
              <a:rPr lang="en-US" dirty="0"/>
              <a:t> in the </a:t>
            </a:r>
            <a:r>
              <a:rPr lang="en-US" b="1" dirty="0"/>
              <a:t>pre-and</a:t>
            </a:r>
            <a:r>
              <a:rPr lang="en-US" dirty="0"/>
              <a:t> </a:t>
            </a:r>
            <a:r>
              <a:rPr lang="en-US" b="1" dirty="0"/>
              <a:t>post-surgical settings</a:t>
            </a:r>
            <a:r>
              <a:rPr lang="en-US" dirty="0"/>
              <a:t>. </a:t>
            </a:r>
            <a:endParaRPr lang="en-US" dirty="0" smtClean="0"/>
          </a:p>
          <a:p>
            <a:endParaRPr lang="en-US" dirty="0"/>
          </a:p>
          <a:p>
            <a:endParaRPr lang="en-US" sz="1200" dirty="0" smtClean="0"/>
          </a:p>
          <a:p>
            <a:endParaRPr lang="en-US" sz="1200" dirty="0"/>
          </a:p>
          <a:p>
            <a:endParaRPr lang="en-US" sz="1200" dirty="0" smtClean="0"/>
          </a:p>
          <a:p>
            <a:r>
              <a:rPr lang="en-US" sz="1200" dirty="0" smtClean="0"/>
              <a:t>SG=sparsely </a:t>
            </a:r>
            <a:r>
              <a:rPr lang="en-US" sz="1200" dirty="0"/>
              <a:t>granulated</a:t>
            </a:r>
            <a:endParaRPr lang="en-US" sz="1200" dirty="0" smtClean="0"/>
          </a:p>
          <a:p>
            <a:r>
              <a:rPr lang="en-US" sz="1300" dirty="0">
                <a:solidFill>
                  <a:srgbClr val="7030A0"/>
                </a:solidFill>
              </a:rPr>
              <a:t>PREDICTIVE MARKERS FOR POST-SURGICAL MEDICAL MANAGEMENT OF ACROMEGALY: A SYSTEMATIC REVIEW AND CONSENSUS TREATMENT GUIDELINE</a:t>
            </a:r>
          </a:p>
          <a:p>
            <a:r>
              <a:rPr lang="en-US" sz="1300" dirty="0">
                <a:solidFill>
                  <a:srgbClr val="7030A0"/>
                </a:solidFill>
              </a:rPr>
              <a:t>DOI:10.4158/EP-2018-0500</a:t>
            </a:r>
          </a:p>
          <a:p>
            <a:r>
              <a:rPr lang="en-US" sz="1300" dirty="0">
                <a:solidFill>
                  <a:srgbClr val="7030A0"/>
                </a:solidFill>
              </a:rPr>
              <a:t>© 2018 AACE</a:t>
            </a:r>
            <a:r>
              <a:rPr lang="en-US" dirty="0" smtClean="0">
                <a:solidFill>
                  <a:srgbClr val="7030A0"/>
                </a:solidFill>
              </a:rPr>
              <a:t>.</a:t>
            </a:r>
            <a:endParaRPr lang="en-US" dirty="0" smtClean="0"/>
          </a:p>
          <a:p>
            <a:endParaRPr lang="en-US" dirty="0"/>
          </a:p>
          <a:p>
            <a:endParaRPr lang="en-US" dirty="0"/>
          </a:p>
        </p:txBody>
      </p:sp>
    </p:spTree>
    <p:extLst>
      <p:ext uri="{BB962C8B-B14F-4D97-AF65-F5344CB8AC3E}">
        <p14:creationId xmlns:p14="http://schemas.microsoft.com/office/powerpoint/2010/main" val="719478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Sparsely </a:t>
            </a:r>
            <a:r>
              <a:rPr lang="en-US" dirty="0"/>
              <a:t>granulated </a:t>
            </a:r>
            <a:r>
              <a:rPr lang="en-US" dirty="0" smtClean="0"/>
              <a:t>(SG) tumors</a:t>
            </a:r>
            <a:endParaRPr lang="en-US" dirty="0"/>
          </a:p>
        </p:txBody>
      </p:sp>
      <p:sp>
        <p:nvSpPr>
          <p:cNvPr id="3" name="Content Placeholder 2"/>
          <p:cNvSpPr>
            <a:spLocks noGrp="1"/>
          </p:cNvSpPr>
          <p:nvPr>
            <p:ph idx="1"/>
          </p:nvPr>
        </p:nvSpPr>
        <p:spPr/>
        <p:txBody>
          <a:bodyPr>
            <a:normAutofit lnSpcReduction="10000"/>
          </a:bodyPr>
          <a:lstStyle/>
          <a:p>
            <a:r>
              <a:rPr lang="en-US" dirty="0" smtClean="0"/>
              <a:t>Thus</a:t>
            </a:r>
            <a:r>
              <a:rPr lang="en-US" dirty="0"/>
              <a:t>, among 11 patients failing on octreotide or </a:t>
            </a:r>
            <a:r>
              <a:rPr lang="en-US" dirty="0" err="1"/>
              <a:t>lanreotide</a:t>
            </a:r>
            <a:r>
              <a:rPr lang="en-US" dirty="0"/>
              <a:t>, GH/IGF-1 biochemical and clinical response rates following transition to </a:t>
            </a:r>
            <a:r>
              <a:rPr lang="en-US" b="1" dirty="0" err="1"/>
              <a:t>pasireotide</a:t>
            </a:r>
            <a:r>
              <a:rPr lang="en-US" dirty="0"/>
              <a:t> treatment were significantly greater in patients with </a:t>
            </a:r>
            <a:r>
              <a:rPr lang="en-US" b="1" dirty="0"/>
              <a:t>SG tumors</a:t>
            </a:r>
            <a:r>
              <a:rPr lang="en-US" dirty="0"/>
              <a:t>, relative to DG tumors </a:t>
            </a:r>
            <a:endParaRPr lang="en-US" dirty="0" smtClean="0"/>
          </a:p>
          <a:p>
            <a:endParaRPr lang="en-US" dirty="0"/>
          </a:p>
          <a:p>
            <a:endParaRPr lang="en-US" sz="1200" dirty="0" smtClean="0">
              <a:solidFill>
                <a:srgbClr val="7030A0"/>
              </a:solidFill>
            </a:endParaRPr>
          </a:p>
          <a:p>
            <a:endParaRPr lang="en-US" sz="1200" dirty="0">
              <a:solidFill>
                <a:srgbClr val="7030A0"/>
              </a:solidFill>
            </a:endParaRPr>
          </a:p>
          <a:p>
            <a:endParaRPr lang="en-US" sz="1200" dirty="0" smtClean="0">
              <a:solidFill>
                <a:srgbClr val="7030A0"/>
              </a:solidFill>
            </a:endParaRPr>
          </a:p>
          <a:p>
            <a:endParaRPr lang="en-US" sz="1200" dirty="0">
              <a:solidFill>
                <a:srgbClr val="7030A0"/>
              </a:solidFill>
            </a:endParaRPr>
          </a:p>
          <a:p>
            <a:endParaRPr lang="en-US" sz="1200" dirty="0" smtClean="0">
              <a:solidFill>
                <a:srgbClr val="7030A0"/>
              </a:solidFill>
            </a:endParaRPr>
          </a:p>
          <a:p>
            <a:endParaRPr lang="en-US" sz="1200" dirty="0">
              <a:solidFill>
                <a:srgbClr val="7030A0"/>
              </a:solidFill>
            </a:endParaRPr>
          </a:p>
          <a:p>
            <a:endParaRPr lang="en-US" sz="1200" dirty="0" smtClean="0">
              <a:solidFill>
                <a:srgbClr val="7030A0"/>
              </a:solidFill>
            </a:endParaRPr>
          </a:p>
          <a:p>
            <a:endParaRPr lang="en-US" sz="1200" dirty="0" smtClean="0">
              <a:solidFill>
                <a:srgbClr val="7030A0"/>
              </a:solidFill>
            </a:endParaRPr>
          </a:p>
          <a:p>
            <a:endParaRPr lang="en-US" sz="1200" dirty="0" smtClean="0"/>
          </a:p>
          <a:p>
            <a:endParaRPr lang="en-US" sz="1200" dirty="0" smtClean="0"/>
          </a:p>
          <a:p>
            <a:endParaRPr lang="en-US" sz="1200" dirty="0"/>
          </a:p>
          <a:p>
            <a:r>
              <a:rPr lang="en-US" sz="1200" dirty="0" smtClean="0"/>
              <a:t>SG=sparsely </a:t>
            </a:r>
            <a:r>
              <a:rPr lang="en-US" sz="1200" dirty="0"/>
              <a:t>granulated 	</a:t>
            </a:r>
          </a:p>
          <a:p>
            <a:r>
              <a:rPr lang="en-US" sz="1200" dirty="0" smtClean="0">
                <a:solidFill>
                  <a:srgbClr val="7030A0"/>
                </a:solidFill>
              </a:rPr>
              <a:t>PREDICTIVE </a:t>
            </a:r>
            <a:r>
              <a:rPr lang="en-US" sz="1200" dirty="0">
                <a:solidFill>
                  <a:srgbClr val="7030A0"/>
                </a:solidFill>
              </a:rPr>
              <a:t>MARKERS FOR POST-SURGICAL MEDICAL MANAGEMENT OF ACROMEGALY: A SYSTEMATIC REVIEW AND CONSENSUS TREATMENT GUIDELINE</a:t>
            </a:r>
          </a:p>
          <a:p>
            <a:r>
              <a:rPr lang="en-US" sz="1200" dirty="0">
                <a:solidFill>
                  <a:srgbClr val="7030A0"/>
                </a:solidFill>
              </a:rPr>
              <a:t>DOI:10.4158/EP-2018-0500</a:t>
            </a:r>
          </a:p>
          <a:p>
            <a:r>
              <a:rPr lang="en-US" sz="1200" dirty="0">
                <a:solidFill>
                  <a:srgbClr val="7030A0"/>
                </a:solidFill>
              </a:rPr>
              <a:t>© 2018 </a:t>
            </a:r>
            <a:r>
              <a:rPr lang="en-US" sz="1200" dirty="0" smtClean="0">
                <a:solidFill>
                  <a:srgbClr val="7030A0"/>
                </a:solidFill>
              </a:rPr>
              <a:t>AACE</a:t>
            </a:r>
            <a:endParaRPr lang="en-US" dirty="0" smtClean="0"/>
          </a:p>
          <a:p>
            <a:endParaRPr lang="en-US" dirty="0"/>
          </a:p>
        </p:txBody>
      </p:sp>
    </p:spTree>
    <p:extLst>
      <p:ext uri="{BB962C8B-B14F-4D97-AF65-F5344CB8AC3E}">
        <p14:creationId xmlns:p14="http://schemas.microsoft.com/office/powerpoint/2010/main" val="10164000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DG </a:t>
            </a:r>
            <a:r>
              <a:rPr lang="en-US" dirty="0" smtClean="0"/>
              <a:t>tumors</a:t>
            </a:r>
            <a:endParaRPr lang="en-US" dirty="0"/>
          </a:p>
        </p:txBody>
      </p:sp>
      <p:sp>
        <p:nvSpPr>
          <p:cNvPr id="3" name="Content Placeholder 2"/>
          <p:cNvSpPr>
            <a:spLocks noGrp="1"/>
          </p:cNvSpPr>
          <p:nvPr>
            <p:ph idx="1"/>
          </p:nvPr>
        </p:nvSpPr>
        <p:spPr/>
        <p:txBody>
          <a:bodyPr>
            <a:normAutofit/>
          </a:bodyPr>
          <a:lstStyle/>
          <a:p>
            <a:r>
              <a:rPr lang="en-US" dirty="0"/>
              <a:t>In studies reporting three morphologic phenotypes (</a:t>
            </a:r>
            <a:r>
              <a:rPr lang="en-US" b="1" dirty="0"/>
              <a:t>DG</a:t>
            </a:r>
            <a:r>
              <a:rPr lang="en-US" dirty="0"/>
              <a:t>, </a:t>
            </a:r>
            <a:r>
              <a:rPr lang="en-US" b="1" dirty="0"/>
              <a:t>intermediate</a:t>
            </a:r>
            <a:r>
              <a:rPr lang="en-US" dirty="0"/>
              <a:t> or transitional, and SG), the intermediate group resembled the DG tumors in showing a vigorous short- and </a:t>
            </a:r>
            <a:r>
              <a:rPr lang="en-US" b="1" dirty="0"/>
              <a:t>long-term reduction in GH and IGF-1</a:t>
            </a:r>
            <a:r>
              <a:rPr lang="en-US" dirty="0"/>
              <a:t>, whereas SG adenomas showed a blunted or even negative response to SSA </a:t>
            </a:r>
            <a:r>
              <a:rPr lang="en-US" dirty="0" smtClean="0"/>
              <a:t>treatment</a:t>
            </a:r>
          </a:p>
          <a:p>
            <a:endParaRPr lang="en-US" dirty="0"/>
          </a:p>
          <a:p>
            <a:endParaRPr lang="en-US" dirty="0" smtClean="0"/>
          </a:p>
          <a:p>
            <a:endParaRPr lang="en-US" dirty="0"/>
          </a:p>
          <a:p>
            <a:endParaRPr lang="en-US" dirty="0" smtClean="0"/>
          </a:p>
          <a:p>
            <a:endParaRPr lang="en-US" dirty="0"/>
          </a:p>
          <a:p>
            <a:r>
              <a:rPr lang="en-US" sz="1300" dirty="0">
                <a:solidFill>
                  <a:srgbClr val="7030A0"/>
                </a:solidFill>
              </a:rPr>
              <a:t>PREDICTIVE MARKERS FOR POST-SURGICAL MEDICAL MANAGEMENT OF ACROMEGALY: A SYSTEMATIC REVIEW AND CONSENSUS TREATMENT GUIDELINE</a:t>
            </a:r>
          </a:p>
          <a:p>
            <a:r>
              <a:rPr lang="en-US" sz="1300" dirty="0">
                <a:solidFill>
                  <a:srgbClr val="7030A0"/>
                </a:solidFill>
              </a:rPr>
              <a:t>DOI:10.4158/EP-2018-0500</a:t>
            </a:r>
          </a:p>
          <a:p>
            <a:r>
              <a:rPr lang="en-US" sz="1300" dirty="0">
                <a:solidFill>
                  <a:srgbClr val="7030A0"/>
                </a:solidFill>
              </a:rPr>
              <a:t>© 2018 AACE</a:t>
            </a:r>
            <a:endParaRPr lang="en-US" sz="1300"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206569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t>
            </a:r>
            <a:r>
              <a:rPr lang="en-US" dirty="0"/>
              <a:t>affected </a:t>
            </a:r>
            <a:r>
              <a:rPr lang="en-US" dirty="0" smtClean="0"/>
              <a:t>GH</a:t>
            </a:r>
            <a:endParaRPr lang="en-US" dirty="0"/>
          </a:p>
        </p:txBody>
      </p:sp>
      <p:sp>
        <p:nvSpPr>
          <p:cNvPr id="3" name="Content Placeholder 2"/>
          <p:cNvSpPr>
            <a:spLocks noGrp="1"/>
          </p:cNvSpPr>
          <p:nvPr>
            <p:ph idx="1"/>
          </p:nvPr>
        </p:nvSpPr>
        <p:spPr/>
        <p:txBody>
          <a:bodyPr>
            <a:normAutofit lnSpcReduction="10000"/>
          </a:bodyPr>
          <a:lstStyle/>
          <a:p>
            <a:r>
              <a:rPr lang="en-US" dirty="0"/>
              <a:t>GH nadir levels during an OGTT </a:t>
            </a:r>
            <a:r>
              <a:rPr lang="en-US" dirty="0" smtClean="0"/>
              <a:t>are also </a:t>
            </a:r>
            <a:r>
              <a:rPr lang="en-US" dirty="0"/>
              <a:t>affected by factors such as </a:t>
            </a:r>
            <a:endParaRPr lang="en-US" dirty="0" smtClean="0"/>
          </a:p>
          <a:p>
            <a:r>
              <a:rPr lang="en-US" dirty="0" smtClean="0"/>
              <a:t>patient age</a:t>
            </a:r>
          </a:p>
          <a:p>
            <a:r>
              <a:rPr lang="en-US" dirty="0" smtClean="0"/>
              <a:t>BMI</a:t>
            </a:r>
          </a:p>
          <a:p>
            <a:r>
              <a:rPr lang="en-US" dirty="0" smtClean="0"/>
              <a:t>sex </a:t>
            </a:r>
            <a:r>
              <a:rPr lang="en-US" dirty="0"/>
              <a:t>and</a:t>
            </a:r>
          </a:p>
          <a:p>
            <a:r>
              <a:rPr lang="en-US" dirty="0" err="1"/>
              <a:t>oestrogen</a:t>
            </a:r>
            <a:r>
              <a:rPr lang="en-US" dirty="0"/>
              <a:t> </a:t>
            </a:r>
            <a:r>
              <a:rPr lang="en-US" dirty="0" smtClean="0"/>
              <a:t>use</a:t>
            </a:r>
          </a:p>
          <a:p>
            <a:r>
              <a:rPr lang="en-US" dirty="0" smtClean="0"/>
              <a:t>and </a:t>
            </a:r>
            <a:r>
              <a:rPr lang="en-US" dirty="0"/>
              <a:t>we recommend that these </a:t>
            </a:r>
            <a:r>
              <a:rPr lang="en-US" dirty="0" smtClean="0"/>
              <a:t>factors are </a:t>
            </a:r>
            <a:r>
              <a:rPr lang="en-US" dirty="0"/>
              <a:t>considered when interpreting results of this </a:t>
            </a:r>
            <a:r>
              <a:rPr lang="en-US" dirty="0" smtClean="0"/>
              <a:t>test</a:t>
            </a:r>
            <a:r>
              <a:rPr lang="en-US" dirty="0"/>
              <a:t> </a:t>
            </a:r>
            <a:r>
              <a:rPr lang="en-US" dirty="0" smtClean="0"/>
              <a:t>(discretionary </a:t>
            </a:r>
            <a:r>
              <a:rPr lang="en-US" dirty="0"/>
              <a:t>recommendation (DR</a:t>
            </a:r>
            <a:r>
              <a:rPr lang="en-US" dirty="0" smtClean="0"/>
              <a:t>)).</a:t>
            </a:r>
          </a:p>
          <a:p>
            <a:endParaRPr lang="en-US" dirty="0"/>
          </a:p>
          <a:p>
            <a:pPr marL="0" indent="0">
              <a:buNone/>
            </a:pPr>
            <a:endParaRPr lang="en-US" dirty="0" smtClean="0"/>
          </a:p>
          <a:p>
            <a:pPr marL="0" indent="0">
              <a:buNone/>
            </a:pPr>
            <a:endParaRPr lang="en-US" dirty="0"/>
          </a:p>
          <a:p>
            <a:pPr marL="0" indent="0">
              <a:buNone/>
            </a:pPr>
            <a:endParaRPr lang="en-US" dirty="0" smtClean="0"/>
          </a:p>
          <a:p>
            <a:r>
              <a:rPr lang="en-US" sz="1000" dirty="0" smtClean="0">
                <a:solidFill>
                  <a:srgbClr val="7030A0"/>
                </a:solidFill>
              </a:rPr>
              <a:t>A </a:t>
            </a:r>
            <a:r>
              <a:rPr lang="en-US" sz="1000" dirty="0">
                <a:solidFill>
                  <a:srgbClr val="7030A0"/>
                </a:solidFill>
              </a:rPr>
              <a:t>Consensus Statement on  acromegaly therapeutic outcomes                    </a:t>
            </a:r>
            <a:r>
              <a:rPr lang="en-US" sz="1000" dirty="0" err="1">
                <a:solidFill>
                  <a:srgbClr val="7030A0"/>
                </a:solidFill>
              </a:rPr>
              <a:t>NATuRE</a:t>
            </a:r>
            <a:r>
              <a:rPr lang="en-US" sz="1000" dirty="0">
                <a:solidFill>
                  <a:srgbClr val="7030A0"/>
                </a:solidFill>
              </a:rPr>
              <a:t> </a:t>
            </a:r>
            <a:r>
              <a:rPr lang="en-US" sz="1000" dirty="0" err="1">
                <a:solidFill>
                  <a:srgbClr val="7030A0"/>
                </a:solidFill>
              </a:rPr>
              <a:t>REvIEWS</a:t>
            </a:r>
            <a:r>
              <a:rPr lang="en-US" sz="1000" dirty="0">
                <a:solidFill>
                  <a:srgbClr val="7030A0"/>
                </a:solidFill>
              </a:rPr>
              <a:t> | </a:t>
            </a:r>
            <a:r>
              <a:rPr lang="en-US" sz="1000" dirty="0" err="1">
                <a:solidFill>
                  <a:srgbClr val="7030A0"/>
                </a:solidFill>
              </a:rPr>
              <a:t>EndoCrinoloGy</a:t>
            </a:r>
            <a:r>
              <a:rPr lang="en-US" sz="1000" dirty="0">
                <a:solidFill>
                  <a:srgbClr val="7030A0"/>
                </a:solidFill>
              </a:rPr>
              <a:t>     SEPTEMBER 2018 | volume 14</a:t>
            </a:r>
          </a:p>
          <a:p>
            <a:pPr marL="0" indent="0">
              <a:buNone/>
            </a:pPr>
            <a:endParaRPr lang="en-US" dirty="0"/>
          </a:p>
        </p:txBody>
      </p:sp>
    </p:spTree>
    <p:extLst>
      <p:ext uri="{BB962C8B-B14F-4D97-AF65-F5344CB8AC3E}">
        <p14:creationId xmlns:p14="http://schemas.microsoft.com/office/powerpoint/2010/main" val="1184315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SSTR2 expression </a:t>
            </a:r>
          </a:p>
        </p:txBody>
      </p:sp>
      <p:sp>
        <p:nvSpPr>
          <p:cNvPr id="3" name="Content Placeholder 2"/>
          <p:cNvSpPr>
            <a:spLocks noGrp="1"/>
          </p:cNvSpPr>
          <p:nvPr>
            <p:ph idx="1"/>
          </p:nvPr>
        </p:nvSpPr>
        <p:spPr/>
        <p:txBody>
          <a:bodyPr>
            <a:normAutofit/>
          </a:bodyPr>
          <a:lstStyle/>
          <a:p>
            <a:r>
              <a:rPr lang="en-US" dirty="0"/>
              <a:t>Thus, across three directly comparable studies, </a:t>
            </a:r>
            <a:r>
              <a:rPr lang="en-US" b="1" dirty="0"/>
              <a:t>biochemical response rate </a:t>
            </a:r>
            <a:r>
              <a:rPr lang="en-US" dirty="0"/>
              <a:t>was approximately 50% - 53% for SSTR2-high vs. 15% - 20% for SSTR2-moderate vs. 0% for SSTR-negative tumors (p&lt;0.05 in all studies) </a:t>
            </a:r>
            <a:r>
              <a:rPr lang="en-US" dirty="0" smtClean="0"/>
              <a:t>.</a:t>
            </a:r>
          </a:p>
          <a:p>
            <a:endParaRPr lang="en-US" dirty="0"/>
          </a:p>
          <a:p>
            <a:r>
              <a:rPr lang="en-US" dirty="0"/>
              <a:t>As noted above regarding tumor morphologic classification, SSTR2 expression correlated with improved SSA response, evaluated either </a:t>
            </a:r>
            <a:r>
              <a:rPr lang="en-US" b="1" dirty="0"/>
              <a:t>pre- or </a:t>
            </a:r>
            <a:r>
              <a:rPr lang="en-US" b="1" dirty="0" smtClean="0"/>
              <a:t>post-surgically</a:t>
            </a:r>
          </a:p>
          <a:p>
            <a:endParaRPr lang="en-US" dirty="0"/>
          </a:p>
          <a:p>
            <a:endParaRPr lang="en-US" dirty="0" smtClean="0"/>
          </a:p>
          <a:p>
            <a:endParaRPr lang="en-US" dirty="0"/>
          </a:p>
          <a:p>
            <a:r>
              <a:rPr lang="en-US" sz="1300" dirty="0">
                <a:solidFill>
                  <a:srgbClr val="7030A0"/>
                </a:solidFill>
              </a:rPr>
              <a:t>PREDICTIVE MARKERS FOR POST-SURGICAL MEDICAL MANAGEMENT OF ACROMEGALY: A SYSTEMATIC REVIEW AND CONSENSUS TREATMENT GUIDELINE</a:t>
            </a:r>
          </a:p>
          <a:p>
            <a:r>
              <a:rPr lang="en-US" sz="1300" dirty="0">
                <a:solidFill>
                  <a:srgbClr val="7030A0"/>
                </a:solidFill>
              </a:rPr>
              <a:t>DOI:10.4158/EP-2018-0500</a:t>
            </a:r>
          </a:p>
          <a:p>
            <a:r>
              <a:rPr lang="en-US" sz="1300" dirty="0">
                <a:solidFill>
                  <a:srgbClr val="7030A0"/>
                </a:solidFill>
              </a:rPr>
              <a:t>© 2018 AACE</a:t>
            </a:r>
            <a:endParaRPr lang="en-US" sz="1300"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4486938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SSTR protein</a:t>
            </a:r>
          </a:p>
        </p:txBody>
      </p:sp>
      <p:sp>
        <p:nvSpPr>
          <p:cNvPr id="3" name="Content Placeholder 2"/>
          <p:cNvSpPr>
            <a:spLocks noGrp="1"/>
          </p:cNvSpPr>
          <p:nvPr>
            <p:ph idx="1"/>
          </p:nvPr>
        </p:nvSpPr>
        <p:spPr/>
        <p:txBody>
          <a:bodyPr>
            <a:normAutofit/>
          </a:bodyPr>
          <a:lstStyle/>
          <a:p>
            <a:r>
              <a:rPr lang="en-US" dirty="0"/>
              <a:t>Overall, these studies suggest that </a:t>
            </a:r>
            <a:r>
              <a:rPr lang="en-US" b="1" dirty="0"/>
              <a:t>absence and low-level </a:t>
            </a:r>
            <a:r>
              <a:rPr lang="en-US" dirty="0"/>
              <a:t>expression of SSTR protein are strongly associated with </a:t>
            </a:r>
            <a:r>
              <a:rPr lang="en-US" b="1" dirty="0"/>
              <a:t>treatment failure</a:t>
            </a:r>
            <a:r>
              <a:rPr lang="en-US" dirty="0"/>
              <a:t>, whereas positive staining is associated with clinical success in approximately half of cases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100" dirty="0">
                <a:solidFill>
                  <a:srgbClr val="7030A0"/>
                </a:solidFill>
              </a:rPr>
              <a:t>PREDICTIVE MARKERS FOR POST-SURGICAL MEDICAL MANAGEMENT OF ACROMEGALY: A SYSTEMATIC REVIEW AND CONSENSUS TREATMENT GUIDELINE</a:t>
            </a:r>
          </a:p>
          <a:p>
            <a:r>
              <a:rPr lang="en-US" sz="1100" dirty="0">
                <a:solidFill>
                  <a:srgbClr val="7030A0"/>
                </a:solidFill>
              </a:rPr>
              <a:t>DOI:10.4158/EP-2018-0500</a:t>
            </a:r>
          </a:p>
          <a:p>
            <a:r>
              <a:rPr lang="en-US" sz="1100" dirty="0">
                <a:solidFill>
                  <a:srgbClr val="7030A0"/>
                </a:solidFill>
              </a:rPr>
              <a:t>© 2018 </a:t>
            </a:r>
            <a:r>
              <a:rPr lang="en-US" sz="1100" dirty="0" smtClean="0">
                <a:solidFill>
                  <a:srgbClr val="7030A0"/>
                </a:solidFill>
              </a:rPr>
              <a:t>AACE</a:t>
            </a:r>
            <a:endParaRPr lang="en-US" sz="1100" dirty="0"/>
          </a:p>
        </p:txBody>
      </p:sp>
    </p:spTree>
    <p:extLst>
      <p:ext uri="{BB962C8B-B14F-4D97-AF65-F5344CB8AC3E}">
        <p14:creationId xmlns:p14="http://schemas.microsoft.com/office/powerpoint/2010/main" val="17835349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SSTR2 is clearly insufficient</a:t>
            </a:r>
          </a:p>
        </p:txBody>
      </p:sp>
      <p:sp>
        <p:nvSpPr>
          <p:cNvPr id="3" name="Content Placeholder 2"/>
          <p:cNvSpPr>
            <a:spLocks noGrp="1"/>
          </p:cNvSpPr>
          <p:nvPr>
            <p:ph idx="1"/>
          </p:nvPr>
        </p:nvSpPr>
        <p:spPr>
          <a:xfrm>
            <a:off x="609600" y="1484416"/>
            <a:ext cx="10972800" cy="4992584"/>
          </a:xfrm>
        </p:spPr>
        <p:txBody>
          <a:bodyPr>
            <a:normAutofit fontScale="47500" lnSpcReduction="20000"/>
          </a:bodyPr>
          <a:lstStyle/>
          <a:p>
            <a:endParaRPr lang="en-US" dirty="0" smtClean="0"/>
          </a:p>
          <a:p>
            <a:r>
              <a:rPr lang="en-US" sz="5100" dirty="0"/>
              <a:t>SSTR2 expression, as expected, is essential for SSA responsiveness, specifically for clinical effects of first-generation </a:t>
            </a:r>
            <a:r>
              <a:rPr lang="en-US" sz="5100" dirty="0" smtClean="0"/>
              <a:t>SSAs</a:t>
            </a:r>
          </a:p>
          <a:p>
            <a:endParaRPr lang="en-US" sz="5100" dirty="0"/>
          </a:p>
          <a:p>
            <a:r>
              <a:rPr lang="en-US" sz="5100" dirty="0"/>
              <a:t>However, SSTR2 is clearly insufficient, as </a:t>
            </a:r>
            <a:r>
              <a:rPr lang="en-US" sz="5100" b="1" dirty="0"/>
              <a:t>half </a:t>
            </a:r>
            <a:r>
              <a:rPr lang="en-US" sz="5100" dirty="0"/>
              <a:t>of the SSTR2-positive tumors fail to respond to this treatment</a:t>
            </a:r>
            <a:endParaRPr lang="en-US" sz="5100" dirty="0" smtClean="0"/>
          </a:p>
          <a:p>
            <a:endParaRPr lang="en-US" sz="5100" dirty="0"/>
          </a:p>
          <a:p>
            <a:r>
              <a:rPr lang="en-US" sz="5100" dirty="0"/>
              <a:t>Among the potential reasons for treatment failure, </a:t>
            </a:r>
            <a:r>
              <a:rPr lang="en-US" sz="5100" b="1" dirty="0"/>
              <a:t>one or more intracellular targets </a:t>
            </a:r>
            <a:r>
              <a:rPr lang="en-US" sz="5100" dirty="0" smtClean="0"/>
              <a:t>may </a:t>
            </a:r>
            <a:r>
              <a:rPr lang="en-US" sz="5100" b="1" dirty="0"/>
              <a:t>be absent or inactive</a:t>
            </a:r>
            <a:r>
              <a:rPr lang="en-US" sz="5100" dirty="0"/>
              <a:t>, even in SSTR2-expressing tumors. </a:t>
            </a:r>
          </a:p>
          <a:p>
            <a:pPr marL="0" indent="0">
              <a:buNone/>
            </a:pPr>
            <a:endParaRPr lang="en-US" dirty="0" smtClean="0"/>
          </a:p>
          <a:p>
            <a:endParaRPr lang="en-US" dirty="0"/>
          </a:p>
          <a:p>
            <a:endParaRPr lang="en-US" dirty="0" smtClean="0"/>
          </a:p>
          <a:p>
            <a:endParaRPr lang="en-US" dirty="0"/>
          </a:p>
          <a:p>
            <a:endParaRPr lang="en-US" dirty="0" smtClean="0"/>
          </a:p>
          <a:p>
            <a:endParaRPr lang="en-US" dirty="0" smtClean="0">
              <a:solidFill>
                <a:srgbClr val="7030A0"/>
              </a:solidFill>
            </a:endParaRPr>
          </a:p>
          <a:p>
            <a:endParaRPr lang="en-US" dirty="0">
              <a:solidFill>
                <a:srgbClr val="7030A0"/>
              </a:solidFill>
            </a:endParaRPr>
          </a:p>
          <a:p>
            <a:endParaRPr lang="en-US" dirty="0" smtClean="0">
              <a:solidFill>
                <a:srgbClr val="7030A0"/>
              </a:solidFill>
            </a:endParaRPr>
          </a:p>
          <a:p>
            <a:r>
              <a:rPr lang="en-US" dirty="0" smtClean="0">
                <a:solidFill>
                  <a:srgbClr val="7030A0"/>
                </a:solidFill>
              </a:rPr>
              <a:t>PREDICTIVE </a:t>
            </a:r>
            <a:r>
              <a:rPr lang="en-US" dirty="0">
                <a:solidFill>
                  <a:srgbClr val="7030A0"/>
                </a:solidFill>
              </a:rPr>
              <a:t>MARKERS FOR POST-SURGICAL MEDICAL MANAGEMENT OF ACROMEGALY: A SYSTEMATIC REVIEW AND CONSENSUS TREATMENT GUIDELINE</a:t>
            </a:r>
          </a:p>
          <a:p>
            <a:r>
              <a:rPr lang="en-US" dirty="0">
                <a:solidFill>
                  <a:srgbClr val="7030A0"/>
                </a:solidFill>
              </a:rPr>
              <a:t>DOI:10.4158/EP-2018-0500</a:t>
            </a:r>
          </a:p>
          <a:p>
            <a:r>
              <a:rPr lang="en-US" dirty="0">
                <a:solidFill>
                  <a:srgbClr val="7030A0"/>
                </a:solidFill>
              </a:rPr>
              <a:t>© 2018 </a:t>
            </a:r>
            <a:r>
              <a:rPr lang="en-US" dirty="0" smtClean="0">
                <a:solidFill>
                  <a:srgbClr val="7030A0"/>
                </a:solidFill>
              </a:rPr>
              <a:t>AACE</a:t>
            </a:r>
            <a:endParaRPr lang="en-US" dirty="0"/>
          </a:p>
        </p:txBody>
      </p:sp>
    </p:spTree>
    <p:extLst>
      <p:ext uri="{BB962C8B-B14F-4D97-AF65-F5344CB8AC3E}">
        <p14:creationId xmlns:p14="http://schemas.microsoft.com/office/powerpoint/2010/main" val="39787976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DG </a:t>
            </a:r>
            <a:r>
              <a:rPr lang="en-US" dirty="0" smtClean="0"/>
              <a:t>tumors &amp; </a:t>
            </a:r>
            <a:r>
              <a:rPr lang="en-US" dirty="0"/>
              <a:t>SSTR2</a:t>
            </a:r>
          </a:p>
        </p:txBody>
      </p:sp>
      <p:sp>
        <p:nvSpPr>
          <p:cNvPr id="3" name="Content Placeholder 2"/>
          <p:cNvSpPr>
            <a:spLocks noGrp="1"/>
          </p:cNvSpPr>
          <p:nvPr>
            <p:ph idx="1"/>
          </p:nvPr>
        </p:nvSpPr>
        <p:spPr/>
        <p:txBody>
          <a:bodyPr>
            <a:normAutofit/>
          </a:bodyPr>
          <a:lstStyle/>
          <a:p>
            <a:r>
              <a:rPr lang="en-US" b="1" dirty="0" smtClean="0"/>
              <a:t>DG</a:t>
            </a:r>
            <a:r>
              <a:rPr lang="en-US" dirty="0" smtClean="0"/>
              <a:t> </a:t>
            </a:r>
            <a:r>
              <a:rPr lang="en-US" dirty="0"/>
              <a:t>tumors typically express SSTRs, particularly </a:t>
            </a:r>
            <a:r>
              <a:rPr lang="en-US" b="1" dirty="0"/>
              <a:t>SSTR2</a:t>
            </a:r>
            <a:r>
              <a:rPr lang="en-US" dirty="0"/>
              <a:t> </a:t>
            </a:r>
            <a:r>
              <a:rPr lang="en-US" dirty="0" smtClean="0"/>
              <a:t>, </a:t>
            </a:r>
            <a:r>
              <a:rPr lang="en-US" dirty="0"/>
              <a:t>whereas </a:t>
            </a:r>
            <a:r>
              <a:rPr lang="en-US" b="1" dirty="0"/>
              <a:t>SG</a:t>
            </a:r>
            <a:r>
              <a:rPr lang="en-US" dirty="0"/>
              <a:t> tumors may express </a:t>
            </a:r>
            <a:r>
              <a:rPr lang="en-US" b="1" dirty="0"/>
              <a:t>SSTR5</a:t>
            </a:r>
            <a:r>
              <a:rPr lang="en-US" dirty="0"/>
              <a:t> at a higher level </a:t>
            </a:r>
            <a:r>
              <a:rPr lang="en-US" dirty="0" smtClean="0"/>
              <a:t>; </a:t>
            </a:r>
            <a:r>
              <a:rPr lang="en-US" dirty="0"/>
              <a:t>such SSTR5-positive tumors may be sensitive to </a:t>
            </a:r>
            <a:r>
              <a:rPr lang="en-US" dirty="0" err="1"/>
              <a:t>pasireotide</a:t>
            </a:r>
            <a:r>
              <a:rPr lang="en-US" dirty="0"/>
              <a:t>, particularly if refractory to first-generation SSAs </a:t>
            </a:r>
          </a:p>
          <a:p>
            <a:endParaRPr lang="en-US" dirty="0"/>
          </a:p>
          <a:p>
            <a:pPr marL="0" indent="0">
              <a:buNone/>
            </a:pPr>
            <a:endParaRPr lang="en-US" dirty="0" smtClean="0"/>
          </a:p>
          <a:p>
            <a:endParaRPr lang="en-US" sz="1200" dirty="0" smtClean="0">
              <a:solidFill>
                <a:srgbClr val="7030A0"/>
              </a:solidFill>
            </a:endParaRPr>
          </a:p>
          <a:p>
            <a:endParaRPr lang="en-US" sz="1200" dirty="0">
              <a:solidFill>
                <a:srgbClr val="7030A0"/>
              </a:solidFill>
            </a:endParaRPr>
          </a:p>
          <a:p>
            <a:endParaRPr lang="en-US" sz="1200" dirty="0" smtClean="0">
              <a:solidFill>
                <a:srgbClr val="7030A0"/>
              </a:solidFill>
            </a:endParaRPr>
          </a:p>
          <a:p>
            <a:endParaRPr lang="en-US" sz="1200" dirty="0">
              <a:solidFill>
                <a:srgbClr val="7030A0"/>
              </a:solidFill>
            </a:endParaRPr>
          </a:p>
          <a:p>
            <a:endParaRPr lang="en-US" sz="1200" dirty="0" smtClean="0">
              <a:solidFill>
                <a:srgbClr val="7030A0"/>
              </a:solidFill>
            </a:endParaRPr>
          </a:p>
          <a:p>
            <a:endParaRPr lang="en-US" sz="1200" dirty="0">
              <a:solidFill>
                <a:srgbClr val="7030A0"/>
              </a:solidFill>
            </a:endParaRPr>
          </a:p>
          <a:p>
            <a:endParaRPr lang="en-US" sz="1200" dirty="0" smtClean="0">
              <a:solidFill>
                <a:srgbClr val="7030A0"/>
              </a:solidFill>
            </a:endParaRPr>
          </a:p>
          <a:p>
            <a:endParaRPr lang="en-US" sz="1200" dirty="0">
              <a:solidFill>
                <a:srgbClr val="7030A0"/>
              </a:solidFill>
            </a:endParaRPr>
          </a:p>
          <a:p>
            <a:r>
              <a:rPr lang="en-US" sz="1200" dirty="0" smtClean="0">
                <a:solidFill>
                  <a:srgbClr val="7030A0"/>
                </a:solidFill>
              </a:rPr>
              <a:t>PREDICTIVE </a:t>
            </a:r>
            <a:r>
              <a:rPr lang="en-US" sz="1200" dirty="0">
                <a:solidFill>
                  <a:srgbClr val="7030A0"/>
                </a:solidFill>
              </a:rPr>
              <a:t>MARKERS FOR POST-SURGICAL MEDICAL MANAGEMENT OF ACROMEGALY: A SYSTEMATIC REVIEW AND CONSENSUS TREATMENT GUIDELINE</a:t>
            </a:r>
          </a:p>
          <a:p>
            <a:r>
              <a:rPr lang="en-US" sz="1200" dirty="0">
                <a:solidFill>
                  <a:srgbClr val="7030A0"/>
                </a:solidFill>
              </a:rPr>
              <a:t>DOI:10.4158/EP-2018-0500</a:t>
            </a:r>
          </a:p>
          <a:p>
            <a:r>
              <a:rPr lang="en-US" sz="1200" dirty="0">
                <a:solidFill>
                  <a:srgbClr val="7030A0"/>
                </a:solidFill>
              </a:rPr>
              <a:t>© 2018 AACE</a:t>
            </a:r>
            <a:endParaRPr lang="en-US" sz="1200" dirty="0"/>
          </a:p>
          <a:p>
            <a:endParaRPr lang="en-US" dirty="0"/>
          </a:p>
        </p:txBody>
      </p:sp>
    </p:spTree>
    <p:extLst>
      <p:ext uri="{BB962C8B-B14F-4D97-AF65-F5344CB8AC3E}">
        <p14:creationId xmlns:p14="http://schemas.microsoft.com/office/powerpoint/2010/main" val="41092258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 T2 </a:t>
            </a:r>
            <a:r>
              <a:rPr lang="en-US" dirty="0" err="1"/>
              <a:t>hypointensity</a:t>
            </a:r>
            <a:endParaRPr lang="en-US" dirty="0"/>
          </a:p>
        </p:txBody>
      </p:sp>
      <p:sp>
        <p:nvSpPr>
          <p:cNvPr id="3" name="Content Placeholder 2"/>
          <p:cNvSpPr>
            <a:spLocks noGrp="1"/>
          </p:cNvSpPr>
          <p:nvPr>
            <p:ph idx="1"/>
          </p:nvPr>
        </p:nvSpPr>
        <p:spPr/>
        <p:txBody>
          <a:bodyPr>
            <a:normAutofit/>
          </a:bodyPr>
          <a:lstStyle/>
          <a:p>
            <a:endParaRPr lang="en-US" dirty="0" smtClean="0"/>
          </a:p>
          <a:p>
            <a:r>
              <a:rPr lang="en-US" b="1" dirty="0" smtClean="0"/>
              <a:t>Low </a:t>
            </a:r>
            <a:r>
              <a:rPr lang="en-US" b="1" dirty="0"/>
              <a:t>T2 intensity </a:t>
            </a:r>
            <a:r>
              <a:rPr lang="en-US" dirty="0"/>
              <a:t>was consistently associated with </a:t>
            </a:r>
            <a:r>
              <a:rPr lang="en-US" b="1" dirty="0"/>
              <a:t>greater biochemical </a:t>
            </a:r>
            <a:r>
              <a:rPr lang="en-US" dirty="0"/>
              <a:t>response to </a:t>
            </a:r>
            <a:r>
              <a:rPr lang="en-US" b="1" dirty="0"/>
              <a:t>SSA</a:t>
            </a:r>
            <a:r>
              <a:rPr lang="en-US" dirty="0"/>
              <a:t> response. </a:t>
            </a:r>
            <a:endParaRPr lang="en-US" dirty="0" smtClean="0"/>
          </a:p>
          <a:p>
            <a:r>
              <a:rPr lang="en-US" b="1" dirty="0" smtClean="0"/>
              <a:t>Isointense </a:t>
            </a:r>
            <a:r>
              <a:rPr lang="en-US" b="1" dirty="0"/>
              <a:t>adenomas </a:t>
            </a:r>
            <a:r>
              <a:rPr lang="en-US" dirty="0"/>
              <a:t>showed an </a:t>
            </a:r>
            <a:r>
              <a:rPr lang="en-US" b="1" dirty="0"/>
              <a:t>intermediate</a:t>
            </a:r>
            <a:r>
              <a:rPr lang="en-US" dirty="0"/>
              <a:t> response in some </a:t>
            </a:r>
            <a:r>
              <a:rPr lang="en-US" dirty="0" smtClean="0"/>
              <a:t>but </a:t>
            </a:r>
            <a:r>
              <a:rPr lang="en-US" dirty="0"/>
              <a:t>not all </a:t>
            </a:r>
            <a:r>
              <a:rPr lang="en-US" dirty="0" smtClean="0"/>
              <a:t> </a:t>
            </a:r>
            <a:r>
              <a:rPr lang="en-US" dirty="0"/>
              <a:t>studies. </a:t>
            </a:r>
            <a:endParaRPr lang="en-US" dirty="0" smtClean="0"/>
          </a:p>
          <a:p>
            <a:endParaRPr lang="en-US" dirty="0" smtClean="0"/>
          </a:p>
          <a:p>
            <a:endParaRPr lang="en-US" dirty="0"/>
          </a:p>
          <a:p>
            <a:pPr marL="0" indent="0">
              <a:buNone/>
            </a:pPr>
            <a:endParaRPr lang="en-US" dirty="0"/>
          </a:p>
          <a:p>
            <a:endParaRPr lang="en-US" dirty="0" smtClean="0"/>
          </a:p>
          <a:p>
            <a:r>
              <a:rPr lang="en-US" sz="1400" dirty="0">
                <a:solidFill>
                  <a:srgbClr val="7030A0"/>
                </a:solidFill>
              </a:rPr>
              <a:t>PREDICTIVE MARKERS FOR POST-SURGICAL MEDICAL MANAGEMENT OF ACROMEGALY: A SYSTEMATIC REVIEW AND CONSENSUS TREATMENT GUIDELINE</a:t>
            </a:r>
          </a:p>
          <a:p>
            <a:r>
              <a:rPr lang="en-US" sz="1400" dirty="0">
                <a:solidFill>
                  <a:srgbClr val="7030A0"/>
                </a:solidFill>
              </a:rPr>
              <a:t>DOI:10.4158/EP-2018-0500</a:t>
            </a:r>
          </a:p>
          <a:p>
            <a:r>
              <a:rPr lang="en-US" sz="1400" dirty="0">
                <a:solidFill>
                  <a:srgbClr val="7030A0"/>
                </a:solidFill>
              </a:rPr>
              <a:t>© 2018 AACE</a:t>
            </a:r>
            <a:endParaRPr lang="en-US" sz="1400" dirty="0"/>
          </a:p>
          <a:p>
            <a:endParaRPr lang="en-US" dirty="0"/>
          </a:p>
        </p:txBody>
      </p:sp>
    </p:spTree>
    <p:extLst>
      <p:ext uri="{BB962C8B-B14F-4D97-AF65-F5344CB8AC3E}">
        <p14:creationId xmlns:p14="http://schemas.microsoft.com/office/powerpoint/2010/main" val="16697622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a:t>In general, the literature suggests an inverse relationship between T2 signal intensity and SSA clinical and </a:t>
            </a:r>
            <a:r>
              <a:rPr lang="en-US" sz="3000" b="1" dirty="0"/>
              <a:t>biochemical response</a:t>
            </a:r>
            <a:r>
              <a:rPr lang="en-US" sz="3000" dirty="0"/>
              <a:t>, with </a:t>
            </a:r>
            <a:r>
              <a:rPr lang="en-US" sz="3000" dirty="0" err="1"/>
              <a:t>hypointense</a:t>
            </a:r>
            <a:r>
              <a:rPr lang="en-US" sz="3000" dirty="0"/>
              <a:t> tumors showing similar or better response rate relative to </a:t>
            </a:r>
            <a:r>
              <a:rPr lang="en-US" sz="3000" dirty="0" err="1"/>
              <a:t>iso</a:t>
            </a:r>
            <a:r>
              <a:rPr lang="en-US" sz="3000" dirty="0"/>
              <a:t>-intense tumors, and both being superior to </a:t>
            </a:r>
            <a:r>
              <a:rPr lang="en-US" sz="3000" dirty="0" err="1"/>
              <a:t>hyperintense</a:t>
            </a:r>
            <a:r>
              <a:rPr lang="en-US" sz="3000" dirty="0"/>
              <a:t> tumors </a:t>
            </a:r>
            <a:endParaRPr lang="en-US" sz="3000" dirty="0" smtClean="0"/>
          </a:p>
          <a:p>
            <a:endParaRPr lang="en-US" sz="3000" dirty="0" smtClean="0"/>
          </a:p>
          <a:p>
            <a:r>
              <a:rPr lang="en-US" sz="3000" dirty="0" err="1" smtClean="0"/>
              <a:t>Hypointense</a:t>
            </a:r>
            <a:r>
              <a:rPr lang="en-US" sz="3000" dirty="0" smtClean="0"/>
              <a:t> tumors ≥</a:t>
            </a:r>
            <a:r>
              <a:rPr lang="en-US" sz="3000" dirty="0"/>
              <a:t> </a:t>
            </a:r>
            <a:r>
              <a:rPr lang="en-US" sz="3000" dirty="0" err="1" smtClean="0"/>
              <a:t>Iso</a:t>
            </a:r>
            <a:r>
              <a:rPr lang="en-US" sz="3000" dirty="0" smtClean="0"/>
              <a:t>-intense tumors&gt;</a:t>
            </a:r>
            <a:r>
              <a:rPr lang="en-US" sz="3000" dirty="0" err="1" smtClean="0"/>
              <a:t>Hyperintense</a:t>
            </a:r>
            <a:r>
              <a:rPr lang="en-US" sz="3000" dirty="0" smtClean="0"/>
              <a:t> </a:t>
            </a:r>
            <a:r>
              <a:rPr lang="en-US" sz="3000" dirty="0"/>
              <a:t>tumors </a:t>
            </a:r>
          </a:p>
          <a:p>
            <a:endParaRPr lang="en-US" sz="3000" dirty="0"/>
          </a:p>
          <a:p>
            <a:endParaRPr lang="en-US" dirty="0" smtClean="0"/>
          </a:p>
          <a:p>
            <a:endParaRPr lang="en-US" dirty="0"/>
          </a:p>
          <a:p>
            <a:endParaRPr lang="en-US" dirty="0"/>
          </a:p>
          <a:p>
            <a:endParaRPr lang="en-US" dirty="0" smtClean="0"/>
          </a:p>
          <a:p>
            <a:r>
              <a:rPr lang="en-US" sz="1200" dirty="0">
                <a:solidFill>
                  <a:srgbClr val="7030A0"/>
                </a:solidFill>
              </a:rPr>
              <a:t>PREDICTIVE MARKERS FOR POST-SURGICAL MEDICAL MANAGEMENT OF ACROMEGALY: A SYSTEMATIC REVIEW AND CONSENSUS TREATMENT GUIDELINE</a:t>
            </a:r>
          </a:p>
          <a:p>
            <a:r>
              <a:rPr lang="en-US" sz="1200" dirty="0">
                <a:solidFill>
                  <a:srgbClr val="7030A0"/>
                </a:solidFill>
              </a:rPr>
              <a:t>DOI:10.4158/EP-2018-0500</a:t>
            </a:r>
          </a:p>
          <a:p>
            <a:r>
              <a:rPr lang="en-US" sz="1200" dirty="0">
                <a:solidFill>
                  <a:srgbClr val="7030A0"/>
                </a:solidFill>
              </a:rPr>
              <a:t>© 2018 </a:t>
            </a:r>
            <a:r>
              <a:rPr lang="en-US" sz="1200" dirty="0" smtClean="0">
                <a:solidFill>
                  <a:srgbClr val="7030A0"/>
                </a:solidFill>
              </a:rPr>
              <a:t>AACE</a:t>
            </a:r>
            <a:endParaRPr lang="en-US" sz="1200" dirty="0"/>
          </a:p>
        </p:txBody>
      </p:sp>
    </p:spTree>
    <p:extLst>
      <p:ext uri="{BB962C8B-B14F-4D97-AF65-F5344CB8AC3E}">
        <p14:creationId xmlns:p14="http://schemas.microsoft.com/office/powerpoint/2010/main" val="13845342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3" y="458683"/>
            <a:ext cx="10877797" cy="611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0136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 </a:t>
            </a:r>
            <a:r>
              <a:rPr lang="en-US" dirty="0"/>
              <a:t>to respond to SSA treatment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sz="2600" dirty="0"/>
              <a:t>MRI and histologic markers may prove better surrogates for these fundamental characteristics, relative to SSTR expression alone. Thus, SG/</a:t>
            </a:r>
            <a:r>
              <a:rPr lang="en-US" sz="2600" dirty="0" err="1"/>
              <a:t>hyperintense</a:t>
            </a:r>
            <a:r>
              <a:rPr lang="en-US" sz="2600" dirty="0"/>
              <a:t> adenomas may maintain measurable SSTR expression but still fail to respond to SSA treatment, due to </a:t>
            </a:r>
            <a:r>
              <a:rPr lang="en-US" sz="2600" b="1" dirty="0"/>
              <a:t>signaling abnormalities</a:t>
            </a:r>
            <a:r>
              <a:rPr lang="en-US" sz="2600" dirty="0"/>
              <a:t> or other </a:t>
            </a:r>
            <a:r>
              <a:rPr lang="en-US" sz="2600" b="1" dirty="0"/>
              <a:t>post-receptor defects </a:t>
            </a:r>
            <a:r>
              <a:rPr lang="en-US" sz="2600" dirty="0"/>
              <a:t>yet to be defined.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300" dirty="0">
                <a:solidFill>
                  <a:srgbClr val="7030A0"/>
                </a:solidFill>
              </a:rPr>
              <a:t>PREDICTIVE MARKERS FOR POST-SURGICAL MEDICAL MANAGEMENT OF ACROMEGALY: A SYSTEMATIC REVIEW AND CONSENSUS TREATMENT GUIDELINE</a:t>
            </a:r>
          </a:p>
          <a:p>
            <a:r>
              <a:rPr lang="en-US" sz="1300" dirty="0">
                <a:solidFill>
                  <a:srgbClr val="7030A0"/>
                </a:solidFill>
              </a:rPr>
              <a:t>DOI:10.4158/EP-2018-0500</a:t>
            </a:r>
          </a:p>
          <a:p>
            <a:r>
              <a:rPr lang="en-US" sz="1300" dirty="0">
                <a:solidFill>
                  <a:srgbClr val="7030A0"/>
                </a:solidFill>
              </a:rPr>
              <a:t>© 2018 AACE</a:t>
            </a:r>
            <a:endParaRPr lang="en-US" sz="1300" dirty="0"/>
          </a:p>
          <a:p>
            <a:endParaRPr lang="en-US" dirty="0"/>
          </a:p>
        </p:txBody>
      </p:sp>
    </p:spTree>
    <p:extLst>
      <p:ext uri="{BB962C8B-B14F-4D97-AF65-F5344CB8AC3E}">
        <p14:creationId xmlns:p14="http://schemas.microsoft.com/office/powerpoint/2010/main" val="19503045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Glucose metabolism </a:t>
            </a:r>
            <a:endParaRPr lang="en-US" dirty="0"/>
          </a:p>
        </p:txBody>
      </p:sp>
      <p:sp>
        <p:nvSpPr>
          <p:cNvPr id="3" name="Content Placeholder 2"/>
          <p:cNvSpPr>
            <a:spLocks noGrp="1"/>
          </p:cNvSpPr>
          <p:nvPr>
            <p:ph idx="1"/>
          </p:nvPr>
        </p:nvSpPr>
        <p:spPr/>
        <p:txBody>
          <a:bodyPr>
            <a:normAutofit/>
          </a:bodyPr>
          <a:lstStyle/>
          <a:p>
            <a:r>
              <a:rPr lang="en-US" dirty="0"/>
              <a:t>Although changes were non-significant in some studies, fasting glucose and HbA1c levels generally worsened with SSA treatment and </a:t>
            </a:r>
            <a:r>
              <a:rPr lang="en-US" b="1" dirty="0"/>
              <a:t>improved</a:t>
            </a:r>
            <a:r>
              <a:rPr lang="en-US" dirty="0"/>
              <a:t> when patients transitioned to </a:t>
            </a:r>
            <a:r>
              <a:rPr lang="en-US" b="1" dirty="0"/>
              <a:t>GHRA</a:t>
            </a:r>
            <a:r>
              <a:rPr lang="en-US" dirty="0"/>
              <a:t>. </a:t>
            </a:r>
            <a:endParaRPr lang="en-US" dirty="0" smtClean="0"/>
          </a:p>
          <a:p>
            <a:endParaRPr lang="en-US" dirty="0" smtClean="0"/>
          </a:p>
          <a:p>
            <a:endParaRPr lang="en-US" dirty="0"/>
          </a:p>
          <a:p>
            <a:endParaRPr lang="en-US" dirty="0" smtClean="0"/>
          </a:p>
          <a:p>
            <a:endParaRPr lang="en-US" dirty="0"/>
          </a:p>
          <a:p>
            <a:endParaRPr lang="en-US" dirty="0" smtClean="0"/>
          </a:p>
          <a:p>
            <a:endParaRPr lang="en-US" sz="1100" dirty="0" smtClean="0">
              <a:solidFill>
                <a:srgbClr val="7030A0"/>
              </a:solidFill>
            </a:endParaRPr>
          </a:p>
          <a:p>
            <a:endParaRPr lang="en-US" sz="1100" dirty="0">
              <a:solidFill>
                <a:srgbClr val="7030A0"/>
              </a:solidFill>
            </a:endParaRPr>
          </a:p>
          <a:p>
            <a:endParaRPr lang="en-US" sz="1100" dirty="0" smtClean="0">
              <a:solidFill>
                <a:srgbClr val="7030A0"/>
              </a:solidFill>
            </a:endParaRPr>
          </a:p>
          <a:p>
            <a:endParaRPr lang="en-US" sz="1100" dirty="0" smtClean="0">
              <a:solidFill>
                <a:srgbClr val="7030A0"/>
              </a:solidFill>
            </a:endParaRPr>
          </a:p>
          <a:p>
            <a:r>
              <a:rPr lang="en-US" sz="1100" dirty="0" smtClean="0">
                <a:solidFill>
                  <a:srgbClr val="7030A0"/>
                </a:solidFill>
              </a:rPr>
              <a:t>PREDICTIVE </a:t>
            </a:r>
            <a:r>
              <a:rPr lang="en-US" sz="1100" dirty="0">
                <a:solidFill>
                  <a:srgbClr val="7030A0"/>
                </a:solidFill>
              </a:rPr>
              <a:t>MARKERS FOR POST-SURGICAL MEDICAL MANAGEMENT OF ACROMEGALY: A SYSTEMATIC REVIEW AND CONSENSUS TREATMENT GUIDELINE</a:t>
            </a:r>
          </a:p>
          <a:p>
            <a:r>
              <a:rPr lang="en-US" sz="1100" dirty="0">
                <a:solidFill>
                  <a:srgbClr val="7030A0"/>
                </a:solidFill>
              </a:rPr>
              <a:t>DOI:10.4158/EP-2018-0500</a:t>
            </a:r>
          </a:p>
          <a:p>
            <a:r>
              <a:rPr lang="en-US" sz="1100" dirty="0">
                <a:solidFill>
                  <a:srgbClr val="7030A0"/>
                </a:solidFill>
              </a:rPr>
              <a:t>© 2018 </a:t>
            </a:r>
            <a:r>
              <a:rPr lang="en-US" sz="1100" dirty="0" smtClean="0">
                <a:solidFill>
                  <a:srgbClr val="7030A0"/>
                </a:solidFill>
              </a:rPr>
              <a:t>AACE</a:t>
            </a:r>
            <a:endParaRPr lang="en-US" sz="1100" dirty="0"/>
          </a:p>
        </p:txBody>
      </p:sp>
      <p:pic>
        <p:nvPicPr>
          <p:cNvPr id="3074" name="Picture 2" descr="C:\Users\tofighi\Pictures\2-13010G45T5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17" y="3609593"/>
            <a:ext cx="2215738" cy="168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299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38" y="533400"/>
            <a:ext cx="11119262" cy="990600"/>
          </a:xfrm>
        </p:spPr>
        <p:txBody>
          <a:bodyPr/>
          <a:lstStyle/>
          <a:p>
            <a:r>
              <a:rPr lang="en-US" i="1" dirty="0"/>
              <a:t>Glucose metabolism </a:t>
            </a:r>
            <a:endParaRPr lang="en-US" dirty="0"/>
          </a:p>
        </p:txBody>
      </p:sp>
      <p:sp>
        <p:nvSpPr>
          <p:cNvPr id="3" name="Content Placeholder 2"/>
          <p:cNvSpPr>
            <a:spLocks noGrp="1"/>
          </p:cNvSpPr>
          <p:nvPr>
            <p:ph idx="1"/>
          </p:nvPr>
        </p:nvSpPr>
        <p:spPr>
          <a:xfrm>
            <a:off x="391886" y="1600199"/>
            <a:ext cx="11190514" cy="4990605"/>
          </a:xfrm>
        </p:spPr>
        <p:txBody>
          <a:bodyPr>
            <a:normAutofit fontScale="77500" lnSpcReduction="20000"/>
          </a:bodyPr>
          <a:lstStyle/>
          <a:p>
            <a:r>
              <a:rPr lang="en-US" sz="3300" dirty="0" smtClean="0"/>
              <a:t>Diabetes </a:t>
            </a:r>
            <a:r>
              <a:rPr lang="en-US" sz="3300" dirty="0"/>
              <a:t>developing while on SSAs can </a:t>
            </a:r>
            <a:r>
              <a:rPr lang="en-US" sz="3300" b="1" dirty="0"/>
              <a:t>be reversed </a:t>
            </a:r>
            <a:r>
              <a:rPr lang="en-US" sz="3300" dirty="0"/>
              <a:t>by introducing </a:t>
            </a:r>
            <a:r>
              <a:rPr lang="en-US" sz="3300" b="1" dirty="0"/>
              <a:t>GHRA monotherapy</a:t>
            </a:r>
            <a:r>
              <a:rPr lang="en-US" sz="3300" dirty="0"/>
              <a:t>. </a:t>
            </a:r>
            <a:endParaRPr lang="en-US" sz="3300" dirty="0" smtClean="0"/>
          </a:p>
          <a:p>
            <a:r>
              <a:rPr lang="en-US" sz="3300" dirty="0" smtClean="0"/>
              <a:t>Patients </a:t>
            </a:r>
            <a:r>
              <a:rPr lang="en-US" sz="3300" dirty="0"/>
              <a:t>with and without diabetes experienced improvement in glycemic indices </a:t>
            </a:r>
            <a:r>
              <a:rPr lang="en-US" sz="3300" b="1" dirty="0"/>
              <a:t>8 to 28 weeks </a:t>
            </a:r>
            <a:r>
              <a:rPr lang="en-US" sz="3300" dirty="0"/>
              <a:t>after transition to GHRA </a:t>
            </a:r>
            <a:r>
              <a:rPr lang="en-US" sz="3300" dirty="0" smtClean="0"/>
              <a:t>. </a:t>
            </a:r>
            <a:r>
              <a:rPr lang="en-US" sz="3300" dirty="0"/>
              <a:t>In patients who remain diabetic, insulin dose may decline </a:t>
            </a:r>
            <a:r>
              <a:rPr lang="en-US" sz="3300" dirty="0" smtClean="0"/>
              <a:t>.</a:t>
            </a:r>
            <a:endParaRPr lang="en-US" sz="33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300" dirty="0" smtClean="0">
              <a:solidFill>
                <a:srgbClr val="7030A0"/>
              </a:solidFill>
            </a:endParaRPr>
          </a:p>
          <a:p>
            <a:endParaRPr lang="en-US" sz="1300" dirty="0">
              <a:solidFill>
                <a:srgbClr val="7030A0"/>
              </a:solidFill>
            </a:endParaRPr>
          </a:p>
          <a:p>
            <a:endParaRPr lang="en-US" sz="1300" dirty="0" smtClean="0">
              <a:solidFill>
                <a:srgbClr val="7030A0"/>
              </a:solidFill>
            </a:endParaRPr>
          </a:p>
          <a:p>
            <a:endParaRPr lang="en-US" sz="1300" dirty="0">
              <a:solidFill>
                <a:srgbClr val="7030A0"/>
              </a:solidFill>
            </a:endParaRPr>
          </a:p>
          <a:p>
            <a:r>
              <a:rPr lang="en-US" sz="1300" dirty="0" smtClean="0">
                <a:solidFill>
                  <a:srgbClr val="7030A0"/>
                </a:solidFill>
              </a:rPr>
              <a:t>PREDICTIVE </a:t>
            </a:r>
            <a:r>
              <a:rPr lang="en-US" sz="1300" dirty="0">
                <a:solidFill>
                  <a:srgbClr val="7030A0"/>
                </a:solidFill>
              </a:rPr>
              <a:t>MARKERS FOR POST-SURGICAL MEDICAL MANAGEMENT OF ACROMEGALY: A SYSTEMATIC REVIEW AND CONSENSUS TREATMENT GUIDELINE</a:t>
            </a:r>
          </a:p>
          <a:p>
            <a:r>
              <a:rPr lang="en-US" sz="1300" dirty="0">
                <a:solidFill>
                  <a:srgbClr val="7030A0"/>
                </a:solidFill>
              </a:rPr>
              <a:t>DOI:10.4158/EP-2018-0500</a:t>
            </a:r>
          </a:p>
          <a:p>
            <a:r>
              <a:rPr lang="en-US" sz="1300" dirty="0">
                <a:solidFill>
                  <a:srgbClr val="7030A0"/>
                </a:solidFill>
              </a:rPr>
              <a:t>© 2018 </a:t>
            </a:r>
            <a:r>
              <a:rPr lang="en-US" sz="1300" dirty="0" smtClean="0">
                <a:solidFill>
                  <a:srgbClr val="7030A0"/>
                </a:solidFill>
              </a:rPr>
              <a:t>AACE</a:t>
            </a:r>
            <a:endParaRPr lang="en-US" sz="1300" dirty="0"/>
          </a:p>
        </p:txBody>
      </p:sp>
      <p:pic>
        <p:nvPicPr>
          <p:cNvPr id="4098" name="Picture 2" descr="C:\Users\tofighi\Pictures\INSU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118" y="3949164"/>
            <a:ext cx="23812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99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outcome goals</a:t>
            </a:r>
            <a:r>
              <a:rPr lang="en-US" dirty="0" smtClean="0">
                <a:solidFill>
                  <a:srgbClr val="7030A0"/>
                </a:solidFill>
              </a:rPr>
              <a:t/>
            </a:r>
            <a:br>
              <a:rPr lang="en-US" dirty="0" smtClean="0">
                <a:solidFill>
                  <a:srgbClr val="7030A0"/>
                </a:solidFill>
              </a:rPr>
            </a:br>
            <a:r>
              <a:rPr lang="en-US" dirty="0" smtClean="0">
                <a:solidFill>
                  <a:srgbClr val="7030A0"/>
                </a:solidFill>
              </a:rPr>
              <a:t>A </a:t>
            </a:r>
            <a:r>
              <a:rPr lang="en-US" dirty="0">
                <a:solidFill>
                  <a:srgbClr val="7030A0"/>
                </a:solidFill>
              </a:rPr>
              <a:t>Consensus Statement on  acromegaly therapeutic outcomes</a:t>
            </a:r>
            <a:endParaRPr lang="en-US" dirty="0"/>
          </a:p>
        </p:txBody>
      </p:sp>
      <p:sp>
        <p:nvSpPr>
          <p:cNvPr id="3" name="Content Placeholder 2"/>
          <p:cNvSpPr>
            <a:spLocks noGrp="1"/>
          </p:cNvSpPr>
          <p:nvPr>
            <p:ph idx="1"/>
          </p:nvPr>
        </p:nvSpPr>
        <p:spPr/>
        <p:txBody>
          <a:bodyPr>
            <a:normAutofit fontScale="55000" lnSpcReduction="20000"/>
          </a:bodyPr>
          <a:lstStyle/>
          <a:p>
            <a:r>
              <a:rPr lang="en-US" sz="3800" dirty="0"/>
              <a:t>M</a:t>
            </a:r>
            <a:r>
              <a:rPr lang="en-US" sz="3800" dirty="0" smtClean="0"/>
              <a:t>onitoring </a:t>
            </a:r>
            <a:r>
              <a:rPr lang="en-US" sz="3800" dirty="0"/>
              <a:t>biochemical control by measuring </a:t>
            </a:r>
            <a:r>
              <a:rPr lang="en-US" sz="3800" dirty="0" smtClean="0"/>
              <a:t>both:</a:t>
            </a:r>
            <a:endParaRPr lang="en-US" sz="3800" dirty="0"/>
          </a:p>
          <a:p>
            <a:r>
              <a:rPr lang="en-US" sz="3800" dirty="0"/>
              <a:t>GH and IGF1 levels (SR</a:t>
            </a:r>
            <a:r>
              <a:rPr lang="en-US" sz="3800" dirty="0" smtClean="0"/>
              <a:t>).</a:t>
            </a:r>
          </a:p>
          <a:p>
            <a:r>
              <a:rPr lang="en-US" sz="3800" dirty="0"/>
              <a:t>As GH </a:t>
            </a:r>
            <a:r>
              <a:rPr lang="en-US" sz="3800" dirty="0" smtClean="0"/>
              <a:t>levels remain </a:t>
            </a:r>
            <a:r>
              <a:rPr lang="en-US" sz="3800" dirty="0"/>
              <a:t>elevated with </a:t>
            </a:r>
            <a:r>
              <a:rPr lang="en-US" sz="3800" dirty="0" err="1"/>
              <a:t>pegvisomant</a:t>
            </a:r>
            <a:r>
              <a:rPr lang="en-US" sz="3800" dirty="0"/>
              <a:t> therapy, </a:t>
            </a:r>
            <a:r>
              <a:rPr lang="en-US" sz="3800" dirty="0" smtClean="0"/>
              <a:t>measuring GH </a:t>
            </a:r>
            <a:r>
              <a:rPr lang="en-US" sz="3800" dirty="0"/>
              <a:t>in patients receiving </a:t>
            </a:r>
            <a:r>
              <a:rPr lang="en-US" sz="3800" dirty="0" err="1"/>
              <a:t>pegvisomant</a:t>
            </a:r>
            <a:r>
              <a:rPr lang="en-US" sz="3800" dirty="0"/>
              <a:t> should not </a:t>
            </a:r>
            <a:r>
              <a:rPr lang="en-US" sz="3800" dirty="0" smtClean="0"/>
              <a:t>be done (</a:t>
            </a:r>
            <a:r>
              <a:rPr lang="en-US" sz="3800" dirty="0"/>
              <a:t>high quality (HQ</a:t>
            </a:r>
            <a:r>
              <a:rPr lang="en-US" sz="3800" dirty="0" smtClean="0"/>
              <a:t>)).</a:t>
            </a:r>
          </a:p>
          <a:p>
            <a:r>
              <a:rPr lang="en-US" sz="3800" dirty="0"/>
              <a:t>performing an OGTT in patients </a:t>
            </a:r>
            <a:r>
              <a:rPr lang="en-US" sz="3800" dirty="0" smtClean="0"/>
              <a:t>treated with </a:t>
            </a:r>
            <a:r>
              <a:rPr lang="en-US" sz="3800" dirty="0"/>
              <a:t>an SRL is not likely to be clinically </a:t>
            </a:r>
            <a:r>
              <a:rPr lang="en-US" sz="3800" dirty="0" smtClean="0"/>
              <a:t>useful.</a:t>
            </a:r>
          </a:p>
          <a:p>
            <a:endParaRPr lang="en-US" sz="3800" dirty="0"/>
          </a:p>
          <a:p>
            <a:r>
              <a:rPr lang="en-US" sz="3800" dirty="0"/>
              <a:t>It is recommended that, whenever possible, endocrinologists use the same assay when monitoring IGF1 levels over time and that the selected assays adhere to accepted performance standards (strong recommendation (SR)). </a:t>
            </a:r>
          </a:p>
          <a:p>
            <a:endParaRPr lang="en-US" sz="3800" dirty="0"/>
          </a:p>
          <a:p>
            <a:r>
              <a:rPr lang="en-US" sz="3800" dirty="0"/>
              <a:t>IGF1 levels assay : Mass spectrometry better than older immunoassays  </a:t>
            </a:r>
            <a:endParaRPr lang="en-US" sz="3800" dirty="0" smtClean="0"/>
          </a:p>
          <a:p>
            <a:endParaRPr lang="en-US" sz="3800" dirty="0"/>
          </a:p>
          <a:p>
            <a:r>
              <a:rPr lang="en-US" sz="3800" dirty="0"/>
              <a:t>When ultrasensitive GH assays are available, we recommend an OGTT GH cut- off of 0.4 </a:t>
            </a:r>
            <a:r>
              <a:rPr lang="en-US" sz="3800" dirty="0" err="1"/>
              <a:t>μg</a:t>
            </a:r>
            <a:r>
              <a:rPr lang="en-US" sz="3800" dirty="0"/>
              <a:t>/l (SR</a:t>
            </a:r>
            <a:r>
              <a:rPr lang="en-US" sz="3800" dirty="0" smtClean="0"/>
              <a:t>).</a:t>
            </a:r>
            <a:endParaRPr lang="en-US" dirty="0" smtClean="0"/>
          </a:p>
          <a:p>
            <a:endParaRPr lang="en-US" sz="1600" dirty="0" smtClean="0">
              <a:solidFill>
                <a:srgbClr val="7030A0"/>
              </a:solidFill>
            </a:endParaRPr>
          </a:p>
          <a:p>
            <a:endParaRPr lang="en-US" sz="1600" dirty="0">
              <a:solidFill>
                <a:srgbClr val="7030A0"/>
              </a:solidFill>
            </a:endParaRPr>
          </a:p>
          <a:p>
            <a:r>
              <a:rPr lang="en-US" sz="1600" dirty="0" smtClean="0">
                <a:solidFill>
                  <a:srgbClr val="7030A0"/>
                </a:solidFill>
              </a:rPr>
              <a:t>A </a:t>
            </a:r>
            <a:r>
              <a:rPr lang="en-US" sz="1600" dirty="0">
                <a:solidFill>
                  <a:srgbClr val="7030A0"/>
                </a:solidFill>
              </a:rPr>
              <a:t>Consensus Statement on  acromegaly therapeutic outcomes                    </a:t>
            </a:r>
            <a:r>
              <a:rPr lang="en-US" sz="1600" dirty="0" err="1">
                <a:solidFill>
                  <a:srgbClr val="7030A0"/>
                </a:solidFill>
              </a:rPr>
              <a:t>NATuRE</a:t>
            </a:r>
            <a:r>
              <a:rPr lang="en-US" sz="1600" dirty="0">
                <a:solidFill>
                  <a:srgbClr val="7030A0"/>
                </a:solidFill>
              </a:rPr>
              <a:t> </a:t>
            </a:r>
            <a:r>
              <a:rPr lang="en-US" sz="1600" dirty="0" err="1">
                <a:solidFill>
                  <a:srgbClr val="7030A0"/>
                </a:solidFill>
              </a:rPr>
              <a:t>REvIEWS</a:t>
            </a:r>
            <a:r>
              <a:rPr lang="en-US" sz="1600" dirty="0">
                <a:solidFill>
                  <a:srgbClr val="7030A0"/>
                </a:solidFill>
              </a:rPr>
              <a:t> | </a:t>
            </a:r>
            <a:r>
              <a:rPr lang="en-US" sz="1600" dirty="0" err="1">
                <a:solidFill>
                  <a:srgbClr val="7030A0"/>
                </a:solidFill>
              </a:rPr>
              <a:t>EndoCrinoloGy</a:t>
            </a:r>
            <a:r>
              <a:rPr lang="en-US" sz="1600" dirty="0">
                <a:solidFill>
                  <a:srgbClr val="7030A0"/>
                </a:solidFill>
              </a:rPr>
              <a:t>     SEPTEMBER 2018 | volume </a:t>
            </a:r>
            <a:r>
              <a:rPr lang="en-US" sz="1600" dirty="0" smtClean="0">
                <a:solidFill>
                  <a:srgbClr val="7030A0"/>
                </a:solidFill>
              </a:rPr>
              <a:t>14</a:t>
            </a:r>
            <a:endParaRPr lang="en-US" sz="1600" dirty="0">
              <a:solidFill>
                <a:srgbClr val="7030A0"/>
              </a:solidFill>
            </a:endParaRPr>
          </a:p>
        </p:txBody>
      </p:sp>
    </p:spTree>
    <p:extLst>
      <p:ext uri="{BB962C8B-B14F-4D97-AF65-F5344CB8AC3E}">
        <p14:creationId xmlns:p14="http://schemas.microsoft.com/office/powerpoint/2010/main" val="11916029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SSTR expression, coupled with histologic or MRI </a:t>
            </a:r>
            <a:r>
              <a:rPr lang="en-US" dirty="0" smtClean="0"/>
              <a:t>findings model </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Identify </a:t>
            </a:r>
            <a:r>
              <a:rPr lang="en-US" sz="2800" dirty="0"/>
              <a:t>the morphologic phenotype, can be used in selecting an initial post-surgical medical option </a:t>
            </a:r>
          </a:p>
          <a:p>
            <a:endParaRPr lang="en-US" sz="2800" dirty="0" smtClean="0"/>
          </a:p>
          <a:p>
            <a:r>
              <a:rPr lang="en-US" sz="2800" dirty="0"/>
              <a:t>Several additional considerations apply: </a:t>
            </a:r>
            <a:endParaRPr lang="en-US" sz="2800" dirty="0" smtClean="0"/>
          </a:p>
          <a:p>
            <a:endParaRPr lang="en-US" sz="2800" dirty="0" smtClean="0"/>
          </a:p>
          <a:p>
            <a:r>
              <a:rPr lang="en-US" sz="2800" dirty="0" smtClean="0"/>
              <a:t>First</a:t>
            </a:r>
            <a:r>
              <a:rPr lang="en-US" sz="2800" dirty="0"/>
              <a:t>, SSAs directly reduce tumor size, an important clinical target in some patients with extensive or fast-growing residual tumor mass, and for those who experience headaches or compressive symptoms associated with pituitary tumor mass </a:t>
            </a:r>
            <a:r>
              <a:rPr lang="en-US" sz="2800" dirty="0" smtClean="0"/>
              <a:t>effects. </a:t>
            </a:r>
          </a:p>
          <a:p>
            <a:endParaRPr lang="en-US" sz="2800" dirty="0" smtClean="0"/>
          </a:p>
          <a:p>
            <a:r>
              <a:rPr lang="en-US" sz="2800" dirty="0" smtClean="0"/>
              <a:t>Second</a:t>
            </a:r>
            <a:r>
              <a:rPr lang="en-US" sz="2800" dirty="0"/>
              <a:t>, DA treatment represents a reasonable option for patients with modest IGF-1 </a:t>
            </a:r>
            <a:r>
              <a:rPr lang="en-US" sz="2800" dirty="0" smtClean="0"/>
              <a:t>excess. </a:t>
            </a:r>
          </a:p>
          <a:p>
            <a:endParaRPr lang="en-US" sz="2800" dirty="0" smtClean="0"/>
          </a:p>
          <a:p>
            <a:r>
              <a:rPr lang="en-US" sz="2800" dirty="0" smtClean="0"/>
              <a:t>Third</a:t>
            </a:r>
            <a:r>
              <a:rPr lang="en-US" sz="2800" dirty="0"/>
              <a:t>, loss of glycemic control with first- and second-generation SSAs contrasts with improved glycemic control and remission or amelioration of diabetes following GHRA </a:t>
            </a:r>
            <a:r>
              <a:rPr lang="en-US" sz="2800" dirty="0" smtClean="0"/>
              <a:t>monotherapy. </a:t>
            </a:r>
            <a:endParaRPr lang="en-US" sz="1200" dirty="0" smtClean="0">
              <a:solidFill>
                <a:srgbClr val="7030A0"/>
              </a:solidFill>
            </a:endParaRPr>
          </a:p>
          <a:p>
            <a:endParaRPr lang="en-US" sz="1200" dirty="0" smtClean="0">
              <a:solidFill>
                <a:srgbClr val="7030A0"/>
              </a:solidFill>
            </a:endParaRPr>
          </a:p>
          <a:p>
            <a:pPr marL="0" indent="0">
              <a:buNone/>
            </a:pPr>
            <a:endParaRPr lang="en-US" sz="1200" dirty="0">
              <a:solidFill>
                <a:srgbClr val="7030A0"/>
              </a:solidFill>
            </a:endParaRPr>
          </a:p>
          <a:p>
            <a:endParaRPr lang="en-US" sz="1200" dirty="0">
              <a:solidFill>
                <a:srgbClr val="7030A0"/>
              </a:solidFill>
            </a:endParaRPr>
          </a:p>
          <a:p>
            <a:endParaRPr lang="en-US" sz="1200" dirty="0" smtClean="0">
              <a:solidFill>
                <a:srgbClr val="7030A0"/>
              </a:solidFill>
            </a:endParaRPr>
          </a:p>
          <a:p>
            <a:endParaRPr lang="en-US" sz="1200" dirty="0" smtClean="0">
              <a:solidFill>
                <a:srgbClr val="7030A0"/>
              </a:solidFill>
            </a:endParaRPr>
          </a:p>
          <a:p>
            <a:endParaRPr lang="en-US" sz="1200" dirty="0">
              <a:solidFill>
                <a:srgbClr val="7030A0"/>
              </a:solidFill>
            </a:endParaRPr>
          </a:p>
          <a:p>
            <a:endParaRPr lang="en-US" sz="1200" dirty="0" smtClean="0">
              <a:solidFill>
                <a:srgbClr val="7030A0"/>
              </a:solidFill>
            </a:endParaRPr>
          </a:p>
          <a:p>
            <a:r>
              <a:rPr lang="en-US" sz="1200" dirty="0" smtClean="0">
                <a:solidFill>
                  <a:srgbClr val="7030A0"/>
                </a:solidFill>
              </a:rPr>
              <a:t>PREDICTIVE </a:t>
            </a:r>
            <a:r>
              <a:rPr lang="en-US" sz="1200" dirty="0">
                <a:solidFill>
                  <a:srgbClr val="7030A0"/>
                </a:solidFill>
              </a:rPr>
              <a:t>MARKERS FOR POST-SURGICAL MEDICAL MANAGEMENT OF ACROMEGALY: A SYSTEMATIC REVIEW AND CONSENSUS TREATMENT GUIDELINE</a:t>
            </a:r>
          </a:p>
          <a:p>
            <a:r>
              <a:rPr lang="en-US" sz="1200" dirty="0">
                <a:solidFill>
                  <a:srgbClr val="7030A0"/>
                </a:solidFill>
              </a:rPr>
              <a:t>DOI:10.4158/EP-2018-0500</a:t>
            </a:r>
          </a:p>
          <a:p>
            <a:r>
              <a:rPr lang="en-US" sz="1200" dirty="0">
                <a:solidFill>
                  <a:srgbClr val="7030A0"/>
                </a:solidFill>
              </a:rPr>
              <a:t>© 2018 AACE</a:t>
            </a:r>
            <a:endParaRPr lang="en-US" sz="1200" dirty="0"/>
          </a:p>
          <a:p>
            <a:endParaRPr lang="en-US" sz="1200" dirty="0"/>
          </a:p>
        </p:txBody>
      </p:sp>
    </p:spTree>
    <p:extLst>
      <p:ext uri="{BB962C8B-B14F-4D97-AF65-F5344CB8AC3E}">
        <p14:creationId xmlns:p14="http://schemas.microsoft.com/office/powerpoint/2010/main" val="40990971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sz="900" dirty="0">
                <a:solidFill>
                  <a:srgbClr val="7030A0"/>
                </a:solidFill>
              </a:rPr>
              <a:t>PREDICTIVE MARKERS FOR POST-SURGICAL MEDICAL MANAGEMENT OF ACROMEGALY: A SYSTEMATIC REVIEW AND CONSENSUS TREATMENT GUIDELINE</a:t>
            </a:r>
          </a:p>
          <a:p>
            <a:r>
              <a:rPr lang="en-US" sz="900" dirty="0">
                <a:solidFill>
                  <a:srgbClr val="7030A0"/>
                </a:solidFill>
              </a:rPr>
              <a:t>DOI:10.4158/EP-2018-0500</a:t>
            </a:r>
          </a:p>
          <a:p>
            <a:r>
              <a:rPr lang="en-US" sz="900" dirty="0">
                <a:solidFill>
                  <a:srgbClr val="7030A0"/>
                </a:solidFill>
              </a:rPr>
              <a:t>© 2018 AACE</a:t>
            </a:r>
            <a:endParaRPr lang="en-US" sz="9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0"/>
            <a:ext cx="11877675" cy="928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4465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301" y="97321"/>
            <a:ext cx="8460366" cy="661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2457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Inadequate </a:t>
            </a:r>
            <a:r>
              <a:rPr lang="en-US" dirty="0"/>
              <a:t>control from initial therapy, </a:t>
            </a:r>
          </a:p>
        </p:txBody>
      </p:sp>
      <p:sp>
        <p:nvSpPr>
          <p:cNvPr id="3" name="Content Placeholder 2"/>
          <p:cNvSpPr>
            <a:spLocks noGrp="1"/>
          </p:cNvSpPr>
          <p:nvPr>
            <p:ph idx="1"/>
          </p:nvPr>
        </p:nvSpPr>
        <p:spPr/>
        <p:txBody>
          <a:bodyPr>
            <a:normAutofit fontScale="92500" lnSpcReduction="20000"/>
          </a:bodyPr>
          <a:lstStyle/>
          <a:p>
            <a:r>
              <a:rPr lang="en-US" dirty="0" smtClean="0"/>
              <a:t>Adjunctive </a:t>
            </a:r>
            <a:r>
              <a:rPr lang="en-US" dirty="0"/>
              <a:t>radiotherapy or surgical </a:t>
            </a:r>
            <a:r>
              <a:rPr lang="en-US" dirty="0" err="1"/>
              <a:t>debulking</a:t>
            </a:r>
            <a:r>
              <a:rPr lang="en-US" dirty="0"/>
              <a:t> should be considered </a:t>
            </a:r>
            <a:endParaRPr lang="en-US" dirty="0" smtClean="0"/>
          </a:p>
          <a:p>
            <a:endParaRPr lang="en-US" dirty="0" smtClean="0"/>
          </a:p>
          <a:p>
            <a:endParaRPr lang="en-US" dirty="0"/>
          </a:p>
          <a:p>
            <a:r>
              <a:rPr lang="en-US" dirty="0"/>
              <a:t>combination therapy </a:t>
            </a:r>
            <a:r>
              <a:rPr lang="en-US" dirty="0" smtClean="0"/>
              <a:t>:</a:t>
            </a:r>
          </a:p>
          <a:p>
            <a:r>
              <a:rPr lang="en-US" dirty="0" smtClean="0"/>
              <a:t>Potent </a:t>
            </a:r>
            <a:r>
              <a:rPr lang="en-US" dirty="0"/>
              <a:t>IGF-1 suppression with GHRA treatment, plus tumor growth suppression with an SSA or suppression of hyperprolactinemia with a DA. </a:t>
            </a:r>
            <a:endParaRPr lang="en-US" dirty="0" smtClean="0"/>
          </a:p>
          <a:p>
            <a:endParaRPr lang="en-US" dirty="0"/>
          </a:p>
          <a:p>
            <a:r>
              <a:rPr lang="en-US" dirty="0"/>
              <a:t>However, it does not appear that combination of SSAs with </a:t>
            </a:r>
            <a:r>
              <a:rPr lang="en-US" dirty="0" err="1"/>
              <a:t>pegvisomant</a:t>
            </a:r>
            <a:r>
              <a:rPr lang="en-US" dirty="0"/>
              <a:t> offsets risk of SSA-induced </a:t>
            </a:r>
            <a:r>
              <a:rPr lang="en-US" dirty="0" smtClean="0"/>
              <a:t>hyperglycemia.</a:t>
            </a:r>
          </a:p>
          <a:p>
            <a:endParaRPr lang="en-US" dirty="0" smtClean="0"/>
          </a:p>
          <a:p>
            <a:endParaRPr lang="en-US" dirty="0"/>
          </a:p>
          <a:p>
            <a:endParaRPr lang="en-US" dirty="0" smtClean="0"/>
          </a:p>
          <a:p>
            <a:r>
              <a:rPr lang="en-US" sz="1300" dirty="0">
                <a:solidFill>
                  <a:srgbClr val="7030A0"/>
                </a:solidFill>
              </a:rPr>
              <a:t>PREDICTIVE MARKERS FOR POST-SURGICAL MEDICAL MANAGEMENT OF ACROMEGALY: A SYSTEMATIC REVIEW AND CONSENSUS TREATMENT GUIDELINE</a:t>
            </a:r>
          </a:p>
          <a:p>
            <a:r>
              <a:rPr lang="en-US" sz="1300" dirty="0">
                <a:solidFill>
                  <a:srgbClr val="7030A0"/>
                </a:solidFill>
              </a:rPr>
              <a:t>DOI:10.4158/EP-2018-0500</a:t>
            </a:r>
          </a:p>
          <a:p>
            <a:r>
              <a:rPr lang="en-US" sz="1300" dirty="0">
                <a:solidFill>
                  <a:srgbClr val="7030A0"/>
                </a:solidFill>
              </a:rPr>
              <a:t>© 2018 AACE</a:t>
            </a:r>
            <a:endParaRPr lang="en-US" sz="1300" dirty="0"/>
          </a:p>
          <a:p>
            <a:endParaRPr lang="en-US" dirty="0"/>
          </a:p>
        </p:txBody>
      </p:sp>
    </p:spTree>
    <p:extLst>
      <p:ext uri="{BB962C8B-B14F-4D97-AF65-F5344CB8AC3E}">
        <p14:creationId xmlns:p14="http://schemas.microsoft.com/office/powerpoint/2010/main" val="31754206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Stereotactic radiation </a:t>
            </a:r>
            <a:r>
              <a:rPr lang="en-US" b="1" dirty="0" smtClean="0"/>
              <a:t>therapy (RT)</a:t>
            </a:r>
            <a:endParaRPr lang="en-US" dirty="0"/>
          </a:p>
        </p:txBody>
      </p:sp>
      <p:sp>
        <p:nvSpPr>
          <p:cNvPr id="3" name="Content Placeholder 2"/>
          <p:cNvSpPr>
            <a:spLocks noGrp="1"/>
          </p:cNvSpPr>
          <p:nvPr>
            <p:ph idx="1"/>
          </p:nvPr>
        </p:nvSpPr>
        <p:spPr/>
        <p:txBody>
          <a:bodyPr>
            <a:normAutofit lnSpcReduction="10000"/>
          </a:bodyPr>
          <a:lstStyle/>
          <a:p>
            <a:r>
              <a:rPr lang="en-US" dirty="0"/>
              <a:t> — If medical therapy is ineffective or not </a:t>
            </a:r>
            <a:r>
              <a:rPr lang="en-US" dirty="0" smtClean="0"/>
              <a:t>tolerated</a:t>
            </a:r>
          </a:p>
          <a:p>
            <a:endParaRPr lang="en-US" dirty="0" smtClean="0"/>
          </a:p>
          <a:p>
            <a:r>
              <a:rPr lang="en-US" dirty="0" smtClean="0"/>
              <a:t>Other </a:t>
            </a:r>
            <a:r>
              <a:rPr lang="en-US" dirty="0"/>
              <a:t>indications for RT include </a:t>
            </a:r>
            <a:r>
              <a:rPr lang="en-US" dirty="0" smtClean="0"/>
              <a:t>:</a:t>
            </a:r>
            <a:endParaRPr lang="en-US" dirty="0"/>
          </a:p>
          <a:p>
            <a:pPr marL="0" indent="0">
              <a:buNone/>
            </a:pPr>
            <a:r>
              <a:rPr lang="en-US" dirty="0" smtClean="0"/>
              <a:t>●</a:t>
            </a:r>
            <a:r>
              <a:rPr lang="en-US" dirty="0"/>
              <a:t>An adenoma increasing in size despite medical therapy (</a:t>
            </a:r>
            <a:r>
              <a:rPr lang="en-US" dirty="0" err="1"/>
              <a:t>ie</a:t>
            </a:r>
            <a:r>
              <a:rPr lang="en-US" dirty="0"/>
              <a:t>, somatostatin analog plus </a:t>
            </a:r>
            <a:r>
              <a:rPr lang="en-US" u="sng" dirty="0" err="1"/>
              <a:t>pegvisomant</a:t>
            </a:r>
            <a:r>
              <a:rPr lang="en-US" dirty="0"/>
              <a:t>)</a:t>
            </a:r>
          </a:p>
          <a:p>
            <a:r>
              <a:rPr lang="en-US" dirty="0"/>
              <a:t>●Aggressive or atypical adenomas</a:t>
            </a:r>
          </a:p>
          <a:p>
            <a:r>
              <a:rPr lang="en-US" dirty="0"/>
              <a:t>●Patient desire to avoid the cost and administration of long-term medical therapy</a:t>
            </a:r>
          </a:p>
          <a:p>
            <a:endParaRPr lang="en-US" dirty="0" smtClean="0"/>
          </a:p>
          <a:p>
            <a:endParaRPr lang="en-US" dirty="0"/>
          </a:p>
          <a:p>
            <a:endParaRPr lang="en-US" sz="1100" dirty="0" smtClean="0">
              <a:solidFill>
                <a:srgbClr val="7030A0"/>
              </a:solidFill>
            </a:endParaRPr>
          </a:p>
          <a:p>
            <a:endParaRPr lang="en-US" sz="1100" dirty="0">
              <a:solidFill>
                <a:srgbClr val="7030A0"/>
              </a:solidFill>
            </a:endParaRPr>
          </a:p>
          <a:p>
            <a:endParaRPr lang="en-US" sz="1100" dirty="0" smtClean="0">
              <a:solidFill>
                <a:srgbClr val="7030A0"/>
              </a:solidFill>
            </a:endParaRPr>
          </a:p>
          <a:p>
            <a:endParaRPr lang="en-US" sz="1100" dirty="0">
              <a:solidFill>
                <a:srgbClr val="7030A0"/>
              </a:solidFill>
            </a:endParaRPr>
          </a:p>
          <a:p>
            <a:r>
              <a:rPr lang="en-US" sz="1100" dirty="0" smtClean="0">
                <a:solidFill>
                  <a:srgbClr val="7030A0"/>
                </a:solidFill>
              </a:rPr>
              <a:t>UP </a:t>
            </a:r>
            <a:r>
              <a:rPr lang="en-US" sz="1100" dirty="0">
                <a:solidFill>
                  <a:srgbClr val="7030A0"/>
                </a:solidFill>
              </a:rPr>
              <a:t>TODATE2020</a:t>
            </a:r>
          </a:p>
          <a:p>
            <a:endParaRPr lang="en-US" dirty="0"/>
          </a:p>
        </p:txBody>
      </p:sp>
    </p:spTree>
    <p:extLst>
      <p:ext uri="{BB962C8B-B14F-4D97-AF65-F5344CB8AC3E}">
        <p14:creationId xmlns:p14="http://schemas.microsoft.com/office/powerpoint/2010/main" val="16858426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609"/>
            <a:ext cx="12192000" cy="7748649"/>
          </a:xfrm>
        </p:spPr>
      </p:pic>
      <p:sp>
        <p:nvSpPr>
          <p:cNvPr id="5" name="TextBox 4"/>
          <p:cNvSpPr txBox="1"/>
          <p:nvPr/>
        </p:nvSpPr>
        <p:spPr>
          <a:xfrm>
            <a:off x="1840668" y="605647"/>
            <a:ext cx="8039594" cy="769441"/>
          </a:xfrm>
          <a:prstGeom prst="rect">
            <a:avLst/>
          </a:prstGeom>
          <a:noFill/>
        </p:spPr>
        <p:txBody>
          <a:bodyPr wrap="square" rtlCol="0">
            <a:spAutoFit/>
          </a:bodyPr>
          <a:lstStyle/>
          <a:p>
            <a:pPr algn="ctr"/>
            <a:r>
              <a:rPr lang="en-US" sz="4400" dirty="0" smtClean="0">
                <a:solidFill>
                  <a:srgbClr val="FFFF00"/>
                </a:solidFill>
                <a:latin typeface="Times New Roman" panose="02020603050405020304" pitchFamily="18" charset="0"/>
                <a:cs typeface="Times New Roman" panose="02020603050405020304" pitchFamily="18" charset="0"/>
              </a:rPr>
              <a:t>Thanks for your attention</a:t>
            </a:r>
            <a:endParaRPr lang="en-US" sz="4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419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7122</TotalTime>
  <Words>5571</Words>
  <Application>Microsoft Office PowerPoint</Application>
  <PresentationFormat>Custom</PresentationFormat>
  <Paragraphs>997</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Clarity</vt:lpstr>
      <vt:lpstr>I</vt:lpstr>
      <vt:lpstr>  Medical Treatment with Somatostatin Analogues &amp;  PREDICTIVE MARKERS FOR POST-SURGICAL MEDICAL MANAGEMENT OF ACROMEGALY </vt:lpstr>
      <vt:lpstr>Acromegaly </vt:lpstr>
      <vt:lpstr>The primary treatment for acromegaly</vt:lpstr>
      <vt:lpstr>The success rate of surgical treatment</vt:lpstr>
      <vt:lpstr>PowerPoint Presentation</vt:lpstr>
      <vt:lpstr>Treatment outcome goals</vt:lpstr>
      <vt:lpstr>Factors  that affected GH</vt:lpstr>
      <vt:lpstr>Treatment outcome goals A Consensus Statement on  acromegaly therapeutic outcomes</vt:lpstr>
      <vt:lpstr>Clinical symptoms</vt:lpstr>
      <vt:lpstr>Management of the patient with acromegaly</vt:lpstr>
      <vt:lpstr>PowerPoint Presentation</vt:lpstr>
      <vt:lpstr>PowerPoint Presentation</vt:lpstr>
      <vt:lpstr>Medical treatment</vt:lpstr>
      <vt:lpstr>  Somatostatin Analogues </vt:lpstr>
      <vt:lpstr>Dopamine agonists (DAs) </vt:lpstr>
      <vt:lpstr>Dopamine agonists (DAs) </vt:lpstr>
      <vt:lpstr>GH receptor antagonist (GHRA) </vt:lpstr>
      <vt:lpstr>Oestrogens and SERMs</vt:lpstr>
      <vt:lpstr>The treatment goals for acromegaly</vt:lpstr>
      <vt:lpstr>SOMATOSTATIN AND THE SOMATOSTATIN RECEPTOR</vt:lpstr>
      <vt:lpstr>SOMATOSTATIN AND THE SOMATOSTATIN RECEPTOR</vt:lpstr>
      <vt:lpstr>PowerPoint Presentation</vt:lpstr>
      <vt:lpstr>Somatostatin receptors (SSTR) </vt:lpstr>
      <vt:lpstr>SSTR</vt:lpstr>
      <vt:lpstr>SOMATOSTATIN ANALOGUES</vt:lpstr>
      <vt:lpstr>Endogenous somatostatin</vt:lpstr>
      <vt:lpstr>Somatostatin analogues</vt:lpstr>
      <vt:lpstr>Somatostatin analogues</vt:lpstr>
      <vt:lpstr>Octreotide </vt:lpstr>
      <vt:lpstr>Octreotide LAR</vt:lpstr>
      <vt:lpstr>Octreotide LAR</vt:lpstr>
      <vt:lpstr>Lanreotide </vt:lpstr>
      <vt:lpstr>The lanreotide ATG </vt:lpstr>
      <vt:lpstr>Pasireotide</vt:lpstr>
      <vt:lpstr>Pasireotide</vt:lpstr>
      <vt:lpstr>Pasireotide LAR</vt:lpstr>
      <vt:lpstr>PowerPoint Presentation</vt:lpstr>
      <vt:lpstr>Oral octreotide</vt:lpstr>
      <vt:lpstr>Oral octreotide</vt:lpstr>
      <vt:lpstr>Oral octreotide</vt:lpstr>
      <vt:lpstr>Somatostatin analogues</vt:lpstr>
      <vt:lpstr>Somatostatin before or after surgery</vt:lpstr>
      <vt:lpstr>Failed to meet the treatment goal after 12 months</vt:lpstr>
      <vt:lpstr>PAOLA study</vt:lpstr>
      <vt:lpstr>INITIAL DOSE AND DOSE ADJUSTMENT DURING SOMATOSTATIN ANALOGUE TREATMENT</vt:lpstr>
      <vt:lpstr>PowerPoint Presentation</vt:lpstr>
      <vt:lpstr>octreotide LAR </vt:lpstr>
      <vt:lpstr>The Korean Endocrine Society (KES) statement</vt:lpstr>
      <vt:lpstr>The Korean Endocrine Society (KES) statement</vt:lpstr>
      <vt:lpstr>During somatostatin analogue treatment</vt:lpstr>
      <vt:lpstr>Lanreotide ATG</vt:lpstr>
      <vt:lpstr>Pasireotide LAR </vt:lpstr>
      <vt:lpstr>SWITCHING SOMATOSTATIN ANALOGUES </vt:lpstr>
      <vt:lpstr>PowerPoint Presentation</vt:lpstr>
      <vt:lpstr>Switched to pasireotide LAR</vt:lpstr>
      <vt:lpstr>Stable disease activity</vt:lpstr>
      <vt:lpstr>SWITCHING  SOMATOSTATIN  ANALOGUES </vt:lpstr>
      <vt:lpstr>EXTENDED DOSE INTERVAL  (EDI)FOR LANREOTIDE ATG</vt:lpstr>
      <vt:lpstr>EXTENDED DOSE INTERVAL  (EDI)FOR LANREOTIDE ATG</vt:lpstr>
      <vt:lpstr>SPECIAL CIRCUMSTANCES</vt:lpstr>
      <vt:lpstr>Adverse effects of somatostatin analogues </vt:lpstr>
      <vt:lpstr>Adverse effects of somatostatin analogues </vt:lpstr>
      <vt:lpstr>Blood glucose &amp; somatostatin analogues </vt:lpstr>
      <vt:lpstr> Octreotide</vt:lpstr>
      <vt:lpstr>Lanreotide</vt:lpstr>
      <vt:lpstr>Blood glucose &amp; somatostatin analogues </vt:lpstr>
      <vt:lpstr>Pasireotide </vt:lpstr>
      <vt:lpstr>Hyperglycemia during somatostatin analogue therapy</vt:lpstr>
      <vt:lpstr>Pregnancy during the use of somatostatin analogues </vt:lpstr>
      <vt:lpstr>Pregnancy during the use of somatostatin analogues </vt:lpstr>
      <vt:lpstr>    Review Article PREDICTIVE MARKERS FOR POST-SURGICAL MEDICAL MANAGEMENT OF ACROMEGALY:  A SYSTEMATIC REVIEW AND CONSENSUS TREATMENT GUIDELINE </vt:lpstr>
      <vt:lpstr>Selection of medical therapy</vt:lpstr>
      <vt:lpstr>Canadian acromegaly specialists </vt:lpstr>
      <vt:lpstr>Expression of SSTR protein</vt:lpstr>
      <vt:lpstr>Cytokeratin staining pattern</vt:lpstr>
      <vt:lpstr>Densely granulated phenotype (DG)</vt:lpstr>
      <vt:lpstr>Sparsely granulated (SG) tumors</vt:lpstr>
      <vt:lpstr>DG tumors</vt:lpstr>
      <vt:lpstr>SSTR2 expression </vt:lpstr>
      <vt:lpstr>SSTR protein</vt:lpstr>
      <vt:lpstr>SSTR2 is clearly insufficient</vt:lpstr>
      <vt:lpstr>DG tumors &amp; SSTR2</vt:lpstr>
      <vt:lpstr>MRI T2 hypointensity</vt:lpstr>
      <vt:lpstr>MRI</vt:lpstr>
      <vt:lpstr>PowerPoint Presentation</vt:lpstr>
      <vt:lpstr>Fail to respond to SSA treatment</vt:lpstr>
      <vt:lpstr>Glucose metabolism </vt:lpstr>
      <vt:lpstr>Glucose metabolism </vt:lpstr>
      <vt:lpstr>SSTR expression, coupled with histologic or MRI findings model </vt:lpstr>
      <vt:lpstr>PowerPoint Presentation</vt:lpstr>
      <vt:lpstr>PowerPoint Presentation</vt:lpstr>
      <vt:lpstr>Inadequate control from initial therapy, </vt:lpstr>
      <vt:lpstr>Stereotactic radiation therapy (RT)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Atefe</dc:creator>
  <cp:lastModifiedBy>tofighi</cp:lastModifiedBy>
  <cp:revision>483</cp:revision>
  <dcterms:created xsi:type="dcterms:W3CDTF">2020-05-01T08:40:50Z</dcterms:created>
  <dcterms:modified xsi:type="dcterms:W3CDTF">2020-06-08T06:46:16Z</dcterms:modified>
</cp:coreProperties>
</file>