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0"/>
  </p:notesMasterIdLst>
  <p:sldIdLst>
    <p:sldId id="258" r:id="rId2"/>
    <p:sldId id="256" r:id="rId3"/>
    <p:sldId id="259" r:id="rId4"/>
    <p:sldId id="260" r:id="rId5"/>
    <p:sldId id="261" r:id="rId6"/>
    <p:sldId id="257" r:id="rId7"/>
    <p:sldId id="262" r:id="rId8"/>
    <p:sldId id="263" r:id="rId9"/>
    <p:sldId id="264" r:id="rId10"/>
    <p:sldId id="265" r:id="rId11"/>
    <p:sldId id="266" r:id="rId12"/>
    <p:sldId id="267" r:id="rId13"/>
    <p:sldId id="268" r:id="rId14"/>
    <p:sldId id="269" r:id="rId15"/>
    <p:sldId id="270" r:id="rId16"/>
    <p:sldId id="273" r:id="rId17"/>
    <p:sldId id="402" r:id="rId18"/>
    <p:sldId id="369" r:id="rId19"/>
    <p:sldId id="370" r:id="rId20"/>
    <p:sldId id="371" r:id="rId21"/>
    <p:sldId id="404" r:id="rId22"/>
    <p:sldId id="373" r:id="rId23"/>
    <p:sldId id="379" r:id="rId24"/>
    <p:sldId id="380" r:id="rId25"/>
    <p:sldId id="381" r:id="rId26"/>
    <p:sldId id="382" r:id="rId27"/>
    <p:sldId id="383" r:id="rId28"/>
    <p:sldId id="384" r:id="rId29"/>
    <p:sldId id="385" r:id="rId30"/>
    <p:sldId id="386" r:id="rId31"/>
    <p:sldId id="387" r:id="rId32"/>
    <p:sldId id="388" r:id="rId33"/>
    <p:sldId id="272" r:id="rId34"/>
    <p:sldId id="406" r:id="rId35"/>
    <p:sldId id="389" r:id="rId36"/>
    <p:sldId id="391" r:id="rId37"/>
    <p:sldId id="392" r:id="rId38"/>
    <p:sldId id="393" r:id="rId39"/>
    <p:sldId id="394" r:id="rId40"/>
    <p:sldId id="395" r:id="rId41"/>
    <p:sldId id="396" r:id="rId42"/>
    <p:sldId id="397" r:id="rId43"/>
    <p:sldId id="398" r:id="rId44"/>
    <p:sldId id="399" r:id="rId45"/>
    <p:sldId id="400" r:id="rId46"/>
    <p:sldId id="401" r:id="rId47"/>
    <p:sldId id="274" r:id="rId48"/>
    <p:sldId id="279" r:id="rId49"/>
    <p:sldId id="276" r:id="rId50"/>
    <p:sldId id="275" r:id="rId51"/>
    <p:sldId id="280" r:id="rId52"/>
    <p:sldId id="278" r:id="rId53"/>
    <p:sldId id="281" r:id="rId54"/>
    <p:sldId id="277" r:id="rId55"/>
    <p:sldId id="282" r:id="rId56"/>
    <p:sldId id="283" r:id="rId57"/>
    <p:sldId id="284" r:id="rId58"/>
    <p:sldId id="285" r:id="rId59"/>
    <p:sldId id="286" r:id="rId60"/>
    <p:sldId id="287" r:id="rId61"/>
    <p:sldId id="288" r:id="rId62"/>
    <p:sldId id="289" r:id="rId63"/>
    <p:sldId id="290" r:id="rId64"/>
    <p:sldId id="291" r:id="rId65"/>
    <p:sldId id="292" r:id="rId66"/>
    <p:sldId id="293" r:id="rId67"/>
    <p:sldId id="294" r:id="rId68"/>
    <p:sldId id="295" r:id="rId69"/>
    <p:sldId id="296" r:id="rId70"/>
    <p:sldId id="297" r:id="rId71"/>
    <p:sldId id="298" r:id="rId72"/>
    <p:sldId id="299" r:id="rId73"/>
    <p:sldId id="300" r:id="rId74"/>
    <p:sldId id="301" r:id="rId75"/>
    <p:sldId id="324" r:id="rId76"/>
    <p:sldId id="325" r:id="rId77"/>
    <p:sldId id="302" r:id="rId78"/>
    <p:sldId id="303" r:id="rId79"/>
    <p:sldId id="305" r:id="rId80"/>
    <p:sldId id="306" r:id="rId81"/>
    <p:sldId id="304" r:id="rId82"/>
    <p:sldId id="307" r:id="rId83"/>
    <p:sldId id="308" r:id="rId84"/>
    <p:sldId id="309" r:id="rId85"/>
    <p:sldId id="310" r:id="rId86"/>
    <p:sldId id="326" r:id="rId87"/>
    <p:sldId id="329" r:id="rId88"/>
    <p:sldId id="330" r:id="rId89"/>
    <p:sldId id="331" r:id="rId90"/>
    <p:sldId id="332" r:id="rId91"/>
    <p:sldId id="333" r:id="rId92"/>
    <p:sldId id="368" r:id="rId93"/>
    <p:sldId id="357" r:id="rId94"/>
    <p:sldId id="358" r:id="rId95"/>
    <p:sldId id="359" r:id="rId96"/>
    <p:sldId id="360" r:id="rId97"/>
    <p:sldId id="361" r:id="rId98"/>
    <p:sldId id="367" r:id="rId9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a:srgbClr val="33CCFF"/>
    <a:srgbClr val="00FFFF"/>
    <a:srgbClr val="66CCFF"/>
    <a:srgbClr val="99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243E32-48E8-48CF-B0E6-DFF42A16D230}" type="datetimeFigureOut">
              <a:rPr lang="en-US" smtClean="0"/>
              <a:t>6/15/2019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FBECD5-7C26-4F62-8888-F643DE955F7C}" type="slidenum">
              <a:rPr lang="en-US" smtClean="0"/>
              <a:t>‹#›</a:t>
            </a:fld>
            <a:endParaRPr lang="en-US"/>
          </a:p>
        </p:txBody>
      </p:sp>
    </p:spTree>
    <p:extLst>
      <p:ext uri="{BB962C8B-B14F-4D97-AF65-F5344CB8AC3E}">
        <p14:creationId xmlns:p14="http://schemas.microsoft.com/office/powerpoint/2010/main" val="801211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FBECD5-7C26-4F62-8888-F643DE955F7C}" type="slidenum">
              <a:rPr lang="en-US" smtClean="0"/>
              <a:t>4</a:t>
            </a:fld>
            <a:endParaRPr lang="en-US"/>
          </a:p>
        </p:txBody>
      </p:sp>
    </p:spTree>
    <p:extLst>
      <p:ext uri="{BB962C8B-B14F-4D97-AF65-F5344CB8AC3E}">
        <p14:creationId xmlns:p14="http://schemas.microsoft.com/office/powerpoint/2010/main" val="1339576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Dual-Energy X-Ray Absorptiometry in the Diagnosis of Osteoporosis: A Practical Guide</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43FBECD5-7C26-4F62-8888-F643DE955F7C}" type="slidenum">
              <a:rPr lang="en-US" smtClean="0"/>
              <a:t>32</a:t>
            </a:fld>
            <a:endParaRPr lang="en-US"/>
          </a:p>
        </p:txBody>
      </p:sp>
    </p:spTree>
    <p:extLst>
      <p:ext uri="{BB962C8B-B14F-4D97-AF65-F5344CB8AC3E}">
        <p14:creationId xmlns:p14="http://schemas.microsoft.com/office/powerpoint/2010/main" val="852277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unique shapes of the posterior elements of the various lumbar vertebrae can be used as an aid in identifying the lumbar vertebrae. The posterior elements of L1, L2, and L3 have a U- or Y-shaped appearance. L4 can be described as looking like a block H or X. L5 has the appearance of a block I on its side. Although the transverse processes are generally not seen on a spine bone density study, the processes at L3 will sometimes be partially visible because this vertebra tends to have the largest transverse processes.</a:t>
            </a:r>
            <a:endParaRPr lang="en-US" dirty="0"/>
          </a:p>
        </p:txBody>
      </p:sp>
      <p:sp>
        <p:nvSpPr>
          <p:cNvPr id="4" name="Slide Number Placeholder 3"/>
          <p:cNvSpPr>
            <a:spLocks noGrp="1"/>
          </p:cNvSpPr>
          <p:nvPr>
            <p:ph type="sldNum" sz="quarter" idx="10"/>
          </p:nvPr>
        </p:nvSpPr>
        <p:spPr/>
        <p:txBody>
          <a:bodyPr/>
          <a:lstStyle/>
          <a:p>
            <a:fld id="{43FBECD5-7C26-4F62-8888-F643DE955F7C}" type="slidenum">
              <a:rPr lang="en-US" smtClean="0"/>
              <a:t>33</a:t>
            </a:fld>
            <a:endParaRPr lang="en-US"/>
          </a:p>
        </p:txBody>
      </p:sp>
    </p:spTree>
    <p:extLst>
      <p:ext uri="{BB962C8B-B14F-4D97-AF65-F5344CB8AC3E}">
        <p14:creationId xmlns:p14="http://schemas.microsoft.com/office/powerpoint/2010/main" val="3245057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FBECD5-7C26-4F62-8888-F643DE955F7C}" type="slidenum">
              <a:rPr lang="en-US" smtClean="0"/>
              <a:t>34</a:t>
            </a:fld>
            <a:endParaRPr lang="en-US"/>
          </a:p>
        </p:txBody>
      </p:sp>
    </p:spTree>
    <p:extLst>
      <p:ext uri="{BB962C8B-B14F-4D97-AF65-F5344CB8AC3E}">
        <p14:creationId xmlns:p14="http://schemas.microsoft.com/office/powerpoint/2010/main" val="3513387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and Ward triangle. Total hip image comprises four ROIs. Image includes all of femoral head and at least 1 cm</a:t>
            </a:r>
          </a:p>
          <a:p>
            <a:r>
              <a:rPr lang="en-US" sz="1200" b="0" i="0" u="none" strike="noStrike" kern="1200" baseline="0" dirty="0" smtClean="0">
                <a:solidFill>
                  <a:schemeClr val="tx1"/>
                </a:solidFill>
                <a:latin typeface="+mn-lt"/>
                <a:ea typeface="+mn-ea"/>
                <a:cs typeface="+mn-cs"/>
              </a:rPr>
              <a:t>under region of lesser trochanter, which should not be seen owing to rotation. Femoral axis is straight.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R=</a:t>
            </a:r>
            <a:r>
              <a:rPr lang="en-US" sz="1200" b="1" dirty="0" smtClean="0"/>
              <a:t>Dual-Energy X-Ray Absorptiometry in the Diagnosis of Osteoporosis: A Practical Guide</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43FBECD5-7C26-4F62-8888-F643DE955F7C}" type="slidenum">
              <a:rPr lang="en-US" smtClean="0"/>
              <a:t>39</a:t>
            </a:fld>
            <a:endParaRPr lang="en-US"/>
          </a:p>
        </p:txBody>
      </p:sp>
    </p:spTree>
    <p:extLst>
      <p:ext uri="{BB962C8B-B14F-4D97-AF65-F5344CB8AC3E}">
        <p14:creationId xmlns:p14="http://schemas.microsoft.com/office/powerpoint/2010/main" val="1124141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Dual-Energy X-Ray Absorptiometry in the Diagnosis of Osteoporosis: A Practical Guide(</a:t>
            </a:r>
            <a:r>
              <a:rPr lang="en-US" sz="1200" b="0" i="0" u="none" strike="noStrike" kern="1200" baseline="0" dirty="0" smtClean="0">
                <a:solidFill>
                  <a:schemeClr val="tx1"/>
                </a:solidFill>
                <a:latin typeface="+mn-lt"/>
                <a:ea typeface="+mn-ea"/>
                <a:cs typeface="+mn-cs"/>
              </a:rPr>
              <a:t>AJR:196, April 2011)</a:t>
            </a:r>
            <a:endParaRPr lang="en-US" dirty="0"/>
          </a:p>
        </p:txBody>
      </p:sp>
      <p:sp>
        <p:nvSpPr>
          <p:cNvPr id="4" name="Slide Number Placeholder 3"/>
          <p:cNvSpPr>
            <a:spLocks noGrp="1"/>
          </p:cNvSpPr>
          <p:nvPr>
            <p:ph type="sldNum" sz="quarter" idx="10"/>
          </p:nvPr>
        </p:nvSpPr>
        <p:spPr/>
        <p:txBody>
          <a:bodyPr/>
          <a:lstStyle/>
          <a:p>
            <a:fld id="{43FBECD5-7C26-4F62-8888-F643DE955F7C}" type="slidenum">
              <a:rPr lang="en-US" smtClean="0"/>
              <a:t>41</a:t>
            </a:fld>
            <a:endParaRPr lang="en-US"/>
          </a:p>
        </p:txBody>
      </p:sp>
    </p:spTree>
    <p:extLst>
      <p:ext uri="{BB962C8B-B14F-4D97-AF65-F5344CB8AC3E}">
        <p14:creationId xmlns:p14="http://schemas.microsoft.com/office/powerpoint/2010/main" val="2575254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FBECD5-7C26-4F62-8888-F643DE955F7C}" type="slidenum">
              <a:rPr lang="en-US" smtClean="0"/>
              <a:t>46</a:t>
            </a:fld>
            <a:endParaRPr lang="en-US"/>
          </a:p>
        </p:txBody>
      </p:sp>
    </p:spTree>
    <p:extLst>
      <p:ext uri="{BB962C8B-B14F-4D97-AF65-F5344CB8AC3E}">
        <p14:creationId xmlns:p14="http://schemas.microsoft.com/office/powerpoint/2010/main" val="2333111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(A) </a:t>
            </a:r>
            <a:r>
              <a:rPr lang="en-US" sz="1200" b="0" i="0" u="none" strike="noStrike" kern="1200" baseline="0" dirty="0" smtClean="0">
                <a:solidFill>
                  <a:schemeClr val="tx1"/>
                </a:solidFill>
                <a:latin typeface="+mn-lt"/>
                <a:ea typeface="+mn-ea"/>
                <a:cs typeface="+mn-cs"/>
              </a:rPr>
              <a:t>A DXA PA spine image acquired on the Lunar DPX. This is the spine image from</a:t>
            </a:r>
          </a:p>
          <a:p>
            <a:r>
              <a:rPr lang="en-US" sz="1200" b="0" i="0" u="none" strike="noStrike" kern="1200" baseline="0" dirty="0" smtClean="0">
                <a:solidFill>
                  <a:schemeClr val="tx1"/>
                </a:solidFill>
                <a:latin typeface="+mn-lt"/>
                <a:ea typeface="+mn-ea"/>
                <a:cs typeface="+mn-cs"/>
              </a:rPr>
              <a:t>the study shown in Fig. 2-4, with the intervertebral disk markers and bone-edge markers removed</a:t>
            </a:r>
          </a:p>
          <a:p>
            <a:r>
              <a:rPr lang="en-US" sz="1200" b="0" i="0" u="none" strike="noStrike" kern="1200" baseline="0" dirty="0" smtClean="0">
                <a:solidFill>
                  <a:schemeClr val="tx1"/>
                </a:solidFill>
                <a:latin typeface="+mn-lt"/>
                <a:ea typeface="+mn-ea"/>
                <a:cs typeface="+mn-cs"/>
              </a:rPr>
              <a:t>for clarity. </a:t>
            </a:r>
            <a:r>
              <a:rPr lang="en-US" sz="1200" b="1" i="0" u="none" strike="noStrike" kern="1200" baseline="0" dirty="0" smtClean="0">
                <a:solidFill>
                  <a:schemeClr val="tx1"/>
                </a:solidFill>
                <a:latin typeface="+mn-lt"/>
                <a:ea typeface="+mn-ea"/>
                <a:cs typeface="+mn-cs"/>
              </a:rPr>
              <a:t>(B) </a:t>
            </a:r>
            <a:r>
              <a:rPr lang="en-US" sz="1200" b="0" i="0" u="none" strike="noStrike" kern="1200" baseline="0" dirty="0" smtClean="0">
                <a:solidFill>
                  <a:schemeClr val="tx1"/>
                </a:solidFill>
                <a:latin typeface="+mn-lt"/>
                <a:ea typeface="+mn-ea"/>
                <a:cs typeface="+mn-cs"/>
              </a:rPr>
              <a:t>The shapes have been outlined for emphasis.</a:t>
            </a:r>
            <a:endParaRPr lang="en-US" dirty="0"/>
          </a:p>
        </p:txBody>
      </p:sp>
      <p:sp>
        <p:nvSpPr>
          <p:cNvPr id="4" name="Slide Number Placeholder 3"/>
          <p:cNvSpPr>
            <a:spLocks noGrp="1"/>
          </p:cNvSpPr>
          <p:nvPr>
            <p:ph type="sldNum" sz="quarter" idx="10"/>
          </p:nvPr>
        </p:nvSpPr>
        <p:spPr/>
        <p:txBody>
          <a:bodyPr/>
          <a:lstStyle/>
          <a:p>
            <a:fld id="{43FBECD5-7C26-4F62-8888-F643DE955F7C}" type="slidenum">
              <a:rPr lang="en-US" smtClean="0"/>
              <a:t>48</a:t>
            </a:fld>
            <a:endParaRPr lang="en-US"/>
          </a:p>
        </p:txBody>
      </p:sp>
    </p:spTree>
    <p:extLst>
      <p:ext uri="{BB962C8B-B14F-4D97-AF65-F5344CB8AC3E}">
        <p14:creationId xmlns:p14="http://schemas.microsoft.com/office/powerpoint/2010/main" val="3474381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DXA PA spine study acquired on the Lunar DPX. The shapes of the vertebrae in this</a:t>
            </a:r>
          </a:p>
          <a:p>
            <a:r>
              <a:rPr lang="en-US" sz="1200" b="0" i="0" u="none" strike="noStrike" kern="1200" baseline="0" dirty="0" smtClean="0">
                <a:solidFill>
                  <a:schemeClr val="tx1"/>
                </a:solidFill>
                <a:latin typeface="+mn-lt"/>
                <a:ea typeface="+mn-ea"/>
                <a:cs typeface="+mn-cs"/>
              </a:rPr>
              <a:t>image are primarily created by the posterior elements. The shapes in this study are classic. The</a:t>
            </a:r>
          </a:p>
          <a:p>
            <a:r>
              <a:rPr lang="en-US" sz="1200" b="0" i="0" u="none" strike="noStrike" kern="1200" baseline="0" dirty="0" smtClean="0">
                <a:solidFill>
                  <a:schemeClr val="tx1"/>
                </a:solidFill>
                <a:latin typeface="+mn-lt"/>
                <a:ea typeface="+mn-ea"/>
                <a:cs typeface="+mn-cs"/>
              </a:rPr>
              <a:t>expected increase in BMC and area is also seen from L1 to L4. The increase in BMD from L1 to</a:t>
            </a:r>
          </a:p>
          <a:p>
            <a:r>
              <a:rPr lang="en-US" sz="1200" b="0" i="0" u="none" strike="noStrike" kern="1200" baseline="0" dirty="0" smtClean="0">
                <a:solidFill>
                  <a:schemeClr val="tx1"/>
                </a:solidFill>
                <a:latin typeface="+mn-lt"/>
                <a:ea typeface="+mn-ea"/>
                <a:cs typeface="+mn-cs"/>
              </a:rPr>
              <a:t>L3, with a decline from L3 to L4, is also typical.</a:t>
            </a:r>
            <a:endParaRPr lang="en-US" dirty="0"/>
          </a:p>
        </p:txBody>
      </p:sp>
      <p:sp>
        <p:nvSpPr>
          <p:cNvPr id="4" name="Slide Number Placeholder 3"/>
          <p:cNvSpPr>
            <a:spLocks noGrp="1"/>
          </p:cNvSpPr>
          <p:nvPr>
            <p:ph type="sldNum" sz="quarter" idx="10"/>
          </p:nvPr>
        </p:nvSpPr>
        <p:spPr/>
        <p:txBody>
          <a:bodyPr/>
          <a:lstStyle/>
          <a:p>
            <a:fld id="{43FBECD5-7C26-4F62-8888-F643DE955F7C}" type="slidenum">
              <a:rPr lang="en-US" smtClean="0"/>
              <a:t>49</a:t>
            </a:fld>
            <a:endParaRPr lang="en-US"/>
          </a:p>
        </p:txBody>
      </p:sp>
    </p:spTree>
    <p:extLst>
      <p:ext uri="{BB962C8B-B14F-4D97-AF65-F5344CB8AC3E}">
        <p14:creationId xmlns:p14="http://schemas.microsoft.com/office/powerpoint/2010/main" val="3169826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Reprinted ref. </a:t>
            </a:r>
            <a:r>
              <a:rPr lang="en-US" sz="1200" b="0" i="1" u="none" strike="noStrike" kern="1200" baseline="0" dirty="0" smtClean="0">
                <a:solidFill>
                  <a:schemeClr val="tx1"/>
                </a:solidFill>
                <a:latin typeface="+mn-lt"/>
                <a:ea typeface="+mn-ea"/>
                <a:cs typeface="+mn-cs"/>
              </a:rPr>
              <a:t>12 </a:t>
            </a:r>
            <a:r>
              <a:rPr lang="en-US" sz="1200" b="0" i="0" u="none" strike="noStrike" kern="1200" baseline="0" dirty="0" smtClean="0">
                <a:solidFill>
                  <a:schemeClr val="tx1"/>
                </a:solidFill>
                <a:latin typeface="+mn-lt"/>
                <a:ea typeface="+mn-ea"/>
                <a:cs typeface="+mn-cs"/>
              </a:rPr>
              <a:t>with permission from the American Society for Bone and Mineral Research.</a:t>
            </a:r>
            <a:endParaRPr lang="en-US" dirty="0"/>
          </a:p>
        </p:txBody>
      </p:sp>
      <p:sp>
        <p:nvSpPr>
          <p:cNvPr id="4" name="Slide Number Placeholder 3"/>
          <p:cNvSpPr>
            <a:spLocks noGrp="1"/>
          </p:cNvSpPr>
          <p:nvPr>
            <p:ph type="sldNum" sz="quarter" idx="10"/>
          </p:nvPr>
        </p:nvSpPr>
        <p:spPr/>
        <p:txBody>
          <a:bodyPr/>
          <a:lstStyle/>
          <a:p>
            <a:fld id="{43FBECD5-7C26-4F62-8888-F643DE955F7C}" type="slidenum">
              <a:rPr lang="en-US" smtClean="0"/>
              <a:t>53</a:t>
            </a:fld>
            <a:endParaRPr lang="en-US"/>
          </a:p>
        </p:txBody>
      </p:sp>
    </p:spTree>
    <p:extLst>
      <p:ext uri="{BB962C8B-B14F-4D97-AF65-F5344CB8AC3E}">
        <p14:creationId xmlns:p14="http://schemas.microsoft.com/office/powerpoint/2010/main" val="1352984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DXA PA spine study acquired on the Lunar DPX. The vertebra labeled L4 has a classic</a:t>
            </a:r>
          </a:p>
          <a:p>
            <a:r>
              <a:rPr lang="en-US" sz="1200" b="0" i="0" u="none" strike="noStrike" kern="1200" baseline="0" dirty="0" smtClean="0">
                <a:solidFill>
                  <a:schemeClr val="tx1"/>
                </a:solidFill>
                <a:latin typeface="+mn-lt"/>
                <a:ea typeface="+mn-ea"/>
                <a:cs typeface="+mn-cs"/>
              </a:rPr>
              <a:t>block H or X shape. No ribs are seen however, protruding from the vertebra that should be T12.</a:t>
            </a:r>
          </a:p>
          <a:p>
            <a:r>
              <a:rPr lang="en-US" sz="1200" b="0" i="0" u="none" strike="noStrike" kern="1200" baseline="0" dirty="0" smtClean="0">
                <a:solidFill>
                  <a:schemeClr val="tx1"/>
                </a:solidFill>
                <a:latin typeface="+mn-lt"/>
                <a:ea typeface="+mn-ea"/>
                <a:cs typeface="+mn-cs"/>
              </a:rPr>
              <a:t>It is far more likely that this represents five lumbar vertebrae with the lowest ribs on T11 than six</a:t>
            </a:r>
          </a:p>
          <a:p>
            <a:r>
              <a:rPr lang="en-US" sz="1200" b="0" i="0" u="none" strike="noStrike" kern="1200" baseline="0" dirty="0" smtClean="0">
                <a:solidFill>
                  <a:schemeClr val="tx1"/>
                </a:solidFill>
                <a:latin typeface="+mn-lt"/>
                <a:ea typeface="+mn-ea"/>
                <a:cs typeface="+mn-cs"/>
              </a:rPr>
              <a:t>lumbar vertebrae with the lowest ribs on T12. Also note that the BMD at L1 is higher than at L2,</a:t>
            </a:r>
          </a:p>
          <a:p>
            <a:r>
              <a:rPr lang="en-US" sz="1200" b="0" i="0" u="none" strike="noStrike" kern="1200" baseline="0" dirty="0" smtClean="0">
                <a:solidFill>
                  <a:schemeClr val="tx1"/>
                </a:solidFill>
                <a:latin typeface="+mn-lt"/>
                <a:ea typeface="+mn-ea"/>
                <a:cs typeface="+mn-cs"/>
              </a:rPr>
              <a:t>which is unusual. A lateral lumbar spine X ray of this patient, shown in Fig. 2-9, confirmed a</a:t>
            </a:r>
          </a:p>
          <a:p>
            <a:r>
              <a:rPr lang="en-US" sz="1200" b="0" i="0" u="none" strike="noStrike" kern="1200" baseline="0" dirty="0" smtClean="0">
                <a:solidFill>
                  <a:schemeClr val="tx1"/>
                </a:solidFill>
                <a:latin typeface="+mn-lt"/>
                <a:ea typeface="+mn-ea"/>
                <a:cs typeface="+mn-cs"/>
              </a:rPr>
              <a:t>fracture at L1.</a:t>
            </a:r>
            <a:endParaRPr lang="en-US" dirty="0"/>
          </a:p>
        </p:txBody>
      </p:sp>
      <p:sp>
        <p:nvSpPr>
          <p:cNvPr id="4" name="Slide Number Placeholder 3"/>
          <p:cNvSpPr>
            <a:spLocks noGrp="1"/>
          </p:cNvSpPr>
          <p:nvPr>
            <p:ph type="sldNum" sz="quarter" idx="10"/>
          </p:nvPr>
        </p:nvSpPr>
        <p:spPr/>
        <p:txBody>
          <a:bodyPr/>
          <a:lstStyle/>
          <a:p>
            <a:fld id="{43FBECD5-7C26-4F62-8888-F643DE955F7C}" type="slidenum">
              <a:rPr lang="en-US" smtClean="0"/>
              <a:t>54</a:t>
            </a:fld>
            <a:endParaRPr lang="en-US"/>
          </a:p>
        </p:txBody>
      </p:sp>
    </p:spTree>
    <p:extLst>
      <p:ext uri="{BB962C8B-B14F-4D97-AF65-F5344CB8AC3E}">
        <p14:creationId xmlns:p14="http://schemas.microsoft.com/office/powerpoint/2010/main" val="403072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axial skeleton includes the skull, ribs, sternum, and spine</a:t>
            </a:r>
          </a:p>
          <a:p>
            <a:r>
              <a:rPr lang="en-US" sz="1200" b="0" i="0" u="none" strike="noStrike" kern="1200" baseline="0" dirty="0" smtClean="0">
                <a:solidFill>
                  <a:schemeClr val="tx1"/>
                </a:solidFill>
                <a:latin typeface="+mn-lt"/>
                <a:ea typeface="+mn-ea"/>
                <a:cs typeface="+mn-cs"/>
              </a:rPr>
              <a:t>In densitometry, “axial bone density study” has traditionally referred to the lumbar spine and PA lumbar spine bone density studies.</a:t>
            </a:r>
          </a:p>
          <a:p>
            <a:r>
              <a:rPr lang="en-US" sz="1200" b="0" i="0" u="none" strike="noStrike" kern="1200" baseline="0" dirty="0" smtClean="0">
                <a:solidFill>
                  <a:schemeClr val="tx1"/>
                </a:solidFill>
                <a:latin typeface="+mn-lt"/>
                <a:ea typeface="+mn-ea"/>
                <a:cs typeface="+mn-cs"/>
              </a:rPr>
              <a:t>The appendicular skeleton </a:t>
            </a:r>
            <a:r>
              <a:rPr lang="en-US" sz="1200" b="0" i="0" u="none" strike="noStrike" kern="1200" baseline="0" dirty="0" err="1" smtClean="0">
                <a:solidFill>
                  <a:schemeClr val="tx1"/>
                </a:solidFill>
                <a:latin typeface="+mn-lt"/>
                <a:ea typeface="+mn-ea"/>
                <a:cs typeface="+mn-cs"/>
              </a:rPr>
              <a:t>includes:extremities</a:t>
            </a:r>
            <a:r>
              <a:rPr lang="en-US" sz="1200" b="0" i="0" u="none" strike="noStrike" kern="1200" baseline="0" dirty="0" smtClean="0">
                <a:solidFill>
                  <a:schemeClr val="tx1"/>
                </a:solidFill>
                <a:latin typeface="+mn-lt"/>
                <a:ea typeface="+mn-ea"/>
                <a:cs typeface="+mn-cs"/>
              </a:rPr>
              <a:t> and the limb girdles, scapulae, pelvis, proximal femur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R= BONE DENSITOMETRY IN CLINICAL PRACTICE</a:t>
            </a:r>
          </a:p>
          <a:p>
            <a:endParaRPr lang="en-US" dirty="0"/>
          </a:p>
        </p:txBody>
      </p:sp>
      <p:sp>
        <p:nvSpPr>
          <p:cNvPr id="4" name="Slide Number Placeholder 3"/>
          <p:cNvSpPr>
            <a:spLocks noGrp="1"/>
          </p:cNvSpPr>
          <p:nvPr>
            <p:ph type="sldNum" sz="quarter" idx="10"/>
          </p:nvPr>
        </p:nvSpPr>
        <p:spPr/>
        <p:txBody>
          <a:bodyPr/>
          <a:lstStyle/>
          <a:p>
            <a:fld id="{43FBECD5-7C26-4F62-8888-F643DE955F7C}" type="slidenum">
              <a:rPr lang="en-US" smtClean="0"/>
              <a:t>5</a:t>
            </a:fld>
            <a:endParaRPr lang="en-US"/>
          </a:p>
        </p:txBody>
      </p:sp>
    </p:spTree>
    <p:extLst>
      <p:ext uri="{BB962C8B-B14F-4D97-AF65-F5344CB8AC3E}">
        <p14:creationId xmlns:p14="http://schemas.microsoft.com/office/powerpoint/2010/main" val="1403602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DXA PA spine study acquired on the Norland XR-36. The image suggests a loss of</a:t>
            </a:r>
          </a:p>
          <a:p>
            <a:r>
              <a:rPr lang="en-US" sz="1200" b="0" i="0" u="none" strike="noStrike" kern="1200" baseline="0" dirty="0" smtClean="0">
                <a:solidFill>
                  <a:schemeClr val="tx1"/>
                </a:solidFill>
                <a:latin typeface="+mn-lt"/>
                <a:ea typeface="+mn-ea"/>
                <a:cs typeface="+mn-cs"/>
              </a:rPr>
              <a:t>vertebral height and increased sclerosis at L3. Although the BMD at L3 is expected to be higher</a:t>
            </a:r>
          </a:p>
          <a:p>
            <a:r>
              <a:rPr lang="en-US" sz="1200" b="0" i="0" u="none" strike="noStrike" kern="1200" baseline="0" dirty="0" smtClean="0">
                <a:solidFill>
                  <a:schemeClr val="tx1"/>
                </a:solidFill>
                <a:latin typeface="+mn-lt"/>
                <a:ea typeface="+mn-ea"/>
                <a:cs typeface="+mn-cs"/>
              </a:rPr>
              <a:t>than at L2, the BMD at L3 here is markedly higher. These findings suggest a fracture at this level</a:t>
            </a:r>
          </a:p>
          <a:p>
            <a:r>
              <a:rPr lang="en-US" sz="1200" b="0" i="0" u="none" strike="noStrike" kern="1200" baseline="0" dirty="0" smtClean="0">
                <a:solidFill>
                  <a:schemeClr val="tx1"/>
                </a:solidFill>
                <a:latin typeface="+mn-lt"/>
                <a:ea typeface="+mn-ea"/>
                <a:cs typeface="+mn-cs"/>
              </a:rPr>
              <a:t>but this must be confirmed. In any case, the L2–L4 BMD will be increased by this structural</a:t>
            </a:r>
          </a:p>
          <a:p>
            <a:r>
              <a:rPr lang="en-US" sz="1200" b="0" i="0" u="none" strike="noStrike" kern="1200" baseline="0" dirty="0" smtClean="0">
                <a:solidFill>
                  <a:schemeClr val="tx1"/>
                </a:solidFill>
                <a:latin typeface="+mn-lt"/>
                <a:ea typeface="+mn-ea"/>
                <a:cs typeface="+mn-cs"/>
              </a:rPr>
              <a:t>change. Case courtesy of Norland, a </a:t>
            </a:r>
            <a:r>
              <a:rPr lang="en-US" sz="1200" b="0" i="0" u="none" strike="noStrike" kern="1200" baseline="0" dirty="0" err="1" smtClean="0">
                <a:solidFill>
                  <a:schemeClr val="tx1"/>
                </a:solidFill>
                <a:latin typeface="+mn-lt"/>
                <a:ea typeface="+mn-ea"/>
                <a:cs typeface="+mn-cs"/>
              </a:rPr>
              <a:t>CooperSurgical</a:t>
            </a:r>
            <a:r>
              <a:rPr lang="en-US" sz="1200" b="0" i="0" u="none" strike="noStrike" kern="1200" baseline="0" dirty="0" smtClean="0">
                <a:solidFill>
                  <a:schemeClr val="tx1"/>
                </a:solidFill>
                <a:latin typeface="+mn-lt"/>
                <a:ea typeface="+mn-ea"/>
                <a:cs typeface="+mn-cs"/>
              </a:rPr>
              <a:t> Company, Ft. Atkinson, WI.</a:t>
            </a:r>
            <a:endParaRPr lang="en-US" dirty="0"/>
          </a:p>
        </p:txBody>
      </p:sp>
      <p:sp>
        <p:nvSpPr>
          <p:cNvPr id="4" name="Slide Number Placeholder 3"/>
          <p:cNvSpPr>
            <a:spLocks noGrp="1"/>
          </p:cNvSpPr>
          <p:nvPr>
            <p:ph type="sldNum" sz="quarter" idx="10"/>
          </p:nvPr>
        </p:nvSpPr>
        <p:spPr/>
        <p:txBody>
          <a:bodyPr/>
          <a:lstStyle/>
          <a:p>
            <a:fld id="{43FBECD5-7C26-4F62-8888-F643DE955F7C}" type="slidenum">
              <a:rPr lang="en-US" smtClean="0"/>
              <a:t>59</a:t>
            </a:fld>
            <a:endParaRPr lang="en-US"/>
          </a:p>
        </p:txBody>
      </p:sp>
    </p:spTree>
    <p:extLst>
      <p:ext uri="{BB962C8B-B14F-4D97-AF65-F5344CB8AC3E}">
        <p14:creationId xmlns:p14="http://schemas.microsoft.com/office/powerpoint/2010/main" val="864757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PA and lateral DXA lumbar spine images acquired on the </a:t>
            </a:r>
            <a:r>
              <a:rPr lang="en-US" sz="1200" b="0" i="0" u="none" strike="noStrike" kern="1200" baseline="0" dirty="0" err="1" smtClean="0">
                <a:solidFill>
                  <a:schemeClr val="tx1"/>
                </a:solidFill>
                <a:latin typeface="+mn-lt"/>
                <a:ea typeface="+mn-ea"/>
                <a:cs typeface="+mn-cs"/>
              </a:rPr>
              <a:t>Hologic</a:t>
            </a:r>
            <a:r>
              <a:rPr lang="en-US" sz="1200" b="0" i="0" u="none" strike="noStrike" kern="1200" baseline="0" dirty="0" smtClean="0">
                <a:solidFill>
                  <a:schemeClr val="tx1"/>
                </a:solidFill>
                <a:latin typeface="+mn-lt"/>
                <a:ea typeface="+mn-ea"/>
                <a:cs typeface="+mn-cs"/>
              </a:rPr>
              <a:t> QDR-4500. The</a:t>
            </a:r>
          </a:p>
          <a:p>
            <a:r>
              <a:rPr lang="en-US" sz="1200" b="0" i="0" u="none" strike="noStrike" kern="1200" baseline="0" dirty="0" smtClean="0">
                <a:solidFill>
                  <a:schemeClr val="tx1"/>
                </a:solidFill>
                <a:latin typeface="+mn-lt"/>
                <a:ea typeface="+mn-ea"/>
                <a:cs typeface="+mn-cs"/>
              </a:rPr>
              <a:t>arrow seen in </a:t>
            </a:r>
            <a:r>
              <a:rPr lang="en-US" sz="1200" b="1" i="0" u="none" strike="noStrike" kern="1200" baseline="0" dirty="0" smtClean="0">
                <a:solidFill>
                  <a:schemeClr val="tx1"/>
                </a:solidFill>
                <a:latin typeface="+mn-lt"/>
                <a:ea typeface="+mn-ea"/>
                <a:cs typeface="+mn-cs"/>
              </a:rPr>
              <a:t>(A) </a:t>
            </a:r>
            <a:r>
              <a:rPr lang="en-US" sz="1200" b="0" i="0" u="none" strike="noStrike" kern="1200" baseline="0" dirty="0" smtClean="0">
                <a:solidFill>
                  <a:schemeClr val="tx1"/>
                </a:solidFill>
                <a:latin typeface="+mn-lt"/>
                <a:ea typeface="+mn-ea"/>
                <a:cs typeface="+mn-cs"/>
              </a:rPr>
              <a:t>indicates the faint outline of the calcified aorta that is easily seen on the lateral</a:t>
            </a:r>
          </a:p>
          <a:p>
            <a:r>
              <a:rPr lang="en-US" sz="1200" b="0" i="0" u="none" strike="noStrike" kern="1200" baseline="0" dirty="0" smtClean="0">
                <a:solidFill>
                  <a:schemeClr val="tx1"/>
                </a:solidFill>
                <a:latin typeface="+mn-lt"/>
                <a:ea typeface="+mn-ea"/>
                <a:cs typeface="+mn-cs"/>
              </a:rPr>
              <a:t>study in </a:t>
            </a:r>
            <a:r>
              <a:rPr lang="en-US" sz="1200" b="1" i="0" u="none" strike="noStrike" kern="1200" baseline="0" dirty="0" smtClean="0">
                <a:solidFill>
                  <a:schemeClr val="tx1"/>
                </a:solidFill>
                <a:latin typeface="+mn-lt"/>
                <a:ea typeface="+mn-ea"/>
                <a:cs typeface="+mn-cs"/>
              </a:rPr>
              <a:t>(B)</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43FBECD5-7C26-4F62-8888-F643DE955F7C}" type="slidenum">
              <a:rPr lang="en-US" smtClean="0"/>
              <a:t>63</a:t>
            </a:fld>
            <a:endParaRPr lang="en-US"/>
          </a:p>
        </p:txBody>
      </p:sp>
    </p:spTree>
    <p:extLst>
      <p:ext uri="{BB962C8B-B14F-4D97-AF65-F5344CB8AC3E}">
        <p14:creationId xmlns:p14="http://schemas.microsoft.com/office/powerpoint/2010/main" val="2779109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DXA PA lumbar spine study acquired on the GE Lunar DPX. There is a marked</a:t>
            </a:r>
          </a:p>
          <a:p>
            <a:r>
              <a:rPr lang="en-US" sz="1200" b="0" i="0" u="none" strike="noStrike" kern="1200" baseline="0" dirty="0" smtClean="0">
                <a:solidFill>
                  <a:schemeClr val="tx1"/>
                </a:solidFill>
                <a:latin typeface="+mn-lt"/>
                <a:ea typeface="+mn-ea"/>
                <a:cs typeface="+mn-cs"/>
              </a:rPr>
              <a:t>increase in the BMD between L2 and L3, which is maintained at L4. The image faintly suggests</a:t>
            </a:r>
          </a:p>
          <a:p>
            <a:r>
              <a:rPr lang="en-US" sz="1200" b="0" i="0" u="none" strike="noStrike" kern="1200" baseline="0" dirty="0" smtClean="0">
                <a:solidFill>
                  <a:schemeClr val="tx1"/>
                </a:solidFill>
                <a:latin typeface="+mn-lt"/>
                <a:ea typeface="+mn-ea"/>
                <a:cs typeface="+mn-cs"/>
              </a:rPr>
              <a:t>sclerosis in the region of the facet joints at L3 and L4. This is more dramatically seen in the plain</a:t>
            </a:r>
          </a:p>
          <a:p>
            <a:r>
              <a:rPr lang="en-US" sz="1200" b="0" i="0" u="none" strike="noStrike" kern="1200" baseline="0" dirty="0" smtClean="0">
                <a:solidFill>
                  <a:schemeClr val="tx1"/>
                </a:solidFill>
                <a:latin typeface="+mn-lt"/>
                <a:ea typeface="+mn-ea"/>
                <a:cs typeface="+mn-cs"/>
              </a:rPr>
              <a:t>film of this patient shown in Fig. 2-18.</a:t>
            </a:r>
            <a:endParaRPr lang="en-US" dirty="0"/>
          </a:p>
        </p:txBody>
      </p:sp>
      <p:sp>
        <p:nvSpPr>
          <p:cNvPr id="4" name="Slide Number Placeholder 3"/>
          <p:cNvSpPr>
            <a:spLocks noGrp="1"/>
          </p:cNvSpPr>
          <p:nvPr>
            <p:ph type="sldNum" sz="quarter" idx="10"/>
          </p:nvPr>
        </p:nvSpPr>
        <p:spPr/>
        <p:txBody>
          <a:bodyPr/>
          <a:lstStyle/>
          <a:p>
            <a:fld id="{43FBECD5-7C26-4F62-8888-F643DE955F7C}" type="slidenum">
              <a:rPr lang="en-US" smtClean="0"/>
              <a:t>64</a:t>
            </a:fld>
            <a:endParaRPr lang="en-US"/>
          </a:p>
        </p:txBody>
      </p:sp>
    </p:spTree>
    <p:extLst>
      <p:ext uri="{BB962C8B-B14F-4D97-AF65-F5344CB8AC3E}">
        <p14:creationId xmlns:p14="http://schemas.microsoft.com/office/powerpoint/2010/main" val="4168969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Images of the proximal femur acquired during a DXA study. In </a:t>
            </a:r>
            <a:r>
              <a:rPr lang="en-US" sz="1200" b="1" i="0" u="none" strike="noStrike" kern="1200" baseline="0" dirty="0" smtClean="0">
                <a:solidFill>
                  <a:schemeClr val="tx1"/>
                </a:solidFill>
                <a:latin typeface="+mn-lt"/>
                <a:ea typeface="+mn-ea"/>
                <a:cs typeface="+mn-cs"/>
              </a:rPr>
              <a:t>(A) </a:t>
            </a:r>
            <a:r>
              <a:rPr lang="en-US" sz="1200" b="0" i="0" u="none" strike="noStrike" kern="1200" baseline="0" dirty="0" smtClean="0">
                <a:solidFill>
                  <a:schemeClr val="tx1"/>
                </a:solidFill>
                <a:latin typeface="+mn-lt"/>
                <a:ea typeface="+mn-ea"/>
                <a:cs typeface="+mn-cs"/>
              </a:rPr>
              <a:t>the lesser trochanter</a:t>
            </a:r>
          </a:p>
          <a:p>
            <a:r>
              <a:rPr lang="en-US" sz="1200" b="0" i="0" u="none" strike="noStrike" kern="1200" baseline="0" dirty="0" smtClean="0">
                <a:solidFill>
                  <a:schemeClr val="tx1"/>
                </a:solidFill>
                <a:latin typeface="+mn-lt"/>
                <a:ea typeface="+mn-ea"/>
                <a:cs typeface="+mn-cs"/>
              </a:rPr>
              <a:t>is clearly seen but is small and rounded, indicating proper internal rotation of the proximal femur</a:t>
            </a:r>
          </a:p>
          <a:p>
            <a:r>
              <a:rPr lang="en-US" sz="1200" b="0" i="0" u="none" strike="noStrike" kern="1200" baseline="0" dirty="0" smtClean="0">
                <a:solidFill>
                  <a:schemeClr val="tx1"/>
                </a:solidFill>
                <a:latin typeface="+mn-lt"/>
                <a:ea typeface="+mn-ea"/>
                <a:cs typeface="+mn-cs"/>
              </a:rPr>
              <a:t>during positioning. Compare this lesser trochanter to the lesser trochanter seen in </a:t>
            </a:r>
            <a:r>
              <a:rPr lang="en-US" sz="1200" b="1" i="0" u="none" strike="noStrike" kern="1200" baseline="0" dirty="0" smtClean="0">
                <a:solidFill>
                  <a:schemeClr val="tx1"/>
                </a:solidFill>
                <a:latin typeface="+mn-lt"/>
                <a:ea typeface="+mn-ea"/>
                <a:cs typeface="+mn-cs"/>
              </a:rPr>
              <a:t>(B)</a:t>
            </a:r>
            <a:r>
              <a:rPr lang="en-US" sz="1200" b="0" i="0" u="none" strike="noStrike" kern="1200" baseline="0" dirty="0" smtClean="0">
                <a:solidFill>
                  <a:schemeClr val="tx1"/>
                </a:solidFill>
                <a:latin typeface="+mn-lt"/>
                <a:ea typeface="+mn-ea"/>
                <a:cs typeface="+mn-cs"/>
              </a:rPr>
              <a:t>. This is the</a:t>
            </a:r>
          </a:p>
          <a:p>
            <a:r>
              <a:rPr lang="en-US" sz="1200" b="0" i="0" u="none" strike="noStrike" kern="1200" baseline="0" dirty="0" smtClean="0">
                <a:solidFill>
                  <a:schemeClr val="tx1"/>
                </a:solidFill>
                <a:latin typeface="+mn-lt"/>
                <a:ea typeface="+mn-ea"/>
                <a:cs typeface="+mn-cs"/>
              </a:rPr>
              <a:t>same patient seen in </a:t>
            </a:r>
            <a:r>
              <a:rPr lang="en-US" sz="1200" b="1" i="0" u="none" strike="noStrike" kern="1200" baseline="0" dirty="0" smtClean="0">
                <a:solidFill>
                  <a:schemeClr val="tx1"/>
                </a:solidFill>
                <a:latin typeface="+mn-lt"/>
                <a:ea typeface="+mn-ea"/>
                <a:cs typeface="+mn-cs"/>
              </a:rPr>
              <a:t>(A) </a:t>
            </a:r>
            <a:r>
              <a:rPr lang="en-US" sz="1200" b="0" i="0" u="none" strike="noStrike" kern="1200" baseline="0" dirty="0" smtClean="0">
                <a:solidFill>
                  <a:schemeClr val="tx1"/>
                </a:solidFill>
                <a:latin typeface="+mn-lt"/>
                <a:ea typeface="+mn-ea"/>
                <a:cs typeface="+mn-cs"/>
              </a:rPr>
              <a:t>but here the proximal femur was not rotated internally sufficiently causing</a:t>
            </a:r>
          </a:p>
          <a:p>
            <a:r>
              <a:rPr lang="en-US" sz="1200" b="0" i="0" u="none" strike="noStrike" kern="1200" baseline="0" dirty="0" smtClean="0">
                <a:solidFill>
                  <a:schemeClr val="tx1"/>
                </a:solidFill>
                <a:latin typeface="+mn-lt"/>
                <a:ea typeface="+mn-ea"/>
                <a:cs typeface="+mn-cs"/>
              </a:rPr>
              <a:t>the lesser trochanter to appear large and pointed.</a:t>
            </a:r>
            <a:endParaRPr lang="en-US" dirty="0"/>
          </a:p>
        </p:txBody>
      </p:sp>
      <p:sp>
        <p:nvSpPr>
          <p:cNvPr id="4" name="Slide Number Placeholder 3"/>
          <p:cNvSpPr>
            <a:spLocks noGrp="1"/>
          </p:cNvSpPr>
          <p:nvPr>
            <p:ph type="sldNum" sz="quarter" idx="10"/>
          </p:nvPr>
        </p:nvSpPr>
        <p:spPr/>
        <p:txBody>
          <a:bodyPr/>
          <a:lstStyle/>
          <a:p>
            <a:fld id="{43FBECD5-7C26-4F62-8888-F643DE955F7C}" type="slidenum">
              <a:rPr lang="en-US" smtClean="0"/>
              <a:t>69</a:t>
            </a:fld>
            <a:endParaRPr lang="en-US"/>
          </a:p>
        </p:txBody>
      </p:sp>
    </p:spTree>
    <p:extLst>
      <p:ext uri="{BB962C8B-B14F-4D97-AF65-F5344CB8AC3E}">
        <p14:creationId xmlns:p14="http://schemas.microsoft.com/office/powerpoint/2010/main" val="4105761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Osteoarthritic change in the hip joint may</a:t>
            </a:r>
          </a:p>
          <a:p>
            <a:r>
              <a:rPr lang="en-US" sz="1200" b="0" i="0" u="none" strike="noStrike" kern="1200" baseline="0" dirty="0" smtClean="0">
                <a:solidFill>
                  <a:schemeClr val="tx1"/>
                </a:solidFill>
                <a:latin typeface="+mn-lt"/>
                <a:ea typeface="+mn-ea"/>
                <a:cs typeface="+mn-cs"/>
              </a:rPr>
              <a:t>cause thickening of the medial cortex and hypertrophy of the trabeculae in the femoral</a:t>
            </a:r>
          </a:p>
          <a:p>
            <a:r>
              <a:rPr lang="en-US" sz="1200" b="0" i="0" u="none" strike="noStrike" kern="1200" baseline="0" dirty="0" smtClean="0">
                <a:solidFill>
                  <a:schemeClr val="tx1"/>
                </a:solidFill>
                <a:latin typeface="+mn-lt"/>
                <a:ea typeface="+mn-ea"/>
                <a:cs typeface="+mn-cs"/>
              </a:rPr>
              <a:t>neck, which may increase the BMD in the femoral neck and Ward’s area</a:t>
            </a:r>
            <a:endParaRPr lang="en-US" dirty="0"/>
          </a:p>
        </p:txBody>
      </p:sp>
      <p:sp>
        <p:nvSpPr>
          <p:cNvPr id="4" name="Slide Number Placeholder 3"/>
          <p:cNvSpPr>
            <a:spLocks noGrp="1"/>
          </p:cNvSpPr>
          <p:nvPr>
            <p:ph type="sldNum" sz="quarter" idx="10"/>
          </p:nvPr>
        </p:nvSpPr>
        <p:spPr/>
        <p:txBody>
          <a:bodyPr/>
          <a:lstStyle/>
          <a:p>
            <a:fld id="{43FBECD5-7C26-4F62-8888-F643DE955F7C}" type="slidenum">
              <a:rPr lang="en-US" smtClean="0"/>
              <a:t>72</a:t>
            </a:fld>
            <a:endParaRPr lang="en-US"/>
          </a:p>
        </p:txBody>
      </p:sp>
    </p:spTree>
    <p:extLst>
      <p:ext uri="{BB962C8B-B14F-4D97-AF65-F5344CB8AC3E}">
        <p14:creationId xmlns:p14="http://schemas.microsoft.com/office/powerpoint/2010/main" val="29165658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forearm. The scale at the bottom of the figure indicates ulnar length. The numbers</a:t>
            </a:r>
          </a:p>
          <a:p>
            <a:r>
              <a:rPr lang="en-US" sz="1200" b="0" i="0" u="none" strike="noStrike" kern="1200" baseline="0" dirty="0" smtClean="0">
                <a:solidFill>
                  <a:schemeClr val="tx1"/>
                </a:solidFill>
                <a:latin typeface="+mn-lt"/>
                <a:ea typeface="+mn-ea"/>
                <a:cs typeface="+mn-cs"/>
              </a:rPr>
              <a:t>reflect the percentage of ulnar length at which commonly measured sites are centered on either bone.</a:t>
            </a:r>
          </a:p>
          <a:p>
            <a:r>
              <a:rPr lang="en-US" sz="1200" b="0" i="0" u="none" strike="noStrike" kern="1200" baseline="0" dirty="0" smtClean="0">
                <a:solidFill>
                  <a:schemeClr val="tx1"/>
                </a:solidFill>
                <a:latin typeface="+mn-lt"/>
                <a:ea typeface="+mn-ea"/>
                <a:cs typeface="+mn-cs"/>
              </a:rPr>
              <a:t>The arrow between the two bones indicates the 8-mm separation point. R identifies the radius.</a:t>
            </a:r>
          </a:p>
          <a:p>
            <a:r>
              <a:rPr lang="en-US" sz="1200" b="0" i="0" u="none" strike="noStrike" kern="1200" baseline="0" dirty="0" smtClean="0">
                <a:solidFill>
                  <a:schemeClr val="tx1"/>
                </a:solidFill>
                <a:latin typeface="+mn-lt"/>
                <a:ea typeface="+mn-ea"/>
                <a:cs typeface="+mn-cs"/>
              </a:rPr>
              <a:t>U identifies the ulna. (Adapted from McMinn RMH, Hutchings RT, </a:t>
            </a:r>
            <a:r>
              <a:rPr lang="en-US" sz="1200" b="0" i="0" u="none" strike="noStrike" kern="1200" baseline="0" dirty="0" err="1" smtClean="0">
                <a:solidFill>
                  <a:schemeClr val="tx1"/>
                </a:solidFill>
                <a:latin typeface="+mn-lt"/>
                <a:ea typeface="+mn-ea"/>
                <a:cs typeface="+mn-cs"/>
              </a:rPr>
              <a:t>Pegington</a:t>
            </a:r>
            <a:r>
              <a:rPr lang="en-US" sz="1200" b="0" i="0" u="none" strike="noStrike" kern="1200" baseline="0" dirty="0" smtClean="0">
                <a:solidFill>
                  <a:schemeClr val="tx1"/>
                </a:solidFill>
                <a:latin typeface="+mn-lt"/>
                <a:ea typeface="+mn-ea"/>
                <a:cs typeface="+mn-cs"/>
              </a:rPr>
              <a:t> J, and Abrahams PH.</a:t>
            </a:r>
          </a:p>
          <a:p>
            <a:r>
              <a:rPr lang="en-US" sz="1200" b="0" i="0" u="none" strike="noStrike" kern="1200" baseline="0" dirty="0" smtClean="0">
                <a:solidFill>
                  <a:schemeClr val="tx1"/>
                </a:solidFill>
                <a:latin typeface="+mn-lt"/>
                <a:ea typeface="+mn-ea"/>
                <a:cs typeface="+mn-cs"/>
              </a:rPr>
              <a:t>[1993] </a:t>
            </a:r>
            <a:r>
              <a:rPr lang="en-US" sz="1200" b="0" i="1" u="none" strike="noStrike" kern="1200" baseline="0" dirty="0" err="1" smtClean="0">
                <a:solidFill>
                  <a:schemeClr val="tx1"/>
                </a:solidFill>
                <a:latin typeface="+mn-lt"/>
                <a:ea typeface="+mn-ea"/>
                <a:cs typeface="+mn-cs"/>
              </a:rPr>
              <a:t>Colour</a:t>
            </a:r>
            <a:r>
              <a:rPr lang="en-US" sz="1200" b="0" i="1" u="none" strike="noStrike" kern="1200" baseline="0" dirty="0" smtClean="0">
                <a:solidFill>
                  <a:schemeClr val="tx1"/>
                </a:solidFill>
                <a:latin typeface="+mn-lt"/>
                <a:ea typeface="+mn-ea"/>
                <a:cs typeface="+mn-cs"/>
              </a:rPr>
              <a:t> Atlas of Human Anatomy</a:t>
            </a:r>
            <a:r>
              <a:rPr lang="en-US" sz="1200" b="0" i="0" u="none" strike="noStrike" kern="1200" baseline="0" dirty="0" smtClean="0">
                <a:solidFill>
                  <a:schemeClr val="tx1"/>
                </a:solidFill>
                <a:latin typeface="+mn-lt"/>
                <a:ea typeface="+mn-ea"/>
                <a:cs typeface="+mn-cs"/>
              </a:rPr>
              <a:t>, 3rd edition, p. 110. By permission of the publisher Mosby.)</a:t>
            </a:r>
            <a:endParaRPr lang="en-US" dirty="0"/>
          </a:p>
        </p:txBody>
      </p:sp>
      <p:sp>
        <p:nvSpPr>
          <p:cNvPr id="4" name="Slide Number Placeholder 3"/>
          <p:cNvSpPr>
            <a:spLocks noGrp="1"/>
          </p:cNvSpPr>
          <p:nvPr>
            <p:ph type="sldNum" sz="quarter" idx="10"/>
          </p:nvPr>
        </p:nvSpPr>
        <p:spPr/>
        <p:txBody>
          <a:bodyPr/>
          <a:lstStyle/>
          <a:p>
            <a:fld id="{43FBECD5-7C26-4F62-8888-F643DE955F7C}" type="slidenum">
              <a:rPr lang="en-US" smtClean="0"/>
              <a:t>78</a:t>
            </a:fld>
            <a:endParaRPr lang="en-US"/>
          </a:p>
        </p:txBody>
      </p:sp>
    </p:spTree>
    <p:extLst>
      <p:ext uri="{BB962C8B-B14F-4D97-AF65-F5344CB8AC3E}">
        <p14:creationId xmlns:p14="http://schemas.microsoft.com/office/powerpoint/2010/main" val="36904780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DXA study of the forearm acquired on the Norland </a:t>
            </a:r>
            <a:r>
              <a:rPr lang="en-US" sz="1200" b="0" i="0" u="none" strike="noStrike" kern="1200" baseline="0" dirty="0" err="1" smtClean="0">
                <a:solidFill>
                  <a:schemeClr val="tx1"/>
                </a:solidFill>
                <a:latin typeface="+mn-lt"/>
                <a:ea typeface="+mn-ea"/>
                <a:cs typeface="+mn-cs"/>
              </a:rPr>
              <a:t>pDEXA</a:t>
            </a:r>
            <a:r>
              <a:rPr lang="en-US" sz="1200" b="0" i="0" u="none" strike="noStrike" kern="1200" baseline="0" dirty="0" smtClean="0">
                <a:solidFill>
                  <a:schemeClr val="tx1"/>
                </a:solidFill>
                <a:latin typeface="+mn-lt"/>
                <a:ea typeface="+mn-ea"/>
                <a:cs typeface="+mn-cs"/>
              </a:rPr>
              <a:t>. Note the location of the</a:t>
            </a:r>
          </a:p>
          <a:p>
            <a:r>
              <a:rPr lang="en-US" sz="1200" b="0" i="0" u="none" strike="noStrike" kern="1200" baseline="0" dirty="0" smtClean="0">
                <a:solidFill>
                  <a:schemeClr val="tx1"/>
                </a:solidFill>
                <a:latin typeface="+mn-lt"/>
                <a:ea typeface="+mn-ea"/>
                <a:cs typeface="+mn-cs"/>
              </a:rPr>
              <a:t>regions of interest called the distal (dist.) and proximal (prox.) regions of interest. BMD values are</a:t>
            </a:r>
          </a:p>
          <a:p>
            <a:r>
              <a:rPr lang="en-US" sz="1200" b="0" i="0" u="none" strike="noStrike" kern="1200" baseline="0" dirty="0" smtClean="0">
                <a:solidFill>
                  <a:schemeClr val="tx1"/>
                </a:solidFill>
                <a:latin typeface="+mn-lt"/>
                <a:ea typeface="+mn-ea"/>
                <a:cs typeface="+mn-cs"/>
              </a:rPr>
              <a:t>given for the radius and ulna combined at both regions and for the radius alone at the proximal</a:t>
            </a:r>
          </a:p>
          <a:p>
            <a:r>
              <a:rPr lang="en-US" sz="1200" b="0" i="0" u="none" strike="noStrike" kern="1200" baseline="0" dirty="0" smtClean="0">
                <a:solidFill>
                  <a:schemeClr val="tx1"/>
                </a:solidFill>
                <a:latin typeface="+mn-lt"/>
                <a:ea typeface="+mn-ea"/>
                <a:cs typeface="+mn-cs"/>
              </a:rPr>
              <a:t>region of interest.</a:t>
            </a:r>
            <a:endParaRPr lang="en-US" dirty="0"/>
          </a:p>
        </p:txBody>
      </p:sp>
      <p:sp>
        <p:nvSpPr>
          <p:cNvPr id="4" name="Slide Number Placeholder 3"/>
          <p:cNvSpPr>
            <a:spLocks noGrp="1"/>
          </p:cNvSpPr>
          <p:nvPr>
            <p:ph type="sldNum" sz="quarter" idx="10"/>
          </p:nvPr>
        </p:nvSpPr>
        <p:spPr/>
        <p:txBody>
          <a:bodyPr/>
          <a:lstStyle/>
          <a:p>
            <a:fld id="{43FBECD5-7C26-4F62-8888-F643DE955F7C}" type="slidenum">
              <a:rPr lang="en-US" smtClean="0"/>
              <a:t>79</a:t>
            </a:fld>
            <a:endParaRPr lang="en-US"/>
          </a:p>
        </p:txBody>
      </p:sp>
    </p:spTree>
    <p:extLst>
      <p:ext uri="{BB962C8B-B14F-4D97-AF65-F5344CB8AC3E}">
        <p14:creationId xmlns:p14="http://schemas.microsoft.com/office/powerpoint/2010/main" val="19083172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Note</a:t>
            </a:r>
          </a:p>
          <a:p>
            <a:r>
              <a:rPr lang="en-US" sz="1200" b="0" i="0" u="none" strike="noStrike" kern="1200" baseline="0" dirty="0" smtClean="0">
                <a:solidFill>
                  <a:schemeClr val="tx1"/>
                </a:solidFill>
                <a:latin typeface="+mn-lt"/>
                <a:ea typeface="+mn-ea"/>
                <a:cs typeface="+mn-cs"/>
              </a:rPr>
              <a:t>that the mid-region here is clearly not located at a point that would correspond to 50% of ulnar</a:t>
            </a:r>
          </a:p>
          <a:p>
            <a:r>
              <a:rPr lang="en-US" sz="1200" b="0" i="0" u="none" strike="noStrike" kern="1200" baseline="0" dirty="0" smtClean="0">
                <a:solidFill>
                  <a:schemeClr val="tx1"/>
                </a:solidFill>
                <a:latin typeface="+mn-lt"/>
                <a:ea typeface="+mn-ea"/>
                <a:cs typeface="+mn-cs"/>
              </a:rPr>
              <a:t>length. It is between the </a:t>
            </a:r>
            <a:r>
              <a:rPr lang="en-US" sz="1200" b="0" i="0" u="none" strike="noStrike" kern="1200" baseline="0" dirty="0" err="1" smtClean="0">
                <a:solidFill>
                  <a:schemeClr val="tx1"/>
                </a:solidFill>
                <a:latin typeface="+mn-lt"/>
                <a:ea typeface="+mn-ea"/>
                <a:cs typeface="+mn-cs"/>
              </a:rPr>
              <a:t>ultradistal</a:t>
            </a:r>
            <a:r>
              <a:rPr lang="en-US" sz="1200" b="0" i="0" u="none" strike="noStrike" kern="1200" baseline="0" dirty="0" smtClean="0">
                <a:solidFill>
                  <a:schemeClr val="tx1"/>
                </a:solidFill>
                <a:latin typeface="+mn-lt"/>
                <a:ea typeface="+mn-ea"/>
                <a:cs typeface="+mn-cs"/>
              </a:rPr>
              <a:t> and 1/3 sites.</a:t>
            </a:r>
            <a:endParaRPr lang="en-US" dirty="0"/>
          </a:p>
        </p:txBody>
      </p:sp>
      <p:sp>
        <p:nvSpPr>
          <p:cNvPr id="4" name="Slide Number Placeholder 3"/>
          <p:cNvSpPr>
            <a:spLocks noGrp="1"/>
          </p:cNvSpPr>
          <p:nvPr>
            <p:ph type="sldNum" sz="quarter" idx="10"/>
          </p:nvPr>
        </p:nvSpPr>
        <p:spPr/>
        <p:txBody>
          <a:bodyPr/>
          <a:lstStyle/>
          <a:p>
            <a:fld id="{43FBECD5-7C26-4F62-8888-F643DE955F7C}" type="slidenum">
              <a:rPr lang="en-US" smtClean="0"/>
              <a:t>81</a:t>
            </a:fld>
            <a:endParaRPr lang="en-US"/>
          </a:p>
        </p:txBody>
      </p:sp>
    </p:spTree>
    <p:extLst>
      <p:ext uri="{BB962C8B-B14F-4D97-AF65-F5344CB8AC3E}">
        <p14:creationId xmlns:p14="http://schemas.microsoft.com/office/powerpoint/2010/main" val="27529111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Adapted from the </a:t>
            </a:r>
            <a:r>
              <a:rPr lang="en-US" sz="1200" b="0" i="1" u="none" strike="noStrike" kern="1200" baseline="0" dirty="0" smtClean="0">
                <a:solidFill>
                  <a:schemeClr val="tx1"/>
                </a:solidFill>
                <a:latin typeface="+mn-lt"/>
                <a:ea typeface="+mn-ea"/>
                <a:cs typeface="+mn-cs"/>
              </a:rPr>
              <a:t>Journal of Bone and Mineral Research </a:t>
            </a:r>
            <a:r>
              <a:rPr lang="en-US" sz="1200" b="0" i="0" u="none" strike="noStrike" kern="1200" baseline="0" dirty="0" smtClean="0">
                <a:solidFill>
                  <a:schemeClr val="tx1"/>
                </a:solidFill>
                <a:latin typeface="+mn-lt"/>
                <a:ea typeface="+mn-ea"/>
                <a:cs typeface="+mn-cs"/>
              </a:rPr>
              <a:t>1994; 9: 1503–1514 with permission</a:t>
            </a:r>
          </a:p>
          <a:p>
            <a:r>
              <a:rPr lang="en-US" sz="1200" b="0" i="0" u="none" strike="noStrike" kern="1200" baseline="0" dirty="0" smtClean="0">
                <a:solidFill>
                  <a:schemeClr val="tx1"/>
                </a:solidFill>
                <a:latin typeface="+mn-lt"/>
                <a:ea typeface="+mn-ea"/>
                <a:cs typeface="+mn-cs"/>
              </a:rPr>
              <a:t>from the American Society for Bone and Mineral Research</a:t>
            </a:r>
            <a:endParaRPr lang="en-US" dirty="0"/>
          </a:p>
        </p:txBody>
      </p:sp>
      <p:sp>
        <p:nvSpPr>
          <p:cNvPr id="4" name="Slide Number Placeholder 3"/>
          <p:cNvSpPr>
            <a:spLocks noGrp="1"/>
          </p:cNvSpPr>
          <p:nvPr>
            <p:ph type="sldNum" sz="quarter" idx="10"/>
          </p:nvPr>
        </p:nvSpPr>
        <p:spPr/>
        <p:txBody>
          <a:bodyPr/>
          <a:lstStyle/>
          <a:p>
            <a:fld id="{43FBECD5-7C26-4F62-8888-F643DE955F7C}" type="slidenum">
              <a:rPr lang="en-US" smtClean="0"/>
              <a:t>87</a:t>
            </a:fld>
            <a:endParaRPr lang="en-US"/>
          </a:p>
        </p:txBody>
      </p:sp>
    </p:spTree>
    <p:extLst>
      <p:ext uri="{BB962C8B-B14F-4D97-AF65-F5344CB8AC3E}">
        <p14:creationId xmlns:p14="http://schemas.microsoft.com/office/powerpoint/2010/main" val="3934028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small calcaneus is also part of the weight-bearing</a:t>
            </a:r>
          </a:p>
          <a:p>
            <a:r>
              <a:rPr lang="en-US" sz="1200" b="0" i="0" u="none" strike="noStrike" kern="1200" baseline="0" dirty="0" smtClean="0">
                <a:solidFill>
                  <a:schemeClr val="tx1"/>
                </a:solidFill>
                <a:latin typeface="+mn-lt"/>
                <a:ea typeface="+mn-ea"/>
                <a:cs typeface="+mn-cs"/>
              </a:rPr>
              <a:t>skeleton and is perhaps the most sensitive of all the bones to the effects of weight-bearing forces.</a:t>
            </a:r>
            <a:endParaRPr lang="en-US" dirty="0"/>
          </a:p>
        </p:txBody>
      </p:sp>
      <p:sp>
        <p:nvSpPr>
          <p:cNvPr id="4" name="Slide Number Placeholder 3"/>
          <p:cNvSpPr>
            <a:spLocks noGrp="1"/>
          </p:cNvSpPr>
          <p:nvPr>
            <p:ph type="sldNum" sz="quarter" idx="10"/>
          </p:nvPr>
        </p:nvSpPr>
        <p:spPr/>
        <p:txBody>
          <a:bodyPr/>
          <a:lstStyle/>
          <a:p>
            <a:fld id="{43FBECD5-7C26-4F62-8888-F643DE955F7C}" type="slidenum">
              <a:rPr lang="en-US" smtClean="0"/>
              <a:t>6</a:t>
            </a:fld>
            <a:endParaRPr lang="en-US"/>
          </a:p>
        </p:txBody>
      </p:sp>
    </p:spTree>
    <p:extLst>
      <p:ext uri="{BB962C8B-B14F-4D97-AF65-F5344CB8AC3E}">
        <p14:creationId xmlns:p14="http://schemas.microsoft.com/office/powerpoint/2010/main" val="2430814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Central site 1-the spine, in either the PA or lateral projection, 2-the proximal femur</a:t>
            </a:r>
          </a:p>
          <a:p>
            <a:r>
              <a:rPr lang="en-US" sz="1200" b="0" i="0" u="none" strike="noStrike" kern="1200" baseline="0" dirty="0" smtClean="0">
                <a:solidFill>
                  <a:schemeClr val="tx1"/>
                </a:solidFill>
                <a:latin typeface="+mn-lt"/>
                <a:ea typeface="+mn-ea"/>
                <a:cs typeface="+mn-cs"/>
              </a:rPr>
              <a:t>Peripheral sites:1-The calcaneus 2-the various forearm sites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 BONE DENSITOMETRY IN CLINICAL PRACTICE</a:t>
            </a:r>
          </a:p>
          <a:p>
            <a:endParaRPr lang="en-US" dirty="0"/>
          </a:p>
        </p:txBody>
      </p:sp>
      <p:sp>
        <p:nvSpPr>
          <p:cNvPr id="4" name="Slide Number Placeholder 3"/>
          <p:cNvSpPr>
            <a:spLocks noGrp="1"/>
          </p:cNvSpPr>
          <p:nvPr>
            <p:ph type="sldNum" sz="quarter" idx="10"/>
          </p:nvPr>
        </p:nvSpPr>
        <p:spPr/>
        <p:txBody>
          <a:bodyPr/>
          <a:lstStyle/>
          <a:p>
            <a:fld id="{43FBECD5-7C26-4F62-8888-F643DE955F7C}" type="slidenum">
              <a:rPr lang="en-US" smtClean="0"/>
              <a:t>7</a:t>
            </a:fld>
            <a:endParaRPr lang="en-US"/>
          </a:p>
        </p:txBody>
      </p:sp>
    </p:spTree>
    <p:extLst>
      <p:ext uri="{BB962C8B-B14F-4D97-AF65-F5344CB8AC3E}">
        <p14:creationId xmlns:p14="http://schemas.microsoft.com/office/powerpoint/2010/main" val="1174750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Cortical </a:t>
            </a:r>
            <a:r>
              <a:rPr lang="en-US" sz="1200" dirty="0" err="1" smtClean="0"/>
              <a:t>bone:</a:t>
            </a:r>
            <a:r>
              <a:rPr lang="en-US" sz="1200" b="0" i="0" u="none" strike="noStrike" kern="1200" baseline="0" dirty="0" err="1" smtClean="0">
                <a:solidFill>
                  <a:schemeClr val="tx1"/>
                </a:solidFill>
                <a:latin typeface="+mn-lt"/>
                <a:ea typeface="+mn-ea"/>
                <a:cs typeface="+mn-cs"/>
              </a:rPr>
              <a:t>It</a:t>
            </a:r>
            <a:r>
              <a:rPr lang="en-US" sz="1200" b="0" i="0" u="none" strike="noStrike" kern="1200" baseline="0" dirty="0" smtClean="0">
                <a:solidFill>
                  <a:schemeClr val="tx1"/>
                </a:solidFill>
                <a:latin typeface="+mn-lt"/>
                <a:ea typeface="+mn-ea"/>
                <a:cs typeface="+mn-cs"/>
              </a:rPr>
              <a:t> is typically found in the shafts of long bones and the vertebral endplates.</a:t>
            </a:r>
          </a:p>
          <a:p>
            <a:r>
              <a:rPr lang="en-US" sz="1200" b="0" i="0" u="none" strike="noStrike" kern="1200" baseline="0" dirty="0" smtClean="0">
                <a:solidFill>
                  <a:schemeClr val="tx1"/>
                </a:solidFill>
                <a:latin typeface="+mn-lt"/>
                <a:ea typeface="+mn-ea"/>
                <a:cs typeface="+mn-cs"/>
              </a:rPr>
              <a:t>Trabecular </a:t>
            </a:r>
            <a:r>
              <a:rPr lang="en-US" sz="1200" b="0" i="0" u="none" strike="noStrike" kern="1200" baseline="0" dirty="0" err="1" smtClean="0">
                <a:solidFill>
                  <a:schemeClr val="tx1"/>
                </a:solidFill>
                <a:latin typeface="+mn-lt"/>
                <a:ea typeface="+mn-ea"/>
                <a:cs typeface="+mn-cs"/>
              </a:rPr>
              <a:t>bone:vertebral</a:t>
            </a:r>
            <a:r>
              <a:rPr lang="en-US" sz="1200" b="0" i="0" u="none" strike="noStrike" kern="1200" baseline="0" dirty="0" smtClean="0">
                <a:solidFill>
                  <a:schemeClr val="tx1"/>
                </a:solidFill>
                <a:latin typeface="+mn-lt"/>
                <a:ea typeface="+mn-ea"/>
                <a:cs typeface="+mn-cs"/>
              </a:rPr>
              <a:t> bodies, pelvis, and distal ends of long bones.</a:t>
            </a:r>
          </a:p>
          <a:p>
            <a:r>
              <a:rPr lang="en-US" sz="1200" b="0" i="0" u="none" strike="noStrike" kern="1200" baseline="0" dirty="0" smtClean="0">
                <a:solidFill>
                  <a:schemeClr val="tx1"/>
                </a:solidFill>
                <a:latin typeface="+mn-lt"/>
                <a:ea typeface="+mn-ea"/>
                <a:cs typeface="+mn-cs"/>
              </a:rPr>
              <a:t>Trabecular bone contains hematopoietic or fatty marrow.</a:t>
            </a:r>
            <a:endParaRPr lang="en-US" dirty="0"/>
          </a:p>
        </p:txBody>
      </p:sp>
      <p:sp>
        <p:nvSpPr>
          <p:cNvPr id="4" name="Slide Number Placeholder 3"/>
          <p:cNvSpPr>
            <a:spLocks noGrp="1"/>
          </p:cNvSpPr>
          <p:nvPr>
            <p:ph type="sldNum" sz="quarter" idx="10"/>
          </p:nvPr>
        </p:nvSpPr>
        <p:spPr/>
        <p:txBody>
          <a:bodyPr/>
          <a:lstStyle/>
          <a:p>
            <a:fld id="{43FBECD5-7C26-4F62-8888-F643DE955F7C}" type="slidenum">
              <a:rPr lang="en-US" smtClean="0"/>
              <a:t>8</a:t>
            </a:fld>
            <a:endParaRPr lang="en-US"/>
          </a:p>
        </p:txBody>
      </p:sp>
    </p:spTree>
    <p:extLst>
      <p:ext uri="{BB962C8B-B14F-4D97-AF65-F5344CB8AC3E}">
        <p14:creationId xmlns:p14="http://schemas.microsoft.com/office/powerpoint/2010/main" val="2562201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 patient is being followed over time to look for changes in the BMD from a disease</a:t>
            </a:r>
          </a:p>
          <a:p>
            <a:r>
              <a:rPr lang="en-US" dirty="0" smtClean="0"/>
              <a:t>process or therapeutic intervention, the greatest magnitude of change will generally be</a:t>
            </a:r>
          </a:p>
          <a:p>
            <a:r>
              <a:rPr lang="en-US" dirty="0" smtClean="0"/>
              <a:t>seen at a site that is predominantly trabecular bone.</a:t>
            </a:r>
            <a:endParaRPr lang="en-US" dirty="0"/>
          </a:p>
        </p:txBody>
      </p:sp>
      <p:sp>
        <p:nvSpPr>
          <p:cNvPr id="4" name="Slide Number Placeholder 3"/>
          <p:cNvSpPr>
            <a:spLocks noGrp="1"/>
          </p:cNvSpPr>
          <p:nvPr>
            <p:ph type="sldNum" sz="quarter" idx="10"/>
          </p:nvPr>
        </p:nvSpPr>
        <p:spPr/>
        <p:txBody>
          <a:bodyPr/>
          <a:lstStyle/>
          <a:p>
            <a:fld id="{43FBECD5-7C26-4F62-8888-F643DE955F7C}" type="slidenum">
              <a:rPr lang="en-US" smtClean="0"/>
              <a:t>11</a:t>
            </a:fld>
            <a:endParaRPr lang="en-US"/>
          </a:p>
        </p:txBody>
      </p:sp>
    </p:spTree>
    <p:extLst>
      <p:ext uri="{BB962C8B-B14F-4D97-AF65-F5344CB8AC3E}">
        <p14:creationId xmlns:p14="http://schemas.microsoft.com/office/powerpoint/2010/main" val="2933859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smtClean="0">
                <a:solidFill>
                  <a:schemeClr val="tx1"/>
                </a:solidFill>
                <a:latin typeface="+mn-lt"/>
                <a:ea typeface="+mn-ea"/>
                <a:cs typeface="+mn-cs"/>
              </a:rPr>
              <a:t>a </a:t>
            </a:r>
            <a:r>
              <a:rPr lang="en-US" sz="1200" b="0" i="0" u="none" strike="noStrike" kern="1200" baseline="0" dirty="0" smtClean="0">
                <a:solidFill>
                  <a:schemeClr val="tx1"/>
                </a:solidFill>
                <a:latin typeface="+mn-lt"/>
                <a:ea typeface="+mn-ea"/>
                <a:cs typeface="+mn-cs"/>
              </a:rPr>
              <a:t>These percentages are for DXA PA spine studies only. A volumetric measurement of 100% trabecular bone could be obtained with QCT.</a:t>
            </a:r>
          </a:p>
          <a:p>
            <a:r>
              <a:rPr lang="en-US" sz="1200" b="0" i="1" u="none" strike="noStrike" kern="1200" baseline="0" dirty="0" smtClean="0">
                <a:solidFill>
                  <a:schemeClr val="tx1"/>
                </a:solidFill>
                <a:latin typeface="+mn-lt"/>
                <a:ea typeface="+mn-ea"/>
                <a:cs typeface="+mn-cs"/>
              </a:rPr>
              <a:t>b </a:t>
            </a:r>
            <a:r>
              <a:rPr lang="en-US" sz="1200" b="0" i="0" u="none" strike="noStrike" kern="1200" baseline="0" dirty="0" smtClean="0">
                <a:solidFill>
                  <a:schemeClr val="tx1"/>
                </a:solidFill>
                <a:latin typeface="+mn-lt"/>
                <a:ea typeface="+mn-ea"/>
                <a:cs typeface="+mn-cs"/>
              </a:rPr>
              <a:t>These sites are considered to be highly trabecular but the exact percentage of trabecular bone is not known.</a:t>
            </a:r>
          </a:p>
          <a:p>
            <a:r>
              <a:rPr lang="en-US" sz="1200" b="0" i="1" u="none" strike="noStrike" kern="1200" baseline="0" dirty="0" smtClean="0">
                <a:solidFill>
                  <a:schemeClr val="tx1"/>
                </a:solidFill>
                <a:latin typeface="+mn-lt"/>
                <a:ea typeface="+mn-ea"/>
                <a:cs typeface="+mn-cs"/>
              </a:rPr>
              <a:t>c </a:t>
            </a:r>
            <a:r>
              <a:rPr lang="en-US" sz="1200" b="0" i="0" u="none" strike="noStrike" kern="1200" baseline="0" dirty="0" smtClean="0">
                <a:solidFill>
                  <a:schemeClr val="tx1"/>
                </a:solidFill>
                <a:latin typeface="+mn-lt"/>
                <a:ea typeface="+mn-ea"/>
                <a:cs typeface="+mn-cs"/>
              </a:rPr>
              <a:t>This site is often called the “proximal” site.</a:t>
            </a:r>
          </a:p>
          <a:p>
            <a:r>
              <a:rPr lang="en-US" sz="1200" b="0" i="1" u="none" strike="noStrike" kern="1200" baseline="0" dirty="0" smtClean="0">
                <a:solidFill>
                  <a:schemeClr val="tx1"/>
                </a:solidFill>
                <a:latin typeface="+mn-lt"/>
                <a:ea typeface="+mn-ea"/>
                <a:cs typeface="+mn-cs"/>
              </a:rPr>
              <a:t>d </a:t>
            </a:r>
            <a:r>
              <a:rPr lang="en-US" sz="1200" b="0" i="0" u="none" strike="noStrike" kern="1200" baseline="0" dirty="0" smtClean="0">
                <a:solidFill>
                  <a:schemeClr val="tx1"/>
                </a:solidFill>
                <a:latin typeface="+mn-lt"/>
                <a:ea typeface="+mn-ea"/>
                <a:cs typeface="+mn-cs"/>
              </a:rPr>
              <a:t>This site is often called the “distal” site.</a:t>
            </a:r>
          </a:p>
          <a:p>
            <a:r>
              <a:rPr lang="en-US" sz="1200" b="0" i="1" u="none" strike="noStrike" kern="1200" baseline="0" dirty="0" smtClean="0">
                <a:solidFill>
                  <a:schemeClr val="tx1"/>
                </a:solidFill>
                <a:latin typeface="+mn-lt"/>
                <a:ea typeface="+mn-ea"/>
                <a:cs typeface="+mn-cs"/>
              </a:rPr>
              <a:t>e </a:t>
            </a:r>
            <a:r>
              <a:rPr lang="en-US" sz="1200" b="0" i="0" u="none" strike="noStrike" kern="1200" baseline="0" dirty="0" smtClean="0">
                <a:solidFill>
                  <a:schemeClr val="tx1"/>
                </a:solidFill>
                <a:latin typeface="+mn-lt"/>
                <a:ea typeface="+mn-ea"/>
                <a:cs typeface="+mn-cs"/>
              </a:rPr>
              <a:t>Distance in mm indicates the separation distance between the radius and ulna at the site in question.</a:t>
            </a:r>
          </a:p>
          <a:p>
            <a:r>
              <a:rPr lang="en-US" sz="1200" b="0" i="1" u="none" strike="noStrike" kern="1200" baseline="0" dirty="0" smtClean="0">
                <a:solidFill>
                  <a:schemeClr val="tx1"/>
                </a:solidFill>
                <a:latin typeface="+mn-lt"/>
                <a:ea typeface="+mn-ea"/>
                <a:cs typeface="+mn-cs"/>
              </a:rPr>
              <a:t>f </a:t>
            </a:r>
            <a:r>
              <a:rPr lang="en-US" sz="1200" b="0" i="0" u="none" strike="noStrike" kern="1200" baseline="0" dirty="0" smtClean="0">
                <a:solidFill>
                  <a:schemeClr val="tx1"/>
                </a:solidFill>
                <a:latin typeface="+mn-lt"/>
                <a:ea typeface="+mn-ea"/>
                <a:cs typeface="+mn-cs"/>
              </a:rPr>
              <a:t>This site is often called the </a:t>
            </a:r>
            <a:r>
              <a:rPr lang="en-US" sz="1200" b="0" i="0" u="none" strike="noStrike" kern="1200" baseline="0" dirty="0" err="1" smtClean="0">
                <a:solidFill>
                  <a:schemeClr val="tx1"/>
                </a:solidFill>
                <a:latin typeface="+mn-lt"/>
                <a:ea typeface="+mn-ea"/>
                <a:cs typeface="+mn-cs"/>
              </a:rPr>
              <a:t>ultradistal</a:t>
            </a:r>
            <a:r>
              <a:rPr lang="en-US" sz="1200" b="0" i="0" u="none" strike="noStrike" kern="1200" baseline="0" dirty="0" smtClean="0">
                <a:solidFill>
                  <a:schemeClr val="tx1"/>
                </a:solidFill>
                <a:latin typeface="+mn-lt"/>
                <a:ea typeface="+mn-ea"/>
                <a:cs typeface="+mn-cs"/>
              </a:rPr>
              <a:t> site, but may be called simply “distal” as well.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 BONE DENSITOMETRY IN CLINICAL PRACTICE</a:t>
            </a:r>
          </a:p>
          <a:p>
            <a:endParaRPr lang="en-US" dirty="0"/>
          </a:p>
        </p:txBody>
      </p:sp>
      <p:sp>
        <p:nvSpPr>
          <p:cNvPr id="4" name="Slide Number Placeholder 3"/>
          <p:cNvSpPr>
            <a:spLocks noGrp="1"/>
          </p:cNvSpPr>
          <p:nvPr>
            <p:ph type="sldNum" sz="quarter" idx="10"/>
          </p:nvPr>
        </p:nvSpPr>
        <p:spPr/>
        <p:txBody>
          <a:bodyPr/>
          <a:lstStyle/>
          <a:p>
            <a:fld id="{43FBECD5-7C26-4F62-8888-F643DE955F7C}" type="slidenum">
              <a:rPr lang="en-US" smtClean="0"/>
              <a:t>15</a:t>
            </a:fld>
            <a:endParaRPr lang="en-US"/>
          </a:p>
        </p:txBody>
      </p:sp>
    </p:spTree>
    <p:extLst>
      <p:ext uri="{BB962C8B-B14F-4D97-AF65-F5344CB8AC3E}">
        <p14:creationId xmlns:p14="http://schemas.microsoft.com/office/powerpoint/2010/main" val="3661615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FBECD5-7C26-4F62-8888-F643DE955F7C}" type="slidenum">
              <a:rPr lang="en-US" smtClean="0"/>
              <a:t>18</a:t>
            </a:fld>
            <a:endParaRPr lang="en-US"/>
          </a:p>
        </p:txBody>
      </p:sp>
    </p:spTree>
    <p:extLst>
      <p:ext uri="{BB962C8B-B14F-4D97-AF65-F5344CB8AC3E}">
        <p14:creationId xmlns:p14="http://schemas.microsoft.com/office/powerpoint/2010/main" val="2153700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ISCD( INTERNATIONAL SOCIETY OF CLINICAL DENSITOMETRY)</a:t>
            </a:r>
            <a:endParaRPr lang="en-US" dirty="0"/>
          </a:p>
        </p:txBody>
      </p:sp>
      <p:sp>
        <p:nvSpPr>
          <p:cNvPr id="4" name="Slide Number Placeholder 3"/>
          <p:cNvSpPr>
            <a:spLocks noGrp="1"/>
          </p:cNvSpPr>
          <p:nvPr>
            <p:ph type="sldNum" sz="quarter" idx="10"/>
          </p:nvPr>
        </p:nvSpPr>
        <p:spPr/>
        <p:txBody>
          <a:bodyPr/>
          <a:lstStyle/>
          <a:p>
            <a:fld id="{43FBECD5-7C26-4F62-8888-F643DE955F7C}" type="slidenum">
              <a:rPr lang="en-US" smtClean="0"/>
              <a:t>25</a:t>
            </a:fld>
            <a:endParaRPr lang="en-US"/>
          </a:p>
        </p:txBody>
      </p:sp>
    </p:spTree>
    <p:extLst>
      <p:ext uri="{BB962C8B-B14F-4D97-AF65-F5344CB8AC3E}">
        <p14:creationId xmlns:p14="http://schemas.microsoft.com/office/powerpoint/2010/main" val="3687126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solidFill>
            <a:srgbClr val="33CCCC"/>
          </a:solidFill>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14A648-907B-4D40-8955-41660D9491DF}" type="datetimeFigureOut">
              <a:rPr lang="en-US" smtClean="0"/>
              <a:t>6/15/2019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7D0EE-FE8D-4E0A-BC9C-4E771B348B57}" type="slidenum">
              <a:rPr lang="en-US" smtClean="0"/>
              <a:t>‹#›</a:t>
            </a:fld>
            <a:endParaRPr lang="en-US"/>
          </a:p>
        </p:txBody>
      </p:sp>
    </p:spTree>
    <p:extLst>
      <p:ext uri="{BB962C8B-B14F-4D97-AF65-F5344CB8AC3E}">
        <p14:creationId xmlns:p14="http://schemas.microsoft.com/office/powerpoint/2010/main" val="37796676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4A648-907B-4D40-8955-41660D9491DF}" type="datetimeFigureOut">
              <a:rPr lang="en-US" smtClean="0"/>
              <a:t>6/15/2019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7D0EE-FE8D-4E0A-BC9C-4E771B348B57}" type="slidenum">
              <a:rPr lang="en-US" smtClean="0"/>
              <a:t>‹#›</a:t>
            </a:fld>
            <a:endParaRPr lang="en-US"/>
          </a:p>
        </p:txBody>
      </p:sp>
    </p:spTree>
    <p:extLst>
      <p:ext uri="{BB962C8B-B14F-4D97-AF65-F5344CB8AC3E}">
        <p14:creationId xmlns:p14="http://schemas.microsoft.com/office/powerpoint/2010/main" val="4287432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4A648-907B-4D40-8955-41660D9491DF}" type="datetimeFigureOut">
              <a:rPr lang="en-US" smtClean="0"/>
              <a:t>6/15/2019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7D0EE-FE8D-4E0A-BC9C-4E771B348B57}" type="slidenum">
              <a:rPr lang="en-US" smtClean="0"/>
              <a:t>‹#›</a:t>
            </a:fld>
            <a:endParaRPr lang="en-US"/>
          </a:p>
        </p:txBody>
      </p:sp>
    </p:spTree>
    <p:extLst>
      <p:ext uri="{BB962C8B-B14F-4D97-AF65-F5344CB8AC3E}">
        <p14:creationId xmlns:p14="http://schemas.microsoft.com/office/powerpoint/2010/main" val="2252419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3CCCC"/>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14A648-907B-4D40-8955-41660D9491DF}" type="datetimeFigureOut">
              <a:rPr lang="en-US" smtClean="0"/>
              <a:t>6/15/2019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7D0EE-FE8D-4E0A-BC9C-4E771B348B57}" type="slidenum">
              <a:rPr lang="en-US" smtClean="0"/>
              <a:t>‹#›</a:t>
            </a:fld>
            <a:endParaRPr lang="en-US"/>
          </a:p>
        </p:txBody>
      </p:sp>
    </p:spTree>
    <p:extLst>
      <p:ext uri="{BB962C8B-B14F-4D97-AF65-F5344CB8AC3E}">
        <p14:creationId xmlns:p14="http://schemas.microsoft.com/office/powerpoint/2010/main" val="2972272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solidFill>
            <a:srgbClr val="33CCCC"/>
          </a:solidFill>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14A648-907B-4D40-8955-41660D9491DF}" type="datetimeFigureOut">
              <a:rPr lang="en-US" smtClean="0"/>
              <a:t>6/15/2019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7D0EE-FE8D-4E0A-BC9C-4E771B348B57}" type="slidenum">
              <a:rPr lang="en-US" smtClean="0"/>
              <a:t>‹#›</a:t>
            </a:fld>
            <a:endParaRPr lang="en-US"/>
          </a:p>
        </p:txBody>
      </p:sp>
    </p:spTree>
    <p:extLst>
      <p:ext uri="{BB962C8B-B14F-4D97-AF65-F5344CB8AC3E}">
        <p14:creationId xmlns:p14="http://schemas.microsoft.com/office/powerpoint/2010/main" val="993449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3CCCC"/>
          </a:solidFill>
        </p:spPr>
        <p:txBody>
          <a:bodyPr/>
          <a:lstStyle>
            <a:lvl1pPr>
              <a:defRPr b="0" i="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14A648-907B-4D40-8955-41660D9491DF}" type="datetimeFigureOut">
              <a:rPr lang="en-US" smtClean="0"/>
              <a:t>6/15/2019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57D0EE-FE8D-4E0A-BC9C-4E771B348B57}" type="slidenum">
              <a:rPr lang="en-US" smtClean="0"/>
              <a:t>‹#›</a:t>
            </a:fld>
            <a:endParaRPr lang="en-US"/>
          </a:p>
        </p:txBody>
      </p:sp>
    </p:spTree>
    <p:extLst>
      <p:ext uri="{BB962C8B-B14F-4D97-AF65-F5344CB8AC3E}">
        <p14:creationId xmlns:p14="http://schemas.microsoft.com/office/powerpoint/2010/main" val="8444326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14A648-907B-4D40-8955-41660D9491DF}" type="datetimeFigureOut">
              <a:rPr lang="en-US" smtClean="0"/>
              <a:t>6/15/2019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57D0EE-FE8D-4E0A-BC9C-4E771B348B57}" type="slidenum">
              <a:rPr lang="en-US" smtClean="0"/>
              <a:t>‹#›</a:t>
            </a:fld>
            <a:endParaRPr lang="en-US"/>
          </a:p>
        </p:txBody>
      </p:sp>
    </p:spTree>
    <p:extLst>
      <p:ext uri="{BB962C8B-B14F-4D97-AF65-F5344CB8AC3E}">
        <p14:creationId xmlns:p14="http://schemas.microsoft.com/office/powerpoint/2010/main" val="1752634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14A648-907B-4D40-8955-41660D9491DF}" type="datetimeFigureOut">
              <a:rPr lang="en-US" smtClean="0"/>
              <a:t>6/15/2019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57D0EE-FE8D-4E0A-BC9C-4E771B348B57}" type="slidenum">
              <a:rPr lang="en-US" smtClean="0"/>
              <a:t>‹#›</a:t>
            </a:fld>
            <a:endParaRPr lang="en-US"/>
          </a:p>
        </p:txBody>
      </p:sp>
    </p:spTree>
    <p:extLst>
      <p:ext uri="{BB962C8B-B14F-4D97-AF65-F5344CB8AC3E}">
        <p14:creationId xmlns:p14="http://schemas.microsoft.com/office/powerpoint/2010/main" val="2145445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14A648-907B-4D40-8955-41660D9491DF}" type="datetimeFigureOut">
              <a:rPr lang="en-US" smtClean="0"/>
              <a:t>6/15/2019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57D0EE-FE8D-4E0A-BC9C-4E771B348B57}" type="slidenum">
              <a:rPr lang="en-US" smtClean="0"/>
              <a:t>‹#›</a:t>
            </a:fld>
            <a:endParaRPr lang="en-US"/>
          </a:p>
        </p:txBody>
      </p:sp>
    </p:spTree>
    <p:extLst>
      <p:ext uri="{BB962C8B-B14F-4D97-AF65-F5344CB8AC3E}">
        <p14:creationId xmlns:p14="http://schemas.microsoft.com/office/powerpoint/2010/main" val="1367055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4A648-907B-4D40-8955-41660D9491DF}" type="datetimeFigureOut">
              <a:rPr lang="en-US" smtClean="0"/>
              <a:t>6/15/2019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57D0EE-FE8D-4E0A-BC9C-4E771B348B57}" type="slidenum">
              <a:rPr lang="en-US" smtClean="0"/>
              <a:t>‹#›</a:t>
            </a:fld>
            <a:endParaRPr lang="en-US"/>
          </a:p>
        </p:txBody>
      </p:sp>
    </p:spTree>
    <p:extLst>
      <p:ext uri="{BB962C8B-B14F-4D97-AF65-F5344CB8AC3E}">
        <p14:creationId xmlns:p14="http://schemas.microsoft.com/office/powerpoint/2010/main" val="2908777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4A648-907B-4D40-8955-41660D9491DF}" type="datetimeFigureOut">
              <a:rPr lang="en-US" smtClean="0"/>
              <a:t>6/15/2019</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57D0EE-FE8D-4E0A-BC9C-4E771B348B57}" type="slidenum">
              <a:rPr lang="en-US" smtClean="0"/>
              <a:t>‹#›</a:t>
            </a:fld>
            <a:endParaRPr lang="en-US"/>
          </a:p>
        </p:txBody>
      </p:sp>
    </p:spTree>
    <p:extLst>
      <p:ext uri="{BB962C8B-B14F-4D97-AF65-F5344CB8AC3E}">
        <p14:creationId xmlns:p14="http://schemas.microsoft.com/office/powerpoint/2010/main" val="3342707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rgbClr val="33CCCC"/>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14A648-907B-4D40-8955-41660D9491DF}" type="datetimeFigureOut">
              <a:rPr lang="en-US" smtClean="0"/>
              <a:t>6/15/2019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57D0EE-FE8D-4E0A-BC9C-4E771B348B57}" type="slidenum">
              <a:rPr lang="en-US" smtClean="0"/>
              <a:t>‹#›</a:t>
            </a:fld>
            <a:endParaRPr lang="en-US"/>
          </a:p>
        </p:txBody>
      </p:sp>
    </p:spTree>
    <p:extLst>
      <p:ext uri="{BB962C8B-B14F-4D97-AF65-F5344CB8AC3E}">
        <p14:creationId xmlns:p14="http://schemas.microsoft.com/office/powerpoint/2010/main" val="112061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b="0" i="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2060"/>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002060"/>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2060"/>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2060"/>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2060"/>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04" y="-2133"/>
            <a:ext cx="9272023" cy="6860133"/>
          </a:xfrm>
        </p:spPr>
      </p:pic>
      <p:sp>
        <p:nvSpPr>
          <p:cNvPr id="6" name="Rectangle 5"/>
          <p:cNvSpPr/>
          <p:nvPr/>
        </p:nvSpPr>
        <p:spPr>
          <a:xfrm>
            <a:off x="651572" y="2967335"/>
            <a:ext cx="7840864" cy="923330"/>
          </a:xfrm>
          <a:prstGeom prst="rect">
            <a:avLst/>
          </a:prstGeom>
          <a:noFill/>
        </p:spPr>
        <p:txBody>
          <a:bodyPr wrap="none" lIns="91440" tIns="45720" rIns="91440" bIns="45720">
            <a:spAutoFit/>
          </a:bodyPr>
          <a:lstStyle/>
          <a:p>
            <a:pPr algn="ctr"/>
            <a:r>
              <a:rPr lang="en-US" sz="5400" b="1"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Times New Roman" panose="02020603050405020304" pitchFamily="18" charset="0"/>
                <a:cs typeface="Times New Roman" panose="02020603050405020304" pitchFamily="18" charset="0"/>
              </a:rPr>
              <a:t>IN THE NAME OF GOD</a:t>
            </a:r>
            <a:endParaRPr lang="en-US" sz="54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11495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dirty="0"/>
              <a:t>greatest magnitude of </a:t>
            </a:r>
            <a:r>
              <a:rPr lang="en-US" dirty="0" smtClean="0"/>
              <a:t>change (BMD)</a:t>
            </a:r>
            <a:endParaRPr lang="en-US" dirty="0"/>
          </a:p>
        </p:txBody>
      </p:sp>
      <p:sp>
        <p:nvSpPr>
          <p:cNvPr id="3" name="Content Placeholder 2"/>
          <p:cNvSpPr>
            <a:spLocks noGrp="1"/>
          </p:cNvSpPr>
          <p:nvPr>
            <p:ph idx="1"/>
          </p:nvPr>
        </p:nvSpPr>
        <p:spPr/>
        <p:txBody>
          <a:bodyPr>
            <a:normAutofit/>
          </a:bodyPr>
          <a:lstStyle/>
          <a:p>
            <a:r>
              <a:rPr lang="en-US" dirty="0" smtClean="0"/>
              <a:t>Axial </a:t>
            </a:r>
            <a:r>
              <a:rPr lang="en-US" dirty="0"/>
              <a:t>trabecular bone </a:t>
            </a:r>
            <a:r>
              <a:rPr lang="en-US" dirty="0" smtClean="0"/>
              <a:t>&gt; Appendicular </a:t>
            </a:r>
            <a:r>
              <a:rPr lang="en-US" dirty="0"/>
              <a:t>trabecular </a:t>
            </a:r>
            <a:r>
              <a:rPr lang="en-US" dirty="0" smtClean="0"/>
              <a:t>bone</a:t>
            </a:r>
          </a:p>
          <a:p>
            <a:endParaRPr lang="en-US" dirty="0"/>
          </a:p>
          <a:p>
            <a:endParaRPr lang="en-US" dirty="0" smtClean="0"/>
          </a:p>
          <a:p>
            <a:endParaRPr lang="en-US" dirty="0"/>
          </a:p>
          <a:p>
            <a:endParaRPr lang="en-US" dirty="0" smtClean="0"/>
          </a:p>
          <a:p>
            <a:endParaRPr lang="en-US" dirty="0"/>
          </a:p>
          <a:p>
            <a:r>
              <a:rPr lang="en-US" sz="1500" dirty="0"/>
              <a:t>R= BONE DENSITOMETRY IN CLINICAL PRACTICE</a:t>
            </a:r>
          </a:p>
          <a:p>
            <a:endParaRPr lang="en-US" dirty="0" smtClean="0"/>
          </a:p>
          <a:p>
            <a:endParaRPr lang="en-US" dirty="0"/>
          </a:p>
        </p:txBody>
      </p:sp>
    </p:spTree>
    <p:extLst>
      <p:ext uri="{BB962C8B-B14F-4D97-AF65-F5344CB8AC3E}">
        <p14:creationId xmlns:p14="http://schemas.microsoft.com/office/powerpoint/2010/main" val="1282114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Followed </a:t>
            </a:r>
            <a:r>
              <a:rPr lang="en-US" dirty="0"/>
              <a:t>over </a:t>
            </a:r>
            <a:r>
              <a:rPr lang="en-US" dirty="0" smtClean="0"/>
              <a:t>time for </a:t>
            </a:r>
            <a:r>
              <a:rPr lang="en-US" dirty="0"/>
              <a:t>changes in the </a:t>
            </a:r>
            <a:r>
              <a:rPr lang="en-US" dirty="0" smtClean="0"/>
              <a:t>BMD</a:t>
            </a:r>
            <a:endParaRPr lang="en-US" dirty="0"/>
          </a:p>
        </p:txBody>
      </p:sp>
      <p:sp>
        <p:nvSpPr>
          <p:cNvPr id="3" name="Content Placeholder 2"/>
          <p:cNvSpPr>
            <a:spLocks noGrp="1"/>
          </p:cNvSpPr>
          <p:nvPr>
            <p:ph idx="1"/>
          </p:nvPr>
        </p:nvSpPr>
        <p:spPr>
          <a:xfrm>
            <a:off x="251520" y="1600200"/>
            <a:ext cx="8712968" cy="4925144"/>
          </a:xfrm>
        </p:spPr>
        <p:txBody>
          <a:bodyPr>
            <a:normAutofit/>
          </a:bodyPr>
          <a:lstStyle/>
          <a:p>
            <a:r>
              <a:rPr lang="en-US" sz="3600" dirty="0" smtClean="0"/>
              <a:t>from </a:t>
            </a:r>
            <a:r>
              <a:rPr lang="en-US" sz="3600" dirty="0"/>
              <a:t>a </a:t>
            </a:r>
            <a:r>
              <a:rPr lang="en-US" sz="3600" dirty="0" smtClean="0"/>
              <a:t>disease process </a:t>
            </a:r>
            <a:r>
              <a:rPr lang="en-US" sz="3600" dirty="0"/>
              <a:t>or therapeutic </a:t>
            </a:r>
            <a:r>
              <a:rPr lang="en-US" sz="3600" dirty="0" smtClean="0"/>
              <a:t>intervention: </a:t>
            </a:r>
          </a:p>
          <a:p>
            <a:r>
              <a:rPr lang="en-US" sz="3600" dirty="0" smtClean="0"/>
              <a:t>Trabecular bone &gt; </a:t>
            </a:r>
            <a:r>
              <a:rPr lang="en-US" sz="3600" dirty="0"/>
              <a:t>Cortical bone </a:t>
            </a:r>
            <a:endParaRPr lang="en-US" sz="3600" dirty="0" smtClean="0"/>
          </a:p>
          <a:p>
            <a:endParaRPr lang="en-US" sz="3600" dirty="0"/>
          </a:p>
          <a:p>
            <a:endParaRPr lang="en-US" sz="3600" dirty="0" smtClean="0"/>
          </a:p>
          <a:p>
            <a:endParaRPr lang="en-US" sz="3600" dirty="0"/>
          </a:p>
          <a:p>
            <a:endParaRPr lang="en-US" sz="3600" dirty="0" smtClean="0"/>
          </a:p>
          <a:p>
            <a:r>
              <a:rPr lang="en-US" sz="1500" dirty="0"/>
              <a:t>R= BONE DENSITOMETRY IN CLINICAL PRACTICE</a:t>
            </a:r>
          </a:p>
          <a:p>
            <a:endParaRPr lang="en-US" sz="3600" dirty="0"/>
          </a:p>
        </p:txBody>
      </p:sp>
    </p:spTree>
    <p:extLst>
      <p:ext uri="{BB962C8B-B14F-4D97-AF65-F5344CB8AC3E}">
        <p14:creationId xmlns:p14="http://schemas.microsoft.com/office/powerpoint/2010/main" val="5277004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Hyperparathyroidism</a:t>
            </a:r>
          </a:p>
        </p:txBody>
      </p:sp>
      <p:sp>
        <p:nvSpPr>
          <p:cNvPr id="3" name="Content Placeholder 2"/>
          <p:cNvSpPr>
            <a:spLocks noGrp="1"/>
          </p:cNvSpPr>
          <p:nvPr>
            <p:ph idx="1"/>
          </p:nvPr>
        </p:nvSpPr>
        <p:spPr/>
        <p:txBody>
          <a:bodyPr>
            <a:normAutofit/>
          </a:bodyPr>
          <a:lstStyle/>
          <a:p>
            <a:r>
              <a:rPr lang="en-US" dirty="0" smtClean="0"/>
              <a:t>May </a:t>
            </a:r>
            <a:r>
              <a:rPr lang="en-US" dirty="0"/>
              <a:t>cause demineralization at </a:t>
            </a:r>
            <a:r>
              <a:rPr lang="en-US" dirty="0" smtClean="0"/>
              <a:t>predominantly cortical </a:t>
            </a:r>
            <a:r>
              <a:rPr lang="en-US" dirty="0"/>
              <a:t>sites, like the femoral neck or 33% radial site. </a:t>
            </a:r>
            <a:endParaRPr lang="en-US" dirty="0" smtClean="0"/>
          </a:p>
          <a:p>
            <a:endParaRPr lang="en-US" dirty="0"/>
          </a:p>
          <a:p>
            <a:endParaRPr lang="en-US" dirty="0" smtClean="0"/>
          </a:p>
          <a:p>
            <a:endParaRPr lang="en-US" dirty="0"/>
          </a:p>
          <a:p>
            <a:endParaRPr lang="en-US" dirty="0" smtClean="0"/>
          </a:p>
          <a:p>
            <a:r>
              <a:rPr lang="en-US" sz="1500" dirty="0"/>
              <a:t>R= BONE DENSITOMETRY IN CLINICAL PRACTICE</a:t>
            </a:r>
          </a:p>
          <a:p>
            <a:endParaRPr lang="en-US" dirty="0"/>
          </a:p>
        </p:txBody>
      </p:sp>
    </p:spTree>
    <p:extLst>
      <p:ext uri="{BB962C8B-B14F-4D97-AF65-F5344CB8AC3E}">
        <p14:creationId xmlns:p14="http://schemas.microsoft.com/office/powerpoint/2010/main" val="9753083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Cushing’s disease</a:t>
            </a:r>
            <a:endParaRPr lang="en-US" dirty="0"/>
          </a:p>
        </p:txBody>
      </p:sp>
      <p:sp>
        <p:nvSpPr>
          <p:cNvPr id="3" name="Content Placeholder 2"/>
          <p:cNvSpPr>
            <a:spLocks noGrp="1"/>
          </p:cNvSpPr>
          <p:nvPr>
            <p:ph idx="1"/>
          </p:nvPr>
        </p:nvSpPr>
        <p:spPr>
          <a:xfrm>
            <a:off x="457200" y="1600200"/>
            <a:ext cx="8229600" cy="5069160"/>
          </a:xfrm>
        </p:spPr>
        <p:txBody>
          <a:bodyPr>
            <a:normAutofit/>
          </a:bodyPr>
          <a:lstStyle/>
          <a:p>
            <a:r>
              <a:rPr lang="en-US" dirty="0" smtClean="0">
                <a:solidFill>
                  <a:schemeClr val="tx2"/>
                </a:solidFill>
              </a:rPr>
              <a:t>may </a:t>
            </a:r>
            <a:r>
              <a:rPr lang="en-US" dirty="0">
                <a:solidFill>
                  <a:schemeClr val="tx2"/>
                </a:solidFill>
              </a:rPr>
              <a:t>preferentially destroy the </a:t>
            </a:r>
            <a:r>
              <a:rPr lang="en-US" b="1" dirty="0">
                <a:solidFill>
                  <a:schemeClr val="tx2"/>
                </a:solidFill>
              </a:rPr>
              <a:t>trabecular </a:t>
            </a:r>
            <a:r>
              <a:rPr lang="en-US" dirty="0">
                <a:solidFill>
                  <a:schemeClr val="tx2"/>
                </a:solidFill>
              </a:rPr>
              <a:t>bone of the axial skeleton. </a:t>
            </a:r>
            <a:endParaRPr lang="en-US" dirty="0" smtClean="0">
              <a:solidFill>
                <a:schemeClr val="tx2"/>
              </a:solidFill>
            </a:endParaRPr>
          </a:p>
          <a:p>
            <a:endParaRPr lang="en-US" sz="1400" dirty="0" smtClean="0">
              <a:solidFill>
                <a:srgbClr val="33CCCC"/>
              </a:solidFill>
            </a:endParaRPr>
          </a:p>
          <a:p>
            <a:endParaRPr lang="en-US" sz="1400" dirty="0">
              <a:solidFill>
                <a:srgbClr val="33CCCC"/>
              </a:solidFill>
            </a:endParaRPr>
          </a:p>
          <a:p>
            <a:endParaRPr lang="en-US" sz="1400" dirty="0" smtClean="0">
              <a:solidFill>
                <a:srgbClr val="33CCCC"/>
              </a:solidFill>
            </a:endParaRPr>
          </a:p>
          <a:p>
            <a:endParaRPr lang="en-US" sz="1400" dirty="0">
              <a:solidFill>
                <a:srgbClr val="33CCCC"/>
              </a:solidFill>
            </a:endParaRPr>
          </a:p>
          <a:p>
            <a:endParaRPr lang="en-US" sz="1400" dirty="0" smtClean="0">
              <a:solidFill>
                <a:srgbClr val="33CCCC"/>
              </a:solidFill>
            </a:endParaRPr>
          </a:p>
          <a:p>
            <a:endParaRPr lang="en-US" sz="1400" dirty="0">
              <a:solidFill>
                <a:srgbClr val="33CCCC"/>
              </a:solidFill>
            </a:endParaRPr>
          </a:p>
          <a:p>
            <a:endParaRPr lang="en-US" sz="1400" dirty="0" smtClean="0">
              <a:solidFill>
                <a:srgbClr val="33CCCC"/>
              </a:solidFill>
            </a:endParaRPr>
          </a:p>
          <a:p>
            <a:endParaRPr lang="en-US" sz="1400" dirty="0">
              <a:solidFill>
                <a:srgbClr val="33CCCC"/>
              </a:solidFill>
            </a:endParaRPr>
          </a:p>
          <a:p>
            <a:endParaRPr lang="en-US" sz="1400" dirty="0" smtClean="0">
              <a:solidFill>
                <a:srgbClr val="33CCCC"/>
              </a:solidFill>
            </a:endParaRPr>
          </a:p>
          <a:p>
            <a:endParaRPr lang="en-US" sz="1400" dirty="0">
              <a:solidFill>
                <a:srgbClr val="33CCCC"/>
              </a:solidFill>
            </a:endParaRPr>
          </a:p>
          <a:p>
            <a:endParaRPr lang="en-US" sz="1400" dirty="0" smtClean="0">
              <a:solidFill>
                <a:srgbClr val="33CCCC"/>
              </a:solidFill>
            </a:endParaRPr>
          </a:p>
          <a:p>
            <a:endParaRPr lang="en-US" sz="1400" dirty="0">
              <a:solidFill>
                <a:srgbClr val="33CCCC"/>
              </a:solidFill>
            </a:endParaRPr>
          </a:p>
          <a:p>
            <a:endParaRPr lang="en-US" sz="1400" dirty="0" smtClean="0">
              <a:solidFill>
                <a:srgbClr val="33CCCC"/>
              </a:solidFill>
            </a:endParaRPr>
          </a:p>
          <a:p>
            <a:r>
              <a:rPr lang="en-US" sz="1400" dirty="0" smtClean="0">
                <a:solidFill>
                  <a:srgbClr val="33CCCC"/>
                </a:solidFill>
              </a:rPr>
              <a:t>R</a:t>
            </a:r>
            <a:r>
              <a:rPr lang="en-US" sz="1400" dirty="0">
                <a:solidFill>
                  <a:srgbClr val="33CCCC"/>
                </a:solidFill>
              </a:rPr>
              <a:t>= BONE DENSITOMETRY IN CLINICAL PRACTICE</a:t>
            </a:r>
          </a:p>
          <a:p>
            <a:endParaRPr lang="en-US" dirty="0"/>
          </a:p>
          <a:p>
            <a:endParaRPr lang="en-US" dirty="0"/>
          </a:p>
        </p:txBody>
      </p:sp>
    </p:spTree>
    <p:extLst>
      <p:ext uri="{BB962C8B-B14F-4D97-AF65-F5344CB8AC3E}">
        <p14:creationId xmlns:p14="http://schemas.microsoft.com/office/powerpoint/2010/main" val="1201335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Acromegaly</a:t>
            </a:r>
            <a:endParaRPr lang="en-US" dirty="0"/>
          </a:p>
        </p:txBody>
      </p:sp>
      <p:sp>
        <p:nvSpPr>
          <p:cNvPr id="3" name="Content Placeholder 2"/>
          <p:cNvSpPr>
            <a:spLocks noGrp="1"/>
          </p:cNvSpPr>
          <p:nvPr>
            <p:ph idx="1"/>
          </p:nvPr>
        </p:nvSpPr>
        <p:spPr/>
        <p:txBody>
          <a:bodyPr>
            <a:normAutofit fontScale="92500" lnSpcReduction="10000"/>
          </a:bodyPr>
          <a:lstStyle/>
          <a:p>
            <a:r>
              <a:rPr lang="en-US" b="1" i="1" dirty="0"/>
              <a:t>hypogonadism</a:t>
            </a:r>
            <a:r>
              <a:rPr lang="en-US" dirty="0"/>
              <a:t> may cause a profound </a:t>
            </a:r>
            <a:r>
              <a:rPr lang="en-US" b="1" dirty="0"/>
              <a:t>decrease</a:t>
            </a:r>
            <a:r>
              <a:rPr lang="en-US" dirty="0"/>
              <a:t> in the </a:t>
            </a:r>
            <a:r>
              <a:rPr lang="en-US" b="1" dirty="0"/>
              <a:t>trabecular bone </a:t>
            </a:r>
            <a:r>
              <a:rPr lang="en-US" dirty="0" smtClean="0"/>
              <a:t>of the spine</a:t>
            </a:r>
          </a:p>
          <a:p>
            <a:endParaRPr lang="en-US" dirty="0"/>
          </a:p>
          <a:p>
            <a:r>
              <a:rPr lang="en-US" dirty="0" smtClean="0"/>
              <a:t> </a:t>
            </a:r>
            <a:r>
              <a:rPr lang="en-US" dirty="0"/>
              <a:t>while excessive </a:t>
            </a:r>
            <a:r>
              <a:rPr lang="en-US" b="1" i="1" dirty="0"/>
              <a:t>growth hormone</a:t>
            </a:r>
            <a:r>
              <a:rPr lang="en-US" b="1" dirty="0"/>
              <a:t> </a:t>
            </a:r>
            <a:r>
              <a:rPr lang="en-US" dirty="0"/>
              <a:t>causes an </a:t>
            </a:r>
            <a:r>
              <a:rPr lang="en-US" b="1" i="1" dirty="0"/>
              <a:t>increase</a:t>
            </a:r>
            <a:r>
              <a:rPr lang="en-US" dirty="0"/>
              <a:t> in the density of </a:t>
            </a:r>
            <a:r>
              <a:rPr lang="en-US" dirty="0" smtClean="0"/>
              <a:t>the </a:t>
            </a:r>
            <a:r>
              <a:rPr lang="en-US" b="1" i="1" dirty="0" smtClean="0"/>
              <a:t>cortical</a:t>
            </a:r>
            <a:r>
              <a:rPr lang="en-US" dirty="0" smtClean="0"/>
              <a:t> </a:t>
            </a:r>
            <a:r>
              <a:rPr lang="en-US" dirty="0"/>
              <a:t>bone of the appendicular </a:t>
            </a:r>
            <a:r>
              <a:rPr lang="en-US" dirty="0" smtClean="0"/>
              <a:t>skeleton.</a:t>
            </a:r>
          </a:p>
          <a:p>
            <a:endParaRPr lang="en-US" dirty="0"/>
          </a:p>
          <a:p>
            <a:endParaRPr lang="en-US" dirty="0" smtClean="0"/>
          </a:p>
          <a:p>
            <a:endParaRPr lang="en-US" dirty="0"/>
          </a:p>
          <a:p>
            <a:r>
              <a:rPr lang="en-US" sz="1500" dirty="0"/>
              <a:t>R= BONE DENSITOMETRY IN CLINICAL PRACTICE</a:t>
            </a:r>
          </a:p>
          <a:p>
            <a:endParaRPr lang="en-US" dirty="0"/>
          </a:p>
          <a:p>
            <a:endParaRPr lang="en-US" dirty="0"/>
          </a:p>
        </p:txBody>
      </p:sp>
    </p:spTree>
    <p:extLst>
      <p:ext uri="{BB962C8B-B14F-4D97-AF65-F5344CB8AC3E}">
        <p14:creationId xmlns:p14="http://schemas.microsoft.com/office/powerpoint/2010/main" val="3255443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640960" cy="1143000"/>
          </a:xfrm>
        </p:spPr>
        <p:txBody>
          <a:bodyPr>
            <a:normAutofit fontScale="90000"/>
          </a:bodyPr>
          <a:lstStyle/>
          <a:p>
            <a:r>
              <a:rPr lang="en-US" b="1" i="1" dirty="0"/>
              <a:t>Percentage of Trabecular Bone</a:t>
            </a:r>
            <a:br>
              <a:rPr lang="en-US" b="1" i="1" dirty="0"/>
            </a:br>
            <a:r>
              <a:rPr lang="en-US" b="1" i="1" dirty="0"/>
              <a:t>at Central and Peripheral Sites</a:t>
            </a:r>
            <a:endParaRPr lang="en-US" i="1" dirty="0"/>
          </a:p>
        </p:txBody>
      </p:sp>
      <p:pic>
        <p:nvPicPr>
          <p:cNvPr id="307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63688" y="1484784"/>
            <a:ext cx="5322634" cy="5357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0127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Skeletal anatomy relevant to DXA</a:t>
            </a:r>
            <a:endParaRPr lang="en-US" dirty="0"/>
          </a:p>
        </p:txBody>
      </p:sp>
      <p:sp>
        <p:nvSpPr>
          <p:cNvPr id="3" name="Content Placeholder 2"/>
          <p:cNvSpPr>
            <a:spLocks noGrp="1"/>
          </p:cNvSpPr>
          <p:nvPr>
            <p:ph idx="1"/>
          </p:nvPr>
        </p:nvSpPr>
        <p:spPr>
          <a:xfrm>
            <a:off x="457200" y="1600200"/>
            <a:ext cx="8229600" cy="5069160"/>
          </a:xfrm>
        </p:spPr>
        <p:txBody>
          <a:bodyPr/>
          <a:lstStyle/>
          <a:p>
            <a:pPr>
              <a:lnSpc>
                <a:spcPct val="90000"/>
              </a:lnSpc>
              <a:buNone/>
            </a:pPr>
            <a:r>
              <a:rPr lang="en-US" altLang="en-US" b="1" dirty="0">
                <a:solidFill>
                  <a:schemeClr val="tx2"/>
                </a:solidFill>
              </a:rPr>
              <a:t>Mostly </a:t>
            </a:r>
            <a:r>
              <a:rPr lang="en-US" altLang="en-US" b="1" dirty="0" err="1">
                <a:solidFill>
                  <a:schemeClr val="tx2"/>
                </a:solidFill>
              </a:rPr>
              <a:t>cancelleous</a:t>
            </a:r>
            <a:r>
              <a:rPr lang="en-US" altLang="en-US" b="1" dirty="0">
                <a:solidFill>
                  <a:schemeClr val="tx2"/>
                </a:solidFill>
              </a:rPr>
              <a:t>: </a:t>
            </a:r>
            <a:endParaRPr lang="en-US" altLang="en-US" dirty="0" smtClean="0">
              <a:solidFill>
                <a:schemeClr val="tx2"/>
              </a:solidFill>
            </a:endParaRPr>
          </a:p>
          <a:p>
            <a:pPr>
              <a:lnSpc>
                <a:spcPct val="90000"/>
              </a:lnSpc>
            </a:pPr>
            <a:r>
              <a:rPr lang="en-US" altLang="en-US" dirty="0" smtClean="0">
                <a:solidFill>
                  <a:schemeClr val="tx2"/>
                </a:solidFill>
              </a:rPr>
              <a:t>Lateral </a:t>
            </a:r>
            <a:r>
              <a:rPr lang="en-US" altLang="en-US" dirty="0">
                <a:solidFill>
                  <a:schemeClr val="tx2"/>
                </a:solidFill>
              </a:rPr>
              <a:t>spine, PA(AP)spine-Vertebral </a:t>
            </a:r>
            <a:r>
              <a:rPr lang="en-US" altLang="en-US" dirty="0" smtClean="0">
                <a:solidFill>
                  <a:schemeClr val="tx2"/>
                </a:solidFill>
              </a:rPr>
              <a:t>bodies</a:t>
            </a:r>
            <a:endParaRPr lang="en-US" altLang="en-US" dirty="0">
              <a:solidFill>
                <a:schemeClr val="tx2"/>
              </a:solidFill>
            </a:endParaRPr>
          </a:p>
          <a:p>
            <a:pPr>
              <a:lnSpc>
                <a:spcPct val="90000"/>
              </a:lnSpc>
            </a:pPr>
            <a:r>
              <a:rPr lang="en-US" altLang="en-US" dirty="0" smtClean="0">
                <a:solidFill>
                  <a:schemeClr val="tx2"/>
                </a:solidFill>
              </a:rPr>
              <a:t>Distal </a:t>
            </a:r>
            <a:r>
              <a:rPr lang="en-US" altLang="en-US" dirty="0">
                <a:solidFill>
                  <a:schemeClr val="tx2"/>
                </a:solidFill>
              </a:rPr>
              <a:t>forearm</a:t>
            </a:r>
          </a:p>
          <a:p>
            <a:pPr>
              <a:lnSpc>
                <a:spcPct val="90000"/>
              </a:lnSpc>
            </a:pPr>
            <a:r>
              <a:rPr lang="en-US" altLang="en-US" dirty="0" smtClean="0">
                <a:solidFill>
                  <a:schemeClr val="tx2"/>
                </a:solidFill>
              </a:rPr>
              <a:t>Femoral </a:t>
            </a:r>
            <a:r>
              <a:rPr lang="en-US" altLang="en-US" dirty="0">
                <a:solidFill>
                  <a:schemeClr val="tx2"/>
                </a:solidFill>
              </a:rPr>
              <a:t>trochanter  </a:t>
            </a:r>
          </a:p>
          <a:p>
            <a:pPr>
              <a:lnSpc>
                <a:spcPct val="90000"/>
              </a:lnSpc>
            </a:pPr>
            <a:r>
              <a:rPr lang="en-US" altLang="en-US" dirty="0" err="1" smtClean="0">
                <a:solidFill>
                  <a:schemeClr val="tx2"/>
                </a:solidFill>
              </a:rPr>
              <a:t>Calcaneous</a:t>
            </a:r>
            <a:endParaRPr lang="en-US" altLang="en-US" dirty="0">
              <a:solidFill>
                <a:schemeClr val="tx2"/>
              </a:solidFill>
            </a:endParaRPr>
          </a:p>
          <a:p>
            <a:pPr marL="0" indent="0">
              <a:spcBef>
                <a:spcPct val="50000"/>
              </a:spcBef>
              <a:buNone/>
            </a:pPr>
            <a:r>
              <a:rPr lang="en-US" altLang="en-US" b="1" dirty="0">
                <a:solidFill>
                  <a:schemeClr val="tx2"/>
                </a:solidFill>
              </a:rPr>
              <a:t>Mostly cortical:</a:t>
            </a:r>
          </a:p>
          <a:p>
            <a:pPr>
              <a:spcBef>
                <a:spcPct val="50000"/>
              </a:spcBef>
            </a:pPr>
            <a:r>
              <a:rPr lang="en-US" altLang="en-US" dirty="0" smtClean="0">
                <a:solidFill>
                  <a:schemeClr val="tx2"/>
                </a:solidFill>
              </a:rPr>
              <a:t>Proximal </a:t>
            </a:r>
            <a:r>
              <a:rPr lang="en-US" altLang="en-US" dirty="0">
                <a:solidFill>
                  <a:schemeClr val="tx2"/>
                </a:solidFill>
              </a:rPr>
              <a:t>forearm</a:t>
            </a:r>
          </a:p>
          <a:p>
            <a:pPr>
              <a:spcBef>
                <a:spcPct val="50000"/>
              </a:spcBef>
            </a:pPr>
            <a:r>
              <a:rPr lang="en-US" altLang="en-US" dirty="0" smtClean="0">
                <a:solidFill>
                  <a:schemeClr val="tx2"/>
                </a:solidFill>
              </a:rPr>
              <a:t>Total </a:t>
            </a:r>
            <a:r>
              <a:rPr lang="en-US" altLang="en-US" dirty="0">
                <a:solidFill>
                  <a:schemeClr val="tx2"/>
                </a:solidFill>
              </a:rPr>
              <a:t>hip, Phalanges</a:t>
            </a:r>
          </a:p>
          <a:p>
            <a:endParaRPr lang="en-US" dirty="0"/>
          </a:p>
        </p:txBody>
      </p:sp>
    </p:spTree>
    <p:extLst>
      <p:ext uri="{BB962C8B-B14F-4D97-AF65-F5344CB8AC3E}">
        <p14:creationId xmlns:p14="http://schemas.microsoft.com/office/powerpoint/2010/main" val="3553434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9552" y="2130425"/>
            <a:ext cx="8280920" cy="2162671"/>
          </a:xfrm>
        </p:spPr>
        <p:txBody>
          <a:bodyPr/>
          <a:lstStyle/>
          <a:p>
            <a:r>
              <a:rPr lang="en-US" i="1" dirty="0"/>
              <a:t>Dual-energy </a:t>
            </a:r>
            <a:r>
              <a:rPr lang="en-US" i="1" dirty="0" smtClean="0"/>
              <a:t>x-ray absorptio</a:t>
            </a:r>
            <a:r>
              <a:rPr lang="en-US" dirty="0" smtClean="0"/>
              <a:t>metry</a:t>
            </a:r>
            <a:br>
              <a:rPr lang="en-US" dirty="0" smtClean="0"/>
            </a:br>
            <a:r>
              <a:rPr lang="en-US" dirty="0" smtClean="0"/>
              <a:t>BMD</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069372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BMD</a:t>
            </a:r>
            <a:endParaRPr lang="en-US" dirty="0"/>
          </a:p>
        </p:txBody>
      </p:sp>
      <p:sp>
        <p:nvSpPr>
          <p:cNvPr id="3" name="Content Placeholder 2"/>
          <p:cNvSpPr>
            <a:spLocks noGrp="1"/>
          </p:cNvSpPr>
          <p:nvPr>
            <p:ph idx="1"/>
          </p:nvPr>
        </p:nvSpPr>
        <p:spPr/>
        <p:txBody>
          <a:bodyPr>
            <a:normAutofit/>
          </a:bodyPr>
          <a:lstStyle/>
          <a:p>
            <a:r>
              <a:rPr lang="en-US" dirty="0" smtClean="0"/>
              <a:t>DEXA </a:t>
            </a:r>
            <a:r>
              <a:rPr lang="en-US" dirty="0"/>
              <a:t>is the technique of </a:t>
            </a:r>
            <a:r>
              <a:rPr lang="en-US" b="1" i="1" dirty="0" smtClean="0"/>
              <a:t>choice </a:t>
            </a:r>
            <a:r>
              <a:rPr lang="en-US" dirty="0" smtClean="0"/>
              <a:t>in </a:t>
            </a:r>
            <a:r>
              <a:rPr lang="en-US" dirty="0"/>
              <a:t>the assessment of bone </a:t>
            </a:r>
            <a:r>
              <a:rPr lang="en-US" b="1" i="1" dirty="0" smtClean="0"/>
              <a:t>mineral density </a:t>
            </a:r>
            <a:r>
              <a:rPr lang="en-US" dirty="0"/>
              <a:t>(</a:t>
            </a:r>
            <a:r>
              <a:rPr lang="en-US" dirty="0" smtClean="0"/>
              <a:t>BMD, </a:t>
            </a:r>
            <a:r>
              <a:rPr lang="en-US" dirty="0"/>
              <a:t>the </a:t>
            </a:r>
            <a:r>
              <a:rPr lang="en-US" dirty="0" smtClean="0"/>
              <a:t>average concentration </a:t>
            </a:r>
            <a:r>
              <a:rPr lang="en-US" dirty="0"/>
              <a:t>of mineral in a defined section </a:t>
            </a:r>
            <a:r>
              <a:rPr lang="en-US" dirty="0" smtClean="0"/>
              <a:t>of bone.</a:t>
            </a:r>
          </a:p>
          <a:p>
            <a:endParaRPr lang="en-US" dirty="0"/>
          </a:p>
          <a:p>
            <a:endParaRPr lang="en-US" dirty="0" smtClean="0"/>
          </a:p>
          <a:p>
            <a:r>
              <a:rPr lang="en-US" sz="1500" b="1" dirty="0"/>
              <a:t>Dual-Energy X-Ray </a:t>
            </a:r>
            <a:r>
              <a:rPr lang="en-US" sz="1500" b="1" dirty="0" smtClean="0"/>
              <a:t>Absorptiometry in </a:t>
            </a:r>
            <a:r>
              <a:rPr lang="en-US" sz="1500" b="1" dirty="0"/>
              <a:t>the Diagnosis of </a:t>
            </a:r>
            <a:r>
              <a:rPr lang="en-US" sz="1500" b="1" dirty="0" smtClean="0"/>
              <a:t>Osteoporosis: A </a:t>
            </a:r>
            <a:r>
              <a:rPr lang="en-US" sz="1500" b="1" dirty="0"/>
              <a:t>Practical </a:t>
            </a:r>
            <a:r>
              <a:rPr lang="en-US" sz="1500" b="1" dirty="0" smtClean="0"/>
              <a:t>Guide(</a:t>
            </a:r>
            <a:r>
              <a:rPr lang="en-US" sz="1600" dirty="0"/>
              <a:t>AJR:196, April </a:t>
            </a:r>
            <a:r>
              <a:rPr lang="en-US" sz="1600" dirty="0" smtClean="0"/>
              <a:t>2011)</a:t>
            </a:r>
            <a:endParaRPr lang="en-US" sz="1500" dirty="0"/>
          </a:p>
        </p:txBody>
      </p:sp>
    </p:spTree>
    <p:extLst>
      <p:ext uri="{BB962C8B-B14F-4D97-AF65-F5344CB8AC3E}">
        <p14:creationId xmlns:p14="http://schemas.microsoft.com/office/powerpoint/2010/main" val="1740007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DEXA</a:t>
            </a:r>
          </a:p>
        </p:txBody>
      </p:sp>
      <p:sp>
        <p:nvSpPr>
          <p:cNvPr id="3" name="Content Placeholder 2"/>
          <p:cNvSpPr>
            <a:spLocks noGrp="1"/>
          </p:cNvSpPr>
          <p:nvPr>
            <p:ph idx="1"/>
          </p:nvPr>
        </p:nvSpPr>
        <p:spPr/>
        <p:txBody>
          <a:bodyPr>
            <a:normAutofit lnSpcReduction="10000"/>
          </a:bodyPr>
          <a:lstStyle/>
          <a:p>
            <a:r>
              <a:rPr lang="en-US" dirty="0" smtClean="0"/>
              <a:t>Quick </a:t>
            </a:r>
            <a:r>
              <a:rPr lang="en-US" dirty="0"/>
              <a:t>method </a:t>
            </a:r>
            <a:endParaRPr lang="en-US" dirty="0" smtClean="0"/>
          </a:p>
          <a:p>
            <a:r>
              <a:rPr lang="en-US" dirty="0" smtClean="0"/>
              <a:t>Accurate (exact </a:t>
            </a:r>
            <a:r>
              <a:rPr lang="en-US" dirty="0"/>
              <a:t>measurement of </a:t>
            </a:r>
            <a:r>
              <a:rPr lang="en-US" dirty="0" smtClean="0"/>
              <a:t>BMD)</a:t>
            </a:r>
          </a:p>
          <a:p>
            <a:r>
              <a:rPr lang="en-US" dirty="0" smtClean="0"/>
              <a:t>Precise </a:t>
            </a:r>
            <a:r>
              <a:rPr lang="en-US" dirty="0"/>
              <a:t>(</a:t>
            </a:r>
            <a:r>
              <a:rPr lang="en-US" dirty="0" smtClean="0"/>
              <a:t>reproducible)</a:t>
            </a:r>
            <a:endParaRPr lang="en-US" dirty="0"/>
          </a:p>
          <a:p>
            <a:r>
              <a:rPr lang="en-US" dirty="0" smtClean="0"/>
              <a:t>Flexible </a:t>
            </a:r>
            <a:r>
              <a:rPr lang="en-US" dirty="0"/>
              <a:t>(different regions </a:t>
            </a:r>
            <a:r>
              <a:rPr lang="en-US" dirty="0" smtClean="0"/>
              <a:t>can be </a:t>
            </a:r>
            <a:r>
              <a:rPr lang="en-US" dirty="0"/>
              <a:t>scanned</a:t>
            </a:r>
            <a:r>
              <a:rPr lang="en-US" dirty="0" smtClean="0"/>
              <a:t>)</a:t>
            </a:r>
          </a:p>
          <a:p>
            <a:r>
              <a:rPr lang="en-US" dirty="0" smtClean="0"/>
              <a:t>Low radiation dose</a:t>
            </a:r>
            <a:endParaRPr lang="en-US" dirty="0"/>
          </a:p>
          <a:p>
            <a:endParaRPr lang="en-US" dirty="0" smtClean="0"/>
          </a:p>
          <a:p>
            <a:endParaRPr lang="en-US" dirty="0"/>
          </a:p>
          <a:p>
            <a:r>
              <a:rPr lang="en-US" sz="1700" dirty="0"/>
              <a:t>Dual-Energy X-Ray Absorptiometry in the Diagnosis of Osteoporosis: A Practical Guide(AJR:196, April 2011)</a:t>
            </a:r>
          </a:p>
        </p:txBody>
      </p:sp>
    </p:spTree>
    <p:extLst>
      <p:ext uri="{BB962C8B-B14F-4D97-AF65-F5344CB8AC3E}">
        <p14:creationId xmlns:p14="http://schemas.microsoft.com/office/powerpoint/2010/main" val="139386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8801"/>
            <a:ext cx="7772400" cy="1971650"/>
          </a:xfrm>
          <a:solidFill>
            <a:srgbClr val="33CCCC"/>
          </a:solidFill>
        </p:spPr>
        <p:txBody>
          <a:bodyPr>
            <a:normAutofit/>
          </a:bodyPr>
          <a:lstStyle/>
          <a:p>
            <a:r>
              <a:rPr lang="en-US" altLang="en-US" b="1" i="1" dirty="0">
                <a:solidFill>
                  <a:schemeClr val="bg1"/>
                </a:solidFill>
                <a:effectLst>
                  <a:outerShdw blurRad="38100" dist="38100" dir="2700000" algn="tl">
                    <a:srgbClr val="000000"/>
                  </a:outerShdw>
                </a:effectLst>
              </a:rPr>
              <a:t>PRINCIPLES OF DXA SCAN </a:t>
            </a:r>
            <a:r>
              <a:rPr lang="en-US" altLang="en-US" b="1" i="1" dirty="0" smtClean="0">
                <a:solidFill>
                  <a:schemeClr val="bg1"/>
                </a:solidFill>
                <a:effectLst>
                  <a:outerShdw blurRad="38100" dist="38100" dir="2700000" algn="tl">
                    <a:srgbClr val="000000"/>
                  </a:outerShdw>
                </a:effectLst>
              </a:rPr>
              <a:t>INTERPRETATION</a:t>
            </a:r>
            <a:endParaRPr lang="en-US" b="1" i="1" dirty="0">
              <a:solidFill>
                <a:schemeClr val="bg1"/>
              </a:solidFill>
            </a:endParaRPr>
          </a:p>
        </p:txBody>
      </p:sp>
      <p:sp>
        <p:nvSpPr>
          <p:cNvPr id="3" name="Subtitle 2"/>
          <p:cNvSpPr>
            <a:spLocks noGrp="1"/>
          </p:cNvSpPr>
          <p:nvPr>
            <p:ph type="subTitle" idx="1"/>
          </p:nvPr>
        </p:nvSpPr>
        <p:spPr/>
        <p:txBody>
          <a:bodyPr>
            <a:normAutofit fontScale="92500" lnSpcReduction="10000"/>
          </a:bodyPr>
          <a:lstStyle/>
          <a:p>
            <a:r>
              <a:rPr lang="en-US" b="1" dirty="0" err="1" smtClean="0">
                <a:solidFill>
                  <a:schemeClr val="tx2"/>
                </a:solidFill>
              </a:rPr>
              <a:t>Dr</a:t>
            </a:r>
            <a:r>
              <a:rPr lang="en-US" b="1" dirty="0" smtClean="0">
                <a:solidFill>
                  <a:schemeClr val="tx2"/>
                </a:solidFill>
              </a:rPr>
              <a:t> Mozhgan </a:t>
            </a:r>
            <a:r>
              <a:rPr lang="en-US" b="1" dirty="0">
                <a:solidFill>
                  <a:schemeClr val="tx2"/>
                </a:solidFill>
              </a:rPr>
              <a:t>Karimifar</a:t>
            </a:r>
            <a:br>
              <a:rPr lang="en-US" b="1" dirty="0">
                <a:solidFill>
                  <a:schemeClr val="tx2"/>
                </a:solidFill>
              </a:rPr>
            </a:br>
            <a:r>
              <a:rPr lang="en-US" b="1" dirty="0">
                <a:solidFill>
                  <a:schemeClr val="tx2"/>
                </a:solidFill>
              </a:rPr>
              <a:t>Assistant Prof. of Endocrinology</a:t>
            </a:r>
            <a:br>
              <a:rPr lang="en-US" b="1" dirty="0">
                <a:solidFill>
                  <a:schemeClr val="tx2"/>
                </a:solidFill>
              </a:rPr>
            </a:br>
            <a:r>
              <a:rPr lang="en-US" b="1" dirty="0">
                <a:solidFill>
                  <a:schemeClr val="tx2"/>
                </a:solidFill>
              </a:rPr>
              <a:t>Isfahan University of Medical Sciences</a:t>
            </a:r>
            <a:endParaRPr lang="en-US" dirty="0">
              <a:solidFill>
                <a:schemeClr val="tx2"/>
              </a:solidFill>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34028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DXA Technology</a:t>
            </a:r>
            <a:endParaRPr lang="en-US" dirty="0"/>
          </a:p>
        </p:txBody>
      </p:sp>
      <p:sp>
        <p:nvSpPr>
          <p:cNvPr id="3" name="Content Placeholder 2"/>
          <p:cNvSpPr>
            <a:spLocks noGrp="1"/>
          </p:cNvSpPr>
          <p:nvPr>
            <p:ph idx="1"/>
          </p:nvPr>
        </p:nvSpPr>
        <p:spPr/>
        <p:txBody>
          <a:bodyPr>
            <a:normAutofit/>
          </a:bodyPr>
          <a:lstStyle/>
          <a:p>
            <a:r>
              <a:rPr lang="en-US" dirty="0"/>
              <a:t>A DEXA scanner consists of a </a:t>
            </a:r>
            <a:r>
              <a:rPr lang="en-US" i="1" dirty="0" smtClean="0"/>
              <a:t>low-dose</a:t>
            </a:r>
            <a:r>
              <a:rPr lang="en-US" dirty="0" smtClean="0"/>
              <a:t> x-ray </a:t>
            </a:r>
            <a:r>
              <a:rPr lang="en-US" dirty="0"/>
              <a:t>tube with </a:t>
            </a:r>
            <a:r>
              <a:rPr lang="en-US" i="1" dirty="0"/>
              <a:t>two energies </a:t>
            </a:r>
            <a:r>
              <a:rPr lang="en-US" dirty="0"/>
              <a:t>for </a:t>
            </a:r>
            <a:r>
              <a:rPr lang="en-US" dirty="0" smtClean="0"/>
              <a:t>separating mineral </a:t>
            </a:r>
            <a:r>
              <a:rPr lang="en-US" dirty="0"/>
              <a:t>and soft-tissue components and </a:t>
            </a:r>
            <a:r>
              <a:rPr lang="en-US" dirty="0" smtClean="0"/>
              <a:t>a high-resolution multi detector array.</a:t>
            </a:r>
          </a:p>
          <a:p>
            <a:endParaRPr lang="en-US" dirty="0"/>
          </a:p>
          <a:p>
            <a:endParaRPr lang="en-US" dirty="0" smtClean="0"/>
          </a:p>
          <a:p>
            <a:endParaRPr lang="en-US" dirty="0"/>
          </a:p>
          <a:p>
            <a:r>
              <a:rPr lang="en-US" sz="1500" dirty="0">
                <a:solidFill>
                  <a:srgbClr val="00B0F0"/>
                </a:solidFill>
              </a:rPr>
              <a:t>Dual-Energy X-Ray Absorptiometry in the Diagnosis of Osteoporosis: A Practical Guide(AJR:196, April 2011)</a:t>
            </a:r>
          </a:p>
          <a:p>
            <a:endParaRPr lang="en-US" dirty="0"/>
          </a:p>
        </p:txBody>
      </p:sp>
    </p:spTree>
    <p:extLst>
      <p:ext uri="{BB962C8B-B14F-4D97-AF65-F5344CB8AC3E}">
        <p14:creationId xmlns:p14="http://schemas.microsoft.com/office/powerpoint/2010/main" val="29249623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14338" y="304800"/>
            <a:ext cx="8229600" cy="1143000"/>
          </a:xfrm>
        </p:spPr>
        <p:txBody>
          <a:bodyPr/>
          <a:lstStyle/>
          <a:p>
            <a:pPr eaLnBrk="1" hangingPunct="1"/>
            <a:r>
              <a:rPr lang="en-US" altLang="en-US" sz="4800" smtClean="0">
                <a:solidFill>
                  <a:srgbClr val="FF0000"/>
                </a:solidFill>
              </a:rPr>
              <a:t>DXA Technology</a:t>
            </a:r>
          </a:p>
        </p:txBody>
      </p:sp>
      <p:sp>
        <p:nvSpPr>
          <p:cNvPr id="23555" name="Rectangle 3"/>
          <p:cNvSpPr>
            <a:spLocks noChangeArrowheads="1"/>
          </p:cNvSpPr>
          <p:nvPr/>
        </p:nvSpPr>
        <p:spPr bwMode="auto">
          <a:xfrm>
            <a:off x="2146300" y="4932363"/>
            <a:ext cx="993775" cy="75565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endParaRPr lang="en-US" altLang="en-US">
              <a:latin typeface="Garamond" pitchFamily="18" charset="0"/>
              <a:cs typeface="Arial" charset="0"/>
            </a:endParaRPr>
          </a:p>
        </p:txBody>
      </p:sp>
      <p:sp>
        <p:nvSpPr>
          <p:cNvPr id="23556" name="Line 4"/>
          <p:cNvSpPr>
            <a:spLocks noChangeShapeType="1"/>
          </p:cNvSpPr>
          <p:nvPr/>
        </p:nvSpPr>
        <p:spPr bwMode="auto">
          <a:xfrm>
            <a:off x="1651000" y="4611688"/>
            <a:ext cx="95408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7" name="Line 5"/>
          <p:cNvSpPr>
            <a:spLocks noChangeShapeType="1"/>
          </p:cNvSpPr>
          <p:nvPr/>
        </p:nvSpPr>
        <p:spPr bwMode="auto">
          <a:xfrm>
            <a:off x="2736850" y="4603750"/>
            <a:ext cx="95408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8" name="Rectangle 6"/>
          <p:cNvSpPr>
            <a:spLocks noChangeArrowheads="1"/>
          </p:cNvSpPr>
          <p:nvPr/>
        </p:nvSpPr>
        <p:spPr bwMode="auto">
          <a:xfrm>
            <a:off x="1192213" y="4217988"/>
            <a:ext cx="2943225" cy="88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endParaRPr lang="en-US" altLang="en-US">
              <a:latin typeface="Garamond" pitchFamily="18" charset="0"/>
              <a:cs typeface="Arial" charset="0"/>
            </a:endParaRPr>
          </a:p>
        </p:txBody>
      </p:sp>
      <p:sp>
        <p:nvSpPr>
          <p:cNvPr id="23559" name="Oval 7"/>
          <p:cNvSpPr>
            <a:spLocks noChangeArrowheads="1"/>
          </p:cNvSpPr>
          <p:nvPr/>
        </p:nvSpPr>
        <p:spPr bwMode="auto">
          <a:xfrm>
            <a:off x="2087563" y="3502025"/>
            <a:ext cx="1152525" cy="695325"/>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endParaRPr lang="en-US" altLang="en-US">
              <a:latin typeface="Garamond" pitchFamily="18" charset="0"/>
              <a:cs typeface="Arial" charset="0"/>
            </a:endParaRPr>
          </a:p>
        </p:txBody>
      </p:sp>
      <p:sp>
        <p:nvSpPr>
          <p:cNvPr id="23560" name="Rectangle 8"/>
          <p:cNvSpPr>
            <a:spLocks noChangeArrowheads="1"/>
          </p:cNvSpPr>
          <p:nvPr/>
        </p:nvSpPr>
        <p:spPr bwMode="auto">
          <a:xfrm>
            <a:off x="2495550" y="2105025"/>
            <a:ext cx="357188" cy="279400"/>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endParaRPr lang="en-US" altLang="en-US">
              <a:latin typeface="Garamond" pitchFamily="18" charset="0"/>
              <a:cs typeface="Arial" charset="0"/>
            </a:endParaRPr>
          </a:p>
        </p:txBody>
      </p:sp>
      <p:sp>
        <p:nvSpPr>
          <p:cNvPr id="23561" name="Rectangle 9"/>
          <p:cNvSpPr>
            <a:spLocks noChangeArrowheads="1"/>
          </p:cNvSpPr>
          <p:nvPr/>
        </p:nvSpPr>
        <p:spPr bwMode="auto">
          <a:xfrm>
            <a:off x="557213" y="5170488"/>
            <a:ext cx="1570037" cy="2413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endParaRPr lang="en-US" altLang="en-US">
              <a:latin typeface="Garamond" pitchFamily="18" charset="0"/>
              <a:cs typeface="Arial" charset="0"/>
            </a:endParaRPr>
          </a:p>
        </p:txBody>
      </p:sp>
      <p:sp>
        <p:nvSpPr>
          <p:cNvPr id="23562" name="Rectangle 10"/>
          <p:cNvSpPr>
            <a:spLocks noChangeArrowheads="1"/>
          </p:cNvSpPr>
          <p:nvPr/>
        </p:nvSpPr>
        <p:spPr bwMode="auto">
          <a:xfrm>
            <a:off x="557213" y="2309813"/>
            <a:ext cx="238125" cy="2862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endParaRPr lang="en-US" altLang="en-US">
              <a:latin typeface="Garamond" pitchFamily="18" charset="0"/>
              <a:cs typeface="Arial" charset="0"/>
            </a:endParaRPr>
          </a:p>
        </p:txBody>
      </p:sp>
      <p:sp>
        <p:nvSpPr>
          <p:cNvPr id="23563" name="Rectangle 11"/>
          <p:cNvSpPr>
            <a:spLocks noChangeArrowheads="1"/>
          </p:cNvSpPr>
          <p:nvPr/>
        </p:nvSpPr>
        <p:spPr bwMode="auto">
          <a:xfrm>
            <a:off x="557213" y="2170113"/>
            <a:ext cx="1927225" cy="139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endParaRPr lang="en-US" altLang="en-US">
              <a:latin typeface="Garamond" pitchFamily="18" charset="0"/>
              <a:cs typeface="Arial" charset="0"/>
            </a:endParaRPr>
          </a:p>
        </p:txBody>
      </p:sp>
      <p:sp>
        <p:nvSpPr>
          <p:cNvPr id="23564" name="Text Box 12"/>
          <p:cNvSpPr txBox="1">
            <a:spLocks noChangeArrowheads="1"/>
          </p:cNvSpPr>
          <p:nvPr/>
        </p:nvSpPr>
        <p:spPr bwMode="auto">
          <a:xfrm>
            <a:off x="1652588" y="5667375"/>
            <a:ext cx="6678612"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en-US" sz="2400">
                <a:latin typeface="Arial" charset="0"/>
                <a:cs typeface="Arial" charset="0"/>
              </a:rPr>
              <a:t>X-ray Source                                               </a:t>
            </a:r>
            <a:r>
              <a:rPr lang="en-US" altLang="en-US" sz="1800" i="1">
                <a:latin typeface="Arial" charset="0"/>
                <a:cs typeface="Arial" charset="0"/>
              </a:rPr>
              <a:t>(produces 2 photon energies with different attenuation profiles)</a:t>
            </a:r>
          </a:p>
        </p:txBody>
      </p:sp>
      <p:sp>
        <p:nvSpPr>
          <p:cNvPr id="23565" name="Line 13"/>
          <p:cNvSpPr>
            <a:spLocks noChangeShapeType="1"/>
          </p:cNvSpPr>
          <p:nvPr/>
        </p:nvSpPr>
        <p:spPr bwMode="auto">
          <a:xfrm flipH="1" flipV="1">
            <a:off x="2820988" y="4575175"/>
            <a:ext cx="79375" cy="338138"/>
          </a:xfrm>
          <a:prstGeom prst="line">
            <a:avLst/>
          </a:prstGeom>
          <a:noFill/>
          <a:ln w="2540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6" name="Line 14"/>
          <p:cNvSpPr>
            <a:spLocks noChangeShapeType="1"/>
          </p:cNvSpPr>
          <p:nvPr/>
        </p:nvSpPr>
        <p:spPr bwMode="auto">
          <a:xfrm flipV="1">
            <a:off x="2355850" y="4606925"/>
            <a:ext cx="0" cy="298450"/>
          </a:xfrm>
          <a:prstGeom prst="line">
            <a:avLst/>
          </a:prstGeom>
          <a:noFill/>
          <a:ln w="2540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7" name="Line 15"/>
          <p:cNvSpPr>
            <a:spLocks noChangeShapeType="1"/>
          </p:cNvSpPr>
          <p:nvPr/>
        </p:nvSpPr>
        <p:spPr bwMode="auto">
          <a:xfrm flipH="1" flipV="1">
            <a:off x="2644775" y="2379663"/>
            <a:ext cx="20638" cy="2525712"/>
          </a:xfrm>
          <a:prstGeom prst="line">
            <a:avLst/>
          </a:prstGeom>
          <a:noFill/>
          <a:ln w="2540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8" name="Line 16"/>
          <p:cNvSpPr>
            <a:spLocks noChangeShapeType="1"/>
          </p:cNvSpPr>
          <p:nvPr/>
        </p:nvSpPr>
        <p:spPr bwMode="auto">
          <a:xfrm flipV="1">
            <a:off x="3101975" y="4611688"/>
            <a:ext cx="239713" cy="298450"/>
          </a:xfrm>
          <a:prstGeom prst="line">
            <a:avLst/>
          </a:prstGeom>
          <a:noFill/>
          <a:ln w="2540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9" name="Line 17"/>
          <p:cNvSpPr>
            <a:spLocks noChangeShapeType="1"/>
          </p:cNvSpPr>
          <p:nvPr/>
        </p:nvSpPr>
        <p:spPr bwMode="auto">
          <a:xfrm flipH="1" flipV="1">
            <a:off x="1966913" y="4614863"/>
            <a:ext cx="258762" cy="298450"/>
          </a:xfrm>
          <a:prstGeom prst="line">
            <a:avLst/>
          </a:prstGeom>
          <a:noFill/>
          <a:ln w="2540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0" name="Text Box 18"/>
          <p:cNvSpPr txBox="1">
            <a:spLocks noChangeArrowheads="1"/>
          </p:cNvSpPr>
          <p:nvPr/>
        </p:nvSpPr>
        <p:spPr bwMode="auto">
          <a:xfrm>
            <a:off x="754063" y="4538663"/>
            <a:ext cx="1352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en-US" sz="2400">
                <a:latin typeface="Arial" charset="0"/>
                <a:cs typeface="Arial" charset="0"/>
              </a:rPr>
              <a:t>Photons</a:t>
            </a:r>
          </a:p>
        </p:txBody>
      </p:sp>
      <p:sp>
        <p:nvSpPr>
          <p:cNvPr id="23571" name="Text Box 19"/>
          <p:cNvSpPr txBox="1">
            <a:spLocks noChangeArrowheads="1"/>
          </p:cNvSpPr>
          <p:nvPr/>
        </p:nvSpPr>
        <p:spPr bwMode="auto">
          <a:xfrm>
            <a:off x="3684588" y="4387850"/>
            <a:ext cx="4843462"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en-US" sz="2400">
                <a:latin typeface="Arial" charset="0"/>
                <a:cs typeface="Arial" charset="0"/>
              </a:rPr>
              <a:t>Collimator                              </a:t>
            </a:r>
            <a:r>
              <a:rPr lang="en-US" altLang="en-US" sz="1800" i="1">
                <a:latin typeface="Arial" charset="0"/>
                <a:cs typeface="Arial" charset="0"/>
              </a:rPr>
              <a:t>(pinhole for pencil beam, slit for fan beam)</a:t>
            </a:r>
          </a:p>
        </p:txBody>
      </p:sp>
      <p:sp>
        <p:nvSpPr>
          <p:cNvPr id="23572" name="Text Box 20"/>
          <p:cNvSpPr txBox="1">
            <a:spLocks noChangeArrowheads="1"/>
          </p:cNvSpPr>
          <p:nvPr/>
        </p:nvSpPr>
        <p:spPr bwMode="auto">
          <a:xfrm>
            <a:off x="3230563" y="3624263"/>
            <a:ext cx="12715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en-US" sz="2400">
                <a:latin typeface="Arial" charset="0"/>
                <a:cs typeface="Arial" charset="0"/>
              </a:rPr>
              <a:t>Patient</a:t>
            </a:r>
          </a:p>
        </p:txBody>
      </p:sp>
      <p:sp>
        <p:nvSpPr>
          <p:cNvPr id="23573" name="Text Box 21"/>
          <p:cNvSpPr txBox="1">
            <a:spLocks noChangeArrowheads="1"/>
          </p:cNvSpPr>
          <p:nvPr/>
        </p:nvSpPr>
        <p:spPr bwMode="auto">
          <a:xfrm>
            <a:off x="2879725" y="1995488"/>
            <a:ext cx="6264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en-US" sz="2400">
                <a:latin typeface="Arial" charset="0"/>
                <a:cs typeface="Arial" charset="0"/>
              </a:rPr>
              <a:t>Detector </a:t>
            </a:r>
            <a:r>
              <a:rPr lang="en-US" altLang="en-US" sz="1800" i="1">
                <a:latin typeface="Arial" charset="0"/>
                <a:cs typeface="Arial" charset="0"/>
              </a:rPr>
              <a:t>(detects 2 tissue types - bone and soft tissue)</a:t>
            </a:r>
          </a:p>
        </p:txBody>
      </p:sp>
      <p:sp>
        <p:nvSpPr>
          <p:cNvPr id="23574" name="Text Box 22"/>
          <p:cNvSpPr txBox="1">
            <a:spLocks noChangeArrowheads="1"/>
          </p:cNvSpPr>
          <p:nvPr/>
        </p:nvSpPr>
        <p:spPr bwMode="auto">
          <a:xfrm>
            <a:off x="4768850" y="2828925"/>
            <a:ext cx="4138613" cy="13795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en-US" sz="2400" dirty="0">
                <a:latin typeface="Arial" charset="0"/>
                <a:cs typeface="Arial" charset="0"/>
              </a:rPr>
              <a:t>Very low radiation to patient.</a:t>
            </a:r>
          </a:p>
          <a:p>
            <a:pPr eaLnBrk="1" hangingPunct="1">
              <a:spcBef>
                <a:spcPct val="50000"/>
              </a:spcBef>
              <a:buFontTx/>
              <a:buNone/>
            </a:pPr>
            <a:r>
              <a:rPr lang="en-US" altLang="en-US" sz="2400" dirty="0">
                <a:latin typeface="Arial" charset="0"/>
                <a:cs typeface="Arial" charset="0"/>
              </a:rPr>
              <a:t>Very little scatter radiation to technologist</a:t>
            </a:r>
          </a:p>
        </p:txBody>
      </p:sp>
    </p:spTree>
    <p:extLst>
      <p:ext uri="{BB962C8B-B14F-4D97-AF65-F5344CB8AC3E}">
        <p14:creationId xmlns:p14="http://schemas.microsoft.com/office/powerpoint/2010/main" val="34664598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26" descr="Exc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9713"/>
            <a:ext cx="9144000" cy="7204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1027"/>
          <p:cNvSpPr txBox="1">
            <a:spLocks noChangeArrowheads="1"/>
          </p:cNvSpPr>
          <p:nvPr/>
        </p:nvSpPr>
        <p:spPr bwMode="auto">
          <a:xfrm>
            <a:off x="136525" y="6518275"/>
            <a:ext cx="879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r>
              <a:rPr lang="en-US" altLang="en-US" sz="2400"/>
              <a:t>ISCD</a:t>
            </a:r>
          </a:p>
        </p:txBody>
      </p:sp>
    </p:spTree>
    <p:extLst>
      <p:ext uri="{BB962C8B-B14F-4D97-AF65-F5344CB8AC3E}">
        <p14:creationId xmlns:p14="http://schemas.microsoft.com/office/powerpoint/2010/main" val="17436347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Areas Scanned</a:t>
            </a:r>
            <a:endParaRPr lang="en-US" dirty="0"/>
          </a:p>
        </p:txBody>
      </p:sp>
      <p:sp>
        <p:nvSpPr>
          <p:cNvPr id="3" name="Content Placeholder 2"/>
          <p:cNvSpPr>
            <a:spLocks noGrp="1"/>
          </p:cNvSpPr>
          <p:nvPr>
            <p:ph idx="1"/>
          </p:nvPr>
        </p:nvSpPr>
        <p:spPr/>
        <p:txBody>
          <a:bodyPr>
            <a:normAutofit/>
          </a:bodyPr>
          <a:lstStyle/>
          <a:p>
            <a:r>
              <a:rPr lang="en-US" dirty="0" smtClean="0"/>
              <a:t>Lumbar </a:t>
            </a:r>
            <a:r>
              <a:rPr lang="en-US" dirty="0"/>
              <a:t>spine </a:t>
            </a:r>
            <a:endParaRPr lang="en-US" dirty="0" smtClean="0"/>
          </a:p>
          <a:p>
            <a:r>
              <a:rPr lang="en-US" dirty="0" smtClean="0"/>
              <a:t>Proximal </a:t>
            </a:r>
            <a:r>
              <a:rPr lang="en-US" dirty="0"/>
              <a:t>femur</a:t>
            </a:r>
          </a:p>
          <a:p>
            <a:r>
              <a:rPr lang="en-US" dirty="0" smtClean="0"/>
              <a:t>Forearm</a:t>
            </a:r>
            <a:endParaRPr lang="en-US" dirty="0"/>
          </a:p>
          <a:p>
            <a:pPr lvl="1"/>
            <a:r>
              <a:rPr lang="en-US" dirty="0" smtClean="0"/>
              <a:t>Two </a:t>
            </a:r>
            <a:r>
              <a:rPr lang="en-US" dirty="0"/>
              <a:t>regions should </a:t>
            </a:r>
            <a:r>
              <a:rPr lang="en-US" dirty="0" smtClean="0"/>
              <a:t>be measured </a:t>
            </a:r>
            <a:r>
              <a:rPr lang="en-US" dirty="0"/>
              <a:t>so that if one is unevaluable, </a:t>
            </a:r>
            <a:r>
              <a:rPr lang="en-US" dirty="0" smtClean="0"/>
              <a:t>the forearm </a:t>
            </a:r>
            <a:r>
              <a:rPr lang="en-US" dirty="0"/>
              <a:t>can be imaged</a:t>
            </a:r>
            <a:r>
              <a:rPr lang="en-US" dirty="0" smtClean="0"/>
              <a:t>.</a:t>
            </a:r>
          </a:p>
          <a:p>
            <a:endParaRPr lang="en-US" dirty="0"/>
          </a:p>
          <a:p>
            <a:endParaRPr lang="en-US" dirty="0" smtClean="0"/>
          </a:p>
          <a:p>
            <a:r>
              <a:rPr lang="en-US" sz="1500" b="1" dirty="0">
                <a:solidFill>
                  <a:srgbClr val="00B0F0"/>
                </a:solidFill>
              </a:rPr>
              <a:t>Dual-Energy X-Ray Absorptiometry in the Diagnosis of Osteoporosis: A Practical Guide(</a:t>
            </a:r>
            <a:r>
              <a:rPr lang="en-US" sz="1500" dirty="0">
                <a:solidFill>
                  <a:srgbClr val="00B0F0"/>
                </a:solidFill>
              </a:rPr>
              <a:t>AJR:196, April 2011)</a:t>
            </a:r>
          </a:p>
          <a:p>
            <a:endParaRPr lang="en-US" dirty="0"/>
          </a:p>
        </p:txBody>
      </p:sp>
    </p:spTree>
    <p:extLst>
      <p:ext uri="{BB962C8B-B14F-4D97-AF65-F5344CB8AC3E}">
        <p14:creationId xmlns:p14="http://schemas.microsoft.com/office/powerpoint/2010/main" val="37547458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 children (younger than 20 years)</a:t>
            </a:r>
          </a:p>
        </p:txBody>
      </p:sp>
      <p:sp>
        <p:nvSpPr>
          <p:cNvPr id="3" name="Content Placeholder 2"/>
          <p:cNvSpPr>
            <a:spLocks noGrp="1"/>
          </p:cNvSpPr>
          <p:nvPr>
            <p:ph idx="1"/>
          </p:nvPr>
        </p:nvSpPr>
        <p:spPr/>
        <p:txBody>
          <a:bodyPr>
            <a:normAutofit/>
          </a:bodyPr>
          <a:lstStyle/>
          <a:p>
            <a:r>
              <a:rPr lang="en-US" b="1" i="1" dirty="0" smtClean="0"/>
              <a:t>Only </a:t>
            </a:r>
            <a:r>
              <a:rPr lang="en-US" b="1" i="1" dirty="0"/>
              <a:t>the lumbar spine </a:t>
            </a:r>
            <a:endParaRPr lang="en-US" b="1" i="1" dirty="0" smtClean="0"/>
          </a:p>
          <a:p>
            <a:r>
              <a:rPr lang="en-US" dirty="0" smtClean="0"/>
              <a:t>Variability </a:t>
            </a:r>
            <a:r>
              <a:rPr lang="en-US" dirty="0"/>
              <a:t>in femoral </a:t>
            </a:r>
            <a:r>
              <a:rPr lang="en-US" dirty="0" smtClean="0"/>
              <a:t>maturation results </a:t>
            </a:r>
            <a:r>
              <a:rPr lang="en-US" dirty="0"/>
              <a:t>in lack of reproducibility in the </a:t>
            </a:r>
            <a:r>
              <a:rPr lang="en-US" dirty="0" smtClean="0"/>
              <a:t>hip region</a:t>
            </a:r>
          </a:p>
          <a:p>
            <a:r>
              <a:rPr lang="en-US" dirty="0" smtClean="0"/>
              <a:t>so </a:t>
            </a:r>
            <a:r>
              <a:rPr lang="en-US" dirty="0"/>
              <a:t>the reference database is </a:t>
            </a:r>
            <a:r>
              <a:rPr lang="en-US" dirty="0" smtClean="0"/>
              <a:t>available only </a:t>
            </a:r>
            <a:r>
              <a:rPr lang="en-US" dirty="0"/>
              <a:t>for the </a:t>
            </a:r>
            <a:r>
              <a:rPr lang="en-US" dirty="0" smtClean="0"/>
              <a:t>spine</a:t>
            </a:r>
          </a:p>
          <a:p>
            <a:endParaRPr lang="en-US" dirty="0"/>
          </a:p>
          <a:p>
            <a:endParaRPr lang="en-US" dirty="0" smtClean="0"/>
          </a:p>
          <a:p>
            <a:r>
              <a:rPr lang="en-US" sz="1500" b="1" dirty="0">
                <a:solidFill>
                  <a:srgbClr val="00B0F0"/>
                </a:solidFill>
              </a:rPr>
              <a:t>Dual-Energy X-Ray Absorptiometry in the Diagnosis of Osteoporosis: A Practical Guide(</a:t>
            </a:r>
            <a:r>
              <a:rPr lang="en-US" sz="1500" dirty="0">
                <a:solidFill>
                  <a:srgbClr val="00B0F0"/>
                </a:solidFill>
              </a:rPr>
              <a:t>AJR:196, April 2011)</a:t>
            </a:r>
          </a:p>
          <a:p>
            <a:endParaRPr lang="en-US" dirty="0"/>
          </a:p>
        </p:txBody>
      </p:sp>
    </p:spTree>
    <p:extLst>
      <p:ext uri="{BB962C8B-B14F-4D97-AF65-F5344CB8AC3E}">
        <p14:creationId xmlns:p14="http://schemas.microsoft.com/office/powerpoint/2010/main" val="406663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BMD</a:t>
            </a:r>
            <a:endParaRPr lang="en-US" dirty="0"/>
          </a:p>
        </p:txBody>
      </p:sp>
      <p:sp>
        <p:nvSpPr>
          <p:cNvPr id="3" name="Content Placeholder 2"/>
          <p:cNvSpPr>
            <a:spLocks noGrp="1"/>
          </p:cNvSpPr>
          <p:nvPr>
            <p:ph idx="1"/>
          </p:nvPr>
        </p:nvSpPr>
        <p:spPr/>
        <p:txBody>
          <a:bodyPr/>
          <a:lstStyle/>
          <a:p>
            <a:r>
              <a:rPr lang="en-US" dirty="0" smtClean="0"/>
              <a:t>Five steps:</a:t>
            </a:r>
          </a:p>
          <a:p>
            <a:r>
              <a:rPr lang="en-US" dirty="0" smtClean="0"/>
              <a:t>1- Identification character</a:t>
            </a:r>
          </a:p>
          <a:p>
            <a:r>
              <a:rPr lang="en-US" dirty="0" smtClean="0"/>
              <a:t>2- Good scan criterion</a:t>
            </a:r>
          </a:p>
          <a:p>
            <a:r>
              <a:rPr lang="en-US" dirty="0" smtClean="0"/>
              <a:t>3- Region of Interest (ROI)</a:t>
            </a:r>
          </a:p>
          <a:p>
            <a:r>
              <a:rPr lang="en-US" dirty="0" smtClean="0"/>
              <a:t>4- Area</a:t>
            </a:r>
          </a:p>
          <a:p>
            <a:r>
              <a:rPr lang="en-US" dirty="0" smtClean="0"/>
              <a:t>5- Interpretation </a:t>
            </a:r>
            <a:endParaRPr lang="en-US" dirty="0"/>
          </a:p>
        </p:txBody>
      </p:sp>
    </p:spTree>
    <p:extLst>
      <p:ext uri="{BB962C8B-B14F-4D97-AF65-F5344CB8AC3E}">
        <p14:creationId xmlns:p14="http://schemas.microsoft.com/office/powerpoint/2010/main" val="2048642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Identification character</a:t>
            </a:r>
          </a:p>
        </p:txBody>
      </p:sp>
      <p:sp>
        <p:nvSpPr>
          <p:cNvPr id="3" name="Content Placeholder 2"/>
          <p:cNvSpPr>
            <a:spLocks noGrp="1"/>
          </p:cNvSpPr>
          <p:nvPr>
            <p:ph idx="1"/>
          </p:nvPr>
        </p:nvSpPr>
        <p:spPr/>
        <p:txBody>
          <a:bodyPr/>
          <a:lstStyle/>
          <a:p>
            <a:r>
              <a:rPr lang="en-US" dirty="0" smtClean="0"/>
              <a:t>Name</a:t>
            </a:r>
          </a:p>
          <a:p>
            <a:r>
              <a:rPr lang="en-US" dirty="0" smtClean="0"/>
              <a:t>Age</a:t>
            </a:r>
          </a:p>
          <a:p>
            <a:r>
              <a:rPr lang="en-US" dirty="0" smtClean="0"/>
              <a:t>BW</a:t>
            </a:r>
          </a:p>
          <a:p>
            <a:r>
              <a:rPr lang="en-US" dirty="0" smtClean="0"/>
              <a:t>Height</a:t>
            </a:r>
          </a:p>
          <a:p>
            <a:r>
              <a:rPr lang="en-US" dirty="0"/>
              <a:t>Reference population</a:t>
            </a:r>
            <a:endParaRPr lang="en-US" dirty="0" smtClean="0"/>
          </a:p>
          <a:p>
            <a:endParaRPr lang="en-US" dirty="0"/>
          </a:p>
        </p:txBody>
      </p:sp>
    </p:spTree>
    <p:extLst>
      <p:ext uri="{BB962C8B-B14F-4D97-AF65-F5344CB8AC3E}">
        <p14:creationId xmlns:p14="http://schemas.microsoft.com/office/powerpoint/2010/main" val="23899641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population</a:t>
            </a:r>
          </a:p>
        </p:txBody>
      </p:sp>
      <p:sp>
        <p:nvSpPr>
          <p:cNvPr id="3" name="Content Placeholder 2"/>
          <p:cNvSpPr>
            <a:spLocks noGrp="1"/>
          </p:cNvSpPr>
          <p:nvPr>
            <p:ph idx="1"/>
          </p:nvPr>
        </p:nvSpPr>
        <p:spPr>
          <a:xfrm>
            <a:off x="457200" y="1600200"/>
            <a:ext cx="8229600" cy="4997152"/>
          </a:xfrm>
        </p:spPr>
        <p:txBody>
          <a:bodyPr>
            <a:normAutofit fontScale="92500" lnSpcReduction="20000"/>
          </a:bodyPr>
          <a:lstStyle/>
          <a:p>
            <a:r>
              <a:rPr lang="en-US" dirty="0" smtClean="0"/>
              <a:t>Ethnicity</a:t>
            </a:r>
          </a:p>
          <a:p>
            <a:r>
              <a:rPr lang="en-US" dirty="0" smtClean="0"/>
              <a:t>ISCD:</a:t>
            </a:r>
          </a:p>
          <a:p>
            <a:r>
              <a:rPr lang="en-US" dirty="0" smtClean="0"/>
              <a:t>Spine </a:t>
            </a:r>
            <a:r>
              <a:rPr lang="en-US" dirty="0" smtClean="0">
                <a:latin typeface="Times New Roman"/>
                <a:cs typeface="Times New Roman"/>
              </a:rPr>
              <a:t>→ Caucasian</a:t>
            </a:r>
            <a:endParaRPr lang="en-US" dirty="0" smtClean="0"/>
          </a:p>
          <a:p>
            <a:pPr lvl="1"/>
            <a:r>
              <a:rPr lang="en-US" dirty="0" smtClean="0"/>
              <a:t>              White </a:t>
            </a:r>
            <a:r>
              <a:rPr lang="en-US" dirty="0"/>
              <a:t>(If it was not </a:t>
            </a:r>
            <a:r>
              <a:rPr lang="en-US" dirty="0" err="1"/>
              <a:t>avaliable</a:t>
            </a:r>
            <a:r>
              <a:rPr lang="en-US" dirty="0"/>
              <a:t>) </a:t>
            </a:r>
            <a:endParaRPr lang="en-US" dirty="0" smtClean="0"/>
          </a:p>
          <a:p>
            <a:r>
              <a:rPr lang="en-US" dirty="0" smtClean="0"/>
              <a:t>HIP </a:t>
            </a:r>
            <a:r>
              <a:rPr lang="en-US" dirty="0" smtClean="0">
                <a:latin typeface="Times New Roman"/>
                <a:cs typeface="Times New Roman"/>
              </a:rPr>
              <a:t>→ NANHENS </a:t>
            </a:r>
            <a:r>
              <a:rPr lang="el-GR" dirty="0" smtClean="0">
                <a:latin typeface="Times New Roman"/>
                <a:cs typeface="Times New Roman"/>
              </a:rPr>
              <a:t>ΙΙΙ</a:t>
            </a:r>
            <a:endParaRPr lang="en-US" dirty="0"/>
          </a:p>
          <a:p>
            <a:endParaRPr lang="en-US" dirty="0" smtClean="0"/>
          </a:p>
          <a:p>
            <a:endParaRPr lang="en-US" dirty="0"/>
          </a:p>
          <a:p>
            <a:endParaRPr lang="en-US" dirty="0" smtClean="0"/>
          </a:p>
          <a:p>
            <a:endParaRPr lang="en-US" dirty="0"/>
          </a:p>
          <a:p>
            <a:r>
              <a:rPr lang="en-US" dirty="0" smtClean="0"/>
              <a:t>ISCD</a:t>
            </a:r>
            <a:r>
              <a:rPr lang="en-US" dirty="0"/>
              <a:t>( INTERNATIONAL SOCIETY OF CLINICAL DENSITOMETRY)</a:t>
            </a:r>
          </a:p>
          <a:p>
            <a:endParaRPr lang="en-US" dirty="0"/>
          </a:p>
        </p:txBody>
      </p:sp>
    </p:spTree>
    <p:extLst>
      <p:ext uri="{BB962C8B-B14F-4D97-AF65-F5344CB8AC3E}">
        <p14:creationId xmlns:p14="http://schemas.microsoft.com/office/powerpoint/2010/main" val="21791764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scan </a:t>
            </a:r>
            <a:r>
              <a:rPr lang="en-US" dirty="0" smtClean="0"/>
              <a:t>criterion</a:t>
            </a:r>
            <a:endParaRPr lang="en-US" dirty="0"/>
          </a:p>
        </p:txBody>
      </p:sp>
      <p:sp>
        <p:nvSpPr>
          <p:cNvPr id="3" name="Content Placeholder 2"/>
          <p:cNvSpPr>
            <a:spLocks noGrp="1"/>
          </p:cNvSpPr>
          <p:nvPr>
            <p:ph idx="1"/>
          </p:nvPr>
        </p:nvSpPr>
        <p:spPr/>
        <p:txBody>
          <a:bodyPr/>
          <a:lstStyle/>
          <a:p>
            <a:r>
              <a:rPr lang="en-US" dirty="0" smtClean="0"/>
              <a:t>1- </a:t>
            </a:r>
            <a:r>
              <a:rPr lang="en-US" i="1" dirty="0"/>
              <a:t>A</a:t>
            </a:r>
            <a:r>
              <a:rPr lang="en-US" i="1" dirty="0" smtClean="0"/>
              <a:t>ppropriate </a:t>
            </a:r>
            <a:r>
              <a:rPr lang="en-US" i="1" dirty="0"/>
              <a:t>patient </a:t>
            </a:r>
            <a:r>
              <a:rPr lang="en-US" i="1" dirty="0" smtClean="0"/>
              <a:t>positioning</a:t>
            </a:r>
          </a:p>
          <a:p>
            <a:r>
              <a:rPr lang="en-US" i="1" dirty="0" smtClean="0"/>
              <a:t>2- Artifact</a:t>
            </a:r>
          </a:p>
          <a:p>
            <a:r>
              <a:rPr lang="en-US" i="1" dirty="0" smtClean="0"/>
              <a:t>3- Scan Range</a:t>
            </a:r>
          </a:p>
          <a:p>
            <a:pPr lvl="1"/>
            <a:r>
              <a:rPr lang="en-US" i="1" dirty="0" smtClean="0"/>
              <a:t>Upper</a:t>
            </a:r>
          </a:p>
          <a:p>
            <a:pPr lvl="1"/>
            <a:r>
              <a:rPr lang="en-US" i="1" dirty="0" smtClean="0"/>
              <a:t>Lower</a:t>
            </a:r>
          </a:p>
          <a:p>
            <a:pPr lvl="1"/>
            <a:r>
              <a:rPr lang="en-US" i="1" dirty="0" smtClean="0"/>
              <a:t>Lateral</a:t>
            </a:r>
            <a:endParaRPr lang="en-US" dirty="0"/>
          </a:p>
        </p:txBody>
      </p:sp>
    </p:spTree>
    <p:extLst>
      <p:ext uri="{BB962C8B-B14F-4D97-AF65-F5344CB8AC3E}">
        <p14:creationId xmlns:p14="http://schemas.microsoft.com/office/powerpoint/2010/main" val="10347918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Positioning for PA(AP) spine</a:t>
            </a:r>
            <a:r>
              <a:rPr lang="en-US" altLang="en-US" dirty="0" smtClean="0"/>
              <a:t>:</a:t>
            </a:r>
            <a:endParaRPr lang="en-US" dirty="0"/>
          </a:p>
        </p:txBody>
      </p:sp>
      <p:sp>
        <p:nvSpPr>
          <p:cNvPr id="3" name="Content Placeholder 2"/>
          <p:cNvSpPr>
            <a:spLocks noGrp="1"/>
          </p:cNvSpPr>
          <p:nvPr>
            <p:ph idx="1"/>
          </p:nvPr>
        </p:nvSpPr>
        <p:spPr/>
        <p:txBody>
          <a:bodyPr>
            <a:normAutofit lnSpcReduction="10000"/>
          </a:bodyPr>
          <a:lstStyle/>
          <a:p>
            <a:pPr>
              <a:lnSpc>
                <a:spcPct val="90000"/>
              </a:lnSpc>
              <a:buNone/>
            </a:pPr>
            <a:r>
              <a:rPr lang="en-US" altLang="en-US" b="1" dirty="0">
                <a:solidFill>
                  <a:schemeClr val="tx2"/>
                </a:solidFill>
              </a:rPr>
              <a:t>Center patient on scanner table</a:t>
            </a:r>
          </a:p>
          <a:p>
            <a:pPr>
              <a:lnSpc>
                <a:spcPct val="90000"/>
              </a:lnSpc>
              <a:buNone/>
            </a:pPr>
            <a:r>
              <a:rPr lang="en-US" altLang="en-US" dirty="0">
                <a:solidFill>
                  <a:schemeClr val="tx2"/>
                </a:solidFill>
              </a:rPr>
              <a:t>   Align patient with scanner axis</a:t>
            </a:r>
          </a:p>
          <a:p>
            <a:pPr>
              <a:lnSpc>
                <a:spcPct val="90000"/>
              </a:lnSpc>
              <a:buNone/>
            </a:pPr>
            <a:r>
              <a:rPr lang="en-US" altLang="en-US" dirty="0">
                <a:solidFill>
                  <a:schemeClr val="tx2"/>
                </a:solidFill>
              </a:rPr>
              <a:t>    Raise legs with positioning block</a:t>
            </a:r>
          </a:p>
          <a:p>
            <a:pPr>
              <a:lnSpc>
                <a:spcPct val="90000"/>
              </a:lnSpc>
            </a:pPr>
            <a:r>
              <a:rPr lang="en-US" altLang="en-US" b="1" dirty="0">
                <a:solidFill>
                  <a:schemeClr val="tx2"/>
                </a:solidFill>
              </a:rPr>
              <a:t>PA spine, optimal positioning:</a:t>
            </a:r>
          </a:p>
          <a:p>
            <a:pPr>
              <a:lnSpc>
                <a:spcPct val="90000"/>
              </a:lnSpc>
              <a:buNone/>
            </a:pPr>
            <a:r>
              <a:rPr lang="en-US" altLang="en-US" dirty="0">
                <a:solidFill>
                  <a:schemeClr val="tx2"/>
                </a:solidFill>
              </a:rPr>
              <a:t>   Spine is centered</a:t>
            </a:r>
          </a:p>
          <a:p>
            <a:pPr>
              <a:lnSpc>
                <a:spcPct val="90000"/>
              </a:lnSpc>
              <a:buNone/>
            </a:pPr>
            <a:r>
              <a:rPr lang="en-US" altLang="en-US" dirty="0">
                <a:solidFill>
                  <a:schemeClr val="tx2"/>
                </a:solidFill>
              </a:rPr>
              <a:t>   Spine is straight (not tilted)</a:t>
            </a:r>
          </a:p>
          <a:p>
            <a:pPr>
              <a:lnSpc>
                <a:spcPct val="90000"/>
              </a:lnSpc>
              <a:buNone/>
            </a:pPr>
            <a:r>
              <a:rPr lang="en-US" altLang="en-US" dirty="0">
                <a:solidFill>
                  <a:schemeClr val="tx2"/>
                </a:solidFill>
              </a:rPr>
              <a:t>   Both iliac crests are visible</a:t>
            </a:r>
          </a:p>
          <a:p>
            <a:pPr>
              <a:lnSpc>
                <a:spcPct val="90000"/>
              </a:lnSpc>
              <a:buNone/>
            </a:pPr>
            <a:r>
              <a:rPr lang="en-US" altLang="en-US" dirty="0">
                <a:solidFill>
                  <a:schemeClr val="tx2"/>
                </a:solidFill>
              </a:rPr>
              <a:t>   Scan </a:t>
            </a:r>
            <a:r>
              <a:rPr lang="en-US" altLang="en-US" dirty="0"/>
              <a:t>includes (middle of L5 and middle of T12)</a:t>
            </a:r>
          </a:p>
          <a:p>
            <a:endParaRPr lang="en-US" dirty="0"/>
          </a:p>
        </p:txBody>
      </p:sp>
    </p:spTree>
    <p:extLst>
      <p:ext uri="{BB962C8B-B14F-4D97-AF65-F5344CB8AC3E}">
        <p14:creationId xmlns:p14="http://schemas.microsoft.com/office/powerpoint/2010/main" val="39603287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i="1" dirty="0"/>
              <a:t>Skeletal Anatomy in Densitometry</a:t>
            </a:r>
            <a:endParaRPr lang="en-US" i="1"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578216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altLang="en-US" dirty="0"/>
              <a:t>AP lumbar </a:t>
            </a:r>
            <a:r>
              <a:rPr lang="nl-BE" altLang="en-US" dirty="0" smtClean="0"/>
              <a:t>spine</a:t>
            </a:r>
            <a:endParaRPr lang="en-US" dirty="0"/>
          </a:p>
        </p:txBody>
      </p:sp>
      <p:sp>
        <p:nvSpPr>
          <p:cNvPr id="4" name="Content Placeholder 3"/>
          <p:cNvSpPr>
            <a:spLocks noGrp="1"/>
          </p:cNvSpPr>
          <p:nvPr>
            <p:ph sz="half" idx="1"/>
          </p:nvPr>
        </p:nvSpPr>
        <p:spPr>
          <a:xfrm>
            <a:off x="457200" y="1600200"/>
            <a:ext cx="3754760" cy="4997152"/>
          </a:xfrm>
          <a:solidFill>
            <a:srgbClr val="33CCCC"/>
          </a:solidFill>
        </p:spPr>
        <p:txBody>
          <a:bodyPr/>
          <a:lstStyle/>
          <a:p>
            <a:pPr>
              <a:lnSpc>
                <a:spcPct val="90000"/>
              </a:lnSpc>
            </a:pPr>
            <a:r>
              <a:rPr lang="nl-BE" altLang="en-US" b="1" dirty="0">
                <a:solidFill>
                  <a:schemeClr val="tx2"/>
                </a:solidFill>
              </a:rPr>
              <a:t>Positioning aids</a:t>
            </a:r>
            <a:r>
              <a:rPr lang="nl-BE" altLang="en-US" dirty="0">
                <a:solidFill>
                  <a:schemeClr val="tx2"/>
                </a:solidFill>
              </a:rPr>
              <a:t>:</a:t>
            </a:r>
          </a:p>
          <a:p>
            <a:pPr lvl="1">
              <a:lnSpc>
                <a:spcPct val="90000"/>
              </a:lnSpc>
            </a:pPr>
            <a:r>
              <a:rPr lang="nl-BE" altLang="en-US" dirty="0">
                <a:solidFill>
                  <a:schemeClr val="tx2"/>
                </a:solidFill>
              </a:rPr>
              <a:t>Knee positioner</a:t>
            </a:r>
          </a:p>
          <a:p>
            <a:pPr lvl="1">
              <a:lnSpc>
                <a:spcPct val="90000"/>
              </a:lnSpc>
            </a:pPr>
            <a:r>
              <a:rPr lang="nl-BE" altLang="en-US" dirty="0">
                <a:solidFill>
                  <a:schemeClr val="tx2"/>
                </a:solidFill>
              </a:rPr>
              <a:t>Helps to keep the back flat      reduces lordotic curve of spine</a:t>
            </a:r>
          </a:p>
          <a:p>
            <a:pPr lvl="1">
              <a:lnSpc>
                <a:spcPct val="90000"/>
              </a:lnSpc>
            </a:pPr>
            <a:r>
              <a:rPr lang="nl-BE" altLang="en-US" dirty="0">
                <a:solidFill>
                  <a:schemeClr val="tx2"/>
                </a:solidFill>
              </a:rPr>
              <a:t>3 different patient heights: small, medium, large</a:t>
            </a:r>
          </a:p>
          <a:p>
            <a:pPr lvl="1">
              <a:lnSpc>
                <a:spcPct val="90000"/>
              </a:lnSpc>
            </a:pPr>
            <a:r>
              <a:rPr lang="nl-BE" altLang="en-US" dirty="0">
                <a:solidFill>
                  <a:schemeClr val="tx2"/>
                </a:solidFill>
              </a:rPr>
              <a:t>Place the positioner to the good side to adjust the size of patient’s legs</a:t>
            </a:r>
          </a:p>
          <a:p>
            <a:endParaRPr lang="en-US" dirty="0">
              <a:solidFill>
                <a:schemeClr val="tx2"/>
              </a:solidFill>
            </a:endParaRPr>
          </a:p>
        </p:txBody>
      </p:sp>
      <p:pic>
        <p:nvPicPr>
          <p:cNvPr id="6"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60032" y="1484784"/>
            <a:ext cx="4038600" cy="2736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796136" y="4581128"/>
            <a:ext cx="2520280" cy="369332"/>
          </a:xfrm>
          <a:prstGeom prst="rect">
            <a:avLst/>
          </a:prstGeom>
          <a:noFill/>
        </p:spPr>
        <p:txBody>
          <a:bodyPr wrap="square" rtlCol="0">
            <a:spAutoFit/>
          </a:bodyPr>
          <a:lstStyle/>
          <a:p>
            <a:endParaRPr lang="en-US" dirty="0"/>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4540" y="4221088"/>
            <a:ext cx="3732212"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64685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116632"/>
            <a:ext cx="8229600" cy="792088"/>
          </a:xfrm>
        </p:spPr>
        <p:txBody>
          <a:bodyPr/>
          <a:lstStyle/>
          <a:p>
            <a:r>
              <a:rPr lang="nl-BE" altLang="en-US" dirty="0"/>
              <a:t>AP lumbar spine</a:t>
            </a:r>
            <a:endParaRPr lang="en-US"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072098"/>
            <a:ext cx="6624736" cy="5591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05720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Rot="1" noChangeArrowheads="1"/>
          </p:cNvSpPr>
          <p:nvPr/>
        </p:nvSpPr>
        <p:spPr bwMode="auto">
          <a:xfrm>
            <a:off x="301625" y="116632"/>
            <a:ext cx="8510588"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nl-BE" altLang="en-US" sz="4400" dirty="0">
                <a:solidFill>
                  <a:schemeClr val="tx2"/>
                </a:solidFill>
              </a:rPr>
              <a:t> </a:t>
            </a:r>
            <a:r>
              <a:rPr lang="nl-BE" altLang="en-US" sz="4400" b="1" i="1" dirty="0">
                <a:solidFill>
                  <a:schemeClr val="bg1"/>
                </a:solidFill>
              </a:rPr>
              <a:t>AP Lumbar spine</a:t>
            </a:r>
            <a:endParaRPr lang="nl-NL" altLang="en-US" sz="4400" b="1" i="1" dirty="0">
              <a:solidFill>
                <a:schemeClr val="bg1"/>
              </a:solidFill>
            </a:endParaRPr>
          </a:p>
        </p:txBody>
      </p:sp>
      <p:sp>
        <p:nvSpPr>
          <p:cNvPr id="11267" name="Rectangle 4"/>
          <p:cNvSpPr>
            <a:spLocks noRot="1" noChangeArrowheads="1"/>
          </p:cNvSpPr>
          <p:nvPr/>
        </p:nvSpPr>
        <p:spPr bwMode="auto">
          <a:xfrm>
            <a:off x="301625" y="1268760"/>
            <a:ext cx="4990455"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r>
              <a:rPr lang="nl-BE" altLang="en-US" sz="3600" b="1" dirty="0" smtClean="0">
                <a:solidFill>
                  <a:schemeClr val="tx2"/>
                </a:solidFill>
              </a:rPr>
              <a:t>Criteria:</a:t>
            </a:r>
          </a:p>
          <a:p>
            <a:pPr lvl="1" eaLnBrk="1" hangingPunct="1"/>
            <a:r>
              <a:rPr lang="nl-BE" altLang="en-US" dirty="0" smtClean="0">
                <a:solidFill>
                  <a:schemeClr val="tx2"/>
                </a:solidFill>
              </a:rPr>
              <a:t>Start </a:t>
            </a:r>
            <a:r>
              <a:rPr lang="nl-BE" altLang="en-US" dirty="0">
                <a:solidFill>
                  <a:schemeClr val="tx2"/>
                </a:solidFill>
              </a:rPr>
              <a:t>in the middle of L5</a:t>
            </a:r>
          </a:p>
          <a:p>
            <a:pPr lvl="1" eaLnBrk="1" hangingPunct="1"/>
            <a:r>
              <a:rPr lang="nl-BE" altLang="en-US" dirty="0">
                <a:solidFill>
                  <a:schemeClr val="tx2"/>
                </a:solidFill>
              </a:rPr>
              <a:t>The iliac crest: in both lower corners</a:t>
            </a:r>
          </a:p>
          <a:p>
            <a:pPr lvl="1" eaLnBrk="1" hangingPunct="1"/>
            <a:r>
              <a:rPr lang="nl-BE" altLang="en-US" dirty="0">
                <a:solidFill>
                  <a:schemeClr val="tx2"/>
                </a:solidFill>
              </a:rPr>
              <a:t>AP lumbar spine is centered in the middle of the scan window</a:t>
            </a:r>
          </a:p>
          <a:p>
            <a:pPr lvl="1" eaLnBrk="1" hangingPunct="1"/>
            <a:r>
              <a:rPr lang="nl-BE" altLang="en-US" dirty="0">
                <a:solidFill>
                  <a:schemeClr val="tx2"/>
                </a:solidFill>
              </a:rPr>
              <a:t>Even amount of soft tissue on each side of spine</a:t>
            </a:r>
          </a:p>
          <a:p>
            <a:pPr lvl="1" eaLnBrk="1" hangingPunct="1"/>
            <a:r>
              <a:rPr lang="nl-BE" altLang="en-US" dirty="0">
                <a:solidFill>
                  <a:schemeClr val="tx2"/>
                </a:solidFill>
              </a:rPr>
              <a:t>Stop where ribs attach to </a:t>
            </a:r>
            <a:r>
              <a:rPr lang="nl-BE" altLang="en-US" dirty="0">
                <a:solidFill>
                  <a:schemeClr val="bg1"/>
                </a:solidFill>
              </a:rPr>
              <a:t>T12</a:t>
            </a:r>
          </a:p>
          <a:p>
            <a:pPr eaLnBrk="1" hangingPunct="1"/>
            <a:endParaRPr lang="nl-BE" altLang="en-US" sz="2400" dirty="0">
              <a:solidFill>
                <a:schemeClr val="bg1"/>
              </a:solidFill>
            </a:endParaRPr>
          </a:p>
          <a:p>
            <a:pPr lvl="1" eaLnBrk="1" hangingPunct="1"/>
            <a:endParaRPr lang="nl-BE" altLang="en-US" sz="2000" dirty="0">
              <a:solidFill>
                <a:schemeClr val="bg1"/>
              </a:solidFill>
            </a:endParaRPr>
          </a:p>
          <a:p>
            <a:pPr lvl="1" eaLnBrk="1" hangingPunct="1"/>
            <a:endParaRPr lang="nl-BE" altLang="en-US" sz="2000" dirty="0"/>
          </a:p>
          <a:p>
            <a:pPr lvl="1" eaLnBrk="1" hangingPunct="1"/>
            <a:endParaRPr lang="nl-BE" altLang="en-US" sz="2000" dirty="0"/>
          </a:p>
          <a:p>
            <a:pPr lvl="1" eaLnBrk="1" hangingPunct="1"/>
            <a:endParaRPr lang="nl-NL" altLang="en-US" sz="2000" dirty="0"/>
          </a:p>
        </p:txBody>
      </p:sp>
      <p:pic>
        <p:nvPicPr>
          <p:cNvPr id="1126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625" y="1268760"/>
            <a:ext cx="2742386" cy="5222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9" name="Line 6"/>
          <p:cNvSpPr>
            <a:spLocks noChangeShapeType="1"/>
          </p:cNvSpPr>
          <p:nvPr/>
        </p:nvSpPr>
        <p:spPr bwMode="auto">
          <a:xfrm>
            <a:off x="6011863" y="1989138"/>
            <a:ext cx="21605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itle 1"/>
          <p:cNvSpPr>
            <a:spLocks noGrp="1"/>
          </p:cNvSpPr>
          <p:nvPr>
            <p:ph type="title"/>
          </p:nvPr>
        </p:nvSpPr>
        <p:spPr>
          <a:xfrm>
            <a:off x="301625" y="116632"/>
            <a:ext cx="8734871" cy="861508"/>
          </a:xfrm>
        </p:spPr>
        <p:txBody>
          <a:bodyPr/>
          <a:lstStyle/>
          <a:p>
            <a:r>
              <a:rPr lang="nl-BE" altLang="en-US" dirty="0"/>
              <a:t>AP lumbar spine</a:t>
            </a:r>
            <a:endParaRPr lang="en-US" dirty="0"/>
          </a:p>
        </p:txBody>
      </p:sp>
    </p:spTree>
    <p:extLst>
      <p:ext uri="{BB962C8B-B14F-4D97-AF65-F5344CB8AC3E}">
        <p14:creationId xmlns:p14="http://schemas.microsoft.com/office/powerpoint/2010/main" val="36535713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5301208"/>
            <a:ext cx="8784976" cy="1080120"/>
          </a:xfrm>
        </p:spPr>
        <p:txBody>
          <a:bodyPr>
            <a:normAutofit/>
          </a:bodyPr>
          <a:lstStyle/>
          <a:p>
            <a:r>
              <a:rPr lang="en-US" sz="2800" b="0" dirty="0"/>
              <a:t>A graphic illustration of the characteristic shapes of the lumbar vertebrae as seen on </a:t>
            </a:r>
            <a:r>
              <a:rPr lang="en-US" sz="2800" b="0" dirty="0" smtClean="0"/>
              <a:t>a DXA </a:t>
            </a:r>
            <a:r>
              <a:rPr lang="en-US" sz="2800" b="0" dirty="0"/>
              <a:t>PA spine study.</a:t>
            </a:r>
            <a:endParaRPr lang="en-US" sz="2800" dirty="0"/>
          </a:p>
        </p:txBody>
      </p:sp>
      <p:sp>
        <p:nvSpPr>
          <p:cNvPr id="6" name="Text Placeholder 5"/>
          <p:cNvSpPr>
            <a:spLocks noGrp="1"/>
          </p:cNvSpPr>
          <p:nvPr>
            <p:ph type="body" sz="half" idx="2"/>
          </p:nvPr>
        </p:nvSpPr>
        <p:spPr>
          <a:xfrm>
            <a:off x="179512" y="6453336"/>
            <a:ext cx="8784976" cy="404664"/>
          </a:xfrm>
        </p:spPr>
        <p:txBody>
          <a:bodyPr>
            <a:normAutofit/>
          </a:bodyPr>
          <a:lstStyle/>
          <a:p>
            <a:r>
              <a:rPr lang="en-US" dirty="0"/>
              <a:t>R= BONE DENSITOMETRY IN CLINICAL PRACTICE</a:t>
            </a:r>
          </a:p>
        </p:txBody>
      </p:sp>
      <p:pic>
        <p:nvPicPr>
          <p:cNvPr id="5122" name="Picture 2"/>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327" r="327"/>
          <a:stretch>
            <a:fillRect/>
          </a:stretch>
        </p:blipFill>
        <p:spPr bwMode="auto">
          <a:xfrm>
            <a:off x="1115615" y="188640"/>
            <a:ext cx="6528725"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57907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altLang="en-US" dirty="0"/>
              <a:t>AP lumbar spine</a:t>
            </a:r>
            <a:endParaRPr lang="en-US" dirty="0" smtClean="0"/>
          </a:p>
        </p:txBody>
      </p:sp>
      <p:pic>
        <p:nvPicPr>
          <p:cNvPr id="2457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46338" y="1600200"/>
            <a:ext cx="4183062" cy="5105400"/>
          </a:xfrm>
          <a:noFill/>
        </p:spPr>
      </p:pic>
      <p:sp>
        <p:nvSpPr>
          <p:cNvPr id="24580" name="TextBox 3"/>
          <p:cNvSpPr txBox="1">
            <a:spLocks noChangeArrowheads="1"/>
          </p:cNvSpPr>
          <p:nvPr/>
        </p:nvSpPr>
        <p:spPr bwMode="auto">
          <a:xfrm>
            <a:off x="4724400" y="4495800"/>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Char char="•"/>
              <a:defRPr sz="3200">
                <a:solidFill>
                  <a:schemeClr val="tx1"/>
                </a:solidFill>
                <a:latin typeface="Garamond" pitchFamily="18" charset="0"/>
                <a:cs typeface="Arial" charset="0"/>
              </a:defRPr>
            </a:lvl1pPr>
            <a:lvl2pPr marL="742950" indent="-285750" eaLnBrk="0" hangingPunct="0">
              <a:spcBef>
                <a:spcPct val="20000"/>
              </a:spcBef>
              <a:buChar char="–"/>
              <a:defRPr sz="2800">
                <a:solidFill>
                  <a:schemeClr val="tx1"/>
                </a:solidFill>
                <a:latin typeface="Garamond" pitchFamily="18" charset="0"/>
                <a:cs typeface="Arial" charset="0"/>
              </a:defRPr>
            </a:lvl2pPr>
            <a:lvl3pPr marL="1143000" indent="-228600" eaLnBrk="0" hangingPunct="0">
              <a:spcBef>
                <a:spcPct val="20000"/>
              </a:spcBef>
              <a:buClr>
                <a:schemeClr val="tx2"/>
              </a:buClr>
              <a:buChar char="•"/>
              <a:defRPr sz="2400">
                <a:solidFill>
                  <a:schemeClr val="tx1"/>
                </a:solidFill>
                <a:latin typeface="Garamond" pitchFamily="18" charset="0"/>
                <a:cs typeface="Arial" charset="0"/>
              </a:defRPr>
            </a:lvl3pPr>
            <a:lvl4pPr marL="1600200" indent="-228600" eaLnBrk="0" hangingPunct="0">
              <a:spcBef>
                <a:spcPct val="20000"/>
              </a:spcBef>
              <a:buChar char="–"/>
              <a:defRPr sz="2000">
                <a:solidFill>
                  <a:schemeClr val="tx1"/>
                </a:solidFill>
                <a:latin typeface="Garamond" pitchFamily="18" charset="0"/>
                <a:cs typeface="Arial" charset="0"/>
              </a:defRPr>
            </a:lvl4pPr>
            <a:lvl5pPr marL="2057400" indent="-228600" eaLnBrk="0" hangingPunct="0">
              <a:spcBef>
                <a:spcPct val="20000"/>
              </a:spcBef>
              <a:buClr>
                <a:schemeClr val="folHlink"/>
              </a:buClr>
              <a:buChar char="•"/>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itchFamily="18" charset="0"/>
                <a:cs typeface="Arial" charset="0"/>
              </a:defRPr>
            </a:lvl9pPr>
          </a:lstStyle>
          <a:p>
            <a:pPr eaLnBrk="1" hangingPunct="1">
              <a:spcBef>
                <a:spcPct val="0"/>
              </a:spcBef>
              <a:buClrTx/>
              <a:buFontTx/>
              <a:buNone/>
            </a:pPr>
            <a:r>
              <a:rPr lang="en-US" altLang="en-US" sz="2000">
                <a:solidFill>
                  <a:srgbClr val="FFFFFF"/>
                </a:solidFill>
                <a:latin typeface="Times New Roman" pitchFamily="18" charset="0"/>
                <a:cs typeface="Times New Roman" pitchFamily="18" charset="0"/>
              </a:rPr>
              <a:t>→</a:t>
            </a:r>
            <a:r>
              <a:rPr lang="en-US" altLang="en-US" sz="2000">
                <a:solidFill>
                  <a:srgbClr val="FFFFFF"/>
                </a:solidFill>
              </a:rPr>
              <a:t>2cm</a:t>
            </a:r>
            <a:r>
              <a:rPr lang="en-US" altLang="en-US" sz="2000">
                <a:solidFill>
                  <a:srgbClr val="FFFFFF"/>
                </a:solidFill>
                <a:latin typeface="Times New Roman" pitchFamily="18" charset="0"/>
                <a:cs typeface="Times New Roman" pitchFamily="18" charset="0"/>
              </a:rPr>
              <a:t>←</a:t>
            </a:r>
            <a:endParaRPr lang="en-US" altLang="en-US" sz="2000">
              <a:solidFill>
                <a:srgbClr val="FFFFFF"/>
              </a:solidFill>
            </a:endParaRPr>
          </a:p>
        </p:txBody>
      </p:sp>
      <p:sp>
        <p:nvSpPr>
          <p:cNvPr id="24581" name="TextBox 4"/>
          <p:cNvSpPr txBox="1">
            <a:spLocks noChangeArrowheads="1"/>
          </p:cNvSpPr>
          <p:nvPr/>
        </p:nvSpPr>
        <p:spPr bwMode="auto">
          <a:xfrm>
            <a:off x="5029200" y="5067300"/>
            <a:ext cx="114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Char char="•"/>
              <a:defRPr sz="3200">
                <a:solidFill>
                  <a:schemeClr val="tx1"/>
                </a:solidFill>
                <a:latin typeface="Garamond" pitchFamily="18" charset="0"/>
                <a:cs typeface="Arial" charset="0"/>
              </a:defRPr>
            </a:lvl1pPr>
            <a:lvl2pPr marL="742950" indent="-285750" eaLnBrk="0" hangingPunct="0">
              <a:spcBef>
                <a:spcPct val="20000"/>
              </a:spcBef>
              <a:buChar char="–"/>
              <a:defRPr sz="2800">
                <a:solidFill>
                  <a:schemeClr val="tx1"/>
                </a:solidFill>
                <a:latin typeface="Garamond" pitchFamily="18" charset="0"/>
                <a:cs typeface="Arial" charset="0"/>
              </a:defRPr>
            </a:lvl2pPr>
            <a:lvl3pPr marL="1143000" indent="-228600" eaLnBrk="0" hangingPunct="0">
              <a:spcBef>
                <a:spcPct val="20000"/>
              </a:spcBef>
              <a:buClr>
                <a:schemeClr val="tx2"/>
              </a:buClr>
              <a:buChar char="•"/>
              <a:defRPr sz="2400">
                <a:solidFill>
                  <a:schemeClr val="tx1"/>
                </a:solidFill>
                <a:latin typeface="Garamond" pitchFamily="18" charset="0"/>
                <a:cs typeface="Arial" charset="0"/>
              </a:defRPr>
            </a:lvl3pPr>
            <a:lvl4pPr marL="1600200" indent="-228600" eaLnBrk="0" hangingPunct="0">
              <a:spcBef>
                <a:spcPct val="20000"/>
              </a:spcBef>
              <a:buChar char="–"/>
              <a:defRPr sz="2000">
                <a:solidFill>
                  <a:schemeClr val="tx1"/>
                </a:solidFill>
                <a:latin typeface="Garamond" pitchFamily="18" charset="0"/>
                <a:cs typeface="Arial" charset="0"/>
              </a:defRPr>
            </a:lvl4pPr>
            <a:lvl5pPr marL="2057400" indent="-228600" eaLnBrk="0" hangingPunct="0">
              <a:spcBef>
                <a:spcPct val="20000"/>
              </a:spcBef>
              <a:buClr>
                <a:schemeClr val="folHlink"/>
              </a:buClr>
              <a:buChar char="•"/>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itchFamily="18" charset="0"/>
                <a:cs typeface="Arial" charset="0"/>
              </a:defRPr>
            </a:lvl9pPr>
          </a:lstStyle>
          <a:p>
            <a:pPr eaLnBrk="1" hangingPunct="1">
              <a:spcBef>
                <a:spcPct val="0"/>
              </a:spcBef>
              <a:buClrTx/>
              <a:buFontTx/>
              <a:buNone/>
            </a:pPr>
            <a:r>
              <a:rPr lang="en-US" altLang="en-US" sz="2000">
                <a:solidFill>
                  <a:srgbClr val="FFFFFF"/>
                </a:solidFill>
              </a:rPr>
              <a:t>½ L5</a:t>
            </a:r>
          </a:p>
        </p:txBody>
      </p:sp>
      <p:sp>
        <p:nvSpPr>
          <p:cNvPr id="24582" name="TextBox 5"/>
          <p:cNvSpPr txBox="1">
            <a:spLocks noChangeArrowheads="1"/>
          </p:cNvSpPr>
          <p:nvPr/>
        </p:nvSpPr>
        <p:spPr bwMode="auto">
          <a:xfrm>
            <a:off x="5029200" y="2133600"/>
            <a:ext cx="91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Char char="•"/>
              <a:defRPr sz="3200">
                <a:solidFill>
                  <a:schemeClr val="tx1"/>
                </a:solidFill>
                <a:latin typeface="Garamond" pitchFamily="18" charset="0"/>
                <a:cs typeface="Arial" charset="0"/>
              </a:defRPr>
            </a:lvl1pPr>
            <a:lvl2pPr marL="742950" indent="-285750" eaLnBrk="0" hangingPunct="0">
              <a:spcBef>
                <a:spcPct val="20000"/>
              </a:spcBef>
              <a:buChar char="–"/>
              <a:defRPr sz="2800">
                <a:solidFill>
                  <a:schemeClr val="tx1"/>
                </a:solidFill>
                <a:latin typeface="Garamond" pitchFamily="18" charset="0"/>
                <a:cs typeface="Arial" charset="0"/>
              </a:defRPr>
            </a:lvl2pPr>
            <a:lvl3pPr marL="1143000" indent="-228600" eaLnBrk="0" hangingPunct="0">
              <a:spcBef>
                <a:spcPct val="20000"/>
              </a:spcBef>
              <a:buClr>
                <a:schemeClr val="tx2"/>
              </a:buClr>
              <a:buChar char="•"/>
              <a:defRPr sz="2400">
                <a:solidFill>
                  <a:schemeClr val="tx1"/>
                </a:solidFill>
                <a:latin typeface="Garamond" pitchFamily="18" charset="0"/>
                <a:cs typeface="Arial" charset="0"/>
              </a:defRPr>
            </a:lvl3pPr>
            <a:lvl4pPr marL="1600200" indent="-228600" eaLnBrk="0" hangingPunct="0">
              <a:spcBef>
                <a:spcPct val="20000"/>
              </a:spcBef>
              <a:buChar char="–"/>
              <a:defRPr sz="2000">
                <a:solidFill>
                  <a:schemeClr val="tx1"/>
                </a:solidFill>
                <a:latin typeface="Garamond" pitchFamily="18" charset="0"/>
                <a:cs typeface="Arial" charset="0"/>
              </a:defRPr>
            </a:lvl4pPr>
            <a:lvl5pPr marL="2057400" indent="-228600" eaLnBrk="0" hangingPunct="0">
              <a:spcBef>
                <a:spcPct val="20000"/>
              </a:spcBef>
              <a:buClr>
                <a:schemeClr val="folHlink"/>
              </a:buClr>
              <a:buChar char="•"/>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itchFamily="18" charset="0"/>
                <a:cs typeface="Arial" charset="0"/>
              </a:defRPr>
            </a:lvl9pPr>
          </a:lstStyle>
          <a:p>
            <a:pPr eaLnBrk="1" hangingPunct="1">
              <a:spcBef>
                <a:spcPct val="0"/>
              </a:spcBef>
              <a:buClrTx/>
              <a:buFontTx/>
              <a:buNone/>
            </a:pPr>
            <a:r>
              <a:rPr lang="en-US" altLang="en-US" sz="2000">
                <a:solidFill>
                  <a:srgbClr val="FFFFFF"/>
                </a:solidFill>
              </a:rPr>
              <a:t>½ T12</a:t>
            </a:r>
          </a:p>
        </p:txBody>
      </p:sp>
    </p:spTree>
    <p:extLst>
      <p:ext uri="{BB962C8B-B14F-4D97-AF65-F5344CB8AC3E}">
        <p14:creationId xmlns:p14="http://schemas.microsoft.com/office/powerpoint/2010/main" val="38600655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Lumbar spine</a:t>
            </a:r>
            <a:endParaRPr lang="en-US" dirty="0"/>
          </a:p>
        </p:txBody>
      </p:sp>
      <p:sp>
        <p:nvSpPr>
          <p:cNvPr id="3" name="Content Placeholder 2"/>
          <p:cNvSpPr>
            <a:spLocks noGrp="1"/>
          </p:cNvSpPr>
          <p:nvPr>
            <p:ph idx="1"/>
          </p:nvPr>
        </p:nvSpPr>
        <p:spPr/>
        <p:txBody>
          <a:bodyPr>
            <a:normAutofit/>
          </a:bodyPr>
          <a:lstStyle/>
          <a:p>
            <a:r>
              <a:rPr lang="en-US" dirty="0" err="1"/>
              <a:t>Posteroanterior</a:t>
            </a:r>
            <a:r>
              <a:rPr lang="en-US" dirty="0"/>
              <a:t> </a:t>
            </a:r>
            <a:r>
              <a:rPr lang="en-US" dirty="0" smtClean="0"/>
              <a:t>images of </a:t>
            </a:r>
            <a:r>
              <a:rPr lang="en-US" dirty="0"/>
              <a:t>the lumbar spine include vertebral </a:t>
            </a:r>
            <a:r>
              <a:rPr lang="en-US" dirty="0" smtClean="0"/>
              <a:t>bodies L1–L4.</a:t>
            </a:r>
          </a:p>
          <a:p>
            <a:endParaRPr lang="en-US" dirty="0">
              <a:solidFill>
                <a:schemeClr val="tx2"/>
              </a:solidFill>
            </a:endParaRPr>
          </a:p>
          <a:p>
            <a:endParaRPr lang="en-US" dirty="0" smtClean="0">
              <a:solidFill>
                <a:schemeClr val="tx2"/>
              </a:solidFill>
            </a:endParaRPr>
          </a:p>
          <a:p>
            <a:endParaRPr lang="en-US" dirty="0">
              <a:solidFill>
                <a:schemeClr val="tx2"/>
              </a:solidFill>
            </a:endParaRPr>
          </a:p>
          <a:p>
            <a:endParaRPr lang="en-US" dirty="0" smtClean="0"/>
          </a:p>
          <a:p>
            <a:endParaRPr lang="en-US" dirty="0"/>
          </a:p>
          <a:p>
            <a:r>
              <a:rPr lang="en-US" sz="1500" b="1" dirty="0"/>
              <a:t>Dual-Energy X-Ray </a:t>
            </a:r>
            <a:r>
              <a:rPr lang="en-US" sz="1500" b="1" dirty="0" smtClean="0"/>
              <a:t>Absorptiometry in </a:t>
            </a:r>
            <a:r>
              <a:rPr lang="en-US" sz="1500" b="1" dirty="0"/>
              <a:t>the Diagnosis of </a:t>
            </a:r>
            <a:r>
              <a:rPr lang="en-US" sz="1500" b="1" dirty="0" smtClean="0"/>
              <a:t>Osteoporosis: A </a:t>
            </a:r>
            <a:r>
              <a:rPr lang="en-US" sz="1500" b="1" dirty="0"/>
              <a:t>Practical Guide</a:t>
            </a:r>
            <a:endParaRPr lang="en-US" sz="1500" dirty="0"/>
          </a:p>
        </p:txBody>
      </p:sp>
    </p:spTree>
    <p:extLst>
      <p:ext uri="{BB962C8B-B14F-4D97-AF65-F5344CB8AC3E}">
        <p14:creationId xmlns:p14="http://schemas.microsoft.com/office/powerpoint/2010/main" val="22838748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008112"/>
          </a:xfrm>
        </p:spPr>
        <p:txBody>
          <a:bodyPr>
            <a:normAutofit/>
          </a:bodyPr>
          <a:lstStyle/>
          <a:p>
            <a:r>
              <a:rPr lang="nl-BE" altLang="en-US" dirty="0"/>
              <a:t>Hip </a:t>
            </a:r>
            <a:r>
              <a:rPr lang="nl-BE" altLang="en-US" dirty="0" smtClean="0"/>
              <a:t>scan</a:t>
            </a:r>
            <a:endParaRPr lang="en-US" dirty="0"/>
          </a:p>
        </p:txBody>
      </p:sp>
      <p:sp>
        <p:nvSpPr>
          <p:cNvPr id="12" name="Content Placeholder 11"/>
          <p:cNvSpPr>
            <a:spLocks noGrp="1"/>
          </p:cNvSpPr>
          <p:nvPr>
            <p:ph sz="half" idx="2"/>
          </p:nvPr>
        </p:nvSpPr>
        <p:spPr>
          <a:xfrm>
            <a:off x="0" y="1196752"/>
            <a:ext cx="4497388" cy="5661248"/>
          </a:xfrm>
          <a:solidFill>
            <a:srgbClr val="33CCCC"/>
          </a:solidFill>
        </p:spPr>
        <p:txBody>
          <a:bodyPr/>
          <a:lstStyle/>
          <a:p>
            <a:r>
              <a:rPr lang="en-US" dirty="0"/>
              <a:t>Photograph shows position for imaging of proximal femur: supine with </a:t>
            </a:r>
            <a:r>
              <a:rPr lang="en-US" dirty="0" smtClean="0"/>
              <a:t>lower extremity </a:t>
            </a:r>
            <a:r>
              <a:rPr lang="en-US" dirty="0"/>
              <a:t>internally rotated 15°–30° and slightly abducted to keep femoral </a:t>
            </a:r>
            <a:r>
              <a:rPr lang="en-US" dirty="0" smtClean="0"/>
              <a:t>axis straight.</a:t>
            </a:r>
          </a:p>
          <a:p>
            <a:r>
              <a:rPr lang="en-US" altLang="en-US" dirty="0"/>
              <a:t>Place shaft of femur parallel to scanner axis</a:t>
            </a:r>
          </a:p>
          <a:p>
            <a:endParaRPr lang="en-US" dirty="0"/>
          </a:p>
        </p:txBody>
      </p:sp>
      <p:pic>
        <p:nvPicPr>
          <p:cNvPr id="5122"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499992" y="1196752"/>
            <a:ext cx="4644008" cy="558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61770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t>Proper rotation of hip</a:t>
            </a:r>
            <a:endParaRPr lang="en-US" dirty="0"/>
          </a:p>
        </p:txBody>
      </p:sp>
      <p:sp>
        <p:nvSpPr>
          <p:cNvPr id="8" name="Content Placeholder 7"/>
          <p:cNvSpPr>
            <a:spLocks noGrp="1"/>
          </p:cNvSpPr>
          <p:nvPr>
            <p:ph idx="1"/>
          </p:nvPr>
        </p:nvSpPr>
        <p:spPr>
          <a:xfrm>
            <a:off x="457200" y="1600200"/>
            <a:ext cx="8229600" cy="5069160"/>
          </a:xfrm>
        </p:spPr>
        <p:txBody>
          <a:bodyPr>
            <a:normAutofit/>
          </a:bodyPr>
          <a:lstStyle/>
          <a:p>
            <a:pPr>
              <a:lnSpc>
                <a:spcPct val="90000"/>
              </a:lnSpc>
            </a:pPr>
            <a:r>
              <a:rPr lang="en-US" altLang="en-US" dirty="0" smtClean="0">
                <a:solidFill>
                  <a:schemeClr val="tx2"/>
                </a:solidFill>
              </a:rPr>
              <a:t>The </a:t>
            </a:r>
            <a:r>
              <a:rPr lang="en-US" altLang="en-US" dirty="0">
                <a:solidFill>
                  <a:schemeClr val="tx2"/>
                </a:solidFill>
              </a:rPr>
              <a:t>size of the </a:t>
            </a:r>
            <a:r>
              <a:rPr lang="en-US" altLang="en-US" b="1" dirty="0">
                <a:solidFill>
                  <a:schemeClr val="tx2"/>
                </a:solidFill>
              </a:rPr>
              <a:t>lesser trochanter </a:t>
            </a:r>
            <a:r>
              <a:rPr lang="en-US" altLang="en-US" dirty="0">
                <a:solidFill>
                  <a:schemeClr val="tx2"/>
                </a:solidFill>
              </a:rPr>
              <a:t>is the best indication of the degree of rotation </a:t>
            </a:r>
          </a:p>
          <a:p>
            <a:pPr>
              <a:lnSpc>
                <a:spcPct val="90000"/>
              </a:lnSpc>
            </a:pPr>
            <a:r>
              <a:rPr lang="en-US" altLang="en-US" dirty="0">
                <a:solidFill>
                  <a:schemeClr val="tx2"/>
                </a:solidFill>
              </a:rPr>
              <a:t>BMD values </a:t>
            </a:r>
            <a:r>
              <a:rPr lang="en-US" altLang="en-US" dirty="0" smtClean="0">
                <a:solidFill>
                  <a:schemeClr val="tx2"/>
                </a:solidFill>
                <a:latin typeface="Times New Roman"/>
                <a:cs typeface="Times New Roman"/>
              </a:rPr>
              <a:t>→</a:t>
            </a:r>
            <a:r>
              <a:rPr lang="en-US" altLang="en-US" dirty="0" smtClean="0">
                <a:solidFill>
                  <a:schemeClr val="tx2"/>
                </a:solidFill>
              </a:rPr>
              <a:t>degree </a:t>
            </a:r>
            <a:r>
              <a:rPr lang="en-US" altLang="en-US" dirty="0">
                <a:solidFill>
                  <a:schemeClr val="tx2"/>
                </a:solidFill>
              </a:rPr>
              <a:t>of rotation of proximal femur and the position of the femoral neck ROI</a:t>
            </a:r>
          </a:p>
          <a:p>
            <a:pPr>
              <a:lnSpc>
                <a:spcPct val="90000"/>
              </a:lnSpc>
            </a:pPr>
            <a:r>
              <a:rPr lang="en-US" altLang="en-US" dirty="0">
                <a:solidFill>
                  <a:schemeClr val="tx2"/>
                </a:solidFill>
              </a:rPr>
              <a:t>Internal or external rotation </a:t>
            </a:r>
            <a:r>
              <a:rPr lang="en-US" altLang="en-US" dirty="0" smtClean="0">
                <a:solidFill>
                  <a:schemeClr val="tx2"/>
                </a:solidFill>
                <a:latin typeface="Times New Roman"/>
                <a:cs typeface="Times New Roman"/>
              </a:rPr>
              <a:t>→↑</a:t>
            </a:r>
            <a:r>
              <a:rPr lang="en-US" altLang="en-US" dirty="0" smtClean="0">
                <a:solidFill>
                  <a:schemeClr val="tx2"/>
                </a:solidFill>
              </a:rPr>
              <a:t> BMD</a:t>
            </a:r>
          </a:p>
          <a:p>
            <a:pPr>
              <a:lnSpc>
                <a:spcPct val="90000"/>
              </a:lnSpc>
            </a:pPr>
            <a:endParaRPr lang="en-US" altLang="en-US" sz="1600" dirty="0" smtClean="0">
              <a:solidFill>
                <a:schemeClr val="tx2"/>
              </a:solidFill>
            </a:endParaRPr>
          </a:p>
          <a:p>
            <a:pPr>
              <a:lnSpc>
                <a:spcPct val="90000"/>
              </a:lnSpc>
            </a:pPr>
            <a:endParaRPr lang="en-US" altLang="en-US" sz="1600" dirty="0">
              <a:solidFill>
                <a:schemeClr val="tx2"/>
              </a:solidFill>
            </a:endParaRPr>
          </a:p>
          <a:p>
            <a:pPr>
              <a:lnSpc>
                <a:spcPct val="90000"/>
              </a:lnSpc>
            </a:pPr>
            <a:endParaRPr lang="en-US" altLang="en-US" sz="1600" dirty="0" smtClean="0">
              <a:solidFill>
                <a:schemeClr val="tx2"/>
              </a:solidFill>
            </a:endParaRPr>
          </a:p>
          <a:p>
            <a:pPr>
              <a:lnSpc>
                <a:spcPct val="90000"/>
              </a:lnSpc>
            </a:pPr>
            <a:endParaRPr lang="en-US" altLang="en-US" sz="1600" dirty="0">
              <a:solidFill>
                <a:srgbClr val="33CCCC"/>
              </a:solidFill>
            </a:endParaRPr>
          </a:p>
          <a:p>
            <a:r>
              <a:rPr lang="en-US" sz="1600" dirty="0">
                <a:solidFill>
                  <a:srgbClr val="33CCCC"/>
                </a:solidFill>
              </a:rPr>
              <a:t>BONE DENSITOMETRY IN CLINICAL PRACTICE </a:t>
            </a:r>
            <a:r>
              <a:rPr lang="en-US" sz="1600" i="1" dirty="0">
                <a:solidFill>
                  <a:srgbClr val="33CCCC"/>
                </a:solidFill>
              </a:rPr>
              <a:t>APPLICATION AND INTERPRETATION SECOND EDITION</a:t>
            </a:r>
          </a:p>
          <a:p>
            <a:endParaRPr lang="en-US" dirty="0"/>
          </a:p>
        </p:txBody>
      </p:sp>
    </p:spTree>
    <p:extLst>
      <p:ext uri="{BB962C8B-B14F-4D97-AF65-F5344CB8AC3E}">
        <p14:creationId xmlns:p14="http://schemas.microsoft.com/office/powerpoint/2010/main" val="4950182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352928" cy="1143000"/>
          </a:xfrm>
        </p:spPr>
        <p:txBody>
          <a:bodyPr/>
          <a:lstStyle/>
          <a:p>
            <a:r>
              <a:rPr lang="en-US" i="1" dirty="0"/>
              <a:t>Proximal femur</a:t>
            </a:r>
            <a:endParaRPr lang="en-US" dirty="0"/>
          </a:p>
        </p:txBody>
      </p:sp>
      <p:sp>
        <p:nvSpPr>
          <p:cNvPr id="3" name="Content Placeholder 2"/>
          <p:cNvSpPr>
            <a:spLocks noGrp="1"/>
          </p:cNvSpPr>
          <p:nvPr>
            <p:ph idx="1"/>
          </p:nvPr>
        </p:nvSpPr>
        <p:spPr>
          <a:xfrm>
            <a:off x="395536" y="1600200"/>
            <a:ext cx="8352928" cy="4925144"/>
          </a:xfrm>
        </p:spPr>
        <p:txBody>
          <a:bodyPr/>
          <a:lstStyle/>
          <a:p>
            <a:r>
              <a:rPr lang="en-US" dirty="0"/>
              <a:t>Either </a:t>
            </a:r>
            <a:r>
              <a:rPr lang="en-US" dirty="0" smtClean="0"/>
              <a:t>hip</a:t>
            </a:r>
          </a:p>
          <a:p>
            <a:r>
              <a:rPr lang="en-US" dirty="0" smtClean="0"/>
              <a:t>The lowest-level data </a:t>
            </a:r>
            <a:r>
              <a:rPr lang="en-US" dirty="0"/>
              <a:t>on the femoral neck and total hip are </a:t>
            </a:r>
            <a:r>
              <a:rPr lang="en-US" dirty="0" smtClean="0"/>
              <a:t>used for diagnosis. </a:t>
            </a:r>
          </a:p>
          <a:p>
            <a:r>
              <a:rPr lang="en-US" dirty="0" smtClean="0"/>
              <a:t>Total </a:t>
            </a:r>
            <a:r>
              <a:rPr lang="en-US" dirty="0"/>
              <a:t>hip is the </a:t>
            </a:r>
            <a:r>
              <a:rPr lang="en-US" dirty="0" smtClean="0"/>
              <a:t>most reproducible </a:t>
            </a:r>
            <a:r>
              <a:rPr lang="en-US" dirty="0"/>
              <a:t>measurement of the hip.</a:t>
            </a:r>
          </a:p>
        </p:txBody>
      </p:sp>
    </p:spTree>
    <p:extLst>
      <p:ext uri="{BB962C8B-B14F-4D97-AF65-F5344CB8AC3E}">
        <p14:creationId xmlns:p14="http://schemas.microsoft.com/office/powerpoint/2010/main" val="25629428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57982"/>
            <a:ext cx="8136904" cy="648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7117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3CCCC"/>
          </a:solidFill>
        </p:spPr>
        <p:txBody>
          <a:bodyPr>
            <a:noAutofit/>
          </a:bodyPr>
          <a:lstStyle/>
          <a:p>
            <a:r>
              <a:rPr lang="en-US" sz="4000" i="1" dirty="0"/>
              <a:t>CHARACTERIZING THE SKELETON IN DENSITOMETRY</a:t>
            </a:r>
          </a:p>
        </p:txBody>
      </p:sp>
      <p:sp>
        <p:nvSpPr>
          <p:cNvPr id="3" name="Content Placeholder 2"/>
          <p:cNvSpPr>
            <a:spLocks noGrp="1"/>
          </p:cNvSpPr>
          <p:nvPr>
            <p:ph idx="1"/>
          </p:nvPr>
        </p:nvSpPr>
        <p:spPr/>
        <p:txBody>
          <a:bodyPr>
            <a:normAutofit/>
          </a:bodyPr>
          <a:lstStyle/>
          <a:p>
            <a:r>
              <a:rPr lang="en-US" dirty="0"/>
              <a:t>A </a:t>
            </a:r>
            <a:r>
              <a:rPr lang="en-US" dirty="0" smtClean="0"/>
              <a:t>skeletal site </a:t>
            </a:r>
            <a:r>
              <a:rPr lang="en-US" dirty="0"/>
              <a:t>may be described </a:t>
            </a:r>
            <a:r>
              <a:rPr lang="en-US" dirty="0" smtClean="0"/>
              <a:t>as: </a:t>
            </a:r>
          </a:p>
          <a:p>
            <a:r>
              <a:rPr lang="en-US" dirty="0" smtClean="0"/>
              <a:t>Axial </a:t>
            </a:r>
            <a:r>
              <a:rPr lang="en-US" dirty="0"/>
              <a:t>or </a:t>
            </a:r>
            <a:r>
              <a:rPr lang="en-US" dirty="0" smtClean="0"/>
              <a:t>appendicular</a:t>
            </a:r>
          </a:p>
          <a:p>
            <a:r>
              <a:rPr lang="en-US" dirty="0" smtClean="0"/>
              <a:t>Weight-bearing </a:t>
            </a:r>
            <a:r>
              <a:rPr lang="en-US" dirty="0"/>
              <a:t>or </a:t>
            </a:r>
            <a:r>
              <a:rPr lang="en-US" dirty="0" err="1" smtClean="0"/>
              <a:t>nonweight</a:t>
            </a:r>
            <a:r>
              <a:rPr lang="en-US" dirty="0" smtClean="0"/>
              <a:t>-bearing</a:t>
            </a:r>
            <a:endParaRPr lang="en-US" dirty="0"/>
          </a:p>
          <a:p>
            <a:r>
              <a:rPr lang="en-US" dirty="0" smtClean="0"/>
              <a:t>Central </a:t>
            </a:r>
            <a:r>
              <a:rPr lang="en-US" dirty="0"/>
              <a:t>or </a:t>
            </a:r>
            <a:r>
              <a:rPr lang="en-US" dirty="0" smtClean="0"/>
              <a:t>peripheral</a:t>
            </a:r>
          </a:p>
          <a:p>
            <a:r>
              <a:rPr lang="en-US" dirty="0" smtClean="0"/>
              <a:t>Predominantly cortical </a:t>
            </a:r>
            <a:r>
              <a:rPr lang="en-US" dirty="0"/>
              <a:t>or </a:t>
            </a:r>
            <a:r>
              <a:rPr lang="en-US" dirty="0" smtClean="0"/>
              <a:t>trabecular</a:t>
            </a:r>
          </a:p>
          <a:p>
            <a:endParaRPr lang="en-US" dirty="0"/>
          </a:p>
          <a:p>
            <a:endParaRPr lang="en-US" dirty="0" smtClean="0"/>
          </a:p>
          <a:p>
            <a:r>
              <a:rPr lang="en-US" sz="1700" dirty="0" smtClean="0"/>
              <a:t>R= </a:t>
            </a:r>
            <a:r>
              <a:rPr lang="en-US" sz="1700" dirty="0"/>
              <a:t>BONE DENSITOMETRY IN CLINICAL PRACTICE</a:t>
            </a:r>
          </a:p>
        </p:txBody>
      </p:sp>
    </p:spTree>
    <p:extLst>
      <p:ext uri="{BB962C8B-B14F-4D97-AF65-F5344CB8AC3E}">
        <p14:creationId xmlns:p14="http://schemas.microsoft.com/office/powerpoint/2010/main" val="272318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Forearm</a:t>
            </a:r>
            <a:endParaRPr lang="en-US" dirty="0"/>
          </a:p>
        </p:txBody>
      </p:sp>
      <p:sp>
        <p:nvSpPr>
          <p:cNvPr id="3" name="Content Placeholder 2"/>
          <p:cNvSpPr>
            <a:spLocks noGrp="1"/>
          </p:cNvSpPr>
          <p:nvPr>
            <p:ph idx="1"/>
          </p:nvPr>
        </p:nvSpPr>
        <p:spPr>
          <a:xfrm>
            <a:off x="457200" y="1600200"/>
            <a:ext cx="8229600" cy="5069160"/>
          </a:xfrm>
        </p:spPr>
        <p:txBody>
          <a:bodyPr>
            <a:normAutofit/>
          </a:bodyPr>
          <a:lstStyle/>
          <a:p>
            <a:r>
              <a:rPr lang="en-US" dirty="0" smtClean="0"/>
              <a:t>is </a:t>
            </a:r>
            <a:r>
              <a:rPr lang="en-US" dirty="0"/>
              <a:t>used in three </a:t>
            </a:r>
            <a:r>
              <a:rPr lang="en-US" dirty="0" smtClean="0"/>
              <a:t>conditions:</a:t>
            </a:r>
            <a:endParaRPr lang="en-US" dirty="0"/>
          </a:p>
          <a:p>
            <a:r>
              <a:rPr lang="en-US" dirty="0"/>
              <a:t>when the hip and spine cannot be </a:t>
            </a:r>
            <a:r>
              <a:rPr lang="en-US" dirty="0" smtClean="0"/>
              <a:t>measured the </a:t>
            </a:r>
            <a:r>
              <a:rPr lang="en-US" dirty="0"/>
              <a:t>data </a:t>
            </a:r>
            <a:r>
              <a:rPr lang="en-US" dirty="0" smtClean="0"/>
              <a:t>interpreted</a:t>
            </a:r>
          </a:p>
          <a:p>
            <a:r>
              <a:rPr lang="en-US" dirty="0" smtClean="0"/>
              <a:t>in examinations of </a:t>
            </a:r>
            <a:r>
              <a:rPr lang="en-US" dirty="0"/>
              <a:t>patients with </a:t>
            </a:r>
            <a:r>
              <a:rPr lang="en-US" dirty="0" smtClean="0"/>
              <a:t>hyperparathyroidism</a:t>
            </a:r>
          </a:p>
          <a:p>
            <a:r>
              <a:rPr lang="en-US" dirty="0" smtClean="0"/>
              <a:t>Those whose </a:t>
            </a:r>
            <a:r>
              <a:rPr lang="en-US" dirty="0"/>
              <a:t>weight exceeds the limit for the </a:t>
            </a:r>
            <a:r>
              <a:rPr lang="en-US" dirty="0" smtClean="0"/>
              <a:t>table</a:t>
            </a:r>
          </a:p>
          <a:p>
            <a:endParaRPr lang="en-US" dirty="0"/>
          </a:p>
          <a:p>
            <a:r>
              <a:rPr lang="en-US" sz="1500" b="1" dirty="0"/>
              <a:t>Dual-Energy X-Ray Absorptiometry in the Diagnosis of Osteoporosis: A Practical Guide</a:t>
            </a:r>
            <a:endParaRPr lang="en-US" sz="1500" dirty="0"/>
          </a:p>
          <a:p>
            <a:endParaRPr lang="en-US" dirty="0"/>
          </a:p>
        </p:txBody>
      </p:sp>
    </p:spTree>
    <p:extLst>
      <p:ext uri="{BB962C8B-B14F-4D97-AF65-F5344CB8AC3E}">
        <p14:creationId xmlns:p14="http://schemas.microsoft.com/office/powerpoint/2010/main" val="17386185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59" y="5373216"/>
            <a:ext cx="7992889" cy="1368152"/>
          </a:xfrm>
        </p:spPr>
        <p:txBody>
          <a:bodyPr>
            <a:noAutofit/>
          </a:bodyPr>
          <a:lstStyle/>
          <a:p>
            <a:r>
              <a:rPr lang="en-US" sz="2800" b="0" dirty="0"/>
              <a:t>Photograph shows position for imaging of forearm: sitting beside table </a:t>
            </a:r>
            <a:r>
              <a:rPr lang="en-US" sz="2800" b="0" dirty="0" smtClean="0"/>
              <a:t>with forearm </a:t>
            </a:r>
            <a:r>
              <a:rPr lang="en-US" sz="2800" b="0" dirty="0"/>
              <a:t>resting on table, hand pronated and held by straps.</a:t>
            </a:r>
            <a:endParaRPr lang="en-US" sz="2800" dirty="0"/>
          </a:p>
        </p:txBody>
      </p:sp>
      <p:sp>
        <p:nvSpPr>
          <p:cNvPr id="5" name="Picture Placeholder 4"/>
          <p:cNvSpPr>
            <a:spLocks noGrp="1"/>
          </p:cNvSpPr>
          <p:nvPr>
            <p:ph type="pic" idx="1"/>
          </p:nvPr>
        </p:nvSpPr>
        <p:spPr/>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63910"/>
            <a:ext cx="7992888" cy="5143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35020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ltLang="en-US" dirty="0"/>
              <a:t>Forearm </a:t>
            </a:r>
            <a:r>
              <a:rPr lang="en-US" altLang="en-US" dirty="0" smtClean="0"/>
              <a:t>scan</a:t>
            </a:r>
            <a:endParaRPr lang="en-US" dirty="0"/>
          </a:p>
        </p:txBody>
      </p:sp>
      <p:sp>
        <p:nvSpPr>
          <p:cNvPr id="6" name="Content Placeholder 5"/>
          <p:cNvSpPr>
            <a:spLocks noGrp="1"/>
          </p:cNvSpPr>
          <p:nvPr>
            <p:ph idx="1"/>
          </p:nvPr>
        </p:nvSpPr>
        <p:spPr/>
        <p:txBody>
          <a:bodyPr/>
          <a:lstStyle/>
          <a:p>
            <a:pPr>
              <a:lnSpc>
                <a:spcPct val="90000"/>
              </a:lnSpc>
            </a:pPr>
            <a:r>
              <a:rPr lang="en-US" altLang="en-US" b="1" dirty="0">
                <a:solidFill>
                  <a:schemeClr val="tx2"/>
                </a:solidFill>
              </a:rPr>
              <a:t>Optimal positioning:</a:t>
            </a:r>
          </a:p>
          <a:p>
            <a:pPr>
              <a:lnSpc>
                <a:spcPct val="90000"/>
              </a:lnSpc>
              <a:buNone/>
            </a:pPr>
            <a:r>
              <a:rPr lang="en-US" altLang="en-US" dirty="0">
                <a:solidFill>
                  <a:schemeClr val="tx2"/>
                </a:solidFill>
              </a:rPr>
              <a:t>    Forearm is centered</a:t>
            </a:r>
          </a:p>
          <a:p>
            <a:pPr>
              <a:lnSpc>
                <a:spcPct val="90000"/>
              </a:lnSpc>
              <a:buNone/>
            </a:pPr>
            <a:r>
              <a:rPr lang="en-US" altLang="en-US" dirty="0">
                <a:solidFill>
                  <a:schemeClr val="tx2"/>
                </a:solidFill>
              </a:rPr>
              <a:t>    Radius and ulna straight</a:t>
            </a:r>
          </a:p>
          <a:p>
            <a:pPr>
              <a:lnSpc>
                <a:spcPct val="90000"/>
              </a:lnSpc>
              <a:buNone/>
            </a:pPr>
            <a:r>
              <a:rPr lang="en-US" altLang="en-US" dirty="0">
                <a:solidFill>
                  <a:schemeClr val="tx2"/>
                </a:solidFill>
              </a:rPr>
              <a:t>    Distal cortex of radius and ulna visible</a:t>
            </a:r>
          </a:p>
          <a:p>
            <a:pPr>
              <a:lnSpc>
                <a:spcPct val="90000"/>
              </a:lnSpc>
              <a:buNone/>
            </a:pPr>
            <a:r>
              <a:rPr lang="en-US" altLang="en-US" dirty="0">
                <a:solidFill>
                  <a:schemeClr val="tx2"/>
                </a:solidFill>
              </a:rPr>
              <a:t>    Check for artifacts</a:t>
            </a:r>
          </a:p>
          <a:p>
            <a:pPr>
              <a:lnSpc>
                <a:spcPct val="90000"/>
              </a:lnSpc>
              <a:buNone/>
            </a:pPr>
            <a:endParaRPr lang="en-US" altLang="en-US" dirty="0">
              <a:solidFill>
                <a:schemeClr val="tx2"/>
              </a:solidFill>
            </a:endParaRPr>
          </a:p>
          <a:p>
            <a:endParaRPr lang="en-US" dirty="0">
              <a:solidFill>
                <a:schemeClr val="tx2"/>
              </a:solidFill>
            </a:endParaRPr>
          </a:p>
        </p:txBody>
      </p:sp>
    </p:spTree>
    <p:extLst>
      <p:ext uri="{BB962C8B-B14F-4D97-AF65-F5344CB8AC3E}">
        <p14:creationId xmlns:p14="http://schemas.microsoft.com/office/powerpoint/2010/main" val="13004653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hyperparathyroidism</a:t>
            </a:r>
          </a:p>
        </p:txBody>
      </p:sp>
      <p:sp>
        <p:nvSpPr>
          <p:cNvPr id="3" name="Content Placeholder 2"/>
          <p:cNvSpPr>
            <a:spLocks noGrp="1"/>
          </p:cNvSpPr>
          <p:nvPr>
            <p:ph idx="1"/>
          </p:nvPr>
        </p:nvSpPr>
        <p:spPr/>
        <p:txBody>
          <a:bodyPr>
            <a:normAutofit/>
          </a:bodyPr>
          <a:lstStyle/>
          <a:p>
            <a:r>
              <a:rPr lang="en-US" dirty="0"/>
              <a:t>The areas imaged </a:t>
            </a:r>
            <a:r>
              <a:rPr lang="en-US" dirty="0" smtClean="0"/>
              <a:t>are </a:t>
            </a:r>
          </a:p>
          <a:p>
            <a:r>
              <a:rPr lang="en-US" dirty="0" smtClean="0"/>
              <a:t>total bone</a:t>
            </a:r>
          </a:p>
          <a:p>
            <a:r>
              <a:rPr lang="en-US" dirty="0" smtClean="0"/>
              <a:t>one </a:t>
            </a:r>
            <a:r>
              <a:rPr lang="en-US" dirty="0"/>
              <a:t>third of the </a:t>
            </a:r>
            <a:r>
              <a:rPr lang="en-US" dirty="0" smtClean="0"/>
              <a:t>radius</a:t>
            </a:r>
          </a:p>
          <a:p>
            <a:r>
              <a:rPr lang="en-US" dirty="0" smtClean="0"/>
              <a:t>the </a:t>
            </a:r>
            <a:r>
              <a:rPr lang="en-US" dirty="0" err="1" smtClean="0"/>
              <a:t>ultradistal</a:t>
            </a:r>
            <a:r>
              <a:rPr lang="en-US" dirty="0"/>
              <a:t> </a:t>
            </a:r>
            <a:r>
              <a:rPr lang="en-US" dirty="0" smtClean="0"/>
              <a:t>radius</a:t>
            </a:r>
            <a:r>
              <a:rPr lang="en-US" dirty="0"/>
              <a:t>, and the </a:t>
            </a:r>
            <a:r>
              <a:rPr lang="en-US" dirty="0" smtClean="0"/>
              <a:t>ulna</a:t>
            </a:r>
          </a:p>
        </p:txBody>
      </p:sp>
    </p:spTree>
    <p:extLst>
      <p:ext uri="{BB962C8B-B14F-4D97-AF65-F5344CB8AC3E}">
        <p14:creationId xmlns:p14="http://schemas.microsoft.com/office/powerpoint/2010/main" val="35931280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hyperparathyroidism</a:t>
            </a:r>
          </a:p>
        </p:txBody>
      </p:sp>
      <p:sp>
        <p:nvSpPr>
          <p:cNvPr id="3" name="Content Placeholder 2"/>
          <p:cNvSpPr>
            <a:spLocks noGrp="1"/>
          </p:cNvSpPr>
          <p:nvPr>
            <p:ph idx="1"/>
          </p:nvPr>
        </p:nvSpPr>
        <p:spPr/>
        <p:txBody>
          <a:bodyPr/>
          <a:lstStyle/>
          <a:p>
            <a:r>
              <a:rPr lang="en-US" dirty="0"/>
              <a:t>The most useful measurements are </a:t>
            </a:r>
            <a:endParaRPr lang="en-US" dirty="0" smtClean="0"/>
          </a:p>
          <a:p>
            <a:r>
              <a:rPr lang="en-US" dirty="0" smtClean="0"/>
              <a:t>the </a:t>
            </a:r>
            <a:r>
              <a:rPr lang="en-US" dirty="0" err="1"/>
              <a:t>ultradistal</a:t>
            </a:r>
            <a:r>
              <a:rPr lang="en-US" dirty="0"/>
              <a:t> portion of the radius as an indicator of trabecular bone loss and </a:t>
            </a:r>
            <a:endParaRPr lang="en-US" dirty="0" smtClean="0"/>
          </a:p>
          <a:p>
            <a:r>
              <a:rPr lang="en-US" dirty="0" smtClean="0"/>
              <a:t>the </a:t>
            </a:r>
            <a:r>
              <a:rPr lang="en-US" dirty="0"/>
              <a:t>distal one third of the radius (distal radial diaphysis, excluding the </a:t>
            </a:r>
            <a:r>
              <a:rPr lang="en-US" dirty="0" err="1"/>
              <a:t>ultradistal</a:t>
            </a:r>
            <a:r>
              <a:rPr lang="en-US" dirty="0"/>
              <a:t> portion) as an indicator of cortical bone mineral loss. </a:t>
            </a:r>
          </a:p>
        </p:txBody>
      </p:sp>
    </p:spTree>
    <p:extLst>
      <p:ext uri="{BB962C8B-B14F-4D97-AF65-F5344CB8AC3E}">
        <p14:creationId xmlns:p14="http://schemas.microsoft.com/office/powerpoint/2010/main" val="9726413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hyperparathyroidism</a:t>
            </a:r>
          </a:p>
        </p:txBody>
      </p:sp>
      <p:sp>
        <p:nvSpPr>
          <p:cNvPr id="3" name="Content Placeholder 2"/>
          <p:cNvSpPr>
            <a:spLocks noGrp="1"/>
          </p:cNvSpPr>
          <p:nvPr>
            <p:ph idx="1"/>
          </p:nvPr>
        </p:nvSpPr>
        <p:spPr/>
        <p:txBody>
          <a:bodyPr/>
          <a:lstStyle/>
          <a:p>
            <a:r>
              <a:rPr lang="en-US" dirty="0"/>
              <a:t>According to the International Society</a:t>
            </a:r>
          </a:p>
          <a:p>
            <a:r>
              <a:rPr lang="en-US" dirty="0"/>
              <a:t>for Clinical </a:t>
            </a:r>
            <a:r>
              <a:rPr lang="en-US" dirty="0" smtClean="0"/>
              <a:t>Densitometry, </a:t>
            </a:r>
            <a:r>
              <a:rPr lang="en-US" dirty="0"/>
              <a:t>the distal one</a:t>
            </a:r>
          </a:p>
          <a:p>
            <a:r>
              <a:rPr lang="en-US" dirty="0"/>
              <a:t>third (33% radius) of the </a:t>
            </a:r>
            <a:r>
              <a:rPr lang="en-US" dirty="0" err="1"/>
              <a:t>nondominant</a:t>
            </a:r>
            <a:r>
              <a:rPr lang="en-US" dirty="0"/>
              <a:t> forearm</a:t>
            </a:r>
          </a:p>
          <a:p>
            <a:r>
              <a:rPr lang="en-US" dirty="0"/>
              <a:t>is the region of choice in the assessment of </a:t>
            </a:r>
            <a:r>
              <a:rPr lang="en-US" dirty="0" smtClean="0"/>
              <a:t>osteoporosis.</a:t>
            </a:r>
            <a:endParaRPr lang="en-US" dirty="0"/>
          </a:p>
        </p:txBody>
      </p:sp>
    </p:spTree>
    <p:extLst>
      <p:ext uri="{BB962C8B-B14F-4D97-AF65-F5344CB8AC3E}">
        <p14:creationId xmlns:p14="http://schemas.microsoft.com/office/powerpoint/2010/main" val="41415918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5675" y="5517232"/>
            <a:ext cx="8928992" cy="1415772"/>
          </a:xfrm>
          <a:prstGeom prst="rect">
            <a:avLst/>
          </a:prstGeom>
          <a:noFill/>
        </p:spPr>
        <p:txBody>
          <a:bodyPr wrap="square" rtlCol="0">
            <a:spAutoFit/>
          </a:bodyPr>
          <a:lstStyle/>
          <a:p>
            <a:r>
              <a:rPr lang="en-US" dirty="0"/>
              <a:t>DEXA image of left forearm. Most important ROI is one-third (1/3) radius (</a:t>
            </a:r>
            <a:r>
              <a:rPr lang="en-US" i="1" dirty="0"/>
              <a:t>arrow</a:t>
            </a:r>
            <a:r>
              <a:rPr lang="en-US" dirty="0"/>
              <a:t>). Image should include </a:t>
            </a:r>
            <a:r>
              <a:rPr lang="en-US" dirty="0" smtClean="0"/>
              <a:t>2 cm </a:t>
            </a:r>
            <a:r>
              <a:rPr lang="en-US" dirty="0"/>
              <a:t>of diaphysis over one third of forearm and part of carpal bones. Axis is straight and centered</a:t>
            </a:r>
            <a:r>
              <a:rPr lang="en-US" dirty="0" smtClean="0"/>
              <a:t>.</a:t>
            </a:r>
            <a:r>
              <a:rPr lang="en-US" b="1" dirty="0"/>
              <a:t> </a:t>
            </a:r>
            <a:endParaRPr lang="en-US" b="1" dirty="0" smtClean="0"/>
          </a:p>
          <a:p>
            <a:r>
              <a:rPr lang="en-US" sz="1400" b="1" dirty="0" smtClean="0"/>
              <a:t>Dual-Energy </a:t>
            </a:r>
            <a:r>
              <a:rPr lang="en-US" sz="1400" b="1" dirty="0"/>
              <a:t>X-Ray Absorptiometry in the Diagnosis of Osteoporosis: A Practical Guide(</a:t>
            </a:r>
            <a:r>
              <a:rPr lang="en-US" sz="1400" dirty="0"/>
              <a:t>AJR:196, April 2011)</a:t>
            </a:r>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5" y="0"/>
            <a:ext cx="9232733" cy="5301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65105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i="1" dirty="0"/>
              <a:t>Vertebral Anatomy</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402583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11327" r="11327"/>
          <a:stretch>
            <a:fillRect/>
          </a:stretch>
        </p:blipFill>
        <p:spPr bwMode="auto">
          <a:xfrm>
            <a:off x="67336" y="-171400"/>
            <a:ext cx="9076663" cy="7128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73185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3"/>
          </p:nvPr>
        </p:nvSpPr>
        <p:spPr/>
        <p:txBody>
          <a:bodyPr/>
          <a:lstStyle/>
          <a:p>
            <a:endParaRPr lang="en-US"/>
          </a:p>
        </p:txBody>
      </p:sp>
      <p:pic>
        <p:nvPicPr>
          <p:cNvPr id="205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5950" y="359497"/>
            <a:ext cx="4205902" cy="6525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4121352" y="404664"/>
            <a:ext cx="5257351" cy="6453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9"/>
          <p:cNvSpPr>
            <a:spLocks noGrp="1"/>
          </p:cNvSpPr>
          <p:nvPr>
            <p:ph type="title"/>
          </p:nvPr>
        </p:nvSpPr>
        <p:spPr>
          <a:xfrm>
            <a:off x="35496" y="0"/>
            <a:ext cx="9036496" cy="404664"/>
          </a:xfrm>
        </p:spPr>
        <p:txBody>
          <a:bodyPr>
            <a:normAutofit fontScale="90000"/>
          </a:bodyPr>
          <a:lstStyle/>
          <a:p>
            <a:endParaRPr lang="en-US"/>
          </a:p>
        </p:txBody>
      </p:sp>
    </p:spTree>
    <p:extLst>
      <p:ext uri="{BB962C8B-B14F-4D97-AF65-F5344CB8AC3E}">
        <p14:creationId xmlns:p14="http://schemas.microsoft.com/office/powerpoint/2010/main" val="2895094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913"/>
            <a:ext cx="8229600" cy="792088"/>
          </a:xfrm>
          <a:solidFill>
            <a:srgbClr val="33CCCC"/>
          </a:solidFill>
        </p:spPr>
        <p:txBody>
          <a:bodyPr>
            <a:normAutofit/>
          </a:bodyPr>
          <a:lstStyle/>
          <a:p>
            <a:r>
              <a:rPr lang="en-US" sz="4000" b="1" i="1" dirty="0"/>
              <a:t>The axial and appendicular skeleton</a:t>
            </a:r>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04855" y="836712"/>
            <a:ext cx="6435497" cy="5989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74941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sp>
        <p:nvSpPr>
          <p:cNvPr id="10" name="Content Placeholder 9"/>
          <p:cNvSpPr>
            <a:spLocks noGrp="1"/>
          </p:cNvSpPr>
          <p:nvPr>
            <p:ph idx="1"/>
          </p:nvPr>
        </p:nvSpPr>
        <p:spPr/>
        <p:txBody>
          <a:bodyPr>
            <a:normAutofit/>
          </a:bodyPr>
          <a:lstStyle/>
          <a:p>
            <a:r>
              <a:rPr lang="en-US" dirty="0"/>
              <a:t>L1 frequently has the lowest BMC and </a:t>
            </a:r>
            <a:r>
              <a:rPr lang="en-US" dirty="0" smtClean="0"/>
              <a:t>BMD</a:t>
            </a:r>
          </a:p>
          <a:p>
            <a:r>
              <a:rPr lang="en-US" dirty="0"/>
              <a:t>the BMC increased between L1–L2, L2–3, and L3–4 although the increase</a:t>
            </a:r>
          </a:p>
          <a:p>
            <a:r>
              <a:rPr lang="en-US" dirty="0"/>
              <a:t>between L3–4 was roughly half that seen at the other </a:t>
            </a:r>
            <a:r>
              <a:rPr lang="en-US" dirty="0" smtClean="0"/>
              <a:t>levels</a:t>
            </a:r>
          </a:p>
          <a:p>
            <a:r>
              <a:rPr lang="en-US" dirty="0"/>
              <a:t>The largest </a:t>
            </a:r>
            <a:r>
              <a:rPr lang="en-US" dirty="0" smtClean="0"/>
              <a:t>increase in </a:t>
            </a:r>
            <a:r>
              <a:rPr lang="en-US" dirty="0"/>
              <a:t>BMD occurred between L1–2.</a:t>
            </a:r>
          </a:p>
        </p:txBody>
      </p:sp>
    </p:spTree>
    <p:extLst>
      <p:ext uri="{BB962C8B-B14F-4D97-AF65-F5344CB8AC3E}">
        <p14:creationId xmlns:p14="http://schemas.microsoft.com/office/powerpoint/2010/main" val="33681251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584" y="116632"/>
            <a:ext cx="8726466" cy="1633662"/>
          </a:xfrm>
        </p:spPr>
        <p:txBody>
          <a:bodyPr>
            <a:noAutofit/>
          </a:bodyPr>
          <a:lstStyle/>
          <a:p>
            <a:r>
              <a:rPr lang="en-US" sz="2800" b="1" dirty="0"/>
              <a:t>Incremental Change in BMC and BMD Between Adjacent </a:t>
            </a:r>
            <a:r>
              <a:rPr lang="en-US" sz="2800" b="1" dirty="0" smtClean="0"/>
              <a:t>Vertebrae in </a:t>
            </a:r>
            <a:r>
              <a:rPr lang="en-US" sz="2800" b="1" dirty="0"/>
              <a:t>148 Normal Women Ages </a:t>
            </a:r>
            <a:r>
              <a:rPr lang="en-US" sz="2800" b="1" dirty="0" smtClean="0"/>
              <a:t/>
            </a:r>
            <a:br>
              <a:rPr lang="en-US" sz="2800" b="1" dirty="0" smtClean="0"/>
            </a:br>
            <a:r>
              <a:rPr lang="en-US" sz="2800" b="1" dirty="0" smtClean="0"/>
              <a:t>50–60 </a:t>
            </a:r>
            <a:r>
              <a:rPr lang="en-US" sz="2800" b="1" dirty="0"/>
              <a:t>as Measured by DXA</a:t>
            </a:r>
            <a:endParaRPr lang="en-US" sz="2800" dirty="0"/>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496" y="1700808"/>
            <a:ext cx="9093185"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38022" y="6223483"/>
            <a:ext cx="8496944" cy="369332"/>
          </a:xfrm>
          <a:prstGeom prst="rect">
            <a:avLst/>
          </a:prstGeom>
          <a:noFill/>
        </p:spPr>
        <p:txBody>
          <a:bodyPr wrap="square" rtlCol="0">
            <a:spAutoFit/>
          </a:bodyPr>
          <a:lstStyle/>
          <a:p>
            <a:r>
              <a:rPr lang="en-US" i="1" dirty="0"/>
              <a:t>a </a:t>
            </a:r>
            <a:r>
              <a:rPr lang="en-US" dirty="0"/>
              <a:t>Not statistically significant</a:t>
            </a:r>
          </a:p>
        </p:txBody>
      </p:sp>
    </p:spTree>
    <p:extLst>
      <p:ext uri="{BB962C8B-B14F-4D97-AF65-F5344CB8AC3E}">
        <p14:creationId xmlns:p14="http://schemas.microsoft.com/office/powerpoint/2010/main" val="18046945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majority </a:t>
            </a:r>
            <a:r>
              <a:rPr lang="en-US" dirty="0"/>
              <a:t>of individuals have five lumbar vertebrae with the lowest set of ribs on </a:t>
            </a:r>
            <a:r>
              <a:rPr lang="en-US" dirty="0" smtClean="0"/>
              <a:t>T12</a:t>
            </a:r>
          </a:p>
          <a:p>
            <a:endParaRPr lang="en-US" dirty="0"/>
          </a:p>
        </p:txBody>
      </p:sp>
    </p:spTree>
    <p:extLst>
      <p:ext uri="{BB962C8B-B14F-4D97-AF65-F5344CB8AC3E}">
        <p14:creationId xmlns:p14="http://schemas.microsoft.com/office/powerpoint/2010/main" val="2385414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368152"/>
          </a:xfrm>
        </p:spPr>
        <p:txBody>
          <a:bodyPr>
            <a:noAutofit/>
          </a:bodyPr>
          <a:lstStyle/>
          <a:p>
            <a:r>
              <a:rPr lang="en-US" sz="3200" b="1" dirty="0">
                <a:solidFill>
                  <a:schemeClr val="tx2"/>
                </a:solidFill>
              </a:rPr>
              <a:t>Percentage of Women with Various Combinations of </a:t>
            </a:r>
            <a:r>
              <a:rPr lang="en-US" sz="3200" b="1" dirty="0" smtClean="0">
                <a:solidFill>
                  <a:schemeClr val="tx2"/>
                </a:solidFill>
              </a:rPr>
              <a:t>Numbers of </a:t>
            </a:r>
            <a:r>
              <a:rPr lang="en-US" sz="3200" b="1" dirty="0">
                <a:solidFill>
                  <a:schemeClr val="tx2"/>
                </a:solidFill>
              </a:rPr>
              <a:t>Lumbar Vertebrae and Position of Lowest Ribs</a:t>
            </a:r>
            <a:endParaRPr lang="en-US" sz="3200" dirty="0">
              <a:solidFill>
                <a:schemeClr val="tx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53758869"/>
              </p:ext>
            </p:extLst>
          </p:nvPr>
        </p:nvGraphicFramePr>
        <p:xfrm>
          <a:off x="457200" y="1600200"/>
          <a:ext cx="8363272" cy="5069484"/>
        </p:xfrm>
        <a:graphic>
          <a:graphicData uri="http://schemas.openxmlformats.org/drawingml/2006/table">
            <a:tbl>
              <a:tblPr firstRow="1" bandRow="1">
                <a:tableStyleId>{5C22544A-7EE6-4342-B048-85BDC9FD1C3A}</a:tableStyleId>
              </a:tblPr>
              <a:tblGrid>
                <a:gridCol w="3099610"/>
                <a:gridCol w="2696022"/>
                <a:gridCol w="2567640"/>
              </a:tblGrid>
              <a:tr h="1116385">
                <a:tc>
                  <a:txBody>
                    <a:bodyPr/>
                    <a:lstStyle/>
                    <a:p>
                      <a:r>
                        <a:rPr lang="en-US" sz="3600" b="0" i="1" u="none" strike="noStrike" kern="1200" baseline="0" dirty="0" smtClean="0">
                          <a:solidFill>
                            <a:schemeClr val="tx2"/>
                          </a:solidFill>
                          <a:latin typeface="Times New Roman" panose="02020603050405020304" pitchFamily="18" charset="0"/>
                          <a:ea typeface="+mn-ea"/>
                          <a:cs typeface="Times New Roman" panose="02020603050405020304" pitchFamily="18" charset="0"/>
                        </a:rPr>
                        <a:t>No. of Lumbar Vertebrae</a:t>
                      </a:r>
                      <a:endParaRPr lang="en-US" sz="3600" dirty="0">
                        <a:solidFill>
                          <a:schemeClr val="tx2"/>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3600" b="0" i="1" u="none" strike="noStrike" kern="1200" baseline="0" dirty="0" smtClean="0">
                          <a:solidFill>
                            <a:schemeClr val="tx2"/>
                          </a:solidFill>
                          <a:latin typeface="Times New Roman" panose="02020603050405020304" pitchFamily="18" charset="0"/>
                          <a:ea typeface="+mn-ea"/>
                          <a:cs typeface="Times New Roman" panose="02020603050405020304" pitchFamily="18" charset="0"/>
                        </a:rPr>
                        <a:t>Position of Lowest Ribs</a:t>
                      </a:r>
                      <a:endParaRPr lang="en-US" sz="3600" b="0" i="1" u="none" strike="noStrike" kern="1200" baseline="0" dirty="0">
                        <a:solidFill>
                          <a:schemeClr val="tx2"/>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3600" b="0" i="1" u="none" strike="noStrike" kern="1200" baseline="0" dirty="0" smtClean="0">
                          <a:solidFill>
                            <a:schemeClr val="tx2"/>
                          </a:solidFill>
                          <a:latin typeface="Times New Roman" panose="02020603050405020304" pitchFamily="18" charset="0"/>
                          <a:ea typeface="+mn-ea"/>
                          <a:cs typeface="Times New Roman" panose="02020603050405020304" pitchFamily="18" charset="0"/>
                        </a:rPr>
                        <a:t>% of Women</a:t>
                      </a:r>
                      <a:endParaRPr lang="en-US" sz="3600" b="0" i="1" u="none" strike="noStrike" kern="1200" baseline="0" dirty="0">
                        <a:solidFill>
                          <a:schemeClr val="tx2"/>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46794">
                <a:tc>
                  <a:txBody>
                    <a:bodyPr/>
                    <a:lstStyle/>
                    <a:p>
                      <a:r>
                        <a:rPr lang="en-US" sz="3600" b="0" i="0" u="none" strike="noStrike" kern="1200" baseline="0" dirty="0" smtClean="0">
                          <a:solidFill>
                            <a:schemeClr val="tx2"/>
                          </a:solidFill>
                          <a:latin typeface="Times New Roman" panose="02020603050405020304" pitchFamily="18" charset="0"/>
                          <a:ea typeface="+mn-ea"/>
                          <a:cs typeface="Times New Roman" panose="02020603050405020304" pitchFamily="18" charset="0"/>
                        </a:rPr>
                        <a:t>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3600" dirty="0" smtClean="0">
                          <a:solidFill>
                            <a:schemeClr val="tx2"/>
                          </a:solidFill>
                          <a:latin typeface="Times New Roman" panose="02020603050405020304" pitchFamily="18" charset="0"/>
                          <a:cs typeface="Times New Roman" panose="02020603050405020304" pitchFamily="18" charset="0"/>
                        </a:rPr>
                        <a:t>T12</a:t>
                      </a:r>
                      <a:endParaRPr lang="en-US" sz="3600" dirty="0">
                        <a:solidFill>
                          <a:schemeClr val="tx2"/>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3600" b="0" i="1" u="none" strike="noStrike" kern="1200" baseline="0" dirty="0" smtClean="0">
                          <a:solidFill>
                            <a:schemeClr val="tx2"/>
                          </a:solidFill>
                          <a:latin typeface="Times New Roman" panose="02020603050405020304" pitchFamily="18" charset="0"/>
                          <a:ea typeface="+mn-ea"/>
                          <a:cs typeface="Times New Roman" panose="02020603050405020304" pitchFamily="18" charset="0"/>
                        </a:rPr>
                        <a:t>83.5%</a:t>
                      </a:r>
                      <a:endParaRPr lang="en-US" sz="3600" b="0" i="1" u="none" strike="noStrike" kern="1200" baseline="0" dirty="0">
                        <a:solidFill>
                          <a:schemeClr val="tx2"/>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46794">
                <a:tc>
                  <a:txBody>
                    <a:bodyPr/>
                    <a:lstStyle/>
                    <a:p>
                      <a:r>
                        <a:rPr lang="en-US" sz="3600" dirty="0" smtClean="0">
                          <a:solidFill>
                            <a:schemeClr val="tx2"/>
                          </a:solidFill>
                          <a:latin typeface="Times New Roman" panose="02020603050405020304" pitchFamily="18" charset="0"/>
                          <a:cs typeface="Times New Roman" panose="02020603050405020304" pitchFamily="18" charset="0"/>
                        </a:rPr>
                        <a:t>5</a:t>
                      </a:r>
                      <a:endParaRPr lang="en-US" sz="3600" dirty="0">
                        <a:solidFill>
                          <a:schemeClr val="tx2"/>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3600" dirty="0" smtClean="0">
                          <a:solidFill>
                            <a:schemeClr val="tx2"/>
                          </a:solidFill>
                          <a:latin typeface="Times New Roman" panose="02020603050405020304" pitchFamily="18" charset="0"/>
                          <a:cs typeface="Times New Roman" panose="02020603050405020304" pitchFamily="18" charset="0"/>
                        </a:rPr>
                        <a:t>T11</a:t>
                      </a:r>
                      <a:endParaRPr lang="en-US" sz="3600" dirty="0">
                        <a:solidFill>
                          <a:schemeClr val="tx2"/>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3600" dirty="0" smtClean="0">
                          <a:solidFill>
                            <a:schemeClr val="tx2"/>
                          </a:solidFill>
                          <a:latin typeface="Times New Roman" panose="02020603050405020304" pitchFamily="18" charset="0"/>
                          <a:cs typeface="Times New Roman" panose="02020603050405020304" pitchFamily="18" charset="0"/>
                        </a:rPr>
                        <a:t>7.2%</a:t>
                      </a:r>
                      <a:endParaRPr lang="en-US" sz="3600" dirty="0">
                        <a:solidFill>
                          <a:schemeClr val="tx2"/>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46794">
                <a:tc>
                  <a:txBody>
                    <a:bodyPr/>
                    <a:lstStyle/>
                    <a:p>
                      <a:r>
                        <a:rPr lang="en-US" sz="3600" dirty="0" smtClean="0">
                          <a:solidFill>
                            <a:schemeClr val="tx2"/>
                          </a:solidFill>
                          <a:latin typeface="Times New Roman" panose="02020603050405020304" pitchFamily="18" charset="0"/>
                          <a:cs typeface="Times New Roman" panose="02020603050405020304" pitchFamily="18" charset="0"/>
                        </a:rPr>
                        <a:t>4</a:t>
                      </a:r>
                      <a:endParaRPr lang="en-US" sz="3600" dirty="0">
                        <a:solidFill>
                          <a:schemeClr val="tx2"/>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3600" dirty="0" smtClean="0">
                          <a:solidFill>
                            <a:schemeClr val="tx2"/>
                          </a:solidFill>
                          <a:latin typeface="Times New Roman" panose="02020603050405020304" pitchFamily="18" charset="0"/>
                          <a:cs typeface="Times New Roman" panose="02020603050405020304" pitchFamily="18" charset="0"/>
                        </a:rPr>
                        <a:t>T12</a:t>
                      </a:r>
                      <a:endParaRPr lang="en-US" sz="3600" dirty="0">
                        <a:solidFill>
                          <a:schemeClr val="tx2"/>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3600" dirty="0" smtClean="0">
                          <a:solidFill>
                            <a:schemeClr val="tx2"/>
                          </a:solidFill>
                          <a:latin typeface="Times New Roman" panose="02020603050405020304" pitchFamily="18" charset="0"/>
                          <a:cs typeface="Times New Roman" panose="02020603050405020304" pitchFamily="18" charset="0"/>
                        </a:rPr>
                        <a:t>2.1</a:t>
                      </a:r>
                      <a:endParaRPr lang="en-US" sz="3600" dirty="0">
                        <a:solidFill>
                          <a:schemeClr val="tx2"/>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46794">
                <a:tc>
                  <a:txBody>
                    <a:bodyPr/>
                    <a:lstStyle/>
                    <a:p>
                      <a:r>
                        <a:rPr lang="en-US" sz="3600" dirty="0" smtClean="0">
                          <a:solidFill>
                            <a:schemeClr val="tx2"/>
                          </a:solidFill>
                          <a:latin typeface="Times New Roman" panose="02020603050405020304" pitchFamily="18" charset="0"/>
                          <a:cs typeface="Times New Roman" panose="02020603050405020304" pitchFamily="18" charset="0"/>
                        </a:rPr>
                        <a:t>4</a:t>
                      </a:r>
                      <a:endParaRPr lang="en-US" sz="3600" dirty="0">
                        <a:solidFill>
                          <a:schemeClr val="tx2"/>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3600" dirty="0" smtClean="0">
                          <a:solidFill>
                            <a:schemeClr val="tx2"/>
                          </a:solidFill>
                          <a:latin typeface="Times New Roman" panose="02020603050405020304" pitchFamily="18" charset="0"/>
                          <a:cs typeface="Times New Roman" panose="02020603050405020304" pitchFamily="18" charset="0"/>
                        </a:rPr>
                        <a:t>TT11</a:t>
                      </a:r>
                      <a:endParaRPr lang="en-US" sz="3600" dirty="0">
                        <a:solidFill>
                          <a:schemeClr val="tx2"/>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3600" dirty="0" smtClean="0">
                          <a:solidFill>
                            <a:schemeClr val="tx2"/>
                          </a:solidFill>
                          <a:latin typeface="Times New Roman" panose="02020603050405020304" pitchFamily="18" charset="0"/>
                          <a:cs typeface="Times New Roman" panose="02020603050405020304" pitchFamily="18" charset="0"/>
                        </a:rPr>
                        <a:t>5.3%</a:t>
                      </a:r>
                      <a:endParaRPr lang="en-US" sz="3600" dirty="0">
                        <a:solidFill>
                          <a:schemeClr val="tx2"/>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46794">
                <a:tc>
                  <a:txBody>
                    <a:bodyPr/>
                    <a:lstStyle/>
                    <a:p>
                      <a:r>
                        <a:rPr lang="en-US" sz="3600" dirty="0" smtClean="0">
                          <a:solidFill>
                            <a:schemeClr val="tx2"/>
                          </a:solidFill>
                          <a:latin typeface="Times New Roman" panose="02020603050405020304" pitchFamily="18" charset="0"/>
                          <a:cs typeface="Times New Roman" panose="02020603050405020304" pitchFamily="18" charset="0"/>
                        </a:rPr>
                        <a:t>6</a:t>
                      </a:r>
                      <a:endParaRPr lang="en-US" sz="3600" dirty="0">
                        <a:solidFill>
                          <a:schemeClr val="tx2"/>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3600" dirty="0" smtClean="0">
                          <a:solidFill>
                            <a:schemeClr val="tx2"/>
                          </a:solidFill>
                          <a:latin typeface="Times New Roman" panose="02020603050405020304" pitchFamily="18" charset="0"/>
                          <a:cs typeface="Times New Roman" panose="02020603050405020304" pitchFamily="18" charset="0"/>
                        </a:rPr>
                        <a:t>T12</a:t>
                      </a:r>
                      <a:endParaRPr lang="en-US" sz="3600" dirty="0">
                        <a:solidFill>
                          <a:schemeClr val="tx2"/>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3600" dirty="0" smtClean="0">
                          <a:solidFill>
                            <a:schemeClr val="tx2"/>
                          </a:solidFill>
                          <a:latin typeface="Times New Roman" panose="02020603050405020304" pitchFamily="18" charset="0"/>
                          <a:cs typeface="Times New Roman" panose="02020603050405020304" pitchFamily="18" charset="0"/>
                        </a:rPr>
                        <a:t>1.1%</a:t>
                      </a:r>
                      <a:endParaRPr lang="en-US" sz="3600" dirty="0">
                        <a:solidFill>
                          <a:schemeClr val="tx2"/>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46794">
                <a:tc>
                  <a:txBody>
                    <a:bodyPr/>
                    <a:lstStyle/>
                    <a:p>
                      <a:r>
                        <a:rPr lang="en-US" sz="3600" dirty="0" smtClean="0">
                          <a:solidFill>
                            <a:schemeClr val="tx2"/>
                          </a:solidFill>
                          <a:latin typeface="Times New Roman" panose="02020603050405020304" pitchFamily="18" charset="0"/>
                          <a:cs typeface="Times New Roman" panose="02020603050405020304" pitchFamily="18" charset="0"/>
                        </a:rPr>
                        <a:t>6</a:t>
                      </a:r>
                      <a:endParaRPr lang="en-US" sz="3600" dirty="0">
                        <a:solidFill>
                          <a:schemeClr val="tx2"/>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3600" dirty="0" smtClean="0">
                          <a:solidFill>
                            <a:schemeClr val="tx2"/>
                          </a:solidFill>
                          <a:latin typeface="Times New Roman" panose="02020603050405020304" pitchFamily="18" charset="0"/>
                          <a:cs typeface="Times New Roman" panose="02020603050405020304" pitchFamily="18" charset="0"/>
                        </a:rPr>
                        <a:t>L1</a:t>
                      </a:r>
                      <a:endParaRPr lang="en-US" sz="3600" dirty="0">
                        <a:solidFill>
                          <a:schemeClr val="tx2"/>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3600" dirty="0" smtClean="0">
                          <a:solidFill>
                            <a:schemeClr val="tx2"/>
                          </a:solidFill>
                          <a:latin typeface="Times New Roman" panose="02020603050405020304" pitchFamily="18" charset="0"/>
                          <a:cs typeface="Times New Roman" panose="02020603050405020304" pitchFamily="18" charset="0"/>
                        </a:rPr>
                        <a:t>0.8%</a:t>
                      </a:r>
                      <a:endParaRPr lang="en-US" sz="3600" dirty="0">
                        <a:solidFill>
                          <a:schemeClr val="tx2"/>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845291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093296"/>
            <a:ext cx="8928992" cy="566738"/>
          </a:xfrm>
        </p:spPr>
        <p:txBody>
          <a:bodyPr>
            <a:normAutofit fontScale="90000"/>
          </a:bodyPr>
          <a:lstStyle/>
          <a:p>
            <a:r>
              <a:rPr lang="en-US" b="0" dirty="0"/>
              <a:t/>
            </a:r>
            <a:br>
              <a:rPr lang="en-US" b="0" dirty="0"/>
            </a:br>
            <a:endParaRPr lang="en-US" dirty="0"/>
          </a:p>
        </p:txBody>
      </p:sp>
      <p:pic>
        <p:nvPicPr>
          <p:cNvPr id="5126" name="Picture 6"/>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1661" b="1661"/>
          <a:stretch>
            <a:fillRect/>
          </a:stretch>
        </p:blipFill>
        <p:spPr bwMode="auto">
          <a:xfrm>
            <a:off x="73185" y="116632"/>
            <a:ext cx="9035319" cy="5833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52951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107504" y="6453336"/>
            <a:ext cx="9036496" cy="288032"/>
          </a:xfrm>
        </p:spPr>
        <p:txBody>
          <a:bodyPr>
            <a:normAutofit fontScale="90000"/>
          </a:bodyPr>
          <a:lstStyle/>
          <a:p>
            <a:endParaRPr lang="en-US" dirty="0"/>
          </a:p>
        </p:txBody>
      </p:sp>
      <p:pic>
        <p:nvPicPr>
          <p:cNvPr id="6150" name="Picture 6"/>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464" b="1464"/>
          <a:stretch>
            <a:fillRect/>
          </a:stretch>
        </p:blipFill>
        <p:spPr bwMode="auto">
          <a:xfrm>
            <a:off x="270744" y="116633"/>
            <a:ext cx="8576550"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76341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1" i="1" dirty="0"/>
              <a:t>Artifacts in PA or AP Spine Densitometry</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165564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i="1" dirty="0"/>
              <a:t>VERTEBRAL FRACTURES</a:t>
            </a:r>
          </a:p>
        </p:txBody>
      </p:sp>
      <p:sp>
        <p:nvSpPr>
          <p:cNvPr id="6" name="Content Placeholder 5"/>
          <p:cNvSpPr>
            <a:spLocks noGrp="1"/>
          </p:cNvSpPr>
          <p:nvPr>
            <p:ph idx="1"/>
          </p:nvPr>
        </p:nvSpPr>
        <p:spPr/>
        <p:txBody>
          <a:bodyPr/>
          <a:lstStyle/>
          <a:p>
            <a:r>
              <a:rPr lang="en-US" dirty="0"/>
              <a:t>The BMD of a fractured vertebra will be </a:t>
            </a:r>
            <a:r>
              <a:rPr lang="en-US" dirty="0" smtClean="0"/>
              <a:t>increased</a:t>
            </a:r>
          </a:p>
          <a:p>
            <a:r>
              <a:rPr lang="en-US" dirty="0"/>
              <a:t>Vertebral fractures in </a:t>
            </a:r>
            <a:r>
              <a:rPr lang="en-US" dirty="0" smtClean="0"/>
              <a:t>osteoporosis frequently </a:t>
            </a:r>
            <a:r>
              <a:rPr lang="en-US" dirty="0"/>
              <a:t>occur in </a:t>
            </a:r>
            <a:r>
              <a:rPr lang="en-US" dirty="0" smtClean="0"/>
              <a:t>the:</a:t>
            </a:r>
          </a:p>
          <a:p>
            <a:r>
              <a:rPr lang="en-US" dirty="0" smtClean="0"/>
              <a:t>T7–T9 </a:t>
            </a:r>
          </a:p>
          <a:p>
            <a:r>
              <a:rPr lang="en-US" dirty="0" smtClean="0"/>
              <a:t>T12–L2 </a:t>
            </a:r>
            <a:endParaRPr lang="en-US" dirty="0"/>
          </a:p>
        </p:txBody>
      </p:sp>
    </p:spTree>
    <p:extLst>
      <p:ext uri="{BB962C8B-B14F-4D97-AF65-F5344CB8AC3E}">
        <p14:creationId xmlns:p14="http://schemas.microsoft.com/office/powerpoint/2010/main" val="229225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88640"/>
            <a:ext cx="8712968" cy="1143000"/>
          </a:xfrm>
        </p:spPr>
        <p:txBody>
          <a:bodyPr/>
          <a:lstStyle/>
          <a:p>
            <a:r>
              <a:rPr lang="en-US" i="1" dirty="0"/>
              <a:t>VERTEBRAL FRACTURES</a:t>
            </a:r>
            <a:endParaRPr lang="en-US" dirty="0"/>
          </a:p>
        </p:txBody>
      </p:sp>
      <p:sp>
        <p:nvSpPr>
          <p:cNvPr id="6" name="Content Placeholder 5"/>
          <p:cNvSpPr>
            <a:spLocks noGrp="1"/>
          </p:cNvSpPr>
          <p:nvPr>
            <p:ph idx="1"/>
          </p:nvPr>
        </p:nvSpPr>
        <p:spPr>
          <a:xfrm>
            <a:off x="251520" y="1600200"/>
            <a:ext cx="8640960" cy="4853136"/>
          </a:xfrm>
        </p:spPr>
        <p:txBody>
          <a:bodyPr/>
          <a:lstStyle/>
          <a:p>
            <a:r>
              <a:rPr lang="en-US" dirty="0" smtClean="0"/>
              <a:t>FX  </a:t>
            </a:r>
            <a:r>
              <a:rPr lang="en-US" dirty="0"/>
              <a:t>lumbar vertebra can be </a:t>
            </a:r>
            <a:r>
              <a:rPr lang="en-US" dirty="0" smtClean="0"/>
              <a:t>excluded</a:t>
            </a:r>
          </a:p>
          <a:p>
            <a:r>
              <a:rPr lang="en-US" dirty="0" smtClean="0">
                <a:latin typeface="Times New Roman"/>
                <a:cs typeface="Times New Roman"/>
              </a:rPr>
              <a:t>↓ </a:t>
            </a:r>
            <a:r>
              <a:rPr lang="en-US" dirty="0" smtClean="0"/>
              <a:t>the </a:t>
            </a:r>
            <a:r>
              <a:rPr lang="en-US" dirty="0"/>
              <a:t>maximum number of contiguous </a:t>
            </a:r>
            <a:r>
              <a:rPr lang="en-US" dirty="0" smtClean="0"/>
              <a:t>vertebrae</a:t>
            </a:r>
          </a:p>
          <a:p>
            <a:r>
              <a:rPr lang="en-US" dirty="0"/>
              <a:t>For reasons of statistical accuracy and precision, the BMD for </a:t>
            </a:r>
            <a:r>
              <a:rPr lang="en-US" dirty="0" smtClean="0"/>
              <a:t>three or </a:t>
            </a:r>
            <a:r>
              <a:rPr lang="en-US" dirty="0"/>
              <a:t>four contiguous vertebrae is preferred over two-vertebrae averages or the BMD of </a:t>
            </a:r>
            <a:r>
              <a:rPr lang="en-US" dirty="0" smtClean="0"/>
              <a:t>a </a:t>
            </a:r>
            <a:r>
              <a:rPr lang="en-US" dirty="0"/>
              <a:t>single vertebra.</a:t>
            </a:r>
          </a:p>
        </p:txBody>
      </p:sp>
    </p:spTree>
    <p:extLst>
      <p:ext uri="{BB962C8B-B14F-4D97-AF65-F5344CB8AC3E}">
        <p14:creationId xmlns:p14="http://schemas.microsoft.com/office/powerpoint/2010/main" val="5294329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332656"/>
          </a:xfrm>
        </p:spPr>
        <p:txBody>
          <a:bodyPr>
            <a:normAutofit fontScale="90000"/>
          </a:bodyPr>
          <a:lstStyle/>
          <a:p>
            <a:endParaRPr lang="en-US"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0041" y="494602"/>
            <a:ext cx="8532439" cy="6286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2422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3CCCC"/>
          </a:solidFill>
        </p:spPr>
        <p:txBody>
          <a:bodyPr>
            <a:normAutofit/>
          </a:bodyPr>
          <a:lstStyle/>
          <a:p>
            <a:r>
              <a:rPr lang="en-US" i="1" dirty="0"/>
              <a:t>The </a:t>
            </a:r>
            <a:r>
              <a:rPr lang="en-US" i="1" dirty="0" smtClean="0"/>
              <a:t>Weight-Bearing</a:t>
            </a:r>
            <a:endParaRPr lang="en-US" dirty="0"/>
          </a:p>
        </p:txBody>
      </p:sp>
      <p:sp>
        <p:nvSpPr>
          <p:cNvPr id="3" name="Content Placeholder 2"/>
          <p:cNvSpPr>
            <a:spLocks noGrp="1"/>
          </p:cNvSpPr>
          <p:nvPr>
            <p:ph idx="1"/>
          </p:nvPr>
        </p:nvSpPr>
        <p:spPr>
          <a:xfrm>
            <a:off x="457200" y="1600200"/>
            <a:ext cx="8229600" cy="5069160"/>
          </a:xfrm>
        </p:spPr>
        <p:txBody>
          <a:bodyPr>
            <a:normAutofit/>
          </a:bodyPr>
          <a:lstStyle/>
          <a:p>
            <a:r>
              <a:rPr lang="en-US" dirty="0"/>
              <a:t>The cervical, thoracic, </a:t>
            </a:r>
            <a:r>
              <a:rPr lang="en-US" dirty="0" smtClean="0"/>
              <a:t>and lumbar </a:t>
            </a:r>
            <a:r>
              <a:rPr lang="en-US" dirty="0"/>
              <a:t>spine </a:t>
            </a:r>
            <a:endParaRPr lang="en-US" dirty="0" smtClean="0"/>
          </a:p>
          <a:p>
            <a:r>
              <a:rPr lang="en-US" dirty="0" smtClean="0"/>
              <a:t>Lower extremities</a:t>
            </a:r>
          </a:p>
          <a:p>
            <a:r>
              <a:rPr lang="en-US" dirty="0" smtClean="0"/>
              <a:t>Portions of </a:t>
            </a:r>
            <a:r>
              <a:rPr lang="en-US" dirty="0"/>
              <a:t>the pelvis </a:t>
            </a:r>
          </a:p>
          <a:p>
            <a:r>
              <a:rPr lang="en-US" dirty="0"/>
              <a:t>The small </a:t>
            </a:r>
            <a:r>
              <a:rPr lang="en-US" dirty="0" smtClean="0"/>
              <a:t>calcaneus</a:t>
            </a:r>
          </a:p>
          <a:p>
            <a:endParaRPr lang="en-US" dirty="0">
              <a:latin typeface="Times New Roman" panose="02020603050405020304" pitchFamily="18" charset="0"/>
              <a:cs typeface="Times New Roman" panose="02020603050405020304" pitchFamily="18" charset="0"/>
            </a:endParaRPr>
          </a:p>
          <a:p>
            <a:endParaRPr lang="en-US" dirty="0" smtClean="0"/>
          </a:p>
          <a:p>
            <a:endParaRPr lang="en-US" dirty="0">
              <a:latin typeface="Times New Roman" panose="02020603050405020304" pitchFamily="18" charset="0"/>
              <a:cs typeface="Times New Roman" panose="02020603050405020304" pitchFamily="18" charset="0"/>
            </a:endParaRPr>
          </a:p>
          <a:p>
            <a:endParaRPr lang="en-US" dirty="0" smtClean="0"/>
          </a:p>
          <a:p>
            <a:r>
              <a:rPr lang="en-US" sz="1500" dirty="0"/>
              <a:t>R= BONE DENSITOMETRY IN CLINICAL PRACTICE</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95150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DEGENERATIVE CHANGES AND DYSTROPHIC CALCIFICATION</a:t>
            </a:r>
          </a:p>
        </p:txBody>
      </p:sp>
      <p:sp>
        <p:nvSpPr>
          <p:cNvPr id="3" name="Content Placeholder 2"/>
          <p:cNvSpPr>
            <a:spLocks noGrp="1"/>
          </p:cNvSpPr>
          <p:nvPr>
            <p:ph idx="1"/>
          </p:nvPr>
        </p:nvSpPr>
        <p:spPr/>
        <p:txBody>
          <a:bodyPr/>
          <a:lstStyle/>
          <a:p>
            <a:r>
              <a:rPr lang="en-US" dirty="0" smtClean="0">
                <a:latin typeface="Times New Roman"/>
                <a:cs typeface="Times New Roman"/>
              </a:rPr>
              <a:t>↑ BMD:</a:t>
            </a:r>
            <a:endParaRPr lang="en-US" dirty="0" smtClean="0"/>
          </a:p>
          <a:p>
            <a:r>
              <a:rPr lang="en-US" dirty="0" smtClean="0"/>
              <a:t>Osteophytes and </a:t>
            </a:r>
            <a:r>
              <a:rPr lang="en-US" dirty="0"/>
              <a:t>facet </a:t>
            </a:r>
            <a:r>
              <a:rPr lang="en-US" dirty="0" err="1" smtClean="0"/>
              <a:t>scleros</a:t>
            </a:r>
            <a:endParaRPr lang="en-US" dirty="0" smtClean="0"/>
          </a:p>
          <a:p>
            <a:r>
              <a:rPr lang="en-US" dirty="0" smtClean="0"/>
              <a:t>Aortic calcification</a:t>
            </a:r>
            <a:endParaRPr lang="en-US" dirty="0"/>
          </a:p>
        </p:txBody>
      </p:sp>
    </p:spTree>
    <p:extLst>
      <p:ext uri="{BB962C8B-B14F-4D97-AF65-F5344CB8AC3E}">
        <p14:creationId xmlns:p14="http://schemas.microsoft.com/office/powerpoint/2010/main" val="43026804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12968" cy="1503040"/>
          </a:xfrm>
        </p:spPr>
        <p:txBody>
          <a:bodyPr>
            <a:noAutofit/>
          </a:bodyPr>
          <a:lstStyle/>
          <a:p>
            <a:r>
              <a:rPr lang="en-US" sz="1800" dirty="0"/>
              <a:t>A DXA PA spine study acquired on the Lunar DPX. The image dramatically suggests</a:t>
            </a:r>
            <a:br>
              <a:rPr lang="en-US" sz="1800" dirty="0"/>
            </a:br>
            <a:r>
              <a:rPr lang="en-US" sz="1800" dirty="0"/>
              <a:t>the sclerotic process seen on the X ray in Fig. 2-12. There is a marked increase in the BMD at </a:t>
            </a:r>
            <a:r>
              <a:rPr lang="en-US" sz="1800" dirty="0" smtClean="0"/>
              <a:t>L2 and </a:t>
            </a:r>
            <a:r>
              <a:rPr lang="en-US" sz="1800" dirty="0"/>
              <a:t>L3 compared to L1 and L4.</a:t>
            </a: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1" y="1666258"/>
            <a:ext cx="8236034" cy="5128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49793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Effect of Aortic Calcification on BMD.</a:t>
            </a:r>
            <a:endParaRPr lang="en-US" dirty="0"/>
          </a:p>
        </p:txBody>
      </p:sp>
      <p:sp>
        <p:nvSpPr>
          <p:cNvPr id="3" name="Content Placeholder 2"/>
          <p:cNvSpPr>
            <a:spLocks noGrp="1"/>
          </p:cNvSpPr>
          <p:nvPr>
            <p:ph idx="1"/>
          </p:nvPr>
        </p:nvSpPr>
        <p:spPr/>
        <p:txBody>
          <a:bodyPr>
            <a:normAutofit fontScale="92500" lnSpcReduction="10000"/>
          </a:bodyPr>
          <a:lstStyle/>
          <a:p>
            <a:r>
              <a:rPr lang="en-US" dirty="0"/>
              <a:t>Although it did not significantly increase</a:t>
            </a:r>
          </a:p>
          <a:p>
            <a:r>
              <a:rPr lang="en-US" dirty="0"/>
              <a:t>BMD, vascular calcification was seen in 24.3% of the 144 postmenopausal women</a:t>
            </a:r>
          </a:p>
          <a:p>
            <a:r>
              <a:rPr lang="en-US" dirty="0"/>
              <a:t>studied by Rand et al</a:t>
            </a:r>
            <a:r>
              <a:rPr lang="en-US" dirty="0" smtClean="0"/>
              <a:t>.</a:t>
            </a:r>
          </a:p>
          <a:p>
            <a:r>
              <a:rPr lang="en-US" dirty="0"/>
              <a:t>The percentage with any degree of aortic calcification</a:t>
            </a:r>
          </a:p>
          <a:p>
            <a:r>
              <a:rPr lang="en-US" dirty="0"/>
              <a:t>was extremely low under age 60 but increased dramatically in women aged 60 and</a:t>
            </a:r>
          </a:p>
          <a:p>
            <a:r>
              <a:rPr lang="en-US" dirty="0"/>
              <a:t>older.</a:t>
            </a:r>
          </a:p>
        </p:txBody>
      </p:sp>
    </p:spTree>
    <p:extLst>
      <p:ext uri="{BB962C8B-B14F-4D97-AF65-F5344CB8AC3E}">
        <p14:creationId xmlns:p14="http://schemas.microsoft.com/office/powerpoint/2010/main" val="33304116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1560" y="1681955"/>
            <a:ext cx="7992888" cy="5214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23563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Effect of Facet Sclerosis on BMD</a:t>
            </a:r>
            <a:endParaRPr lang="en-US" dirty="0"/>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00200" y="2510631"/>
            <a:ext cx="5943600"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48266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i="1" dirty="0"/>
              <a:t>THE VERTEBRAL ROTATION AND PA LUMBAR SPINE BONE DENSITY</a:t>
            </a:r>
          </a:p>
        </p:txBody>
      </p:sp>
      <p:sp>
        <p:nvSpPr>
          <p:cNvPr id="3" name="Content Placeholder 2"/>
          <p:cNvSpPr>
            <a:spLocks noGrp="1"/>
          </p:cNvSpPr>
          <p:nvPr>
            <p:ph idx="1"/>
          </p:nvPr>
        </p:nvSpPr>
        <p:spPr/>
        <p:txBody>
          <a:bodyPr>
            <a:normAutofit/>
          </a:bodyPr>
          <a:lstStyle/>
          <a:p>
            <a:r>
              <a:rPr lang="en-US" dirty="0"/>
              <a:t>Rotation of the vertebral bodies is often a component of idiopathic scoliosis, although</a:t>
            </a:r>
          </a:p>
          <a:p>
            <a:r>
              <a:rPr lang="en-US" dirty="0"/>
              <a:t>it is not frequently seen in adult-onset degenerative scoliosis</a:t>
            </a:r>
            <a:r>
              <a:rPr lang="en-US" dirty="0" smtClean="0"/>
              <a:t>.</a:t>
            </a:r>
          </a:p>
          <a:p>
            <a:r>
              <a:rPr lang="en-US" dirty="0" smtClean="0"/>
              <a:t>In clinical </a:t>
            </a:r>
            <a:r>
              <a:rPr lang="en-US" dirty="0"/>
              <a:t>practice then, rotation of the spine for any reason, should be expected to cause</a:t>
            </a:r>
          </a:p>
          <a:p>
            <a:r>
              <a:rPr lang="en-US" dirty="0"/>
              <a:t>an apparent decrease in bone density when measured with DXA.</a:t>
            </a:r>
          </a:p>
        </p:txBody>
      </p:sp>
    </p:spTree>
    <p:extLst>
      <p:ext uri="{BB962C8B-B14F-4D97-AF65-F5344CB8AC3E}">
        <p14:creationId xmlns:p14="http://schemas.microsoft.com/office/powerpoint/2010/main" val="197555012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increases in the BMD</a:t>
            </a:r>
          </a:p>
        </p:txBody>
      </p:sp>
      <p:sp>
        <p:nvSpPr>
          <p:cNvPr id="3" name="Content Placeholder 2"/>
          <p:cNvSpPr>
            <a:spLocks noGrp="1"/>
          </p:cNvSpPr>
          <p:nvPr>
            <p:ph idx="1"/>
          </p:nvPr>
        </p:nvSpPr>
        <p:spPr/>
        <p:txBody>
          <a:bodyPr>
            <a:normAutofit lnSpcReduction="10000"/>
          </a:bodyPr>
          <a:lstStyle/>
          <a:p>
            <a:r>
              <a:rPr lang="en-US" dirty="0"/>
              <a:t>pancreatic </a:t>
            </a:r>
            <a:r>
              <a:rPr lang="en-US" dirty="0" smtClean="0"/>
              <a:t>calcifications</a:t>
            </a:r>
          </a:p>
          <a:p>
            <a:r>
              <a:rPr lang="en-US" dirty="0" smtClean="0"/>
              <a:t>Renal stones</a:t>
            </a:r>
          </a:p>
          <a:p>
            <a:r>
              <a:rPr lang="en-US" dirty="0" smtClean="0"/>
              <a:t>gall stones</a:t>
            </a:r>
          </a:p>
          <a:p>
            <a:r>
              <a:rPr lang="en-US" dirty="0" smtClean="0"/>
              <a:t>contrast agents</a:t>
            </a:r>
          </a:p>
          <a:p>
            <a:r>
              <a:rPr lang="en-US" dirty="0" smtClean="0"/>
              <a:t>ingested </a:t>
            </a:r>
            <a:r>
              <a:rPr lang="en-US" dirty="0"/>
              <a:t>calcium tablets in addition to </a:t>
            </a:r>
            <a:r>
              <a:rPr lang="en-US" dirty="0" smtClean="0"/>
              <a:t>osteophytes</a:t>
            </a:r>
            <a:endParaRPr lang="en-US" dirty="0"/>
          </a:p>
          <a:p>
            <a:r>
              <a:rPr lang="en-US" dirty="0"/>
              <a:t>aortic </a:t>
            </a:r>
            <a:r>
              <a:rPr lang="en-US" dirty="0" smtClean="0"/>
              <a:t>calcification</a:t>
            </a:r>
          </a:p>
          <a:p>
            <a:r>
              <a:rPr lang="en-US" dirty="0" smtClean="0"/>
              <a:t>fractures</a:t>
            </a:r>
            <a:r>
              <a:rPr lang="en-US" dirty="0"/>
              <a:t>.</a:t>
            </a:r>
          </a:p>
        </p:txBody>
      </p:sp>
    </p:spTree>
    <p:extLst>
      <p:ext uri="{BB962C8B-B14F-4D97-AF65-F5344CB8AC3E}">
        <p14:creationId xmlns:p14="http://schemas.microsoft.com/office/powerpoint/2010/main" val="40516505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PROXIMAL FEMUR IN DENSITOMETRY</a:t>
            </a:r>
            <a:endParaRPr lang="en-US" dirty="0"/>
          </a:p>
        </p:txBody>
      </p:sp>
      <p:sp>
        <p:nvSpPr>
          <p:cNvPr id="3" name="Content Placeholder 2"/>
          <p:cNvSpPr>
            <a:spLocks noGrp="1"/>
          </p:cNvSpPr>
          <p:nvPr>
            <p:ph idx="1"/>
          </p:nvPr>
        </p:nvSpPr>
        <p:spPr/>
        <p:txBody>
          <a:bodyPr/>
          <a:lstStyle/>
          <a:p>
            <a:r>
              <a:rPr lang="en-US" dirty="0"/>
              <a:t>the femoral </a:t>
            </a:r>
            <a:r>
              <a:rPr lang="en-US" dirty="0" smtClean="0"/>
              <a:t>neck</a:t>
            </a:r>
          </a:p>
          <a:p>
            <a:r>
              <a:rPr lang="en-US" dirty="0" smtClean="0"/>
              <a:t>Ward’s</a:t>
            </a:r>
            <a:r>
              <a:rPr lang="en-US" dirty="0"/>
              <a:t> </a:t>
            </a:r>
            <a:r>
              <a:rPr lang="en-US" dirty="0" smtClean="0"/>
              <a:t>area</a:t>
            </a:r>
          </a:p>
          <a:p>
            <a:r>
              <a:rPr lang="en-US" dirty="0" smtClean="0"/>
              <a:t>the </a:t>
            </a:r>
            <a:r>
              <a:rPr lang="en-US" dirty="0"/>
              <a:t>trochanteric region and </a:t>
            </a:r>
            <a:endParaRPr lang="en-US" dirty="0" smtClean="0"/>
          </a:p>
          <a:p>
            <a:r>
              <a:rPr lang="en-US" dirty="0" smtClean="0"/>
              <a:t>the shaft</a:t>
            </a:r>
            <a:endParaRPr lang="en-US" dirty="0"/>
          </a:p>
        </p:txBody>
      </p:sp>
    </p:spTree>
    <p:extLst>
      <p:ext uri="{BB962C8B-B14F-4D97-AF65-F5344CB8AC3E}">
        <p14:creationId xmlns:p14="http://schemas.microsoft.com/office/powerpoint/2010/main" val="340942732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 positioning the patient for a proximal femur study, internally rotating the femur</a:t>
            </a:r>
          </a:p>
          <a:p>
            <a:r>
              <a:rPr lang="en-US" dirty="0"/>
              <a:t>15 to 20° will bring the femoral neck parallel to the plane of the scan table</a:t>
            </a:r>
            <a:r>
              <a:rPr lang="en-US" dirty="0" smtClean="0"/>
              <a:t>.</a:t>
            </a:r>
          </a:p>
          <a:p>
            <a:r>
              <a:rPr lang="en-US" dirty="0"/>
              <a:t>If the femoral neck rotation </a:t>
            </a:r>
            <a:r>
              <a:rPr lang="en-US" dirty="0" smtClean="0"/>
              <a:t>is increased </a:t>
            </a:r>
            <a:r>
              <a:rPr lang="en-US" dirty="0"/>
              <a:t>or decreased from this position, the femoral neck BMD value will increase.</a:t>
            </a:r>
          </a:p>
        </p:txBody>
      </p:sp>
    </p:spTree>
    <p:extLst>
      <p:ext uri="{BB962C8B-B14F-4D97-AF65-F5344CB8AC3E}">
        <p14:creationId xmlns:p14="http://schemas.microsoft.com/office/powerpoint/2010/main" val="28433579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38225" y="2405856"/>
            <a:ext cx="7067550" cy="291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6696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66"/>
            <a:ext cx="8229600" cy="753438"/>
          </a:xfrm>
          <a:solidFill>
            <a:srgbClr val="33CCCC"/>
          </a:solidFill>
        </p:spPr>
        <p:txBody>
          <a:bodyPr>
            <a:normAutofit/>
          </a:bodyPr>
          <a:lstStyle/>
          <a:p>
            <a:r>
              <a:rPr lang="en-US" sz="3600" b="1" i="1" dirty="0"/>
              <a:t>The Central and Peripheral Skeleton</a:t>
            </a:r>
            <a:endParaRPr lang="en-US" sz="3600" dirty="0"/>
          </a:p>
        </p:txBody>
      </p:sp>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03647" y="836712"/>
            <a:ext cx="6480721" cy="5971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1181619"/>
            <a:ext cx="1169551" cy="5400600"/>
          </a:xfrm>
          <a:prstGeom prst="rect">
            <a:avLst/>
          </a:prstGeom>
          <a:noFill/>
        </p:spPr>
        <p:txBody>
          <a:bodyPr vert="vert" wrap="square" rtlCol="0">
            <a:spAutoFit/>
          </a:bodyPr>
          <a:lstStyle/>
          <a:p>
            <a:r>
              <a:rPr lang="en-US" sz="3200" b="1" dirty="0">
                <a:solidFill>
                  <a:srgbClr val="0070C0"/>
                </a:solidFill>
                <a:latin typeface="Times New Roman" panose="02020603050405020304" pitchFamily="18" charset="0"/>
                <a:cs typeface="Times New Roman" panose="02020603050405020304" pitchFamily="18" charset="0"/>
              </a:rPr>
              <a:t>This classification </a:t>
            </a:r>
            <a:r>
              <a:rPr lang="en-US" sz="3200" b="1" dirty="0" smtClean="0">
                <a:solidFill>
                  <a:srgbClr val="0070C0"/>
                </a:solidFill>
                <a:latin typeface="Times New Roman" panose="02020603050405020304" pitchFamily="18" charset="0"/>
                <a:cs typeface="Times New Roman" panose="02020603050405020304" pitchFamily="18" charset="0"/>
              </a:rPr>
              <a:t>is unique  to densitomet</a:t>
            </a:r>
            <a:r>
              <a:rPr lang="en-US" sz="2000" b="1" dirty="0" smtClean="0">
                <a:solidFill>
                  <a:srgbClr val="0070C0"/>
                </a:solidFill>
                <a:latin typeface="Times New Roman" panose="02020603050405020304" pitchFamily="18" charset="0"/>
                <a:cs typeface="Times New Roman" panose="02020603050405020304" pitchFamily="18" charset="0"/>
              </a:rPr>
              <a:t>ry</a:t>
            </a:r>
            <a:endParaRPr lang="en-US" sz="20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624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Effect of Leg Dominance on BMD in the Proximal Femur</a:t>
            </a:r>
            <a:endParaRPr lang="en-US" dirty="0"/>
          </a:p>
        </p:txBody>
      </p:sp>
      <p:sp>
        <p:nvSpPr>
          <p:cNvPr id="3" name="Content Placeholder 2"/>
          <p:cNvSpPr>
            <a:spLocks noGrp="1"/>
          </p:cNvSpPr>
          <p:nvPr>
            <p:ph idx="1"/>
          </p:nvPr>
        </p:nvSpPr>
        <p:spPr/>
        <p:txBody>
          <a:bodyPr/>
          <a:lstStyle/>
          <a:p>
            <a:r>
              <a:rPr lang="en-US" dirty="0"/>
              <a:t>In general, there does not seem to be a significant difference in the BMD in the </a:t>
            </a:r>
            <a:r>
              <a:rPr lang="en-US" dirty="0" smtClean="0"/>
              <a:t>regions of </a:t>
            </a:r>
            <a:r>
              <a:rPr lang="en-US" dirty="0"/>
              <a:t>the proximal femur between the right and left legs of normal individuals</a:t>
            </a:r>
          </a:p>
        </p:txBody>
      </p:sp>
    </p:spTree>
    <p:extLst>
      <p:ext uri="{BB962C8B-B14F-4D97-AF65-F5344CB8AC3E}">
        <p14:creationId xmlns:p14="http://schemas.microsoft.com/office/powerpoint/2010/main" val="250018605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230"/>
            <a:ext cx="8229600" cy="2252642"/>
          </a:xfrm>
        </p:spPr>
        <p:txBody>
          <a:bodyPr>
            <a:normAutofit fontScale="90000"/>
          </a:bodyPr>
          <a:lstStyle/>
          <a:p>
            <a:r>
              <a:rPr lang="en-US" b="1" i="1" dirty="0"/>
              <a:t>Effect of Scoliosis, Osteoarthritis, Osteophytes, Surgery,</a:t>
            </a:r>
            <a:br>
              <a:rPr lang="en-US" b="1" i="1" dirty="0"/>
            </a:br>
            <a:r>
              <a:rPr lang="en-US" b="1" i="1" dirty="0"/>
              <a:t>and Fracture on BMD in the Proximal Femur</a:t>
            </a:r>
            <a:endParaRPr lang="en-US" dirty="0"/>
          </a:p>
        </p:txBody>
      </p:sp>
      <p:sp>
        <p:nvSpPr>
          <p:cNvPr id="3" name="Content Placeholder 2"/>
          <p:cNvSpPr>
            <a:spLocks noGrp="1"/>
          </p:cNvSpPr>
          <p:nvPr>
            <p:ph idx="1"/>
          </p:nvPr>
        </p:nvSpPr>
        <p:spPr>
          <a:xfrm>
            <a:off x="457200" y="2348880"/>
            <a:ext cx="8229600" cy="3777283"/>
          </a:xfrm>
        </p:spPr>
        <p:txBody>
          <a:bodyPr/>
          <a:lstStyle/>
          <a:p>
            <a:r>
              <a:rPr lang="en-US" dirty="0"/>
              <a:t>Osteoarthritic change in the hip </a:t>
            </a:r>
            <a:r>
              <a:rPr lang="en-US" dirty="0" smtClean="0"/>
              <a:t>joint</a:t>
            </a:r>
            <a:r>
              <a:rPr lang="en-US" dirty="0" smtClean="0">
                <a:latin typeface="Times New Roman"/>
                <a:cs typeface="Times New Roman"/>
              </a:rPr>
              <a:t>→↑</a:t>
            </a:r>
            <a:r>
              <a:rPr lang="en-US" dirty="0" smtClean="0"/>
              <a:t>BMD</a:t>
            </a:r>
          </a:p>
          <a:p>
            <a:endParaRPr lang="en-US" dirty="0"/>
          </a:p>
        </p:txBody>
      </p:sp>
    </p:spTree>
    <p:extLst>
      <p:ext uri="{BB962C8B-B14F-4D97-AF65-F5344CB8AC3E}">
        <p14:creationId xmlns:p14="http://schemas.microsoft.com/office/powerpoint/2010/main" val="57601698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568952" cy="1143000"/>
          </a:xfrm>
        </p:spPr>
        <p:txBody>
          <a:bodyPr>
            <a:normAutofit fontScale="90000"/>
          </a:bodyPr>
          <a:lstStyle/>
          <a:p>
            <a:r>
              <a:rPr lang="en-US" dirty="0"/>
              <a:t>the preferred site to evaluate in patients with osteoarthritis of the hip</a:t>
            </a:r>
          </a:p>
        </p:txBody>
      </p:sp>
      <p:sp>
        <p:nvSpPr>
          <p:cNvPr id="3" name="Content Placeholder 2"/>
          <p:cNvSpPr>
            <a:spLocks noGrp="1"/>
          </p:cNvSpPr>
          <p:nvPr>
            <p:ph idx="1"/>
          </p:nvPr>
        </p:nvSpPr>
        <p:spPr>
          <a:xfrm>
            <a:off x="251520" y="1600200"/>
            <a:ext cx="8640960" cy="4997152"/>
          </a:xfrm>
        </p:spPr>
        <p:txBody>
          <a:bodyPr/>
          <a:lstStyle/>
          <a:p>
            <a:r>
              <a:rPr lang="en-US" dirty="0" smtClean="0"/>
              <a:t>The trochanteric region(</a:t>
            </a:r>
            <a:r>
              <a:rPr lang="en-US" dirty="0"/>
              <a:t>not apparently </a:t>
            </a:r>
            <a:r>
              <a:rPr lang="en-US" dirty="0" smtClean="0"/>
              <a:t>affected)</a:t>
            </a:r>
            <a:endParaRPr lang="en-US" dirty="0"/>
          </a:p>
        </p:txBody>
      </p:sp>
    </p:spTree>
    <p:extLst>
      <p:ext uri="{BB962C8B-B14F-4D97-AF65-F5344CB8AC3E}">
        <p14:creationId xmlns:p14="http://schemas.microsoft.com/office/powerpoint/2010/main" val="377605110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patients with scoliosis</a:t>
            </a:r>
          </a:p>
        </p:txBody>
      </p:sp>
      <p:sp>
        <p:nvSpPr>
          <p:cNvPr id="3" name="Content Placeholder 2"/>
          <p:cNvSpPr>
            <a:spLocks noGrp="1"/>
          </p:cNvSpPr>
          <p:nvPr>
            <p:ph idx="1"/>
          </p:nvPr>
        </p:nvSpPr>
        <p:spPr/>
        <p:txBody>
          <a:bodyPr/>
          <a:lstStyle/>
          <a:p>
            <a:r>
              <a:rPr lang="en-US" dirty="0" smtClean="0"/>
              <a:t>however</a:t>
            </a:r>
            <a:r>
              <a:rPr lang="en-US" dirty="0"/>
              <a:t>, lower bone densities have been</a:t>
            </a:r>
          </a:p>
          <a:p>
            <a:r>
              <a:rPr lang="en-US" dirty="0"/>
              <a:t>reported on the side of the </a:t>
            </a:r>
            <a:r>
              <a:rPr lang="en-US" dirty="0" smtClean="0"/>
              <a:t>convexity.</a:t>
            </a:r>
          </a:p>
          <a:p>
            <a:r>
              <a:rPr lang="en-US" dirty="0"/>
              <a:t>If a “worst-case” measurement is desired, the</a:t>
            </a:r>
          </a:p>
          <a:p>
            <a:r>
              <a:rPr lang="en-US" dirty="0"/>
              <a:t>bone density in the proximal femur should be measured in the femur on the side of the</a:t>
            </a:r>
          </a:p>
          <a:p>
            <a:r>
              <a:rPr lang="en-US" dirty="0"/>
              <a:t>convexity.</a:t>
            </a:r>
          </a:p>
        </p:txBody>
      </p:sp>
    </p:spTree>
    <p:extLst>
      <p:ext uri="{BB962C8B-B14F-4D97-AF65-F5344CB8AC3E}">
        <p14:creationId xmlns:p14="http://schemas.microsoft.com/office/powerpoint/2010/main" val="77550113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t>THE FOREARM IN DENSITOMETRY</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0111508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640960" cy="1301006"/>
          </a:xfrm>
        </p:spPr>
        <p:txBody>
          <a:bodyPr>
            <a:normAutofit fontScale="90000"/>
          </a:bodyPr>
          <a:lstStyle/>
          <a:p>
            <a:r>
              <a:rPr lang="en-US" dirty="0"/>
              <a:t>The forearm is used in three conditions:</a:t>
            </a:r>
          </a:p>
        </p:txBody>
      </p:sp>
      <p:sp>
        <p:nvSpPr>
          <p:cNvPr id="3" name="Content Placeholder 2"/>
          <p:cNvSpPr>
            <a:spLocks noGrp="1"/>
          </p:cNvSpPr>
          <p:nvPr>
            <p:ph idx="1"/>
          </p:nvPr>
        </p:nvSpPr>
        <p:spPr>
          <a:xfrm>
            <a:off x="179512" y="1600200"/>
            <a:ext cx="8712968" cy="4997152"/>
          </a:xfrm>
        </p:spPr>
        <p:txBody>
          <a:bodyPr>
            <a:normAutofit/>
          </a:bodyPr>
          <a:lstStyle/>
          <a:p>
            <a:r>
              <a:rPr lang="en-US" sz="3600" dirty="0" smtClean="0"/>
              <a:t>The </a:t>
            </a:r>
            <a:r>
              <a:rPr lang="en-US" sz="3600" dirty="0"/>
              <a:t>hip and spine cannot be </a:t>
            </a:r>
            <a:r>
              <a:rPr lang="en-US" sz="3600" dirty="0" smtClean="0"/>
              <a:t>measured or </a:t>
            </a:r>
            <a:r>
              <a:rPr lang="en-US" sz="3600" dirty="0"/>
              <a:t>the data </a:t>
            </a:r>
            <a:r>
              <a:rPr lang="en-US" sz="3600" dirty="0" smtClean="0"/>
              <a:t>interpreted</a:t>
            </a:r>
          </a:p>
          <a:p>
            <a:r>
              <a:rPr lang="en-US" sz="3600" dirty="0" smtClean="0"/>
              <a:t>Patients with hyperparathyroidism</a:t>
            </a:r>
            <a:endParaRPr lang="en-US" sz="3600" dirty="0"/>
          </a:p>
          <a:p>
            <a:r>
              <a:rPr lang="en-US" sz="3600" dirty="0" smtClean="0"/>
              <a:t>Whose </a:t>
            </a:r>
            <a:r>
              <a:rPr lang="en-US" sz="3600" dirty="0"/>
              <a:t>weight exceeds the limit for the </a:t>
            </a:r>
            <a:r>
              <a:rPr lang="en-US" sz="3600" dirty="0" smtClean="0"/>
              <a:t>table</a:t>
            </a:r>
          </a:p>
          <a:p>
            <a:endParaRPr lang="en-US" sz="3600" dirty="0"/>
          </a:p>
          <a:p>
            <a:endParaRPr lang="en-US" sz="3600" dirty="0" smtClean="0"/>
          </a:p>
          <a:p>
            <a:endParaRPr lang="en-US" sz="3600" dirty="0"/>
          </a:p>
          <a:p>
            <a:r>
              <a:rPr lang="en-US" sz="1500" b="1" dirty="0">
                <a:solidFill>
                  <a:srgbClr val="00B0F0"/>
                </a:solidFill>
              </a:rPr>
              <a:t>Dual-Energy X-Ray Absorptiometry in the Diagnosis of Osteoporosis: A Practical Guide(</a:t>
            </a:r>
            <a:r>
              <a:rPr lang="en-US" sz="1500" dirty="0">
                <a:solidFill>
                  <a:srgbClr val="00B0F0"/>
                </a:solidFill>
              </a:rPr>
              <a:t>AJR:196, April 2011)</a:t>
            </a:r>
          </a:p>
          <a:p>
            <a:endParaRPr lang="en-US" sz="3600" dirty="0"/>
          </a:p>
        </p:txBody>
      </p:sp>
    </p:spTree>
    <p:extLst>
      <p:ext uri="{BB962C8B-B14F-4D97-AF65-F5344CB8AC3E}">
        <p14:creationId xmlns:p14="http://schemas.microsoft.com/office/powerpoint/2010/main" val="15471717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hyperparathyroidism</a:t>
            </a:r>
          </a:p>
        </p:txBody>
      </p:sp>
      <p:sp>
        <p:nvSpPr>
          <p:cNvPr id="3" name="Content Placeholder 2"/>
          <p:cNvSpPr>
            <a:spLocks noGrp="1"/>
          </p:cNvSpPr>
          <p:nvPr>
            <p:ph idx="1"/>
          </p:nvPr>
        </p:nvSpPr>
        <p:spPr/>
        <p:txBody>
          <a:bodyPr/>
          <a:lstStyle/>
          <a:p>
            <a:r>
              <a:rPr lang="en-US" dirty="0"/>
              <a:t>Recommendations include </a:t>
            </a:r>
            <a:r>
              <a:rPr lang="en-US" dirty="0" smtClean="0"/>
              <a:t>measurement at </a:t>
            </a:r>
            <a:r>
              <a:rPr lang="en-US" dirty="0"/>
              <a:t>the three sites (hip, spine, and </a:t>
            </a:r>
            <a:r>
              <a:rPr lang="en-US" dirty="0" smtClean="0"/>
              <a:t>radius) for </a:t>
            </a:r>
            <a:r>
              <a:rPr lang="en-US" dirty="0"/>
              <a:t>diagnosis and for follow-up after </a:t>
            </a:r>
            <a:r>
              <a:rPr lang="en-US" dirty="0" smtClean="0"/>
              <a:t>surgical and </a:t>
            </a:r>
            <a:r>
              <a:rPr lang="en-US" dirty="0"/>
              <a:t>medical treatment.</a:t>
            </a:r>
          </a:p>
        </p:txBody>
      </p:sp>
    </p:spTree>
    <p:extLst>
      <p:ext uri="{BB962C8B-B14F-4D97-AF65-F5344CB8AC3E}">
        <p14:creationId xmlns:p14="http://schemas.microsoft.com/office/powerpoint/2010/main" val="8754599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Commonly measured sites are the 33% or 1/3rd site</a:t>
            </a:r>
            <a:r>
              <a:rPr lang="en-US" b="1" i="1" dirty="0"/>
              <a:t>3</a:t>
            </a:r>
            <a:r>
              <a:rPr lang="en-US" dirty="0"/>
              <a:t>, the</a:t>
            </a:r>
          </a:p>
          <a:p>
            <a:r>
              <a:rPr lang="en-US" dirty="0"/>
              <a:t>50%, and 10% sites, the 5-mm and 8-mm sites, and the </a:t>
            </a:r>
            <a:r>
              <a:rPr lang="en-US" dirty="0" err="1"/>
              <a:t>ultradistal</a:t>
            </a:r>
            <a:r>
              <a:rPr lang="en-US" dirty="0"/>
              <a:t> site. The sites designated</a:t>
            </a:r>
          </a:p>
          <a:p>
            <a:r>
              <a:rPr lang="en-US" dirty="0"/>
              <a:t>by a percentage are named based on the location of the site in relation to the overall</a:t>
            </a:r>
          </a:p>
          <a:p>
            <a:r>
              <a:rPr lang="en-US" dirty="0"/>
              <a:t>length of the ulna.</a:t>
            </a:r>
          </a:p>
        </p:txBody>
      </p:sp>
    </p:spTree>
    <p:extLst>
      <p:ext uri="{BB962C8B-B14F-4D97-AF65-F5344CB8AC3E}">
        <p14:creationId xmlns:p14="http://schemas.microsoft.com/office/powerpoint/2010/main" val="305115870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16200000">
            <a:off x="877279" y="1291072"/>
            <a:ext cx="6957392"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588224" y="3613666"/>
            <a:ext cx="2016224" cy="369332"/>
          </a:xfrm>
          <a:prstGeom prst="rect">
            <a:avLst/>
          </a:prstGeom>
          <a:noFill/>
        </p:spPr>
        <p:txBody>
          <a:bodyPr wrap="square" rtlCol="0">
            <a:spAutoFit/>
          </a:bodyPr>
          <a:lstStyle/>
          <a:p>
            <a:r>
              <a:rPr lang="en-US" dirty="0"/>
              <a:t>P</a:t>
            </a:r>
            <a:r>
              <a:rPr lang="en-US" dirty="0" smtClean="0"/>
              <a:t>roximal </a:t>
            </a:r>
            <a:r>
              <a:rPr lang="en-US" dirty="0"/>
              <a:t>sites</a:t>
            </a:r>
          </a:p>
        </p:txBody>
      </p:sp>
      <p:sp>
        <p:nvSpPr>
          <p:cNvPr id="5" name="TextBox 4"/>
          <p:cNvSpPr txBox="1"/>
          <p:nvPr/>
        </p:nvSpPr>
        <p:spPr>
          <a:xfrm>
            <a:off x="6732240" y="5445224"/>
            <a:ext cx="1368152" cy="369332"/>
          </a:xfrm>
          <a:prstGeom prst="rect">
            <a:avLst/>
          </a:prstGeom>
          <a:noFill/>
        </p:spPr>
        <p:txBody>
          <a:bodyPr wrap="square" rtlCol="0">
            <a:spAutoFit/>
          </a:bodyPr>
          <a:lstStyle/>
          <a:p>
            <a:r>
              <a:rPr lang="en-US" dirty="0"/>
              <a:t>D</a:t>
            </a:r>
            <a:r>
              <a:rPr lang="en-US" dirty="0" smtClean="0"/>
              <a:t>istal </a:t>
            </a:r>
            <a:r>
              <a:rPr lang="en-US" dirty="0"/>
              <a:t>site</a:t>
            </a:r>
          </a:p>
        </p:txBody>
      </p:sp>
      <p:sp>
        <p:nvSpPr>
          <p:cNvPr id="6" name="TextBox 5"/>
          <p:cNvSpPr txBox="1"/>
          <p:nvPr/>
        </p:nvSpPr>
        <p:spPr>
          <a:xfrm>
            <a:off x="6588224" y="6309320"/>
            <a:ext cx="1656184" cy="369332"/>
          </a:xfrm>
          <a:prstGeom prst="rect">
            <a:avLst/>
          </a:prstGeom>
          <a:noFill/>
        </p:spPr>
        <p:txBody>
          <a:bodyPr wrap="square" rtlCol="0">
            <a:spAutoFit/>
          </a:bodyPr>
          <a:lstStyle/>
          <a:p>
            <a:r>
              <a:rPr lang="en-US" dirty="0" err="1"/>
              <a:t>ultradistal</a:t>
            </a:r>
            <a:r>
              <a:rPr lang="en-US" dirty="0"/>
              <a:t> site</a:t>
            </a:r>
          </a:p>
        </p:txBody>
      </p:sp>
    </p:spTree>
    <p:extLst>
      <p:ext uri="{BB962C8B-B14F-4D97-AF65-F5344CB8AC3E}">
        <p14:creationId xmlns:p14="http://schemas.microsoft.com/office/powerpoint/2010/main" val="292551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16" y="28059"/>
            <a:ext cx="8896596" cy="6723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660232" y="2564904"/>
            <a:ext cx="1800200" cy="369332"/>
          </a:xfrm>
          <a:prstGeom prst="rect">
            <a:avLst/>
          </a:prstGeom>
          <a:noFill/>
        </p:spPr>
        <p:txBody>
          <a:bodyPr wrap="square" rtlCol="0">
            <a:spAutoFit/>
          </a:bodyPr>
          <a:lstStyle/>
          <a:p>
            <a:r>
              <a:rPr lang="en-US" dirty="0">
                <a:solidFill>
                  <a:schemeClr val="bg1"/>
                </a:solidFill>
              </a:rPr>
              <a:t>Norland</a:t>
            </a:r>
          </a:p>
        </p:txBody>
      </p:sp>
    </p:spTree>
    <p:extLst>
      <p:ext uri="{BB962C8B-B14F-4D97-AF65-F5344CB8AC3E}">
        <p14:creationId xmlns:p14="http://schemas.microsoft.com/office/powerpoint/2010/main" val="32701653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The Trabecular/Cortical Composition of the Skeleton</a:t>
            </a:r>
            <a:endParaRPr lang="en-US" dirty="0"/>
          </a:p>
        </p:txBody>
      </p:sp>
      <p:sp>
        <p:nvSpPr>
          <p:cNvPr id="3" name="Content Placeholder 2"/>
          <p:cNvSpPr>
            <a:spLocks noGrp="1"/>
          </p:cNvSpPr>
          <p:nvPr>
            <p:ph idx="1"/>
          </p:nvPr>
        </p:nvSpPr>
        <p:spPr/>
        <p:txBody>
          <a:bodyPr>
            <a:normAutofit/>
          </a:bodyPr>
          <a:lstStyle/>
          <a:p>
            <a:r>
              <a:rPr lang="en-US" sz="3600" dirty="0" smtClean="0"/>
              <a:t>Cortical bone</a:t>
            </a:r>
            <a:r>
              <a:rPr lang="en-US" sz="3600" dirty="0"/>
              <a:t>(compact bone, or </a:t>
            </a:r>
            <a:r>
              <a:rPr lang="en-US" sz="3600" dirty="0" err="1"/>
              <a:t>haversian</a:t>
            </a:r>
            <a:r>
              <a:rPr lang="en-US" sz="3600" dirty="0"/>
              <a:t> </a:t>
            </a:r>
            <a:r>
              <a:rPr lang="en-US" sz="3600" dirty="0" smtClean="0"/>
              <a:t>bone), 80%</a:t>
            </a:r>
          </a:p>
          <a:p>
            <a:r>
              <a:rPr lang="en-US" sz="3600" dirty="0" smtClean="0"/>
              <a:t>Trabecular bone (cancellous or </a:t>
            </a:r>
            <a:r>
              <a:rPr lang="en-US" sz="3600" dirty="0" err="1"/>
              <a:t>spongious</a:t>
            </a:r>
            <a:r>
              <a:rPr lang="en-US" sz="3600" dirty="0"/>
              <a:t> </a:t>
            </a:r>
            <a:r>
              <a:rPr lang="en-US" sz="3600" dirty="0" smtClean="0"/>
              <a:t>bone ), 20%</a:t>
            </a:r>
          </a:p>
          <a:p>
            <a:endParaRPr lang="en-US" sz="3600" dirty="0"/>
          </a:p>
          <a:p>
            <a:endParaRPr lang="en-US" sz="3600" dirty="0" smtClean="0"/>
          </a:p>
          <a:p>
            <a:endParaRPr lang="en-US" sz="1400" dirty="0" smtClean="0"/>
          </a:p>
          <a:p>
            <a:endParaRPr lang="en-US" sz="1400" dirty="0"/>
          </a:p>
          <a:p>
            <a:r>
              <a:rPr lang="en-US" sz="1400" dirty="0" smtClean="0"/>
              <a:t>R</a:t>
            </a:r>
            <a:r>
              <a:rPr lang="en-US" sz="1400" dirty="0"/>
              <a:t>= BONE DENSITOMETRY IN CLINICAL PRACTICE</a:t>
            </a:r>
          </a:p>
          <a:p>
            <a:endParaRPr lang="en-US" sz="3600" dirty="0"/>
          </a:p>
        </p:txBody>
      </p:sp>
    </p:spTree>
    <p:extLst>
      <p:ext uri="{BB962C8B-B14F-4D97-AF65-F5344CB8AC3E}">
        <p14:creationId xmlns:p14="http://schemas.microsoft.com/office/powerpoint/2010/main" val="35098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224136"/>
          </a:xfrm>
        </p:spPr>
        <p:txBody>
          <a:bodyPr>
            <a:noAutofit/>
          </a:bodyPr>
          <a:lstStyle/>
          <a:p>
            <a:r>
              <a:rPr lang="en-US" sz="2800" dirty="0"/>
              <a:t>A DXA study of the forearm acquired on the </a:t>
            </a:r>
            <a:r>
              <a:rPr lang="en-US" sz="2800" dirty="0" smtClean="0"/>
              <a:t>Lunar DPX</a:t>
            </a:r>
            <a:r>
              <a:rPr lang="en-US" sz="2800" dirty="0"/>
              <a:t>. The two primary regions </a:t>
            </a:r>
            <a:r>
              <a:rPr lang="en-US" sz="2800" dirty="0" smtClean="0"/>
              <a:t>of interest </a:t>
            </a:r>
            <a:r>
              <a:rPr lang="en-US" sz="2800" dirty="0"/>
              <a:t>are the </a:t>
            </a:r>
            <a:r>
              <a:rPr lang="en-US" sz="2800" dirty="0" err="1"/>
              <a:t>ultradistal</a:t>
            </a:r>
            <a:r>
              <a:rPr lang="en-US" sz="2800" dirty="0"/>
              <a:t> (UD) and 33% regions.</a:t>
            </a:r>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136" y="1281743"/>
            <a:ext cx="9166136" cy="5032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216004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sz="3600" dirty="0"/>
              <a:t>Three regions </a:t>
            </a:r>
            <a:r>
              <a:rPr lang="en-US" sz="3600" dirty="0" smtClean="0"/>
              <a:t>of interest </a:t>
            </a:r>
            <a:r>
              <a:rPr lang="en-US" sz="3600" dirty="0"/>
              <a:t>are shown here. An </a:t>
            </a:r>
            <a:r>
              <a:rPr lang="en-US" sz="3600" dirty="0" err="1"/>
              <a:t>ultradistal</a:t>
            </a:r>
            <a:r>
              <a:rPr lang="en-US" sz="3600" dirty="0"/>
              <a:t> (UD), mid, and 1/3 region of </a:t>
            </a:r>
            <a:r>
              <a:rPr lang="en-US" sz="3600" dirty="0" smtClean="0"/>
              <a:t>interest </a:t>
            </a:r>
            <a:r>
              <a:rPr lang="en-US" sz="3600" dirty="0"/>
              <a:t>are indicated.</a:t>
            </a:r>
          </a:p>
        </p:txBody>
      </p:sp>
      <p:pic>
        <p:nvPicPr>
          <p:cNvPr id="1536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99592" y="1456128"/>
            <a:ext cx="6768752" cy="5261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835431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Effect of Arm Dominance on Forearm BMD</a:t>
            </a:r>
            <a:endParaRPr lang="en-US" dirty="0"/>
          </a:p>
        </p:txBody>
      </p:sp>
      <p:sp>
        <p:nvSpPr>
          <p:cNvPr id="3" name="Content Placeholder 2"/>
          <p:cNvSpPr>
            <a:spLocks noGrp="1"/>
          </p:cNvSpPr>
          <p:nvPr>
            <p:ph idx="1"/>
          </p:nvPr>
        </p:nvSpPr>
        <p:spPr/>
        <p:txBody>
          <a:bodyPr/>
          <a:lstStyle/>
          <a:p>
            <a:r>
              <a:rPr lang="en-US" dirty="0"/>
              <a:t>Unlike the proximal femur, arm dominance has a pronounced effect on the bone density</a:t>
            </a:r>
          </a:p>
          <a:p>
            <a:r>
              <a:rPr lang="en-US" dirty="0"/>
              <a:t>in the forearm. In healthy individuals, the BMC at the 33% radial site differs by 6 to 9%</a:t>
            </a:r>
          </a:p>
          <a:p>
            <a:r>
              <a:rPr lang="en-US" dirty="0"/>
              <a:t>between the dominant and </a:t>
            </a:r>
            <a:r>
              <a:rPr lang="en-US" dirty="0" err="1"/>
              <a:t>nondominant</a:t>
            </a:r>
            <a:r>
              <a:rPr lang="en-US" dirty="0"/>
              <a:t> </a:t>
            </a:r>
            <a:r>
              <a:rPr lang="en-US" dirty="0" smtClean="0"/>
              <a:t>arms.</a:t>
            </a:r>
          </a:p>
          <a:p>
            <a:r>
              <a:rPr lang="en-US" dirty="0"/>
              <a:t>A difference of 3% has been reported</a:t>
            </a:r>
          </a:p>
          <a:p>
            <a:r>
              <a:rPr lang="en-US" dirty="0"/>
              <a:t>at the 8-mm site</a:t>
            </a:r>
          </a:p>
        </p:txBody>
      </p:sp>
    </p:spTree>
    <p:extLst>
      <p:ext uri="{BB962C8B-B14F-4D97-AF65-F5344CB8AC3E}">
        <p14:creationId xmlns:p14="http://schemas.microsoft.com/office/powerpoint/2010/main" val="363455464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Because</a:t>
            </a:r>
          </a:p>
          <a:p>
            <a:r>
              <a:rPr lang="en-US" dirty="0"/>
              <a:t>of these recognized differences, the </a:t>
            </a:r>
            <a:r>
              <a:rPr lang="en-US" dirty="0" err="1"/>
              <a:t>nondominant</a:t>
            </a:r>
            <a:r>
              <a:rPr lang="en-US" dirty="0"/>
              <a:t> arm has traditionally been studied when</a:t>
            </a:r>
          </a:p>
          <a:p>
            <a:r>
              <a:rPr lang="en-US" dirty="0"/>
              <a:t>the bone content or density is quantified for the purposes of diagnosis or fracture risk</a:t>
            </a:r>
          </a:p>
          <a:p>
            <a:r>
              <a:rPr lang="en-US" dirty="0"/>
              <a:t>assessment.</a:t>
            </a:r>
          </a:p>
        </p:txBody>
      </p:sp>
    </p:spTree>
    <p:extLst>
      <p:ext uri="{BB962C8B-B14F-4D97-AF65-F5344CB8AC3E}">
        <p14:creationId xmlns:p14="http://schemas.microsoft.com/office/powerpoint/2010/main" val="146968126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Some manufacturers supply databases for the dominant arm that can</a:t>
            </a:r>
          </a:p>
          <a:p>
            <a:r>
              <a:rPr lang="en-US" dirty="0"/>
              <a:t>be used for comparisons if the dominant arm is to be studied. The operator’s manual for the</a:t>
            </a:r>
          </a:p>
          <a:p>
            <a:r>
              <a:rPr lang="en-US" dirty="0"/>
              <a:t>densitometry device should be consulted to determine which arm was used to create the</a:t>
            </a:r>
          </a:p>
          <a:p>
            <a:r>
              <a:rPr lang="en-US" dirty="0"/>
              <a:t>database(s) provided by the manufacturer.</a:t>
            </a:r>
          </a:p>
        </p:txBody>
      </p:sp>
    </p:spTree>
    <p:extLst>
      <p:ext uri="{BB962C8B-B14F-4D97-AF65-F5344CB8AC3E}">
        <p14:creationId xmlns:p14="http://schemas.microsoft.com/office/powerpoint/2010/main" val="56351524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effect of movement during a forearm scan</a:t>
            </a:r>
          </a:p>
        </p:txBody>
      </p:sp>
      <p:sp>
        <p:nvSpPr>
          <p:cNvPr id="3" name="Content Placeholder 2"/>
          <p:cNvSpPr>
            <a:spLocks noGrp="1"/>
          </p:cNvSpPr>
          <p:nvPr>
            <p:ph idx="1"/>
          </p:nvPr>
        </p:nvSpPr>
        <p:spPr/>
        <p:txBody>
          <a:bodyPr/>
          <a:lstStyle/>
          <a:p>
            <a:r>
              <a:rPr lang="en-US" dirty="0"/>
              <a:t>The presence of a prior </a:t>
            </a:r>
            <a:r>
              <a:rPr lang="en-US" dirty="0" smtClean="0"/>
              <a:t>fracture </a:t>
            </a:r>
            <a:r>
              <a:rPr lang="en-US" dirty="0" smtClean="0">
                <a:latin typeface="Times New Roman"/>
                <a:cs typeface="Times New Roman"/>
              </a:rPr>
              <a:t>→ ↑BMD</a:t>
            </a:r>
            <a:endParaRPr lang="en-US" dirty="0" smtClean="0"/>
          </a:p>
          <a:p>
            <a:r>
              <a:rPr lang="en-US" dirty="0" smtClean="0"/>
              <a:t>Movement </a:t>
            </a:r>
            <a:r>
              <a:rPr lang="en-US" dirty="0"/>
              <a:t>artifact appeared to slightly decrease the measured BMD</a:t>
            </a:r>
          </a:p>
        </p:txBody>
      </p:sp>
    </p:spTree>
    <p:extLst>
      <p:ext uri="{BB962C8B-B14F-4D97-AF65-F5344CB8AC3E}">
        <p14:creationId xmlns:p14="http://schemas.microsoft.com/office/powerpoint/2010/main" val="167647352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t>THE STANDARDIZED BMD</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1640545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Conversion Formulas for L2-L4 BMDs of the PA Spine Between DXA Devices</a:t>
            </a:r>
            <a:endParaRPr lang="en-US" sz="3200"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739" y="2052472"/>
            <a:ext cx="9121261" cy="2891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96427" y="5877272"/>
            <a:ext cx="6912768" cy="369332"/>
          </a:xfrm>
          <a:prstGeom prst="rect">
            <a:avLst/>
          </a:prstGeom>
          <a:noFill/>
        </p:spPr>
        <p:txBody>
          <a:bodyPr wrap="square" rtlCol="0">
            <a:spAutoFit/>
          </a:bodyPr>
          <a:lstStyle/>
          <a:p>
            <a:r>
              <a:rPr lang="en-US" dirty="0">
                <a:solidFill>
                  <a:srgbClr val="33CCFF"/>
                </a:solidFill>
              </a:rPr>
              <a:t>Bone Densitometry </a:t>
            </a:r>
            <a:r>
              <a:rPr lang="en-US" dirty="0" smtClean="0">
                <a:solidFill>
                  <a:srgbClr val="33CCFF"/>
                </a:solidFill>
              </a:rPr>
              <a:t>for </a:t>
            </a:r>
            <a:r>
              <a:rPr lang="en-US" dirty="0">
                <a:solidFill>
                  <a:srgbClr val="33CCFF"/>
                </a:solidFill>
              </a:rPr>
              <a:t>Technologists(Third Edition)</a:t>
            </a:r>
          </a:p>
        </p:txBody>
      </p:sp>
    </p:spTree>
    <p:extLst>
      <p:ext uri="{BB962C8B-B14F-4D97-AF65-F5344CB8AC3E}">
        <p14:creationId xmlns:p14="http://schemas.microsoft.com/office/powerpoint/2010/main" val="36446912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a:noAutofit/>
          </a:bodyPr>
          <a:lstStyle/>
          <a:p>
            <a:r>
              <a:rPr lang="en-US" sz="2800" b="1" dirty="0"/>
              <a:t>Formulas for the Conversion of Manufacturer-</a:t>
            </a:r>
            <a:r>
              <a:rPr lang="en-US" sz="2800" b="1" dirty="0" err="1"/>
              <a:t>Speci</a:t>
            </a:r>
            <a:r>
              <a:rPr lang="en-US" sz="2800" b="1" dirty="0"/>
              <a:t> fi c L2–L4 PA Spine </a:t>
            </a:r>
            <a:r>
              <a:rPr lang="en-US" sz="2800" b="1" dirty="0" smtClean="0"/>
              <a:t>BMDs </a:t>
            </a:r>
            <a:r>
              <a:rPr lang="en-US" sz="2800" b="1" dirty="0"/>
              <a:t>to the Standardized BMD (</a:t>
            </a:r>
            <a:r>
              <a:rPr lang="en-US" sz="2800" b="1" dirty="0" err="1"/>
              <a:t>sBMD</a:t>
            </a:r>
            <a:r>
              <a:rPr lang="en-US" sz="2800" b="1" dirty="0"/>
              <a:t>)</a:t>
            </a:r>
            <a:endParaRPr lang="en-US" sz="28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496" y="2276872"/>
            <a:ext cx="9081946" cy="2282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99592" y="6237312"/>
            <a:ext cx="5256584" cy="369332"/>
          </a:xfrm>
          <a:prstGeom prst="rect">
            <a:avLst/>
          </a:prstGeom>
          <a:noFill/>
        </p:spPr>
        <p:txBody>
          <a:bodyPr wrap="square" rtlCol="0">
            <a:spAutoFit/>
          </a:bodyPr>
          <a:lstStyle/>
          <a:p>
            <a:r>
              <a:rPr lang="en-US" dirty="0">
                <a:solidFill>
                  <a:srgbClr val="33CCFF"/>
                </a:solidFill>
              </a:rPr>
              <a:t>Bone Densitometry for Technologists(Third Edition)</a:t>
            </a:r>
          </a:p>
        </p:txBody>
      </p:sp>
    </p:spTree>
    <p:extLst>
      <p:ext uri="{BB962C8B-B14F-4D97-AF65-F5344CB8AC3E}">
        <p14:creationId xmlns:p14="http://schemas.microsoft.com/office/powerpoint/2010/main" val="125065587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a:t>Formulas for the Conversion of Manufacturer-</a:t>
            </a:r>
            <a:r>
              <a:rPr lang="en-US" sz="2800" b="1" dirty="0" err="1"/>
              <a:t>Speci</a:t>
            </a:r>
            <a:r>
              <a:rPr lang="en-US" sz="2800" b="1" dirty="0"/>
              <a:t> fi c Total Femur BMD</a:t>
            </a:r>
            <a:br>
              <a:rPr lang="en-US" sz="2800" b="1" dirty="0"/>
            </a:br>
            <a:r>
              <a:rPr lang="en-US" sz="2800" b="1" dirty="0"/>
              <a:t>to the Standardized BMD (</a:t>
            </a:r>
            <a:r>
              <a:rPr lang="en-US" sz="2800" b="1" dirty="0" err="1"/>
              <a:t>sBMD</a:t>
            </a:r>
            <a:r>
              <a:rPr lang="en-US" sz="2800" b="1" dirty="0"/>
              <a:t>)</a:t>
            </a:r>
            <a:endParaRPr lang="en-US" sz="28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897" y="2564904"/>
            <a:ext cx="9014072" cy="2003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475656" y="5949280"/>
            <a:ext cx="5976664" cy="369332"/>
          </a:xfrm>
          <a:prstGeom prst="rect">
            <a:avLst/>
          </a:prstGeom>
          <a:noFill/>
        </p:spPr>
        <p:txBody>
          <a:bodyPr wrap="square" rtlCol="0">
            <a:spAutoFit/>
          </a:bodyPr>
          <a:lstStyle/>
          <a:p>
            <a:r>
              <a:rPr lang="en-US" dirty="0">
                <a:solidFill>
                  <a:srgbClr val="33CCFF"/>
                </a:solidFill>
              </a:rPr>
              <a:t>Bone Densitometry for Technologists(Third Edition)</a:t>
            </a:r>
          </a:p>
        </p:txBody>
      </p:sp>
    </p:spTree>
    <p:extLst>
      <p:ext uri="{BB962C8B-B14F-4D97-AF65-F5344CB8AC3E}">
        <p14:creationId xmlns:p14="http://schemas.microsoft.com/office/powerpoint/2010/main" val="2125571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Skeletal metabolism</a:t>
            </a:r>
          </a:p>
        </p:txBody>
      </p:sp>
      <p:sp>
        <p:nvSpPr>
          <p:cNvPr id="3" name="Content Placeholder 2"/>
          <p:cNvSpPr>
            <a:spLocks noGrp="1"/>
          </p:cNvSpPr>
          <p:nvPr>
            <p:ph idx="1"/>
          </p:nvPr>
        </p:nvSpPr>
        <p:spPr/>
        <p:txBody>
          <a:bodyPr>
            <a:normAutofit/>
          </a:bodyPr>
          <a:lstStyle/>
          <a:p>
            <a:r>
              <a:rPr lang="en-US" dirty="0" smtClean="0"/>
              <a:t>Cortical bone = </a:t>
            </a:r>
            <a:r>
              <a:rPr lang="en-US" dirty="0"/>
              <a:t>Trabecular bone </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sz="1500" dirty="0"/>
              <a:t>R= BONE DENSITOMETRY IN CLINICAL PRACTICE</a:t>
            </a:r>
          </a:p>
          <a:p>
            <a:endParaRPr lang="en-US" dirty="0"/>
          </a:p>
        </p:txBody>
      </p:sp>
    </p:spTree>
    <p:extLst>
      <p:ext uri="{BB962C8B-B14F-4D97-AF65-F5344CB8AC3E}">
        <p14:creationId xmlns:p14="http://schemas.microsoft.com/office/powerpoint/2010/main" val="400019109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1143000"/>
          </a:xfrm>
        </p:spPr>
        <p:txBody>
          <a:bodyPr/>
          <a:lstStyle/>
          <a:p>
            <a:r>
              <a:rPr lang="en-US" b="1" i="1" dirty="0"/>
              <a:t>The Utility of the </a:t>
            </a:r>
            <a:r>
              <a:rPr lang="en-US" b="1" i="1" dirty="0" err="1"/>
              <a:t>sBMD</a:t>
            </a:r>
            <a:endParaRPr lang="en-US" dirty="0"/>
          </a:p>
        </p:txBody>
      </p:sp>
      <p:sp>
        <p:nvSpPr>
          <p:cNvPr id="3" name="Content Placeholder 2"/>
          <p:cNvSpPr>
            <a:spLocks noGrp="1"/>
          </p:cNvSpPr>
          <p:nvPr>
            <p:ph idx="1"/>
          </p:nvPr>
        </p:nvSpPr>
        <p:spPr>
          <a:xfrm>
            <a:off x="251520" y="1600200"/>
            <a:ext cx="8640960" cy="4997152"/>
          </a:xfrm>
        </p:spPr>
        <p:txBody>
          <a:bodyPr>
            <a:normAutofit/>
          </a:bodyPr>
          <a:lstStyle/>
          <a:p>
            <a:r>
              <a:rPr lang="en-US" dirty="0" smtClean="0"/>
              <a:t>The </a:t>
            </a:r>
            <a:r>
              <a:rPr lang="en-US" dirty="0" err="1" smtClean="0"/>
              <a:t>sBMD</a:t>
            </a:r>
            <a:r>
              <a:rPr lang="en-US" dirty="0" smtClean="0"/>
              <a:t> is attractive as a means of comparing </a:t>
            </a:r>
            <a:r>
              <a:rPr lang="en-US" dirty="0"/>
              <a:t>a BMD value </a:t>
            </a:r>
            <a:r>
              <a:rPr lang="en-US" dirty="0" smtClean="0"/>
              <a:t>obtained on </a:t>
            </a:r>
            <a:r>
              <a:rPr lang="en-US" dirty="0"/>
              <a:t>one manufacturer’s device with a BMD value obtained on </a:t>
            </a:r>
            <a:r>
              <a:rPr lang="en-US" dirty="0" smtClean="0"/>
              <a:t>another.</a:t>
            </a:r>
          </a:p>
          <a:p>
            <a:endParaRPr lang="en-US" dirty="0" smtClean="0"/>
          </a:p>
          <a:p>
            <a:r>
              <a:rPr lang="en-US" dirty="0" smtClean="0"/>
              <a:t>This is </a:t>
            </a:r>
            <a:r>
              <a:rPr lang="en-US" dirty="0"/>
              <a:t>useful in large population studies and clinical trials in which devices </a:t>
            </a:r>
            <a:r>
              <a:rPr lang="en-US" dirty="0" smtClean="0"/>
              <a:t>from several </a:t>
            </a:r>
            <a:r>
              <a:rPr lang="en-US" dirty="0"/>
              <a:t>manufacturers must be used</a:t>
            </a:r>
            <a:r>
              <a:rPr lang="en-US" dirty="0" smtClean="0"/>
              <a:t>.</a:t>
            </a:r>
          </a:p>
          <a:p>
            <a:endParaRPr lang="en-US" dirty="0"/>
          </a:p>
          <a:p>
            <a:r>
              <a:rPr lang="en-US" sz="1400" dirty="0">
                <a:solidFill>
                  <a:srgbClr val="33CCCC"/>
                </a:solidFill>
              </a:rPr>
              <a:t>Bone Densitometry for Technologists(Third Edition)</a:t>
            </a:r>
          </a:p>
          <a:p>
            <a:endParaRPr lang="en-US" dirty="0"/>
          </a:p>
        </p:txBody>
      </p:sp>
    </p:spTree>
    <p:extLst>
      <p:ext uri="{BB962C8B-B14F-4D97-AF65-F5344CB8AC3E}">
        <p14:creationId xmlns:p14="http://schemas.microsoft.com/office/powerpoint/2010/main" val="60635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784976" cy="1143000"/>
          </a:xfrm>
        </p:spPr>
        <p:txBody>
          <a:bodyPr/>
          <a:lstStyle/>
          <a:p>
            <a:r>
              <a:rPr lang="en-US" b="1" dirty="0" smtClean="0"/>
              <a:t>Interpretation of BMD</a:t>
            </a:r>
            <a:endParaRPr lang="en-US" dirty="0"/>
          </a:p>
        </p:txBody>
      </p:sp>
      <p:sp>
        <p:nvSpPr>
          <p:cNvPr id="3" name="Content Placeholder 2"/>
          <p:cNvSpPr>
            <a:spLocks noGrp="1"/>
          </p:cNvSpPr>
          <p:nvPr>
            <p:ph idx="1"/>
          </p:nvPr>
        </p:nvSpPr>
        <p:spPr>
          <a:xfrm>
            <a:off x="251520" y="1340768"/>
            <a:ext cx="8784976" cy="5400600"/>
          </a:xfrm>
        </p:spPr>
        <p:txBody>
          <a:bodyPr>
            <a:normAutofit lnSpcReduction="10000"/>
          </a:bodyPr>
          <a:lstStyle/>
          <a:p>
            <a:r>
              <a:rPr lang="en-US" dirty="0" smtClean="0"/>
              <a:t>BMD g/cm </a:t>
            </a:r>
            <a:r>
              <a:rPr lang="en-US" baseline="30000" dirty="0" smtClean="0"/>
              <a:t>2 </a:t>
            </a:r>
            <a:endParaRPr lang="en-US" dirty="0" smtClean="0"/>
          </a:p>
          <a:p>
            <a:endParaRPr lang="en-US" dirty="0" smtClean="0"/>
          </a:p>
          <a:p>
            <a:r>
              <a:rPr lang="en-US" dirty="0" smtClean="0"/>
              <a:t>T-score, which </a:t>
            </a:r>
            <a:r>
              <a:rPr lang="en-US" dirty="0"/>
              <a:t>represents the SD by which the </a:t>
            </a:r>
            <a:r>
              <a:rPr lang="en-US" dirty="0" smtClean="0"/>
              <a:t>BMD differs </a:t>
            </a:r>
            <a:r>
              <a:rPr lang="en-US" dirty="0"/>
              <a:t>from the mean BMD of a young </a:t>
            </a:r>
            <a:r>
              <a:rPr lang="en-US" dirty="0" smtClean="0"/>
              <a:t>adult reference </a:t>
            </a:r>
            <a:r>
              <a:rPr lang="en-US" dirty="0"/>
              <a:t>population of the same ethnicity </a:t>
            </a:r>
            <a:r>
              <a:rPr lang="en-US" dirty="0" smtClean="0"/>
              <a:t>and sex</a:t>
            </a:r>
          </a:p>
          <a:p>
            <a:endParaRPr lang="en-US" sz="1500" b="1" dirty="0" smtClean="0"/>
          </a:p>
          <a:p>
            <a:endParaRPr lang="en-US" sz="1500" b="1" dirty="0"/>
          </a:p>
          <a:p>
            <a:endParaRPr lang="en-US" sz="1500" b="1" dirty="0" smtClean="0"/>
          </a:p>
          <a:p>
            <a:endParaRPr lang="en-US" sz="1500" b="1" dirty="0"/>
          </a:p>
          <a:p>
            <a:endParaRPr lang="en-US" sz="1500" b="1" dirty="0" smtClean="0"/>
          </a:p>
          <a:p>
            <a:endParaRPr lang="en-US" sz="1500" b="1" dirty="0"/>
          </a:p>
          <a:p>
            <a:endParaRPr lang="en-US" sz="1500" b="1" dirty="0" smtClean="0"/>
          </a:p>
          <a:p>
            <a:endParaRPr lang="en-US" sz="1500" b="1" dirty="0"/>
          </a:p>
          <a:p>
            <a:r>
              <a:rPr lang="en-US" sz="1500" b="1" dirty="0" smtClean="0"/>
              <a:t>Dual-Energy </a:t>
            </a:r>
            <a:r>
              <a:rPr lang="en-US" sz="1500" b="1" dirty="0"/>
              <a:t>X-Ray Absorptiometry in the Diagnosis of Osteoporosis: A Practical Guide(</a:t>
            </a:r>
            <a:r>
              <a:rPr lang="en-US" sz="1500" dirty="0"/>
              <a:t>AJR:196, April 2011)</a:t>
            </a:r>
          </a:p>
          <a:p>
            <a:endParaRPr lang="en-US" dirty="0" smtClean="0"/>
          </a:p>
          <a:p>
            <a:endParaRPr lang="en-US" dirty="0"/>
          </a:p>
        </p:txBody>
      </p:sp>
    </p:spTree>
    <p:extLst>
      <p:ext uri="{BB962C8B-B14F-4D97-AF65-F5344CB8AC3E}">
        <p14:creationId xmlns:p14="http://schemas.microsoft.com/office/powerpoint/2010/main" val="236960341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Interpretation of BMD</a:t>
            </a:r>
            <a:endParaRPr lang="en-US" dirty="0"/>
          </a:p>
        </p:txBody>
      </p:sp>
      <p:sp>
        <p:nvSpPr>
          <p:cNvPr id="3" name="Content Placeholder 2"/>
          <p:cNvSpPr>
            <a:spLocks noGrp="1"/>
          </p:cNvSpPr>
          <p:nvPr>
            <p:ph idx="1"/>
          </p:nvPr>
        </p:nvSpPr>
        <p:spPr/>
        <p:txBody>
          <a:bodyPr>
            <a:normAutofit/>
          </a:bodyPr>
          <a:lstStyle/>
          <a:p>
            <a:r>
              <a:rPr lang="en-US" dirty="0"/>
              <a:t>Z-score, which is the SD by which the BMD differs from the mean BMD of a healthy population of the same ethnicity, sex, and age as the person undergoing DEXA</a:t>
            </a:r>
            <a:r>
              <a:rPr lang="en-US" dirty="0" smtClean="0"/>
              <a:t>.</a:t>
            </a:r>
          </a:p>
          <a:p>
            <a:endParaRPr lang="en-US" dirty="0"/>
          </a:p>
          <a:p>
            <a:endParaRPr lang="en-US" dirty="0" smtClean="0"/>
          </a:p>
          <a:p>
            <a:endParaRPr lang="en-US" dirty="0"/>
          </a:p>
          <a:p>
            <a:pPr marL="0" indent="0">
              <a:buNone/>
            </a:pPr>
            <a:r>
              <a:rPr lang="en-US" sz="1500" b="1" dirty="0">
                <a:solidFill>
                  <a:srgbClr val="33CCCC"/>
                </a:solidFill>
              </a:rPr>
              <a:t>Dual-Energy X-Ray Absorptiometry in the Diagnosis of Osteoporosis: A Practical Guide(</a:t>
            </a:r>
            <a:r>
              <a:rPr lang="en-US" sz="1500" dirty="0">
                <a:solidFill>
                  <a:srgbClr val="33CCCC"/>
                </a:solidFill>
              </a:rPr>
              <a:t>AJR:196, April 2011)</a:t>
            </a:r>
          </a:p>
          <a:p>
            <a:pPr marL="0" indent="0">
              <a:buNone/>
            </a:pPr>
            <a:endParaRPr lang="en-US" dirty="0"/>
          </a:p>
          <a:p>
            <a:endParaRPr lang="en-US" dirty="0"/>
          </a:p>
        </p:txBody>
      </p:sp>
    </p:spTree>
    <p:extLst>
      <p:ext uri="{BB962C8B-B14F-4D97-AF65-F5344CB8AC3E}">
        <p14:creationId xmlns:p14="http://schemas.microsoft.com/office/powerpoint/2010/main" val="165010840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Estimation </a:t>
            </a:r>
            <a:r>
              <a:rPr lang="en-US" dirty="0"/>
              <a:t>of fracture </a:t>
            </a:r>
            <a:r>
              <a:rPr lang="en-US" dirty="0" smtClean="0"/>
              <a:t>risk</a:t>
            </a:r>
            <a:endParaRPr lang="en-US" dirty="0"/>
          </a:p>
        </p:txBody>
      </p:sp>
      <p:sp>
        <p:nvSpPr>
          <p:cNvPr id="3" name="Content Placeholder 2"/>
          <p:cNvSpPr>
            <a:spLocks noGrp="1"/>
          </p:cNvSpPr>
          <p:nvPr>
            <p:ph idx="1"/>
          </p:nvPr>
        </p:nvSpPr>
        <p:spPr/>
        <p:txBody>
          <a:bodyPr>
            <a:normAutofit lnSpcReduction="10000"/>
          </a:bodyPr>
          <a:lstStyle/>
          <a:p>
            <a:r>
              <a:rPr lang="en-US" sz="3600" dirty="0"/>
              <a:t>each SD in T-score </a:t>
            </a:r>
            <a:r>
              <a:rPr lang="en-US" sz="3600" dirty="0" smtClean="0"/>
              <a:t>increases risk </a:t>
            </a:r>
            <a:r>
              <a:rPr lang="en-US" sz="3600" dirty="0"/>
              <a:t>by a factor of </a:t>
            </a:r>
            <a:r>
              <a:rPr lang="en-US" sz="3600" dirty="0" smtClean="0"/>
              <a:t>2</a:t>
            </a:r>
          </a:p>
          <a:p>
            <a:endParaRPr lang="en-US" dirty="0" smtClean="0"/>
          </a:p>
          <a:p>
            <a:r>
              <a:rPr lang="en-US" dirty="0" smtClean="0"/>
              <a:t>Fracture Risk = 2 </a:t>
            </a:r>
            <a:r>
              <a:rPr lang="en-US" baseline="30000" dirty="0"/>
              <a:t>T-score</a:t>
            </a:r>
          </a:p>
          <a:p>
            <a:endParaRPr lang="en-US" dirty="0" smtClean="0"/>
          </a:p>
          <a:p>
            <a:endParaRPr lang="en-US" dirty="0"/>
          </a:p>
          <a:p>
            <a:pPr marL="0" indent="0">
              <a:buNone/>
            </a:pPr>
            <a:endParaRPr lang="en-US" dirty="0" smtClean="0"/>
          </a:p>
          <a:p>
            <a:r>
              <a:rPr lang="en-US" sz="1500" b="1" dirty="0">
                <a:solidFill>
                  <a:srgbClr val="33CCCC"/>
                </a:solidFill>
              </a:rPr>
              <a:t>Dual-Energy X-Ray Absorptiometry in the Diagnosis of Osteoporosis: A Practical Guide(</a:t>
            </a:r>
            <a:r>
              <a:rPr lang="en-US" sz="1500" dirty="0">
                <a:solidFill>
                  <a:srgbClr val="33CCCC"/>
                </a:solidFill>
              </a:rPr>
              <a:t>AJR:196, April 2011)</a:t>
            </a:r>
          </a:p>
          <a:p>
            <a:endParaRPr lang="en-US" dirty="0"/>
          </a:p>
        </p:txBody>
      </p:sp>
    </p:spTree>
    <p:extLst>
      <p:ext uri="{BB962C8B-B14F-4D97-AF65-F5344CB8AC3E}">
        <p14:creationId xmlns:p14="http://schemas.microsoft.com/office/powerpoint/2010/main" val="16694023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a:normAutofit fontScale="90000"/>
          </a:bodyPr>
          <a:lstStyle/>
          <a:p>
            <a:r>
              <a:rPr lang="en-US" i="1" dirty="0"/>
              <a:t>DEFINITION </a:t>
            </a:r>
            <a:r>
              <a:rPr lang="en-US" i="1" dirty="0" smtClean="0"/>
              <a:t> of  </a:t>
            </a:r>
            <a:r>
              <a:rPr lang="en-US" dirty="0" smtClean="0"/>
              <a:t>Osteoporosis</a:t>
            </a:r>
            <a:r>
              <a:rPr lang="en-US" i="1" dirty="0" smtClean="0"/>
              <a:t/>
            </a:r>
            <a:br>
              <a:rPr lang="en-US" i="1" dirty="0" smtClean="0"/>
            </a:br>
            <a:r>
              <a:rPr lang="en-US" dirty="0" smtClean="0"/>
              <a:t>WHO</a:t>
            </a:r>
            <a:endParaRPr lang="en-US" dirty="0"/>
          </a:p>
        </p:txBody>
      </p:sp>
      <p:sp>
        <p:nvSpPr>
          <p:cNvPr id="3" name="Content Placeholder 2"/>
          <p:cNvSpPr>
            <a:spLocks noGrp="1"/>
          </p:cNvSpPr>
          <p:nvPr>
            <p:ph idx="1"/>
          </p:nvPr>
        </p:nvSpPr>
        <p:spPr/>
        <p:txBody>
          <a:bodyPr>
            <a:normAutofit lnSpcReduction="10000"/>
          </a:bodyPr>
          <a:lstStyle/>
          <a:p>
            <a:r>
              <a:rPr lang="en-US" dirty="0"/>
              <a:t>among </a:t>
            </a:r>
            <a:r>
              <a:rPr lang="en-US" dirty="0" smtClean="0"/>
              <a:t>postmenopausal women </a:t>
            </a:r>
            <a:r>
              <a:rPr lang="en-US" dirty="0"/>
              <a:t>and </a:t>
            </a:r>
            <a:endParaRPr lang="en-US" dirty="0" smtClean="0"/>
          </a:p>
          <a:p>
            <a:r>
              <a:rPr lang="en-US" dirty="0" smtClean="0"/>
              <a:t>men ≥50 </a:t>
            </a:r>
            <a:r>
              <a:rPr lang="en-US" dirty="0"/>
              <a:t>years </a:t>
            </a:r>
            <a:endParaRPr lang="en-US" dirty="0" smtClean="0"/>
          </a:p>
          <a:p>
            <a:r>
              <a:rPr lang="en-US" dirty="0" smtClean="0"/>
              <a:t>diagnosis </a:t>
            </a:r>
            <a:r>
              <a:rPr lang="en-US" dirty="0"/>
              <a:t>is based on </a:t>
            </a:r>
            <a:r>
              <a:rPr lang="en-US" dirty="0" smtClean="0"/>
              <a:t>T-score:</a:t>
            </a:r>
          </a:p>
          <a:p>
            <a:r>
              <a:rPr lang="en-US" dirty="0"/>
              <a:t>N</a:t>
            </a:r>
            <a:r>
              <a:rPr lang="en-US" dirty="0" smtClean="0"/>
              <a:t>ormal </a:t>
            </a:r>
            <a:r>
              <a:rPr lang="en-US" dirty="0"/>
              <a:t>&gt;</a:t>
            </a:r>
            <a:r>
              <a:rPr lang="en-US" dirty="0" smtClean="0"/>
              <a:t> </a:t>
            </a:r>
            <a:r>
              <a:rPr lang="en-US" dirty="0"/>
              <a:t>–</a:t>
            </a:r>
            <a:r>
              <a:rPr lang="en-US" dirty="0" smtClean="0"/>
              <a:t>1.0</a:t>
            </a:r>
          </a:p>
          <a:p>
            <a:r>
              <a:rPr lang="en-US" dirty="0" smtClean="0"/>
              <a:t>Osteopenia</a:t>
            </a:r>
            <a:r>
              <a:rPr lang="en-US" dirty="0">
                <a:latin typeface="Times New Roman"/>
                <a:cs typeface="Times New Roman"/>
              </a:rPr>
              <a:t>→</a:t>
            </a:r>
            <a:r>
              <a:rPr lang="en-US" dirty="0" smtClean="0"/>
              <a:t> </a:t>
            </a:r>
            <a:r>
              <a:rPr lang="en-US" dirty="0"/>
              <a:t>–1 to –</a:t>
            </a:r>
            <a:r>
              <a:rPr lang="en-US" dirty="0" smtClean="0"/>
              <a:t>2.5</a:t>
            </a:r>
            <a:endParaRPr lang="en-US" dirty="0"/>
          </a:p>
          <a:p>
            <a:r>
              <a:rPr lang="en-US" dirty="0" smtClean="0"/>
              <a:t>Osteoporosis &lt; </a:t>
            </a:r>
            <a:r>
              <a:rPr lang="en-US" dirty="0"/>
              <a:t>–2.5</a:t>
            </a:r>
            <a:r>
              <a:rPr lang="en-US" dirty="0" smtClean="0"/>
              <a:t>.</a:t>
            </a:r>
          </a:p>
          <a:p>
            <a:endParaRPr lang="en-US" dirty="0"/>
          </a:p>
          <a:p>
            <a:r>
              <a:rPr lang="en-US" sz="1500" b="1" dirty="0"/>
              <a:t>Dual-Energy X-Ray Absorptiometry in the Diagnosis of Osteoporosis: A Practical Guide(</a:t>
            </a:r>
            <a:r>
              <a:rPr lang="en-US" sz="1500" dirty="0"/>
              <a:t>AJR:196, April 2011)</a:t>
            </a:r>
          </a:p>
          <a:p>
            <a:endParaRPr lang="en-US" dirty="0"/>
          </a:p>
        </p:txBody>
      </p:sp>
    </p:spTree>
    <p:extLst>
      <p:ext uri="{BB962C8B-B14F-4D97-AF65-F5344CB8AC3E}">
        <p14:creationId xmlns:p14="http://schemas.microsoft.com/office/powerpoint/2010/main" val="406029343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 Health Organization</a:t>
            </a:r>
          </a:p>
        </p:txBody>
      </p:sp>
      <p:sp>
        <p:nvSpPr>
          <p:cNvPr id="3" name="Content Placeholder 2"/>
          <p:cNvSpPr>
            <a:spLocks noGrp="1"/>
          </p:cNvSpPr>
          <p:nvPr>
            <p:ph idx="1"/>
          </p:nvPr>
        </p:nvSpPr>
        <p:spPr/>
        <p:txBody>
          <a:bodyPr>
            <a:normAutofit lnSpcReduction="10000"/>
          </a:bodyPr>
          <a:lstStyle/>
          <a:p>
            <a:r>
              <a:rPr lang="en-US" dirty="0"/>
              <a:t>Z-scores are </a:t>
            </a:r>
            <a:r>
              <a:rPr lang="en-US" dirty="0" smtClean="0"/>
              <a:t>used:</a:t>
            </a:r>
          </a:p>
          <a:p>
            <a:r>
              <a:rPr lang="en-US" dirty="0"/>
              <a:t>premenopausal </a:t>
            </a:r>
            <a:r>
              <a:rPr lang="en-US" dirty="0" smtClean="0"/>
              <a:t>women</a:t>
            </a:r>
          </a:p>
          <a:p>
            <a:r>
              <a:rPr lang="en-US" dirty="0" smtClean="0"/>
              <a:t>Men younger </a:t>
            </a:r>
            <a:r>
              <a:rPr lang="en-US" dirty="0"/>
              <a:t>than 50 </a:t>
            </a:r>
            <a:r>
              <a:rPr lang="en-US" dirty="0" smtClean="0"/>
              <a:t>years</a:t>
            </a:r>
          </a:p>
          <a:p>
            <a:r>
              <a:rPr lang="en-US" dirty="0" smtClean="0"/>
              <a:t>children </a:t>
            </a:r>
            <a:r>
              <a:rPr lang="en-US" dirty="0"/>
              <a:t>and </a:t>
            </a:r>
            <a:r>
              <a:rPr lang="en-US" dirty="0" smtClean="0"/>
              <a:t>teenagers (younger </a:t>
            </a:r>
            <a:r>
              <a:rPr lang="en-US" dirty="0"/>
              <a:t>than 20 years</a:t>
            </a:r>
            <a:r>
              <a:rPr lang="en-US" dirty="0" smtClean="0"/>
              <a:t>)</a:t>
            </a:r>
          </a:p>
          <a:p>
            <a:endParaRPr lang="en-US" dirty="0"/>
          </a:p>
          <a:p>
            <a:endParaRPr lang="en-US" dirty="0" smtClean="0"/>
          </a:p>
          <a:p>
            <a:endParaRPr lang="en-US" dirty="0"/>
          </a:p>
          <a:p>
            <a:r>
              <a:rPr lang="en-US" sz="1500" b="1" dirty="0">
                <a:solidFill>
                  <a:srgbClr val="33CCCC"/>
                </a:solidFill>
              </a:rPr>
              <a:t>Dual-Energy X-Ray Absorptiometry in the Diagnosis of Osteoporosis: A Practical Guide(</a:t>
            </a:r>
            <a:r>
              <a:rPr lang="en-US" sz="1500" dirty="0">
                <a:solidFill>
                  <a:srgbClr val="33CCCC"/>
                </a:solidFill>
              </a:rPr>
              <a:t>AJR:196, April 2011)</a:t>
            </a:r>
          </a:p>
          <a:p>
            <a:endParaRPr lang="en-US" dirty="0" smtClean="0"/>
          </a:p>
          <a:p>
            <a:endParaRPr lang="en-US" dirty="0"/>
          </a:p>
        </p:txBody>
      </p:sp>
    </p:spTree>
    <p:extLst>
      <p:ext uri="{BB962C8B-B14F-4D97-AF65-F5344CB8AC3E}">
        <p14:creationId xmlns:p14="http://schemas.microsoft.com/office/powerpoint/2010/main" val="195443766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12968" cy="1143000"/>
          </a:xfrm>
        </p:spPr>
        <p:txBody>
          <a:bodyPr/>
          <a:lstStyle/>
          <a:p>
            <a:r>
              <a:rPr lang="en-US" dirty="0" smtClean="0"/>
              <a:t>Z-score</a:t>
            </a:r>
            <a:endParaRPr lang="en-US" dirty="0"/>
          </a:p>
        </p:txBody>
      </p:sp>
      <p:sp>
        <p:nvSpPr>
          <p:cNvPr id="3" name="Content Placeholder 2"/>
          <p:cNvSpPr>
            <a:spLocks noGrp="1"/>
          </p:cNvSpPr>
          <p:nvPr>
            <p:ph idx="1"/>
          </p:nvPr>
        </p:nvSpPr>
        <p:spPr>
          <a:xfrm>
            <a:off x="251520" y="1600200"/>
            <a:ext cx="8568952" cy="4997152"/>
          </a:xfrm>
        </p:spPr>
        <p:txBody>
          <a:bodyPr>
            <a:normAutofit/>
          </a:bodyPr>
          <a:lstStyle/>
          <a:p>
            <a:r>
              <a:rPr lang="en-US" dirty="0"/>
              <a:t>Osteoporosis</a:t>
            </a:r>
          </a:p>
          <a:p>
            <a:r>
              <a:rPr lang="en-US" dirty="0"/>
              <a:t>should not be diagnosed on the basis of </a:t>
            </a:r>
            <a:r>
              <a:rPr lang="en-US" dirty="0" err="1" smtClean="0"/>
              <a:t>densitometric</a:t>
            </a:r>
            <a:r>
              <a:rPr lang="en-US" dirty="0"/>
              <a:t> </a:t>
            </a:r>
            <a:r>
              <a:rPr lang="en-US" dirty="0" smtClean="0"/>
              <a:t>criteria alone. </a:t>
            </a:r>
          </a:p>
          <a:p>
            <a:r>
              <a:rPr lang="en-US" dirty="0" smtClean="0"/>
              <a:t>A </a:t>
            </a:r>
            <a:r>
              <a:rPr lang="en-US" dirty="0"/>
              <a:t>Z-score less </a:t>
            </a:r>
            <a:r>
              <a:rPr lang="en-US" dirty="0" smtClean="0"/>
              <a:t>than –2 </a:t>
            </a:r>
            <a:r>
              <a:rPr lang="en-US" dirty="0"/>
              <a:t>indicates the diagnosis is below the </a:t>
            </a:r>
            <a:r>
              <a:rPr lang="en-US" dirty="0" smtClean="0"/>
              <a:t>expected range </a:t>
            </a:r>
            <a:r>
              <a:rPr lang="en-US" dirty="0"/>
              <a:t>for age (adults) </a:t>
            </a:r>
            <a:endParaRPr lang="en-US" dirty="0" smtClean="0"/>
          </a:p>
          <a:p>
            <a:r>
              <a:rPr lang="en-US" dirty="0" smtClean="0"/>
              <a:t>or </a:t>
            </a:r>
          </a:p>
          <a:p>
            <a:r>
              <a:rPr lang="en-US" dirty="0" smtClean="0"/>
              <a:t>low </a:t>
            </a:r>
            <a:r>
              <a:rPr lang="en-US" dirty="0"/>
              <a:t>bone density </a:t>
            </a:r>
            <a:r>
              <a:rPr lang="en-US" dirty="0" smtClean="0"/>
              <a:t>for chronologic age (children).</a:t>
            </a:r>
          </a:p>
          <a:p>
            <a:endParaRPr lang="en-US" sz="1400" b="1" dirty="0" smtClean="0">
              <a:solidFill>
                <a:srgbClr val="33CCCC"/>
              </a:solidFill>
            </a:endParaRPr>
          </a:p>
          <a:p>
            <a:r>
              <a:rPr lang="en-US" sz="1400" b="1" dirty="0" smtClean="0">
                <a:solidFill>
                  <a:srgbClr val="33CCCC"/>
                </a:solidFill>
              </a:rPr>
              <a:t>Dual-Energy </a:t>
            </a:r>
            <a:r>
              <a:rPr lang="en-US" sz="1400" b="1" dirty="0">
                <a:solidFill>
                  <a:srgbClr val="33CCCC"/>
                </a:solidFill>
              </a:rPr>
              <a:t>X-Ray Absorptiometry in the Diagnosis of Osteoporosis: A Practical Guide(</a:t>
            </a:r>
            <a:r>
              <a:rPr lang="en-US" sz="1400" dirty="0">
                <a:solidFill>
                  <a:srgbClr val="33CCCC"/>
                </a:solidFill>
              </a:rPr>
              <a:t>AJR:196, April 2011</a:t>
            </a:r>
            <a:r>
              <a:rPr lang="en-US" sz="1400" dirty="0" smtClean="0">
                <a:solidFill>
                  <a:srgbClr val="33CCCC"/>
                </a:solidFill>
              </a:rPr>
              <a:t>)</a:t>
            </a:r>
          </a:p>
          <a:p>
            <a:endParaRPr lang="en-US" dirty="0"/>
          </a:p>
          <a:p>
            <a:endParaRPr lang="en-US" dirty="0"/>
          </a:p>
        </p:txBody>
      </p:sp>
    </p:spTree>
    <p:extLst>
      <p:ext uri="{BB962C8B-B14F-4D97-AF65-F5344CB8AC3E}">
        <p14:creationId xmlns:p14="http://schemas.microsoft.com/office/powerpoint/2010/main" val="158993057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Z-score</a:t>
            </a:r>
            <a:endParaRPr lang="en-US" dirty="0"/>
          </a:p>
        </p:txBody>
      </p:sp>
      <p:sp>
        <p:nvSpPr>
          <p:cNvPr id="3" name="Content Placeholder 2"/>
          <p:cNvSpPr>
            <a:spLocks noGrp="1"/>
          </p:cNvSpPr>
          <p:nvPr>
            <p:ph idx="1"/>
          </p:nvPr>
        </p:nvSpPr>
        <p:spPr/>
        <p:txBody>
          <a:bodyPr/>
          <a:lstStyle/>
          <a:p>
            <a:r>
              <a:rPr lang="en-US" dirty="0"/>
              <a:t> low BMD Z-scores (age-matched comparison) identify individuals requiring further evaluation for </a:t>
            </a:r>
            <a:r>
              <a:rPr lang="en-US" b="1" i="1" dirty="0"/>
              <a:t>secondary causes of </a:t>
            </a:r>
            <a:r>
              <a:rPr lang="en-US" b="1" i="1" dirty="0" smtClean="0"/>
              <a:t>osteoporosis</a:t>
            </a:r>
            <a:r>
              <a:rPr lang="en-US" dirty="0" smtClean="0"/>
              <a:t>.</a:t>
            </a:r>
          </a:p>
          <a:p>
            <a:endParaRPr lang="en-US" dirty="0"/>
          </a:p>
          <a:p>
            <a:endParaRPr lang="en-US" dirty="0" smtClean="0"/>
          </a:p>
          <a:p>
            <a:endParaRPr lang="en-US" dirty="0"/>
          </a:p>
          <a:p>
            <a:endParaRPr lang="en-US" sz="1400" dirty="0" smtClean="0"/>
          </a:p>
          <a:p>
            <a:r>
              <a:rPr lang="en-US" sz="1400" dirty="0" smtClean="0"/>
              <a:t>UP </a:t>
            </a:r>
            <a:r>
              <a:rPr lang="en-US" sz="1400" dirty="0"/>
              <a:t>TO DATE ( Feb 2019)</a:t>
            </a:r>
          </a:p>
          <a:p>
            <a:endParaRPr lang="en-US" dirty="0"/>
          </a:p>
        </p:txBody>
      </p:sp>
    </p:spTree>
    <p:extLst>
      <p:ext uri="{BB962C8B-B14F-4D97-AF65-F5344CB8AC3E}">
        <p14:creationId xmlns:p14="http://schemas.microsoft.com/office/powerpoint/2010/main" val="64181193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9322673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2037</TotalTime>
  <Words>3888</Words>
  <Application>Microsoft Office PowerPoint</Application>
  <PresentationFormat>On-screen Show (4:3)</PresentationFormat>
  <Paragraphs>566</Paragraphs>
  <Slides>98</Slides>
  <Notes>28</Notes>
  <HiddenSlides>0</HiddenSlides>
  <MMClips>0</MMClips>
  <ScaleCrop>false</ScaleCrop>
  <HeadingPairs>
    <vt:vector size="4" baseType="variant">
      <vt:variant>
        <vt:lpstr>Theme</vt:lpstr>
      </vt:variant>
      <vt:variant>
        <vt:i4>1</vt:i4>
      </vt:variant>
      <vt:variant>
        <vt:lpstr>Slide Titles</vt:lpstr>
      </vt:variant>
      <vt:variant>
        <vt:i4>98</vt:i4>
      </vt:variant>
    </vt:vector>
  </HeadingPairs>
  <TitlesOfParts>
    <vt:vector size="99" baseType="lpstr">
      <vt:lpstr>Office Theme</vt:lpstr>
      <vt:lpstr>PowerPoint Presentation</vt:lpstr>
      <vt:lpstr>PRINCIPLES OF DXA SCAN INTERPRETATION</vt:lpstr>
      <vt:lpstr>Skeletal Anatomy in Densitometry</vt:lpstr>
      <vt:lpstr>CHARACTERIZING THE SKELETON IN DENSITOMETRY</vt:lpstr>
      <vt:lpstr>The axial and appendicular skeleton</vt:lpstr>
      <vt:lpstr>The Weight-Bearing</vt:lpstr>
      <vt:lpstr>The Central and Peripheral Skeleton</vt:lpstr>
      <vt:lpstr>The Trabecular/Cortical Composition of the Skeleton</vt:lpstr>
      <vt:lpstr>Skeletal metabolism</vt:lpstr>
      <vt:lpstr>The greatest magnitude of change (BMD)</vt:lpstr>
      <vt:lpstr>Followed over time for changes in the BMD</vt:lpstr>
      <vt:lpstr>Hyperparathyroidism</vt:lpstr>
      <vt:lpstr>Cushing’s disease</vt:lpstr>
      <vt:lpstr>Acromegaly</vt:lpstr>
      <vt:lpstr>Percentage of Trabecular Bone at Central and Peripheral Sites</vt:lpstr>
      <vt:lpstr>Skeletal anatomy relevant to DXA</vt:lpstr>
      <vt:lpstr>Dual-energy x-ray absorptiometry BMD</vt:lpstr>
      <vt:lpstr>BMD</vt:lpstr>
      <vt:lpstr>DEXA</vt:lpstr>
      <vt:lpstr>DXA Technology</vt:lpstr>
      <vt:lpstr>DXA Technology</vt:lpstr>
      <vt:lpstr>PowerPoint Presentation</vt:lpstr>
      <vt:lpstr>Areas Scanned</vt:lpstr>
      <vt:lpstr>For children (younger than 20 years)</vt:lpstr>
      <vt:lpstr>Analysis of BMD</vt:lpstr>
      <vt:lpstr>Identification character</vt:lpstr>
      <vt:lpstr>Reference population</vt:lpstr>
      <vt:lpstr>Good scan criterion</vt:lpstr>
      <vt:lpstr>Positioning for PA(AP) spine:</vt:lpstr>
      <vt:lpstr>AP lumbar spine</vt:lpstr>
      <vt:lpstr>AP lumbar spine</vt:lpstr>
      <vt:lpstr>AP lumbar spine</vt:lpstr>
      <vt:lpstr>A graphic illustration of the characteristic shapes of the lumbar vertebrae as seen on a DXA PA spine study.</vt:lpstr>
      <vt:lpstr>AP lumbar spine</vt:lpstr>
      <vt:lpstr>Lumbar spine</vt:lpstr>
      <vt:lpstr>Hip scan</vt:lpstr>
      <vt:lpstr>Proper rotation of hip</vt:lpstr>
      <vt:lpstr>Proximal femur</vt:lpstr>
      <vt:lpstr>PowerPoint Presentation</vt:lpstr>
      <vt:lpstr>Forearm</vt:lpstr>
      <vt:lpstr>Photograph shows position for imaging of forearm: sitting beside table with forearm resting on table, hand pronated and held by straps.</vt:lpstr>
      <vt:lpstr>Forearm scan</vt:lpstr>
      <vt:lpstr>Primary hyperparathyroidism</vt:lpstr>
      <vt:lpstr>Primary hyperparathyroidism</vt:lpstr>
      <vt:lpstr>Primary hyperparathyroidism</vt:lpstr>
      <vt:lpstr>PowerPoint Presentation</vt:lpstr>
      <vt:lpstr>Vertebral Anatomy</vt:lpstr>
      <vt:lpstr>PowerPoint Presentation</vt:lpstr>
      <vt:lpstr>PowerPoint Presentation</vt:lpstr>
      <vt:lpstr>PowerPoint Presentation</vt:lpstr>
      <vt:lpstr>Incremental Change in BMC and BMD Between Adjacent Vertebrae in 148 Normal Women Ages  50–60 as Measured by DXA</vt:lpstr>
      <vt:lpstr>PowerPoint Presentation</vt:lpstr>
      <vt:lpstr>Percentage of Women with Various Combinations of Numbers of Lumbar Vertebrae and Position of Lowest Ribs</vt:lpstr>
      <vt:lpstr> </vt:lpstr>
      <vt:lpstr>PowerPoint Presentation</vt:lpstr>
      <vt:lpstr>Artifacts in PA or AP Spine Densitometry</vt:lpstr>
      <vt:lpstr>VERTEBRAL FRACTURES</vt:lpstr>
      <vt:lpstr>VERTEBRAL FRACTURES</vt:lpstr>
      <vt:lpstr>PowerPoint Presentation</vt:lpstr>
      <vt:lpstr>DEGENERATIVE CHANGES AND DYSTROPHIC CALCIFICATION</vt:lpstr>
      <vt:lpstr>A DXA PA spine study acquired on the Lunar DPX. The image dramatically suggests the sclerotic process seen on the X ray in Fig. 2-12. There is a marked increase in the BMD at L2 and L3 compared to L1 and L4.</vt:lpstr>
      <vt:lpstr>Effect of Aortic Calcification on BMD.</vt:lpstr>
      <vt:lpstr>PowerPoint Presentation</vt:lpstr>
      <vt:lpstr>Effect of Facet Sclerosis on BMD</vt:lpstr>
      <vt:lpstr>THE VERTEBRAL ROTATION AND PA LUMBAR SPINE BONE DENSITY</vt:lpstr>
      <vt:lpstr>increases in the BMD</vt:lpstr>
      <vt:lpstr>THE PROXIMAL FEMUR IN DENSITOMETRY</vt:lpstr>
      <vt:lpstr>PowerPoint Presentation</vt:lpstr>
      <vt:lpstr>PowerPoint Presentation</vt:lpstr>
      <vt:lpstr>Effect of Leg Dominance on BMD in the Proximal Femur</vt:lpstr>
      <vt:lpstr>Effect of Scoliosis, Osteoarthritis, Osteophytes, Surgery, and Fracture on BMD in the Proximal Femur</vt:lpstr>
      <vt:lpstr>the preferred site to evaluate in patients with osteoarthritis of the hip</vt:lpstr>
      <vt:lpstr>In patients with scoliosis</vt:lpstr>
      <vt:lpstr>THE FOREARM IN DENSITOMETRY</vt:lpstr>
      <vt:lpstr>The forearm is used in three conditions:</vt:lpstr>
      <vt:lpstr>Primary hyperparathyroidism</vt:lpstr>
      <vt:lpstr>PowerPoint Presentation</vt:lpstr>
      <vt:lpstr>PowerPoint Presentation</vt:lpstr>
      <vt:lpstr>PowerPoint Presentation</vt:lpstr>
      <vt:lpstr>A DXA study of the forearm acquired on the Lunar DPX. The two primary regions of interest are the ultradistal (UD) and 33% regions.</vt:lpstr>
      <vt:lpstr>Three regions of interest are shown here. An ultradistal (UD), mid, and 1/3 region of interest are indicated.</vt:lpstr>
      <vt:lpstr>Effect of Arm Dominance on Forearm BMD</vt:lpstr>
      <vt:lpstr>PowerPoint Presentation</vt:lpstr>
      <vt:lpstr>PowerPoint Presentation</vt:lpstr>
      <vt:lpstr>The effect of movement during a forearm scan</vt:lpstr>
      <vt:lpstr>THE STANDARDIZED BMD</vt:lpstr>
      <vt:lpstr>Conversion Formulas for L2-L4 BMDs of the PA Spine Between DXA Devices</vt:lpstr>
      <vt:lpstr>Formulas for the Conversion of Manufacturer-Speci fi c L2–L4 PA Spine BMDs to the Standardized BMD (sBMD)</vt:lpstr>
      <vt:lpstr>Formulas for the Conversion of Manufacturer-Speci fi c Total Femur BMD to the Standardized BMD (sBMD)</vt:lpstr>
      <vt:lpstr>The Utility of the sBMD</vt:lpstr>
      <vt:lpstr>Interpretation of BMD</vt:lpstr>
      <vt:lpstr>Interpretation of BMD</vt:lpstr>
      <vt:lpstr>Estimation of fracture risk</vt:lpstr>
      <vt:lpstr>DEFINITION  of  Osteoporosis WHO</vt:lpstr>
      <vt:lpstr>World Health Organization</vt:lpstr>
      <vt:lpstr>Z-score</vt:lpstr>
      <vt:lpstr>Z-score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tofighi</dc:creator>
  <cp:lastModifiedBy>tofighi</cp:lastModifiedBy>
  <cp:revision>222</cp:revision>
  <dcterms:created xsi:type="dcterms:W3CDTF">2019-06-06T07:53:05Z</dcterms:created>
  <dcterms:modified xsi:type="dcterms:W3CDTF">2019-06-15T02:54:15Z</dcterms:modified>
</cp:coreProperties>
</file>