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5"/>
  </p:notesMasterIdLst>
  <p:sldIdLst>
    <p:sldId id="514" r:id="rId2"/>
    <p:sldId id="608" r:id="rId3"/>
    <p:sldId id="515" r:id="rId4"/>
    <p:sldId id="518" r:id="rId5"/>
    <p:sldId id="538" r:id="rId6"/>
    <p:sldId id="540" r:id="rId7"/>
    <p:sldId id="539" r:id="rId8"/>
    <p:sldId id="521" r:id="rId9"/>
    <p:sldId id="525" r:id="rId10"/>
    <p:sldId id="526" r:id="rId11"/>
    <p:sldId id="527" r:id="rId12"/>
    <p:sldId id="529" r:id="rId13"/>
    <p:sldId id="530" r:id="rId14"/>
    <p:sldId id="531" r:id="rId15"/>
    <p:sldId id="532" r:id="rId16"/>
    <p:sldId id="528" r:id="rId17"/>
    <p:sldId id="623" r:id="rId18"/>
    <p:sldId id="533" r:id="rId19"/>
    <p:sldId id="534" r:id="rId20"/>
    <p:sldId id="560" r:id="rId21"/>
    <p:sldId id="562" r:id="rId22"/>
    <p:sldId id="543" r:id="rId23"/>
    <p:sldId id="627" r:id="rId24"/>
    <p:sldId id="541" r:id="rId25"/>
    <p:sldId id="630" r:id="rId26"/>
    <p:sldId id="631" r:id="rId27"/>
    <p:sldId id="628" r:id="rId28"/>
    <p:sldId id="616" r:id="rId29"/>
    <p:sldId id="617" r:id="rId30"/>
    <p:sldId id="542" r:id="rId31"/>
    <p:sldId id="561" r:id="rId32"/>
    <p:sldId id="545" r:id="rId33"/>
    <p:sldId id="547" r:id="rId34"/>
    <p:sldId id="548" r:id="rId35"/>
    <p:sldId id="549" r:id="rId36"/>
    <p:sldId id="550" r:id="rId37"/>
    <p:sldId id="600" r:id="rId38"/>
    <p:sldId id="602" r:id="rId39"/>
    <p:sldId id="551" r:id="rId40"/>
    <p:sldId id="552" r:id="rId41"/>
    <p:sldId id="604" r:id="rId42"/>
    <p:sldId id="605" r:id="rId43"/>
    <p:sldId id="563" r:id="rId44"/>
    <p:sldId id="607" r:id="rId45"/>
    <p:sldId id="564" r:id="rId46"/>
    <p:sldId id="565" r:id="rId47"/>
    <p:sldId id="609" r:id="rId48"/>
    <p:sldId id="610" r:id="rId49"/>
    <p:sldId id="611" r:id="rId50"/>
    <p:sldId id="618" r:id="rId51"/>
    <p:sldId id="566" r:id="rId52"/>
    <p:sldId id="567" r:id="rId53"/>
    <p:sldId id="624" r:id="rId54"/>
    <p:sldId id="626" r:id="rId55"/>
    <p:sldId id="568" r:id="rId56"/>
    <p:sldId id="619" r:id="rId57"/>
    <p:sldId id="620" r:id="rId58"/>
    <p:sldId id="569" r:id="rId59"/>
    <p:sldId id="622" r:id="rId60"/>
    <p:sldId id="570" r:id="rId61"/>
    <p:sldId id="571" r:id="rId62"/>
    <p:sldId id="572" r:id="rId63"/>
    <p:sldId id="573" r:id="rId64"/>
    <p:sldId id="574" r:id="rId65"/>
    <p:sldId id="575" r:id="rId66"/>
    <p:sldId id="576" r:id="rId67"/>
    <p:sldId id="580" r:id="rId68"/>
    <p:sldId id="553" r:id="rId69"/>
    <p:sldId id="554" r:id="rId70"/>
    <p:sldId id="555" r:id="rId71"/>
    <p:sldId id="556" r:id="rId72"/>
    <p:sldId id="557" r:id="rId73"/>
    <p:sldId id="581" r:id="rId74"/>
    <p:sldId id="582" r:id="rId75"/>
    <p:sldId id="583" r:id="rId76"/>
    <p:sldId id="584" r:id="rId77"/>
    <p:sldId id="585" r:id="rId78"/>
    <p:sldId id="586" r:id="rId79"/>
    <p:sldId id="621" r:id="rId80"/>
    <p:sldId id="587" r:id="rId81"/>
    <p:sldId id="588" r:id="rId82"/>
    <p:sldId id="590" r:id="rId83"/>
    <p:sldId id="589" r:id="rId84"/>
    <p:sldId id="558" r:id="rId85"/>
    <p:sldId id="559" r:id="rId86"/>
    <p:sldId id="577" r:id="rId87"/>
    <p:sldId id="578" r:id="rId88"/>
    <p:sldId id="579" r:id="rId89"/>
    <p:sldId id="591" r:id="rId90"/>
    <p:sldId id="592" r:id="rId91"/>
    <p:sldId id="593" r:id="rId92"/>
    <p:sldId id="594" r:id="rId93"/>
    <p:sldId id="603" r:id="rId9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1" d="100"/>
          <a:sy n="81" d="100"/>
        </p:scale>
        <p:origin x="1502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3D19C-7FCE-45BD-950F-68DEB6B35C88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9C22E-BBA5-4F2A-AD78-7449C7C47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FCDDD-2469-47CD-B984-C36B2454DF27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A5826-1834-4285-B3B8-651FF1934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i="1" dirty="0" smtClean="0"/>
              <a:t>PERIPHERAL </a:t>
            </a:r>
            <a:r>
              <a:rPr lang="en-US" sz="5400" b="1" i="1" dirty="0"/>
              <a:t>PRECOCITY </a:t>
            </a:r>
            <a:endParaRPr lang="en-US" sz="5400" b="1" i="1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Peripheral </a:t>
            </a:r>
            <a:r>
              <a:rPr lang="en-US" dirty="0"/>
              <a:t>precocious puberty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Gonadotropin-independent </a:t>
            </a:r>
            <a:r>
              <a:rPr lang="en-US" dirty="0"/>
              <a:t>precocious </a:t>
            </a:r>
            <a:r>
              <a:rPr lang="en-US" dirty="0" smtClean="0"/>
              <a:t>puberty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Dr. </a:t>
            </a:r>
            <a:r>
              <a:rPr lang="en-US" dirty="0" err="1" smtClean="0"/>
              <a:t>Payam</a:t>
            </a:r>
            <a:r>
              <a:rPr lang="en-US" dirty="0" smtClean="0"/>
              <a:t> </a:t>
            </a:r>
            <a:r>
              <a:rPr lang="en-US" dirty="0" err="1" smtClean="0"/>
              <a:t>Samei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5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Central precocious puberty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(CPP)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Central </a:t>
            </a:r>
            <a:r>
              <a:rPr lang="en-US" sz="3000" dirty="0"/>
              <a:t>precocious puberty </a:t>
            </a:r>
            <a:r>
              <a:rPr lang="en-US" sz="3000" dirty="0" smtClean="0"/>
              <a:t>is </a:t>
            </a:r>
            <a:r>
              <a:rPr lang="en-US" sz="3000" dirty="0"/>
              <a:t>caused by early maturation of the hypothalamic-pituitary-gonadal axis</a:t>
            </a:r>
            <a:r>
              <a:rPr lang="en-US" sz="3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9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these patients, the sexual characteristics are appropriate for the child's gender (</a:t>
            </a:r>
            <a:r>
              <a:rPr lang="en-US" dirty="0" err="1"/>
              <a:t>isosexual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3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Peripheral 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000" dirty="0"/>
              <a:t>Peripheral precocity </a:t>
            </a:r>
            <a:r>
              <a:rPr lang="en-US" sz="3000" dirty="0" smtClean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Excess </a:t>
            </a:r>
            <a:r>
              <a:rPr lang="en-US" sz="3000" dirty="0"/>
              <a:t>secretion of sex hormones (estrogens or androgens) from the gonads or adrenal </a:t>
            </a:r>
            <a:r>
              <a:rPr lang="en-US" sz="3000" dirty="0" smtClean="0"/>
              <a:t>glands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Exogenous </a:t>
            </a:r>
            <a:r>
              <a:rPr lang="en-US" sz="3000" dirty="0"/>
              <a:t>sources of sex </a:t>
            </a:r>
            <a:r>
              <a:rPr lang="en-US" sz="3000" dirty="0" smtClean="0"/>
              <a:t>steroids </a:t>
            </a:r>
          </a:p>
          <a:p>
            <a:pPr marL="0" indent="0">
              <a:buNone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Ectopic </a:t>
            </a:r>
            <a:r>
              <a:rPr lang="en-US" sz="3000" dirty="0"/>
              <a:t>production of gonadotropin from a germ cell tumor (</a:t>
            </a:r>
            <a:r>
              <a:rPr lang="en-US" sz="3000" dirty="0" err="1"/>
              <a:t>eg</a:t>
            </a:r>
            <a:r>
              <a:rPr lang="en-US" sz="3000" dirty="0"/>
              <a:t>, human chorionic gonadotropin, </a:t>
            </a:r>
            <a:r>
              <a:rPr lang="en-US" sz="3000" dirty="0" err="1"/>
              <a:t>hCG</a:t>
            </a:r>
            <a:r>
              <a:rPr lang="en-US" sz="3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33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Peripheral 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Further </a:t>
            </a:r>
            <a:r>
              <a:rPr lang="en-US" sz="3000" dirty="0"/>
              <a:t>characterization is based upon whether the sexual characteristics are appropriate for the child's gender (</a:t>
            </a:r>
            <a:r>
              <a:rPr lang="en-US" sz="3000" i="1" dirty="0" err="1">
                <a:solidFill>
                  <a:srgbClr val="FF0000"/>
                </a:solidFill>
              </a:rPr>
              <a:t>isosexual</a:t>
            </a:r>
            <a:r>
              <a:rPr lang="en-US" sz="3000" dirty="0"/>
              <a:t>) or inappropriate, with </a:t>
            </a:r>
            <a:r>
              <a:rPr lang="en-US" sz="3000" dirty="0" err="1"/>
              <a:t>virilization</a:t>
            </a:r>
            <a:r>
              <a:rPr lang="en-US" sz="3000" dirty="0"/>
              <a:t> of girls and feminization of boys (</a:t>
            </a:r>
            <a:r>
              <a:rPr lang="en-US" sz="3000" i="1" dirty="0" err="1">
                <a:solidFill>
                  <a:srgbClr val="FF0000"/>
                </a:solidFill>
              </a:rPr>
              <a:t>contrasexual</a:t>
            </a:r>
            <a:r>
              <a:rPr lang="en-US" sz="30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9015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Peripheral 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Follicle-stimulating </a:t>
            </a:r>
            <a:r>
              <a:rPr lang="en-US" dirty="0"/>
              <a:t>hormone (FSH) and luteinizing hormone (LH) levels are suppressed (in the </a:t>
            </a:r>
            <a:r>
              <a:rPr lang="en-US" dirty="0" err="1"/>
              <a:t>prepubertal</a:t>
            </a:r>
            <a:r>
              <a:rPr lang="en-US" dirty="0"/>
              <a:t> range) and do not increase substantially with gonadotropin-releasing hormone (</a:t>
            </a:r>
            <a:r>
              <a:rPr lang="en-US" dirty="0" err="1"/>
              <a:t>GnRH</a:t>
            </a:r>
            <a:r>
              <a:rPr lang="en-US" dirty="0"/>
              <a:t>) stimulation.</a:t>
            </a:r>
          </a:p>
        </p:txBody>
      </p:sp>
    </p:spTree>
    <p:extLst>
      <p:ext uri="{BB962C8B-B14F-4D97-AF65-F5344CB8AC3E}">
        <p14:creationId xmlns:p14="http://schemas.microsoft.com/office/powerpoint/2010/main" val="306253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Peripheral precocity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approach to treatment for peripheral precocity depends on the cause. </a:t>
            </a:r>
            <a:endParaRPr lang="en-US" dirty="0" smtClean="0"/>
          </a:p>
          <a:p>
            <a:endParaRPr lang="en-US" dirty="0"/>
          </a:p>
          <a:p>
            <a:r>
              <a:rPr lang="en-US" i="1" strike="sngStrike" dirty="0" err="1" smtClean="0">
                <a:solidFill>
                  <a:srgbClr val="C00000"/>
                </a:solidFill>
              </a:rPr>
              <a:t>GnRH</a:t>
            </a:r>
            <a:r>
              <a:rPr lang="en-US" i="1" strike="sngStrike" dirty="0" smtClean="0">
                <a:solidFill>
                  <a:srgbClr val="C00000"/>
                </a:solidFill>
              </a:rPr>
              <a:t> </a:t>
            </a:r>
            <a:r>
              <a:rPr lang="en-US" i="1" strike="sngStrike" dirty="0">
                <a:solidFill>
                  <a:srgbClr val="C00000"/>
                </a:solidFill>
              </a:rPr>
              <a:t>agonist </a:t>
            </a:r>
            <a:r>
              <a:rPr lang="en-US" dirty="0"/>
              <a:t>therapy is ineffective, in contrast to patients with central precocious puberty (CPP). </a:t>
            </a:r>
          </a:p>
        </p:txBody>
      </p:sp>
    </p:spTree>
    <p:extLst>
      <p:ext uri="{BB962C8B-B14F-4D97-AF65-F5344CB8AC3E}">
        <p14:creationId xmlns:p14="http://schemas.microsoft.com/office/powerpoint/2010/main" val="30705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Benign or non-progressive pubertal variants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000" dirty="0" smtClean="0"/>
              <a:t>Benign </a:t>
            </a:r>
            <a:r>
              <a:rPr lang="en-US" sz="3000" dirty="0"/>
              <a:t>pubertal variants </a:t>
            </a:r>
            <a:r>
              <a:rPr lang="en-US" sz="3000" dirty="0" smtClean="0"/>
              <a:t>:</a:t>
            </a:r>
          </a:p>
          <a:p>
            <a:pPr marL="0" indent="0">
              <a:buNone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Isolated </a:t>
            </a:r>
            <a:r>
              <a:rPr lang="en-US" sz="3000" dirty="0"/>
              <a:t>breast development in girls (</a:t>
            </a:r>
            <a:r>
              <a:rPr lang="en-US" sz="3000" i="1" dirty="0">
                <a:solidFill>
                  <a:srgbClr val="FF0000"/>
                </a:solidFill>
              </a:rPr>
              <a:t>premature </a:t>
            </a:r>
            <a:r>
              <a:rPr lang="en-US" sz="3000" i="1" dirty="0" err="1">
                <a:solidFill>
                  <a:srgbClr val="FF0000"/>
                </a:solidFill>
              </a:rPr>
              <a:t>thelarche</a:t>
            </a:r>
            <a:r>
              <a:rPr lang="en-US" sz="3000" dirty="0" smtClean="0"/>
              <a:t>)</a:t>
            </a:r>
          </a:p>
          <a:p>
            <a:pPr marL="0" indent="0">
              <a:buNone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Isolated </a:t>
            </a:r>
            <a:r>
              <a:rPr lang="en-US" sz="3000" dirty="0"/>
              <a:t>androgen-mediated </a:t>
            </a:r>
            <a:r>
              <a:rPr lang="en-US" sz="3000" dirty="0" smtClean="0"/>
              <a:t>sexual characteristics  (</a:t>
            </a:r>
            <a:r>
              <a:rPr lang="en-US" sz="3000" dirty="0"/>
              <a:t>such as pubic and/or axillary hair, acne, and apocrine odor</a:t>
            </a:r>
            <a:r>
              <a:rPr lang="en-US" sz="3000" dirty="0" smtClean="0"/>
              <a:t>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0311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Peripheral 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Girls only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Boys </a:t>
            </a:r>
            <a:r>
              <a:rPr lang="en-US" dirty="0" smtClean="0"/>
              <a:t>only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Girls and boys</a:t>
            </a:r>
          </a:p>
        </p:txBody>
      </p:sp>
    </p:spTree>
    <p:extLst>
      <p:ext uri="{BB962C8B-B14F-4D97-AF65-F5344CB8AC3E}">
        <p14:creationId xmlns:p14="http://schemas.microsoft.com/office/powerpoint/2010/main" val="37643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Girls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Ovarian </a:t>
            </a:r>
            <a:r>
              <a:rPr lang="en-US" i="1" dirty="0"/>
              <a:t>cysts </a:t>
            </a:r>
            <a:endParaRPr lang="en-US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/>
              <a:t>Ovarian tumor</a:t>
            </a:r>
          </a:p>
        </p:txBody>
      </p:sp>
    </p:spTree>
    <p:extLst>
      <p:ext uri="{BB962C8B-B14F-4D97-AF65-F5344CB8AC3E}">
        <p14:creationId xmlns:p14="http://schemas.microsoft.com/office/powerpoint/2010/main" val="42663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Boys </a:t>
            </a:r>
            <a:r>
              <a:rPr lang="en-US" dirty="0"/>
              <a:t>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i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 smtClean="0"/>
              <a:t>Leydig</a:t>
            </a:r>
            <a:r>
              <a:rPr lang="en-US" i="1" dirty="0" smtClean="0"/>
              <a:t> </a:t>
            </a:r>
            <a:r>
              <a:rPr lang="en-US" i="1" dirty="0"/>
              <a:t>cell </a:t>
            </a:r>
            <a:r>
              <a:rPr lang="en-US" i="1" dirty="0" smtClean="0"/>
              <a:t>tumor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/>
              <a:t>hCG</a:t>
            </a:r>
            <a:r>
              <a:rPr lang="en-US" i="1" dirty="0"/>
              <a:t>-secreting germ cell tumors </a:t>
            </a:r>
            <a:endParaRPr lang="en-US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/>
              <a:t>Familial male-limited precocious puberty</a:t>
            </a:r>
          </a:p>
        </p:txBody>
      </p:sp>
    </p:spTree>
    <p:extLst>
      <p:ext uri="{BB962C8B-B14F-4D97-AF65-F5344CB8AC3E}">
        <p14:creationId xmlns:p14="http://schemas.microsoft.com/office/powerpoint/2010/main" val="415933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1</a:t>
            </a:r>
            <a:r>
              <a:rPr lang="en-US" dirty="0"/>
              <a:t>. Williams 2016</a:t>
            </a:r>
          </a:p>
          <a:p>
            <a:pPr marL="0" indent="0">
              <a:buNone/>
            </a:pPr>
            <a:r>
              <a:rPr lang="en-US" dirty="0"/>
              <a:t>        2. Sperling 2014</a:t>
            </a:r>
          </a:p>
          <a:p>
            <a:pPr marL="0" indent="0">
              <a:buNone/>
            </a:pPr>
            <a:r>
              <a:rPr lang="en-US" dirty="0"/>
              <a:t>        3. Up to </a:t>
            </a:r>
            <a:r>
              <a:rPr lang="en-US" dirty="0" smtClean="0"/>
              <a:t>Date 2017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49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Girls and boys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Exogenous </a:t>
            </a:r>
            <a:r>
              <a:rPr lang="en-US" sz="3000" dirty="0"/>
              <a:t>sex steroids (estradiol and testosterone creams</a:t>
            </a:r>
            <a:r>
              <a:rPr lang="en-US" sz="30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McCune-Albright </a:t>
            </a:r>
            <a:r>
              <a:rPr lang="en-US" sz="3000" dirty="0" smtClean="0"/>
              <a:t>syndrome (</a:t>
            </a:r>
            <a:r>
              <a:rPr lang="en-US" sz="3000" dirty="0"/>
              <a:t>girls&gt;boys</a:t>
            </a:r>
            <a:r>
              <a:rPr lang="en-US" sz="3000" dirty="0" smtClean="0"/>
              <a:t>)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Primary </a:t>
            </a:r>
            <a:r>
              <a:rPr lang="en-US" sz="3000" dirty="0" smtClean="0"/>
              <a:t>hypothyroidism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Congenital adrenal </a:t>
            </a:r>
            <a:r>
              <a:rPr lang="en-US" sz="3000" dirty="0" smtClean="0"/>
              <a:t>hyperplasia (</a:t>
            </a:r>
            <a:r>
              <a:rPr lang="en-US" sz="3000" i="1" dirty="0">
                <a:solidFill>
                  <a:srgbClr val="FF0000"/>
                </a:solidFill>
              </a:rPr>
              <a:t>untreated</a:t>
            </a:r>
            <a:r>
              <a:rPr lang="en-US" sz="3000" dirty="0" smtClean="0"/>
              <a:t>)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err="1"/>
              <a:t>Virilizing</a:t>
            </a:r>
            <a:r>
              <a:rPr lang="en-US" sz="3000" dirty="0"/>
              <a:t> adrenal tumor</a:t>
            </a:r>
          </a:p>
        </p:txBody>
      </p:sp>
    </p:spTree>
    <p:extLst>
      <p:ext uri="{BB962C8B-B14F-4D97-AF65-F5344CB8AC3E}">
        <p14:creationId xmlns:p14="http://schemas.microsoft.com/office/powerpoint/2010/main" val="197041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14" y="2720181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/>
              <a:t>Girls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1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Ovarian </a:t>
            </a:r>
            <a:r>
              <a:rPr lang="en-US" dirty="0"/>
              <a:t>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 large functioning follicular cyst of the ovaries is the most common cause of peripheral precocity in </a:t>
            </a:r>
            <a:r>
              <a:rPr lang="en-US" sz="3000" dirty="0" smtClean="0"/>
              <a:t>girls.</a:t>
            </a:r>
          </a:p>
          <a:p>
            <a:endParaRPr lang="en-US" sz="3000" dirty="0"/>
          </a:p>
          <a:p>
            <a:r>
              <a:rPr lang="en-US" sz="3000" dirty="0" smtClean="0"/>
              <a:t> </a:t>
            </a:r>
            <a:r>
              <a:rPr lang="en-US" sz="3000" dirty="0"/>
              <a:t>Affected patients often present with breast development, followed by an episode of vaginal bleeding, which occurs due to estrogen withdrawal once the cyst has regressed. </a:t>
            </a:r>
          </a:p>
        </p:txBody>
      </p:sp>
    </p:spTree>
    <p:extLst>
      <p:ext uri="{BB962C8B-B14F-4D97-AF65-F5344CB8AC3E}">
        <p14:creationId xmlns:p14="http://schemas.microsoft.com/office/powerpoint/2010/main" val="72661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Ovarian 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/>
              <a:t>Chronic abdominal aching pain, either periumbilical or localized to a lower quadrant, may be </a:t>
            </a:r>
            <a:r>
              <a:rPr lang="en-US" sz="3000" dirty="0" smtClean="0"/>
              <a:t>present.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9676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Ovarian 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cysts may appear and regress spontaneously, so conservative management is usually </a:t>
            </a:r>
            <a:r>
              <a:rPr lang="en-US" dirty="0" smtClean="0"/>
              <a:t>appropriate.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Large cysts may predispose to ovarian torsion.</a:t>
            </a:r>
          </a:p>
        </p:txBody>
      </p:sp>
    </p:spTree>
    <p:extLst>
      <p:ext uri="{BB962C8B-B14F-4D97-AF65-F5344CB8AC3E}">
        <p14:creationId xmlns:p14="http://schemas.microsoft.com/office/powerpoint/2010/main" val="421610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Ovarian 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ovarian mass that </a:t>
            </a:r>
            <a:r>
              <a:rPr lang="en-US" dirty="0" smtClean="0"/>
              <a:t>is: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Purely </a:t>
            </a:r>
            <a:r>
              <a:rPr lang="en-US" dirty="0"/>
              <a:t>cystic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Few </a:t>
            </a:r>
            <a:r>
              <a:rPr lang="en-US" dirty="0"/>
              <a:t>internal </a:t>
            </a:r>
            <a:r>
              <a:rPr lang="en-US" dirty="0" smtClean="0"/>
              <a:t>echoes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No </a:t>
            </a:r>
            <a:r>
              <a:rPr lang="en-US" dirty="0"/>
              <a:t>complex features (</a:t>
            </a:r>
            <a:r>
              <a:rPr lang="en-US" dirty="0" err="1"/>
              <a:t>septation</a:t>
            </a:r>
            <a:r>
              <a:rPr lang="en-US" dirty="0"/>
              <a:t>, increased solid tissue, or calcification) </a:t>
            </a:r>
            <a:endParaRPr lang="en-US" dirty="0" smtClean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Almost </a:t>
            </a:r>
            <a:r>
              <a:rPr lang="en-US" dirty="0"/>
              <a:t>certainly </a:t>
            </a:r>
            <a:r>
              <a:rPr lang="en-US" b="1" i="1" dirty="0"/>
              <a:t>benign</a:t>
            </a:r>
            <a:r>
              <a:rPr lang="en-US" dirty="0"/>
              <a:t> and can be managed by observation. </a:t>
            </a:r>
          </a:p>
        </p:txBody>
      </p:sp>
    </p:spTree>
    <p:extLst>
      <p:ext uri="{BB962C8B-B14F-4D97-AF65-F5344CB8AC3E}">
        <p14:creationId xmlns:p14="http://schemas.microsoft.com/office/powerpoint/2010/main" val="18112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Ovarian 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follow-up ultrasound examination in four to eight weeks should be performed.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cyst has not resolved and the ultrasonic characteristics are still reassuring, then continued observation is appropriate as long as the girl remains asymptomatic.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Ovarian 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i="1" dirty="0">
                <a:solidFill>
                  <a:srgbClr val="FF0000"/>
                </a:solidFill>
              </a:rPr>
              <a:t>Torsion </a:t>
            </a:r>
            <a:r>
              <a:rPr lang="en-US" i="1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Nausea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Vomiting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Pallor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Leukocytosis </a:t>
            </a:r>
            <a:r>
              <a:rPr lang="en-US" dirty="0"/>
              <a:t>(with left shift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Followed </a:t>
            </a:r>
            <a:r>
              <a:rPr lang="en-US" dirty="0"/>
              <a:t>by less severe localized </a:t>
            </a:r>
            <a:r>
              <a:rPr lang="en-US" dirty="0" smtClean="0"/>
              <a:t>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Ovarian 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i="1" dirty="0" smtClean="0">
              <a:solidFill>
                <a:srgbClr val="FF0000"/>
              </a:solidFill>
            </a:endParaRPr>
          </a:p>
          <a:p>
            <a:r>
              <a:rPr lang="en-US" sz="3000" dirty="0" smtClean="0"/>
              <a:t>Autonomously functioning ovarian </a:t>
            </a:r>
            <a:r>
              <a:rPr lang="en-US" sz="3000" dirty="0"/>
              <a:t>follicular cysts, whether recurrent or </a:t>
            </a:r>
            <a:r>
              <a:rPr lang="en-US" sz="3000" dirty="0" smtClean="0"/>
              <a:t>manifesting in </a:t>
            </a:r>
            <a:r>
              <a:rPr lang="en-US" sz="3000" dirty="0"/>
              <a:t>an isolated episode, often respond to </a:t>
            </a:r>
            <a:r>
              <a:rPr lang="en-US" sz="3000" dirty="0" smtClean="0"/>
              <a:t>treatment with </a:t>
            </a:r>
            <a:r>
              <a:rPr lang="en-US" sz="3000" b="1" i="1" dirty="0"/>
              <a:t>oral</a:t>
            </a:r>
            <a:r>
              <a:rPr lang="en-US" sz="3000" dirty="0"/>
              <a:t> </a:t>
            </a:r>
            <a:r>
              <a:rPr lang="en-US" sz="3000" b="1" i="1" dirty="0"/>
              <a:t>medroxyprogesterone acetate</a:t>
            </a:r>
            <a:r>
              <a:rPr lang="en-US" sz="3000" dirty="0"/>
              <a:t>, which seems </a:t>
            </a:r>
            <a:r>
              <a:rPr lang="en-US" sz="3000" dirty="0" smtClean="0"/>
              <a:t>to prevent </a:t>
            </a:r>
            <a:r>
              <a:rPr lang="en-US" sz="3000" dirty="0"/>
              <a:t>recurrence, to accelerate involution of the </a:t>
            </a:r>
            <a:r>
              <a:rPr lang="en-US" sz="3000" dirty="0" smtClean="0"/>
              <a:t>follicular cysts, </a:t>
            </a:r>
            <a:r>
              <a:rPr lang="en-US" sz="3000" dirty="0"/>
              <a:t>and to reduce the risk of torsion. </a:t>
            </a:r>
          </a:p>
        </p:txBody>
      </p:sp>
    </p:spTree>
    <p:extLst>
      <p:ext uri="{BB962C8B-B14F-4D97-AF65-F5344CB8AC3E}">
        <p14:creationId xmlns:p14="http://schemas.microsoft.com/office/powerpoint/2010/main" val="33818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Ovarian </a:t>
            </a:r>
            <a:r>
              <a:rPr lang="en-US" i="1" dirty="0">
                <a:solidFill>
                  <a:srgbClr val="FF0000"/>
                </a:solidFill>
              </a:rPr>
              <a:t>cysts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use of </a:t>
            </a:r>
            <a:r>
              <a:rPr lang="en-US" dirty="0" smtClean="0"/>
              <a:t>a potent </a:t>
            </a:r>
            <a:r>
              <a:rPr lang="en-US" dirty="0"/>
              <a:t>aromatase inhibitor such as </a:t>
            </a:r>
            <a:r>
              <a:rPr lang="en-US" dirty="0" err="1"/>
              <a:t>letrozole</a:t>
            </a:r>
            <a:r>
              <a:rPr lang="en-US" dirty="0"/>
              <a:t> to </a:t>
            </a:r>
            <a:r>
              <a:rPr lang="en-US" dirty="0" smtClean="0"/>
              <a:t>reduce estradiol </a:t>
            </a:r>
            <a:r>
              <a:rPr lang="en-US" dirty="0"/>
              <a:t>secretion is another potential approach to </a:t>
            </a:r>
            <a:r>
              <a:rPr lang="en-US" dirty="0" smtClean="0"/>
              <a:t>treatment.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Precocious </a:t>
            </a:r>
            <a:r>
              <a:rPr lang="en-US" sz="3000" dirty="0"/>
              <a:t>puberty is the onset of pubertal development at an age that is 2 to 2.5 standard deviations (SD) earlier than population norms. </a:t>
            </a:r>
          </a:p>
        </p:txBody>
      </p:sp>
    </p:spTree>
    <p:extLst>
      <p:ext uri="{BB962C8B-B14F-4D97-AF65-F5344CB8AC3E}">
        <p14:creationId xmlns:p14="http://schemas.microsoft.com/office/powerpoint/2010/main" val="9804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Ovarian tumors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Ovarian </a:t>
            </a:r>
            <a:r>
              <a:rPr lang="en-US" dirty="0"/>
              <a:t>tumors are a rare cause of peripheral precocity in girls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i="1" dirty="0"/>
              <a:t>Granulosa cell tumors</a:t>
            </a:r>
            <a:r>
              <a:rPr lang="en-US" dirty="0"/>
              <a:t>, the most common type, typically present as </a:t>
            </a:r>
            <a:r>
              <a:rPr lang="en-US" dirty="0" err="1"/>
              <a:t>isosexual</a:t>
            </a:r>
            <a:r>
              <a:rPr lang="en-US" dirty="0"/>
              <a:t> </a:t>
            </a:r>
            <a:r>
              <a:rPr lang="en-US" dirty="0" smtClean="0"/>
              <a:t>precocity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1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/>
              <a:t>Boys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5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Leydig</a:t>
            </a:r>
            <a:r>
              <a:rPr lang="en-US" dirty="0" smtClean="0"/>
              <a:t> </a:t>
            </a:r>
            <a:r>
              <a:rPr lang="en-US" dirty="0"/>
              <a:t>cell tumors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Leydig</a:t>
            </a:r>
            <a:r>
              <a:rPr lang="en-US" dirty="0" smtClean="0"/>
              <a:t> </a:t>
            </a:r>
            <a:r>
              <a:rPr lang="en-US" dirty="0"/>
              <a:t>cell tumor should be considered in any boy with asymmetric testicular enlargement.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These testosterone-secreting tumors are almost always benign and are readily cured by surgical removal </a:t>
            </a:r>
          </a:p>
        </p:txBody>
      </p:sp>
    </p:spTree>
    <p:extLst>
      <p:ext uri="{BB962C8B-B14F-4D97-AF65-F5344CB8AC3E}">
        <p14:creationId xmlns:p14="http://schemas.microsoft.com/office/powerpoint/2010/main" val="25580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hCG</a:t>
            </a:r>
            <a:r>
              <a:rPr lang="en-US" dirty="0" smtClean="0"/>
              <a:t>-secreting </a:t>
            </a:r>
            <a:r>
              <a:rPr lang="en-US" dirty="0"/>
              <a:t>germ cell tumors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Germ-cell </a:t>
            </a:r>
            <a:r>
              <a:rPr lang="en-US" sz="3000" dirty="0"/>
              <a:t>tumors secrete </a:t>
            </a:r>
            <a:r>
              <a:rPr lang="en-US" sz="3000" dirty="0" err="1"/>
              <a:t>hCG</a:t>
            </a:r>
            <a:r>
              <a:rPr lang="en-US" sz="3000" dirty="0"/>
              <a:t>, which in boys activates LH receptors on the </a:t>
            </a:r>
            <a:r>
              <a:rPr lang="en-US" sz="3000" dirty="0" err="1"/>
              <a:t>Leydig</a:t>
            </a:r>
            <a:r>
              <a:rPr lang="en-US" sz="3000" dirty="0"/>
              <a:t> cells, resulting in increased testosterone </a:t>
            </a:r>
            <a:r>
              <a:rPr lang="en-US" sz="3000" dirty="0" smtClean="0"/>
              <a:t>production. </a:t>
            </a:r>
          </a:p>
        </p:txBody>
      </p:sp>
    </p:spTree>
    <p:extLst>
      <p:ext uri="{BB962C8B-B14F-4D97-AF65-F5344CB8AC3E}">
        <p14:creationId xmlns:p14="http://schemas.microsoft.com/office/powerpoint/2010/main" val="11278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>
                <a:solidFill>
                  <a:srgbClr val="FF0000"/>
                </a:solidFill>
              </a:rPr>
              <a:t>hCG</a:t>
            </a:r>
            <a:r>
              <a:rPr lang="en-US" i="1" dirty="0">
                <a:solidFill>
                  <a:srgbClr val="FF0000"/>
                </a:solidFill>
              </a:rPr>
              <a:t>-secreting germ cell tumors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increase in testicular size (usually only to an early pubertal size) is less than expected for the serum testosterone concentration and degree of pubertal development.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This is because most of the testis is made up of tubular elements whose maturation depends upon FSH.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0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>
                <a:solidFill>
                  <a:srgbClr val="FF0000"/>
                </a:solidFill>
              </a:rPr>
              <a:t>hCG</a:t>
            </a:r>
            <a:r>
              <a:rPr lang="en-US" i="1" dirty="0">
                <a:solidFill>
                  <a:srgbClr val="FF0000"/>
                </a:solidFill>
              </a:rPr>
              <a:t>-secreting germ cell tumors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 </a:t>
            </a:r>
          </a:p>
          <a:p>
            <a:r>
              <a:rPr lang="en-US" sz="3000" dirty="0" smtClean="0"/>
              <a:t>In </a:t>
            </a:r>
            <a:r>
              <a:rPr lang="en-US" sz="3000" dirty="0"/>
              <a:t>girls, </a:t>
            </a:r>
            <a:r>
              <a:rPr lang="en-US" sz="3000" dirty="0" err="1"/>
              <a:t>hCG</a:t>
            </a:r>
            <a:r>
              <a:rPr lang="en-US" sz="3000" dirty="0"/>
              <a:t>-secreting tumors do not lead to precocious puberty because activation of both FSH and LH receptors is needed for estrogen biosynthesis.</a:t>
            </a:r>
          </a:p>
        </p:txBody>
      </p:sp>
    </p:spTree>
    <p:extLst>
      <p:ext uri="{BB962C8B-B14F-4D97-AF65-F5344CB8AC3E}">
        <p14:creationId xmlns:p14="http://schemas.microsoft.com/office/powerpoint/2010/main" val="39920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>
                <a:solidFill>
                  <a:srgbClr val="FF0000"/>
                </a:solidFill>
              </a:rPr>
              <a:t>hCG</a:t>
            </a:r>
            <a:r>
              <a:rPr lang="en-US" i="1" dirty="0">
                <a:solidFill>
                  <a:srgbClr val="FF0000"/>
                </a:solidFill>
              </a:rPr>
              <a:t>-secreting germ cell tumors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All </a:t>
            </a:r>
            <a:r>
              <a:rPr lang="en-US" sz="3000" dirty="0"/>
              <a:t>males with anterior mediastinal </a:t>
            </a:r>
            <a:r>
              <a:rPr lang="en-US" sz="3000" dirty="0" err="1"/>
              <a:t>germinomas</a:t>
            </a:r>
            <a:r>
              <a:rPr lang="en-US" sz="3000" dirty="0"/>
              <a:t> should have a karyotype because these tumors may be associated with </a:t>
            </a:r>
            <a:r>
              <a:rPr lang="en-US" sz="3000" i="1" u="sng" dirty="0" err="1"/>
              <a:t>Klinefelter</a:t>
            </a:r>
            <a:r>
              <a:rPr lang="en-US" sz="3000" i="1" u="sng" dirty="0"/>
              <a:t> syndrome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42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Familial male-limited precocious puberty</a:t>
            </a:r>
            <a:br>
              <a:rPr lang="en-US" sz="3400" dirty="0"/>
            </a:br>
            <a:r>
              <a:rPr lang="en-US" sz="3400" dirty="0" smtClean="0"/>
              <a:t>(Familial </a:t>
            </a:r>
            <a:r>
              <a:rPr lang="en-US" sz="3400" dirty="0" err="1" smtClean="0"/>
              <a:t>testotoxicosis</a:t>
            </a:r>
            <a:r>
              <a:rPr lang="en-US" sz="3400" dirty="0" smtClean="0"/>
              <a:t>)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Activating </a:t>
            </a:r>
            <a:r>
              <a:rPr lang="en-US" sz="3000" dirty="0"/>
              <a:t>mutation in the LH receptor gene, which results in premature </a:t>
            </a:r>
            <a:r>
              <a:rPr lang="en-US" sz="3000" dirty="0" err="1"/>
              <a:t>Leydig</a:t>
            </a:r>
            <a:r>
              <a:rPr lang="en-US" sz="3000" dirty="0"/>
              <a:t> cell maturation and testosterone </a:t>
            </a:r>
            <a:r>
              <a:rPr lang="en-US" sz="3000" dirty="0" smtClean="0"/>
              <a:t>secretion.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Inherited </a:t>
            </a:r>
            <a:r>
              <a:rPr lang="en-US" sz="3000" dirty="0"/>
              <a:t>as an autosomal </a:t>
            </a:r>
            <a:r>
              <a:rPr lang="en-US" sz="3000" dirty="0" smtClean="0"/>
              <a:t>dominant.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891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Familial </a:t>
            </a:r>
            <a:r>
              <a:rPr lang="en-US" i="1" dirty="0" err="1">
                <a:solidFill>
                  <a:srgbClr val="FF0000"/>
                </a:solidFill>
              </a:rPr>
              <a:t>testotoxicosis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Affected boys typically present between one to four years of 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7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/>
              <a:t>Both girls and boys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8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Precocious </a:t>
            </a:r>
            <a:r>
              <a:rPr lang="en-US" dirty="0"/>
              <a:t>puberty is </a:t>
            </a:r>
            <a:r>
              <a:rPr lang="en-US" i="1" u="sng" dirty="0">
                <a:solidFill>
                  <a:schemeClr val="accent2">
                    <a:lumMod val="75000"/>
                  </a:schemeClr>
                </a:solidFill>
              </a:rPr>
              <a:t>traditionally</a:t>
            </a:r>
            <a:r>
              <a:rPr lang="en-US" dirty="0"/>
              <a:t> defined as the onset of secondary sexual characteristics before the age of </a:t>
            </a:r>
            <a:r>
              <a:rPr lang="en-US" i="1" dirty="0">
                <a:solidFill>
                  <a:srgbClr val="7030A0"/>
                </a:solidFill>
              </a:rPr>
              <a:t>eight years in girls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nine years in </a:t>
            </a:r>
            <a:r>
              <a:rPr lang="en-US" dirty="0" smtClean="0">
                <a:solidFill>
                  <a:srgbClr val="FF0000"/>
                </a:solidFill>
              </a:rPr>
              <a:t>boys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0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Primary </a:t>
            </a:r>
            <a:r>
              <a:rPr lang="en-US" i="1" dirty="0">
                <a:solidFill>
                  <a:srgbClr val="FF0000"/>
                </a:solidFill>
              </a:rPr>
              <a:t>hypothyroidism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Children </a:t>
            </a:r>
            <a:r>
              <a:rPr lang="en-US" dirty="0"/>
              <a:t>with severe, long-standing primary hypothyroidism occasionally present with precocious puberty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i="1" dirty="0">
                <a:solidFill>
                  <a:srgbClr val="7030A0"/>
                </a:solidFill>
              </a:rPr>
              <a:t> </a:t>
            </a:r>
            <a:r>
              <a:rPr lang="en-US" i="1" dirty="0" smtClean="0">
                <a:solidFill>
                  <a:srgbClr val="7030A0"/>
                </a:solidFill>
              </a:rPr>
              <a:t>   (</a:t>
            </a:r>
            <a:r>
              <a:rPr lang="en-US" i="1" dirty="0">
                <a:solidFill>
                  <a:srgbClr val="7030A0"/>
                </a:solidFill>
              </a:rPr>
              <a:t>Van </a:t>
            </a:r>
            <a:r>
              <a:rPr lang="en-US" i="1" dirty="0" err="1">
                <a:solidFill>
                  <a:srgbClr val="7030A0"/>
                </a:solidFill>
              </a:rPr>
              <a:t>Wyk</a:t>
            </a:r>
            <a:r>
              <a:rPr lang="en-US" i="1" dirty="0">
                <a:solidFill>
                  <a:srgbClr val="7030A0"/>
                </a:solidFill>
              </a:rPr>
              <a:t>–</a:t>
            </a:r>
            <a:r>
              <a:rPr lang="en-US" i="1" dirty="0" err="1">
                <a:solidFill>
                  <a:srgbClr val="7030A0"/>
                </a:solidFill>
              </a:rPr>
              <a:t>Grumbach</a:t>
            </a:r>
            <a:r>
              <a:rPr lang="en-US" i="1" dirty="0">
                <a:solidFill>
                  <a:srgbClr val="7030A0"/>
                </a:solidFill>
              </a:rPr>
              <a:t> </a:t>
            </a:r>
            <a:r>
              <a:rPr lang="en-US" i="1" dirty="0" smtClean="0">
                <a:solidFill>
                  <a:srgbClr val="7030A0"/>
                </a:solidFill>
              </a:rPr>
              <a:t>syndrome)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1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Primary hypothyroidism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In girls, </a:t>
            </a:r>
            <a:r>
              <a:rPr lang="en-US" sz="3000" dirty="0" smtClean="0"/>
              <a:t>this </a:t>
            </a:r>
            <a:r>
              <a:rPr lang="en-US" sz="3000" dirty="0"/>
              <a:t>syndrome is often characterized by </a:t>
            </a:r>
            <a:r>
              <a:rPr lang="en-US" sz="3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 err="1" smtClean="0">
                <a:solidFill>
                  <a:srgbClr val="FF0000"/>
                </a:solidFill>
              </a:rPr>
              <a:t>Galactorrhea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: Often </a:t>
            </a:r>
            <a:r>
              <a:rPr lang="en-US" sz="3000" dirty="0"/>
              <a:t>not spontaneous; a few drops of </a:t>
            </a:r>
            <a:r>
              <a:rPr lang="en-US" sz="3000" dirty="0" smtClean="0"/>
              <a:t>milky fluid </a:t>
            </a:r>
            <a:r>
              <a:rPr lang="en-US" sz="3000" dirty="0"/>
              <a:t>may become apparent only upon “milking” </a:t>
            </a:r>
            <a:r>
              <a:rPr lang="en-US" sz="3000" dirty="0" smtClean="0"/>
              <a:t>the </a:t>
            </a:r>
            <a:r>
              <a:rPr lang="en-US" sz="3000" dirty="0" err="1" smtClean="0"/>
              <a:t>subareolar</a:t>
            </a:r>
            <a:r>
              <a:rPr lang="en-US" sz="3000" dirty="0" smtClean="0"/>
              <a:t> </a:t>
            </a:r>
            <a:r>
              <a:rPr lang="en-US" sz="3000" dirty="0"/>
              <a:t>ductal tissue</a:t>
            </a:r>
            <a:r>
              <a:rPr lang="en-US" sz="3000" dirty="0" smtClean="0"/>
              <a:t>.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>
                <a:solidFill>
                  <a:srgbClr val="FF0000"/>
                </a:solidFill>
              </a:rPr>
              <a:t>Multicystic</a:t>
            </a:r>
            <a:r>
              <a:rPr lang="en-US" sz="3000" i="1" dirty="0">
                <a:solidFill>
                  <a:srgbClr val="FF0000"/>
                </a:solidFill>
              </a:rPr>
              <a:t> ovaries </a:t>
            </a:r>
            <a:r>
              <a:rPr lang="en-US" sz="3000" dirty="0" smtClean="0"/>
              <a:t>: Often demonstrable </a:t>
            </a:r>
            <a:r>
              <a:rPr lang="en-US" sz="3000" dirty="0"/>
              <a:t>by </a:t>
            </a:r>
            <a:r>
              <a:rPr lang="en-US" sz="3000" dirty="0" smtClean="0"/>
              <a:t>ultrasonography.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>
                <a:solidFill>
                  <a:srgbClr val="FF0000"/>
                </a:solidFill>
              </a:rPr>
              <a:t>Recurrent vaginal bleeding</a:t>
            </a:r>
            <a:endParaRPr lang="en-US" sz="3000" i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095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Primary hypothyroidism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boys </a:t>
            </a:r>
            <a:r>
              <a:rPr lang="en-US" dirty="0"/>
              <a:t>present </a:t>
            </a:r>
            <a:r>
              <a:rPr lang="en-US" dirty="0" smtClean="0"/>
              <a:t>with: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rgbClr val="7030A0"/>
                </a:solidFill>
              </a:rPr>
              <a:t> Premature </a:t>
            </a:r>
            <a:r>
              <a:rPr lang="en-US" i="1" dirty="0">
                <a:solidFill>
                  <a:srgbClr val="7030A0"/>
                </a:solidFill>
              </a:rPr>
              <a:t>testicular </a:t>
            </a:r>
            <a:r>
              <a:rPr lang="en-US" i="1" dirty="0" smtClean="0">
                <a:solidFill>
                  <a:srgbClr val="7030A0"/>
                </a:solidFill>
              </a:rPr>
              <a:t>enlargement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Primary hypothyroidism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unique </a:t>
            </a:r>
            <a:r>
              <a:rPr lang="en-US" dirty="0" smtClean="0"/>
              <a:t>diagnostic feature </a:t>
            </a:r>
            <a:r>
              <a:rPr lang="en-US" dirty="0"/>
              <a:t>of the Van </a:t>
            </a:r>
            <a:r>
              <a:rPr lang="en-US" dirty="0" err="1"/>
              <a:t>Wyk</a:t>
            </a:r>
            <a:r>
              <a:rPr lang="en-US" dirty="0"/>
              <a:t>–</a:t>
            </a:r>
            <a:r>
              <a:rPr lang="en-US" dirty="0" err="1"/>
              <a:t>Grumbach</a:t>
            </a:r>
            <a:r>
              <a:rPr lang="en-US" dirty="0"/>
              <a:t> syndrome is </a:t>
            </a:r>
            <a:r>
              <a:rPr lang="en-US" dirty="0" smtClean="0"/>
              <a:t>the combination </a:t>
            </a:r>
            <a:r>
              <a:rPr lang="en-US" dirty="0"/>
              <a:t>of delayed bone age with apparent </a:t>
            </a:r>
            <a:r>
              <a:rPr lang="en-US" dirty="0" smtClean="0"/>
              <a:t>sexual precocity.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4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Primary hypothyroidism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Boys with this syndrome have </a:t>
            </a:r>
            <a:r>
              <a:rPr lang="en-US" dirty="0" err="1"/>
              <a:t>macroorchidism</a:t>
            </a:r>
            <a:r>
              <a:rPr lang="en-US" dirty="0"/>
              <a:t> without significant </a:t>
            </a:r>
            <a:r>
              <a:rPr lang="en-US" dirty="0" err="1"/>
              <a:t>virilization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3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Primary hypothyroidism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 </a:t>
            </a:r>
            <a:r>
              <a:rPr lang="en-US" sz="3000" dirty="0"/>
              <a:t>proposed mechanism is cross-reactivity and stimulation of the FSH receptor by high serum thyrotropin (TSH) concentrations, given that both TSH and FSH share a common alpha </a:t>
            </a:r>
            <a:r>
              <a:rPr lang="en-US" sz="3000" dirty="0" smtClean="0"/>
              <a:t>subunit.</a:t>
            </a:r>
          </a:p>
          <a:p>
            <a:endParaRPr lang="en-US" sz="3000" dirty="0"/>
          </a:p>
          <a:p>
            <a:r>
              <a:rPr lang="en-US" sz="3000" dirty="0"/>
              <a:t>The signs of pubertal development regress with thyroxine therapy.</a:t>
            </a:r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5646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Exogenous sex steroids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Feminization</a:t>
            </a:r>
            <a:r>
              <a:rPr lang="en-US" sz="3000" dirty="0"/>
              <a:t>, including gynecomastia in boys, has been attributed to excess estrogen exposure from creams, ointments, and sprays. 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Caretakers </a:t>
            </a:r>
            <a:r>
              <a:rPr lang="en-US" sz="3000" dirty="0"/>
              <a:t>using these topical estrogens to treat menopausal symptoms may inadvertently expose children to the </a:t>
            </a:r>
            <a:r>
              <a:rPr lang="en-US" sz="3000" dirty="0" smtClean="0"/>
              <a:t>hormones.</a:t>
            </a:r>
          </a:p>
        </p:txBody>
      </p:sp>
    </p:spTree>
    <p:extLst>
      <p:ext uri="{BB962C8B-B14F-4D97-AF65-F5344CB8AC3E}">
        <p14:creationId xmlns:p14="http://schemas.microsoft.com/office/powerpoint/2010/main" val="257271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Exogenous sex steroids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A </a:t>
            </a:r>
            <a:r>
              <a:rPr lang="en-US" sz="3000" dirty="0"/>
              <a:t>short course of </a:t>
            </a:r>
            <a:r>
              <a:rPr lang="en-US" sz="3000" dirty="0" smtClean="0"/>
              <a:t>application of </a:t>
            </a:r>
            <a:r>
              <a:rPr lang="en-US" sz="3000" dirty="0"/>
              <a:t>estrogen cream is used to treat labial adhesions, but </a:t>
            </a:r>
            <a:r>
              <a:rPr lang="en-US" sz="3000" dirty="0" smtClean="0"/>
              <a:t>long courses </a:t>
            </a:r>
            <a:r>
              <a:rPr lang="en-US" sz="3000" dirty="0"/>
              <a:t>may lead to breast development or even </a:t>
            </a:r>
            <a:r>
              <a:rPr lang="en-US" sz="3000" dirty="0" smtClean="0"/>
              <a:t>withdrawal bleeding</a:t>
            </a:r>
            <a:r>
              <a:rPr lang="en-US" sz="3000" dirty="0"/>
              <a:t>. 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1198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Exogenous sex steroids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 to breast development, </a:t>
            </a:r>
            <a:r>
              <a:rPr lang="en-US" dirty="0" smtClean="0"/>
              <a:t>pigmentation of </a:t>
            </a:r>
            <a:r>
              <a:rPr lang="en-US" dirty="0"/>
              <a:t>the areolae and the </a:t>
            </a:r>
            <a:r>
              <a:rPr lang="en-US" dirty="0" err="1"/>
              <a:t>linea</a:t>
            </a:r>
            <a:r>
              <a:rPr lang="en-US" dirty="0"/>
              <a:t> alba and </a:t>
            </a:r>
            <a:r>
              <a:rPr lang="en-US" dirty="0" smtClean="0"/>
              <a:t>the appearance </a:t>
            </a:r>
            <a:r>
              <a:rPr lang="en-US" dirty="0"/>
              <a:t>of pubic hair may be seen in children </a:t>
            </a:r>
            <a:r>
              <a:rPr lang="en-US" dirty="0" smtClean="0"/>
              <a:t>exposed to </a:t>
            </a:r>
            <a:r>
              <a:rPr lang="en-US" dirty="0"/>
              <a:t>dermal estrogen.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8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Exogenous sex steroids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FDA guidelines define a limit of not more than 1% </a:t>
            </a:r>
            <a:r>
              <a:rPr lang="en-US" sz="3000" dirty="0" smtClean="0"/>
              <a:t>of normal </a:t>
            </a:r>
            <a:r>
              <a:rPr lang="en-US" sz="3000" dirty="0"/>
              <a:t>daily estrogen production in </a:t>
            </a:r>
            <a:r>
              <a:rPr lang="en-US" sz="3000" dirty="0" err="1"/>
              <a:t>prepubertal</a:t>
            </a:r>
            <a:r>
              <a:rPr lang="en-US" sz="3000" dirty="0"/>
              <a:t> </a:t>
            </a:r>
            <a:r>
              <a:rPr lang="en-US" sz="3000" dirty="0" smtClean="0"/>
              <a:t>children as </a:t>
            </a:r>
            <a:r>
              <a:rPr lang="en-US" sz="3000" dirty="0"/>
              <a:t>a safe intake of </a:t>
            </a:r>
            <a:r>
              <a:rPr lang="en-US" sz="3000" dirty="0" smtClean="0"/>
              <a:t>estrogen:</a:t>
            </a:r>
          </a:p>
          <a:p>
            <a:endParaRPr lang="en-US" sz="3000" dirty="0"/>
          </a:p>
          <a:p>
            <a:r>
              <a:rPr lang="en-US" sz="3000" dirty="0"/>
              <a:t>Boys : </a:t>
            </a:r>
            <a:r>
              <a:rPr lang="en-US" sz="3000" dirty="0" smtClean="0"/>
              <a:t> 0.43 </a:t>
            </a:r>
            <a:r>
              <a:rPr lang="en-US" sz="3000" dirty="0"/>
              <a:t>ng/day </a:t>
            </a:r>
            <a:endParaRPr lang="en-US" sz="3000" dirty="0" smtClean="0"/>
          </a:p>
          <a:p>
            <a:r>
              <a:rPr lang="en-US" sz="3000" dirty="0" smtClean="0"/>
              <a:t>Girls  : 3.24 ng/day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752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Definition </a:t>
            </a:r>
            <a:r>
              <a:rPr lang="en-US" sz="3000" dirty="0"/>
              <a:t>of precocious puberty is problematic, at least in </a:t>
            </a:r>
            <a:r>
              <a:rPr lang="en-US" sz="3000" dirty="0" smtClean="0"/>
              <a:t>girls; Not </a:t>
            </a:r>
            <a:r>
              <a:rPr lang="en-US" sz="3000" dirty="0"/>
              <a:t>only depend on </a:t>
            </a:r>
            <a:r>
              <a:rPr lang="en-US" sz="3000" b="1" i="1" dirty="0">
                <a:solidFill>
                  <a:srgbClr val="FF0000"/>
                </a:solidFill>
              </a:rPr>
              <a:t>age</a:t>
            </a:r>
            <a:r>
              <a:rPr lang="en-US" sz="3000" dirty="0"/>
              <a:t> </a:t>
            </a:r>
            <a:r>
              <a:rPr lang="en-US" sz="30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</a:t>
            </a:r>
            <a:r>
              <a:rPr lang="en-US" sz="3000" i="1" dirty="0" smtClean="0"/>
              <a:t>Clinical features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 smtClean="0"/>
              <a:t> Race/ethnicity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 smtClean="0"/>
              <a:t> Presence/absence </a:t>
            </a:r>
            <a:r>
              <a:rPr lang="en-US" sz="3000" i="1" dirty="0"/>
              <a:t>of </a:t>
            </a:r>
            <a:r>
              <a:rPr lang="en-US" sz="3000" i="1" dirty="0" smtClean="0"/>
              <a:t>obesity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404568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Exogenous sex steroids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Children </a:t>
            </a:r>
            <a:r>
              <a:rPr lang="en-US" dirty="0"/>
              <a:t>who touch the skin or the towels of men using androgen gel therapy may themselves develop </a:t>
            </a:r>
            <a:r>
              <a:rPr lang="en-US" dirty="0" err="1"/>
              <a:t>virilization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6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Exogenous sex steroids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Other </a:t>
            </a:r>
            <a:r>
              <a:rPr lang="en-US" sz="3000" dirty="0"/>
              <a:t>possible sources of estrogen exposure include contamination of food with hormones, phytoestrogens (</a:t>
            </a:r>
            <a:r>
              <a:rPr lang="en-US" sz="3000" dirty="0" err="1"/>
              <a:t>eg</a:t>
            </a:r>
            <a:r>
              <a:rPr lang="en-US" sz="3000" dirty="0"/>
              <a:t>, in soy), and folk remedies such as lavender oil and tea tree </a:t>
            </a:r>
            <a:r>
              <a:rPr lang="en-US" sz="3000" dirty="0" smtClean="0"/>
              <a:t>oil.</a:t>
            </a:r>
          </a:p>
          <a:p>
            <a:endParaRPr lang="en-US" sz="3000" dirty="0"/>
          </a:p>
          <a:p>
            <a:r>
              <a:rPr lang="en-US" sz="3000" dirty="0"/>
              <a:t>Similarly, </a:t>
            </a:r>
            <a:r>
              <a:rPr lang="en-US" sz="3000" dirty="0" err="1"/>
              <a:t>virilization</a:t>
            </a:r>
            <a:r>
              <a:rPr lang="en-US" sz="3000" dirty="0"/>
              <a:t> of young children has been described following inadvertent exposure to androgen-containing </a:t>
            </a:r>
            <a:r>
              <a:rPr lang="en-US" sz="3000" dirty="0" smtClean="0"/>
              <a:t>creams.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86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Adrenal </a:t>
            </a:r>
            <a:r>
              <a:rPr lang="en-US" dirty="0"/>
              <a:t>pathology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000" dirty="0" smtClean="0"/>
              <a:t>Adrenal </a:t>
            </a:r>
            <a:r>
              <a:rPr lang="en-US" sz="3000" dirty="0"/>
              <a:t>causes of excess androgen production </a:t>
            </a:r>
            <a:r>
              <a:rPr lang="en-US" sz="3000" dirty="0" smtClean="0"/>
              <a:t>include:</a:t>
            </a:r>
          </a:p>
          <a:p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/>
              <a:t>A</a:t>
            </a:r>
            <a:r>
              <a:rPr lang="en-US" sz="3000" i="1" dirty="0" smtClean="0"/>
              <a:t>ndrogen-secreting tumors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 smtClean="0"/>
              <a:t>Enzymatic </a:t>
            </a:r>
            <a:r>
              <a:rPr lang="en-US" sz="3000" i="1" dirty="0"/>
              <a:t>defects in adrenal steroid biosynthesis (congenital adrenal hyperplasia</a:t>
            </a:r>
            <a:r>
              <a:rPr lang="en-US" sz="3000" i="1" dirty="0" smtClean="0"/>
              <a:t>)</a:t>
            </a:r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949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/>
            </a:r>
            <a:br>
              <a:rPr lang="en-US" i="1" dirty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>Adrenal pathology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21-hydroxylase deficiency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11-beta </a:t>
            </a:r>
            <a:r>
              <a:rPr lang="en-US" dirty="0"/>
              <a:t>hydroxylase </a:t>
            </a:r>
            <a:r>
              <a:rPr lang="en-US" dirty="0" smtClean="0"/>
              <a:t>deficiency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3-beta </a:t>
            </a:r>
            <a:r>
              <a:rPr lang="en-US" dirty="0" err="1"/>
              <a:t>hydroxysteroid</a:t>
            </a:r>
            <a:r>
              <a:rPr lang="en-US" dirty="0"/>
              <a:t> dehydrogenase type 2 deficiency</a:t>
            </a:r>
          </a:p>
        </p:txBody>
      </p:sp>
    </p:spTree>
    <p:extLst>
      <p:ext uri="{BB962C8B-B14F-4D97-AF65-F5344CB8AC3E}">
        <p14:creationId xmlns:p14="http://schemas.microsoft.com/office/powerpoint/2010/main" val="15074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/>
            </a:r>
            <a:br>
              <a:rPr lang="en-US" i="1" dirty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>Adrenal pathology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</a:rPr>
              <a:t>Estrogen production: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Intra-adrenal </a:t>
            </a:r>
            <a:r>
              <a:rPr lang="en-US" dirty="0"/>
              <a:t>aromatization of </a:t>
            </a:r>
            <a:r>
              <a:rPr lang="en-US" dirty="0" smtClean="0"/>
              <a:t>androgen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Production </a:t>
            </a:r>
            <a:r>
              <a:rPr lang="en-US" dirty="0"/>
              <a:t>of enough androgen that is peripherally aromatized to </a:t>
            </a:r>
            <a:r>
              <a:rPr lang="en-US" dirty="0" smtClean="0"/>
              <a:t>estrogen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i="1" dirty="0" smtClean="0">
                <a:solidFill>
                  <a:srgbClr val="7030A0"/>
                </a:solidFill>
              </a:rPr>
              <a:t>Causing </a:t>
            </a:r>
            <a:r>
              <a:rPr lang="en-US" i="1" dirty="0">
                <a:solidFill>
                  <a:srgbClr val="7030A0"/>
                </a:solidFill>
              </a:rPr>
              <a:t>both male and female pubertal </a:t>
            </a:r>
            <a:r>
              <a:rPr lang="en-US" i="1" dirty="0" smtClean="0">
                <a:solidFill>
                  <a:srgbClr val="7030A0"/>
                </a:solidFill>
              </a:rPr>
              <a:t>changes. </a:t>
            </a:r>
            <a:endParaRPr lang="en-US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3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/>
            </a:r>
            <a:br>
              <a:rPr lang="en-US" i="1" dirty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>Adrenal pathology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Boys </a:t>
            </a:r>
            <a:r>
              <a:rPr lang="en-US" sz="3000" dirty="0"/>
              <a:t>who have an adrenal cause for their precocity will not have testicular enlargement (testes will be &lt;4 mL testicular volume or &lt;2.5 cm in diameter). </a:t>
            </a:r>
          </a:p>
        </p:txBody>
      </p:sp>
    </p:spTree>
    <p:extLst>
      <p:ext uri="{BB962C8B-B14F-4D97-AF65-F5344CB8AC3E}">
        <p14:creationId xmlns:p14="http://schemas.microsoft.com/office/powerpoint/2010/main" val="230364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Peutz-Jeghers</a:t>
            </a:r>
            <a:r>
              <a:rPr lang="en-US" dirty="0"/>
              <a:t> </a:t>
            </a:r>
            <a:r>
              <a:rPr lang="en-US" dirty="0" smtClean="0"/>
              <a:t>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This condition is </a:t>
            </a:r>
            <a:r>
              <a:rPr lang="en-US" sz="3000" dirty="0"/>
              <a:t>characterized by </a:t>
            </a:r>
            <a:r>
              <a:rPr lang="en-US" sz="3000" dirty="0" err="1"/>
              <a:t>mucocutaneous</a:t>
            </a:r>
            <a:r>
              <a:rPr lang="en-US" sz="3000" dirty="0"/>
              <a:t> </a:t>
            </a:r>
            <a:r>
              <a:rPr lang="en-US" sz="3000" dirty="0" smtClean="0"/>
              <a:t>pigmentation of </a:t>
            </a:r>
            <a:r>
              <a:rPr lang="en-US" sz="3000" dirty="0"/>
              <a:t>the lips, buccal mucosa, fingers, and toes; </a:t>
            </a:r>
            <a:r>
              <a:rPr lang="en-US" sz="3000" dirty="0" smtClean="0"/>
              <a:t>gastrointestinal </a:t>
            </a:r>
            <a:r>
              <a:rPr lang="en-US" sz="3000" dirty="0" err="1" smtClean="0"/>
              <a:t>hamartomatous</a:t>
            </a:r>
            <a:r>
              <a:rPr lang="en-US" sz="3000" dirty="0" smtClean="0"/>
              <a:t> </a:t>
            </a:r>
            <a:r>
              <a:rPr lang="en-US" sz="3000" dirty="0"/>
              <a:t>polyposis; and a predisposition </a:t>
            </a:r>
            <a:r>
              <a:rPr lang="en-US" sz="3000" dirty="0" smtClean="0"/>
              <a:t>to malignancy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7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>
                <a:solidFill>
                  <a:srgbClr val="FF0000"/>
                </a:solidFill>
              </a:rPr>
              <a:t>Peutz-Jeghers</a:t>
            </a:r>
            <a:r>
              <a:rPr lang="en-US" i="1" dirty="0">
                <a:solidFill>
                  <a:srgbClr val="FF0000"/>
                </a:solidFill>
              </a:rPr>
              <a:t>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It is associated with a rare, distinctive sex cord </a:t>
            </a:r>
            <a:r>
              <a:rPr lang="en-US" sz="3000" dirty="0" smtClean="0"/>
              <a:t>tumor with </a:t>
            </a:r>
            <a:r>
              <a:rPr lang="en-US" sz="3000" dirty="0"/>
              <a:t>annular tubules in both boys and girls. 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Estrogen secretion by </a:t>
            </a:r>
            <a:r>
              <a:rPr lang="en-US" sz="3000" dirty="0"/>
              <a:t>the tumor may lead to feminization in girls </a:t>
            </a:r>
            <a:r>
              <a:rPr lang="en-US" sz="3000" dirty="0" smtClean="0"/>
              <a:t>and incomplete </a:t>
            </a:r>
            <a:r>
              <a:rPr lang="en-US" sz="3000" dirty="0"/>
              <a:t>sexual precocity in </a:t>
            </a:r>
            <a:r>
              <a:rPr lang="en-US" sz="3000" dirty="0" smtClean="0"/>
              <a:t>boys.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951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McCune-Albright syndrome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TRIAD :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/>
              <a:t>P</a:t>
            </a:r>
            <a:r>
              <a:rPr lang="en-US" sz="3000" dirty="0" smtClean="0"/>
              <a:t>eripheral </a:t>
            </a:r>
            <a:r>
              <a:rPr lang="en-US" sz="3000" dirty="0"/>
              <a:t>precocious puberty, </a:t>
            </a:r>
            <a:endParaRPr lang="en-US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/>
              <a:t>I</a:t>
            </a:r>
            <a:r>
              <a:rPr lang="en-US" sz="3000" dirty="0" smtClean="0"/>
              <a:t>rregular </a:t>
            </a:r>
            <a:r>
              <a:rPr lang="en-US" sz="3000" dirty="0"/>
              <a:t>café-au-</a:t>
            </a:r>
            <a:r>
              <a:rPr lang="en-US" sz="3000" dirty="0" err="1"/>
              <a:t>lait</a:t>
            </a:r>
            <a:r>
              <a:rPr lang="en-US" sz="3000" dirty="0"/>
              <a:t> ("Coast of Maine") skin pigmentation </a:t>
            </a:r>
            <a:endParaRPr lang="en-US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/>
              <a:t>F</a:t>
            </a:r>
            <a:r>
              <a:rPr lang="en-US" sz="3000" dirty="0" smtClean="0"/>
              <a:t>ibrous </a:t>
            </a:r>
            <a:r>
              <a:rPr lang="en-US" sz="3000" dirty="0"/>
              <a:t>dysplasia of bone </a:t>
            </a:r>
          </a:p>
        </p:txBody>
      </p:sp>
    </p:spTree>
    <p:extLst>
      <p:ext uri="{BB962C8B-B14F-4D97-AF65-F5344CB8AC3E}">
        <p14:creationId xmlns:p14="http://schemas.microsoft.com/office/powerpoint/2010/main" val="19344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MAS </a:t>
            </a:r>
            <a:r>
              <a:rPr lang="en-US" dirty="0"/>
              <a:t>is less common in males than females, and about 15 percent of affected boys develop precocious puberty, which is due to over-production of testosterone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15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DEFINITION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(Age of Puberty)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Caucasian </a:t>
            </a:r>
            <a:r>
              <a:rPr lang="en-US" sz="3000" dirty="0"/>
              <a:t>girls </a:t>
            </a:r>
            <a:r>
              <a:rPr lang="en-US" sz="3000" dirty="0" smtClean="0"/>
              <a:t>  seven </a:t>
            </a:r>
            <a:r>
              <a:rPr lang="en-US" sz="3000" dirty="0"/>
              <a:t>years of age </a:t>
            </a:r>
            <a:endParaRPr lang="en-US" sz="3000" dirty="0" smtClean="0"/>
          </a:p>
          <a:p>
            <a:r>
              <a:rPr lang="en-US" sz="3000" dirty="0" smtClean="0"/>
              <a:t>African-American </a:t>
            </a:r>
            <a:r>
              <a:rPr lang="en-US" sz="3000" dirty="0"/>
              <a:t>girls </a:t>
            </a:r>
            <a:r>
              <a:rPr lang="en-US" sz="3000" dirty="0" smtClean="0"/>
              <a:t>six </a:t>
            </a:r>
            <a:r>
              <a:rPr lang="en-US" sz="3000" dirty="0"/>
              <a:t>years of </a:t>
            </a:r>
            <a:r>
              <a:rPr lang="en-US" sz="3000" dirty="0" smtClean="0"/>
              <a:t>age. </a:t>
            </a:r>
            <a:r>
              <a:rPr lang="en-US" sz="3000" i="1" dirty="0" smtClean="0">
                <a:solidFill>
                  <a:srgbClr val="FF0000"/>
                </a:solidFill>
              </a:rPr>
              <a:t>(controversial)</a:t>
            </a:r>
            <a:endParaRPr lang="en-US" sz="3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6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58" y="762000"/>
            <a:ext cx="8701283" cy="5592762"/>
          </a:xfrm>
        </p:spPr>
      </p:pic>
    </p:spTree>
    <p:extLst>
      <p:ext uri="{BB962C8B-B14F-4D97-AF65-F5344CB8AC3E}">
        <p14:creationId xmlns:p14="http://schemas.microsoft.com/office/powerpoint/2010/main" val="20600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MAS should be considered in girls with recurrent formation of follicular cysts and cyclic </a:t>
            </a:r>
            <a:r>
              <a:rPr lang="en-US" sz="3000" dirty="0" smtClean="0"/>
              <a:t>menses.</a:t>
            </a:r>
          </a:p>
          <a:p>
            <a:endParaRPr lang="en-US" sz="3000" dirty="0"/>
          </a:p>
          <a:p>
            <a:r>
              <a:rPr lang="en-US" sz="3000" dirty="0" smtClean="0"/>
              <a:t> </a:t>
            </a:r>
            <a:r>
              <a:rPr lang="en-US" sz="3000" dirty="0"/>
              <a:t>The skin manifestations and bone lesions may increase over time</a:t>
            </a:r>
            <a:r>
              <a:rPr lang="en-US" sz="3000" dirty="0" smtClean="0"/>
              <a:t>.</a:t>
            </a:r>
          </a:p>
          <a:p>
            <a:endParaRPr lang="en-US" sz="3000" dirty="0"/>
          </a:p>
          <a:p>
            <a:r>
              <a:rPr lang="en-US" sz="3000" dirty="0" smtClean="0"/>
              <a:t>Precocious </a:t>
            </a:r>
            <a:r>
              <a:rPr lang="en-US" sz="3000" dirty="0"/>
              <a:t>puberty is the most commonly reported </a:t>
            </a:r>
            <a:r>
              <a:rPr lang="en-US" sz="3000" dirty="0" smtClean="0"/>
              <a:t>manifestation.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981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In girls presenting with vaginal bleeding, the ovarian enlargement has often been mistaken for an ovarian tumor, leading to unnecessary </a:t>
            </a:r>
            <a:r>
              <a:rPr lang="en-US" sz="3000" dirty="0" smtClean="0"/>
              <a:t>oophorectomy.</a:t>
            </a:r>
          </a:p>
          <a:p>
            <a:endParaRPr lang="en-US" sz="3000" dirty="0" smtClean="0"/>
          </a:p>
          <a:p>
            <a:r>
              <a:rPr lang="en-US" sz="3000" dirty="0" smtClean="0"/>
              <a:t> </a:t>
            </a:r>
            <a:r>
              <a:rPr lang="en-US" sz="3000" dirty="0"/>
              <a:t>Girls presenting with premature vaginal bleeding should therefore be evaluated for features of McCune-Albright syndrome to avoid this potential mistake</a:t>
            </a:r>
          </a:p>
        </p:txBody>
      </p:sp>
    </p:spTree>
    <p:extLst>
      <p:ext uri="{BB962C8B-B14F-4D97-AF65-F5344CB8AC3E}">
        <p14:creationId xmlns:p14="http://schemas.microsoft.com/office/powerpoint/2010/main" val="31418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in other forms of peripheral precocity, the sequence of pubertal progression may be abnormal, in that vaginal bleeding often precedes significant breast </a:t>
            </a:r>
            <a:r>
              <a:rPr lang="en-US" dirty="0" smtClean="0"/>
              <a:t>development.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9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000" dirty="0" smtClean="0"/>
              <a:t> </a:t>
            </a:r>
            <a:r>
              <a:rPr lang="en-US" sz="3000" i="1" dirty="0"/>
              <a:t>Prolonged exposure to elevated levels of sex steroids may </a:t>
            </a:r>
            <a:r>
              <a:rPr lang="en-US" sz="3000" i="1" dirty="0" smtClean="0"/>
              <a:t>cause:</a:t>
            </a:r>
          </a:p>
          <a:p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Accelerated growth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Advanced </a:t>
            </a:r>
            <a:r>
              <a:rPr lang="en-US" sz="3000" dirty="0"/>
              <a:t>skeletal </a:t>
            </a:r>
            <a:r>
              <a:rPr lang="en-US" sz="3000" dirty="0" smtClean="0"/>
              <a:t>maturation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Compromised </a:t>
            </a:r>
            <a:r>
              <a:rPr lang="en-US" sz="3000" dirty="0"/>
              <a:t>adult </a:t>
            </a:r>
            <a:r>
              <a:rPr lang="en-US" sz="3000" dirty="0" smtClean="0"/>
              <a:t>height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0758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000" dirty="0" smtClean="0"/>
              <a:t>In </a:t>
            </a:r>
            <a:r>
              <a:rPr lang="en-US" sz="3000" dirty="0"/>
              <a:t>boys with MAS, while sexual precocity is less common, there is a high prevalence of testicular pathology on ultrasound, </a:t>
            </a:r>
            <a:r>
              <a:rPr lang="en-US" sz="3000" dirty="0" smtClean="0"/>
              <a:t>including:</a:t>
            </a:r>
          </a:p>
          <a:p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 Hyper-and </a:t>
            </a:r>
            <a:r>
              <a:rPr lang="en-US" sz="3000" dirty="0"/>
              <a:t>hypoechoic lesions (</a:t>
            </a:r>
            <a:r>
              <a:rPr lang="en-US" sz="3000" i="1" dirty="0"/>
              <a:t>most likely representing areas of </a:t>
            </a:r>
            <a:r>
              <a:rPr lang="en-US" sz="3000" i="1" dirty="0" err="1"/>
              <a:t>Leydig</a:t>
            </a:r>
            <a:r>
              <a:rPr lang="en-US" sz="3000" i="1" dirty="0"/>
              <a:t> cell </a:t>
            </a:r>
            <a:r>
              <a:rPr lang="en-US" sz="3000" i="1" dirty="0" smtClean="0"/>
              <a:t>hyperplasia</a:t>
            </a:r>
            <a:r>
              <a:rPr lang="en-US" sz="3000" dirty="0" smtClean="0"/>
              <a:t>)</a:t>
            </a:r>
          </a:p>
          <a:p>
            <a:pPr marL="0" indent="0">
              <a:buNone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err="1"/>
              <a:t>M</a:t>
            </a:r>
            <a:r>
              <a:rPr lang="en-US" sz="3000" dirty="0" err="1" smtClean="0"/>
              <a:t>icrolithiasis</a:t>
            </a:r>
            <a:r>
              <a:rPr lang="en-US" sz="3000" dirty="0"/>
              <a:t>, and focal calcifications </a:t>
            </a:r>
          </a:p>
        </p:txBody>
      </p:sp>
    </p:spTree>
    <p:extLst>
      <p:ext uri="{BB962C8B-B14F-4D97-AF65-F5344CB8AC3E}">
        <p14:creationId xmlns:p14="http://schemas.microsoft.com/office/powerpoint/2010/main" val="198810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</a:rPr>
              <a:t>Mechanism</a:t>
            </a:r>
          </a:p>
          <a:p>
            <a:pPr marL="0" indent="0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Patients </a:t>
            </a:r>
            <a:r>
              <a:rPr lang="en-US" dirty="0"/>
              <a:t>with MAS have a somatic </a:t>
            </a:r>
            <a:r>
              <a:rPr lang="en-US" dirty="0" smtClean="0"/>
              <a:t>(</a:t>
            </a:r>
            <a:r>
              <a:rPr lang="en-US" dirty="0" err="1" smtClean="0"/>
              <a:t>postzygotic</a:t>
            </a:r>
            <a:r>
              <a:rPr lang="en-US" dirty="0"/>
              <a:t>) mutation of the alpha subunit of the G3 protein that activates adenylyl </a:t>
            </a:r>
            <a:r>
              <a:rPr lang="en-US" dirty="0" smtClean="0"/>
              <a:t>cyclase.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0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000" dirty="0"/>
              <a:t>This mutation leads to continued stimulation of endocrine function </a:t>
            </a:r>
            <a:r>
              <a:rPr lang="en-US" sz="3000" dirty="0" err="1"/>
              <a:t>eg</a:t>
            </a:r>
            <a:r>
              <a:rPr lang="en-US" sz="30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P</a:t>
            </a:r>
            <a:r>
              <a:rPr lang="en-US" sz="3000" dirty="0" smtClean="0"/>
              <a:t>recocious puberty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T</a:t>
            </a:r>
            <a:r>
              <a:rPr lang="en-US" sz="3000" dirty="0" smtClean="0"/>
              <a:t>hyrotoxicosis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Gigantism </a:t>
            </a:r>
            <a:r>
              <a:rPr lang="en-US" sz="3000" dirty="0"/>
              <a:t>or </a:t>
            </a:r>
            <a:r>
              <a:rPr lang="en-US" sz="3000" dirty="0" smtClean="0"/>
              <a:t>acromegaly 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Cushing </a:t>
            </a:r>
            <a:r>
              <a:rPr lang="en-US" sz="3000" dirty="0" smtClean="0"/>
              <a:t>syndrome </a:t>
            </a: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 </a:t>
            </a:r>
            <a:r>
              <a:rPr lang="en-US" sz="3000" dirty="0" err="1" smtClean="0"/>
              <a:t>Hypophosphatemic</a:t>
            </a:r>
            <a:r>
              <a:rPr lang="en-US" sz="3000" dirty="0" smtClean="0"/>
              <a:t> </a:t>
            </a:r>
            <a:r>
              <a:rPr lang="en-US" sz="3000" dirty="0"/>
              <a:t>rickets</a:t>
            </a:r>
          </a:p>
          <a:p>
            <a:pPr marL="0" indent="0">
              <a:buNone/>
            </a:pPr>
            <a:r>
              <a:rPr lang="en-US" sz="3000" dirty="0" smtClean="0"/>
              <a:t>                                        </a:t>
            </a:r>
            <a:r>
              <a:rPr lang="en-US" sz="3000" dirty="0"/>
              <a:t>in various combinations.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3307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MAS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000" dirty="0" smtClean="0"/>
              <a:t>Mutations </a:t>
            </a:r>
            <a:r>
              <a:rPr lang="en-US" sz="3000" dirty="0"/>
              <a:t>can be found in other non-endocrine </a:t>
            </a:r>
            <a:r>
              <a:rPr lang="en-US" sz="3000" dirty="0" smtClean="0"/>
              <a:t>organs (liver </a:t>
            </a:r>
            <a:r>
              <a:rPr lang="en-US" sz="3000" dirty="0"/>
              <a:t>and heart) resulting </a:t>
            </a:r>
            <a:r>
              <a:rPr lang="en-US" sz="3000" dirty="0" smtClean="0"/>
              <a:t>in:</a:t>
            </a:r>
          </a:p>
          <a:p>
            <a:endParaRPr lang="en-US" sz="3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  Cholestasis </a:t>
            </a:r>
            <a:r>
              <a:rPr lang="en-US" sz="3000" dirty="0"/>
              <a:t>and/or </a:t>
            </a:r>
            <a:r>
              <a:rPr lang="en-US" sz="3000" dirty="0" smtClean="0"/>
              <a:t>hepatitis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  Intestinal polyps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  Cardiac arrhythmias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9270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i="1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0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a strong female predominance of children with precocious puberty.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Children </a:t>
            </a:r>
            <a:r>
              <a:rPr lang="en-US" dirty="0"/>
              <a:t>referred for evaluation of precocious puberty, 87 percent were </a:t>
            </a:r>
            <a:r>
              <a:rPr lang="en-US" dirty="0" smtClean="0"/>
              <a:t>female.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70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Who </a:t>
            </a:r>
            <a:r>
              <a:rPr lang="en-US" dirty="0"/>
              <a:t>should be evaluated?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</a:t>
            </a:r>
            <a:r>
              <a:rPr lang="en-US" dirty="0"/>
              <a:t>is warranted in children presenting with signs of secondary sexual development younger than the age of eight (girls) or nine (boys) years.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concern and extent of evaluation should increase with decreasing age at </a:t>
            </a:r>
            <a:r>
              <a:rPr lang="en-US" dirty="0" smtClean="0"/>
              <a:t>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Who should be evaluated?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In </a:t>
            </a:r>
            <a:r>
              <a:rPr lang="en-US" sz="3000" dirty="0"/>
              <a:t>girls who are between the ages of seven and eight, a comprehensive history and physical examination may be sufficient if this examination does not raise any additional concerns.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4607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Is </a:t>
            </a:r>
            <a:r>
              <a:rPr lang="en-US" dirty="0"/>
              <a:t>the cause of precocity central or peripheral?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sequence of pubertal development in children with central precocious puberty (CPP) recapitulates normal pubertal development but at an earlier </a:t>
            </a:r>
            <a:r>
              <a:rPr lang="en-US" dirty="0" smtClean="0"/>
              <a:t>age. </a:t>
            </a:r>
          </a:p>
        </p:txBody>
      </p:sp>
    </p:spTree>
    <p:extLst>
      <p:ext uri="{BB962C8B-B14F-4D97-AF65-F5344CB8AC3E}">
        <p14:creationId xmlns:p14="http://schemas.microsoft.com/office/powerpoint/2010/main" val="38290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i="1" dirty="0">
                <a:solidFill>
                  <a:srgbClr val="FF0000"/>
                </a:solidFill>
              </a:rPr>
              <a:t>Is the cause of precocity central or </a:t>
            </a:r>
            <a:r>
              <a:rPr lang="en-US" sz="3600" i="1" dirty="0" smtClean="0">
                <a:solidFill>
                  <a:srgbClr val="FF0000"/>
                </a:solidFill>
              </a:rPr>
              <a:t>peripheral</a:t>
            </a:r>
            <a:r>
              <a:rPr lang="en-US" sz="3600" i="1" dirty="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contrast, individuals with peripheral precocity have a peripheral source of gonadal hormones and are more likely to display deviations from the normal sequence and/or pace of puberty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6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3. How </a:t>
            </a:r>
            <a:r>
              <a:rPr lang="en-US" sz="3800" dirty="0"/>
              <a:t>quickly is the puberty </a:t>
            </a:r>
            <a:r>
              <a:rPr lang="en-US" sz="3800" dirty="0" smtClean="0"/>
              <a:t>progressing</a:t>
            </a:r>
            <a:r>
              <a:rPr lang="en-US" sz="3800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A </a:t>
            </a:r>
            <a:r>
              <a:rPr lang="en-US" sz="3000" dirty="0"/>
              <a:t>rapid rate of linear growth and skeletal maturation (measured as advanced bone age) suggests either CPP or peripheral precocity with high concentrations of sex </a:t>
            </a:r>
            <a:r>
              <a:rPr lang="en-US" sz="3000" dirty="0" smtClean="0"/>
              <a:t>steroids.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68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Medical history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Physical </a:t>
            </a:r>
            <a:r>
              <a:rPr lang="en-US" dirty="0" smtClean="0"/>
              <a:t>examination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Pubertal staging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Bone age </a:t>
            </a:r>
          </a:p>
        </p:txBody>
      </p:sp>
    </p:spTree>
    <p:extLst>
      <p:ext uri="{BB962C8B-B14F-4D97-AF65-F5344CB8AC3E}">
        <p14:creationId xmlns:p14="http://schemas.microsoft.com/office/powerpoint/2010/main" val="24270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laboratory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Basal </a:t>
            </a:r>
            <a:r>
              <a:rPr lang="en-US" dirty="0"/>
              <a:t>serum LH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Basal serum FSH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Serum estradiol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Serum testosterone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0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Subsequent laboratory testing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Serum </a:t>
            </a:r>
            <a:r>
              <a:rPr lang="en-US" sz="3000" dirty="0"/>
              <a:t>LH concentrations after </a:t>
            </a:r>
            <a:r>
              <a:rPr lang="en-US" sz="3000" dirty="0" err="1"/>
              <a:t>GnRH</a:t>
            </a:r>
            <a:r>
              <a:rPr lang="en-US" sz="3000" dirty="0"/>
              <a:t> agonist stimulation </a:t>
            </a: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Serum adrenal steroids </a:t>
            </a:r>
            <a:endParaRPr lang="en-US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Other biochemical tests</a:t>
            </a:r>
          </a:p>
        </p:txBody>
      </p:sp>
    </p:spTree>
    <p:extLst>
      <p:ext uri="{BB962C8B-B14F-4D97-AF65-F5344CB8AC3E}">
        <p14:creationId xmlns:p14="http://schemas.microsoft.com/office/powerpoint/2010/main" val="18812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Imaging: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Peripheral 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In </a:t>
            </a:r>
            <a:r>
              <a:rPr lang="en-US" sz="3000" dirty="0"/>
              <a:t>girls with progressive peripheral precocity, a </a:t>
            </a:r>
            <a:r>
              <a:rPr lang="en-US" sz="3000" b="1" i="1" dirty="0"/>
              <a:t>pelvic ultrasound </a:t>
            </a:r>
            <a:r>
              <a:rPr lang="en-US" sz="3000" dirty="0"/>
              <a:t>can be performed to help identify the presence of an ovarian cyst or tumor</a:t>
            </a:r>
            <a:r>
              <a:rPr lang="en-US" sz="3000" dirty="0" smtClean="0"/>
              <a:t>.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76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</a:rPr>
              <a:t>Imaging:Peripheral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For suspected adrenal pathology, for example when there is rapid </a:t>
            </a:r>
            <a:r>
              <a:rPr lang="en-US" dirty="0" err="1"/>
              <a:t>virilization</a:t>
            </a:r>
            <a:r>
              <a:rPr lang="en-US" dirty="0"/>
              <a:t>, an adrenal ultrasound should be strongly considered.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Prevalence </a:t>
            </a:r>
            <a:r>
              <a:rPr lang="en-US" sz="3000" dirty="0"/>
              <a:t>rate should be around </a:t>
            </a:r>
            <a:r>
              <a:rPr lang="en-US" sz="3000" i="1" dirty="0">
                <a:solidFill>
                  <a:srgbClr val="FF0000"/>
                </a:solidFill>
              </a:rPr>
              <a:t>2 percent, or 2 in every 100 children. </a:t>
            </a:r>
          </a:p>
        </p:txBody>
      </p:sp>
    </p:spTree>
    <p:extLst>
      <p:ext uri="{BB962C8B-B14F-4D97-AF65-F5344CB8AC3E}">
        <p14:creationId xmlns:p14="http://schemas.microsoft.com/office/powerpoint/2010/main" val="42282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Imaging: Peripheral </a:t>
            </a:r>
            <a:r>
              <a:rPr lang="en-US" i="1" dirty="0">
                <a:solidFill>
                  <a:srgbClr val="FF0000"/>
                </a:solidFill>
              </a:rPr>
              <a:t>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i="1" dirty="0" smtClean="0"/>
              <a:t>Ultrasound</a:t>
            </a:r>
            <a:r>
              <a:rPr lang="en-US" dirty="0" smtClean="0"/>
              <a:t> </a:t>
            </a:r>
            <a:r>
              <a:rPr lang="en-US" dirty="0"/>
              <a:t>examination of the </a:t>
            </a:r>
            <a:r>
              <a:rPr lang="en-US" b="1" i="1" dirty="0"/>
              <a:t>testes</a:t>
            </a:r>
            <a:r>
              <a:rPr lang="en-US" dirty="0"/>
              <a:t> can be performed in boys with peripheral precocity to evaluate for the possibility of a </a:t>
            </a:r>
            <a:r>
              <a:rPr lang="en-US" dirty="0" err="1"/>
              <a:t>Leydig</a:t>
            </a:r>
            <a:r>
              <a:rPr lang="en-US" dirty="0"/>
              <a:t>-cell tumor.</a:t>
            </a:r>
          </a:p>
        </p:txBody>
      </p:sp>
    </p:spTree>
    <p:extLst>
      <p:ext uri="{BB962C8B-B14F-4D97-AF65-F5344CB8AC3E}">
        <p14:creationId xmlns:p14="http://schemas.microsoft.com/office/powerpoint/2010/main" val="123539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Imaging: Peripheral 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children where an adrenal tumor is suspected (due to evidence of progressive </a:t>
            </a:r>
            <a:r>
              <a:rPr lang="en-US" dirty="0" err="1"/>
              <a:t>virilization</a:t>
            </a:r>
            <a:r>
              <a:rPr lang="en-US" dirty="0"/>
              <a:t> and elevated serum adrenal androgens, </a:t>
            </a:r>
            <a:r>
              <a:rPr lang="en-US" dirty="0" err="1"/>
              <a:t>eg</a:t>
            </a:r>
            <a:r>
              <a:rPr lang="en-US" dirty="0"/>
              <a:t>, DHEAS), an </a:t>
            </a:r>
            <a:r>
              <a:rPr lang="en-US" b="1" i="1" u="sng" dirty="0"/>
              <a:t>abdominal ultrasound</a:t>
            </a:r>
            <a:r>
              <a:rPr lang="en-US" dirty="0"/>
              <a:t> and/or computerized tomography </a:t>
            </a:r>
            <a:r>
              <a:rPr lang="en-US" b="1" i="1" dirty="0"/>
              <a:t>(CT) abdomen </a:t>
            </a:r>
            <a:r>
              <a:rPr lang="en-US" dirty="0"/>
              <a:t>should be performed.</a:t>
            </a:r>
          </a:p>
        </p:txBody>
      </p:sp>
    </p:spTree>
    <p:extLst>
      <p:ext uri="{BB962C8B-B14F-4D97-AF65-F5344CB8AC3E}">
        <p14:creationId xmlns:p14="http://schemas.microsoft.com/office/powerpoint/2010/main" val="13134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266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i="1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0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TREATMENT FOR PERIPHERAL PRECOCITY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Peripheral </a:t>
            </a:r>
            <a:r>
              <a:rPr lang="en-US" sz="3000" dirty="0"/>
              <a:t>precocity does not respond to gonadotropin-releasing hormone (</a:t>
            </a:r>
            <a:r>
              <a:rPr lang="en-US" sz="3000" dirty="0" err="1"/>
              <a:t>GnRH</a:t>
            </a:r>
            <a:r>
              <a:rPr lang="en-US" sz="3000" dirty="0"/>
              <a:t>) agonist therapy. 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Treatment </a:t>
            </a:r>
            <a:r>
              <a:rPr lang="en-US" sz="3000" dirty="0"/>
              <a:t>is directed at removing or blocking the production of and/or response to the excess sex steroids, depending on the </a:t>
            </a:r>
            <a:r>
              <a:rPr lang="en-US" sz="3000" dirty="0" smtClean="0"/>
              <a:t>cause</a:t>
            </a:r>
            <a:r>
              <a:rPr lang="fa-IR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8159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Tumors of </a:t>
            </a:r>
            <a:r>
              <a:rPr lang="en-US" dirty="0" smtClean="0"/>
              <a:t>the: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Testis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Adrenal gland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Ovary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hCG</a:t>
            </a:r>
            <a:r>
              <a:rPr lang="en-US" dirty="0"/>
              <a:t>-secreting tumors may also require radiation therapy and </a:t>
            </a:r>
            <a:r>
              <a:rPr lang="en-US" dirty="0" smtClean="0"/>
              <a:t>chemotherapy.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Functioning follicular cysts of the ovary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These </a:t>
            </a:r>
            <a:r>
              <a:rPr lang="en-US" sz="3000" dirty="0"/>
              <a:t>develop and regress </a:t>
            </a:r>
            <a:r>
              <a:rPr lang="en-US" sz="3000" dirty="0" smtClean="0"/>
              <a:t>spontaneously. </a:t>
            </a:r>
          </a:p>
          <a:p>
            <a:endParaRPr lang="en-US" sz="3000" dirty="0" smtClean="0"/>
          </a:p>
          <a:p>
            <a:endParaRPr lang="en-US" sz="3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000" dirty="0" smtClean="0">
                <a:solidFill>
                  <a:srgbClr val="FF0000"/>
                </a:solidFill>
              </a:rPr>
              <a:t>Management:</a:t>
            </a:r>
            <a:endParaRPr lang="en-US" sz="3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 Conservative without surgery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797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 to exogenous sex steroids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source should be identified and removed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After removal, the pubertal changes are likely to regress.</a:t>
            </a:r>
          </a:p>
        </p:txBody>
      </p:sp>
    </p:spTree>
    <p:extLst>
      <p:ext uri="{BB962C8B-B14F-4D97-AF65-F5344CB8AC3E}">
        <p14:creationId xmlns:p14="http://schemas.microsoft.com/office/powerpoint/2010/main" val="186911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McCune-Albright syndrome </a:t>
            </a:r>
            <a:br>
              <a:rPr lang="en-US" dirty="0"/>
            </a:br>
            <a:r>
              <a:rPr lang="en-US" dirty="0"/>
              <a:t>Girls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3000" i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i="1" dirty="0" smtClean="0">
                <a:solidFill>
                  <a:srgbClr val="FF0000"/>
                </a:solidFill>
              </a:rPr>
              <a:t>Aromatase </a:t>
            </a:r>
            <a:r>
              <a:rPr lang="en-US" sz="3000" i="1" dirty="0">
                <a:solidFill>
                  <a:srgbClr val="FF0000"/>
                </a:solidFill>
              </a:rPr>
              <a:t>inhibitors </a:t>
            </a:r>
            <a:r>
              <a:rPr lang="en-US" sz="3000" i="1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0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 err="1" smtClean="0">
                <a:solidFill>
                  <a:srgbClr val="C00000"/>
                </a:solidFill>
              </a:rPr>
              <a:t>Letrozole</a:t>
            </a:r>
            <a:r>
              <a:rPr lang="en-US" sz="3000" i="1" dirty="0" smtClean="0">
                <a:solidFill>
                  <a:srgbClr val="C00000"/>
                </a:solidFill>
              </a:rPr>
              <a:t> </a:t>
            </a:r>
            <a:r>
              <a:rPr lang="en-US" sz="3000" i="1" dirty="0">
                <a:solidFill>
                  <a:srgbClr val="C00000"/>
                </a:solidFill>
              </a:rPr>
              <a:t>: </a:t>
            </a:r>
            <a:r>
              <a:rPr lang="en-US" sz="3000" i="1" dirty="0" smtClean="0"/>
              <a:t>The </a:t>
            </a:r>
            <a:r>
              <a:rPr lang="en-US" sz="3000" i="1" dirty="0"/>
              <a:t>episodes of vaginal bleeding either ceased or decreased and there was a decrease in bone age </a:t>
            </a:r>
            <a:r>
              <a:rPr lang="en-US" sz="3000" i="1" dirty="0" smtClean="0"/>
              <a:t>advancement.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i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3000" i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Aromatase </a:t>
            </a:r>
            <a:r>
              <a:rPr lang="en-US" dirty="0"/>
              <a:t>inhibitors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000" i="1" dirty="0" err="1" smtClean="0">
                <a:solidFill>
                  <a:srgbClr val="C00000"/>
                </a:solidFill>
              </a:rPr>
              <a:t>Testolactone</a:t>
            </a:r>
            <a:r>
              <a:rPr lang="en-US" sz="3000" i="1" dirty="0">
                <a:solidFill>
                  <a:srgbClr val="C00000"/>
                </a:solidFill>
              </a:rPr>
              <a:t>: </a:t>
            </a:r>
            <a:r>
              <a:rPr lang="en-US" sz="3000" dirty="0"/>
              <a:t>Partially effective for reducing the recurrence of ovarian cysts and slowing pubertal progression, but there is a loss of efficacy over </a:t>
            </a:r>
            <a:r>
              <a:rPr lang="en-US" sz="3000" dirty="0" smtClean="0"/>
              <a:t>time.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err="1">
                <a:solidFill>
                  <a:srgbClr val="C00000"/>
                </a:solidFill>
              </a:rPr>
              <a:t>F</a:t>
            </a:r>
            <a:r>
              <a:rPr lang="en-US" sz="3000" dirty="0" err="1" smtClean="0">
                <a:solidFill>
                  <a:srgbClr val="C00000"/>
                </a:solidFill>
              </a:rPr>
              <a:t>adrozole</a:t>
            </a:r>
            <a:r>
              <a:rPr lang="en-US" sz="3000" dirty="0" smtClean="0"/>
              <a:t> </a:t>
            </a:r>
            <a:r>
              <a:rPr lang="en-US" sz="3000" dirty="0"/>
              <a:t>and </a:t>
            </a:r>
            <a:r>
              <a:rPr lang="en-US" sz="3000" dirty="0" err="1">
                <a:solidFill>
                  <a:srgbClr val="C00000"/>
                </a:solidFill>
              </a:rPr>
              <a:t>anastrozole</a:t>
            </a:r>
            <a:r>
              <a:rPr lang="en-US" sz="3000" dirty="0"/>
              <a:t>, are largely ineffective for long-term </a:t>
            </a:r>
            <a:r>
              <a:rPr lang="en-US" sz="3000" dirty="0" smtClean="0"/>
              <a:t>treatment. </a:t>
            </a:r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1030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Blockers </a:t>
            </a:r>
            <a:r>
              <a:rPr lang="en-US" dirty="0"/>
              <a:t>of estrogen 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3000" i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 smtClean="0">
                <a:solidFill>
                  <a:srgbClr val="C00000"/>
                </a:solidFill>
              </a:rPr>
              <a:t>Tamoxifen:</a:t>
            </a:r>
          </a:p>
          <a:p>
            <a:endParaRPr lang="en-US" sz="3000" i="1" dirty="0">
              <a:solidFill>
                <a:srgbClr val="C00000"/>
              </a:solidFill>
            </a:endParaRPr>
          </a:p>
          <a:p>
            <a:r>
              <a:rPr lang="en-US" sz="3000" i="1" dirty="0" smtClean="0"/>
              <a:t>  A</a:t>
            </a:r>
            <a:r>
              <a:rPr lang="en-US" sz="3000" dirty="0" smtClean="0"/>
              <a:t> </a:t>
            </a:r>
            <a:r>
              <a:rPr lang="en-US" sz="3000" dirty="0"/>
              <a:t>selective estrogen receptor modulator (SERM), has been shown to decrease the vaginal bleeding episodes and slow the rate of bone age </a:t>
            </a:r>
            <a:r>
              <a:rPr lang="en-US" sz="3000" dirty="0" smtClean="0"/>
              <a:t>advancement.</a:t>
            </a:r>
          </a:p>
        </p:txBody>
      </p:sp>
    </p:spTree>
    <p:extLst>
      <p:ext uri="{BB962C8B-B14F-4D97-AF65-F5344CB8AC3E}">
        <p14:creationId xmlns:p14="http://schemas.microsoft.com/office/powerpoint/2010/main" val="111708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Central </a:t>
            </a:r>
            <a:r>
              <a:rPr lang="en-US" dirty="0"/>
              <a:t>precocious puberty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Peripheral precocity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Benign or non-progressive pubertal </a:t>
            </a:r>
            <a:r>
              <a:rPr lang="it-IT" dirty="0" smtClean="0"/>
              <a:t>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Pure </a:t>
            </a:r>
            <a:r>
              <a:rPr lang="en-US" dirty="0"/>
              <a:t>estrogen receptor antagonist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i="1" dirty="0" err="1">
                <a:solidFill>
                  <a:srgbClr val="C00000"/>
                </a:solidFill>
              </a:rPr>
              <a:t>Fulvestrant</a:t>
            </a:r>
            <a:r>
              <a:rPr lang="en-US" sz="3000" dirty="0" smtClean="0">
                <a:solidFill>
                  <a:srgbClr val="C0000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 Pure </a:t>
            </a:r>
            <a:r>
              <a:rPr lang="en-US" sz="3000" dirty="0"/>
              <a:t>estrogen receptor </a:t>
            </a:r>
            <a:r>
              <a:rPr lang="en-US" sz="3000" dirty="0" smtClean="0"/>
              <a:t>antagonist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 Reduction </a:t>
            </a:r>
            <a:r>
              <a:rPr lang="en-US" sz="3000" dirty="0"/>
              <a:t>or cessation of </a:t>
            </a:r>
            <a:r>
              <a:rPr lang="en-US" sz="3000" dirty="0" smtClean="0"/>
              <a:t>bleeding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/>
              <a:t> </a:t>
            </a:r>
            <a:r>
              <a:rPr lang="en-US" sz="3000" dirty="0" smtClean="0"/>
              <a:t>Decreased </a:t>
            </a:r>
            <a:r>
              <a:rPr lang="en-US" sz="3000" dirty="0"/>
              <a:t>rates of bone age advancement </a:t>
            </a:r>
            <a:r>
              <a:rPr lang="en-US" sz="3000" dirty="0" smtClean="0"/>
              <a:t>   significantly</a:t>
            </a:r>
            <a:endParaRPr lang="en-US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8835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McCune-Albright syndrome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Treatment  </a:t>
            </a:r>
            <a:r>
              <a:rPr lang="en-US" sz="3000" dirty="0"/>
              <a:t>similar to the regimen used for familial male-limited precocious </a:t>
            </a:r>
            <a:r>
              <a:rPr lang="en-US" sz="3000" dirty="0" smtClean="0"/>
              <a:t>puberty.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875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Familial male-limited precocious puberty 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i="1" dirty="0" smtClean="0"/>
              <a:t>(Familial </a:t>
            </a:r>
            <a:r>
              <a:rPr lang="en-US" sz="3400" i="1" dirty="0" err="1" smtClean="0"/>
              <a:t>testotoxicosis</a:t>
            </a:r>
            <a:r>
              <a:rPr lang="en-US" sz="3400" i="1" dirty="0" smtClean="0"/>
              <a:t>)</a:t>
            </a:r>
            <a:endParaRPr lang="en-US" sz="3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i="1" dirty="0" err="1" smtClean="0">
                <a:solidFill>
                  <a:srgbClr val="FF0000"/>
                </a:solidFill>
              </a:rPr>
              <a:t>Bicalutamide</a:t>
            </a:r>
            <a:r>
              <a:rPr lang="en-US" dirty="0" err="1" smtClean="0"/>
              <a:t>:highly</a:t>
            </a:r>
            <a:r>
              <a:rPr lang="en-US" dirty="0" smtClean="0"/>
              <a:t> </a:t>
            </a:r>
            <a:r>
              <a:rPr lang="en-US" dirty="0"/>
              <a:t>selective non-steroidal </a:t>
            </a:r>
            <a:r>
              <a:rPr lang="en-US" dirty="0" smtClean="0"/>
              <a:t>antiandrogen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i="1" dirty="0" err="1" smtClean="0">
                <a:solidFill>
                  <a:srgbClr val="FF0000"/>
                </a:solidFill>
              </a:rPr>
              <a:t>Anastrozole</a:t>
            </a:r>
            <a:r>
              <a:rPr lang="en-US" dirty="0"/>
              <a:t>: third-generation aromatase </a:t>
            </a:r>
            <a:r>
              <a:rPr lang="en-US" dirty="0" smtClean="0"/>
              <a:t>inhibitor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i="1" dirty="0" smtClean="0">
                <a:solidFill>
                  <a:srgbClr val="FF0000"/>
                </a:solidFill>
              </a:rPr>
              <a:t>Spironolactone-</a:t>
            </a:r>
            <a:r>
              <a:rPr lang="en-US" i="1" dirty="0" err="1" smtClean="0">
                <a:solidFill>
                  <a:srgbClr val="FF0000"/>
                </a:solidFill>
              </a:rPr>
              <a:t>testolactone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i="1" dirty="0" err="1" smtClean="0">
                <a:solidFill>
                  <a:srgbClr val="FF0000"/>
                </a:solidFill>
              </a:rPr>
              <a:t>Ketoconazole</a:t>
            </a:r>
            <a:r>
              <a:rPr lang="en-US" dirty="0" err="1" smtClean="0"/>
              <a:t>:inhibitor</a:t>
            </a:r>
            <a:r>
              <a:rPr lang="en-US" dirty="0" smtClean="0"/>
              <a:t> </a:t>
            </a:r>
            <a:r>
              <a:rPr lang="en-US" dirty="0"/>
              <a:t>of steroid synthesis</a:t>
            </a:r>
          </a:p>
        </p:txBody>
      </p:sp>
    </p:spTree>
    <p:extLst>
      <p:ext uri="{BB962C8B-B14F-4D97-AF65-F5344CB8AC3E}">
        <p14:creationId xmlns:p14="http://schemas.microsoft.com/office/powerpoint/2010/main" val="34354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01347"/>
            <a:ext cx="7922044" cy="6023253"/>
          </a:xfrm>
        </p:spPr>
      </p:pic>
    </p:spTree>
    <p:extLst>
      <p:ext uri="{BB962C8B-B14F-4D97-AF65-F5344CB8AC3E}">
        <p14:creationId xmlns:p14="http://schemas.microsoft.com/office/powerpoint/2010/main" val="70469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3683</TotalTime>
  <Words>2414</Words>
  <Application>Microsoft Office PowerPoint</Application>
  <PresentationFormat>On-screen Show (4:3)</PresentationFormat>
  <Paragraphs>433</Paragraphs>
  <Slides>93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7" baseType="lpstr">
      <vt:lpstr>Arial</vt:lpstr>
      <vt:lpstr>Calibri</vt:lpstr>
      <vt:lpstr>Wingdings</vt:lpstr>
      <vt:lpstr>Office Theme</vt:lpstr>
      <vt:lpstr>PowerPoint Presentation</vt:lpstr>
      <vt:lpstr> References</vt:lpstr>
      <vt:lpstr>INTRODUCTION</vt:lpstr>
      <vt:lpstr>DEFINITION</vt:lpstr>
      <vt:lpstr>DEFINITION</vt:lpstr>
      <vt:lpstr>DEFINITION (Age of Puberty)</vt:lpstr>
      <vt:lpstr>DEFINITION</vt:lpstr>
      <vt:lpstr>EPIDEMIOLOGY </vt:lpstr>
      <vt:lpstr>CLASSIFICATION </vt:lpstr>
      <vt:lpstr>Central precocious puberty  (CPP)</vt:lpstr>
      <vt:lpstr>CPP</vt:lpstr>
      <vt:lpstr>Peripheral precocity </vt:lpstr>
      <vt:lpstr>Peripheral precocity </vt:lpstr>
      <vt:lpstr>Peripheral precocity </vt:lpstr>
      <vt:lpstr>Peripheral precocity </vt:lpstr>
      <vt:lpstr>Benign or non-progressive pubertal variants </vt:lpstr>
      <vt:lpstr>Peripheral precocity </vt:lpstr>
      <vt:lpstr> Girls only</vt:lpstr>
      <vt:lpstr> Boys only</vt:lpstr>
      <vt:lpstr>Girls and boys</vt:lpstr>
      <vt:lpstr>Girls</vt:lpstr>
      <vt:lpstr>Ovarian cysts </vt:lpstr>
      <vt:lpstr>Ovarian cysts </vt:lpstr>
      <vt:lpstr>Ovarian cysts </vt:lpstr>
      <vt:lpstr>Ovarian cysts </vt:lpstr>
      <vt:lpstr>Ovarian cysts </vt:lpstr>
      <vt:lpstr>Ovarian cysts </vt:lpstr>
      <vt:lpstr>Ovarian cysts </vt:lpstr>
      <vt:lpstr>Ovarian cysts </vt:lpstr>
      <vt:lpstr>Ovarian tumors </vt:lpstr>
      <vt:lpstr>Boys</vt:lpstr>
      <vt:lpstr>Leydig cell tumors </vt:lpstr>
      <vt:lpstr>hCG-secreting germ cell tumors </vt:lpstr>
      <vt:lpstr>hCG-secreting germ cell tumors </vt:lpstr>
      <vt:lpstr>hCG-secreting germ cell tumors </vt:lpstr>
      <vt:lpstr>hCG-secreting germ cell tumors </vt:lpstr>
      <vt:lpstr>Familial male-limited precocious puberty (Familial testotoxicosis)</vt:lpstr>
      <vt:lpstr>Familial testotoxicosis</vt:lpstr>
      <vt:lpstr>Both girls and boys </vt:lpstr>
      <vt:lpstr> Primary hypothyroidism </vt:lpstr>
      <vt:lpstr>Primary hypothyroidism </vt:lpstr>
      <vt:lpstr>Primary hypothyroidism </vt:lpstr>
      <vt:lpstr>Primary hypothyroidism </vt:lpstr>
      <vt:lpstr>Primary hypothyroidism </vt:lpstr>
      <vt:lpstr>Primary hypothyroidism </vt:lpstr>
      <vt:lpstr>Exogenous sex steroids </vt:lpstr>
      <vt:lpstr>Exogenous sex steroids </vt:lpstr>
      <vt:lpstr>Exogenous sex steroids </vt:lpstr>
      <vt:lpstr>Exogenous sex steroids </vt:lpstr>
      <vt:lpstr>Exogenous sex steroids </vt:lpstr>
      <vt:lpstr>Exogenous sex steroids </vt:lpstr>
      <vt:lpstr> Adrenal pathology </vt:lpstr>
      <vt:lpstr> Adrenal pathology </vt:lpstr>
      <vt:lpstr> Adrenal pathology </vt:lpstr>
      <vt:lpstr> Adrenal pathology </vt:lpstr>
      <vt:lpstr>Peutz-Jeghers Syndrome</vt:lpstr>
      <vt:lpstr>Peutz-Jeghers Syndrome</vt:lpstr>
      <vt:lpstr>McCune-Albright syndrome </vt:lpstr>
      <vt:lpstr>MAS</vt:lpstr>
      <vt:lpstr>PowerPoint Presentation</vt:lpstr>
      <vt:lpstr>MAS</vt:lpstr>
      <vt:lpstr>MAS</vt:lpstr>
      <vt:lpstr>MAS</vt:lpstr>
      <vt:lpstr>MAS</vt:lpstr>
      <vt:lpstr>MAS</vt:lpstr>
      <vt:lpstr>MAS</vt:lpstr>
      <vt:lpstr>MAS</vt:lpstr>
      <vt:lpstr>MAS</vt:lpstr>
      <vt:lpstr>EVALUATION</vt:lpstr>
      <vt:lpstr>1. Who should be evaluated?</vt:lpstr>
      <vt:lpstr>Who should be evaluated?</vt:lpstr>
      <vt:lpstr>2. Is the cause of precocity central or peripheral? </vt:lpstr>
      <vt:lpstr>Is the cause of precocity central or peripheral? </vt:lpstr>
      <vt:lpstr> 3. How quickly is the puberty progressing? </vt:lpstr>
      <vt:lpstr>Initial evaluation</vt:lpstr>
      <vt:lpstr>Initial laboratory evaluation </vt:lpstr>
      <vt:lpstr>Subsequent laboratory testing </vt:lpstr>
      <vt:lpstr>Imaging: Peripheral precocity </vt:lpstr>
      <vt:lpstr>Imaging:Peripheral precocity </vt:lpstr>
      <vt:lpstr>Imaging: Peripheral precocity </vt:lpstr>
      <vt:lpstr>Imaging: Peripheral precocity </vt:lpstr>
      <vt:lpstr>TREATMENT</vt:lpstr>
      <vt:lpstr>TREATMENT FOR PERIPHERAL PRECOCITY </vt:lpstr>
      <vt:lpstr>Surgery</vt:lpstr>
      <vt:lpstr>Functioning follicular cysts of the ovary </vt:lpstr>
      <vt:lpstr>Exposure to exogenous sex steroids </vt:lpstr>
      <vt:lpstr>McCune-Albright syndrome  Girls</vt:lpstr>
      <vt:lpstr> Aromatase inhibitors </vt:lpstr>
      <vt:lpstr> Blockers of estrogen action </vt:lpstr>
      <vt:lpstr> Pure estrogen receptor antagonist</vt:lpstr>
      <vt:lpstr>McCune-Albright syndrome  Boys</vt:lpstr>
      <vt:lpstr>Familial male-limited precocious puberty  (Familial testotoxicosis)</vt:lpstr>
      <vt:lpstr>PowerPoint Presentation</vt:lpstr>
    </vt:vector>
  </TitlesOfParts>
  <Company>Behsan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Guidelines for Children with Thyroid Nodules and Differentiated Thyroid Cancer</dc:title>
  <dc:creator>Mostafa Sameii</dc:creator>
  <cp:lastModifiedBy>Bamdad</cp:lastModifiedBy>
  <cp:revision>334</cp:revision>
  <dcterms:created xsi:type="dcterms:W3CDTF">2016-11-12T16:09:38Z</dcterms:created>
  <dcterms:modified xsi:type="dcterms:W3CDTF">2017-10-22T14:59:36Z</dcterms:modified>
</cp:coreProperties>
</file>