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421" r:id="rId2"/>
    <p:sldId id="256"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 id="270" r:id="rId17"/>
    <p:sldId id="271" r:id="rId18"/>
    <p:sldId id="393" r:id="rId19"/>
    <p:sldId id="394" r:id="rId20"/>
    <p:sldId id="395" r:id="rId21"/>
    <p:sldId id="396" r:id="rId22"/>
    <p:sldId id="397" r:id="rId23"/>
    <p:sldId id="272" r:id="rId24"/>
    <p:sldId id="273" r:id="rId25"/>
    <p:sldId id="274" r:id="rId26"/>
    <p:sldId id="398" r:id="rId27"/>
    <p:sldId id="399" r:id="rId28"/>
    <p:sldId id="275" r:id="rId29"/>
    <p:sldId id="400" r:id="rId30"/>
    <p:sldId id="401" r:id="rId31"/>
    <p:sldId id="402" r:id="rId32"/>
    <p:sldId id="403" r:id="rId33"/>
    <p:sldId id="404" r:id="rId34"/>
    <p:sldId id="405" r:id="rId35"/>
    <p:sldId id="406" r:id="rId36"/>
    <p:sldId id="276" r:id="rId37"/>
    <p:sldId id="277" r:id="rId38"/>
    <p:sldId id="278" r:id="rId39"/>
    <p:sldId id="279" r:id="rId40"/>
    <p:sldId id="280" r:id="rId41"/>
    <p:sldId id="407" r:id="rId42"/>
    <p:sldId id="281" r:id="rId43"/>
    <p:sldId id="282" r:id="rId44"/>
    <p:sldId id="283" r:id="rId45"/>
    <p:sldId id="284" r:id="rId46"/>
    <p:sldId id="285" r:id="rId47"/>
    <p:sldId id="286" r:id="rId48"/>
    <p:sldId id="287" r:id="rId49"/>
    <p:sldId id="408" r:id="rId50"/>
    <p:sldId id="409" r:id="rId51"/>
    <p:sldId id="410" r:id="rId52"/>
    <p:sldId id="411" r:id="rId53"/>
    <p:sldId id="412" r:id="rId54"/>
    <p:sldId id="288" r:id="rId55"/>
    <p:sldId id="289" r:id="rId56"/>
    <p:sldId id="290" r:id="rId57"/>
    <p:sldId id="291" r:id="rId58"/>
    <p:sldId id="292" r:id="rId59"/>
    <p:sldId id="293" r:id="rId60"/>
    <p:sldId id="294" r:id="rId61"/>
    <p:sldId id="295" r:id="rId62"/>
    <p:sldId id="413" r:id="rId63"/>
    <p:sldId id="296" r:id="rId64"/>
    <p:sldId id="414" r:id="rId65"/>
    <p:sldId id="298" r:id="rId66"/>
    <p:sldId id="297" r:id="rId67"/>
    <p:sldId id="415" r:id="rId68"/>
    <p:sldId id="299" r:id="rId69"/>
    <p:sldId id="300" r:id="rId70"/>
    <p:sldId id="301" r:id="rId71"/>
    <p:sldId id="302" r:id="rId72"/>
    <p:sldId id="303" r:id="rId73"/>
    <p:sldId id="304" r:id="rId74"/>
    <p:sldId id="416" r:id="rId75"/>
    <p:sldId id="305" r:id="rId76"/>
    <p:sldId id="306" r:id="rId77"/>
    <p:sldId id="307" r:id="rId78"/>
    <p:sldId id="309" r:id="rId79"/>
    <p:sldId id="310" r:id="rId80"/>
    <p:sldId id="311" r:id="rId81"/>
    <p:sldId id="312" r:id="rId82"/>
    <p:sldId id="313" r:id="rId83"/>
    <p:sldId id="314" r:id="rId84"/>
    <p:sldId id="315" r:id="rId85"/>
    <p:sldId id="316" r:id="rId86"/>
    <p:sldId id="317" r:id="rId87"/>
    <p:sldId id="318" r:id="rId88"/>
    <p:sldId id="319" r:id="rId89"/>
    <p:sldId id="320" r:id="rId90"/>
    <p:sldId id="321" r:id="rId91"/>
    <p:sldId id="322" r:id="rId92"/>
    <p:sldId id="323" r:id="rId93"/>
    <p:sldId id="324" r:id="rId94"/>
    <p:sldId id="325" r:id="rId95"/>
    <p:sldId id="326" r:id="rId96"/>
    <p:sldId id="327" r:id="rId97"/>
    <p:sldId id="328" r:id="rId98"/>
    <p:sldId id="329" r:id="rId99"/>
    <p:sldId id="330" r:id="rId100"/>
    <p:sldId id="331" r:id="rId101"/>
    <p:sldId id="332" r:id="rId102"/>
    <p:sldId id="333" r:id="rId103"/>
    <p:sldId id="334" r:id="rId104"/>
    <p:sldId id="335" r:id="rId105"/>
    <p:sldId id="341" r:id="rId106"/>
    <p:sldId id="342" r:id="rId107"/>
    <p:sldId id="343" r:id="rId108"/>
    <p:sldId id="344" r:id="rId109"/>
    <p:sldId id="345" r:id="rId110"/>
    <p:sldId id="347" r:id="rId111"/>
    <p:sldId id="348" r:id="rId112"/>
    <p:sldId id="417" r:id="rId113"/>
    <p:sldId id="349" r:id="rId114"/>
    <p:sldId id="350" r:id="rId115"/>
    <p:sldId id="351" r:id="rId116"/>
    <p:sldId id="352" r:id="rId117"/>
    <p:sldId id="353" r:id="rId118"/>
    <p:sldId id="418" r:id="rId119"/>
    <p:sldId id="420" r:id="rId120"/>
    <p:sldId id="354" r:id="rId121"/>
    <p:sldId id="355" r:id="rId122"/>
    <p:sldId id="356" r:id="rId123"/>
    <p:sldId id="357" r:id="rId124"/>
    <p:sldId id="358" r:id="rId125"/>
    <p:sldId id="359" r:id="rId126"/>
    <p:sldId id="360" r:id="rId127"/>
    <p:sldId id="361" r:id="rId128"/>
    <p:sldId id="362" r:id="rId129"/>
    <p:sldId id="364" r:id="rId130"/>
    <p:sldId id="363" r:id="rId131"/>
    <p:sldId id="365" r:id="rId132"/>
    <p:sldId id="366" r:id="rId133"/>
    <p:sldId id="367" r:id="rId134"/>
    <p:sldId id="369" r:id="rId135"/>
    <p:sldId id="372" r:id="rId136"/>
    <p:sldId id="373" r:id="rId137"/>
    <p:sldId id="374" r:id="rId138"/>
    <p:sldId id="376" r:id="rId139"/>
    <p:sldId id="375" r:id="rId140"/>
    <p:sldId id="377" r:id="rId141"/>
    <p:sldId id="379" r:id="rId142"/>
    <p:sldId id="381" r:id="rId143"/>
    <p:sldId id="380" r:id="rId144"/>
    <p:sldId id="382" r:id="rId145"/>
    <p:sldId id="383" r:id="rId146"/>
    <p:sldId id="384" r:id="rId147"/>
    <p:sldId id="385" r:id="rId148"/>
    <p:sldId id="386" r:id="rId149"/>
    <p:sldId id="387" r:id="rId150"/>
    <p:sldId id="388" r:id="rId151"/>
    <p:sldId id="389" r:id="rId152"/>
    <p:sldId id="390" r:id="rId153"/>
    <p:sldId id="391" r:id="rId154"/>
    <p:sldId id="422" r:id="rId155"/>
    <p:sldId id="425" r:id="rId15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2851CC"/>
                </a:gs>
                <a:gs pos="100000">
                  <a:schemeClr val="folHlink"/>
                </a:gs>
              </a:gsLst>
              <a:lin ang="0" scaled="1"/>
            </a:gradFill>
            <a:ln w="9525" cap="rnd">
              <a:noFill/>
              <a:round/>
              <a:headEnd/>
              <a:tailEnd/>
            </a:ln>
            <a:effectLst/>
          </p:spPr>
          <p:txBody>
            <a:bodyPr/>
            <a:lstStyle/>
            <a:p>
              <a:endParaRPr lang="en-US"/>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folHlink"/>
              </a:solidFill>
              <a:round/>
              <a:headEnd type="none" w="sm" len="sm"/>
              <a:tailEnd type="none" w="sm" len="sm"/>
            </a:ln>
            <a:effectLst/>
          </p:spPr>
          <p:txBody>
            <a:bodyPr wrap="none" anchor="ctr"/>
            <a:lstStyle/>
            <a:p>
              <a:endParaRPr lang="en-US"/>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solidFill>
                  <a:srgbClr val="FFCC66"/>
                </a:solidFill>
              </a:defRPr>
            </a:lvl1pPr>
          </a:lstStyle>
          <a:p>
            <a:r>
              <a:rPr lang="en-US" smtClean="0"/>
              <a:t>Click to edit Master title style</a:t>
            </a:r>
            <a:endParaRPr lang="en-US"/>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Tx/>
              <a:buNone/>
              <a:defRPr>
                <a:solidFill>
                  <a:srgbClr val="FFFFFF"/>
                </a:solidFill>
              </a:defRPr>
            </a:lvl1pPr>
          </a:lstStyle>
          <a:p>
            <a:r>
              <a:rPr lang="en-US" smtClean="0"/>
              <a:t>Click to edit Master subtitle style</a:t>
            </a:r>
            <a:endParaRPr lang="en-US"/>
          </a:p>
        </p:txBody>
      </p:sp>
      <p:sp>
        <p:nvSpPr>
          <p:cNvPr id="3079" name="Rectangle 7"/>
          <p:cNvSpPr>
            <a:spLocks noGrp="1" noChangeArrowheads="1"/>
          </p:cNvSpPr>
          <p:nvPr>
            <p:ph type="dt" sz="quarter" idx="2"/>
          </p:nvPr>
        </p:nvSpPr>
        <p:spPr/>
        <p:txBody>
          <a:bodyPr/>
          <a:lstStyle>
            <a:lvl1pPr>
              <a:defRPr>
                <a:solidFill>
                  <a:srgbClr val="FFFFFF"/>
                </a:solidFill>
              </a:defRPr>
            </a:lvl1pPr>
          </a:lstStyle>
          <a:p>
            <a:endParaRPr lang="en-US"/>
          </a:p>
        </p:txBody>
      </p:sp>
      <p:sp>
        <p:nvSpPr>
          <p:cNvPr id="3080" name="Rectangle 8"/>
          <p:cNvSpPr>
            <a:spLocks noGrp="1" noChangeArrowheads="1"/>
          </p:cNvSpPr>
          <p:nvPr>
            <p:ph type="ftr" sz="quarter" idx="3"/>
          </p:nvPr>
        </p:nvSpPr>
        <p:spPr/>
        <p:txBody>
          <a:bodyPr/>
          <a:lstStyle>
            <a:lvl1pPr>
              <a:defRPr>
                <a:solidFill>
                  <a:srgbClr val="FFFFFF"/>
                </a:solidFill>
              </a:defRPr>
            </a:lvl1pPr>
          </a:lstStyle>
          <a:p>
            <a:endParaRPr lang="en-US"/>
          </a:p>
        </p:txBody>
      </p:sp>
      <p:sp>
        <p:nvSpPr>
          <p:cNvPr id="3081" name="Rectangle 9"/>
          <p:cNvSpPr>
            <a:spLocks noGrp="1" noChangeArrowheads="1"/>
          </p:cNvSpPr>
          <p:nvPr>
            <p:ph type="sldNum" sz="quarter" idx="4"/>
          </p:nvPr>
        </p:nvSpPr>
        <p:spPr/>
        <p:txBody>
          <a:bodyPr/>
          <a:lstStyle>
            <a:lvl1pPr>
              <a:defRPr>
                <a:solidFill>
                  <a:srgbClr val="FFFFFF"/>
                </a:solidFill>
              </a:defRPr>
            </a:lvl1pPr>
          </a:lstStyle>
          <a:p>
            <a:fld id="{F2D87A4C-F155-448D-8993-3A2C35BA58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455892-E25F-44C9-A9C7-E40A22F3975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BDEADB2-4A92-4AF2-AA1B-45350867B0A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B100D1-8FA2-42AC-8096-FA065930CDF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C19D7D-4E94-4BA1-A1B6-8EDF316C6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DEF76A-C1CF-4E6E-AEDE-439D356903E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A930278-5083-4523-AF85-4C3D7CFD0F1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9741B3-41C4-4AB4-A218-DF82C00190F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B2235F0-5893-4692-98B1-7BFFD697078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3B8AD3-7B5A-4769-AF35-66FF7F14BF6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34B12E-0678-488A-92AF-676A6A7B561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2851CC"/>
                </a:gs>
                <a:gs pos="100000">
                  <a:schemeClr val="folHlink"/>
                </a:gs>
              </a:gsLst>
              <a:lin ang="0" scaled="1"/>
            </a:gradFill>
            <a:ln w="9525" cap="rnd">
              <a:noFill/>
              <a:round/>
              <a:headEnd/>
              <a:tailEnd/>
            </a:ln>
            <a:effectLst/>
          </p:spPr>
          <p:txBody>
            <a:bodyPr/>
            <a:lstStyle/>
            <a:p>
              <a:endParaRPr lang="en-US"/>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folHlink"/>
              </a:solidFill>
              <a:round/>
              <a:headEnd type="none" w="sm" len="sm"/>
              <a:tailEnd type="none" w="sm" len="sm"/>
            </a:ln>
            <a:effectLst/>
          </p:spPr>
          <p:txBody>
            <a:bodyPr wrap="none" anchor="ctr"/>
            <a:lstStyle/>
            <a:p>
              <a:endParaRPr lang="en-US"/>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4"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endParaRPr lang="en-US"/>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6F0ABEEE-5A27-404B-9406-08D69AC95CB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32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3200">
          <a:solidFill>
            <a:schemeClr val="tx1"/>
          </a:solidFill>
          <a:latin typeface="+mn-lt"/>
        </a:defRPr>
      </a:lvl3pPr>
      <a:lvl4pPr marL="1600200" indent="-228600" algn="l" rtl="0" eaLnBrk="1" fontAlgn="base" hangingPunct="1">
        <a:spcBef>
          <a:spcPct val="20000"/>
        </a:spcBef>
        <a:spcAft>
          <a:spcPct val="0"/>
        </a:spcAft>
        <a:buClr>
          <a:schemeClr val="tx1"/>
        </a:buClr>
        <a:buChar char="•"/>
        <a:defRPr sz="32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32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32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32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32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214290"/>
            <a:ext cx="8143932" cy="35004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smtClean="0">
                <a:solidFill>
                  <a:schemeClr val="tx1"/>
                </a:solidFill>
                <a:latin typeface="+mn-lt"/>
                <a:ea typeface="+mn-ea"/>
                <a:cs typeface="+mn-cs"/>
              </a:rPr>
              <a:t>Gestational diabetes </a:t>
            </a:r>
            <a:r>
              <a:rPr lang="en-US" sz="3600" dirty="0">
                <a:solidFill>
                  <a:schemeClr val="tx1"/>
                </a:solidFill>
                <a:latin typeface="+mn-lt"/>
                <a:ea typeface="+mn-ea"/>
                <a:cs typeface="+mn-cs"/>
              </a:rPr>
              <a:t>typically develops because of preexisting increased </a:t>
            </a:r>
            <a:r>
              <a:rPr lang="en-US" sz="3600" dirty="0" smtClean="0">
                <a:solidFill>
                  <a:schemeClr val="tx1"/>
                </a:solidFill>
                <a:latin typeface="+mn-lt"/>
                <a:ea typeface="+mn-ea"/>
                <a:cs typeface="+mn-cs"/>
              </a:rPr>
              <a:t>insulin resistance </a:t>
            </a:r>
            <a:r>
              <a:rPr lang="en-US" sz="3600" dirty="0">
                <a:solidFill>
                  <a:schemeClr val="tx1"/>
                </a:solidFill>
                <a:latin typeface="+mn-lt"/>
                <a:ea typeface="+mn-ea"/>
                <a:cs typeface="+mn-cs"/>
              </a:rPr>
              <a:t>and diminished insulin secretion. </a:t>
            </a:r>
            <a:endParaRPr lang="en-US" sz="3600"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585791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A systematic review and meta-analysis of eight </a:t>
            </a:r>
            <a:r>
              <a:rPr lang="en-US" sz="3600" dirty="0" smtClean="0">
                <a:solidFill>
                  <a:schemeClr val="tx1"/>
                </a:solidFill>
                <a:effectLst>
                  <a:outerShdw blurRad="38100" dist="38100" dir="2700000" algn="tl">
                    <a:srgbClr val="000000">
                      <a:alpha val="43137"/>
                    </a:srgbClr>
                  </a:outerShdw>
                </a:effectLst>
                <a:latin typeface="+mn-lt"/>
                <a:ea typeface="+mn-ea"/>
                <a:cs typeface="+mn-cs"/>
              </a:rPr>
              <a:t>studies involving </a:t>
            </a:r>
            <a:r>
              <a:rPr lang="en-US" sz="3600" dirty="0">
                <a:solidFill>
                  <a:schemeClr val="tx1"/>
                </a:solidFill>
                <a:effectLst>
                  <a:outerShdw blurRad="38100" dist="38100" dir="2700000" algn="tl">
                    <a:srgbClr val="000000">
                      <a:alpha val="43137"/>
                    </a:srgbClr>
                  </a:outerShdw>
                </a:effectLst>
                <a:latin typeface="+mn-lt"/>
                <a:ea typeface="+mn-ea"/>
                <a:cs typeface="+mn-cs"/>
              </a:rPr>
              <a:t>702 women with </a:t>
            </a:r>
            <a:r>
              <a:rPr lang="en-US" sz="3600" dirty="0" err="1">
                <a:solidFill>
                  <a:schemeClr val="tx1"/>
                </a:solidFill>
                <a:effectLst>
                  <a:outerShdw blurRad="38100" dist="38100" dir="2700000" algn="tl">
                    <a:srgbClr val="000000">
                      <a:alpha val="43137"/>
                    </a:srgbClr>
                  </a:outerShdw>
                </a:effectLst>
                <a:latin typeface="+mn-lt"/>
                <a:ea typeface="+mn-ea"/>
                <a:cs typeface="+mn-cs"/>
              </a:rPr>
              <a:t>pregestational</a:t>
            </a:r>
            <a:r>
              <a:rPr lang="en-US" sz="3600" dirty="0">
                <a:solidFill>
                  <a:schemeClr val="tx1"/>
                </a:solidFill>
                <a:effectLst>
                  <a:outerShdw blurRad="38100" dist="38100" dir="2700000" algn="tl">
                    <a:srgbClr val="000000">
                      <a:alpha val="43137"/>
                    </a:srgbClr>
                  </a:outerShdw>
                </a:effectLst>
                <a:latin typeface="+mn-lt"/>
                <a:ea typeface="+mn-ea"/>
                <a:cs typeface="+mn-cs"/>
              </a:rPr>
              <a:t> diabetes (</a:t>
            </a:r>
            <a:r>
              <a:rPr lang="en-US" sz="3600" dirty="0" smtClean="0">
                <a:solidFill>
                  <a:schemeClr val="tx1"/>
                </a:solidFill>
                <a:effectLst>
                  <a:outerShdw blurRad="38100" dist="38100" dir="2700000" algn="tl">
                    <a:srgbClr val="000000">
                      <a:alpha val="43137"/>
                    </a:srgbClr>
                  </a:outerShdw>
                </a:effectLst>
                <a:latin typeface="+mn-lt"/>
                <a:ea typeface="+mn-ea"/>
                <a:cs typeface="+mn-cs"/>
              </a:rPr>
              <a:t>existing type </a:t>
            </a:r>
            <a:r>
              <a:rPr lang="en-US" sz="3600" dirty="0">
                <a:solidFill>
                  <a:schemeClr val="tx1"/>
                </a:solidFill>
                <a:effectLst>
                  <a:outerShdw blurRad="38100" dist="38100" dir="2700000" algn="tl">
                    <a:srgbClr val="000000">
                      <a:alpha val="43137"/>
                    </a:srgbClr>
                  </a:outerShdw>
                </a:effectLst>
                <a:latin typeface="+mn-lt"/>
                <a:ea typeface="+mn-ea"/>
                <a:cs typeface="+mn-cs"/>
              </a:rPr>
              <a:t>1 or type 2 diabetes before pregnancy) or </a:t>
            </a:r>
            <a:r>
              <a:rPr lang="en-US" sz="3600" dirty="0" smtClean="0">
                <a:solidFill>
                  <a:schemeClr val="tx1"/>
                </a:solidFill>
                <a:effectLst>
                  <a:outerShdw blurRad="38100" dist="38100" dir="2700000" algn="tl">
                    <a:srgbClr val="000000">
                      <a:alpha val="43137"/>
                    </a:srgbClr>
                  </a:outerShdw>
                </a:effectLst>
                <a:latin typeface="+mn-lt"/>
                <a:ea typeface="+mn-ea"/>
                <a:cs typeface="+mn-cs"/>
              </a:rPr>
              <a:t>GDM who </a:t>
            </a:r>
            <a:r>
              <a:rPr lang="en-US" sz="3600" dirty="0">
                <a:solidFill>
                  <a:schemeClr val="tx1"/>
                </a:solidFill>
                <a:effectLst>
                  <a:outerShdw blurRad="38100" dist="38100" dir="2700000" algn="tl">
                    <a:srgbClr val="000000">
                      <a:alpha val="43137"/>
                    </a:srgbClr>
                  </a:outerShdw>
                </a:effectLst>
                <a:latin typeface="+mn-lt"/>
                <a:ea typeface="+mn-ea"/>
                <a:cs typeface="+mn-cs"/>
              </a:rPr>
              <a:t>received insulin </a:t>
            </a:r>
            <a:r>
              <a:rPr lang="en-US" sz="3600" dirty="0" err="1">
                <a:solidFill>
                  <a:schemeClr val="tx1"/>
                </a:solidFill>
                <a:effectLst>
                  <a:outerShdw blurRad="38100" dist="38100" dir="2700000" algn="tl">
                    <a:srgbClr val="000000">
                      <a:alpha val="43137"/>
                    </a:srgbClr>
                  </a:outerShdw>
                </a:effectLst>
                <a:latin typeface="+mn-lt"/>
                <a:ea typeface="+mn-ea"/>
                <a:cs typeface="+mn-cs"/>
              </a:rPr>
              <a:t>glargine</a:t>
            </a:r>
            <a:r>
              <a:rPr lang="en-US" sz="3600" dirty="0">
                <a:solidFill>
                  <a:schemeClr val="tx1"/>
                </a:solidFill>
                <a:effectLst>
                  <a:outerShdw blurRad="38100" dist="38100" dir="2700000" algn="tl">
                    <a:srgbClr val="000000">
                      <a:alpha val="43137"/>
                    </a:srgbClr>
                  </a:outerShdw>
                </a:effectLst>
                <a:latin typeface="+mn-lt"/>
                <a:ea typeface="+mn-ea"/>
                <a:cs typeface="+mn-cs"/>
              </a:rPr>
              <a:t> in pregnancy concluded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that fetal </a:t>
            </a:r>
            <a:r>
              <a:rPr lang="en-US" sz="3600" dirty="0">
                <a:solidFill>
                  <a:schemeClr val="tx1"/>
                </a:solidFill>
                <a:effectLst>
                  <a:outerShdw blurRad="38100" dist="38100" dir="2700000" algn="tl">
                    <a:srgbClr val="000000">
                      <a:alpha val="43137"/>
                    </a:srgbClr>
                  </a:outerShdw>
                </a:effectLst>
                <a:latin typeface="+mn-lt"/>
                <a:ea typeface="+mn-ea"/>
                <a:cs typeface="+mn-cs"/>
              </a:rPr>
              <a:t>outcomes did not differ significantly from those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 women </a:t>
            </a:r>
            <a:r>
              <a:rPr lang="en-US" sz="3600" dirty="0">
                <a:solidFill>
                  <a:schemeClr val="tx1"/>
                </a:solidFill>
                <a:effectLst>
                  <a:outerShdw blurRad="38100" dist="38100" dir="2700000" algn="tl">
                    <a:srgbClr val="000000">
                      <a:alpha val="43137"/>
                    </a:srgbClr>
                  </a:outerShdw>
                </a:effectLst>
                <a:latin typeface="+mn-lt"/>
                <a:ea typeface="+mn-ea"/>
                <a:cs typeface="+mn-cs"/>
              </a:rPr>
              <a:t>treated with NPH insulin (Pollex 2011).</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 </a:t>
            </a:r>
            <a:r>
              <a:rPr lang="en-US" sz="4000" dirty="0" smtClean="0">
                <a:solidFill>
                  <a:schemeClr val="tx1"/>
                </a:solidFill>
                <a:effectLst>
                  <a:outerShdw blurRad="38100" dist="38100" dir="2700000" algn="tl">
                    <a:srgbClr val="000000">
                      <a:alpha val="43137"/>
                    </a:srgbClr>
                  </a:outerShdw>
                </a:effectLst>
                <a:latin typeface="+mn-lt"/>
                <a:ea typeface="+mn-ea"/>
                <a:cs typeface="+mn-cs"/>
              </a:rPr>
              <a:t>second meta-analysis </a:t>
            </a:r>
            <a:r>
              <a:rPr lang="en-US" sz="4000" dirty="0">
                <a:solidFill>
                  <a:schemeClr val="tx1"/>
                </a:solidFill>
                <a:effectLst>
                  <a:outerShdw blurRad="38100" dist="38100" dir="2700000" algn="tl">
                    <a:srgbClr val="000000">
                      <a:alpha val="43137"/>
                    </a:srgbClr>
                  </a:outerShdw>
                </a:effectLst>
                <a:latin typeface="+mn-lt"/>
                <a:ea typeface="+mn-ea"/>
                <a:cs typeface="+mn-cs"/>
              </a:rPr>
              <a:t>examining the use of 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glargine</a:t>
            </a:r>
            <a:r>
              <a:rPr lang="en-US" sz="4000" dirty="0">
                <a:solidFill>
                  <a:schemeClr val="tx1"/>
                </a:solidFill>
                <a:effectLst>
                  <a:outerShdw blurRad="38100" dist="38100" dir="2700000" algn="tl">
                    <a:srgbClr val="000000">
                      <a:alpha val="43137"/>
                    </a:srgbClr>
                  </a:outerShdw>
                </a:effectLst>
                <a:latin typeface="+mn-lt"/>
                <a:ea typeface="+mn-ea"/>
                <a:cs typeface="+mn-cs"/>
              </a:rPr>
              <a:t> 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eight observational </a:t>
            </a:r>
            <a:r>
              <a:rPr lang="en-US" sz="4000" dirty="0">
                <a:solidFill>
                  <a:schemeClr val="tx1"/>
                </a:solidFill>
                <a:effectLst>
                  <a:outerShdw blurRad="38100" dist="38100" dir="2700000" algn="tl">
                    <a:srgbClr val="000000">
                      <a:alpha val="43137"/>
                    </a:srgbClr>
                  </a:outerShdw>
                </a:effectLst>
                <a:latin typeface="+mn-lt"/>
                <a:ea typeface="+mn-ea"/>
                <a:cs typeface="+mn-cs"/>
              </a:rPr>
              <a:t>studies of </a:t>
            </a:r>
            <a:r>
              <a:rPr lang="en-US" sz="4000" dirty="0" err="1">
                <a:solidFill>
                  <a:schemeClr val="tx1"/>
                </a:solidFill>
                <a:effectLst>
                  <a:outerShdw blurRad="38100" dist="38100" dir="2700000" algn="tl">
                    <a:srgbClr val="000000">
                      <a:alpha val="43137"/>
                    </a:srgbClr>
                  </a:outerShdw>
                </a:effectLst>
                <a:latin typeface="+mn-lt"/>
                <a:ea typeface="+mn-ea"/>
                <a:cs typeface="+mn-cs"/>
              </a:rPr>
              <a:t>pregestational</a:t>
            </a:r>
            <a:r>
              <a:rPr lang="en-US" sz="4000" dirty="0">
                <a:solidFill>
                  <a:schemeClr val="tx1"/>
                </a:solidFill>
                <a:effectLst>
                  <a:outerShdw blurRad="38100" dist="38100" dir="2700000" algn="tl">
                    <a:srgbClr val="000000">
                      <a:alpha val="43137"/>
                    </a:srgbClr>
                  </a:outerShdw>
                </a:effectLst>
                <a:latin typeface="+mn-lt"/>
                <a:ea typeface="+mn-ea"/>
                <a:cs typeface="+mn-cs"/>
              </a:rPr>
              <a:t> diabetes or </a:t>
            </a:r>
            <a:r>
              <a:rPr lang="en-US" sz="4000" dirty="0" smtClean="0">
                <a:solidFill>
                  <a:schemeClr val="tx1"/>
                </a:solidFill>
                <a:effectLst>
                  <a:outerShdw blurRad="38100" dist="38100" dir="2700000" algn="tl">
                    <a:srgbClr val="000000">
                      <a:alpha val="43137"/>
                    </a:srgbClr>
                  </a:outerShdw>
                </a:effectLst>
                <a:latin typeface="+mn-lt"/>
                <a:ea typeface="+mn-ea"/>
                <a:cs typeface="+mn-cs"/>
              </a:rPr>
              <a:t>GDM showed </a:t>
            </a:r>
            <a:r>
              <a:rPr lang="en-US" sz="4000" dirty="0">
                <a:solidFill>
                  <a:schemeClr val="tx1"/>
                </a:solidFill>
                <a:effectLst>
                  <a:outerShdw blurRad="38100" dist="38100" dir="2700000" algn="tl">
                    <a:srgbClr val="000000">
                      <a:alpha val="43137"/>
                    </a:srgbClr>
                  </a:outerShdw>
                </a:effectLst>
                <a:latin typeface="+mn-lt"/>
                <a:ea typeface="+mn-ea"/>
                <a:cs typeface="+mn-cs"/>
              </a:rPr>
              <a:t>no significant difference in birth weight, </a:t>
            </a:r>
            <a:r>
              <a:rPr lang="en-US" sz="4000" dirty="0" smtClean="0">
                <a:solidFill>
                  <a:schemeClr val="tx1"/>
                </a:solidFill>
                <a:effectLst>
                  <a:outerShdw blurRad="38100" dist="38100" dir="2700000" algn="tl">
                    <a:srgbClr val="000000">
                      <a:alpha val="43137"/>
                    </a:srgbClr>
                  </a:outerShdw>
                </a:effectLst>
                <a:latin typeface="+mn-lt"/>
                <a:ea typeface="+mn-ea"/>
                <a:cs typeface="+mn-cs"/>
              </a:rPr>
              <a:t>neonatal outcomes</a:t>
            </a:r>
            <a:r>
              <a:rPr lang="en-US" sz="4000" dirty="0">
                <a:solidFill>
                  <a:schemeClr val="tx1"/>
                </a:solidFill>
                <a:effectLst>
                  <a:outerShdw blurRad="38100" dist="38100" dir="2700000" algn="tl">
                    <a:srgbClr val="000000">
                      <a:alpha val="43137"/>
                    </a:srgbClr>
                  </a:outerShdw>
                </a:effectLst>
                <a:latin typeface="+mn-lt"/>
                <a:ea typeface="+mn-ea"/>
                <a:cs typeface="+mn-cs"/>
              </a:rPr>
              <a:t>, or severe maternal hypoglycemia compared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with NPH </a:t>
            </a:r>
            <a:r>
              <a:rPr lang="en-US" sz="4000" dirty="0">
                <a:solidFill>
                  <a:schemeClr val="tx1"/>
                </a:solidFill>
                <a:effectLst>
                  <a:outerShdw blurRad="38100" dist="38100" dir="2700000" algn="tl">
                    <a:srgbClr val="000000">
                      <a:alpha val="43137"/>
                    </a:srgbClr>
                  </a:outerShdw>
                </a:effectLst>
                <a:latin typeface="+mn-lt"/>
                <a:ea typeface="+mn-ea"/>
                <a:cs typeface="+mn-cs"/>
              </a:rPr>
              <a:t>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Lv</a:t>
            </a:r>
            <a:r>
              <a:rPr lang="en-US" sz="4000" dirty="0">
                <a:solidFill>
                  <a:schemeClr val="tx1"/>
                </a:solidFill>
                <a:effectLst>
                  <a:outerShdw blurRad="38100" dist="38100" dir="2700000" algn="tl">
                    <a:srgbClr val="000000">
                      <a:alpha val="43137"/>
                    </a:srgbClr>
                  </a:outerShdw>
                </a:effectLst>
                <a:latin typeface="+mn-lt"/>
                <a:ea typeface="+mn-ea"/>
                <a:cs typeface="+mn-cs"/>
              </a:rPr>
              <a:t> 2015).</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In summary, randomized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controlled trials </a:t>
            </a:r>
            <a:r>
              <a:rPr lang="en-US" sz="3600" dirty="0">
                <a:solidFill>
                  <a:schemeClr val="tx1"/>
                </a:solidFill>
                <a:effectLst>
                  <a:outerShdw blurRad="38100" dist="38100" dir="2700000" algn="tl">
                    <a:srgbClr val="000000">
                      <a:alpha val="43137"/>
                    </a:srgbClr>
                  </a:outerShdw>
                </a:effectLst>
                <a:latin typeface="+mn-lt"/>
                <a:ea typeface="+mn-ea"/>
                <a:cs typeface="+mn-cs"/>
              </a:rPr>
              <a:t>using insulin </a:t>
            </a:r>
            <a:r>
              <a:rPr lang="en-US" sz="3600" dirty="0" err="1">
                <a:solidFill>
                  <a:schemeClr val="tx1"/>
                </a:solidFill>
                <a:effectLst>
                  <a:outerShdw blurRad="38100" dist="38100" dir="2700000" algn="tl">
                    <a:srgbClr val="000000">
                      <a:alpha val="43137"/>
                    </a:srgbClr>
                  </a:outerShdw>
                </a:effectLst>
                <a:latin typeface="+mn-lt"/>
                <a:ea typeface="+mn-ea"/>
                <a:cs typeface="+mn-cs"/>
              </a:rPr>
              <a:t>glargine</a:t>
            </a:r>
            <a:r>
              <a:rPr lang="en-US" sz="3600" dirty="0">
                <a:solidFill>
                  <a:schemeClr val="tx1"/>
                </a:solidFill>
                <a:effectLst>
                  <a:outerShdw blurRad="38100" dist="38100" dir="2700000" algn="tl">
                    <a:srgbClr val="000000">
                      <a:alpha val="43137"/>
                    </a:srgbClr>
                  </a:outerShdw>
                </a:effectLst>
                <a:latin typeface="+mn-lt"/>
                <a:ea typeface="+mn-ea"/>
                <a:cs typeface="+mn-cs"/>
              </a:rPr>
              <a:t> in GDM are lacking, and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insulin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glargine</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should only be used if the benefits outweigh the </a:t>
            </a:r>
            <a:r>
              <a:rPr lang="en-US" sz="3600" dirty="0" smtClean="0">
                <a:solidFill>
                  <a:schemeClr val="tx1"/>
                </a:solidFill>
                <a:effectLst>
                  <a:outerShdw blurRad="38100" dist="38100" dir="2700000" algn="tl">
                    <a:srgbClr val="000000">
                      <a:alpha val="43137"/>
                    </a:srgbClr>
                  </a:outerShdw>
                </a:effectLst>
                <a:latin typeface="+mn-lt"/>
                <a:ea typeface="+mn-ea"/>
                <a:cs typeface="+mn-cs"/>
              </a:rPr>
              <a:t>risk of </a:t>
            </a:r>
            <a:r>
              <a:rPr lang="en-US" sz="3600" dirty="0">
                <a:solidFill>
                  <a:schemeClr val="tx1"/>
                </a:solidFill>
                <a:effectLst>
                  <a:outerShdw blurRad="38100" dist="38100" dir="2700000" algn="tl">
                    <a:srgbClr val="000000">
                      <a:alpha val="43137"/>
                    </a:srgbClr>
                  </a:outerShdw>
                </a:effectLst>
                <a:latin typeface="+mn-lt"/>
                <a:ea typeface="+mn-ea"/>
                <a:cs typeface="+mn-cs"/>
              </a:rPr>
              <a:t>adverse effects to the mother and fetus.</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5810272"/>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The rapid-acting analogs insulin </a:t>
            </a:r>
            <a:r>
              <a:rPr lang="en-US" sz="3600" dirty="0" err="1">
                <a:solidFill>
                  <a:schemeClr val="tx1"/>
                </a:solidFill>
                <a:effectLst>
                  <a:outerShdw blurRad="38100" dist="38100" dir="2700000" algn="tl">
                    <a:srgbClr val="000000">
                      <a:alpha val="43137"/>
                    </a:srgbClr>
                  </a:outerShdw>
                </a:effectLst>
                <a:latin typeface="+mn-lt"/>
                <a:ea typeface="+mn-ea"/>
                <a:cs typeface="+mn-cs"/>
              </a:rPr>
              <a:t>aspart</a:t>
            </a:r>
            <a:r>
              <a:rPr lang="en-US" sz="3600" dirty="0">
                <a:solidFill>
                  <a:schemeClr val="tx1"/>
                </a:solidFill>
                <a:effectLst>
                  <a:outerShdw blurRad="38100" dist="38100" dir="2700000" algn="tl">
                    <a:srgbClr val="000000">
                      <a:alpha val="43137"/>
                    </a:srgbClr>
                  </a:outerShdw>
                </a:effectLst>
                <a:latin typeface="+mn-lt"/>
                <a:ea typeface="+mn-ea"/>
                <a:cs typeface="+mn-cs"/>
              </a:rPr>
              <a:t> and insulin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lispro</a:t>
            </a:r>
            <a:r>
              <a:rPr lang="en-US" sz="3600" dirty="0" smtClean="0">
                <a:effectLst>
                  <a:outerShdw blurRad="38100" dist="38100" dir="2700000" algn="tl">
                    <a:srgbClr val="000000">
                      <a:alpha val="43137"/>
                    </a:srgbClr>
                  </a:outerShdw>
                </a:effectLst>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are </a:t>
            </a:r>
            <a:r>
              <a:rPr lang="en-US" sz="3600" dirty="0">
                <a:solidFill>
                  <a:schemeClr val="tx1"/>
                </a:solidFill>
                <a:effectLst>
                  <a:outerShdw blurRad="38100" dist="38100" dir="2700000" algn="tl">
                    <a:srgbClr val="000000">
                      <a:alpha val="43137"/>
                    </a:srgbClr>
                  </a:outerShdw>
                </a:effectLst>
                <a:latin typeface="+mn-lt"/>
                <a:ea typeface="+mn-ea"/>
                <a:cs typeface="+mn-cs"/>
              </a:rPr>
              <a:t>preferred to regular insulin for mealtime coverage (</a:t>
            </a:r>
            <a:r>
              <a:rPr lang="en-US" sz="3600" dirty="0" smtClean="0">
                <a:solidFill>
                  <a:schemeClr val="tx1"/>
                </a:solidFill>
                <a:effectLst>
                  <a:outerShdw blurRad="38100" dist="38100" dir="2700000" algn="tl">
                    <a:srgbClr val="000000">
                      <a:alpha val="43137"/>
                    </a:srgbClr>
                  </a:outerShdw>
                </a:effectLst>
                <a:latin typeface="+mn-lt"/>
                <a:ea typeface="+mn-ea"/>
                <a:cs typeface="+mn-cs"/>
              </a:rPr>
              <a:t>ACOG 2013</a:t>
            </a:r>
            <a:r>
              <a:rPr lang="en-US" sz="3600" dirty="0">
                <a:solidFill>
                  <a:schemeClr val="tx1"/>
                </a:solidFill>
                <a:effectLst>
                  <a:outerShdw blurRad="38100" dist="38100" dir="2700000" algn="tl">
                    <a:srgbClr val="000000">
                      <a:alpha val="43137"/>
                    </a:srgbClr>
                  </a:outerShdw>
                </a:effectLst>
                <a:latin typeface="+mn-lt"/>
                <a:ea typeface="+mn-ea"/>
                <a:cs typeface="+mn-cs"/>
              </a:rPr>
              <a:t>). </a:t>
            </a:r>
            <a:endParaRPr lang="en-US" sz="3600" dirty="0" smtClean="0">
              <a:solidFill>
                <a:schemeClr val="tx1"/>
              </a:solidFill>
              <a:effectLst>
                <a:outerShdw blurRad="38100" dist="38100" dir="2700000" algn="tl">
                  <a:srgbClr val="000000">
                    <a:alpha val="43137"/>
                  </a:srgbClr>
                </a:outerShdw>
              </a:effectLst>
              <a:latin typeface="+mn-lt"/>
              <a:ea typeface="+mn-ea"/>
              <a:cs typeface="+mn-cs"/>
            </a:endParaRP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Both </a:t>
            </a:r>
            <a:r>
              <a:rPr lang="en-US" sz="3600" dirty="0">
                <a:solidFill>
                  <a:schemeClr val="tx1"/>
                </a:solidFill>
                <a:effectLst>
                  <a:outerShdw blurRad="38100" dist="38100" dir="2700000" algn="tl">
                    <a:srgbClr val="000000">
                      <a:alpha val="43137"/>
                    </a:srgbClr>
                  </a:outerShdw>
                </a:effectLst>
                <a:latin typeface="+mn-lt"/>
                <a:ea typeface="+mn-ea"/>
                <a:cs typeface="+mn-cs"/>
              </a:rPr>
              <a:t>analogs improve postprandial glucose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control compared </a:t>
            </a:r>
            <a:r>
              <a:rPr lang="en-US" sz="3600" dirty="0">
                <a:solidFill>
                  <a:schemeClr val="tx1"/>
                </a:solidFill>
                <a:effectLst>
                  <a:outerShdw blurRad="38100" dist="38100" dir="2700000" algn="tl">
                    <a:srgbClr val="000000">
                      <a:alpha val="43137"/>
                    </a:srgbClr>
                  </a:outerShdw>
                </a:effectLst>
                <a:latin typeface="+mn-lt"/>
                <a:ea typeface="+mn-ea"/>
                <a:cs typeface="+mn-cs"/>
              </a:rPr>
              <a:t>with regular insulin and may have a reduced risk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 delayed </a:t>
            </a:r>
            <a:r>
              <a:rPr lang="en-US" sz="3600" dirty="0">
                <a:solidFill>
                  <a:schemeClr val="tx1"/>
                </a:solidFill>
                <a:effectLst>
                  <a:outerShdw blurRad="38100" dist="38100" dir="2700000" algn="tl">
                    <a:srgbClr val="000000">
                      <a:alpha val="43137"/>
                    </a:srgbClr>
                  </a:outerShdw>
                </a:effectLst>
                <a:latin typeface="+mn-lt"/>
                <a:ea typeface="+mn-ea"/>
                <a:cs typeface="+mn-cs"/>
              </a:rPr>
              <a:t>postprandial hypoglycemia (Metzger 2007).</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analogs are </a:t>
            </a:r>
            <a:r>
              <a:rPr lang="en-US" sz="4000" dirty="0">
                <a:solidFill>
                  <a:schemeClr val="tx1"/>
                </a:solidFill>
                <a:effectLst>
                  <a:outerShdw blurRad="38100" dist="38100" dir="2700000" algn="tl">
                    <a:srgbClr val="000000">
                      <a:alpha val="43137"/>
                    </a:srgbClr>
                  </a:outerShdw>
                </a:effectLst>
                <a:latin typeface="+mn-lt"/>
                <a:ea typeface="+mn-ea"/>
                <a:cs typeface="+mn-cs"/>
              </a:rPr>
              <a:t>also more convenient to administer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preprandially</a:t>
            </a:r>
            <a:r>
              <a:rPr lang="en-US" sz="4000" dirty="0" smtClean="0">
                <a:solidFill>
                  <a:schemeClr val="tx1"/>
                </a:solidFill>
                <a:effectLst>
                  <a:outerShdw blurRad="38100" dist="38100" dir="2700000" algn="tl">
                    <a:srgbClr val="000000">
                      <a:alpha val="43137"/>
                    </a:srgbClr>
                  </a:outerShdw>
                </a:effectLst>
                <a:latin typeface="+mn-lt"/>
                <a:ea typeface="+mn-ea"/>
                <a:cs typeface="+mn-cs"/>
              </a:rPr>
              <a:t>, as </a:t>
            </a:r>
            <a:r>
              <a:rPr lang="en-US" sz="4000" dirty="0">
                <a:solidFill>
                  <a:schemeClr val="tx1"/>
                </a:solidFill>
                <a:effectLst>
                  <a:outerShdw blurRad="38100" dist="38100" dir="2700000" algn="tl">
                    <a:srgbClr val="000000">
                      <a:alpha val="43137"/>
                    </a:srgbClr>
                  </a:outerShdw>
                </a:effectLst>
                <a:latin typeface="+mn-lt"/>
                <a:ea typeface="+mn-ea"/>
                <a:cs typeface="+mn-cs"/>
              </a:rPr>
              <a:t>opposed to regular insulin, which should be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administered 30 </a:t>
            </a:r>
            <a:r>
              <a:rPr lang="en-US" sz="4000" dirty="0">
                <a:solidFill>
                  <a:schemeClr val="tx1"/>
                </a:solidFill>
                <a:effectLst>
                  <a:outerShdw blurRad="38100" dist="38100" dir="2700000" algn="tl">
                    <a:srgbClr val="000000">
                      <a:alpha val="43137"/>
                    </a:srgbClr>
                  </a:outerShdw>
                </a:effectLst>
                <a:latin typeface="+mn-lt"/>
                <a:ea typeface="+mn-ea"/>
                <a:cs typeface="+mn-cs"/>
              </a:rPr>
              <a:t>minutes before meals for optimal postprandial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coverage (Cheng </a:t>
            </a:r>
            <a:r>
              <a:rPr lang="en-US" sz="4000" dirty="0">
                <a:solidFill>
                  <a:schemeClr val="tx1"/>
                </a:solidFill>
                <a:effectLst>
                  <a:outerShdw blurRad="38100" dist="38100" dir="2700000" algn="tl">
                    <a:srgbClr val="000000">
                      <a:alpha val="43137"/>
                    </a:srgbClr>
                  </a:outerShdw>
                </a:effectLst>
                <a:latin typeface="+mn-lt"/>
                <a:ea typeface="+mn-ea"/>
                <a:cs typeface="+mn-cs"/>
              </a:rPr>
              <a:t>2008a).</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072206"/>
          </a:xfrm>
        </p:spPr>
        <p:txBody>
          <a:bodyPr/>
          <a:lstStyle/>
          <a:p>
            <a:pPr>
              <a:buNone/>
            </a:pPr>
            <a:r>
              <a:rPr lang="en-US" sz="4000" dirty="0" err="1">
                <a:solidFill>
                  <a:schemeClr val="tx2"/>
                </a:solidFill>
                <a:effectLst>
                  <a:outerShdw blurRad="38100" dist="38100" dir="2700000" algn="tl">
                    <a:srgbClr val="000000">
                      <a:alpha val="43137"/>
                    </a:srgbClr>
                  </a:outerShdw>
                </a:effectLst>
                <a:latin typeface="+mn-lt"/>
                <a:ea typeface="+mn-ea"/>
                <a:cs typeface="+mn-cs"/>
              </a:rPr>
              <a:t>Glulisine</a:t>
            </a:r>
            <a:r>
              <a:rPr lang="en-US" sz="4000" dirty="0">
                <a:solidFill>
                  <a:schemeClr val="tx1"/>
                </a:solidFill>
                <a:effectLst>
                  <a:outerShdw blurRad="38100" dist="38100" dir="2700000" algn="tl">
                    <a:srgbClr val="000000">
                      <a:alpha val="43137"/>
                    </a:srgbClr>
                  </a:outerShdw>
                </a:effectLst>
                <a:latin typeface="+mn-lt"/>
                <a:ea typeface="+mn-ea"/>
                <a:cs typeface="+mn-cs"/>
              </a:rPr>
              <a:t> is the only rapid-acting insulin without human </a:t>
            </a:r>
            <a:r>
              <a:rPr lang="en-US" sz="4000" dirty="0" smtClean="0">
                <a:solidFill>
                  <a:schemeClr val="tx1"/>
                </a:solidFill>
                <a:effectLst>
                  <a:outerShdw blurRad="38100" dist="38100" dir="2700000" algn="tl">
                    <a:srgbClr val="000000">
                      <a:alpha val="43137"/>
                    </a:srgbClr>
                  </a:outerShdw>
                </a:effectLst>
                <a:latin typeface="+mn-lt"/>
                <a:ea typeface="+mn-ea"/>
                <a:cs typeface="+mn-cs"/>
              </a:rPr>
              <a:t>data in </a:t>
            </a:r>
            <a:r>
              <a:rPr lang="en-US" sz="4000" dirty="0">
                <a:solidFill>
                  <a:schemeClr val="tx1"/>
                </a:solidFill>
                <a:effectLst>
                  <a:outerShdw blurRad="38100" dist="38100" dir="2700000" algn="tl">
                    <a:srgbClr val="000000">
                      <a:alpha val="43137"/>
                    </a:srgbClr>
                  </a:outerShdw>
                </a:effectLst>
                <a:latin typeface="+mn-lt"/>
                <a:ea typeface="+mn-ea"/>
                <a:cs typeface="+mn-cs"/>
              </a:rPr>
              <a:t>pregnancy</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As a result, </a:t>
            </a:r>
            <a:r>
              <a:rPr lang="en-US" sz="4000" dirty="0" err="1">
                <a:solidFill>
                  <a:schemeClr val="tx1"/>
                </a:solidFill>
                <a:effectLst>
                  <a:outerShdw blurRad="38100" dist="38100" dir="2700000" algn="tl">
                    <a:srgbClr val="000000">
                      <a:alpha val="43137"/>
                    </a:srgbClr>
                  </a:outerShdw>
                </a:effectLst>
                <a:latin typeface="+mn-lt"/>
                <a:ea typeface="+mn-ea"/>
                <a:cs typeface="+mn-cs"/>
              </a:rPr>
              <a:t>glulisine</a:t>
            </a:r>
            <a:r>
              <a:rPr lang="en-US" sz="4000" dirty="0">
                <a:solidFill>
                  <a:schemeClr val="tx1"/>
                </a:solidFill>
                <a:effectLst>
                  <a:outerShdw blurRad="38100" dist="38100" dir="2700000" algn="tl">
                    <a:srgbClr val="000000">
                      <a:alpha val="43137"/>
                    </a:srgbClr>
                  </a:outerShdw>
                </a:effectLst>
                <a:latin typeface="+mn-lt"/>
                <a:ea typeface="+mn-ea"/>
                <a:cs typeface="+mn-cs"/>
              </a:rPr>
              <a:t> is the only rapid-acting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analog rated </a:t>
            </a:r>
            <a:r>
              <a:rPr lang="en-US" sz="4000" dirty="0">
                <a:solidFill>
                  <a:schemeClr val="tx1"/>
                </a:solidFill>
                <a:effectLst>
                  <a:outerShdw blurRad="38100" dist="38100" dir="2700000" algn="tl">
                    <a:srgbClr val="000000">
                      <a:alpha val="43137"/>
                    </a:srgbClr>
                  </a:outerShdw>
                </a:effectLst>
                <a:latin typeface="+mn-lt"/>
                <a:ea typeface="+mn-ea"/>
                <a:cs typeface="+mn-cs"/>
              </a:rPr>
              <a:t>as FDA pregnancy risk category C; </a:t>
            </a:r>
            <a:r>
              <a:rPr lang="en-US" sz="4000" dirty="0" err="1">
                <a:solidFill>
                  <a:schemeClr val="tx1"/>
                </a:solidFill>
                <a:effectLst>
                  <a:outerShdw blurRad="38100" dist="38100" dir="2700000" algn="tl">
                    <a:srgbClr val="000000">
                      <a:alpha val="43137"/>
                    </a:srgbClr>
                  </a:outerShdw>
                </a:effectLst>
                <a:latin typeface="+mn-lt"/>
                <a:ea typeface="+mn-ea"/>
                <a:cs typeface="+mn-cs"/>
              </a:rPr>
              <a:t>aspart</a:t>
            </a:r>
            <a:r>
              <a:rPr lang="en-US" sz="4000" dirty="0">
                <a:solidFill>
                  <a:schemeClr val="tx1"/>
                </a:solidFill>
                <a:effectLst>
                  <a:outerShdw blurRad="38100" dist="38100" dir="2700000" algn="tl">
                    <a:srgbClr val="000000">
                      <a:alpha val="43137"/>
                    </a:srgbClr>
                  </a:outerShdw>
                </a:effectLst>
                <a:latin typeface="+mn-lt"/>
                <a:ea typeface="+mn-ea"/>
                <a:cs typeface="+mn-cs"/>
              </a:rPr>
              <a:t> and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lispro</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are </a:t>
            </a:r>
            <a:r>
              <a:rPr lang="en-US" sz="4000" dirty="0">
                <a:solidFill>
                  <a:schemeClr val="tx1"/>
                </a:solidFill>
                <a:effectLst>
                  <a:outerShdw blurRad="38100" dist="38100" dir="2700000" algn="tl">
                    <a:srgbClr val="000000">
                      <a:alpha val="43137"/>
                    </a:srgbClr>
                  </a:outerShdw>
                </a:effectLst>
                <a:latin typeface="+mn-lt"/>
                <a:ea typeface="+mn-ea"/>
                <a:cs typeface="+mn-cs"/>
              </a:rPr>
              <a:t>category B.</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0722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Endocrine Society states that insulin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glulisine</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should </a:t>
            </a:r>
            <a:r>
              <a:rPr lang="en-US" sz="4000" dirty="0">
                <a:solidFill>
                  <a:schemeClr val="tx1"/>
                </a:solidFill>
                <a:effectLst>
                  <a:outerShdw blurRad="38100" dist="38100" dir="2700000" algn="tl">
                    <a:srgbClr val="000000">
                      <a:alpha val="43137"/>
                    </a:srgbClr>
                  </a:outerShdw>
                </a:effectLst>
                <a:latin typeface="+mn-lt"/>
                <a:ea typeface="+mn-ea"/>
                <a:cs typeface="+mn-cs"/>
              </a:rPr>
              <a:t>not be used in pregnancy because it offers </a:t>
            </a:r>
            <a:r>
              <a:rPr lang="en-US" sz="4000" dirty="0" smtClean="0">
                <a:solidFill>
                  <a:schemeClr val="tx1"/>
                </a:solidFill>
                <a:effectLst>
                  <a:outerShdw blurRad="38100" dist="38100" dir="2700000" algn="tl">
                    <a:srgbClr val="000000">
                      <a:alpha val="43137"/>
                    </a:srgbClr>
                  </a:outerShdw>
                </a:effectLst>
                <a:latin typeface="+mn-lt"/>
                <a:ea typeface="+mn-ea"/>
                <a:cs typeface="+mn-cs"/>
              </a:rPr>
              <a:t>no added </a:t>
            </a:r>
            <a:r>
              <a:rPr lang="en-US" sz="4000" dirty="0">
                <a:solidFill>
                  <a:schemeClr val="tx1"/>
                </a:solidFill>
                <a:effectLst>
                  <a:outerShdw blurRad="38100" dist="38100" dir="2700000" algn="tl">
                    <a:srgbClr val="000000">
                      <a:alpha val="43137"/>
                    </a:srgbClr>
                  </a:outerShdw>
                </a:effectLst>
                <a:latin typeface="+mn-lt"/>
                <a:ea typeface="+mn-ea"/>
                <a:cs typeface="+mn-cs"/>
              </a:rPr>
              <a:t>benefit over other rapid-acting analogs (</a:t>
            </a:r>
            <a:r>
              <a:rPr lang="en-US" sz="4000" dirty="0" err="1">
                <a:solidFill>
                  <a:schemeClr val="tx1"/>
                </a:solidFill>
                <a:effectLst>
                  <a:outerShdw blurRad="38100" dist="38100" dir="2700000" algn="tl">
                    <a:srgbClr val="000000">
                      <a:alpha val="43137"/>
                    </a:srgbClr>
                  </a:outerShdw>
                </a:effectLst>
                <a:latin typeface="+mn-lt"/>
                <a:ea typeface="+mn-ea"/>
                <a:cs typeface="+mn-cs"/>
              </a:rPr>
              <a:t>Blumer</a:t>
            </a:r>
            <a:r>
              <a:rPr lang="en-US" sz="4000" dirty="0">
                <a:solidFill>
                  <a:schemeClr val="tx1"/>
                </a:solidFill>
                <a:effectLst>
                  <a:outerShdw blurRad="38100" dist="38100" dir="2700000" algn="tl">
                    <a:srgbClr val="000000">
                      <a:alpha val="43137"/>
                    </a:srgbClr>
                  </a:outerShdw>
                </a:effectLst>
                <a:latin typeface="+mn-lt"/>
                <a:ea typeface="+mn-ea"/>
                <a:cs typeface="+mn-cs"/>
              </a:rPr>
              <a:t>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557216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According to the available evidence, the rapid-acting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insulin analogs</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err="1">
                <a:solidFill>
                  <a:schemeClr val="tx1"/>
                </a:solidFill>
                <a:effectLst>
                  <a:outerShdw blurRad="38100" dist="38100" dir="2700000" algn="tl">
                    <a:srgbClr val="000000">
                      <a:alpha val="43137"/>
                    </a:srgbClr>
                  </a:outerShdw>
                </a:effectLst>
                <a:latin typeface="+mn-lt"/>
                <a:ea typeface="+mn-ea"/>
                <a:cs typeface="+mn-cs"/>
              </a:rPr>
              <a:t>aspart</a:t>
            </a:r>
            <a:r>
              <a:rPr lang="en-US" sz="4000" dirty="0">
                <a:solidFill>
                  <a:schemeClr val="tx1"/>
                </a:solidFill>
                <a:effectLst>
                  <a:outerShdw blurRad="38100" dist="38100" dir="2700000" algn="tl">
                    <a:srgbClr val="000000">
                      <a:alpha val="43137"/>
                    </a:srgbClr>
                  </a:outerShdw>
                </a:effectLst>
                <a:latin typeface="+mn-lt"/>
                <a:ea typeface="+mn-ea"/>
                <a:cs typeface="+mn-cs"/>
              </a:rPr>
              <a:t> and </a:t>
            </a:r>
            <a:r>
              <a:rPr lang="en-US" sz="4000" dirty="0" err="1">
                <a:solidFill>
                  <a:schemeClr val="tx1"/>
                </a:solidFill>
                <a:effectLst>
                  <a:outerShdw blurRad="38100" dist="38100" dir="2700000" algn="tl">
                    <a:srgbClr val="000000">
                      <a:alpha val="43137"/>
                    </a:srgbClr>
                  </a:outerShdw>
                </a:effectLst>
                <a:latin typeface="+mn-lt"/>
                <a:ea typeface="+mn-ea"/>
                <a:cs typeface="+mn-cs"/>
              </a:rPr>
              <a:t>lispro</a:t>
            </a:r>
            <a:r>
              <a:rPr lang="en-US" sz="4000" dirty="0">
                <a:solidFill>
                  <a:schemeClr val="tx1"/>
                </a:solidFill>
                <a:effectLst>
                  <a:outerShdw blurRad="38100" dist="38100" dir="2700000" algn="tl">
                    <a:srgbClr val="000000">
                      <a:alpha val="43137"/>
                    </a:srgbClr>
                  </a:outerShdw>
                </a:effectLst>
                <a:latin typeface="+mn-lt"/>
                <a:ea typeface="+mn-ea"/>
                <a:cs typeface="+mn-cs"/>
              </a:rPr>
              <a:t>, have efficacy and safety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comparable with </a:t>
            </a:r>
            <a:r>
              <a:rPr lang="en-US" sz="4000" dirty="0">
                <a:solidFill>
                  <a:schemeClr val="tx1"/>
                </a:solidFill>
                <a:effectLst>
                  <a:outerShdw blurRad="38100" dist="38100" dir="2700000" algn="tl">
                    <a:srgbClr val="000000">
                      <a:alpha val="43137"/>
                    </a:srgbClr>
                  </a:outerShdw>
                </a:effectLst>
                <a:latin typeface="+mn-lt"/>
                <a:ea typeface="+mn-ea"/>
                <a:cs typeface="+mn-cs"/>
              </a:rPr>
              <a:t>regular insulin.</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8215338" cy="571504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They are preferred in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management because </a:t>
            </a:r>
            <a:r>
              <a:rPr lang="en-US" sz="4000" dirty="0">
                <a:solidFill>
                  <a:schemeClr val="tx1"/>
                </a:solidFill>
                <a:effectLst>
                  <a:outerShdw blurRad="38100" dist="38100" dir="2700000" algn="tl">
                    <a:srgbClr val="000000">
                      <a:alpha val="43137"/>
                    </a:srgbClr>
                  </a:outerShdw>
                </a:effectLst>
                <a:latin typeface="+mn-lt"/>
                <a:ea typeface="+mn-ea"/>
                <a:cs typeface="+mn-cs"/>
              </a:rPr>
              <a:t>of the convenience of mealtime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administration and </a:t>
            </a:r>
            <a:r>
              <a:rPr lang="en-US" sz="4000" dirty="0">
                <a:solidFill>
                  <a:schemeClr val="tx1"/>
                </a:solidFill>
                <a:effectLst>
                  <a:outerShdw blurRad="38100" dist="38100" dir="2700000" algn="tl">
                    <a:srgbClr val="000000">
                      <a:alpha val="43137"/>
                    </a:srgbClr>
                  </a:outerShdw>
                </a:effectLst>
                <a:latin typeface="+mn-lt"/>
                <a:ea typeface="+mn-ea"/>
                <a:cs typeface="+mn-cs"/>
              </a:rPr>
              <a:t>potentially lower risk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delayed hypoglycemia</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578647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Insulin requirements can vary widely during pregnancy, </a:t>
            </a:r>
            <a:r>
              <a:rPr lang="en-US" sz="4000" dirty="0" smtClean="0">
                <a:solidFill>
                  <a:schemeClr val="tx1"/>
                </a:solidFill>
                <a:effectLst>
                  <a:outerShdw blurRad="38100" dist="38100" dir="2700000" algn="tl">
                    <a:srgbClr val="000000">
                      <a:alpha val="43137"/>
                    </a:srgbClr>
                  </a:outerShdw>
                </a:effectLst>
                <a:latin typeface="+mn-lt"/>
                <a:ea typeface="+mn-ea"/>
                <a:cs typeface="+mn-cs"/>
              </a:rPr>
              <a:t>particularly during </a:t>
            </a:r>
            <a:r>
              <a:rPr lang="en-US" sz="4000" dirty="0">
                <a:solidFill>
                  <a:schemeClr val="tx1"/>
                </a:solidFill>
                <a:effectLst>
                  <a:outerShdw blurRad="38100" dist="38100" dir="2700000" algn="tl">
                    <a:srgbClr val="000000">
                      <a:alpha val="43137"/>
                    </a:srgbClr>
                  </a:outerShdw>
                </a:effectLst>
                <a:latin typeface="+mn-lt"/>
                <a:ea typeface="+mn-ea"/>
                <a:cs typeface="+mn-cs"/>
              </a:rPr>
              <a:t>the second trimester when insulin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resistance may </a:t>
            </a:r>
            <a:r>
              <a:rPr lang="en-US" sz="4000" dirty="0">
                <a:solidFill>
                  <a:schemeClr val="tx1"/>
                </a:solidFill>
                <a:effectLst>
                  <a:outerShdw blurRad="38100" dist="38100" dir="2700000" algn="tl">
                    <a:srgbClr val="000000">
                      <a:alpha val="43137"/>
                    </a:srgbClr>
                  </a:outerShdw>
                </a:effectLst>
                <a:latin typeface="+mn-lt"/>
                <a:ea typeface="+mn-ea"/>
                <a:cs typeface="+mn-cs"/>
              </a:rPr>
              <a:t>rise rapidly (ADA 2016b).</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500042"/>
            <a:ext cx="7772400" cy="4114800"/>
          </a:xfrm>
        </p:spPr>
        <p:txBody>
          <a:bodyPr/>
          <a:lstStyle/>
          <a:p>
            <a:pPr algn="ctr">
              <a:buNone/>
            </a:pPr>
            <a:r>
              <a:rPr lang="en-US" sz="4400" dirty="0">
                <a:solidFill>
                  <a:schemeClr val="tx1"/>
                </a:solidFill>
                <a:latin typeface="+mn-lt"/>
                <a:ea typeface="+mn-ea"/>
                <a:cs typeface="+mn-cs"/>
              </a:rPr>
              <a:t>MATERNAL AND FETAL</a:t>
            </a:r>
          </a:p>
          <a:p>
            <a:pPr algn="ctr">
              <a:buNone/>
            </a:pPr>
            <a:r>
              <a:rPr lang="en-US" sz="4400" dirty="0">
                <a:solidFill>
                  <a:schemeClr val="tx1"/>
                </a:solidFill>
                <a:latin typeface="+mn-lt"/>
                <a:ea typeface="+mn-ea"/>
                <a:cs typeface="+mn-cs"/>
              </a:rPr>
              <a:t>COMPLICATIONS</a:t>
            </a:r>
            <a:endParaRPr lang="en-US" sz="44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21508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For women who have mild fasting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hyperglycemia, an </a:t>
            </a:r>
            <a:r>
              <a:rPr lang="en-US" sz="4000" dirty="0">
                <a:solidFill>
                  <a:schemeClr val="tx1"/>
                </a:solidFill>
                <a:effectLst>
                  <a:outerShdw blurRad="38100" dist="38100" dir="2700000" algn="tl">
                    <a:srgbClr val="000000">
                      <a:alpha val="43137"/>
                    </a:srgbClr>
                  </a:outerShdw>
                </a:effectLst>
                <a:latin typeface="+mn-lt"/>
                <a:ea typeface="+mn-ea"/>
                <a:cs typeface="+mn-cs"/>
              </a:rPr>
              <a:t>injection of intermediate- or long-acting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insulin (0.15–0.2 </a:t>
            </a:r>
            <a:r>
              <a:rPr lang="en-US" sz="4000" dirty="0">
                <a:solidFill>
                  <a:schemeClr val="tx1"/>
                </a:solidFill>
                <a:effectLst>
                  <a:outerShdw blurRad="38100" dist="38100" dir="2700000" algn="tl">
                    <a:srgbClr val="000000">
                      <a:alpha val="43137"/>
                    </a:srgbClr>
                  </a:outerShdw>
                </a:effectLst>
                <a:latin typeface="+mn-lt"/>
                <a:ea typeface="+mn-ea"/>
                <a:cs typeface="+mn-cs"/>
              </a:rPr>
              <a:t>unit/kg) at bedtime can be used to control </a:t>
            </a:r>
            <a:r>
              <a:rPr lang="en-US" sz="4000" dirty="0" smtClean="0">
                <a:solidFill>
                  <a:schemeClr val="tx1"/>
                </a:solidFill>
                <a:effectLst>
                  <a:outerShdw blurRad="38100" dist="38100" dir="2700000" algn="tl">
                    <a:srgbClr val="000000">
                      <a:alpha val="43137"/>
                    </a:srgbClr>
                  </a:outerShdw>
                </a:effectLst>
                <a:latin typeface="+mn-lt"/>
                <a:ea typeface="+mn-ea"/>
                <a:cs typeface="+mn-cs"/>
              </a:rPr>
              <a:t>elevated fasting </a:t>
            </a:r>
            <a:r>
              <a:rPr lang="en-US" sz="4000" dirty="0">
                <a:solidFill>
                  <a:schemeClr val="tx1"/>
                </a:solidFill>
                <a:effectLst>
                  <a:outerShdw blurRad="38100" dist="38100" dir="2700000" algn="tl">
                    <a:srgbClr val="000000">
                      <a:alpha val="43137"/>
                    </a:srgbClr>
                  </a:outerShdw>
                </a:effectLst>
                <a:latin typeface="+mn-lt"/>
                <a:ea typeface="+mn-ea"/>
                <a:cs typeface="+mn-cs"/>
              </a:rPr>
              <a:t>glucose.</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42939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Mild postprandial elevations 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glucose can </a:t>
            </a:r>
            <a:r>
              <a:rPr lang="en-US" sz="4000" dirty="0">
                <a:solidFill>
                  <a:schemeClr val="tx1"/>
                </a:solidFill>
                <a:effectLst>
                  <a:outerShdw blurRad="38100" dist="38100" dir="2700000" algn="tl">
                    <a:srgbClr val="000000">
                      <a:alpha val="43137"/>
                    </a:srgbClr>
                  </a:outerShdw>
                </a:effectLst>
                <a:latin typeface="+mn-lt"/>
                <a:ea typeface="+mn-ea"/>
                <a:cs typeface="+mn-cs"/>
              </a:rPr>
              <a:t>typically be managed with administration of 2–4 </a:t>
            </a:r>
            <a:r>
              <a:rPr lang="en-US" sz="4000" dirty="0" smtClean="0">
                <a:solidFill>
                  <a:schemeClr val="tx1"/>
                </a:solidFill>
                <a:effectLst>
                  <a:outerShdw blurRad="38100" dist="38100" dir="2700000" algn="tl">
                    <a:srgbClr val="000000">
                      <a:alpha val="43137"/>
                    </a:srgbClr>
                  </a:outerShdw>
                </a:effectLst>
                <a:latin typeface="+mn-lt"/>
                <a:ea typeface="+mn-ea"/>
                <a:cs typeface="+mn-cs"/>
              </a:rPr>
              <a:t>units of </a:t>
            </a:r>
            <a:r>
              <a:rPr lang="en-US" sz="4000" dirty="0">
                <a:solidFill>
                  <a:schemeClr val="tx1"/>
                </a:solidFill>
                <a:effectLst>
                  <a:outerShdw blurRad="38100" dist="38100" dir="2700000" algn="tl">
                    <a:srgbClr val="000000">
                      <a:alpha val="43137"/>
                    </a:srgbClr>
                  </a:outerShdw>
                </a:effectLst>
                <a:latin typeface="+mn-lt"/>
                <a:ea typeface="+mn-ea"/>
                <a:cs typeface="+mn-cs"/>
              </a:rPr>
              <a:t>rapid-acting insulin before meals.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286520"/>
          </a:xfrm>
        </p:spPr>
        <p:txBody>
          <a:bodyPr/>
          <a:lstStyle/>
          <a:p>
            <a:pPr>
              <a:buNone/>
            </a:pPr>
            <a:r>
              <a:rPr lang="en-US" sz="4000" dirty="0" smtClean="0">
                <a:effectLst>
                  <a:outerShdw blurRad="38100" dist="38100" dir="2700000" algn="tl">
                    <a:srgbClr val="000000">
                      <a:alpha val="43137"/>
                    </a:srgbClr>
                  </a:outerShdw>
                </a:effectLst>
              </a:rPr>
              <a:t>Alternatively, elevated glucose after lunch may be treated with an intermediate-acting insulin before breakfast (Cheng 2008a).</a:t>
            </a:r>
            <a:endParaRPr lang="en-US" sz="40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578645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For women with </a:t>
            </a:r>
            <a:r>
              <a:rPr lang="en-US" sz="4000" dirty="0" smtClean="0">
                <a:solidFill>
                  <a:schemeClr val="tx1"/>
                </a:solidFill>
                <a:effectLst>
                  <a:outerShdw blurRad="38100" dist="38100" dir="2700000" algn="tl">
                    <a:srgbClr val="000000">
                      <a:alpha val="43137"/>
                    </a:srgbClr>
                  </a:outerShdw>
                </a:effectLst>
                <a:latin typeface="+mn-lt"/>
                <a:ea typeface="+mn-ea"/>
                <a:cs typeface="+mn-cs"/>
              </a:rPr>
              <a:t>marked hyperglycemia</a:t>
            </a:r>
            <a:r>
              <a:rPr lang="en-US" sz="4000" dirty="0">
                <a:solidFill>
                  <a:schemeClr val="tx1"/>
                </a:solidFill>
                <a:effectLst>
                  <a:outerShdw blurRad="38100" dist="38100" dir="2700000" algn="tl">
                    <a:srgbClr val="000000">
                      <a:alpha val="43137"/>
                    </a:srgbClr>
                  </a:outerShdw>
                </a:effectLst>
                <a:latin typeface="+mn-lt"/>
                <a:ea typeface="+mn-ea"/>
                <a:cs typeface="+mn-cs"/>
              </a:rPr>
              <a:t>, several daily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injections provide </a:t>
            </a:r>
            <a:r>
              <a:rPr lang="en-US" sz="4000" dirty="0">
                <a:solidFill>
                  <a:schemeClr val="tx1"/>
                </a:solidFill>
                <a:effectLst>
                  <a:outerShdw blurRad="38100" dist="38100" dir="2700000" algn="tl">
                    <a:srgbClr val="000000">
                      <a:alpha val="43137"/>
                    </a:srgbClr>
                  </a:outerShdw>
                </a:effectLst>
                <a:latin typeface="+mn-lt"/>
                <a:ea typeface="+mn-ea"/>
                <a:cs typeface="+mn-cs"/>
              </a:rPr>
              <a:t>optimal glucose control</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A typical starting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dose of </a:t>
            </a:r>
            <a:r>
              <a:rPr lang="en-US" sz="4000" dirty="0">
                <a:solidFill>
                  <a:schemeClr val="tx1"/>
                </a:solidFill>
                <a:effectLst>
                  <a:outerShdw blurRad="38100" dist="38100" dir="2700000" algn="tl">
                    <a:srgbClr val="000000">
                      <a:alpha val="43137"/>
                    </a:srgbClr>
                  </a:outerShdw>
                </a:effectLst>
                <a:latin typeface="+mn-lt"/>
                <a:ea typeface="+mn-ea"/>
                <a:cs typeface="+mn-cs"/>
              </a:rPr>
              <a:t>insulin is 0.7–1 unit/kg/day </a:t>
            </a: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administered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divided </a:t>
            </a:r>
            <a:r>
              <a:rPr lang="en-US" sz="4000" dirty="0">
                <a:solidFill>
                  <a:schemeClr val="tx1"/>
                </a:solidFill>
                <a:effectLst>
                  <a:outerShdw blurRad="38100" dist="38100" dir="2700000" algn="tl">
                    <a:srgbClr val="000000">
                      <a:alpha val="43137"/>
                    </a:srgbClr>
                  </a:outerShdw>
                </a:effectLst>
                <a:latin typeface="+mn-lt"/>
                <a:ea typeface="+mn-ea"/>
                <a:cs typeface="+mn-cs"/>
              </a:rPr>
              <a:t>doses (ACOG 2013; Hone 2010).</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85800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Higher insulin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doses may </a:t>
            </a:r>
            <a:r>
              <a:rPr lang="en-US" sz="4000" dirty="0">
                <a:solidFill>
                  <a:schemeClr val="tx1"/>
                </a:solidFill>
                <a:effectLst>
                  <a:outerShdw blurRad="38100" dist="38100" dir="2700000" algn="tl">
                    <a:srgbClr val="000000">
                      <a:alpha val="43137"/>
                    </a:srgbClr>
                  </a:outerShdw>
                </a:effectLst>
                <a:latin typeface="+mn-lt"/>
                <a:ea typeface="+mn-ea"/>
                <a:cs typeface="+mn-cs"/>
              </a:rPr>
              <a:t>be required in women with obesity or multiple </a:t>
            </a:r>
            <a:r>
              <a:rPr lang="en-US" sz="4000" dirty="0" smtClean="0">
                <a:solidFill>
                  <a:schemeClr val="tx1"/>
                </a:solidFill>
                <a:effectLst>
                  <a:outerShdw blurRad="38100" dist="38100" dir="2700000" algn="tl">
                    <a:srgbClr val="000000">
                      <a:alpha val="43137"/>
                    </a:srgbClr>
                  </a:outerShdw>
                </a:effectLst>
                <a:latin typeface="+mn-lt"/>
                <a:ea typeface="+mn-ea"/>
                <a:cs typeface="+mn-cs"/>
              </a:rPr>
              <a:t>gestation pregnancies</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550072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Once the total daily insulin dose is </a:t>
            </a:r>
            <a:r>
              <a:rPr lang="en-US" sz="3600" dirty="0" smtClean="0">
                <a:solidFill>
                  <a:schemeClr val="tx1"/>
                </a:solidFill>
                <a:effectLst>
                  <a:outerShdw blurRad="38100" dist="38100" dir="2700000" algn="tl">
                    <a:srgbClr val="000000">
                      <a:alpha val="43137"/>
                    </a:srgbClr>
                  </a:outerShdw>
                </a:effectLst>
                <a:latin typeface="+mn-lt"/>
                <a:ea typeface="+mn-ea"/>
                <a:cs typeface="+mn-cs"/>
              </a:rPr>
              <a:t>calculated, 50</a:t>
            </a:r>
            <a:r>
              <a:rPr lang="en-US" sz="3600" dirty="0">
                <a:solidFill>
                  <a:schemeClr val="tx1"/>
                </a:solidFill>
                <a:effectLst>
                  <a:outerShdw blurRad="38100" dist="38100" dir="2700000" algn="tl">
                    <a:srgbClr val="000000">
                      <a:alpha val="43137"/>
                    </a:srgbClr>
                  </a:outerShdw>
                </a:effectLst>
                <a:latin typeface="+mn-lt"/>
                <a:ea typeface="+mn-ea"/>
                <a:cs typeface="+mn-cs"/>
              </a:rPr>
              <a:t>% is administered as basal insulin using NPH or </a:t>
            </a:r>
            <a:r>
              <a:rPr lang="en-US" sz="3600" dirty="0" smtClean="0">
                <a:solidFill>
                  <a:schemeClr val="tx1"/>
                </a:solidFill>
                <a:effectLst>
                  <a:outerShdw blurRad="38100" dist="38100" dir="2700000" algn="tl">
                    <a:srgbClr val="000000">
                      <a:alpha val="43137"/>
                    </a:srgbClr>
                  </a:outerShdw>
                </a:effectLst>
                <a:latin typeface="+mn-lt"/>
                <a:ea typeface="+mn-ea"/>
                <a:cs typeface="+mn-cs"/>
              </a:rPr>
              <a:t>long-acting insulin </a:t>
            </a:r>
            <a:r>
              <a:rPr lang="en-US" sz="3600" dirty="0">
                <a:solidFill>
                  <a:schemeClr val="tx1"/>
                </a:solidFill>
                <a:effectLst>
                  <a:outerShdw blurRad="38100" dist="38100" dir="2700000" algn="tl">
                    <a:srgbClr val="000000">
                      <a:alpha val="43137"/>
                    </a:srgbClr>
                  </a:outerShdw>
                </a:effectLst>
                <a:latin typeface="+mn-lt"/>
                <a:ea typeface="+mn-ea"/>
                <a:cs typeface="+mn-cs"/>
              </a:rPr>
              <a:t>analogs, and the remaining 50% is administered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 three </a:t>
            </a:r>
            <a:r>
              <a:rPr lang="en-US" sz="3600" dirty="0" err="1">
                <a:solidFill>
                  <a:schemeClr val="tx1"/>
                </a:solidFill>
                <a:effectLst>
                  <a:outerShdw blurRad="38100" dist="38100" dir="2700000" algn="tl">
                    <a:srgbClr val="000000">
                      <a:alpha val="43137"/>
                    </a:srgbClr>
                  </a:outerShdw>
                </a:effectLst>
                <a:latin typeface="+mn-lt"/>
                <a:ea typeface="+mn-ea"/>
                <a:cs typeface="+mn-cs"/>
              </a:rPr>
              <a:t>preprandial</a:t>
            </a:r>
            <a:r>
              <a:rPr lang="en-US" sz="3600" dirty="0">
                <a:solidFill>
                  <a:schemeClr val="tx1"/>
                </a:solidFill>
                <a:effectLst>
                  <a:outerShdw blurRad="38100" dist="38100" dir="2700000" algn="tl">
                    <a:srgbClr val="000000">
                      <a:alpha val="43137"/>
                    </a:srgbClr>
                  </a:outerShdw>
                </a:effectLst>
                <a:latin typeface="+mn-lt"/>
                <a:ea typeface="+mn-ea"/>
                <a:cs typeface="+mn-cs"/>
              </a:rPr>
              <a:t> injections of rapid-acting insulin (</a:t>
            </a:r>
            <a:r>
              <a:rPr lang="en-US" sz="3600" dirty="0" smtClean="0">
                <a:solidFill>
                  <a:schemeClr val="tx1"/>
                </a:solidFill>
                <a:effectLst>
                  <a:outerShdw blurRad="38100" dist="38100" dir="2700000" algn="tl">
                    <a:srgbClr val="000000">
                      <a:alpha val="43137"/>
                    </a:srgbClr>
                  </a:outerShdw>
                </a:effectLst>
                <a:latin typeface="+mn-lt"/>
                <a:ea typeface="+mn-ea"/>
                <a:cs typeface="+mn-cs"/>
              </a:rPr>
              <a:t>Hone 2010</a:t>
            </a:r>
            <a:r>
              <a:rPr lang="en-US" sz="3600" dirty="0">
                <a:solidFill>
                  <a:schemeClr val="tx1"/>
                </a:solidFill>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5789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According to initial studies with NPH 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pregnancy some </a:t>
            </a:r>
            <a:r>
              <a:rPr lang="en-US" sz="4000" dirty="0">
                <a:solidFill>
                  <a:schemeClr val="tx1"/>
                </a:solidFill>
                <a:effectLst>
                  <a:outerShdw blurRad="38100" dist="38100" dir="2700000" algn="tl">
                    <a:srgbClr val="000000">
                      <a:alpha val="43137"/>
                    </a:srgbClr>
                  </a:outerShdw>
                </a:effectLst>
                <a:latin typeface="+mn-lt"/>
                <a:ea typeface="+mn-ea"/>
                <a:cs typeface="+mn-cs"/>
              </a:rPr>
              <a:t>sources recommend that if NPH is selected as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 basal </a:t>
            </a:r>
            <a:r>
              <a:rPr lang="en-US" sz="4000" dirty="0">
                <a:solidFill>
                  <a:schemeClr val="tx1"/>
                </a:solidFill>
                <a:effectLst>
                  <a:outerShdw blurRad="38100" dist="38100" dir="2700000" algn="tl">
                    <a:srgbClr val="000000">
                      <a:alpha val="43137"/>
                    </a:srgbClr>
                  </a:outerShdw>
                </a:effectLst>
                <a:latin typeface="+mn-lt"/>
                <a:ea typeface="+mn-ea"/>
                <a:cs typeface="+mn-cs"/>
              </a:rPr>
              <a:t>insulin, it should be divided into three equal doses </a:t>
            </a:r>
            <a:r>
              <a:rPr lang="en-US" sz="4000" dirty="0" smtClean="0">
                <a:solidFill>
                  <a:schemeClr val="tx1"/>
                </a:solidFill>
                <a:effectLst>
                  <a:outerShdw blurRad="38100" dist="38100" dir="2700000" algn="tl">
                    <a:srgbClr val="000000">
                      <a:alpha val="43137"/>
                    </a:srgbClr>
                  </a:outerShdw>
                </a:effectLst>
                <a:latin typeface="+mn-lt"/>
                <a:ea typeface="+mn-ea"/>
                <a:cs typeface="+mn-cs"/>
              </a:rPr>
              <a:t>given before </a:t>
            </a:r>
            <a:r>
              <a:rPr lang="en-US" sz="4000" dirty="0">
                <a:solidFill>
                  <a:schemeClr val="tx1"/>
                </a:solidFill>
                <a:effectLst>
                  <a:outerShdw blurRad="38100" dist="38100" dir="2700000" algn="tl">
                    <a:srgbClr val="000000">
                      <a:alpha val="43137"/>
                    </a:srgbClr>
                  </a:outerShdw>
                </a:effectLst>
                <a:latin typeface="+mn-lt"/>
                <a:ea typeface="+mn-ea"/>
                <a:cs typeface="+mn-cs"/>
              </a:rPr>
              <a:t>breakfast, before dinner, and at bedtime (Hone 2010).</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71501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However, a twice-daily regimen of NPH is commonly used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for basal </a:t>
            </a:r>
            <a:r>
              <a:rPr lang="en-US" sz="3600" dirty="0">
                <a:solidFill>
                  <a:schemeClr val="tx1"/>
                </a:solidFill>
                <a:effectLst>
                  <a:outerShdw blurRad="38100" dist="38100" dir="2700000" algn="tl">
                    <a:srgbClr val="000000">
                      <a:alpha val="43137"/>
                    </a:srgbClr>
                  </a:outerShdw>
                </a:effectLst>
                <a:latin typeface="+mn-lt"/>
                <a:ea typeface="+mn-ea"/>
                <a:cs typeface="+mn-cs"/>
              </a:rPr>
              <a:t>control. For women with limited financial resources, </a:t>
            </a:r>
            <a:r>
              <a:rPr lang="en-US" sz="3600" dirty="0" smtClean="0">
                <a:solidFill>
                  <a:schemeClr val="tx1"/>
                </a:solidFill>
                <a:effectLst>
                  <a:outerShdw blurRad="38100" dist="38100" dir="2700000" algn="tl">
                    <a:srgbClr val="000000">
                      <a:alpha val="43137"/>
                    </a:srgbClr>
                  </a:outerShdw>
                </a:effectLst>
                <a:latin typeface="+mn-lt"/>
                <a:ea typeface="+mn-ea"/>
                <a:cs typeface="+mn-cs"/>
              </a:rPr>
              <a:t>a regimen </a:t>
            </a:r>
            <a:r>
              <a:rPr lang="en-US" sz="3600" dirty="0">
                <a:solidFill>
                  <a:schemeClr val="tx1"/>
                </a:solidFill>
                <a:effectLst>
                  <a:outerShdw blurRad="38100" dist="38100" dir="2700000" algn="tl">
                    <a:srgbClr val="000000">
                      <a:alpha val="43137"/>
                    </a:srgbClr>
                  </a:outerShdw>
                </a:effectLst>
                <a:latin typeface="+mn-lt"/>
                <a:ea typeface="+mn-ea"/>
                <a:cs typeface="+mn-cs"/>
              </a:rPr>
              <a:t>of NPH and regular insulin may be more affordable</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endParaRPr lang="en-US" sz="3600" dirty="0">
              <a:solidFill>
                <a:schemeClr val="tx1"/>
              </a:solidFill>
              <a:effectLst>
                <a:outerShdw blurRad="38100" dist="38100" dir="2700000" algn="tl">
                  <a:srgbClr val="000000">
                    <a:alpha val="43137"/>
                  </a:srgbClr>
                </a:outerShdw>
              </a:effectLst>
              <a:latin typeface="+mn-lt"/>
              <a:ea typeface="+mn-ea"/>
              <a:cs typeface="+mn-cs"/>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7772400" cy="4114800"/>
          </a:xfrm>
        </p:spPr>
        <p:txBody>
          <a:bodyPr/>
          <a:lstStyle/>
          <a:p>
            <a:pPr>
              <a:buNone/>
            </a:pPr>
            <a:r>
              <a:rPr lang="en-US" sz="4400" dirty="0" smtClean="0">
                <a:effectLst>
                  <a:outerShdw blurRad="38100" dist="38100" dir="2700000" algn="tl">
                    <a:srgbClr val="000000">
                      <a:alpha val="43137"/>
                    </a:srgbClr>
                  </a:outerShdw>
                </a:effectLst>
              </a:rPr>
              <a:t>Regardless of the initial regimen, the dose should be titrated often, using data from self-monitoring of blood glucose.</a:t>
            </a:r>
          </a:p>
          <a:p>
            <a:pPr>
              <a:buNone/>
            </a:pPr>
            <a:endParaRPr lang="en-US" sz="4400"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428596" y="142852"/>
            <a:ext cx="8501122" cy="642941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28604"/>
            <a:ext cx="7772400" cy="5667396"/>
          </a:xfrm>
        </p:spPr>
        <p:txBody>
          <a:bodyPr/>
          <a:lstStyle/>
          <a:p>
            <a:pPr>
              <a:buFont typeface="Wingdings" pitchFamily="2" charset="2"/>
              <a:buChar char="v"/>
            </a:pPr>
            <a:r>
              <a:rPr lang="en-US" sz="4000" b="1" dirty="0">
                <a:solidFill>
                  <a:schemeClr val="tx2"/>
                </a:solidFill>
                <a:latin typeface="+mn-lt"/>
                <a:ea typeface="+mn-ea"/>
                <a:cs typeface="+mn-cs"/>
              </a:rPr>
              <a:t>Maternal Complications</a:t>
            </a:r>
          </a:p>
          <a:p>
            <a:pPr>
              <a:buNone/>
            </a:pPr>
            <a:r>
              <a:rPr lang="en-US" sz="3600" dirty="0">
                <a:solidFill>
                  <a:schemeClr val="tx1"/>
                </a:solidFill>
                <a:latin typeface="+mn-lt"/>
                <a:ea typeface="+mn-ea"/>
                <a:cs typeface="+mn-cs"/>
              </a:rPr>
              <a:t>Potential maternal </a:t>
            </a:r>
            <a:r>
              <a:rPr lang="en-US" sz="3600" dirty="0" smtClean="0">
                <a:solidFill>
                  <a:schemeClr val="tx1"/>
                </a:solidFill>
                <a:latin typeface="+mn-lt"/>
                <a:ea typeface="+mn-ea"/>
                <a:cs typeface="+mn-cs"/>
              </a:rPr>
              <a:t>complications associated </a:t>
            </a:r>
            <a:r>
              <a:rPr lang="en-US" sz="3600" dirty="0">
                <a:solidFill>
                  <a:schemeClr val="tx1"/>
                </a:solidFill>
                <a:latin typeface="+mn-lt"/>
                <a:ea typeface="+mn-ea"/>
                <a:cs typeface="+mn-cs"/>
              </a:rPr>
              <a:t>with GDM </a:t>
            </a:r>
            <a:r>
              <a:rPr lang="en-US" sz="3600" dirty="0" smtClean="0">
                <a:solidFill>
                  <a:schemeClr val="tx1"/>
                </a:solidFill>
                <a:latin typeface="+mn-lt"/>
                <a:ea typeface="+mn-ea"/>
                <a:cs typeface="+mn-cs"/>
              </a:rPr>
              <a:t>include gestational </a:t>
            </a:r>
            <a:r>
              <a:rPr lang="en-US" sz="3600" dirty="0">
                <a:solidFill>
                  <a:schemeClr val="tx1"/>
                </a:solidFill>
                <a:latin typeface="+mn-lt"/>
                <a:ea typeface="+mn-ea"/>
                <a:cs typeface="+mn-cs"/>
              </a:rPr>
              <a:t>hypertension, preeclampsia, and </a:t>
            </a:r>
            <a:r>
              <a:rPr lang="en-US" sz="3600" dirty="0" smtClean="0">
                <a:solidFill>
                  <a:schemeClr val="tx1"/>
                </a:solidFill>
                <a:latin typeface="+mn-lt"/>
                <a:ea typeface="+mn-ea"/>
                <a:cs typeface="+mn-cs"/>
              </a:rPr>
              <a:t>non-elective cesarean </a:t>
            </a:r>
            <a:r>
              <a:rPr lang="en-US" sz="3600" dirty="0">
                <a:solidFill>
                  <a:schemeClr val="tx1"/>
                </a:solidFill>
                <a:latin typeface="+mn-lt"/>
                <a:ea typeface="+mn-ea"/>
                <a:cs typeface="+mn-cs"/>
              </a:rPr>
              <a:t>delivery</a:t>
            </a:r>
            <a:r>
              <a:rPr lang="en-US" dirty="0">
                <a:solidFill>
                  <a:schemeClr val="tx1"/>
                </a:solidFill>
                <a:latin typeface="+mn-lt"/>
                <a:ea typeface="+mn-ea"/>
                <a:cs typeface="+mn-cs"/>
              </a:rPr>
              <a:t>.</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b="1" dirty="0" err="1" smtClean="0"/>
              <a:t>Metformin</a:t>
            </a:r>
            <a:r>
              <a:rPr lang="en-US" b="1" dirty="0" smtClean="0"/>
              <a:t> :</a:t>
            </a:r>
            <a:endParaRPr lang="en-US" b="1" dirty="0"/>
          </a:p>
        </p:txBody>
      </p:sp>
      <p:sp>
        <p:nvSpPr>
          <p:cNvPr id="3" name="Content Placeholder 2"/>
          <p:cNvSpPr>
            <a:spLocks noGrp="1"/>
          </p:cNvSpPr>
          <p:nvPr>
            <p:ph idx="1"/>
          </p:nvPr>
        </p:nvSpPr>
        <p:spPr>
          <a:xfrm>
            <a:off x="0" y="1071546"/>
            <a:ext cx="7772400" cy="5786454"/>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Because many women with GDM have mild </a:t>
            </a:r>
            <a:r>
              <a:rPr lang="en-US" sz="3600" dirty="0" smtClean="0">
                <a:solidFill>
                  <a:schemeClr val="tx1"/>
                </a:solidFill>
                <a:effectLst>
                  <a:outerShdw blurRad="38100" dist="38100" dir="2700000" algn="tl">
                    <a:srgbClr val="000000">
                      <a:alpha val="43137"/>
                    </a:srgbClr>
                  </a:outerShdw>
                </a:effectLst>
                <a:latin typeface="+mn-lt"/>
                <a:ea typeface="+mn-ea"/>
                <a:cs typeface="+mn-cs"/>
              </a:rPr>
              <a:t>hyperglycemia, treatment </a:t>
            </a:r>
            <a:r>
              <a:rPr lang="en-US" sz="3600" dirty="0">
                <a:solidFill>
                  <a:schemeClr val="tx1"/>
                </a:solidFill>
                <a:effectLst>
                  <a:outerShdw blurRad="38100" dist="38100" dir="2700000" algn="tl">
                    <a:srgbClr val="000000">
                      <a:alpha val="43137"/>
                    </a:srgbClr>
                  </a:outerShdw>
                </a:effectLst>
                <a:latin typeface="+mn-lt"/>
                <a:ea typeface="+mn-ea"/>
                <a:cs typeface="+mn-cs"/>
              </a:rPr>
              <a:t>with oral medications such as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is also </a:t>
            </a:r>
            <a:r>
              <a:rPr lang="en-US" sz="3600" dirty="0" smtClean="0">
                <a:solidFill>
                  <a:schemeClr val="tx1"/>
                </a:solidFill>
                <a:effectLst>
                  <a:outerShdw blurRad="38100" dist="38100" dir="2700000" algn="tl">
                    <a:srgbClr val="000000">
                      <a:alpha val="43137"/>
                    </a:srgbClr>
                  </a:outerShdw>
                </a:effectLst>
                <a:latin typeface="+mn-lt"/>
                <a:ea typeface="+mn-ea"/>
                <a:cs typeface="+mn-cs"/>
              </a:rPr>
              <a:t>an acceptable </a:t>
            </a:r>
            <a:r>
              <a:rPr lang="en-US" sz="3600" dirty="0">
                <a:solidFill>
                  <a:schemeClr val="tx1"/>
                </a:solidFill>
                <a:effectLst>
                  <a:outerShdw blurRad="38100" dist="38100" dir="2700000" algn="tl">
                    <a:srgbClr val="000000">
                      <a:alpha val="43137"/>
                    </a:srgbClr>
                  </a:outerShdw>
                </a:effectLst>
                <a:latin typeface="+mn-lt"/>
                <a:ea typeface="+mn-ea"/>
                <a:cs typeface="+mn-cs"/>
              </a:rPr>
              <a:t>option when medical nutrition therapy and </a:t>
            </a:r>
            <a:r>
              <a:rPr lang="en-US" sz="3600" dirty="0" smtClean="0">
                <a:solidFill>
                  <a:schemeClr val="tx1"/>
                </a:solidFill>
                <a:effectLst>
                  <a:outerShdw blurRad="38100" dist="38100" dir="2700000" algn="tl">
                    <a:srgbClr val="000000">
                      <a:alpha val="43137"/>
                    </a:srgbClr>
                  </a:outerShdw>
                </a:effectLst>
                <a:latin typeface="+mn-lt"/>
                <a:ea typeface="+mn-ea"/>
                <a:cs typeface="+mn-cs"/>
              </a:rPr>
              <a:t>exercise fail </a:t>
            </a:r>
            <a:r>
              <a:rPr lang="en-US" sz="3600" dirty="0">
                <a:solidFill>
                  <a:schemeClr val="tx1"/>
                </a:solidFill>
                <a:effectLst>
                  <a:outerShdw blurRad="38100" dist="38100" dir="2700000" algn="tl">
                    <a:srgbClr val="000000">
                      <a:alpha val="43137"/>
                    </a:srgbClr>
                  </a:outerShdw>
                </a:effectLst>
                <a:latin typeface="+mn-lt"/>
                <a:ea typeface="+mn-ea"/>
                <a:cs typeface="+mn-cs"/>
              </a:rPr>
              <a:t>to control glucose adequately.</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429264"/>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However, more recent studies have not noted similar </a:t>
            </a:r>
            <a:r>
              <a:rPr lang="en-US" sz="3600" dirty="0" smtClean="0">
                <a:solidFill>
                  <a:schemeClr val="tx1"/>
                </a:solidFill>
                <a:effectLst>
                  <a:outerShdw blurRad="38100" dist="38100" dir="2700000" algn="tl">
                    <a:srgbClr val="000000">
                      <a:alpha val="43137"/>
                    </a:srgbClr>
                  </a:outerShdw>
                </a:effectLst>
                <a:latin typeface="+mn-lt"/>
                <a:ea typeface="+mn-ea"/>
                <a:cs typeface="+mn-cs"/>
              </a:rPr>
              <a:t>safety concerns </a:t>
            </a:r>
            <a:r>
              <a:rPr lang="en-US" sz="3600" dirty="0">
                <a:solidFill>
                  <a:schemeClr val="tx1"/>
                </a:solidFill>
                <a:effectLst>
                  <a:outerShdw blurRad="38100" dist="38100" dir="2700000" algn="tl">
                    <a:srgbClr val="000000">
                      <a:alpha val="43137"/>
                    </a:srgbClr>
                  </a:outerShdw>
                </a:effectLst>
                <a:latin typeface="+mn-lt"/>
                <a:ea typeface="+mn-ea"/>
                <a:cs typeface="+mn-cs"/>
              </a:rPr>
              <a:t>with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use in pregnancy, and the drug </a:t>
            </a:r>
            <a:r>
              <a:rPr lang="en-US" sz="3600" dirty="0" smtClean="0">
                <a:solidFill>
                  <a:schemeClr val="tx1"/>
                </a:solidFill>
                <a:effectLst>
                  <a:outerShdw blurRad="38100" dist="38100" dir="2700000" algn="tl">
                    <a:srgbClr val="000000">
                      <a:alpha val="43137"/>
                    </a:srgbClr>
                  </a:outerShdw>
                </a:effectLst>
                <a:latin typeface="+mn-lt"/>
                <a:ea typeface="+mn-ea"/>
                <a:cs typeface="+mn-cs"/>
              </a:rPr>
              <a:t>is currently </a:t>
            </a:r>
            <a:r>
              <a:rPr lang="en-US" sz="3600" dirty="0">
                <a:solidFill>
                  <a:schemeClr val="tx1"/>
                </a:solidFill>
                <a:effectLst>
                  <a:outerShdw blurRad="38100" dist="38100" dir="2700000" algn="tl">
                    <a:srgbClr val="000000">
                      <a:alpha val="43137"/>
                    </a:srgbClr>
                  </a:outerShdw>
                </a:effectLst>
                <a:latin typeface="+mn-lt"/>
                <a:ea typeface="+mn-ea"/>
                <a:cs typeface="+mn-cs"/>
              </a:rPr>
              <a:t>rated as FDA pregnancy risk category B. </a:t>
            </a:r>
            <a:r>
              <a:rPr lang="en-US" sz="3600" dirty="0" smtClean="0">
                <a:solidFill>
                  <a:schemeClr val="tx1"/>
                </a:solidFill>
                <a:effectLst>
                  <a:outerShdw blurRad="38100" dist="38100" dir="2700000" algn="tl">
                    <a:srgbClr val="000000">
                      <a:alpha val="43137"/>
                    </a:srgbClr>
                  </a:outerShdw>
                </a:effectLst>
                <a:latin typeface="+mn-lt"/>
                <a:ea typeface="+mn-ea"/>
                <a:cs typeface="+mn-cs"/>
              </a:rPr>
              <a:t>Management of </a:t>
            </a:r>
            <a:r>
              <a:rPr lang="en-US" sz="3600" dirty="0">
                <a:solidFill>
                  <a:schemeClr val="tx1"/>
                </a:solidFill>
                <a:effectLst>
                  <a:outerShdw blurRad="38100" dist="38100" dir="2700000" algn="tl">
                    <a:srgbClr val="000000">
                      <a:alpha val="43137"/>
                    </a:srgbClr>
                  </a:outerShdw>
                </a:effectLst>
                <a:latin typeface="+mn-lt"/>
                <a:ea typeface="+mn-ea"/>
                <a:cs typeface="+mn-cs"/>
              </a:rPr>
              <a:t>GDM is an off-label indication of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71501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dose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was initiated </a:t>
            </a:r>
            <a:r>
              <a:rPr lang="en-US" sz="4000" dirty="0">
                <a:solidFill>
                  <a:schemeClr val="tx1"/>
                </a:solidFill>
                <a:effectLst>
                  <a:outerShdw blurRad="38100" dist="38100" dir="2700000" algn="tl">
                    <a:srgbClr val="000000">
                      <a:alpha val="43137"/>
                    </a:srgbClr>
                  </a:outerShdw>
                </a:effectLst>
                <a:latin typeface="+mn-lt"/>
                <a:ea typeface="+mn-ea"/>
                <a:cs typeface="+mn-cs"/>
              </a:rPr>
              <a:t>at 500 mg once or twice daily with food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titrated over </a:t>
            </a:r>
            <a:r>
              <a:rPr lang="en-US" sz="4000" dirty="0">
                <a:solidFill>
                  <a:schemeClr val="tx1"/>
                </a:solidFill>
                <a:effectLst>
                  <a:outerShdw blurRad="38100" dist="38100" dir="2700000" algn="tl">
                    <a:srgbClr val="000000">
                      <a:alpha val="43137"/>
                    </a:srgbClr>
                  </a:outerShdw>
                </a:effectLst>
                <a:latin typeface="+mn-lt"/>
                <a:ea typeface="+mn-ea"/>
                <a:cs typeface="+mn-cs"/>
              </a:rPr>
              <a:t>1–2 weeks, depending on </a:t>
            </a:r>
            <a:r>
              <a:rPr lang="en-US" sz="4000" dirty="0" err="1">
                <a:solidFill>
                  <a:schemeClr val="tx1"/>
                </a:solidFill>
                <a:effectLst>
                  <a:outerShdw blurRad="38100" dist="38100" dir="2700000" algn="tl">
                    <a:srgbClr val="000000">
                      <a:alpha val="43137"/>
                    </a:srgbClr>
                  </a:outerShdw>
                </a:effectLst>
                <a:latin typeface="+mn-lt"/>
                <a:ea typeface="+mn-ea"/>
                <a:cs typeface="+mn-cs"/>
              </a:rPr>
              <a:t>glycemic</a:t>
            </a:r>
            <a:r>
              <a:rPr lang="en-US" sz="4000" dirty="0">
                <a:solidFill>
                  <a:schemeClr val="tx1"/>
                </a:solidFill>
                <a:effectLst>
                  <a:outerShdw blurRad="38100" dist="38100" dir="2700000" algn="tl">
                    <a:srgbClr val="000000">
                      <a:alpha val="43137"/>
                    </a:srgbClr>
                  </a:outerShdw>
                </a:effectLst>
                <a:latin typeface="+mn-lt"/>
                <a:ea typeface="+mn-ea"/>
                <a:cs typeface="+mn-cs"/>
              </a:rPr>
              <a:t> goals, to a </a:t>
            </a:r>
            <a:r>
              <a:rPr lang="en-US" sz="4000" dirty="0" smtClean="0">
                <a:solidFill>
                  <a:schemeClr val="tx1"/>
                </a:solidFill>
                <a:effectLst>
                  <a:outerShdw blurRad="38100" dist="38100" dir="2700000" algn="tl">
                    <a:srgbClr val="000000">
                      <a:alpha val="43137"/>
                    </a:srgbClr>
                  </a:outerShdw>
                </a:effectLst>
                <a:latin typeface="+mn-lt"/>
                <a:ea typeface="+mn-ea"/>
                <a:cs typeface="+mn-cs"/>
              </a:rPr>
              <a:t>maximum daily </a:t>
            </a:r>
            <a:r>
              <a:rPr lang="en-US" sz="4000" dirty="0">
                <a:solidFill>
                  <a:schemeClr val="tx1"/>
                </a:solidFill>
                <a:effectLst>
                  <a:outerShdw blurRad="38100" dist="38100" dir="2700000" algn="tl">
                    <a:srgbClr val="000000">
                      <a:alpha val="43137"/>
                    </a:srgbClr>
                  </a:outerShdw>
                </a:effectLst>
                <a:latin typeface="+mn-lt"/>
                <a:ea typeface="+mn-ea"/>
                <a:cs typeface="+mn-cs"/>
              </a:rPr>
              <a:t>dosage of 2500 mg.</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21508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Recommendations for the role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metformin</a:t>
            </a: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in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treatment differ</a:t>
            </a:r>
            <a:r>
              <a:rPr lang="en-US" sz="4000" dirty="0">
                <a:solidFill>
                  <a:schemeClr val="tx1"/>
                </a:solidFill>
                <a:effectLst>
                  <a:outerShdw blurRad="38100" dist="38100" dir="2700000" algn="tl">
                    <a:srgbClr val="000000">
                      <a:alpha val="43137"/>
                    </a:srgbClr>
                  </a:outerShdw>
                </a:effectLst>
                <a:latin typeface="+mn-lt"/>
                <a:ea typeface="+mn-ea"/>
                <a:cs typeface="+mn-cs"/>
              </a:rPr>
              <a:t>, according to the various guidelines.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2151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ACOG guidelines </a:t>
            </a:r>
            <a:r>
              <a:rPr lang="en-US" sz="4000" dirty="0">
                <a:solidFill>
                  <a:schemeClr val="tx1"/>
                </a:solidFill>
                <a:effectLst>
                  <a:outerShdw blurRad="38100" dist="38100" dir="2700000" algn="tl">
                    <a:srgbClr val="000000">
                      <a:alpha val="43137"/>
                    </a:srgbClr>
                  </a:outerShdw>
                </a:effectLst>
                <a:latin typeface="+mn-lt"/>
                <a:ea typeface="+mn-ea"/>
                <a:cs typeface="+mn-cs"/>
              </a:rPr>
              <a:t>recommend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as an appropriate </a:t>
            </a:r>
            <a:r>
              <a:rPr lang="en-US" sz="4000" dirty="0" smtClean="0">
                <a:solidFill>
                  <a:schemeClr val="tx1"/>
                </a:solidFill>
                <a:effectLst>
                  <a:outerShdw blurRad="38100" dist="38100" dir="2700000" algn="tl">
                    <a:srgbClr val="000000">
                      <a:alpha val="43137"/>
                    </a:srgbClr>
                  </a:outerShdw>
                </a:effectLst>
                <a:latin typeface="+mn-lt"/>
                <a:ea typeface="+mn-ea"/>
                <a:cs typeface="+mn-cs"/>
              </a:rPr>
              <a:t>first-line therapy </a:t>
            </a:r>
            <a:r>
              <a:rPr lang="en-US" sz="4000" dirty="0">
                <a:solidFill>
                  <a:schemeClr val="tx1"/>
                </a:solidFill>
                <a:effectLst>
                  <a:outerShdw blurRad="38100" dist="38100" dir="2700000" algn="tl">
                    <a:srgbClr val="000000">
                      <a:alpha val="43137"/>
                    </a:srgbClr>
                  </a:outerShdw>
                </a:effectLst>
                <a:latin typeface="+mn-lt"/>
                <a:ea typeface="+mn-ea"/>
                <a:cs typeface="+mn-cs"/>
              </a:rPr>
              <a:t>for GDM management, and the NICE guideline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also supports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as initial therapy in women with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and a </a:t>
            </a:r>
            <a:r>
              <a:rPr lang="en-US" sz="4000" dirty="0">
                <a:solidFill>
                  <a:schemeClr val="tx1"/>
                </a:solidFill>
                <a:effectLst>
                  <a:outerShdw blurRad="38100" dist="38100" dir="2700000" algn="tl">
                    <a:srgbClr val="000000">
                      <a:alpha val="43137"/>
                    </a:srgbClr>
                  </a:outerShdw>
                </a:effectLst>
                <a:latin typeface="+mn-lt"/>
                <a:ea typeface="+mn-ea"/>
                <a:cs typeface="+mn-cs"/>
              </a:rPr>
              <a:t>fasting glucose below </a:t>
            </a:r>
            <a:r>
              <a:rPr lang="en-US" sz="4000" dirty="0" smtClean="0">
                <a:solidFill>
                  <a:schemeClr val="tx1"/>
                </a:solidFill>
                <a:effectLst>
                  <a:outerShdw blurRad="38100" dist="38100" dir="2700000" algn="tl">
                    <a:srgbClr val="000000">
                      <a:alpha val="43137"/>
                    </a:srgbClr>
                  </a:outerShdw>
                </a:effectLst>
                <a:latin typeface="+mn-lt"/>
                <a:ea typeface="+mn-ea"/>
                <a:cs typeface="+mn-cs"/>
              </a:rPr>
              <a:t>126 mg/</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dL</a:t>
            </a: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at diagnosis</a:t>
            </a:r>
          </a:p>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(NICE 2015; ACOG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143644"/>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In contrast, the Endocrine </a:t>
            </a:r>
            <a:r>
              <a:rPr lang="en-US" sz="3600" dirty="0" smtClean="0">
                <a:solidFill>
                  <a:schemeClr val="tx1"/>
                </a:solidFill>
                <a:effectLst>
                  <a:outerShdw blurRad="38100" dist="38100" dir="2700000" algn="tl">
                    <a:srgbClr val="000000">
                      <a:alpha val="43137"/>
                    </a:srgbClr>
                  </a:outerShdw>
                </a:effectLst>
                <a:latin typeface="+mn-lt"/>
                <a:ea typeface="+mn-ea"/>
                <a:cs typeface="+mn-cs"/>
              </a:rPr>
              <a:t>Society suggests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as an alternative in women who refuse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or have </a:t>
            </a:r>
            <a:r>
              <a:rPr lang="en-US" sz="3600" dirty="0">
                <a:solidFill>
                  <a:schemeClr val="tx1"/>
                </a:solidFill>
                <a:effectLst>
                  <a:outerShdw blurRad="38100" dist="38100" dir="2700000" algn="tl">
                    <a:srgbClr val="000000">
                      <a:alpha val="43137"/>
                    </a:srgbClr>
                  </a:outerShdw>
                </a:effectLst>
                <a:latin typeface="+mn-lt"/>
                <a:ea typeface="+mn-ea"/>
                <a:cs typeface="+mn-cs"/>
              </a:rPr>
              <a:t>contraindications to insulin </a:t>
            </a:r>
            <a:r>
              <a:rPr lang="en-US" sz="3600" dirty="0" smtClean="0">
                <a:solidFill>
                  <a:schemeClr val="tx1"/>
                </a:solidFill>
                <a:effectLst>
                  <a:outerShdw blurRad="38100" dist="38100" dir="2700000" algn="tl">
                    <a:srgbClr val="000000">
                      <a:alpha val="43137"/>
                    </a:srgbClr>
                  </a:outerShdw>
                </a:effectLst>
                <a:latin typeface="+mn-lt"/>
                <a:ea typeface="+mn-ea"/>
                <a:cs typeface="+mn-cs"/>
              </a:rPr>
              <a:t>or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glyburide</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a:t>
            </a:r>
            <a:r>
              <a:rPr lang="en-US" sz="3600" dirty="0" err="1">
                <a:solidFill>
                  <a:schemeClr val="tx1"/>
                </a:solidFill>
                <a:effectLst>
                  <a:outerShdw blurRad="38100" dist="38100" dir="2700000" algn="tl">
                    <a:srgbClr val="000000">
                      <a:alpha val="43137"/>
                    </a:srgbClr>
                  </a:outerShdw>
                </a:effectLst>
                <a:latin typeface="+mn-lt"/>
                <a:ea typeface="+mn-ea"/>
                <a:cs typeface="+mn-cs"/>
              </a:rPr>
              <a:t>Blumer</a:t>
            </a:r>
            <a:r>
              <a:rPr lang="en-US" sz="3600" dirty="0">
                <a:solidFill>
                  <a:schemeClr val="tx1"/>
                </a:solidFill>
                <a:effectLst>
                  <a:outerShdw blurRad="38100" dist="38100" dir="2700000" algn="tl">
                    <a:srgbClr val="000000">
                      <a:alpha val="43137"/>
                    </a:srgbClr>
                  </a:outerShdw>
                </a:effectLst>
                <a:latin typeface="+mn-lt"/>
                <a:ea typeface="+mn-ea"/>
                <a:cs typeface="+mn-cs"/>
              </a:rPr>
              <a:t> 2013).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35795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rationale for this recommendation includes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higher failure </a:t>
            </a:r>
            <a:r>
              <a:rPr lang="en-US" sz="4000" dirty="0">
                <a:solidFill>
                  <a:schemeClr val="tx1"/>
                </a:solidFill>
                <a:effectLst>
                  <a:outerShdw blurRad="38100" dist="38100" dir="2700000" algn="tl">
                    <a:srgbClr val="000000">
                      <a:alpha val="43137"/>
                    </a:srgbClr>
                  </a:outerShdw>
                </a:effectLst>
                <a:latin typeface="+mn-lt"/>
                <a:ea typeface="+mn-ea"/>
                <a:cs typeface="+mn-cs"/>
              </a:rPr>
              <a:t>rate of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and the unknown long-term </a:t>
            </a:r>
            <a:r>
              <a:rPr lang="en-US" sz="4000" dirty="0" smtClean="0">
                <a:solidFill>
                  <a:schemeClr val="tx1"/>
                </a:solidFill>
                <a:effectLst>
                  <a:outerShdw blurRad="38100" dist="38100" dir="2700000" algn="tl">
                    <a:srgbClr val="000000">
                      <a:alpha val="43137"/>
                    </a:srgbClr>
                  </a:outerShdw>
                </a:effectLst>
                <a:latin typeface="+mn-lt"/>
                <a:ea typeface="+mn-ea"/>
                <a:cs typeface="+mn-cs"/>
              </a:rPr>
              <a:t>safety profile </a:t>
            </a:r>
            <a:r>
              <a:rPr lang="en-US" sz="4000" dirty="0">
                <a:solidFill>
                  <a:schemeClr val="tx1"/>
                </a:solidFill>
                <a:effectLst>
                  <a:outerShdw blurRad="38100" dist="38100" dir="2700000" algn="tl">
                    <a:srgbClr val="000000">
                      <a:alpha val="43137"/>
                    </a:srgbClr>
                  </a:outerShdw>
                </a:effectLst>
                <a:latin typeface="+mn-lt"/>
                <a:ea typeface="+mn-ea"/>
                <a:cs typeface="+mn-cs"/>
              </a:rPr>
              <a:t>in offspring of women treated with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214950"/>
          </a:xfrm>
        </p:spPr>
        <p:txBody>
          <a:bodyPr/>
          <a:lstStyle/>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The ADA </a:t>
            </a:r>
            <a:r>
              <a:rPr lang="en-US" sz="3600" dirty="0">
                <a:solidFill>
                  <a:schemeClr val="tx1"/>
                </a:solidFill>
                <a:effectLst>
                  <a:outerShdw blurRad="38100" dist="38100" dir="2700000" algn="tl">
                    <a:srgbClr val="000000">
                      <a:alpha val="43137"/>
                    </a:srgbClr>
                  </a:outerShdw>
                </a:effectLst>
                <a:latin typeface="+mn-lt"/>
                <a:ea typeface="+mn-ea"/>
                <a:cs typeface="+mn-cs"/>
              </a:rPr>
              <a:t>recommends insulin as a first-line agent and </a:t>
            </a:r>
            <a:r>
              <a:rPr lang="en-US" sz="3600" dirty="0" smtClean="0">
                <a:solidFill>
                  <a:schemeClr val="tx1"/>
                </a:solidFill>
                <a:effectLst>
                  <a:outerShdw blurRad="38100" dist="38100" dir="2700000" algn="tl">
                    <a:srgbClr val="000000">
                      <a:alpha val="43137"/>
                    </a:srgbClr>
                  </a:outerShdw>
                </a:effectLst>
                <a:latin typeface="+mn-lt"/>
                <a:ea typeface="+mn-ea"/>
                <a:cs typeface="+mn-cs"/>
              </a:rPr>
              <a:t>proposes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metformin</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as an acceptable alternative if glucose control </a:t>
            </a:r>
            <a:r>
              <a:rPr lang="en-US" sz="3600" dirty="0" smtClean="0">
                <a:solidFill>
                  <a:schemeClr val="tx1"/>
                </a:solidFill>
                <a:effectLst>
                  <a:outerShdw blurRad="38100" dist="38100" dir="2700000" algn="tl">
                    <a:srgbClr val="000000">
                      <a:alpha val="43137"/>
                    </a:srgbClr>
                  </a:outerShdw>
                </a:effectLst>
                <a:latin typeface="+mn-lt"/>
                <a:ea typeface="+mn-ea"/>
                <a:cs typeface="+mn-cs"/>
              </a:rPr>
              <a:t>is sufficient </a:t>
            </a:r>
            <a:r>
              <a:rPr lang="en-US" sz="3600" dirty="0">
                <a:solidFill>
                  <a:schemeClr val="tx1"/>
                </a:solidFill>
                <a:effectLst>
                  <a:outerShdw blurRad="38100" dist="38100" dir="2700000" algn="tl">
                    <a:srgbClr val="000000">
                      <a:alpha val="43137"/>
                    </a:srgbClr>
                  </a:outerShdw>
                </a:effectLst>
                <a:latin typeface="+mn-lt"/>
                <a:ea typeface="+mn-ea"/>
                <a:cs typeface="+mn-cs"/>
              </a:rPr>
              <a:t>(ADA 2016b</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The ADA cites the slightly higher </a:t>
            </a:r>
            <a:r>
              <a:rPr lang="en-US" sz="3600" dirty="0" smtClean="0">
                <a:solidFill>
                  <a:schemeClr val="tx1"/>
                </a:solidFill>
                <a:effectLst>
                  <a:outerShdw blurRad="38100" dist="38100" dir="2700000" algn="tl">
                    <a:srgbClr val="000000">
                      <a:alpha val="43137"/>
                    </a:srgbClr>
                  </a:outerShdw>
                </a:effectLst>
                <a:latin typeface="+mn-lt"/>
                <a:ea typeface="+mn-ea"/>
                <a:cs typeface="+mn-cs"/>
              </a:rPr>
              <a:t>risk of </a:t>
            </a:r>
            <a:r>
              <a:rPr lang="en-US" sz="3600" dirty="0">
                <a:solidFill>
                  <a:schemeClr val="tx1"/>
                </a:solidFill>
                <a:effectLst>
                  <a:outerShdw blurRad="38100" dist="38100" dir="2700000" algn="tl">
                    <a:srgbClr val="000000">
                      <a:alpha val="43137"/>
                    </a:srgbClr>
                  </a:outerShdw>
                </a:effectLst>
                <a:latin typeface="+mn-lt"/>
                <a:ea typeface="+mn-ea"/>
                <a:cs typeface="+mn-cs"/>
              </a:rPr>
              <a:t>prematurity and unknown long-term effects on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offspring as </a:t>
            </a:r>
            <a:r>
              <a:rPr lang="en-US" sz="3600" dirty="0">
                <a:solidFill>
                  <a:schemeClr val="tx1"/>
                </a:solidFill>
                <a:effectLst>
                  <a:outerShdw blurRad="38100" dist="38100" dir="2700000" algn="tl">
                    <a:srgbClr val="000000">
                      <a:alpha val="43137"/>
                    </a:srgbClr>
                  </a:outerShdw>
                </a:effectLst>
                <a:latin typeface="+mn-lt"/>
                <a:ea typeface="+mn-ea"/>
                <a:cs typeface="+mn-cs"/>
              </a:rPr>
              <a:t>concerns with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use in GDM.</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6000768"/>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Although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has an acceptable safety profile </a:t>
            </a:r>
            <a:r>
              <a:rPr lang="en-US" sz="3600" dirty="0" smtClean="0">
                <a:solidFill>
                  <a:schemeClr val="tx1"/>
                </a:solidFill>
                <a:effectLst>
                  <a:outerShdw blurRad="38100" dist="38100" dir="2700000" algn="tl">
                    <a:srgbClr val="000000">
                      <a:alpha val="43137"/>
                    </a:srgbClr>
                  </a:outerShdw>
                </a:effectLst>
                <a:latin typeface="+mn-lt"/>
                <a:ea typeface="+mn-ea"/>
                <a:cs typeface="+mn-cs"/>
              </a:rPr>
              <a:t>with short-term </a:t>
            </a:r>
            <a:r>
              <a:rPr lang="en-US" sz="3600" dirty="0">
                <a:solidFill>
                  <a:schemeClr val="tx1"/>
                </a:solidFill>
                <a:effectLst>
                  <a:outerShdw blurRad="38100" dist="38100" dir="2700000" algn="tl">
                    <a:srgbClr val="000000">
                      <a:alpha val="43137"/>
                    </a:srgbClr>
                  </a:outerShdw>
                </a:effectLst>
                <a:latin typeface="+mn-lt"/>
                <a:ea typeface="+mn-ea"/>
                <a:cs typeface="+mn-cs"/>
              </a:rPr>
              <a:t>use in GDM management, it crosses the </a:t>
            </a:r>
            <a:r>
              <a:rPr lang="en-US" sz="3600" dirty="0" smtClean="0">
                <a:solidFill>
                  <a:schemeClr val="tx1"/>
                </a:solidFill>
                <a:effectLst>
                  <a:outerShdw blurRad="38100" dist="38100" dir="2700000" algn="tl">
                    <a:srgbClr val="000000">
                      <a:alpha val="43137"/>
                    </a:srgbClr>
                  </a:outerShdw>
                </a:effectLst>
                <a:latin typeface="+mn-lt"/>
                <a:ea typeface="+mn-ea"/>
                <a:cs typeface="+mn-cs"/>
              </a:rPr>
              <a:t>placenta readily</a:t>
            </a:r>
            <a:r>
              <a:rPr lang="en-US" sz="3600" dirty="0">
                <a:solidFill>
                  <a:schemeClr val="tx1"/>
                </a:solidFill>
                <a:effectLst>
                  <a:outerShdw blurRad="38100" dist="38100" dir="2700000" algn="tl">
                    <a:srgbClr val="000000">
                      <a:alpha val="43137"/>
                    </a:srgbClr>
                  </a:outerShdw>
                </a:effectLst>
                <a:latin typeface="+mn-lt"/>
                <a:ea typeface="+mn-ea"/>
                <a:cs typeface="+mn-cs"/>
              </a:rPr>
              <a:t>, and the long-term effects of fetal exposure to an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insulin sensitizing</a:t>
            </a:r>
            <a:r>
              <a:rPr lang="en-US" sz="3600" dirty="0" smtClean="0">
                <a:effectLst>
                  <a:outerShdw blurRad="38100" dist="38100" dir="2700000" algn="tl">
                    <a:srgbClr val="000000">
                      <a:alpha val="43137"/>
                    </a:srgbClr>
                  </a:outerShdw>
                </a:effectLst>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agent </a:t>
            </a:r>
            <a:r>
              <a:rPr lang="en-US" sz="3600" dirty="0">
                <a:solidFill>
                  <a:schemeClr val="tx1"/>
                </a:solidFill>
                <a:effectLst>
                  <a:outerShdw blurRad="38100" dist="38100" dir="2700000" algn="tl">
                    <a:srgbClr val="000000">
                      <a:alpha val="43137"/>
                    </a:srgbClr>
                  </a:outerShdw>
                </a:effectLst>
                <a:latin typeface="+mn-lt"/>
                <a:ea typeface="+mn-ea"/>
                <a:cs typeface="+mn-cs"/>
              </a:rPr>
              <a:t>are unknown.</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b="1" dirty="0" err="1" smtClean="0"/>
              <a:t>Glyburide</a:t>
            </a:r>
            <a:r>
              <a:rPr lang="en-US" b="1" dirty="0" smtClean="0"/>
              <a:t> :</a:t>
            </a:r>
            <a:endParaRPr lang="en-US" dirty="0"/>
          </a:p>
        </p:txBody>
      </p:sp>
      <p:sp>
        <p:nvSpPr>
          <p:cNvPr id="3" name="Content Placeholder 2"/>
          <p:cNvSpPr>
            <a:spLocks noGrp="1"/>
          </p:cNvSpPr>
          <p:nvPr>
            <p:ph idx="1"/>
          </p:nvPr>
        </p:nvSpPr>
        <p:spPr>
          <a:xfrm>
            <a:off x="0" y="1214422"/>
            <a:ext cx="7772400" cy="5357850"/>
          </a:xfrm>
        </p:spPr>
        <p:txBody>
          <a:bodyPr/>
          <a:lstStyle/>
          <a:p>
            <a:pPr>
              <a:buNone/>
            </a:pPr>
            <a:r>
              <a:rPr lang="en-US" sz="3600" dirty="0" err="1">
                <a:solidFill>
                  <a:schemeClr val="tx1"/>
                </a:solidFill>
                <a:effectLst>
                  <a:outerShdw blurRad="38100" dist="38100" dir="2700000" algn="tl">
                    <a:srgbClr val="000000">
                      <a:alpha val="43137"/>
                    </a:srgbClr>
                  </a:outerShdw>
                </a:effectLst>
                <a:latin typeface="+mn-lt"/>
                <a:ea typeface="+mn-ea"/>
                <a:cs typeface="+mn-cs"/>
              </a:rPr>
              <a:t>Glyburide</a:t>
            </a:r>
            <a:r>
              <a:rPr lang="en-US" sz="3600" dirty="0">
                <a:solidFill>
                  <a:schemeClr val="tx1"/>
                </a:solidFill>
                <a:effectLst>
                  <a:outerShdw blurRad="38100" dist="38100" dir="2700000" algn="tl">
                    <a:srgbClr val="000000">
                      <a:alpha val="43137"/>
                    </a:srgbClr>
                  </a:outerShdw>
                </a:effectLst>
                <a:latin typeface="+mn-lt"/>
                <a:ea typeface="+mn-ea"/>
                <a:cs typeface="+mn-cs"/>
              </a:rPr>
              <a:t> has been extensively studied for GDM </a:t>
            </a:r>
            <a:r>
              <a:rPr lang="en-US" sz="3600" dirty="0" smtClean="0">
                <a:solidFill>
                  <a:schemeClr val="tx1"/>
                </a:solidFill>
                <a:effectLst>
                  <a:outerShdw blurRad="38100" dist="38100" dir="2700000" algn="tl">
                    <a:srgbClr val="000000">
                      <a:alpha val="43137"/>
                    </a:srgbClr>
                  </a:outerShdw>
                </a:effectLst>
                <a:latin typeface="+mn-lt"/>
                <a:ea typeface="+mn-ea"/>
                <a:cs typeface="+mn-cs"/>
              </a:rPr>
              <a:t>management.</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Glyburide</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is the only sulfonylurea that crosses </a:t>
            </a:r>
            <a:r>
              <a:rPr lang="en-US" sz="3600" dirty="0" smtClean="0">
                <a:solidFill>
                  <a:schemeClr val="tx1"/>
                </a:solidFill>
                <a:effectLst>
                  <a:outerShdw blurRad="38100" dist="38100" dir="2700000" algn="tl">
                    <a:srgbClr val="000000">
                      <a:alpha val="43137"/>
                    </a:srgbClr>
                  </a:outerShdw>
                </a:effectLst>
                <a:latin typeface="+mn-lt"/>
                <a:ea typeface="+mn-ea"/>
                <a:cs typeface="+mn-cs"/>
              </a:rPr>
              <a:t>the placenta </a:t>
            </a:r>
            <a:r>
              <a:rPr lang="en-US" sz="3600" dirty="0">
                <a:solidFill>
                  <a:schemeClr val="tx1"/>
                </a:solidFill>
                <a:effectLst>
                  <a:outerShdw blurRad="38100" dist="38100" dir="2700000" algn="tl">
                    <a:srgbClr val="000000">
                      <a:alpha val="43137"/>
                    </a:srgbClr>
                  </a:outerShdw>
                </a:effectLst>
                <a:latin typeface="+mn-lt"/>
                <a:ea typeface="+mn-ea"/>
                <a:cs typeface="+mn-cs"/>
              </a:rPr>
              <a:t>to a minimal extent, likely because of high </a:t>
            </a:r>
            <a:r>
              <a:rPr lang="en-US" sz="3600" dirty="0" smtClean="0">
                <a:solidFill>
                  <a:schemeClr val="tx1"/>
                </a:solidFill>
                <a:effectLst>
                  <a:outerShdw blurRad="38100" dist="38100" dir="2700000" algn="tl">
                    <a:srgbClr val="000000">
                      <a:alpha val="43137"/>
                    </a:srgbClr>
                  </a:outerShdw>
                </a:effectLst>
                <a:latin typeface="+mn-lt"/>
                <a:ea typeface="+mn-ea"/>
                <a:cs typeface="+mn-cs"/>
              </a:rPr>
              <a:t>protein binding </a:t>
            </a:r>
            <a:r>
              <a:rPr lang="en-US" sz="3600" dirty="0">
                <a:solidFill>
                  <a:schemeClr val="tx1"/>
                </a:solidFill>
                <a:effectLst>
                  <a:outerShdw blurRad="38100" dist="38100" dir="2700000" algn="tl">
                    <a:srgbClr val="000000">
                      <a:alpha val="43137"/>
                    </a:srgbClr>
                  </a:outerShdw>
                </a:effectLst>
                <a:latin typeface="+mn-lt"/>
                <a:ea typeface="+mn-ea"/>
                <a:cs typeface="+mn-cs"/>
              </a:rPr>
              <a:t>(Metzger 2007).</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166"/>
            <a:ext cx="7772400" cy="5738834"/>
          </a:xfrm>
        </p:spPr>
        <p:txBody>
          <a:bodyPr/>
          <a:lstStyle/>
          <a:p>
            <a:pPr>
              <a:buNone/>
            </a:pPr>
            <a:r>
              <a:rPr lang="en-US" sz="3600" dirty="0">
                <a:solidFill>
                  <a:schemeClr val="tx1"/>
                </a:solidFill>
                <a:latin typeface="+mn-lt"/>
                <a:ea typeface="+mn-ea"/>
                <a:cs typeface="+mn-cs"/>
              </a:rPr>
              <a:t>Regarding </a:t>
            </a:r>
            <a:r>
              <a:rPr lang="en-US" sz="3600" dirty="0" smtClean="0">
                <a:solidFill>
                  <a:schemeClr val="tx1"/>
                </a:solidFill>
                <a:latin typeface="+mn-lt"/>
                <a:ea typeface="+mn-ea"/>
                <a:cs typeface="+mn-cs"/>
              </a:rPr>
              <a:t>long-term complications</a:t>
            </a:r>
            <a:r>
              <a:rPr lang="en-US" sz="3600" dirty="0">
                <a:solidFill>
                  <a:schemeClr val="tx1"/>
                </a:solidFill>
                <a:latin typeface="+mn-lt"/>
                <a:ea typeface="+mn-ea"/>
                <a:cs typeface="+mn-cs"/>
              </a:rPr>
              <a:t>, up to 50% of women with GDM will develop </a:t>
            </a:r>
            <a:r>
              <a:rPr lang="en-US" sz="3600" dirty="0" smtClean="0">
                <a:solidFill>
                  <a:schemeClr val="tx1"/>
                </a:solidFill>
                <a:latin typeface="+mn-lt"/>
                <a:ea typeface="+mn-ea"/>
                <a:cs typeface="+mn-cs"/>
              </a:rPr>
              <a:t>type 2 </a:t>
            </a:r>
            <a:r>
              <a:rPr lang="en-US" sz="3600" dirty="0">
                <a:solidFill>
                  <a:schemeClr val="tx1"/>
                </a:solidFill>
                <a:latin typeface="+mn-lt"/>
                <a:ea typeface="+mn-ea"/>
                <a:cs typeface="+mn-cs"/>
              </a:rPr>
              <a:t>diabetes later in life</a:t>
            </a:r>
            <a:r>
              <a:rPr lang="en-US" sz="3600" dirty="0" smtClean="0">
                <a:solidFill>
                  <a:schemeClr val="tx1"/>
                </a:solidFill>
                <a:latin typeface="+mn-lt"/>
                <a:ea typeface="+mn-ea"/>
                <a:cs typeface="+mn-cs"/>
              </a:rPr>
              <a:t>.</a:t>
            </a:r>
          </a:p>
          <a:p>
            <a:pPr>
              <a:buNone/>
            </a:pPr>
            <a:r>
              <a:rPr lang="en-US" sz="3600" dirty="0">
                <a:solidFill>
                  <a:schemeClr val="tx1"/>
                </a:solidFill>
                <a:latin typeface="+mn-lt"/>
                <a:ea typeface="+mn-ea"/>
                <a:cs typeface="+mn-cs"/>
              </a:rPr>
              <a:t>On average, this occurs 22–28 </a:t>
            </a:r>
            <a:r>
              <a:rPr lang="en-US" sz="3600" dirty="0" smtClean="0">
                <a:solidFill>
                  <a:schemeClr val="tx1"/>
                </a:solidFill>
                <a:latin typeface="+mn-lt"/>
                <a:ea typeface="+mn-ea"/>
                <a:cs typeface="+mn-cs"/>
              </a:rPr>
              <a:t>years after </a:t>
            </a:r>
            <a:r>
              <a:rPr lang="en-US" sz="3600" dirty="0">
                <a:solidFill>
                  <a:schemeClr val="tx1"/>
                </a:solidFill>
                <a:latin typeface="+mn-lt"/>
                <a:ea typeface="+mn-ea"/>
                <a:cs typeface="+mn-cs"/>
              </a:rPr>
              <a:t>pregnancy </a:t>
            </a:r>
            <a:r>
              <a:rPr lang="en-US" sz="3600" dirty="0" smtClean="0">
                <a:solidFill>
                  <a:schemeClr val="tx1"/>
                </a:solidFill>
                <a:latin typeface="+mn-lt"/>
                <a:ea typeface="+mn-ea"/>
                <a:cs typeface="+mn-cs"/>
              </a:rPr>
              <a:t>.</a:t>
            </a:r>
          </a:p>
          <a:p>
            <a:pPr>
              <a:buNone/>
            </a:pP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Ethnicity </a:t>
            </a:r>
            <a:r>
              <a:rPr lang="en-US" sz="3600" dirty="0" smtClean="0">
                <a:solidFill>
                  <a:schemeClr val="tx1"/>
                </a:solidFill>
                <a:latin typeface="+mn-lt"/>
                <a:ea typeface="+mn-ea"/>
                <a:cs typeface="+mn-cs"/>
              </a:rPr>
              <a:t>and obesity </a:t>
            </a:r>
            <a:r>
              <a:rPr lang="en-US" sz="3600" dirty="0">
                <a:solidFill>
                  <a:schemeClr val="tx1"/>
                </a:solidFill>
                <a:latin typeface="+mn-lt"/>
                <a:ea typeface="+mn-ea"/>
                <a:cs typeface="+mn-cs"/>
              </a:rPr>
              <a:t>(BMI &gt; 30 kg/m2) may play a role in the risk and </a:t>
            </a:r>
            <a:r>
              <a:rPr lang="en-US" sz="3600" dirty="0" smtClean="0">
                <a:solidFill>
                  <a:schemeClr val="tx1"/>
                </a:solidFill>
                <a:latin typeface="+mn-lt"/>
                <a:ea typeface="+mn-ea"/>
                <a:cs typeface="+mn-cs"/>
              </a:rPr>
              <a:t>timing of </a:t>
            </a:r>
            <a:r>
              <a:rPr lang="en-US" sz="3600" dirty="0">
                <a:solidFill>
                  <a:schemeClr val="tx1"/>
                </a:solidFill>
                <a:latin typeface="+mn-lt"/>
                <a:ea typeface="+mn-ea"/>
                <a:cs typeface="+mn-cs"/>
              </a:rPr>
              <a:t>the subsequent diagnosis of diabetes.</a:t>
            </a:r>
            <a:endParaRPr lang="en-US" sz="3600"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Depending on the manufacturer,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glyburide</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is </a:t>
            </a:r>
            <a:r>
              <a:rPr lang="en-US" sz="4000" dirty="0">
                <a:solidFill>
                  <a:schemeClr val="tx1"/>
                </a:solidFill>
                <a:effectLst>
                  <a:outerShdw blurRad="38100" dist="38100" dir="2700000" algn="tl">
                    <a:srgbClr val="000000">
                      <a:alpha val="43137"/>
                    </a:srgbClr>
                  </a:outerShdw>
                </a:effectLst>
                <a:latin typeface="+mn-lt"/>
                <a:ea typeface="+mn-ea"/>
                <a:cs typeface="+mn-cs"/>
              </a:rPr>
              <a:t>rated as FDA pregnancy risk category B or C. </a:t>
            </a:r>
            <a:r>
              <a:rPr lang="en-US" sz="4000" dirty="0" smtClean="0">
                <a:solidFill>
                  <a:schemeClr val="tx1"/>
                </a:solidFill>
                <a:effectLst>
                  <a:outerShdw blurRad="38100" dist="38100" dir="2700000" algn="tl">
                    <a:srgbClr val="000000">
                      <a:alpha val="43137"/>
                    </a:srgbClr>
                  </a:outerShdw>
                </a:effectLst>
                <a:latin typeface="+mn-lt"/>
                <a:ea typeface="+mn-ea"/>
                <a:cs typeface="+mn-cs"/>
              </a:rPr>
              <a:t>Management of </a:t>
            </a:r>
            <a:r>
              <a:rPr lang="en-US" sz="4000" dirty="0">
                <a:solidFill>
                  <a:schemeClr val="tx1"/>
                </a:solidFill>
                <a:effectLst>
                  <a:outerShdw blurRad="38100" dist="38100" dir="2700000" algn="tl">
                    <a:srgbClr val="000000">
                      <a:alpha val="43137"/>
                    </a:srgbClr>
                  </a:outerShdw>
                </a:effectLst>
                <a:latin typeface="+mn-lt"/>
                <a:ea typeface="+mn-ea"/>
                <a:cs typeface="+mn-cs"/>
              </a:rPr>
              <a:t>GDM is an off-label use of </a:t>
            </a:r>
            <a:r>
              <a:rPr lang="en-US" sz="4000" dirty="0" err="1">
                <a:solidFill>
                  <a:schemeClr val="tx1"/>
                </a:solidFill>
                <a:effectLst>
                  <a:outerShdw blurRad="38100" dist="38100" dir="2700000" algn="tl">
                    <a:srgbClr val="000000">
                      <a:alpha val="43137"/>
                    </a:srgbClr>
                  </a:outerShdw>
                </a:effectLst>
                <a:latin typeface="+mn-lt"/>
                <a:ea typeface="+mn-ea"/>
                <a:cs typeface="+mn-cs"/>
              </a:rPr>
              <a:t>glyburide</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2151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When used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GDM </a:t>
            </a:r>
            <a:r>
              <a:rPr lang="en-US" sz="4000" dirty="0">
                <a:solidFill>
                  <a:schemeClr val="tx1"/>
                </a:solidFill>
                <a:effectLst>
                  <a:outerShdw blurRad="38100" dist="38100" dir="2700000" algn="tl">
                    <a:srgbClr val="000000">
                      <a:alpha val="43137"/>
                    </a:srgbClr>
                  </a:outerShdw>
                </a:effectLst>
                <a:latin typeface="+mn-lt"/>
                <a:ea typeface="+mn-ea"/>
                <a:cs typeface="+mn-cs"/>
              </a:rPr>
              <a:t>treatment, the initial </a:t>
            </a:r>
            <a:r>
              <a:rPr lang="en-US" sz="4000" dirty="0" err="1">
                <a:solidFill>
                  <a:schemeClr val="tx1"/>
                </a:solidFill>
                <a:effectLst>
                  <a:outerShdw blurRad="38100" dist="38100" dir="2700000" algn="tl">
                    <a:srgbClr val="000000">
                      <a:alpha val="43137"/>
                    </a:srgbClr>
                  </a:outerShdw>
                </a:effectLst>
                <a:latin typeface="+mn-lt"/>
                <a:ea typeface="+mn-ea"/>
                <a:cs typeface="+mn-cs"/>
              </a:rPr>
              <a:t>glyburide</a:t>
            </a:r>
            <a:r>
              <a:rPr lang="en-US" sz="4000" dirty="0">
                <a:solidFill>
                  <a:schemeClr val="tx1"/>
                </a:solidFill>
                <a:effectLst>
                  <a:outerShdw blurRad="38100" dist="38100" dir="2700000" algn="tl">
                    <a:srgbClr val="000000">
                      <a:alpha val="43137"/>
                    </a:srgbClr>
                  </a:outerShdw>
                </a:effectLst>
                <a:latin typeface="+mn-lt"/>
                <a:ea typeface="+mn-ea"/>
                <a:cs typeface="+mn-cs"/>
              </a:rPr>
              <a:t> dose is typically 2.5–5 </a:t>
            </a:r>
            <a:r>
              <a:rPr lang="en-US" sz="4000" dirty="0" smtClean="0">
                <a:solidFill>
                  <a:schemeClr val="tx1"/>
                </a:solidFill>
                <a:effectLst>
                  <a:outerShdw blurRad="38100" dist="38100" dir="2700000" algn="tl">
                    <a:srgbClr val="000000">
                      <a:alpha val="43137"/>
                    </a:srgbClr>
                  </a:outerShdw>
                </a:effectLst>
                <a:latin typeface="+mn-lt"/>
                <a:ea typeface="+mn-ea"/>
                <a:cs typeface="+mn-cs"/>
              </a:rPr>
              <a:t>mg once </a:t>
            </a:r>
            <a:r>
              <a:rPr lang="en-US" sz="4000" dirty="0">
                <a:solidFill>
                  <a:schemeClr val="tx1"/>
                </a:solidFill>
                <a:effectLst>
                  <a:outerShdw blurRad="38100" dist="38100" dir="2700000" algn="tl">
                    <a:srgbClr val="000000">
                      <a:alpha val="43137"/>
                    </a:srgbClr>
                  </a:outerShdw>
                </a:effectLst>
                <a:latin typeface="+mn-lt"/>
                <a:ea typeface="+mn-ea"/>
                <a:cs typeface="+mn-cs"/>
              </a:rPr>
              <a:t>daily in the morning. </a:t>
            </a:r>
            <a:endParaRPr lang="en-US" sz="4000" dirty="0" smtClean="0">
              <a:solidFill>
                <a:schemeClr val="tx1"/>
              </a:solidFill>
              <a:effectLst>
                <a:outerShdw blurRad="38100" dist="38100" dir="2700000" algn="tl">
                  <a:srgbClr val="000000">
                    <a:alpha val="43137"/>
                  </a:srgbClr>
                </a:outerShdw>
              </a:effectLst>
              <a:latin typeface="+mn-lt"/>
              <a:ea typeface="+mn-ea"/>
              <a:cs typeface="+mn-cs"/>
            </a:endParaRP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The </a:t>
            </a:r>
            <a:r>
              <a:rPr lang="en-US" sz="4000" dirty="0">
                <a:solidFill>
                  <a:schemeClr val="tx1"/>
                </a:solidFill>
                <a:effectLst>
                  <a:outerShdw blurRad="38100" dist="38100" dir="2700000" algn="tl">
                    <a:srgbClr val="000000">
                      <a:alpha val="43137"/>
                    </a:srgbClr>
                  </a:outerShdw>
                </a:effectLst>
                <a:latin typeface="+mn-lt"/>
                <a:ea typeface="+mn-ea"/>
                <a:cs typeface="+mn-cs"/>
              </a:rPr>
              <a:t>dose is titrated according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to glucose </a:t>
            </a:r>
            <a:r>
              <a:rPr lang="en-US" sz="4000" dirty="0">
                <a:solidFill>
                  <a:schemeClr val="tx1"/>
                </a:solidFill>
                <a:effectLst>
                  <a:outerShdw blurRad="38100" dist="38100" dir="2700000" algn="tl">
                    <a:srgbClr val="000000">
                      <a:alpha val="43137"/>
                    </a:srgbClr>
                  </a:outerShdw>
                </a:effectLst>
                <a:latin typeface="+mn-lt"/>
                <a:ea typeface="+mn-ea"/>
                <a:cs typeface="+mn-cs"/>
              </a:rPr>
              <a:t>readings to a maximum of 20 mg daily, usually </a:t>
            </a:r>
            <a:r>
              <a:rPr lang="en-US" sz="4000" dirty="0" smtClean="0">
                <a:solidFill>
                  <a:schemeClr val="tx1"/>
                </a:solidFill>
                <a:effectLst>
                  <a:outerShdw blurRad="38100" dist="38100" dir="2700000" algn="tl">
                    <a:srgbClr val="000000">
                      <a:alpha val="43137"/>
                    </a:srgbClr>
                  </a:outerShdw>
                </a:effectLst>
                <a:latin typeface="+mn-lt"/>
                <a:ea typeface="+mn-ea"/>
                <a:cs typeface="+mn-cs"/>
              </a:rPr>
              <a:t>given in </a:t>
            </a:r>
            <a:r>
              <a:rPr lang="en-US" sz="4000" dirty="0">
                <a:solidFill>
                  <a:schemeClr val="tx1"/>
                </a:solidFill>
                <a:effectLst>
                  <a:outerShdw blurRad="38100" dist="38100" dir="2700000" algn="tl">
                    <a:srgbClr val="000000">
                      <a:alpha val="43137"/>
                    </a:srgbClr>
                  </a:outerShdw>
                </a:effectLst>
                <a:latin typeface="+mn-lt"/>
                <a:ea typeface="+mn-ea"/>
                <a:cs typeface="+mn-cs"/>
              </a:rPr>
              <a:t>two divided doses (ACOG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00076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For best efficacy,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glyburide</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should </a:t>
            </a:r>
            <a:r>
              <a:rPr lang="en-US" sz="4000" dirty="0">
                <a:solidFill>
                  <a:schemeClr val="tx1"/>
                </a:solidFill>
                <a:effectLst>
                  <a:outerShdw blurRad="38100" dist="38100" dir="2700000" algn="tl">
                    <a:srgbClr val="000000">
                      <a:alpha val="43137"/>
                    </a:srgbClr>
                  </a:outerShdw>
                </a:effectLst>
                <a:latin typeface="+mn-lt"/>
                <a:ea typeface="+mn-ea"/>
                <a:cs typeface="+mn-cs"/>
              </a:rPr>
              <a:t>be administered 30–60 minutes before meals,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 drug’s </a:t>
            </a:r>
            <a:r>
              <a:rPr lang="en-US" sz="4000" dirty="0">
                <a:solidFill>
                  <a:schemeClr val="tx1"/>
                </a:solidFill>
                <a:effectLst>
                  <a:outerShdw blurRad="38100" dist="38100" dir="2700000" algn="tl">
                    <a:srgbClr val="000000">
                      <a:alpha val="43137"/>
                    </a:srgbClr>
                  </a:outerShdw>
                </a:effectLst>
                <a:latin typeface="+mn-lt"/>
                <a:ea typeface="+mn-ea"/>
                <a:cs typeface="+mn-cs"/>
              </a:rPr>
              <a:t>activity should be carefully balanced with meals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and snacks </a:t>
            </a:r>
            <a:r>
              <a:rPr lang="en-US" sz="4000" dirty="0">
                <a:solidFill>
                  <a:schemeClr val="tx1"/>
                </a:solidFill>
                <a:effectLst>
                  <a:outerShdw blurRad="38100" dist="38100" dir="2700000" algn="tl">
                    <a:srgbClr val="000000">
                      <a:alpha val="43137"/>
                    </a:srgbClr>
                  </a:outerShdw>
                </a:effectLst>
                <a:latin typeface="+mn-lt"/>
                <a:ea typeface="+mn-ea"/>
                <a:cs typeface="+mn-cs"/>
              </a:rPr>
              <a:t>to minimize the risk of hypoglycemia (</a:t>
            </a:r>
            <a:r>
              <a:rPr lang="en-US" sz="4000" dirty="0" err="1">
                <a:solidFill>
                  <a:schemeClr val="tx1"/>
                </a:solidFill>
                <a:effectLst>
                  <a:outerShdw blurRad="38100" dist="38100" dir="2700000" algn="tl">
                    <a:srgbClr val="000000">
                      <a:alpha val="43137"/>
                    </a:srgbClr>
                  </a:outerShdw>
                </a:effectLst>
                <a:latin typeface="+mn-lt"/>
                <a:ea typeface="+mn-ea"/>
                <a:cs typeface="+mn-cs"/>
              </a:rPr>
              <a:t>Caritis</a:t>
            </a:r>
            <a:r>
              <a:rPr lang="en-US" sz="4000" dirty="0">
                <a:solidFill>
                  <a:schemeClr val="tx1"/>
                </a:solidFill>
                <a:effectLst>
                  <a:outerShdw blurRad="38100" dist="38100" dir="2700000" algn="tl">
                    <a:srgbClr val="000000">
                      <a:alpha val="43137"/>
                    </a:srgbClr>
                  </a:outerShdw>
                </a:effectLst>
                <a:latin typeface="+mn-lt"/>
                <a:ea typeface="+mn-ea"/>
                <a:cs typeface="+mn-cs"/>
              </a:rPr>
              <a:t>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643578"/>
          </a:xfrm>
        </p:spPr>
        <p:txBody>
          <a:bodyPr/>
          <a:lstStyle/>
          <a:p>
            <a:pPr>
              <a:buNone/>
            </a:pPr>
            <a:r>
              <a:rPr lang="en-US" dirty="0">
                <a:solidFill>
                  <a:schemeClr val="tx1"/>
                </a:solidFill>
                <a:effectLst>
                  <a:outerShdw blurRad="38100" dist="38100" dir="2700000" algn="tl">
                    <a:srgbClr val="000000">
                      <a:alpha val="43137"/>
                    </a:srgbClr>
                  </a:outerShdw>
                </a:effectLst>
                <a:latin typeface="+mn-lt"/>
                <a:ea typeface="+mn-ea"/>
                <a:cs typeface="+mn-cs"/>
              </a:rPr>
              <a:t>Supplemental insulin therapy may be required in 5%–20% </a:t>
            </a:r>
            <a:r>
              <a:rPr lang="en-US" dirty="0" smtClean="0">
                <a:solidFill>
                  <a:schemeClr val="tx1"/>
                </a:solidFill>
                <a:effectLst>
                  <a:outerShdw blurRad="38100" dist="38100" dir="2700000" algn="tl">
                    <a:srgbClr val="000000">
                      <a:alpha val="43137"/>
                    </a:srgbClr>
                  </a:outerShdw>
                </a:effectLst>
                <a:latin typeface="+mn-lt"/>
                <a:ea typeface="+mn-ea"/>
                <a:cs typeface="+mn-cs"/>
              </a:rPr>
              <a:t>of patients </a:t>
            </a:r>
            <a:r>
              <a:rPr lang="en-US" dirty="0">
                <a:solidFill>
                  <a:schemeClr val="tx1"/>
                </a:solidFill>
                <a:effectLst>
                  <a:outerShdw blurRad="38100" dist="38100" dir="2700000" algn="tl">
                    <a:srgbClr val="000000">
                      <a:alpha val="43137"/>
                    </a:srgbClr>
                  </a:outerShdw>
                </a:effectLst>
                <a:latin typeface="+mn-lt"/>
                <a:ea typeface="+mn-ea"/>
                <a:cs typeface="+mn-cs"/>
              </a:rPr>
              <a:t>with GDM managed with </a:t>
            </a:r>
            <a:r>
              <a:rPr lang="en-US" dirty="0" err="1">
                <a:solidFill>
                  <a:schemeClr val="tx1"/>
                </a:solidFill>
                <a:effectLst>
                  <a:outerShdw blurRad="38100" dist="38100" dir="2700000" algn="tl">
                    <a:srgbClr val="000000">
                      <a:alpha val="43137"/>
                    </a:srgbClr>
                  </a:outerShdw>
                </a:effectLst>
                <a:latin typeface="+mn-lt"/>
                <a:ea typeface="+mn-ea"/>
                <a:cs typeface="+mn-cs"/>
              </a:rPr>
              <a:t>glyburide</a:t>
            </a:r>
            <a:r>
              <a:rPr lang="en-US"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dirty="0" smtClean="0">
                <a:solidFill>
                  <a:schemeClr val="tx1"/>
                </a:solidFill>
                <a:effectLst>
                  <a:outerShdw blurRad="38100" dist="38100" dir="2700000" algn="tl">
                    <a:srgbClr val="000000">
                      <a:alpha val="43137"/>
                    </a:srgbClr>
                  </a:outerShdw>
                </a:effectLst>
                <a:latin typeface="+mn-lt"/>
                <a:ea typeface="+mn-ea"/>
                <a:cs typeface="+mn-cs"/>
              </a:rPr>
              <a:t> </a:t>
            </a:r>
            <a:r>
              <a:rPr lang="en-US" dirty="0">
                <a:solidFill>
                  <a:schemeClr val="tx1"/>
                </a:solidFill>
                <a:effectLst>
                  <a:outerShdw blurRad="38100" dist="38100" dir="2700000" algn="tl">
                    <a:srgbClr val="000000">
                      <a:alpha val="43137"/>
                    </a:srgbClr>
                  </a:outerShdw>
                </a:effectLst>
                <a:latin typeface="+mn-lt"/>
                <a:ea typeface="+mn-ea"/>
                <a:cs typeface="+mn-cs"/>
              </a:rPr>
              <a:t>When </a:t>
            </a:r>
            <a:r>
              <a:rPr lang="en-US" dirty="0" smtClean="0">
                <a:solidFill>
                  <a:schemeClr val="tx1"/>
                </a:solidFill>
                <a:effectLst>
                  <a:outerShdw blurRad="38100" dist="38100" dir="2700000" algn="tl">
                    <a:srgbClr val="000000">
                      <a:alpha val="43137"/>
                    </a:srgbClr>
                  </a:outerShdw>
                </a:effectLst>
                <a:latin typeface="+mn-lt"/>
                <a:ea typeface="+mn-ea"/>
                <a:cs typeface="+mn-cs"/>
              </a:rPr>
              <a:t>selecting therapy</a:t>
            </a:r>
            <a:r>
              <a:rPr lang="en-US" dirty="0">
                <a:solidFill>
                  <a:schemeClr val="tx1"/>
                </a:solidFill>
                <a:effectLst>
                  <a:outerShdw blurRad="38100" dist="38100" dir="2700000" algn="tl">
                    <a:srgbClr val="000000">
                      <a:alpha val="43137"/>
                    </a:srgbClr>
                  </a:outerShdw>
                </a:effectLst>
                <a:latin typeface="+mn-lt"/>
                <a:ea typeface="+mn-ea"/>
                <a:cs typeface="+mn-cs"/>
              </a:rPr>
              <a:t>, practitioners should consider that </a:t>
            </a:r>
            <a:r>
              <a:rPr lang="en-US" dirty="0" err="1">
                <a:solidFill>
                  <a:schemeClr val="tx1"/>
                </a:solidFill>
                <a:effectLst>
                  <a:outerShdw blurRad="38100" dist="38100" dir="2700000" algn="tl">
                    <a:srgbClr val="000000">
                      <a:alpha val="43137"/>
                    </a:srgbClr>
                  </a:outerShdw>
                </a:effectLst>
                <a:latin typeface="+mn-lt"/>
                <a:ea typeface="+mn-ea"/>
                <a:cs typeface="+mn-cs"/>
              </a:rPr>
              <a:t>glyburide</a:t>
            </a:r>
            <a:r>
              <a:rPr lang="en-US" dirty="0">
                <a:solidFill>
                  <a:schemeClr val="tx1"/>
                </a:solidFill>
                <a:effectLst>
                  <a:outerShdw blurRad="38100" dist="38100" dir="2700000" algn="tl">
                    <a:srgbClr val="000000">
                      <a:alpha val="43137"/>
                    </a:srgbClr>
                  </a:outerShdw>
                </a:effectLst>
                <a:latin typeface="+mn-lt"/>
                <a:ea typeface="+mn-ea"/>
                <a:cs typeface="+mn-cs"/>
              </a:rPr>
              <a:t> </a:t>
            </a:r>
            <a:r>
              <a:rPr lang="en-US" dirty="0" smtClean="0">
                <a:solidFill>
                  <a:schemeClr val="tx1"/>
                </a:solidFill>
                <a:effectLst>
                  <a:outerShdw blurRad="38100" dist="38100" dir="2700000" algn="tl">
                    <a:srgbClr val="000000">
                      <a:alpha val="43137"/>
                    </a:srgbClr>
                  </a:outerShdw>
                </a:effectLst>
                <a:latin typeface="+mn-lt"/>
                <a:ea typeface="+mn-ea"/>
                <a:cs typeface="+mn-cs"/>
              </a:rPr>
              <a:t>may be </a:t>
            </a:r>
            <a:r>
              <a:rPr lang="en-US" dirty="0">
                <a:solidFill>
                  <a:schemeClr val="tx1"/>
                </a:solidFill>
                <a:effectLst>
                  <a:outerShdw blurRad="38100" dist="38100" dir="2700000" algn="tl">
                    <a:srgbClr val="000000">
                      <a:alpha val="43137"/>
                    </a:srgbClr>
                  </a:outerShdw>
                </a:effectLst>
                <a:latin typeface="+mn-lt"/>
                <a:ea typeface="+mn-ea"/>
                <a:cs typeface="+mn-cs"/>
              </a:rPr>
              <a:t>less effective in women with higher fasting glucose </a:t>
            </a:r>
            <a:r>
              <a:rPr lang="en-US" dirty="0" smtClean="0">
                <a:solidFill>
                  <a:schemeClr val="tx1"/>
                </a:solidFill>
                <a:effectLst>
                  <a:outerShdw blurRad="38100" dist="38100" dir="2700000" algn="tl">
                    <a:srgbClr val="000000">
                      <a:alpha val="43137"/>
                    </a:srgbClr>
                  </a:outerShdw>
                </a:effectLst>
                <a:latin typeface="+mn-lt"/>
                <a:ea typeface="+mn-ea"/>
                <a:cs typeface="+mn-cs"/>
              </a:rPr>
              <a:t>concentrations at </a:t>
            </a:r>
            <a:r>
              <a:rPr lang="en-US" dirty="0">
                <a:solidFill>
                  <a:schemeClr val="tx1"/>
                </a:solidFill>
                <a:effectLst>
                  <a:outerShdw blurRad="38100" dist="38100" dir="2700000" algn="tl">
                    <a:srgbClr val="000000">
                      <a:alpha val="43137"/>
                    </a:srgbClr>
                  </a:outerShdw>
                </a:effectLst>
                <a:latin typeface="+mn-lt"/>
                <a:ea typeface="+mn-ea"/>
                <a:cs typeface="+mn-cs"/>
              </a:rPr>
              <a:t>diagnosis and those with a history of GDM </a:t>
            </a:r>
            <a:r>
              <a:rPr lang="en-US" dirty="0" smtClean="0">
                <a:solidFill>
                  <a:schemeClr val="tx1"/>
                </a:solidFill>
                <a:effectLst>
                  <a:outerShdw blurRad="38100" dist="38100" dir="2700000" algn="tl">
                    <a:srgbClr val="000000">
                      <a:alpha val="43137"/>
                    </a:srgbClr>
                  </a:outerShdw>
                </a:effectLst>
                <a:latin typeface="+mn-lt"/>
                <a:ea typeface="+mn-ea"/>
                <a:cs typeface="+mn-cs"/>
              </a:rPr>
              <a:t>or GDM </a:t>
            </a:r>
            <a:r>
              <a:rPr lang="en-US" dirty="0">
                <a:solidFill>
                  <a:schemeClr val="tx1"/>
                </a:solidFill>
                <a:effectLst>
                  <a:outerShdw blurRad="38100" dist="38100" dir="2700000" algn="tl">
                    <a:srgbClr val="000000">
                      <a:alpha val="43137"/>
                    </a:srgbClr>
                  </a:outerShdw>
                </a:effectLst>
                <a:latin typeface="+mn-lt"/>
                <a:ea typeface="+mn-ea"/>
                <a:cs typeface="+mn-cs"/>
              </a:rPr>
              <a:t>diagnosed before 26 weeks’ gestation (Harper 2016a).</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The ADA continues to endorse insulin as a first-line </a:t>
            </a:r>
            <a:r>
              <a:rPr lang="en-US" sz="3600" dirty="0" smtClean="0">
                <a:solidFill>
                  <a:schemeClr val="tx1"/>
                </a:solidFill>
                <a:effectLst>
                  <a:outerShdw blurRad="38100" dist="38100" dir="2700000" algn="tl">
                    <a:srgbClr val="000000">
                      <a:alpha val="43137"/>
                    </a:srgbClr>
                  </a:outerShdw>
                </a:effectLst>
                <a:latin typeface="+mn-lt"/>
                <a:ea typeface="+mn-ea"/>
                <a:cs typeface="+mn-cs"/>
              </a:rPr>
              <a:t>agent for </a:t>
            </a:r>
            <a:r>
              <a:rPr lang="en-US" sz="3600" dirty="0">
                <a:solidFill>
                  <a:schemeClr val="tx1"/>
                </a:solidFill>
                <a:effectLst>
                  <a:outerShdw blurRad="38100" dist="38100" dir="2700000" algn="tl">
                    <a:srgbClr val="000000">
                      <a:alpha val="43137"/>
                    </a:srgbClr>
                  </a:outerShdw>
                </a:effectLst>
                <a:latin typeface="+mn-lt"/>
                <a:ea typeface="+mn-ea"/>
                <a:cs typeface="+mn-cs"/>
              </a:rPr>
              <a:t>GDM management, stating that </a:t>
            </a:r>
            <a:r>
              <a:rPr lang="en-US" sz="3600" dirty="0" err="1">
                <a:solidFill>
                  <a:schemeClr val="tx1"/>
                </a:solidFill>
                <a:effectLst>
                  <a:outerShdw blurRad="38100" dist="38100" dir="2700000" algn="tl">
                    <a:srgbClr val="000000">
                      <a:alpha val="43137"/>
                    </a:srgbClr>
                  </a:outerShdw>
                </a:effectLst>
                <a:latin typeface="+mn-lt"/>
                <a:ea typeface="+mn-ea"/>
                <a:cs typeface="+mn-cs"/>
              </a:rPr>
              <a:t>glyburide</a:t>
            </a:r>
            <a:r>
              <a:rPr lang="en-US" sz="3600" dirty="0">
                <a:solidFill>
                  <a:schemeClr val="tx1"/>
                </a:solidFill>
                <a:effectLst>
                  <a:outerShdw blurRad="38100" dist="38100" dir="2700000" algn="tl">
                    <a:srgbClr val="000000">
                      <a:alpha val="43137"/>
                    </a:srgbClr>
                  </a:outerShdw>
                </a:effectLst>
                <a:latin typeface="+mn-lt"/>
                <a:ea typeface="+mn-ea"/>
                <a:cs typeface="+mn-cs"/>
              </a:rPr>
              <a:t> may be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inferior to </a:t>
            </a:r>
            <a:r>
              <a:rPr lang="en-US" sz="3600" dirty="0">
                <a:solidFill>
                  <a:schemeClr val="tx1"/>
                </a:solidFill>
                <a:effectLst>
                  <a:outerShdw blurRad="38100" dist="38100" dir="2700000" algn="tl">
                    <a:srgbClr val="000000">
                      <a:alpha val="43137"/>
                    </a:srgbClr>
                  </a:outerShdw>
                </a:effectLst>
                <a:latin typeface="+mn-lt"/>
                <a:ea typeface="+mn-ea"/>
                <a:cs typeface="+mn-cs"/>
              </a:rPr>
              <a:t>insulin and </a:t>
            </a: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because of the increased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risk of </a:t>
            </a:r>
            <a:r>
              <a:rPr lang="en-US" sz="3600" dirty="0" err="1">
                <a:solidFill>
                  <a:schemeClr val="tx1"/>
                </a:solidFill>
                <a:effectLst>
                  <a:outerShdw blurRad="38100" dist="38100" dir="2700000" algn="tl">
                    <a:srgbClr val="000000">
                      <a:alpha val="43137"/>
                    </a:srgbClr>
                  </a:outerShdw>
                </a:effectLst>
                <a:latin typeface="+mn-lt"/>
                <a:ea typeface="+mn-ea"/>
                <a:cs typeface="+mn-cs"/>
              </a:rPr>
              <a:t>macrosomia</a:t>
            </a:r>
            <a:r>
              <a:rPr lang="en-US" sz="3600" dirty="0">
                <a:solidFill>
                  <a:schemeClr val="tx1"/>
                </a:solidFill>
                <a:effectLst>
                  <a:outerShdw blurRad="38100" dist="38100" dir="2700000" algn="tl">
                    <a:srgbClr val="000000">
                      <a:alpha val="43137"/>
                    </a:srgbClr>
                  </a:outerShdw>
                </a:effectLst>
                <a:latin typeface="+mn-lt"/>
                <a:ea typeface="+mn-ea"/>
                <a:cs typeface="+mn-cs"/>
              </a:rPr>
              <a:t> and neonatal hypoglycemia (ADA 2016b).</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Women with GDM who are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initiated  on </a:t>
            </a:r>
            <a:r>
              <a:rPr lang="en-US" sz="3600" dirty="0" err="1">
                <a:solidFill>
                  <a:schemeClr val="tx1"/>
                </a:solidFill>
                <a:effectLst>
                  <a:outerShdw blurRad="38100" dist="38100" dir="2700000" algn="tl">
                    <a:srgbClr val="000000">
                      <a:alpha val="43137"/>
                    </a:srgbClr>
                  </a:outerShdw>
                </a:effectLst>
                <a:latin typeface="+mn-lt"/>
                <a:ea typeface="+mn-ea"/>
                <a:cs typeface="+mn-cs"/>
              </a:rPr>
              <a:t>glyburide</a:t>
            </a:r>
            <a:r>
              <a:rPr lang="en-US" sz="3600" dirty="0">
                <a:solidFill>
                  <a:schemeClr val="tx1"/>
                </a:solidFill>
                <a:effectLst>
                  <a:outerShdw blurRad="38100" dist="38100" dir="2700000" algn="tl">
                    <a:srgbClr val="000000">
                      <a:alpha val="43137"/>
                    </a:srgbClr>
                  </a:outerShdw>
                </a:effectLst>
                <a:latin typeface="+mn-lt"/>
                <a:ea typeface="+mn-ea"/>
                <a:cs typeface="+mn-cs"/>
              </a:rPr>
              <a:t> should be counseled about the </a:t>
            </a:r>
            <a:r>
              <a:rPr lang="en-US" sz="3600" dirty="0" smtClean="0">
                <a:solidFill>
                  <a:schemeClr val="tx1"/>
                </a:solidFill>
                <a:effectLst>
                  <a:outerShdw blurRad="38100" dist="38100" dir="2700000" algn="tl">
                    <a:srgbClr val="000000">
                      <a:alpha val="43137"/>
                    </a:srgbClr>
                  </a:outerShdw>
                </a:effectLst>
                <a:latin typeface="+mn-lt"/>
                <a:ea typeface="+mn-ea"/>
                <a:cs typeface="+mn-cs"/>
              </a:rPr>
              <a:t>potential increased </a:t>
            </a:r>
            <a:r>
              <a:rPr lang="en-US" sz="3600" dirty="0">
                <a:solidFill>
                  <a:schemeClr val="tx1"/>
                </a:solidFill>
                <a:effectLst>
                  <a:outerShdw blurRad="38100" dist="38100" dir="2700000" algn="tl">
                    <a:srgbClr val="000000">
                      <a:alpha val="43137"/>
                    </a:srgbClr>
                  </a:outerShdw>
                </a:effectLst>
                <a:latin typeface="+mn-lt"/>
                <a:ea typeface="+mn-ea"/>
                <a:cs typeface="+mn-cs"/>
              </a:rPr>
              <a:t>risk of </a:t>
            </a:r>
            <a:r>
              <a:rPr lang="en-US" sz="3600" dirty="0" err="1">
                <a:solidFill>
                  <a:schemeClr val="tx1"/>
                </a:solidFill>
                <a:effectLst>
                  <a:outerShdw blurRad="38100" dist="38100" dir="2700000" algn="tl">
                    <a:srgbClr val="000000">
                      <a:alpha val="43137"/>
                    </a:srgbClr>
                  </a:outerShdw>
                </a:effectLst>
                <a:latin typeface="+mn-lt"/>
                <a:ea typeface="+mn-ea"/>
                <a:cs typeface="+mn-cs"/>
              </a:rPr>
              <a:t>macrosomia</a:t>
            </a:r>
            <a:r>
              <a:rPr lang="en-US" sz="3600" dirty="0">
                <a:solidFill>
                  <a:schemeClr val="tx1"/>
                </a:solidFill>
                <a:effectLst>
                  <a:outerShdw blurRad="38100" dist="38100" dir="2700000" algn="tl">
                    <a:srgbClr val="000000">
                      <a:alpha val="43137"/>
                    </a:srgbClr>
                  </a:outerShdw>
                </a:effectLst>
                <a:latin typeface="+mn-lt"/>
                <a:ea typeface="+mn-ea"/>
                <a:cs typeface="+mn-cs"/>
              </a:rPr>
              <a:t> and neonatal </a:t>
            </a:r>
            <a:r>
              <a:rPr lang="en-US" sz="3600" dirty="0" smtClean="0">
                <a:solidFill>
                  <a:schemeClr val="tx1"/>
                </a:solidFill>
                <a:effectLst>
                  <a:outerShdw blurRad="38100" dist="38100" dir="2700000" algn="tl">
                    <a:srgbClr val="000000">
                      <a:alpha val="43137"/>
                    </a:srgbClr>
                  </a:outerShdw>
                </a:effectLst>
                <a:latin typeface="+mn-lt"/>
                <a:ea typeface="+mn-ea"/>
                <a:cs typeface="+mn-cs"/>
              </a:rPr>
              <a:t>hypoglycemia, as </a:t>
            </a:r>
            <a:r>
              <a:rPr lang="en-US" sz="3600" dirty="0">
                <a:solidFill>
                  <a:schemeClr val="tx1"/>
                </a:solidFill>
                <a:effectLst>
                  <a:outerShdw blurRad="38100" dist="38100" dir="2700000" algn="tl">
                    <a:srgbClr val="000000">
                      <a:alpha val="43137"/>
                    </a:srgbClr>
                  </a:outerShdw>
                </a:effectLst>
                <a:latin typeface="+mn-lt"/>
                <a:ea typeface="+mn-ea"/>
                <a:cs typeface="+mn-cs"/>
              </a:rPr>
              <a:t>well as the risk of maternal hypoglycemia and </a:t>
            </a:r>
            <a:r>
              <a:rPr lang="en-US" sz="3600" dirty="0" smtClean="0">
                <a:solidFill>
                  <a:schemeClr val="tx1"/>
                </a:solidFill>
                <a:effectLst>
                  <a:outerShdw blurRad="38100" dist="38100" dir="2700000" algn="tl">
                    <a:srgbClr val="000000">
                      <a:alpha val="43137"/>
                    </a:srgbClr>
                  </a:outerShdw>
                </a:effectLst>
                <a:latin typeface="+mn-lt"/>
                <a:ea typeface="+mn-ea"/>
                <a:cs typeface="+mn-cs"/>
              </a:rPr>
              <a:t>strategies for </a:t>
            </a:r>
            <a:r>
              <a:rPr lang="en-US" sz="3600" dirty="0">
                <a:solidFill>
                  <a:schemeClr val="tx1"/>
                </a:solidFill>
                <a:effectLst>
                  <a:outerShdw blurRad="38100" dist="38100" dir="2700000" algn="tl">
                    <a:srgbClr val="000000">
                      <a:alpha val="43137"/>
                    </a:srgbClr>
                  </a:outerShdw>
                </a:effectLst>
                <a:latin typeface="+mn-lt"/>
                <a:ea typeface="+mn-ea"/>
                <a:cs typeface="+mn-cs"/>
              </a:rPr>
              <a:t>managing hypoglycemia with this agent.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 addition,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they should </a:t>
            </a:r>
            <a:r>
              <a:rPr lang="en-US" sz="4000" dirty="0">
                <a:solidFill>
                  <a:schemeClr val="tx1"/>
                </a:solidFill>
                <a:effectLst>
                  <a:outerShdw blurRad="38100" dist="38100" dir="2700000" algn="tl">
                    <a:srgbClr val="000000">
                      <a:alpha val="43137"/>
                    </a:srgbClr>
                  </a:outerShdw>
                </a:effectLst>
                <a:latin typeface="+mn-lt"/>
                <a:ea typeface="+mn-ea"/>
                <a:cs typeface="+mn-cs"/>
              </a:rPr>
              <a:t>be informed that </a:t>
            </a:r>
            <a:r>
              <a:rPr lang="en-US" sz="4000" dirty="0" err="1">
                <a:solidFill>
                  <a:schemeClr val="tx1"/>
                </a:solidFill>
                <a:effectLst>
                  <a:outerShdw blurRad="38100" dist="38100" dir="2700000" algn="tl">
                    <a:srgbClr val="000000">
                      <a:alpha val="43137"/>
                    </a:srgbClr>
                  </a:outerShdw>
                </a:effectLst>
                <a:latin typeface="+mn-lt"/>
                <a:ea typeface="+mn-ea"/>
                <a:cs typeface="+mn-cs"/>
              </a:rPr>
              <a:t>glyburide</a:t>
            </a:r>
            <a:r>
              <a:rPr lang="en-US" sz="4000" dirty="0">
                <a:solidFill>
                  <a:schemeClr val="tx1"/>
                </a:solidFill>
                <a:effectLst>
                  <a:outerShdw blurRad="38100" dist="38100" dir="2700000" algn="tl">
                    <a:srgbClr val="000000">
                      <a:alpha val="43137"/>
                    </a:srgbClr>
                  </a:outerShdw>
                </a:effectLst>
                <a:latin typeface="+mn-lt"/>
                <a:ea typeface="+mn-ea"/>
                <a:cs typeface="+mn-cs"/>
              </a:rPr>
              <a:t> crosses the placenta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trace </a:t>
            </a:r>
            <a:r>
              <a:rPr lang="en-US" sz="4000" dirty="0">
                <a:solidFill>
                  <a:schemeClr val="tx1"/>
                </a:solidFill>
                <a:effectLst>
                  <a:outerShdw blurRad="38100" dist="38100" dir="2700000" algn="tl">
                    <a:srgbClr val="000000">
                      <a:alpha val="43137"/>
                    </a:srgbClr>
                  </a:outerShdw>
                </a:effectLst>
                <a:latin typeface="+mn-lt"/>
                <a:ea typeface="+mn-ea"/>
                <a:cs typeface="+mn-cs"/>
              </a:rPr>
              <a:t>amounts, and long-term safety data are lacking.</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b="1" dirty="0"/>
              <a:t>Other </a:t>
            </a:r>
            <a:r>
              <a:rPr lang="en-US" b="1" dirty="0" smtClean="0"/>
              <a:t>Agents :</a:t>
            </a:r>
            <a:endParaRPr lang="en-US" dirty="0"/>
          </a:p>
        </p:txBody>
      </p:sp>
      <p:sp>
        <p:nvSpPr>
          <p:cNvPr id="3" name="Content Placeholder 2"/>
          <p:cNvSpPr>
            <a:spLocks noGrp="1"/>
          </p:cNvSpPr>
          <p:nvPr>
            <p:ph idx="1"/>
          </p:nvPr>
        </p:nvSpPr>
        <p:spPr>
          <a:xfrm>
            <a:off x="0" y="1142984"/>
            <a:ext cx="7772400" cy="571501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Other agents such </a:t>
            </a:r>
            <a:r>
              <a:rPr lang="en-US" sz="3600" dirty="0" smtClean="0">
                <a:solidFill>
                  <a:schemeClr val="tx1"/>
                </a:solidFill>
                <a:effectLst>
                  <a:outerShdw blurRad="38100" dist="38100" dir="2700000" algn="tl">
                    <a:srgbClr val="000000">
                      <a:alpha val="43137"/>
                    </a:srgbClr>
                  </a:outerShdw>
                </a:effectLst>
                <a:latin typeface="+mn-lt"/>
                <a:ea typeface="+mn-ea"/>
                <a:cs typeface="+mn-cs"/>
              </a:rPr>
              <a:t>as the </a:t>
            </a:r>
            <a:r>
              <a:rPr lang="en-US" sz="3600" dirty="0" err="1">
                <a:solidFill>
                  <a:schemeClr val="tx1"/>
                </a:solidFill>
                <a:effectLst>
                  <a:outerShdw blurRad="38100" dist="38100" dir="2700000" algn="tl">
                    <a:srgbClr val="000000">
                      <a:alpha val="43137"/>
                    </a:srgbClr>
                  </a:outerShdw>
                </a:effectLst>
                <a:latin typeface="+mn-lt"/>
                <a:ea typeface="+mn-ea"/>
                <a:cs typeface="+mn-cs"/>
              </a:rPr>
              <a:t>meglitinides</a:t>
            </a:r>
            <a:r>
              <a:rPr lang="en-US" sz="3600" dirty="0">
                <a:solidFill>
                  <a:schemeClr val="tx1"/>
                </a:solidFill>
                <a:effectLst>
                  <a:outerShdw blurRad="38100" dist="38100" dir="2700000" algn="tl">
                    <a:srgbClr val="000000">
                      <a:alpha val="43137"/>
                    </a:srgbClr>
                  </a:outerShdw>
                </a:effectLst>
                <a:latin typeface="+mn-lt"/>
                <a:ea typeface="+mn-ea"/>
                <a:cs typeface="+mn-cs"/>
              </a:rPr>
              <a:t>, </a:t>
            </a:r>
            <a:r>
              <a:rPr lang="en-US" sz="3600" dirty="0" err="1">
                <a:solidFill>
                  <a:schemeClr val="tx1"/>
                </a:solidFill>
                <a:effectLst>
                  <a:outerShdw blurRad="38100" dist="38100" dir="2700000" algn="tl">
                    <a:srgbClr val="000000">
                      <a:alpha val="43137"/>
                    </a:srgbClr>
                  </a:outerShdw>
                </a:effectLst>
                <a:latin typeface="+mn-lt"/>
                <a:ea typeface="+mn-ea"/>
                <a:cs typeface="+mn-cs"/>
              </a:rPr>
              <a:t>thiazolidinediones</a:t>
            </a:r>
            <a:r>
              <a:rPr lang="en-US" sz="3600" dirty="0">
                <a:solidFill>
                  <a:schemeClr val="tx1"/>
                </a:solidFill>
                <a:effectLst>
                  <a:outerShdw blurRad="38100" dist="38100" dir="2700000" algn="tl">
                    <a:srgbClr val="000000">
                      <a:alpha val="43137"/>
                    </a:srgbClr>
                  </a:outerShdw>
                </a:effectLst>
                <a:latin typeface="+mn-lt"/>
                <a:ea typeface="+mn-ea"/>
                <a:cs typeface="+mn-cs"/>
              </a:rPr>
              <a:t>, </a:t>
            </a:r>
            <a:r>
              <a:rPr lang="en-US" sz="3600" dirty="0" err="1">
                <a:solidFill>
                  <a:schemeClr val="tx1"/>
                </a:solidFill>
                <a:effectLst>
                  <a:outerShdw blurRad="38100" dist="38100" dir="2700000" algn="tl">
                    <a:srgbClr val="000000">
                      <a:alpha val="43137"/>
                    </a:srgbClr>
                  </a:outerShdw>
                </a:effectLst>
                <a:latin typeface="+mn-lt"/>
                <a:ea typeface="+mn-ea"/>
                <a:cs typeface="+mn-cs"/>
              </a:rPr>
              <a:t>dipeptidyl</a:t>
            </a:r>
            <a:r>
              <a:rPr lang="en-US" sz="3600" dirty="0">
                <a:solidFill>
                  <a:schemeClr val="tx1"/>
                </a:solidFill>
                <a:effectLst>
                  <a:outerShdw blurRad="38100" dist="38100" dir="2700000" algn="tl">
                    <a:srgbClr val="000000">
                      <a:alpha val="43137"/>
                    </a:srgbClr>
                  </a:outerShdw>
                </a:effectLst>
                <a:latin typeface="+mn-lt"/>
                <a:ea typeface="+mn-ea"/>
                <a:cs typeface="+mn-cs"/>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peptidase-4 inhibitors</a:t>
            </a:r>
            <a:r>
              <a:rPr lang="en-US" sz="3600" dirty="0">
                <a:solidFill>
                  <a:schemeClr val="tx1"/>
                </a:solidFill>
                <a:effectLst>
                  <a:outerShdw blurRad="38100" dist="38100" dir="2700000" algn="tl">
                    <a:srgbClr val="000000">
                      <a:alpha val="43137"/>
                    </a:srgbClr>
                  </a:outerShdw>
                </a:effectLst>
                <a:latin typeface="+mn-lt"/>
                <a:ea typeface="+mn-ea"/>
                <a:cs typeface="+mn-cs"/>
              </a:rPr>
              <a:t>, glucagon-like peptide-1 receptor agonists, </a:t>
            </a:r>
            <a:r>
              <a:rPr lang="en-US" sz="3600" dirty="0" smtClean="0">
                <a:solidFill>
                  <a:schemeClr val="tx1"/>
                </a:solidFill>
                <a:effectLst>
                  <a:outerShdw blurRad="38100" dist="38100" dir="2700000" algn="tl">
                    <a:srgbClr val="000000">
                      <a:alpha val="43137"/>
                    </a:srgbClr>
                  </a:outerShdw>
                </a:effectLst>
                <a:latin typeface="+mn-lt"/>
                <a:ea typeface="+mn-ea"/>
                <a:cs typeface="+mn-cs"/>
              </a:rPr>
              <a:t>and sodium </a:t>
            </a:r>
            <a:r>
              <a:rPr lang="en-US" sz="3600" dirty="0">
                <a:solidFill>
                  <a:schemeClr val="tx1"/>
                </a:solidFill>
                <a:effectLst>
                  <a:outerShdw blurRad="38100" dist="38100" dir="2700000" algn="tl">
                    <a:srgbClr val="000000">
                      <a:alpha val="43137"/>
                    </a:srgbClr>
                  </a:outerShdw>
                </a:effectLst>
                <a:latin typeface="+mn-lt"/>
                <a:ea typeface="+mn-ea"/>
                <a:cs typeface="+mn-cs"/>
              </a:rPr>
              <a:t>glucose cotransporter-2 inhibitors have limited or </a:t>
            </a:r>
            <a:r>
              <a:rPr lang="en-US" sz="3600" dirty="0" smtClean="0">
                <a:solidFill>
                  <a:schemeClr val="tx1"/>
                </a:solidFill>
                <a:effectLst>
                  <a:outerShdw blurRad="38100" dist="38100" dir="2700000" algn="tl">
                    <a:srgbClr val="000000">
                      <a:alpha val="43137"/>
                    </a:srgbClr>
                  </a:outerShdw>
                </a:effectLst>
                <a:latin typeface="+mn-lt"/>
                <a:ea typeface="+mn-ea"/>
                <a:cs typeface="+mn-cs"/>
              </a:rPr>
              <a:t>no human </a:t>
            </a:r>
            <a:r>
              <a:rPr lang="en-US" sz="3600" dirty="0">
                <a:solidFill>
                  <a:schemeClr val="tx1"/>
                </a:solidFill>
                <a:effectLst>
                  <a:outerShdw blurRad="38100" dist="38100" dir="2700000" algn="tl">
                    <a:srgbClr val="000000">
                      <a:alpha val="43137"/>
                    </a:srgbClr>
                  </a:outerShdw>
                </a:effectLst>
                <a:latin typeface="+mn-lt"/>
                <a:ea typeface="+mn-ea"/>
                <a:cs typeface="+mn-cs"/>
              </a:rPr>
              <a:t>data in pregnancy and should not be considered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for GDM </a:t>
            </a:r>
            <a:r>
              <a:rPr lang="en-US" sz="3600" dirty="0">
                <a:solidFill>
                  <a:schemeClr val="tx1"/>
                </a:solidFill>
                <a:effectLst>
                  <a:outerShdw blurRad="38100" dist="38100" dir="2700000" algn="tl">
                    <a:srgbClr val="000000">
                      <a:alpha val="43137"/>
                    </a:srgbClr>
                  </a:outerShdw>
                </a:effectLst>
                <a:latin typeface="+mn-lt"/>
                <a:ea typeface="+mn-ea"/>
                <a:cs typeface="+mn-cs"/>
              </a:rPr>
              <a:t>management.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sz="4000" b="1" dirty="0" err="1"/>
              <a:t>Intrapartum</a:t>
            </a:r>
            <a:r>
              <a:rPr lang="en-US" sz="4000" b="1" dirty="0"/>
              <a:t> Glucose </a:t>
            </a:r>
            <a:r>
              <a:rPr lang="en-US" sz="4000" b="1" dirty="0" smtClean="0"/>
              <a:t>Control :</a:t>
            </a:r>
            <a:endParaRPr lang="en-US" sz="4000" dirty="0"/>
          </a:p>
        </p:txBody>
      </p:sp>
      <p:sp>
        <p:nvSpPr>
          <p:cNvPr id="3" name="Content Placeholder 2"/>
          <p:cNvSpPr>
            <a:spLocks noGrp="1"/>
          </p:cNvSpPr>
          <p:nvPr>
            <p:ph idx="1"/>
          </p:nvPr>
        </p:nvSpPr>
        <p:spPr>
          <a:xfrm>
            <a:off x="0" y="1142984"/>
            <a:ext cx="7772400" cy="5429288"/>
          </a:xfrm>
        </p:spPr>
        <p:txBody>
          <a:bodyPr/>
          <a:lstStyle/>
          <a:p>
            <a:pPr>
              <a:buNone/>
            </a:pPr>
            <a:r>
              <a:rPr lang="en-US" dirty="0">
                <a:solidFill>
                  <a:schemeClr val="tx1"/>
                </a:solidFill>
                <a:effectLst>
                  <a:outerShdw blurRad="38100" dist="38100" dir="2700000" algn="tl">
                    <a:srgbClr val="000000">
                      <a:alpha val="43137"/>
                    </a:srgbClr>
                  </a:outerShdw>
                </a:effectLst>
                <a:latin typeface="+mn-lt"/>
                <a:ea typeface="+mn-ea"/>
                <a:cs typeface="+mn-cs"/>
              </a:rPr>
              <a:t>Maternal hyperglycemia during labor and delivery can </a:t>
            </a:r>
            <a:r>
              <a:rPr lang="en-US" dirty="0" smtClean="0">
                <a:solidFill>
                  <a:schemeClr val="tx1"/>
                </a:solidFill>
                <a:effectLst>
                  <a:outerShdw blurRad="38100" dist="38100" dir="2700000" algn="tl">
                    <a:srgbClr val="000000">
                      <a:alpha val="43137"/>
                    </a:srgbClr>
                  </a:outerShdw>
                </a:effectLst>
                <a:latin typeface="+mn-lt"/>
                <a:ea typeface="+mn-ea"/>
                <a:cs typeface="+mn-cs"/>
              </a:rPr>
              <a:t>contribute to </a:t>
            </a:r>
            <a:r>
              <a:rPr lang="en-US" dirty="0">
                <a:solidFill>
                  <a:schemeClr val="tx1"/>
                </a:solidFill>
                <a:effectLst>
                  <a:outerShdw blurRad="38100" dist="38100" dir="2700000" algn="tl">
                    <a:srgbClr val="000000">
                      <a:alpha val="43137"/>
                    </a:srgbClr>
                  </a:outerShdw>
                </a:effectLst>
                <a:latin typeface="+mn-lt"/>
                <a:ea typeface="+mn-ea"/>
                <a:cs typeface="+mn-cs"/>
              </a:rPr>
              <a:t>the risk of neonatal hypoglycemia (</a:t>
            </a:r>
            <a:r>
              <a:rPr lang="en-US" dirty="0" err="1">
                <a:solidFill>
                  <a:schemeClr val="tx1"/>
                </a:solidFill>
                <a:effectLst>
                  <a:outerShdw blurRad="38100" dist="38100" dir="2700000" algn="tl">
                    <a:srgbClr val="000000">
                      <a:alpha val="43137"/>
                    </a:srgbClr>
                  </a:outerShdw>
                </a:effectLst>
                <a:latin typeface="+mn-lt"/>
                <a:ea typeface="+mn-ea"/>
                <a:cs typeface="+mn-cs"/>
              </a:rPr>
              <a:t>Blumer</a:t>
            </a:r>
            <a:r>
              <a:rPr lang="en-US" dirty="0">
                <a:solidFill>
                  <a:schemeClr val="tx1"/>
                </a:solidFill>
                <a:effectLst>
                  <a:outerShdw blurRad="38100" dist="38100" dir="2700000" algn="tl">
                    <a:srgbClr val="000000">
                      <a:alpha val="43137"/>
                    </a:srgbClr>
                  </a:outerShdw>
                </a:effectLst>
                <a:latin typeface="+mn-lt"/>
                <a:ea typeface="+mn-ea"/>
                <a:cs typeface="+mn-cs"/>
              </a:rPr>
              <a:t> 2013).</a:t>
            </a:r>
          </a:p>
          <a:p>
            <a:pPr>
              <a:buNone/>
            </a:pPr>
            <a:r>
              <a:rPr lang="en-US" dirty="0">
                <a:solidFill>
                  <a:schemeClr val="tx1"/>
                </a:solidFill>
                <a:effectLst>
                  <a:outerShdw blurRad="38100" dist="38100" dir="2700000" algn="tl">
                    <a:srgbClr val="000000">
                      <a:alpha val="43137"/>
                    </a:srgbClr>
                  </a:outerShdw>
                </a:effectLst>
                <a:latin typeface="+mn-lt"/>
                <a:ea typeface="+mn-ea"/>
                <a:cs typeface="+mn-cs"/>
              </a:rPr>
              <a:t>Thus, prevention of neonatal hypoglycemia is a primary </a:t>
            </a:r>
            <a:r>
              <a:rPr lang="en-US" dirty="0" smtClean="0">
                <a:solidFill>
                  <a:schemeClr val="tx1"/>
                </a:solidFill>
                <a:effectLst>
                  <a:outerShdw blurRad="38100" dist="38100" dir="2700000" algn="tl">
                    <a:srgbClr val="000000">
                      <a:alpha val="43137"/>
                    </a:srgbClr>
                  </a:outerShdw>
                </a:effectLst>
                <a:latin typeface="+mn-lt"/>
                <a:ea typeface="+mn-ea"/>
                <a:cs typeface="+mn-cs"/>
              </a:rPr>
              <a:t>goal of </a:t>
            </a:r>
            <a:r>
              <a:rPr lang="en-US" dirty="0" err="1">
                <a:solidFill>
                  <a:schemeClr val="tx1"/>
                </a:solidFill>
                <a:effectLst>
                  <a:outerShdw blurRad="38100" dist="38100" dir="2700000" algn="tl">
                    <a:srgbClr val="000000">
                      <a:alpha val="43137"/>
                    </a:srgbClr>
                  </a:outerShdw>
                </a:effectLst>
                <a:latin typeface="+mn-lt"/>
                <a:ea typeface="+mn-ea"/>
                <a:cs typeface="+mn-cs"/>
              </a:rPr>
              <a:t>intrapartum</a:t>
            </a:r>
            <a:r>
              <a:rPr lang="en-US" dirty="0">
                <a:solidFill>
                  <a:schemeClr val="tx1"/>
                </a:solidFill>
                <a:effectLst>
                  <a:outerShdw blurRad="38100" dist="38100" dir="2700000" algn="tl">
                    <a:srgbClr val="000000">
                      <a:alpha val="43137"/>
                    </a:srgbClr>
                  </a:outerShdw>
                </a:effectLst>
                <a:latin typeface="+mn-lt"/>
                <a:ea typeface="+mn-ea"/>
                <a:cs typeface="+mn-cs"/>
              </a:rPr>
              <a:t> glucose management</a:t>
            </a:r>
            <a:r>
              <a:rPr lang="en-US"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dirty="0" smtClean="0">
                <a:solidFill>
                  <a:schemeClr val="tx1"/>
                </a:solidFill>
                <a:effectLst>
                  <a:outerShdw blurRad="38100" dist="38100" dir="2700000" algn="tl">
                    <a:srgbClr val="000000">
                      <a:alpha val="43137"/>
                    </a:srgbClr>
                  </a:outerShdw>
                </a:effectLst>
                <a:latin typeface="+mn-lt"/>
                <a:ea typeface="+mn-ea"/>
                <a:cs typeface="+mn-cs"/>
              </a:rPr>
              <a:t> </a:t>
            </a:r>
            <a:r>
              <a:rPr lang="en-US" dirty="0">
                <a:solidFill>
                  <a:schemeClr val="tx1"/>
                </a:solidFill>
                <a:effectLst>
                  <a:outerShdw blurRad="38100" dist="38100" dir="2700000" algn="tl">
                    <a:srgbClr val="000000">
                      <a:alpha val="43137"/>
                    </a:srgbClr>
                  </a:outerShdw>
                </a:effectLst>
                <a:latin typeface="+mn-lt"/>
                <a:ea typeface="+mn-ea"/>
                <a:cs typeface="+mn-cs"/>
              </a:rPr>
              <a:t>Hypoglycemia in </a:t>
            </a:r>
            <a:r>
              <a:rPr lang="en-US" dirty="0" smtClean="0">
                <a:solidFill>
                  <a:schemeClr val="tx1"/>
                </a:solidFill>
                <a:effectLst>
                  <a:outerShdw blurRad="38100" dist="38100" dir="2700000" algn="tl">
                    <a:srgbClr val="000000">
                      <a:alpha val="43137"/>
                    </a:srgbClr>
                  </a:outerShdw>
                </a:effectLst>
                <a:latin typeface="+mn-lt"/>
                <a:ea typeface="+mn-ea"/>
                <a:cs typeface="+mn-cs"/>
              </a:rPr>
              <a:t>the mother </a:t>
            </a:r>
            <a:r>
              <a:rPr lang="en-US" dirty="0">
                <a:solidFill>
                  <a:schemeClr val="tx1"/>
                </a:solidFill>
                <a:effectLst>
                  <a:outerShdw blurRad="38100" dist="38100" dir="2700000" algn="tl">
                    <a:srgbClr val="000000">
                      <a:alpha val="43137"/>
                    </a:srgbClr>
                  </a:outerShdw>
                </a:effectLst>
                <a:latin typeface="+mn-lt"/>
                <a:ea typeface="+mn-ea"/>
                <a:cs typeface="+mn-cs"/>
              </a:rPr>
              <a:t>should be avoided if a long-acting insulin is used </a:t>
            </a:r>
            <a:r>
              <a:rPr lang="en-US" dirty="0" smtClean="0">
                <a:solidFill>
                  <a:schemeClr val="tx1"/>
                </a:solidFill>
                <a:effectLst>
                  <a:outerShdw blurRad="38100" dist="38100" dir="2700000" algn="tl">
                    <a:srgbClr val="000000">
                      <a:alpha val="43137"/>
                    </a:srgbClr>
                  </a:outerShdw>
                </a:effectLst>
                <a:latin typeface="+mn-lt"/>
                <a:ea typeface="+mn-ea"/>
                <a:cs typeface="+mn-cs"/>
              </a:rPr>
              <a:t>during labor </a:t>
            </a:r>
            <a:r>
              <a:rPr lang="en-US" dirty="0">
                <a:solidFill>
                  <a:schemeClr val="tx1"/>
                </a:solidFill>
                <a:effectLst>
                  <a:outerShdw blurRad="38100" dist="38100" dir="2700000" algn="tl">
                    <a:srgbClr val="000000">
                      <a:alpha val="43137"/>
                    </a:srgbClr>
                  </a:outerShdw>
                </a:effectLst>
                <a:latin typeface="+mn-lt"/>
                <a:ea typeface="+mn-ea"/>
                <a:cs typeface="+mn-cs"/>
              </a:rPr>
              <a:t>(Cheng 2008a).</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dirty="0">
                <a:solidFill>
                  <a:schemeClr val="tx1"/>
                </a:solidFill>
                <a:effectLst>
                  <a:outerShdw blurRad="38100" dist="38100" dir="2700000" algn="tl">
                    <a:srgbClr val="000000">
                      <a:alpha val="43137"/>
                    </a:srgbClr>
                  </a:outerShdw>
                </a:effectLst>
                <a:latin typeface="+mn-lt"/>
                <a:ea typeface="+mn-ea"/>
                <a:cs typeface="+mn-cs"/>
              </a:rPr>
              <a:t>Of note, insulin requirements are usually decreased </a:t>
            </a:r>
            <a:r>
              <a:rPr lang="en-US" dirty="0" smtClean="0">
                <a:solidFill>
                  <a:schemeClr val="tx1"/>
                </a:solidFill>
                <a:effectLst>
                  <a:outerShdw blurRad="38100" dist="38100" dir="2700000" algn="tl">
                    <a:srgbClr val="000000">
                      <a:alpha val="43137"/>
                    </a:srgbClr>
                  </a:outerShdw>
                </a:effectLst>
                <a:latin typeface="+mn-lt"/>
                <a:ea typeface="+mn-ea"/>
                <a:cs typeface="+mn-cs"/>
              </a:rPr>
              <a:t>during labor </a:t>
            </a:r>
            <a:r>
              <a:rPr lang="en-US" dirty="0">
                <a:solidFill>
                  <a:schemeClr val="tx1"/>
                </a:solidFill>
                <a:effectLst>
                  <a:outerShdw blurRad="38100" dist="38100" dir="2700000" algn="tl">
                    <a:srgbClr val="000000">
                      <a:alpha val="43137"/>
                    </a:srgbClr>
                  </a:outerShdw>
                </a:effectLst>
                <a:latin typeface="+mn-lt"/>
                <a:ea typeface="+mn-ea"/>
                <a:cs typeface="+mn-cs"/>
              </a:rPr>
              <a:t>because the woman is typically fasting, and the work </a:t>
            </a:r>
            <a:r>
              <a:rPr lang="en-US" dirty="0" smtClean="0">
                <a:solidFill>
                  <a:schemeClr val="tx1"/>
                </a:solidFill>
                <a:effectLst>
                  <a:outerShdw blurRad="38100" dist="38100" dir="2700000" algn="tl">
                    <a:srgbClr val="000000">
                      <a:alpha val="43137"/>
                    </a:srgbClr>
                  </a:outerShdw>
                </a:effectLst>
                <a:latin typeface="+mn-lt"/>
                <a:ea typeface="+mn-ea"/>
                <a:cs typeface="+mn-cs"/>
              </a:rPr>
              <a:t>of labor </a:t>
            </a:r>
            <a:r>
              <a:rPr lang="en-US" dirty="0">
                <a:solidFill>
                  <a:schemeClr val="tx1"/>
                </a:solidFill>
                <a:effectLst>
                  <a:outerShdw blurRad="38100" dist="38100" dir="2700000" algn="tl">
                    <a:srgbClr val="000000">
                      <a:alpha val="43137"/>
                    </a:srgbClr>
                  </a:outerShdw>
                </a:effectLst>
                <a:latin typeface="+mn-lt"/>
                <a:ea typeface="+mn-ea"/>
                <a:cs typeface="+mn-cs"/>
              </a:rPr>
              <a:t>requires energy expenditure. </a:t>
            </a:r>
            <a:endParaRPr lang="en-US" dirty="0" smtClean="0">
              <a:solidFill>
                <a:schemeClr val="tx1"/>
              </a:solidFill>
              <a:effectLst>
                <a:outerShdw blurRad="38100" dist="38100" dir="2700000" algn="tl">
                  <a:srgbClr val="000000">
                    <a:alpha val="43137"/>
                  </a:srgbClr>
                </a:outerShdw>
              </a:effectLst>
              <a:latin typeface="+mn-lt"/>
              <a:ea typeface="+mn-ea"/>
              <a:cs typeface="+mn-cs"/>
            </a:endParaRPr>
          </a:p>
          <a:p>
            <a:pPr>
              <a:buNone/>
            </a:pPr>
            <a:r>
              <a:rPr lang="en-US" dirty="0" smtClean="0">
                <a:solidFill>
                  <a:schemeClr val="tx1"/>
                </a:solidFill>
                <a:effectLst>
                  <a:outerShdw blurRad="38100" dist="38100" dir="2700000" algn="tl">
                    <a:srgbClr val="000000">
                      <a:alpha val="43137"/>
                    </a:srgbClr>
                  </a:outerShdw>
                </a:effectLst>
                <a:latin typeface="+mn-lt"/>
                <a:ea typeface="+mn-ea"/>
                <a:cs typeface="+mn-cs"/>
              </a:rPr>
              <a:t>Therefore</a:t>
            </a:r>
            <a:r>
              <a:rPr lang="en-US" dirty="0">
                <a:solidFill>
                  <a:schemeClr val="tx1"/>
                </a:solidFill>
                <a:effectLst>
                  <a:outerShdw blurRad="38100" dist="38100" dir="2700000" algn="tl">
                    <a:srgbClr val="000000">
                      <a:alpha val="43137"/>
                    </a:srgbClr>
                  </a:outerShdw>
                </a:effectLst>
                <a:latin typeface="+mn-lt"/>
                <a:ea typeface="+mn-ea"/>
                <a:cs typeface="+mn-cs"/>
              </a:rPr>
              <a:t>, for women </a:t>
            </a:r>
            <a:r>
              <a:rPr lang="en-US" dirty="0" smtClean="0">
                <a:solidFill>
                  <a:schemeClr val="tx1"/>
                </a:solidFill>
                <a:effectLst>
                  <a:outerShdw blurRad="38100" dist="38100" dir="2700000" algn="tl">
                    <a:srgbClr val="000000">
                      <a:alpha val="43137"/>
                    </a:srgbClr>
                  </a:outerShdw>
                </a:effectLst>
                <a:latin typeface="+mn-lt"/>
                <a:ea typeface="+mn-ea"/>
                <a:cs typeface="+mn-cs"/>
              </a:rPr>
              <a:t>with GDM </a:t>
            </a:r>
            <a:r>
              <a:rPr lang="en-US" dirty="0">
                <a:solidFill>
                  <a:schemeClr val="tx1"/>
                </a:solidFill>
                <a:effectLst>
                  <a:outerShdw blurRad="38100" dist="38100" dir="2700000" algn="tl">
                    <a:srgbClr val="000000">
                      <a:alpha val="43137"/>
                    </a:srgbClr>
                  </a:outerShdw>
                </a:effectLst>
                <a:latin typeface="+mn-lt"/>
                <a:ea typeface="+mn-ea"/>
                <a:cs typeface="+mn-cs"/>
              </a:rPr>
              <a:t>managed with insulin, it may be reasonable to omit </a:t>
            </a:r>
            <a:r>
              <a:rPr lang="en-US" dirty="0" smtClean="0">
                <a:solidFill>
                  <a:schemeClr val="tx1"/>
                </a:solidFill>
                <a:effectLst>
                  <a:outerShdw blurRad="38100" dist="38100" dir="2700000" algn="tl">
                    <a:srgbClr val="000000">
                      <a:alpha val="43137"/>
                    </a:srgbClr>
                  </a:outerShdw>
                </a:effectLst>
                <a:latin typeface="+mn-lt"/>
                <a:ea typeface="+mn-ea"/>
                <a:cs typeface="+mn-cs"/>
              </a:rPr>
              <a:t>the dose </a:t>
            </a:r>
            <a:r>
              <a:rPr lang="en-US" dirty="0">
                <a:solidFill>
                  <a:schemeClr val="tx1"/>
                </a:solidFill>
                <a:effectLst>
                  <a:outerShdw blurRad="38100" dist="38100" dir="2700000" algn="tl">
                    <a:srgbClr val="000000">
                      <a:alpha val="43137"/>
                    </a:srgbClr>
                  </a:outerShdw>
                </a:effectLst>
                <a:latin typeface="+mn-lt"/>
                <a:ea typeface="+mn-ea"/>
                <a:cs typeface="+mn-cs"/>
              </a:rPr>
              <a:t>of long-acting insulin or give only one-half of the </a:t>
            </a:r>
            <a:r>
              <a:rPr lang="en-US" dirty="0" smtClean="0">
                <a:solidFill>
                  <a:schemeClr val="tx1"/>
                </a:solidFill>
                <a:effectLst>
                  <a:outerShdw blurRad="38100" dist="38100" dir="2700000" algn="tl">
                    <a:srgbClr val="000000">
                      <a:alpha val="43137"/>
                    </a:srgbClr>
                  </a:outerShdw>
                </a:effectLst>
                <a:latin typeface="+mn-lt"/>
                <a:ea typeface="+mn-ea"/>
                <a:cs typeface="+mn-cs"/>
              </a:rPr>
              <a:t>usual dose </a:t>
            </a:r>
            <a:r>
              <a:rPr lang="en-US" dirty="0">
                <a:solidFill>
                  <a:schemeClr val="tx1"/>
                </a:solidFill>
                <a:effectLst>
                  <a:outerShdw blurRad="38100" dist="38100" dir="2700000" algn="tl">
                    <a:srgbClr val="000000">
                      <a:alpha val="43137"/>
                    </a:srgbClr>
                  </a:outerShdw>
                </a:effectLst>
                <a:latin typeface="+mn-lt"/>
                <a:ea typeface="+mn-ea"/>
                <a:cs typeface="+mn-cs"/>
              </a:rPr>
              <a:t>on the day of delivery (Garrison 2015; Cheng 2008a).</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Font typeface="Wingdings" pitchFamily="2" charset="2"/>
              <a:buChar char="v"/>
            </a:pPr>
            <a:r>
              <a:rPr lang="en-US" sz="3600" b="1" dirty="0">
                <a:solidFill>
                  <a:schemeClr val="tx2"/>
                </a:solidFill>
                <a:latin typeface="+mn-lt"/>
                <a:ea typeface="+mn-ea"/>
                <a:cs typeface="+mn-cs"/>
              </a:rPr>
              <a:t>Fetal </a:t>
            </a:r>
            <a:r>
              <a:rPr lang="en-US" sz="3600" b="1" dirty="0" smtClean="0">
                <a:solidFill>
                  <a:schemeClr val="tx2"/>
                </a:solidFill>
                <a:latin typeface="+mn-lt"/>
                <a:ea typeface="+mn-ea"/>
                <a:cs typeface="+mn-cs"/>
              </a:rPr>
              <a:t>Complications:</a:t>
            </a:r>
            <a:endParaRPr lang="en-US" sz="3600" b="1" dirty="0">
              <a:solidFill>
                <a:schemeClr val="tx2"/>
              </a:solidFill>
              <a:latin typeface="+mn-lt"/>
              <a:ea typeface="+mn-ea"/>
              <a:cs typeface="+mn-cs"/>
            </a:endParaRPr>
          </a:p>
          <a:p>
            <a:pPr>
              <a:buNone/>
            </a:pPr>
            <a:r>
              <a:rPr lang="en-US" sz="4000" dirty="0">
                <a:solidFill>
                  <a:schemeClr val="tx1"/>
                </a:solidFill>
                <a:latin typeface="+mn-lt"/>
                <a:ea typeface="+mn-ea"/>
                <a:cs typeface="+mn-cs"/>
              </a:rPr>
              <a:t>Neonates of women with GDM are </a:t>
            </a:r>
            <a:r>
              <a:rPr lang="en-US" sz="4000" dirty="0" smtClean="0">
                <a:solidFill>
                  <a:schemeClr val="tx1"/>
                </a:solidFill>
                <a:latin typeface="+mn-lt"/>
                <a:ea typeface="+mn-ea"/>
                <a:cs typeface="+mn-cs"/>
              </a:rPr>
              <a:t>at increased </a:t>
            </a:r>
            <a:r>
              <a:rPr lang="en-US" sz="4000" dirty="0">
                <a:solidFill>
                  <a:schemeClr val="tx1"/>
                </a:solidFill>
                <a:latin typeface="+mn-lt"/>
                <a:ea typeface="+mn-ea"/>
                <a:cs typeface="+mn-cs"/>
              </a:rPr>
              <a:t>risk of </a:t>
            </a:r>
            <a:r>
              <a:rPr lang="en-US" sz="4000" dirty="0" err="1" smtClean="0">
                <a:solidFill>
                  <a:schemeClr val="tx1"/>
                </a:solidFill>
                <a:latin typeface="+mn-lt"/>
                <a:ea typeface="+mn-ea"/>
                <a:cs typeface="+mn-cs"/>
              </a:rPr>
              <a:t>macrosomia</a:t>
            </a:r>
            <a:r>
              <a:rPr lang="en-US" sz="4000" dirty="0" smtClean="0">
                <a:solidFill>
                  <a:schemeClr val="tx1"/>
                </a:solidFill>
                <a:latin typeface="+mn-lt"/>
                <a:ea typeface="+mn-ea"/>
                <a:cs typeface="+mn-cs"/>
              </a:rPr>
              <a:t>, which </a:t>
            </a:r>
            <a:r>
              <a:rPr lang="en-US" sz="4000" dirty="0">
                <a:solidFill>
                  <a:schemeClr val="tx1"/>
                </a:solidFill>
                <a:latin typeface="+mn-lt"/>
                <a:ea typeface="+mn-ea"/>
                <a:cs typeface="+mn-cs"/>
              </a:rPr>
              <a:t>is defined as a </a:t>
            </a:r>
            <a:r>
              <a:rPr lang="en-US" sz="4000" dirty="0" smtClean="0">
                <a:solidFill>
                  <a:schemeClr val="tx1"/>
                </a:solidFill>
                <a:latin typeface="+mn-lt"/>
                <a:ea typeface="+mn-ea"/>
                <a:cs typeface="+mn-cs"/>
              </a:rPr>
              <a:t>birth weight </a:t>
            </a:r>
            <a:r>
              <a:rPr lang="en-US" sz="4000" dirty="0">
                <a:solidFill>
                  <a:schemeClr val="tx1"/>
                </a:solidFill>
                <a:latin typeface="+mn-lt"/>
                <a:ea typeface="+mn-ea"/>
                <a:cs typeface="+mn-cs"/>
              </a:rPr>
              <a:t>over 4000 g, </a:t>
            </a:r>
            <a:r>
              <a:rPr lang="en-US" sz="4000" dirty="0" smtClean="0">
                <a:solidFill>
                  <a:schemeClr val="tx1"/>
                </a:solidFill>
                <a:latin typeface="+mn-lt"/>
                <a:ea typeface="+mn-ea"/>
                <a:cs typeface="+mn-cs"/>
              </a:rPr>
              <a:t>as well </a:t>
            </a:r>
            <a:r>
              <a:rPr lang="en-US" sz="4000" dirty="0">
                <a:solidFill>
                  <a:schemeClr val="tx1"/>
                </a:solidFill>
                <a:latin typeface="+mn-lt"/>
                <a:ea typeface="+mn-ea"/>
                <a:cs typeface="+mn-cs"/>
              </a:rPr>
              <a:t>as neonatal hypoglycemia, </a:t>
            </a:r>
            <a:r>
              <a:rPr lang="en-US" sz="4000" dirty="0" err="1">
                <a:solidFill>
                  <a:schemeClr val="tx1"/>
                </a:solidFill>
                <a:latin typeface="+mn-lt"/>
                <a:ea typeface="+mn-ea"/>
                <a:cs typeface="+mn-cs"/>
              </a:rPr>
              <a:t>hyperbilirubinemia</a:t>
            </a:r>
            <a:r>
              <a:rPr lang="en-US" sz="4000" dirty="0">
                <a:solidFill>
                  <a:schemeClr val="tx1"/>
                </a:solidFill>
                <a:latin typeface="+mn-lt"/>
                <a:ea typeface="+mn-ea"/>
                <a:cs typeface="+mn-cs"/>
              </a:rPr>
              <a:t>, </a:t>
            </a:r>
            <a:r>
              <a:rPr lang="en-US" sz="4000" dirty="0" smtClean="0">
                <a:solidFill>
                  <a:schemeClr val="tx1"/>
                </a:solidFill>
                <a:latin typeface="+mn-lt"/>
                <a:ea typeface="+mn-ea"/>
                <a:cs typeface="+mn-cs"/>
              </a:rPr>
              <a:t>birth trauma</a:t>
            </a:r>
            <a:r>
              <a:rPr lang="en-US" sz="4000" dirty="0">
                <a:solidFill>
                  <a:schemeClr val="tx1"/>
                </a:solidFill>
                <a:latin typeface="+mn-lt"/>
                <a:ea typeface="+mn-ea"/>
                <a:cs typeface="+mn-cs"/>
              </a:rPr>
              <a:t>, respiratory distress syndrome, and shoulder </a:t>
            </a:r>
            <a:r>
              <a:rPr lang="en-US" sz="4000" dirty="0" err="1">
                <a:solidFill>
                  <a:schemeClr val="tx1"/>
                </a:solidFill>
                <a:latin typeface="+mn-lt"/>
                <a:ea typeface="+mn-ea"/>
                <a:cs typeface="+mn-cs"/>
              </a:rPr>
              <a:t>dystocia</a:t>
            </a:r>
            <a:endParaRPr lang="en-US" sz="4000" dirty="0">
              <a:solidFill>
                <a:schemeClr val="tx1"/>
              </a:solidFill>
              <a:latin typeface="+mn-lt"/>
              <a:ea typeface="+mn-ea"/>
              <a:cs typeface="+mn-cs"/>
            </a:endParaRPr>
          </a:p>
          <a:p>
            <a:pPr>
              <a:buNone/>
            </a:pPr>
            <a:r>
              <a:rPr lang="en-US" sz="3600" dirty="0" smtClean="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0722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Both the Endocrine Society and NICE guidelines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recommend a </a:t>
            </a:r>
            <a:r>
              <a:rPr lang="en-US" sz="4000" dirty="0">
                <a:solidFill>
                  <a:schemeClr val="tx1"/>
                </a:solidFill>
                <a:effectLst>
                  <a:outerShdw blurRad="38100" dist="38100" dir="2700000" algn="tl">
                    <a:srgbClr val="000000">
                      <a:alpha val="43137"/>
                    </a:srgbClr>
                  </a:outerShdw>
                </a:effectLst>
                <a:latin typeface="+mn-lt"/>
                <a:ea typeface="+mn-ea"/>
                <a:cs typeface="+mn-cs"/>
              </a:rPr>
              <a:t>target plasma glucose concentration of 72–126 </a:t>
            </a:r>
            <a:r>
              <a:rPr lang="en-US" sz="4000" dirty="0" smtClean="0">
                <a:solidFill>
                  <a:schemeClr val="tx1"/>
                </a:solidFill>
                <a:effectLst>
                  <a:outerShdw blurRad="38100" dist="38100" dir="2700000" algn="tl">
                    <a:srgbClr val="000000">
                      <a:alpha val="43137"/>
                    </a:srgbClr>
                  </a:outerShdw>
                </a:effectLst>
                <a:latin typeface="+mn-lt"/>
                <a:ea typeface="+mn-ea"/>
                <a:cs typeface="+mn-cs"/>
              </a:rPr>
              <a:t>mg/</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dL</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during </a:t>
            </a:r>
            <a:r>
              <a:rPr lang="en-US" sz="4000" dirty="0">
                <a:solidFill>
                  <a:schemeClr val="tx1"/>
                </a:solidFill>
                <a:effectLst>
                  <a:outerShdw blurRad="38100" dist="38100" dir="2700000" algn="tl">
                    <a:srgbClr val="000000">
                      <a:alpha val="43137"/>
                    </a:srgbClr>
                  </a:outerShdw>
                </a:effectLst>
                <a:latin typeface="+mn-lt"/>
                <a:ea typeface="+mn-ea"/>
                <a:cs typeface="+mn-cs"/>
              </a:rPr>
              <a:t>labor and delivery, whereas ACOG recommends a </a:t>
            </a:r>
            <a:r>
              <a:rPr lang="en-US" sz="4000" dirty="0" smtClean="0">
                <a:solidFill>
                  <a:schemeClr val="tx1"/>
                </a:solidFill>
                <a:effectLst>
                  <a:outerShdw blurRad="38100" dist="38100" dir="2700000" algn="tl">
                    <a:srgbClr val="000000">
                      <a:alpha val="43137"/>
                    </a:srgbClr>
                  </a:outerShdw>
                </a:effectLst>
                <a:latin typeface="+mn-lt"/>
                <a:ea typeface="+mn-ea"/>
                <a:cs typeface="+mn-cs"/>
              </a:rPr>
              <a:t>target of </a:t>
            </a:r>
            <a:r>
              <a:rPr lang="en-US" sz="4000" dirty="0">
                <a:solidFill>
                  <a:schemeClr val="tx1"/>
                </a:solidFill>
                <a:effectLst>
                  <a:outerShdw blurRad="38100" dist="38100" dir="2700000" algn="tl">
                    <a:srgbClr val="000000">
                      <a:alpha val="43137"/>
                    </a:srgbClr>
                  </a:outerShdw>
                </a:effectLst>
                <a:latin typeface="+mn-lt"/>
                <a:ea typeface="+mn-ea"/>
                <a:cs typeface="+mn-cs"/>
              </a:rPr>
              <a:t>70–110 mg/</a:t>
            </a:r>
            <a:r>
              <a:rPr lang="en-US" sz="4000" dirty="0" err="1">
                <a:solidFill>
                  <a:schemeClr val="tx1"/>
                </a:solidFill>
                <a:effectLst>
                  <a:outerShdw blurRad="38100" dist="38100" dir="2700000" algn="tl">
                    <a:srgbClr val="000000">
                      <a:alpha val="43137"/>
                    </a:srgbClr>
                  </a:outerShdw>
                </a:effectLst>
                <a:latin typeface="+mn-lt"/>
                <a:ea typeface="+mn-ea"/>
                <a:cs typeface="+mn-cs"/>
              </a:rPr>
              <a:t>dL</a:t>
            </a:r>
            <a:r>
              <a:rPr lang="en-US" sz="4000" dirty="0">
                <a:solidFill>
                  <a:schemeClr val="tx1"/>
                </a:solidFill>
                <a:effectLst>
                  <a:outerShdw blurRad="38100" dist="38100" dir="2700000" algn="tl">
                    <a:srgbClr val="000000">
                      <a:alpha val="43137"/>
                    </a:srgbClr>
                  </a:outerShdw>
                </a:effectLst>
                <a:latin typeface="+mn-lt"/>
                <a:ea typeface="+mn-ea"/>
                <a:cs typeface="+mn-cs"/>
              </a:rPr>
              <a:t> (ACOG 2005).</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6357958"/>
          </a:xfrm>
        </p:spPr>
        <p:txBody>
          <a:bodyPr/>
          <a:lstStyle/>
          <a:p>
            <a:pPr>
              <a:buNone/>
            </a:pPr>
            <a:r>
              <a:rPr lang="en-US" dirty="0">
                <a:solidFill>
                  <a:schemeClr val="tx1"/>
                </a:solidFill>
                <a:effectLst>
                  <a:outerShdw blurRad="38100" dist="38100" dir="2700000" algn="tl">
                    <a:srgbClr val="000000">
                      <a:alpha val="43137"/>
                    </a:srgbClr>
                  </a:outerShdw>
                </a:effectLst>
                <a:latin typeface="+mn-lt"/>
                <a:ea typeface="+mn-ea"/>
                <a:cs typeface="+mn-cs"/>
              </a:rPr>
              <a:t>Women with diet-controlled GDM </a:t>
            </a:r>
            <a:r>
              <a:rPr lang="en-US" dirty="0" smtClean="0">
                <a:solidFill>
                  <a:schemeClr val="tx1"/>
                </a:solidFill>
                <a:effectLst>
                  <a:outerShdw blurRad="38100" dist="38100" dir="2700000" algn="tl">
                    <a:srgbClr val="000000">
                      <a:alpha val="43137"/>
                    </a:srgbClr>
                  </a:outerShdw>
                </a:effectLst>
                <a:latin typeface="+mn-lt"/>
                <a:ea typeface="+mn-ea"/>
                <a:cs typeface="+mn-cs"/>
              </a:rPr>
              <a:t>are unlikely </a:t>
            </a:r>
            <a:r>
              <a:rPr lang="en-US" dirty="0">
                <a:solidFill>
                  <a:schemeClr val="tx1"/>
                </a:solidFill>
                <a:effectLst>
                  <a:outerShdw blurRad="38100" dist="38100" dir="2700000" algn="tl">
                    <a:srgbClr val="000000">
                      <a:alpha val="43137"/>
                    </a:srgbClr>
                  </a:outerShdw>
                </a:effectLst>
                <a:latin typeface="+mn-lt"/>
                <a:ea typeface="+mn-ea"/>
                <a:cs typeface="+mn-cs"/>
              </a:rPr>
              <a:t>to require </a:t>
            </a:r>
            <a:r>
              <a:rPr lang="en-US" dirty="0" err="1">
                <a:solidFill>
                  <a:schemeClr val="tx1"/>
                </a:solidFill>
                <a:effectLst>
                  <a:outerShdw blurRad="38100" dist="38100" dir="2700000" algn="tl">
                    <a:srgbClr val="000000">
                      <a:alpha val="43137"/>
                    </a:srgbClr>
                  </a:outerShdw>
                </a:effectLst>
                <a:latin typeface="+mn-lt"/>
                <a:ea typeface="+mn-ea"/>
                <a:cs typeface="+mn-cs"/>
              </a:rPr>
              <a:t>intrapartum</a:t>
            </a:r>
            <a:r>
              <a:rPr lang="en-US" dirty="0">
                <a:solidFill>
                  <a:schemeClr val="tx1"/>
                </a:solidFill>
                <a:effectLst>
                  <a:outerShdw blurRad="38100" dist="38100" dir="2700000" algn="tl">
                    <a:srgbClr val="000000">
                      <a:alpha val="43137"/>
                    </a:srgbClr>
                  </a:outerShdw>
                </a:effectLst>
                <a:latin typeface="+mn-lt"/>
                <a:ea typeface="+mn-ea"/>
                <a:cs typeface="+mn-cs"/>
              </a:rPr>
              <a:t> administration of insulin.</a:t>
            </a:r>
          </a:p>
          <a:p>
            <a:pPr>
              <a:buNone/>
            </a:pPr>
            <a:r>
              <a:rPr lang="en-US" dirty="0">
                <a:solidFill>
                  <a:schemeClr val="tx1"/>
                </a:solidFill>
                <a:effectLst>
                  <a:outerShdw blurRad="38100" dist="38100" dir="2700000" algn="tl">
                    <a:srgbClr val="000000">
                      <a:alpha val="43137"/>
                    </a:srgbClr>
                  </a:outerShdw>
                </a:effectLst>
                <a:latin typeface="+mn-lt"/>
                <a:ea typeface="+mn-ea"/>
                <a:cs typeface="+mn-cs"/>
              </a:rPr>
              <a:t>Glucose concentrations in most women with GDM </a:t>
            </a:r>
            <a:r>
              <a:rPr lang="en-US" dirty="0" smtClean="0">
                <a:solidFill>
                  <a:schemeClr val="tx1"/>
                </a:solidFill>
                <a:effectLst>
                  <a:outerShdw blurRad="38100" dist="38100" dir="2700000" algn="tl">
                    <a:srgbClr val="000000">
                      <a:alpha val="43137"/>
                    </a:srgbClr>
                  </a:outerShdw>
                </a:effectLst>
                <a:latin typeface="+mn-lt"/>
                <a:ea typeface="+mn-ea"/>
                <a:cs typeface="+mn-cs"/>
              </a:rPr>
              <a:t>return to </a:t>
            </a:r>
            <a:r>
              <a:rPr lang="en-US" dirty="0">
                <a:solidFill>
                  <a:schemeClr val="tx1"/>
                </a:solidFill>
                <a:effectLst>
                  <a:outerShdw blurRad="38100" dist="38100" dir="2700000" algn="tl">
                    <a:srgbClr val="000000">
                      <a:alpha val="43137"/>
                    </a:srgbClr>
                  </a:outerShdw>
                </a:effectLst>
                <a:latin typeface="+mn-lt"/>
                <a:ea typeface="+mn-ea"/>
                <a:cs typeface="+mn-cs"/>
              </a:rPr>
              <a:t>near-normal concentrations shortly after delivery, </a:t>
            </a:r>
            <a:r>
              <a:rPr lang="en-US" dirty="0" smtClean="0">
                <a:solidFill>
                  <a:schemeClr val="tx1"/>
                </a:solidFill>
                <a:effectLst>
                  <a:outerShdw blurRad="38100" dist="38100" dir="2700000" algn="tl">
                    <a:srgbClr val="000000">
                      <a:alpha val="43137"/>
                    </a:srgbClr>
                  </a:outerShdw>
                </a:effectLst>
                <a:latin typeface="+mn-lt"/>
                <a:ea typeface="+mn-ea"/>
                <a:cs typeface="+mn-cs"/>
              </a:rPr>
              <a:t>and glucose-lowering </a:t>
            </a:r>
            <a:r>
              <a:rPr lang="en-US" dirty="0">
                <a:solidFill>
                  <a:schemeClr val="tx1"/>
                </a:solidFill>
                <a:effectLst>
                  <a:outerShdw blurRad="38100" dist="38100" dir="2700000" algn="tl">
                    <a:srgbClr val="000000">
                      <a:alpha val="43137"/>
                    </a:srgbClr>
                  </a:outerShdw>
                </a:effectLst>
                <a:latin typeface="+mn-lt"/>
                <a:ea typeface="+mn-ea"/>
                <a:cs typeface="+mn-cs"/>
              </a:rPr>
              <a:t>therapies should be discontinued </a:t>
            </a:r>
            <a:r>
              <a:rPr lang="en-US" dirty="0" smtClean="0">
                <a:solidFill>
                  <a:schemeClr val="tx1"/>
                </a:solidFill>
                <a:effectLst>
                  <a:outerShdw blurRad="38100" dist="38100" dir="2700000" algn="tl">
                    <a:srgbClr val="000000">
                      <a:alpha val="43137"/>
                    </a:srgbClr>
                  </a:outerShdw>
                </a:effectLst>
                <a:latin typeface="+mn-lt"/>
                <a:ea typeface="+mn-ea"/>
                <a:cs typeface="+mn-cs"/>
              </a:rPr>
              <a:t>immediately after </a:t>
            </a:r>
            <a:r>
              <a:rPr lang="en-US" dirty="0">
                <a:solidFill>
                  <a:schemeClr val="tx1"/>
                </a:solidFill>
                <a:effectLst>
                  <a:outerShdw blurRad="38100" dist="38100" dir="2700000" algn="tl">
                    <a:srgbClr val="000000">
                      <a:alpha val="43137"/>
                    </a:srgbClr>
                  </a:outerShdw>
                </a:effectLst>
                <a:latin typeface="+mn-lt"/>
                <a:ea typeface="+mn-ea"/>
                <a:cs typeface="+mn-cs"/>
              </a:rPr>
              <a:t>birth (NICE 2015).</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sz="4000" b="1" dirty="0"/>
              <a:t>POSTPARTUM </a:t>
            </a:r>
            <a:r>
              <a:rPr lang="en-US" sz="4000" b="1" dirty="0" smtClean="0"/>
              <a:t>MANAGEMENT:</a:t>
            </a:r>
            <a:endParaRPr lang="en-US" sz="4000" b="1" dirty="0"/>
          </a:p>
        </p:txBody>
      </p:sp>
      <p:sp>
        <p:nvSpPr>
          <p:cNvPr id="3" name="Content Placeholder 2"/>
          <p:cNvSpPr>
            <a:spLocks noGrp="1"/>
          </p:cNvSpPr>
          <p:nvPr>
            <p:ph idx="1"/>
          </p:nvPr>
        </p:nvSpPr>
        <p:spPr>
          <a:xfrm>
            <a:off x="0" y="1357298"/>
            <a:ext cx="7772400" cy="5214974"/>
          </a:xfrm>
        </p:spPr>
        <p:txBody>
          <a:bodyPr/>
          <a:lstStyle/>
          <a:p>
            <a:pPr>
              <a:buFont typeface="Wingdings" pitchFamily="2" charset="2"/>
              <a:buChar char="ü"/>
            </a:pPr>
            <a:r>
              <a:rPr lang="en-US" sz="3600" dirty="0">
                <a:solidFill>
                  <a:schemeClr val="accent6">
                    <a:lumMod val="60000"/>
                    <a:lumOff val="40000"/>
                  </a:schemeClr>
                </a:solidFill>
                <a:effectLst>
                  <a:outerShdw blurRad="38100" dist="38100" dir="2700000" algn="tl">
                    <a:srgbClr val="000000">
                      <a:alpha val="43137"/>
                    </a:srgbClr>
                  </a:outerShdw>
                </a:effectLst>
                <a:latin typeface="+mn-lt"/>
                <a:ea typeface="+mn-ea"/>
                <a:cs typeface="+mn-cs"/>
              </a:rPr>
              <a:t>Postpartum Screening</a:t>
            </a:r>
          </a:p>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Within 24–72 hours of delivery and before returning </a:t>
            </a:r>
            <a:r>
              <a:rPr lang="en-US" sz="3600" dirty="0" smtClean="0">
                <a:solidFill>
                  <a:schemeClr val="tx1"/>
                </a:solidFill>
                <a:effectLst>
                  <a:outerShdw blurRad="38100" dist="38100" dir="2700000" algn="tl">
                    <a:srgbClr val="000000">
                      <a:alpha val="43137"/>
                    </a:srgbClr>
                  </a:outerShdw>
                </a:effectLst>
                <a:latin typeface="+mn-lt"/>
                <a:ea typeface="+mn-ea"/>
                <a:cs typeface="+mn-cs"/>
              </a:rPr>
              <a:t>to community </a:t>
            </a:r>
            <a:r>
              <a:rPr lang="en-US" sz="3600" dirty="0">
                <a:solidFill>
                  <a:schemeClr val="tx1"/>
                </a:solidFill>
                <a:effectLst>
                  <a:outerShdw blurRad="38100" dist="38100" dir="2700000" algn="tl">
                    <a:srgbClr val="000000">
                      <a:alpha val="43137"/>
                    </a:srgbClr>
                  </a:outerShdw>
                </a:effectLst>
                <a:latin typeface="+mn-lt"/>
                <a:ea typeface="+mn-ea"/>
                <a:cs typeface="+mn-cs"/>
              </a:rPr>
              <a:t>care, women should have a glucose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assessment (fasting </a:t>
            </a:r>
            <a:r>
              <a:rPr lang="en-US" sz="3600" dirty="0">
                <a:solidFill>
                  <a:schemeClr val="tx1"/>
                </a:solidFill>
                <a:effectLst>
                  <a:outerShdw blurRad="38100" dist="38100" dir="2700000" algn="tl">
                    <a:srgbClr val="000000">
                      <a:alpha val="43137"/>
                    </a:srgbClr>
                  </a:outerShdw>
                </a:effectLst>
                <a:latin typeface="+mn-lt"/>
                <a:ea typeface="+mn-ea"/>
                <a:cs typeface="+mn-cs"/>
              </a:rPr>
              <a:t>plasma glucose or self-monitored glucose)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to exclude </a:t>
            </a:r>
            <a:r>
              <a:rPr lang="en-US" sz="3600" dirty="0">
                <a:solidFill>
                  <a:schemeClr val="tx1"/>
                </a:solidFill>
                <a:effectLst>
                  <a:outerShdw blurRad="38100" dist="38100" dir="2700000" algn="tl">
                    <a:srgbClr val="000000">
                      <a:alpha val="43137"/>
                    </a:srgbClr>
                  </a:outerShdw>
                </a:effectLst>
                <a:latin typeface="+mn-lt"/>
                <a:ea typeface="+mn-ea"/>
                <a:cs typeface="+mn-cs"/>
              </a:rPr>
              <a:t>ongoing hyperglycemia (NICE 2015; </a:t>
            </a:r>
            <a:r>
              <a:rPr lang="en-US" sz="3600" dirty="0" err="1">
                <a:solidFill>
                  <a:schemeClr val="tx1"/>
                </a:solidFill>
                <a:effectLst>
                  <a:outerShdw blurRad="38100" dist="38100" dir="2700000" algn="tl">
                    <a:srgbClr val="000000">
                      <a:alpha val="43137"/>
                    </a:srgbClr>
                  </a:outerShdw>
                </a:effectLst>
                <a:latin typeface="+mn-lt"/>
                <a:ea typeface="+mn-ea"/>
                <a:cs typeface="+mn-cs"/>
              </a:rPr>
              <a:t>Blumer</a:t>
            </a:r>
            <a:r>
              <a:rPr lang="en-US" sz="3600" dirty="0">
                <a:solidFill>
                  <a:schemeClr val="tx1"/>
                </a:solidFill>
                <a:effectLst>
                  <a:outerShdw blurRad="38100" dist="38100" dir="2700000" algn="tl">
                    <a:srgbClr val="000000">
                      <a:alpha val="43137"/>
                    </a:srgbClr>
                  </a:outerShdw>
                </a:effectLst>
                <a:latin typeface="+mn-lt"/>
                <a:ea typeface="+mn-ea"/>
                <a:cs typeface="+mn-cs"/>
              </a:rPr>
              <a:t> 2013).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42939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Because women with a history of GDM are at a greater </a:t>
            </a:r>
            <a:r>
              <a:rPr lang="en-US" sz="3600" dirty="0" smtClean="0">
                <a:solidFill>
                  <a:schemeClr val="tx1"/>
                </a:solidFill>
                <a:effectLst>
                  <a:outerShdw blurRad="38100" dist="38100" dir="2700000" algn="tl">
                    <a:srgbClr val="000000">
                      <a:alpha val="43137"/>
                    </a:srgbClr>
                  </a:outerShdw>
                </a:effectLst>
                <a:latin typeface="+mn-lt"/>
                <a:ea typeface="+mn-ea"/>
                <a:cs typeface="+mn-cs"/>
              </a:rPr>
              <a:t>risk of </a:t>
            </a:r>
            <a:r>
              <a:rPr lang="en-US" sz="3600" dirty="0">
                <a:solidFill>
                  <a:schemeClr val="tx1"/>
                </a:solidFill>
                <a:effectLst>
                  <a:outerShdw blurRad="38100" dist="38100" dir="2700000" algn="tl">
                    <a:srgbClr val="000000">
                      <a:alpha val="43137"/>
                    </a:srgbClr>
                  </a:outerShdw>
                </a:effectLst>
                <a:latin typeface="+mn-lt"/>
                <a:ea typeface="+mn-ea"/>
                <a:cs typeface="+mn-cs"/>
              </a:rPr>
              <a:t>developing </a:t>
            </a:r>
            <a:r>
              <a:rPr lang="en-US" sz="3600" dirty="0" err="1">
                <a:solidFill>
                  <a:schemeClr val="tx1"/>
                </a:solidFill>
                <a:effectLst>
                  <a:outerShdw blurRad="38100" dist="38100" dir="2700000" algn="tl">
                    <a:srgbClr val="000000">
                      <a:alpha val="43137"/>
                    </a:srgbClr>
                  </a:outerShdw>
                </a:effectLst>
                <a:latin typeface="+mn-lt"/>
                <a:ea typeface="+mn-ea"/>
                <a:cs typeface="+mn-cs"/>
              </a:rPr>
              <a:t>prediabetes</a:t>
            </a:r>
            <a:r>
              <a:rPr lang="en-US" sz="3600" dirty="0">
                <a:solidFill>
                  <a:schemeClr val="tx1"/>
                </a:solidFill>
                <a:effectLst>
                  <a:outerShdw blurRad="38100" dist="38100" dir="2700000" algn="tl">
                    <a:srgbClr val="000000">
                      <a:alpha val="43137"/>
                    </a:srgbClr>
                  </a:outerShdw>
                </a:effectLst>
                <a:latin typeface="+mn-lt"/>
                <a:ea typeface="+mn-ea"/>
                <a:cs typeface="+mn-cs"/>
              </a:rPr>
              <a:t> or type 2 diabetes, most </a:t>
            </a:r>
            <a:r>
              <a:rPr lang="en-US" sz="3600" dirty="0" smtClean="0">
                <a:solidFill>
                  <a:schemeClr val="tx1"/>
                </a:solidFill>
                <a:effectLst>
                  <a:outerShdw blurRad="38100" dist="38100" dir="2700000" algn="tl">
                    <a:srgbClr val="000000">
                      <a:alpha val="43137"/>
                    </a:srgbClr>
                  </a:outerShdw>
                </a:effectLst>
                <a:latin typeface="+mn-lt"/>
                <a:ea typeface="+mn-ea"/>
                <a:cs typeface="+mn-cs"/>
              </a:rPr>
              <a:t>guidelines recommend </a:t>
            </a:r>
            <a:r>
              <a:rPr lang="en-US" sz="3600" dirty="0">
                <a:solidFill>
                  <a:schemeClr val="tx1"/>
                </a:solidFill>
                <a:effectLst>
                  <a:outerShdw blurRad="38100" dist="38100" dir="2700000" algn="tl">
                    <a:srgbClr val="000000">
                      <a:alpha val="43137"/>
                    </a:srgbClr>
                  </a:outerShdw>
                </a:effectLst>
                <a:latin typeface="+mn-lt"/>
                <a:ea typeface="+mn-ea"/>
                <a:cs typeface="+mn-cs"/>
              </a:rPr>
              <a:t>screening at 6–12 weeks postpartum using </a:t>
            </a:r>
            <a:r>
              <a:rPr lang="en-US" sz="3600" dirty="0" smtClean="0">
                <a:solidFill>
                  <a:schemeClr val="tx1"/>
                </a:solidFill>
                <a:effectLst>
                  <a:outerShdw blurRad="38100" dist="38100" dir="2700000" algn="tl">
                    <a:srgbClr val="000000">
                      <a:alpha val="43137"/>
                    </a:srgbClr>
                  </a:outerShdw>
                </a:effectLst>
                <a:latin typeface="+mn-lt"/>
                <a:ea typeface="+mn-ea"/>
                <a:cs typeface="+mn-cs"/>
              </a:rPr>
              <a:t>the one-step </a:t>
            </a:r>
            <a:r>
              <a:rPr lang="en-US" sz="3600" dirty="0">
                <a:solidFill>
                  <a:schemeClr val="tx1"/>
                </a:solidFill>
                <a:effectLst>
                  <a:outerShdw blurRad="38100" dist="38100" dir="2700000" algn="tl">
                    <a:srgbClr val="000000">
                      <a:alpha val="43137"/>
                    </a:srgbClr>
                  </a:outerShdw>
                </a:effectLst>
                <a:latin typeface="+mn-lt"/>
                <a:ea typeface="+mn-ea"/>
                <a:cs typeface="+mn-cs"/>
              </a:rPr>
              <a:t>approach (2-hour 75-g OGTT) previously </a:t>
            </a:r>
            <a:r>
              <a:rPr lang="en-US" sz="3600" dirty="0" smtClean="0">
                <a:solidFill>
                  <a:schemeClr val="tx1"/>
                </a:solidFill>
                <a:effectLst>
                  <a:outerShdw blurRad="38100" dist="38100" dir="2700000" algn="tl">
                    <a:srgbClr val="000000">
                      <a:alpha val="43137"/>
                    </a:srgbClr>
                  </a:outerShdw>
                </a:effectLst>
                <a:latin typeface="+mn-lt"/>
                <a:ea typeface="+mn-ea"/>
                <a:cs typeface="+mn-cs"/>
              </a:rPr>
              <a:t>described </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(ADA </a:t>
            </a:r>
            <a:r>
              <a:rPr lang="en-US" sz="3600" dirty="0">
                <a:solidFill>
                  <a:schemeClr val="tx1"/>
                </a:solidFill>
                <a:effectLst>
                  <a:outerShdw blurRad="38100" dist="38100" dir="2700000" algn="tl">
                    <a:srgbClr val="000000">
                      <a:alpha val="43137"/>
                    </a:srgbClr>
                  </a:outerShdw>
                </a:effectLst>
                <a:latin typeface="+mn-lt"/>
                <a:ea typeface="+mn-ea"/>
                <a:cs typeface="+mn-cs"/>
              </a:rPr>
              <a:t>2016b; ACOG 2013; </a:t>
            </a:r>
            <a:r>
              <a:rPr lang="en-US" sz="3600" dirty="0" err="1">
                <a:solidFill>
                  <a:schemeClr val="tx1"/>
                </a:solidFill>
                <a:effectLst>
                  <a:outerShdw blurRad="38100" dist="38100" dir="2700000" algn="tl">
                    <a:srgbClr val="000000">
                      <a:alpha val="43137"/>
                    </a:srgbClr>
                  </a:outerShdw>
                </a:effectLst>
                <a:latin typeface="+mn-lt"/>
                <a:ea typeface="+mn-ea"/>
                <a:cs typeface="+mn-cs"/>
              </a:rPr>
              <a:t>Blumer</a:t>
            </a:r>
            <a:r>
              <a:rPr lang="en-US" sz="3600" dirty="0">
                <a:solidFill>
                  <a:schemeClr val="tx1"/>
                </a:solidFill>
                <a:effectLst>
                  <a:outerShdw blurRad="38100" dist="38100" dir="2700000" algn="tl">
                    <a:srgbClr val="000000">
                      <a:alpha val="43137"/>
                    </a:srgbClr>
                  </a:outerShdw>
                </a:effectLst>
                <a:latin typeface="+mn-lt"/>
                <a:ea typeface="+mn-ea"/>
                <a:cs typeface="+mn-cs"/>
              </a:rPr>
              <a:t> 2013).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42939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NICE </a:t>
            </a:r>
            <a:r>
              <a:rPr lang="en-US" sz="4000" dirty="0" smtClean="0">
                <a:solidFill>
                  <a:schemeClr val="tx1"/>
                </a:solidFill>
                <a:effectLst>
                  <a:outerShdw blurRad="38100" dist="38100" dir="2700000" algn="tl">
                    <a:srgbClr val="000000">
                      <a:alpha val="43137"/>
                    </a:srgbClr>
                  </a:outerShdw>
                </a:effectLst>
                <a:latin typeface="+mn-lt"/>
                <a:ea typeface="+mn-ea"/>
                <a:cs typeface="+mn-cs"/>
              </a:rPr>
              <a:t>guideline differs</a:t>
            </a:r>
            <a:r>
              <a:rPr lang="en-US" sz="4000" dirty="0">
                <a:solidFill>
                  <a:schemeClr val="tx1"/>
                </a:solidFill>
                <a:effectLst>
                  <a:outerShdw blurRad="38100" dist="38100" dir="2700000" algn="tl">
                    <a:srgbClr val="000000">
                      <a:alpha val="43137"/>
                    </a:srgbClr>
                  </a:outerShdw>
                </a:effectLst>
                <a:latin typeface="+mn-lt"/>
                <a:ea typeface="+mn-ea"/>
                <a:cs typeface="+mn-cs"/>
              </a:rPr>
              <a:t>, advocating screening with fasting blood </a:t>
            </a:r>
            <a:r>
              <a:rPr lang="en-US" sz="4000" dirty="0" smtClean="0">
                <a:solidFill>
                  <a:schemeClr val="tx1"/>
                </a:solidFill>
                <a:effectLst>
                  <a:outerShdw blurRad="38100" dist="38100" dir="2700000" algn="tl">
                    <a:srgbClr val="000000">
                      <a:alpha val="43137"/>
                    </a:srgbClr>
                  </a:outerShdw>
                </a:effectLst>
                <a:latin typeface="+mn-lt"/>
                <a:ea typeface="+mn-ea"/>
                <a:cs typeface="+mn-cs"/>
              </a:rPr>
              <a:t>glucose rather </a:t>
            </a:r>
            <a:r>
              <a:rPr lang="en-US" sz="4000" dirty="0">
                <a:solidFill>
                  <a:schemeClr val="tx1"/>
                </a:solidFill>
                <a:effectLst>
                  <a:outerShdw blurRad="38100" dist="38100" dir="2700000" algn="tl">
                    <a:srgbClr val="000000">
                      <a:alpha val="43137"/>
                    </a:srgbClr>
                  </a:outerShdw>
                </a:effectLst>
                <a:latin typeface="+mn-lt"/>
                <a:ea typeface="+mn-ea"/>
                <a:cs typeface="+mn-cs"/>
              </a:rPr>
              <a:t>than the 2-hour 75-g OGTT, and advises against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 routine </a:t>
            </a:r>
            <a:r>
              <a:rPr lang="en-US" sz="4000" dirty="0">
                <a:solidFill>
                  <a:schemeClr val="tx1"/>
                </a:solidFill>
                <a:effectLst>
                  <a:outerShdw blurRad="38100" dist="38100" dir="2700000" algn="tl">
                    <a:srgbClr val="000000">
                      <a:alpha val="43137"/>
                    </a:srgbClr>
                  </a:outerShdw>
                </a:effectLst>
                <a:latin typeface="+mn-lt"/>
                <a:ea typeface="+mn-ea"/>
                <a:cs typeface="+mn-cs"/>
              </a:rPr>
              <a:t>use of the OGTT (NICE 2015).</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42939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Studies evaluating </a:t>
            </a:r>
            <a:r>
              <a:rPr lang="en-US" sz="3600" dirty="0" smtClean="0">
                <a:solidFill>
                  <a:schemeClr val="tx1"/>
                </a:solidFill>
                <a:effectLst>
                  <a:outerShdw blurRad="38100" dist="38100" dir="2700000" algn="tl">
                    <a:srgbClr val="000000">
                      <a:alpha val="43137"/>
                    </a:srgbClr>
                  </a:outerShdw>
                </a:effectLst>
                <a:latin typeface="+mn-lt"/>
                <a:ea typeface="+mn-ea"/>
                <a:cs typeface="+mn-cs"/>
              </a:rPr>
              <a:t>the use </a:t>
            </a:r>
            <a:r>
              <a:rPr lang="en-US" sz="3600" dirty="0">
                <a:solidFill>
                  <a:schemeClr val="tx1"/>
                </a:solidFill>
                <a:effectLst>
                  <a:outerShdw blurRad="38100" dist="38100" dir="2700000" algn="tl">
                    <a:srgbClr val="000000">
                      <a:alpha val="43137"/>
                    </a:srgbClr>
                  </a:outerShdw>
                </a:effectLst>
                <a:latin typeface="+mn-lt"/>
                <a:ea typeface="+mn-ea"/>
                <a:cs typeface="+mn-cs"/>
              </a:rPr>
              <a:t>of A1C, with or without fasting glucose, to diagnose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postpartum glucose </a:t>
            </a:r>
            <a:r>
              <a:rPr lang="en-US" sz="3600" dirty="0">
                <a:solidFill>
                  <a:schemeClr val="tx1"/>
                </a:solidFill>
                <a:effectLst>
                  <a:outerShdw blurRad="38100" dist="38100" dir="2700000" algn="tl">
                    <a:srgbClr val="000000">
                      <a:alpha val="43137"/>
                    </a:srgbClr>
                  </a:outerShdw>
                </a:effectLst>
                <a:latin typeface="+mn-lt"/>
                <a:ea typeface="+mn-ea"/>
                <a:cs typeface="+mn-cs"/>
              </a:rPr>
              <a:t>intolerance have not had consistent </a:t>
            </a:r>
            <a:r>
              <a:rPr lang="en-US" sz="3600" dirty="0" smtClean="0">
                <a:solidFill>
                  <a:schemeClr val="tx1"/>
                </a:solidFill>
                <a:effectLst>
                  <a:outerShdw blurRad="38100" dist="38100" dir="2700000" algn="tl">
                    <a:srgbClr val="000000">
                      <a:alpha val="43137"/>
                    </a:srgbClr>
                  </a:outerShdw>
                </a:effectLst>
                <a:latin typeface="+mn-lt"/>
                <a:ea typeface="+mn-ea"/>
                <a:cs typeface="+mn-cs"/>
              </a:rPr>
              <a:t>results with </a:t>
            </a:r>
            <a:r>
              <a:rPr lang="en-US" sz="3600" dirty="0">
                <a:solidFill>
                  <a:schemeClr val="tx1"/>
                </a:solidFill>
                <a:effectLst>
                  <a:outerShdw blurRad="38100" dist="38100" dir="2700000" algn="tl">
                    <a:srgbClr val="000000">
                      <a:alpha val="43137"/>
                    </a:srgbClr>
                  </a:outerShdw>
                </a:effectLst>
                <a:latin typeface="+mn-lt"/>
                <a:ea typeface="+mn-ea"/>
                <a:cs typeface="+mn-cs"/>
              </a:rPr>
              <a:t>respect to its sensitivity, and, at least initially, A1C </a:t>
            </a:r>
            <a:r>
              <a:rPr lang="en-US" sz="3600" dirty="0" smtClean="0">
                <a:solidFill>
                  <a:schemeClr val="tx1"/>
                </a:solidFill>
                <a:effectLst>
                  <a:outerShdw blurRad="38100" dist="38100" dir="2700000" algn="tl">
                    <a:srgbClr val="000000">
                      <a:alpha val="43137"/>
                    </a:srgbClr>
                  </a:outerShdw>
                </a:effectLst>
                <a:latin typeface="+mn-lt"/>
                <a:ea typeface="+mn-ea"/>
                <a:cs typeface="+mn-cs"/>
              </a:rPr>
              <a:t>may still </a:t>
            </a:r>
            <a:r>
              <a:rPr lang="en-US" sz="3600" dirty="0">
                <a:solidFill>
                  <a:schemeClr val="tx1"/>
                </a:solidFill>
                <a:effectLst>
                  <a:outerShdw blurRad="38100" dist="38100" dir="2700000" algn="tl">
                    <a:srgbClr val="000000">
                      <a:alpha val="43137"/>
                    </a:srgbClr>
                  </a:outerShdw>
                </a:effectLst>
                <a:latin typeface="+mn-lt"/>
                <a:ea typeface="+mn-ea"/>
                <a:cs typeface="+mn-cs"/>
              </a:rPr>
              <a:t>be affected by the increased RBC turnover during pregnancy</a:t>
            </a:r>
          </a:p>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(ADA 2016b; </a:t>
            </a:r>
            <a:r>
              <a:rPr lang="en-US" sz="3600" dirty="0" err="1">
                <a:solidFill>
                  <a:schemeClr val="tx1"/>
                </a:solidFill>
                <a:effectLst>
                  <a:outerShdw blurRad="38100" dist="38100" dir="2700000" algn="tl">
                    <a:srgbClr val="000000">
                      <a:alpha val="43137"/>
                    </a:srgbClr>
                  </a:outerShdw>
                </a:effectLst>
                <a:latin typeface="+mn-lt"/>
                <a:ea typeface="+mn-ea"/>
                <a:cs typeface="+mn-cs"/>
              </a:rPr>
              <a:t>Benhalima</a:t>
            </a:r>
            <a:r>
              <a:rPr lang="en-US" sz="3600" dirty="0">
                <a:solidFill>
                  <a:schemeClr val="tx1"/>
                </a:solidFill>
                <a:effectLst>
                  <a:outerShdw blurRad="38100" dist="38100" dir="2700000" algn="tl">
                    <a:srgbClr val="000000">
                      <a:alpha val="43137"/>
                    </a:srgbClr>
                  </a:outerShdw>
                </a:effectLst>
                <a:latin typeface="+mn-lt"/>
                <a:ea typeface="+mn-ea"/>
                <a:cs typeface="+mn-cs"/>
              </a:rPr>
              <a:t> 2015).</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72272"/>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After the initial postpartum screening, some sources </a:t>
            </a:r>
            <a:r>
              <a:rPr lang="en-US" sz="3600" dirty="0" smtClean="0">
                <a:solidFill>
                  <a:schemeClr val="tx1"/>
                </a:solidFill>
                <a:effectLst>
                  <a:outerShdw blurRad="38100" dist="38100" dir="2700000" algn="tl">
                    <a:srgbClr val="000000">
                      <a:alpha val="43137"/>
                    </a:srgbClr>
                  </a:outerShdw>
                </a:effectLst>
                <a:latin typeface="+mn-lt"/>
                <a:ea typeface="+mn-ea"/>
                <a:cs typeface="+mn-cs"/>
              </a:rPr>
              <a:t>recommend continued </a:t>
            </a:r>
            <a:r>
              <a:rPr lang="en-US" sz="3600" dirty="0">
                <a:solidFill>
                  <a:schemeClr val="tx1"/>
                </a:solidFill>
                <a:effectLst>
                  <a:outerShdw blurRad="38100" dist="38100" dir="2700000" algn="tl">
                    <a:srgbClr val="000000">
                      <a:alpha val="43137"/>
                    </a:srgbClr>
                  </a:outerShdw>
                </a:effectLst>
                <a:latin typeface="+mn-lt"/>
                <a:ea typeface="+mn-ea"/>
                <a:cs typeface="+mn-cs"/>
              </a:rPr>
              <a:t>use of the 2-hour 75-g OGTT, </a:t>
            </a:r>
            <a:r>
              <a:rPr lang="en-US" sz="3600" dirty="0" smtClean="0">
                <a:solidFill>
                  <a:schemeClr val="tx1"/>
                </a:solidFill>
                <a:effectLst>
                  <a:outerShdw blurRad="38100" dist="38100" dir="2700000" algn="tl">
                    <a:srgbClr val="000000">
                      <a:alpha val="43137"/>
                    </a:srgbClr>
                  </a:outerShdw>
                </a:effectLst>
                <a:latin typeface="+mn-lt"/>
                <a:ea typeface="+mn-ea"/>
                <a:cs typeface="+mn-cs"/>
              </a:rPr>
              <a:t>whereas others</a:t>
            </a:r>
            <a:r>
              <a:rPr lang="en-US" sz="3600" dirty="0">
                <a:solidFill>
                  <a:schemeClr val="tx1"/>
                </a:solidFill>
                <a:effectLst>
                  <a:outerShdw blurRad="38100" dist="38100" dir="2700000" algn="tl">
                    <a:srgbClr val="000000">
                      <a:alpha val="43137"/>
                    </a:srgbClr>
                  </a:outerShdw>
                </a:effectLst>
                <a:latin typeface="+mn-lt"/>
                <a:ea typeface="+mn-ea"/>
                <a:cs typeface="+mn-cs"/>
              </a:rPr>
              <a:t>, such as the ADA, indicate that A1C, fasting glucose, </a:t>
            </a:r>
            <a:r>
              <a:rPr lang="en-US" sz="3600" dirty="0" smtClean="0">
                <a:solidFill>
                  <a:schemeClr val="tx1"/>
                </a:solidFill>
                <a:effectLst>
                  <a:outerShdw blurRad="38100" dist="38100" dir="2700000" algn="tl">
                    <a:srgbClr val="000000">
                      <a:alpha val="43137"/>
                    </a:srgbClr>
                  </a:outerShdw>
                </a:effectLst>
                <a:latin typeface="+mn-lt"/>
                <a:ea typeface="+mn-ea"/>
                <a:cs typeface="+mn-cs"/>
              </a:rPr>
              <a:t>or the </a:t>
            </a:r>
            <a:r>
              <a:rPr lang="en-US" sz="3600" dirty="0">
                <a:solidFill>
                  <a:schemeClr val="tx1"/>
                </a:solidFill>
                <a:effectLst>
                  <a:outerShdw blurRad="38100" dist="38100" dir="2700000" algn="tl">
                    <a:srgbClr val="000000">
                      <a:alpha val="43137"/>
                    </a:srgbClr>
                  </a:outerShdw>
                </a:effectLst>
                <a:latin typeface="+mn-lt"/>
                <a:ea typeface="+mn-ea"/>
                <a:cs typeface="+mn-cs"/>
              </a:rPr>
              <a:t>2-hour 75-g OGTT may be used.</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858000"/>
          </a:xfrm>
        </p:spPr>
        <p:txBody>
          <a:bodyPr/>
          <a:lstStyle/>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Screening should </a:t>
            </a:r>
            <a:r>
              <a:rPr lang="en-US" sz="3600" dirty="0">
                <a:solidFill>
                  <a:schemeClr val="tx1"/>
                </a:solidFill>
                <a:effectLst>
                  <a:outerShdw blurRad="38100" dist="38100" dir="2700000" algn="tl">
                    <a:srgbClr val="000000">
                      <a:alpha val="43137"/>
                    </a:srgbClr>
                  </a:outerShdw>
                </a:effectLst>
                <a:latin typeface="+mn-lt"/>
                <a:ea typeface="+mn-ea"/>
                <a:cs typeface="+mn-cs"/>
              </a:rPr>
              <a:t>be repeated every 1–3 years and continued lifelong.</a:t>
            </a:r>
          </a:p>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The frequency of screening may depend on other </a:t>
            </a:r>
            <a:r>
              <a:rPr lang="en-US" sz="3600" dirty="0" smtClean="0">
                <a:solidFill>
                  <a:schemeClr val="tx1"/>
                </a:solidFill>
                <a:effectLst>
                  <a:outerShdw blurRad="38100" dist="38100" dir="2700000" algn="tl">
                    <a:srgbClr val="000000">
                      <a:alpha val="43137"/>
                    </a:srgbClr>
                  </a:outerShdw>
                </a:effectLst>
                <a:latin typeface="+mn-lt"/>
                <a:ea typeface="+mn-ea"/>
                <a:cs typeface="+mn-cs"/>
              </a:rPr>
              <a:t>risk factors </a:t>
            </a:r>
            <a:r>
              <a:rPr lang="en-US" sz="3600" dirty="0">
                <a:solidFill>
                  <a:schemeClr val="tx1"/>
                </a:solidFill>
                <a:effectLst>
                  <a:outerShdw blurRad="38100" dist="38100" dir="2700000" algn="tl">
                    <a:srgbClr val="000000">
                      <a:alpha val="43137"/>
                    </a:srgbClr>
                  </a:outerShdw>
                </a:effectLst>
                <a:latin typeface="+mn-lt"/>
                <a:ea typeface="+mn-ea"/>
                <a:cs typeface="+mn-cs"/>
              </a:rPr>
              <a:t>for GDM or plans for subsequent pregnancies (</a:t>
            </a:r>
            <a:r>
              <a:rPr lang="en-US" sz="3600" dirty="0" smtClean="0">
                <a:solidFill>
                  <a:schemeClr val="tx1"/>
                </a:solidFill>
                <a:effectLst>
                  <a:outerShdw blurRad="38100" dist="38100" dir="2700000" algn="tl">
                    <a:srgbClr val="000000">
                      <a:alpha val="43137"/>
                    </a:srgbClr>
                  </a:outerShdw>
                </a:effectLst>
                <a:latin typeface="+mn-lt"/>
                <a:ea typeface="+mn-ea"/>
                <a:cs typeface="+mn-cs"/>
              </a:rPr>
              <a:t>ADA 2016b</a:t>
            </a:r>
            <a:r>
              <a:rPr lang="en-US" sz="3600" dirty="0">
                <a:solidFill>
                  <a:schemeClr val="tx1"/>
                </a:solidFill>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0083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Furthermore, both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intensive lifestyle </a:t>
            </a:r>
            <a:r>
              <a:rPr lang="en-US" sz="4000" dirty="0">
                <a:solidFill>
                  <a:schemeClr val="tx1"/>
                </a:solidFill>
                <a:effectLst>
                  <a:outerShdw blurRad="38100" dist="38100" dir="2700000" algn="tl">
                    <a:srgbClr val="000000">
                      <a:alpha val="43137"/>
                    </a:srgbClr>
                  </a:outerShdw>
                </a:effectLst>
                <a:latin typeface="+mn-lt"/>
                <a:ea typeface="+mn-ea"/>
                <a:cs typeface="+mn-cs"/>
              </a:rPr>
              <a:t>intervention prevent or delay progression </a:t>
            </a:r>
            <a:r>
              <a:rPr lang="en-US" sz="4000" dirty="0" smtClean="0">
                <a:solidFill>
                  <a:schemeClr val="tx1"/>
                </a:solidFill>
                <a:effectLst>
                  <a:outerShdw blurRad="38100" dist="38100" dir="2700000" algn="tl">
                    <a:srgbClr val="000000">
                      <a:alpha val="43137"/>
                    </a:srgbClr>
                  </a:outerShdw>
                </a:effectLst>
                <a:latin typeface="+mn-lt"/>
                <a:ea typeface="+mn-ea"/>
                <a:cs typeface="+mn-cs"/>
              </a:rPr>
              <a:t>to diabetes </a:t>
            </a:r>
            <a:r>
              <a:rPr lang="en-US" sz="4000" dirty="0">
                <a:solidFill>
                  <a:schemeClr val="tx1"/>
                </a:solidFill>
                <a:effectLst>
                  <a:outerShdw blurRad="38100" dist="38100" dir="2700000" algn="tl">
                    <a:srgbClr val="000000">
                      <a:alpha val="43137"/>
                    </a:srgbClr>
                  </a:outerShdw>
                </a:effectLst>
                <a:latin typeface="+mn-lt"/>
                <a:ea typeface="+mn-ea"/>
                <a:cs typeface="+mn-cs"/>
              </a:rPr>
              <a:t>in women with glucose intolerance and a </a:t>
            </a:r>
            <a:r>
              <a:rPr lang="en-US" sz="4000" dirty="0" smtClean="0">
                <a:solidFill>
                  <a:schemeClr val="tx1"/>
                </a:solidFill>
                <a:effectLst>
                  <a:outerShdw blurRad="38100" dist="38100" dir="2700000" algn="tl">
                    <a:srgbClr val="000000">
                      <a:alpha val="43137"/>
                    </a:srgbClr>
                  </a:outerShdw>
                </a:effectLst>
                <a:latin typeface="+mn-lt"/>
                <a:ea typeface="+mn-ea"/>
                <a:cs typeface="+mn-cs"/>
              </a:rPr>
              <a:t>history of </a:t>
            </a:r>
            <a:r>
              <a:rPr lang="en-US" sz="4000" dirty="0">
                <a:solidFill>
                  <a:schemeClr val="tx1"/>
                </a:solidFill>
                <a:effectLst>
                  <a:outerShdw blurRad="38100" dist="38100" dir="2700000" algn="tl">
                    <a:srgbClr val="000000">
                      <a:alpha val="43137"/>
                    </a:srgbClr>
                  </a:outerShdw>
                </a:effectLst>
                <a:latin typeface="+mn-lt"/>
                <a:ea typeface="+mn-ea"/>
                <a:cs typeface="+mn-cs"/>
              </a:rPr>
              <a:t>GDM (ADA 2016b).</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715148"/>
          </a:xfrm>
        </p:spPr>
        <p:txBody>
          <a:bodyPr/>
          <a:lstStyle/>
          <a:p>
            <a:pPr>
              <a:buNone/>
            </a:pPr>
            <a:r>
              <a:rPr lang="en-US" sz="3600" dirty="0" err="1">
                <a:solidFill>
                  <a:schemeClr val="tx1"/>
                </a:solidFill>
                <a:effectLst>
                  <a:outerShdw blurRad="38100" dist="38100" dir="2700000" algn="tl">
                    <a:srgbClr val="000000">
                      <a:alpha val="43137"/>
                    </a:srgbClr>
                  </a:outerShdw>
                </a:effectLst>
                <a:latin typeface="+mn-lt"/>
                <a:ea typeface="+mn-ea"/>
                <a:cs typeface="+mn-cs"/>
              </a:rPr>
              <a:t>Metformin</a:t>
            </a:r>
            <a:r>
              <a:rPr lang="en-US" sz="3600" dirty="0">
                <a:solidFill>
                  <a:schemeClr val="tx1"/>
                </a:solidFill>
                <a:effectLst>
                  <a:outerShdw blurRad="38100" dist="38100" dir="2700000" algn="tl">
                    <a:srgbClr val="000000">
                      <a:alpha val="43137"/>
                    </a:srgbClr>
                  </a:outerShdw>
                </a:effectLst>
                <a:latin typeface="+mn-lt"/>
                <a:ea typeface="+mn-ea"/>
                <a:cs typeface="+mn-cs"/>
              </a:rPr>
              <a:t> reduced progression </a:t>
            </a:r>
            <a:r>
              <a:rPr lang="en-US" sz="3600" dirty="0" smtClean="0">
                <a:solidFill>
                  <a:schemeClr val="tx1"/>
                </a:solidFill>
                <a:effectLst>
                  <a:outerShdw blurRad="38100" dist="38100" dir="2700000" algn="tl">
                    <a:srgbClr val="000000">
                      <a:alpha val="43137"/>
                    </a:srgbClr>
                  </a:outerShdw>
                </a:effectLst>
                <a:latin typeface="+mn-lt"/>
                <a:ea typeface="+mn-ea"/>
                <a:cs typeface="+mn-cs"/>
              </a:rPr>
              <a:t>by 40</a:t>
            </a:r>
            <a:r>
              <a:rPr lang="en-US" sz="3600" dirty="0">
                <a:solidFill>
                  <a:schemeClr val="tx1"/>
                </a:solidFill>
                <a:effectLst>
                  <a:outerShdw blurRad="38100" dist="38100" dir="2700000" algn="tl">
                    <a:srgbClr val="000000">
                      <a:alpha val="43137"/>
                    </a:srgbClr>
                  </a:outerShdw>
                </a:effectLst>
                <a:latin typeface="+mn-lt"/>
                <a:ea typeface="+mn-ea"/>
                <a:cs typeface="+mn-cs"/>
              </a:rPr>
              <a:t>%, whereas lifestyle intervention provided a 35% </a:t>
            </a:r>
            <a:r>
              <a:rPr lang="en-US" sz="3600" dirty="0" smtClean="0">
                <a:solidFill>
                  <a:schemeClr val="tx1"/>
                </a:solidFill>
                <a:effectLst>
                  <a:outerShdw blurRad="38100" dist="38100" dir="2700000" algn="tl">
                    <a:srgbClr val="000000">
                      <a:alpha val="43137"/>
                    </a:srgbClr>
                  </a:outerShdw>
                </a:effectLst>
                <a:latin typeface="+mn-lt"/>
                <a:ea typeface="+mn-ea"/>
                <a:cs typeface="+mn-cs"/>
              </a:rPr>
              <a:t>reduction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Aroda</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2015</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Thus, women with a history of GDM </a:t>
            </a:r>
            <a:r>
              <a:rPr lang="en-US" sz="3600" dirty="0" smtClean="0">
                <a:solidFill>
                  <a:schemeClr val="tx1"/>
                </a:solidFill>
                <a:effectLst>
                  <a:outerShdw blurRad="38100" dist="38100" dir="2700000" algn="tl">
                    <a:srgbClr val="000000">
                      <a:alpha val="43137"/>
                    </a:srgbClr>
                  </a:outerShdw>
                </a:effectLst>
                <a:latin typeface="+mn-lt"/>
                <a:ea typeface="+mn-ea"/>
                <a:cs typeface="+mn-cs"/>
              </a:rPr>
              <a:t>who are </a:t>
            </a:r>
            <a:r>
              <a:rPr lang="en-US" sz="3600" dirty="0">
                <a:solidFill>
                  <a:schemeClr val="tx1"/>
                </a:solidFill>
                <a:effectLst>
                  <a:outerShdw blurRad="38100" dist="38100" dir="2700000" algn="tl">
                    <a:srgbClr val="000000">
                      <a:alpha val="43137"/>
                    </a:srgbClr>
                  </a:outerShdw>
                </a:effectLst>
                <a:latin typeface="+mn-lt"/>
                <a:ea typeface="+mn-ea"/>
                <a:cs typeface="+mn-cs"/>
              </a:rPr>
              <a:t>identified with glucose intolerance should be referred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for preventive </a:t>
            </a:r>
            <a:r>
              <a:rPr lang="en-US" sz="3600" dirty="0">
                <a:solidFill>
                  <a:schemeClr val="tx1"/>
                </a:solidFill>
                <a:effectLst>
                  <a:outerShdw blurRad="38100" dist="38100" dir="2700000" algn="tl">
                    <a:srgbClr val="000000">
                      <a:alpha val="43137"/>
                    </a:srgbClr>
                  </a:outerShdw>
                </a:effectLst>
                <a:latin typeface="+mn-lt"/>
                <a:ea typeface="+mn-ea"/>
                <a:cs typeface="+mn-cs"/>
              </a:rPr>
              <a:t>therapy.</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err="1">
                <a:solidFill>
                  <a:schemeClr val="tx1"/>
                </a:solidFill>
                <a:latin typeface="+mn-lt"/>
                <a:ea typeface="+mn-ea"/>
                <a:cs typeface="+mn-cs"/>
              </a:rPr>
              <a:t>Macrosomia</a:t>
            </a:r>
            <a:r>
              <a:rPr lang="en-US" sz="3600" dirty="0">
                <a:solidFill>
                  <a:schemeClr val="tx1"/>
                </a:solidFill>
                <a:latin typeface="+mn-lt"/>
                <a:ea typeface="+mn-ea"/>
                <a:cs typeface="+mn-cs"/>
              </a:rPr>
              <a:t> is the most common fetal </a:t>
            </a:r>
            <a:r>
              <a:rPr lang="en-US" sz="3600" dirty="0" smtClean="0">
                <a:solidFill>
                  <a:schemeClr val="tx1"/>
                </a:solidFill>
                <a:latin typeface="+mn-lt"/>
                <a:ea typeface="+mn-ea"/>
                <a:cs typeface="+mn-cs"/>
              </a:rPr>
              <a:t>complication, with </a:t>
            </a:r>
            <a:r>
              <a:rPr lang="en-US" sz="3600" dirty="0">
                <a:solidFill>
                  <a:schemeClr val="tx1"/>
                </a:solidFill>
                <a:latin typeface="+mn-lt"/>
                <a:ea typeface="+mn-ea"/>
                <a:cs typeface="+mn-cs"/>
              </a:rPr>
              <a:t>a reported incidence of 15%–45%, followed </a:t>
            </a:r>
            <a:r>
              <a:rPr lang="en-US" sz="3600" dirty="0" smtClean="0">
                <a:solidFill>
                  <a:schemeClr val="tx1"/>
                </a:solidFill>
                <a:latin typeface="+mn-lt"/>
                <a:ea typeface="+mn-ea"/>
                <a:cs typeface="+mn-cs"/>
              </a:rPr>
              <a:t>by </a:t>
            </a:r>
            <a:r>
              <a:rPr lang="en-US" sz="3600" dirty="0" err="1" smtClean="0">
                <a:solidFill>
                  <a:schemeClr val="tx1"/>
                </a:solidFill>
                <a:latin typeface="+mn-lt"/>
                <a:ea typeface="+mn-ea"/>
                <a:cs typeface="+mn-cs"/>
              </a:rPr>
              <a:t>hyperbilirubinemia</a:t>
            </a: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in 10%–13% of neonates </a:t>
            </a:r>
            <a:r>
              <a:rPr lang="en-US" sz="3600" dirty="0" smtClean="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643710"/>
          </a:xfrm>
        </p:spPr>
        <p:txBody>
          <a:bodyPr/>
          <a:lstStyle/>
          <a:p>
            <a:pPr>
              <a:buFont typeface="Wingdings" pitchFamily="2" charset="2"/>
              <a:buChar char="ü"/>
            </a:pPr>
            <a:r>
              <a:rPr lang="en-US" b="1" dirty="0">
                <a:solidFill>
                  <a:schemeClr val="tx2"/>
                </a:solidFill>
                <a:effectLst>
                  <a:outerShdw blurRad="38100" dist="38100" dir="2700000" algn="tl">
                    <a:srgbClr val="000000">
                      <a:alpha val="43137"/>
                    </a:srgbClr>
                  </a:outerShdw>
                </a:effectLst>
                <a:latin typeface="+mn-lt"/>
                <a:ea typeface="+mn-ea"/>
                <a:cs typeface="+mn-cs"/>
              </a:rPr>
              <a:t>Patient </a:t>
            </a:r>
            <a:r>
              <a:rPr lang="en-US" b="1" dirty="0" smtClean="0">
                <a:solidFill>
                  <a:schemeClr val="tx2"/>
                </a:solidFill>
                <a:effectLst>
                  <a:outerShdw blurRad="38100" dist="38100" dir="2700000" algn="tl">
                    <a:srgbClr val="000000">
                      <a:alpha val="43137"/>
                    </a:srgbClr>
                  </a:outerShdw>
                </a:effectLst>
                <a:latin typeface="+mn-lt"/>
                <a:ea typeface="+mn-ea"/>
                <a:cs typeface="+mn-cs"/>
              </a:rPr>
              <a:t>Counseling :</a:t>
            </a:r>
            <a:endParaRPr lang="en-US" b="1" dirty="0">
              <a:solidFill>
                <a:schemeClr val="tx2"/>
              </a:solidFill>
              <a:effectLst>
                <a:outerShdw blurRad="38100" dist="38100" dir="2700000" algn="tl">
                  <a:srgbClr val="000000">
                    <a:alpha val="43137"/>
                  </a:srgbClr>
                </a:outerShdw>
              </a:effectLst>
              <a:latin typeface="+mn-lt"/>
              <a:ea typeface="+mn-ea"/>
              <a:cs typeface="+mn-cs"/>
            </a:endParaRPr>
          </a:p>
          <a:p>
            <a:pPr>
              <a:buNone/>
            </a:pPr>
            <a:r>
              <a:rPr lang="en-US" sz="4000" dirty="0">
                <a:solidFill>
                  <a:schemeClr val="tx1"/>
                </a:solidFill>
                <a:latin typeface="+mn-lt"/>
                <a:ea typeface="+mn-ea"/>
                <a:cs typeface="+mn-cs"/>
              </a:rPr>
              <a:t>As stated earlier, women with a history of GDM should </a:t>
            </a:r>
            <a:r>
              <a:rPr lang="en-US" sz="4000" dirty="0" smtClean="0">
                <a:solidFill>
                  <a:schemeClr val="tx1"/>
                </a:solidFill>
                <a:latin typeface="+mn-lt"/>
                <a:ea typeface="+mn-ea"/>
                <a:cs typeface="+mn-cs"/>
              </a:rPr>
              <a:t>be counseled </a:t>
            </a:r>
            <a:r>
              <a:rPr lang="en-US" sz="4000" dirty="0">
                <a:solidFill>
                  <a:schemeClr val="tx1"/>
                </a:solidFill>
                <a:latin typeface="+mn-lt"/>
                <a:ea typeface="+mn-ea"/>
                <a:cs typeface="+mn-cs"/>
              </a:rPr>
              <a:t>on lifestyle modifications that support weight </a:t>
            </a:r>
            <a:r>
              <a:rPr lang="en-US" sz="4000" dirty="0" smtClean="0">
                <a:solidFill>
                  <a:schemeClr val="tx1"/>
                </a:solidFill>
                <a:latin typeface="+mn-lt"/>
                <a:ea typeface="+mn-ea"/>
                <a:cs typeface="+mn-cs"/>
              </a:rPr>
              <a:t>loss after </a:t>
            </a:r>
            <a:r>
              <a:rPr lang="en-US" sz="4000" dirty="0">
                <a:solidFill>
                  <a:schemeClr val="tx1"/>
                </a:solidFill>
                <a:latin typeface="+mn-lt"/>
                <a:ea typeface="+mn-ea"/>
                <a:cs typeface="+mn-cs"/>
              </a:rPr>
              <a:t>delivery and reduce the future risk of metabolic </a:t>
            </a:r>
            <a:r>
              <a:rPr lang="en-US" sz="4000" dirty="0" smtClean="0">
                <a:solidFill>
                  <a:schemeClr val="tx1"/>
                </a:solidFill>
                <a:latin typeface="+mn-lt"/>
                <a:ea typeface="+mn-ea"/>
                <a:cs typeface="+mn-cs"/>
              </a:rPr>
              <a:t>syndrome and </a:t>
            </a:r>
            <a:r>
              <a:rPr lang="en-US" sz="4000" dirty="0">
                <a:solidFill>
                  <a:schemeClr val="tx1"/>
                </a:solidFill>
                <a:latin typeface="+mn-lt"/>
                <a:ea typeface="+mn-ea"/>
                <a:cs typeface="+mn-cs"/>
              </a:rPr>
              <a:t>type 2 diabetes</a:t>
            </a:r>
            <a:r>
              <a:rPr lang="en-US" dirty="0">
                <a:solidFill>
                  <a:schemeClr val="tx1"/>
                </a:solidFill>
                <a:latin typeface="+mn-lt"/>
                <a:ea typeface="+mn-ea"/>
                <a:cs typeface="+mn-cs"/>
              </a:rPr>
              <a:t>.</a:t>
            </a:r>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35795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These patients should also </a:t>
            </a:r>
            <a:r>
              <a:rPr lang="en-US" sz="4000" dirty="0" smtClean="0">
                <a:solidFill>
                  <a:schemeClr val="tx1"/>
                </a:solidFill>
                <a:effectLst>
                  <a:outerShdw blurRad="38100" dist="38100" dir="2700000" algn="tl">
                    <a:srgbClr val="000000">
                      <a:alpha val="43137"/>
                    </a:srgbClr>
                  </a:outerShdw>
                </a:effectLst>
                <a:latin typeface="+mn-lt"/>
                <a:ea typeface="+mn-ea"/>
                <a:cs typeface="+mn-cs"/>
              </a:rPr>
              <a:t>be informed </a:t>
            </a:r>
            <a:r>
              <a:rPr lang="en-US" sz="4000" dirty="0">
                <a:solidFill>
                  <a:schemeClr val="tx1"/>
                </a:solidFill>
                <a:effectLst>
                  <a:outerShdw blurRad="38100" dist="38100" dir="2700000" algn="tl">
                    <a:srgbClr val="000000">
                      <a:alpha val="43137"/>
                    </a:srgbClr>
                  </a:outerShdw>
                </a:effectLst>
                <a:latin typeface="+mn-lt"/>
                <a:ea typeface="+mn-ea"/>
                <a:cs typeface="+mn-cs"/>
              </a:rPr>
              <a:t>of the importance of repeated screening for </a:t>
            </a:r>
            <a:r>
              <a:rPr lang="en-US" sz="4000" dirty="0" smtClean="0">
                <a:solidFill>
                  <a:schemeClr val="tx1"/>
                </a:solidFill>
                <a:effectLst>
                  <a:outerShdw blurRad="38100" dist="38100" dir="2700000" algn="tl">
                    <a:srgbClr val="000000">
                      <a:alpha val="43137"/>
                    </a:srgbClr>
                  </a:outerShdw>
                </a:effectLst>
                <a:latin typeface="+mn-lt"/>
                <a:ea typeface="+mn-ea"/>
                <a:cs typeface="+mn-cs"/>
              </a:rPr>
              <a:t>glucose intolerance</a:t>
            </a:r>
            <a:r>
              <a:rPr lang="en-US" sz="4000" dirty="0">
                <a:solidFill>
                  <a:schemeClr val="tx1"/>
                </a:solidFill>
                <a:effectLst>
                  <a:outerShdw blurRad="38100" dist="38100" dir="2700000" algn="tl">
                    <a:srgbClr val="000000">
                      <a:alpha val="43137"/>
                    </a:srgbClr>
                  </a:outerShdw>
                </a:effectLst>
                <a:latin typeface="+mn-lt"/>
                <a:ea typeface="+mn-ea"/>
                <a:cs typeface="+mn-cs"/>
              </a:rPr>
              <a:t>, particularly before considering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another pregnancy</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643710"/>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The need for contraception should be </a:t>
            </a:r>
            <a:r>
              <a:rPr lang="en-US" sz="3600" dirty="0" smtClean="0">
                <a:solidFill>
                  <a:schemeClr val="tx1"/>
                </a:solidFill>
                <a:effectLst>
                  <a:outerShdw blurRad="38100" dist="38100" dir="2700000" algn="tl">
                    <a:srgbClr val="000000">
                      <a:alpha val="43137"/>
                    </a:srgbClr>
                  </a:outerShdw>
                </a:effectLst>
                <a:latin typeface="+mn-lt"/>
                <a:ea typeface="+mn-ea"/>
                <a:cs typeface="+mn-cs"/>
              </a:rPr>
              <a:t>emphasized to </a:t>
            </a:r>
            <a:r>
              <a:rPr lang="en-US" sz="3600" dirty="0">
                <a:solidFill>
                  <a:schemeClr val="tx1"/>
                </a:solidFill>
                <a:effectLst>
                  <a:outerShdw blurRad="38100" dist="38100" dir="2700000" algn="tl">
                    <a:srgbClr val="000000">
                      <a:alpha val="43137"/>
                    </a:srgbClr>
                  </a:outerShdw>
                </a:effectLst>
                <a:latin typeface="+mn-lt"/>
                <a:ea typeface="+mn-ea"/>
                <a:cs typeface="+mn-cs"/>
              </a:rPr>
              <a:t>reduce the incidence of unplanned pregnancy. </a:t>
            </a:r>
            <a:endParaRPr lang="en-US" sz="3600" dirty="0" smtClean="0">
              <a:solidFill>
                <a:schemeClr val="tx1"/>
              </a:solidFill>
              <a:effectLst>
                <a:outerShdw blurRad="38100" dist="38100" dir="2700000" algn="tl">
                  <a:srgbClr val="000000">
                    <a:alpha val="43137"/>
                  </a:srgbClr>
                </a:outerShdw>
              </a:effectLst>
              <a:latin typeface="+mn-lt"/>
              <a:ea typeface="+mn-ea"/>
              <a:cs typeface="+mn-cs"/>
            </a:endParaRP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The choice </a:t>
            </a:r>
            <a:r>
              <a:rPr lang="en-US" sz="3600" dirty="0">
                <a:solidFill>
                  <a:schemeClr val="tx1"/>
                </a:solidFill>
                <a:effectLst>
                  <a:outerShdw blurRad="38100" dist="38100" dir="2700000" algn="tl">
                    <a:srgbClr val="000000">
                      <a:alpha val="43137"/>
                    </a:srgbClr>
                  </a:outerShdw>
                </a:effectLst>
                <a:latin typeface="+mn-lt"/>
                <a:ea typeface="+mn-ea"/>
                <a:cs typeface="+mn-cs"/>
              </a:rPr>
              <a:t>of contraceptive should not be influenced by the </a:t>
            </a:r>
            <a:r>
              <a:rPr lang="en-US" sz="3600" dirty="0" smtClean="0">
                <a:solidFill>
                  <a:schemeClr val="tx1"/>
                </a:solidFill>
                <a:effectLst>
                  <a:outerShdw blurRad="38100" dist="38100" dir="2700000" algn="tl">
                    <a:srgbClr val="000000">
                      <a:alpha val="43137"/>
                    </a:srgbClr>
                  </a:outerShdw>
                </a:effectLst>
                <a:latin typeface="+mn-lt"/>
                <a:ea typeface="+mn-ea"/>
                <a:cs typeface="+mn-cs"/>
              </a:rPr>
              <a:t>history of </a:t>
            </a:r>
            <a:r>
              <a:rPr lang="en-US" sz="3600" dirty="0">
                <a:solidFill>
                  <a:schemeClr val="tx1"/>
                </a:solidFill>
                <a:effectLst>
                  <a:outerShdw blurRad="38100" dist="38100" dir="2700000" algn="tl">
                    <a:srgbClr val="000000">
                      <a:alpha val="43137"/>
                    </a:srgbClr>
                  </a:outerShdw>
                </a:effectLst>
                <a:latin typeface="+mn-lt"/>
                <a:ea typeface="+mn-ea"/>
                <a:cs typeface="+mn-cs"/>
              </a:rPr>
              <a:t>GDM, but should be based on other medical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conditions or </a:t>
            </a:r>
            <a:r>
              <a:rPr lang="en-US" sz="3600" dirty="0">
                <a:solidFill>
                  <a:schemeClr val="tx1"/>
                </a:solidFill>
                <a:effectLst>
                  <a:outerShdw blurRad="38100" dist="38100" dir="2700000" algn="tl">
                    <a:srgbClr val="000000">
                      <a:alpha val="43137"/>
                    </a:srgbClr>
                  </a:outerShdw>
                </a:effectLst>
                <a:latin typeface="+mn-lt"/>
                <a:ea typeface="+mn-ea"/>
                <a:cs typeface="+mn-cs"/>
              </a:rPr>
              <a:t>contraindications present in the patient.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143644"/>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In addition, women with </a:t>
            </a:r>
            <a:r>
              <a:rPr lang="en-US" sz="3600" dirty="0" smtClean="0">
                <a:solidFill>
                  <a:schemeClr val="tx1"/>
                </a:solidFill>
                <a:effectLst>
                  <a:outerShdw blurRad="38100" dist="38100" dir="2700000" algn="tl">
                    <a:srgbClr val="000000">
                      <a:alpha val="43137"/>
                    </a:srgbClr>
                  </a:outerShdw>
                </a:effectLst>
                <a:latin typeface="+mn-lt"/>
                <a:ea typeface="+mn-ea"/>
                <a:cs typeface="+mn-cs"/>
              </a:rPr>
              <a:t>a history </a:t>
            </a:r>
            <a:r>
              <a:rPr lang="en-US" sz="3600" dirty="0">
                <a:solidFill>
                  <a:schemeClr val="tx1"/>
                </a:solidFill>
                <a:effectLst>
                  <a:outerShdw blurRad="38100" dist="38100" dir="2700000" algn="tl">
                    <a:srgbClr val="000000">
                      <a:alpha val="43137"/>
                    </a:srgbClr>
                  </a:outerShdw>
                </a:effectLst>
                <a:latin typeface="+mn-lt"/>
                <a:ea typeface="+mn-ea"/>
                <a:cs typeface="+mn-cs"/>
              </a:rPr>
              <a:t>of GDM should be encouraged to breastfeed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because this </a:t>
            </a:r>
            <a:r>
              <a:rPr lang="en-US" sz="3600" dirty="0">
                <a:solidFill>
                  <a:schemeClr val="tx1"/>
                </a:solidFill>
                <a:effectLst>
                  <a:outerShdw blurRad="38100" dist="38100" dir="2700000" algn="tl">
                    <a:srgbClr val="000000">
                      <a:alpha val="43137"/>
                    </a:srgbClr>
                  </a:outerShdw>
                </a:effectLst>
                <a:latin typeface="+mn-lt"/>
                <a:ea typeface="+mn-ea"/>
                <a:cs typeface="+mn-cs"/>
              </a:rPr>
              <a:t>can assist with weight loss in the postpartum period </a:t>
            </a:r>
            <a:r>
              <a:rPr lang="en-US" sz="3600" dirty="0" smtClean="0">
                <a:solidFill>
                  <a:schemeClr val="tx1"/>
                </a:solidFill>
                <a:effectLst>
                  <a:outerShdw blurRad="38100" dist="38100" dir="2700000" algn="tl">
                    <a:srgbClr val="000000">
                      <a:alpha val="43137"/>
                    </a:srgbClr>
                  </a:outerShdw>
                </a:effectLst>
                <a:latin typeface="+mn-lt"/>
                <a:ea typeface="+mn-ea"/>
                <a:cs typeface="+mn-cs"/>
              </a:rPr>
              <a:t>and may </a:t>
            </a:r>
            <a:r>
              <a:rPr lang="en-US" sz="3600" dirty="0">
                <a:solidFill>
                  <a:schemeClr val="tx1"/>
                </a:solidFill>
                <a:effectLst>
                  <a:outerShdw blurRad="38100" dist="38100" dir="2700000" algn="tl">
                    <a:srgbClr val="000000">
                      <a:alpha val="43137"/>
                    </a:srgbClr>
                  </a:outerShdw>
                </a:effectLst>
                <a:latin typeface="+mn-lt"/>
                <a:ea typeface="+mn-ea"/>
                <a:cs typeface="+mn-cs"/>
              </a:rPr>
              <a:t>reduce the risk of progression to type 2 diabetes later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 life </a:t>
            </a:r>
            <a:r>
              <a:rPr lang="en-US" sz="3600" dirty="0">
                <a:solidFill>
                  <a:schemeClr val="tx1"/>
                </a:solidFill>
                <a:effectLst>
                  <a:outerShdw blurRad="38100" dist="38100" dir="2700000" algn="tl">
                    <a:srgbClr val="000000">
                      <a:alpha val="43137"/>
                    </a:srgbClr>
                  </a:outerShdw>
                </a:effectLst>
                <a:latin typeface="+mn-lt"/>
                <a:ea typeface="+mn-ea"/>
                <a:cs typeface="+mn-cs"/>
              </a:rPr>
              <a:t>(Garrison 2015; </a:t>
            </a:r>
            <a:r>
              <a:rPr lang="en-US" sz="3600" dirty="0" err="1">
                <a:solidFill>
                  <a:schemeClr val="tx1"/>
                </a:solidFill>
                <a:effectLst>
                  <a:outerShdw blurRad="38100" dist="38100" dir="2700000" algn="tl">
                    <a:srgbClr val="000000">
                      <a:alpha val="43137"/>
                    </a:srgbClr>
                  </a:outerShdw>
                </a:effectLst>
                <a:latin typeface="+mn-lt"/>
                <a:ea typeface="+mn-ea"/>
                <a:cs typeface="+mn-cs"/>
              </a:rPr>
              <a:t>Blumer</a:t>
            </a:r>
            <a:r>
              <a:rPr lang="en-US" sz="3600" dirty="0">
                <a:solidFill>
                  <a:schemeClr val="tx1"/>
                </a:solidFill>
                <a:effectLst>
                  <a:outerShdw blurRad="38100" dist="38100" dir="2700000" algn="tl">
                    <a:srgbClr val="000000">
                      <a:alpha val="43137"/>
                    </a:srgbClr>
                  </a:outerShdw>
                </a:effectLst>
                <a:latin typeface="+mn-lt"/>
                <a:ea typeface="+mn-ea"/>
                <a:cs typeface="+mn-cs"/>
              </a:rPr>
              <a:t> 2013).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8458200" cy="6715148"/>
          </a:xfrm>
        </p:spPr>
        <p:txBody>
          <a:bodyPr/>
          <a:lstStyle/>
          <a:p>
            <a:pPr>
              <a:buNone/>
            </a:pPr>
            <a:r>
              <a:rPr lang="en-US" sz="3600" dirty="0" err="1" smtClean="0">
                <a:effectLst>
                  <a:outerShdw blurRad="38100" dist="38100" dir="2700000" algn="tl">
                    <a:srgbClr val="000000">
                      <a:alpha val="43137"/>
                    </a:srgbClr>
                  </a:outerShdw>
                </a:effectLst>
              </a:rPr>
              <a:t>Metformin</a:t>
            </a:r>
            <a:r>
              <a:rPr lang="en-US" sz="3600" dirty="0" smtClean="0">
                <a:effectLst>
                  <a:outerShdw blurRad="38100" dist="38100" dir="2700000" algn="tl">
                    <a:srgbClr val="000000">
                      <a:alpha val="43137"/>
                    </a:srgbClr>
                  </a:outerShdw>
                </a:effectLst>
              </a:rPr>
              <a:t> should be initiated at a dose of 500 mg </a:t>
            </a:r>
            <a:r>
              <a:rPr lang="en-US" sz="3600" dirty="0" smtClean="0">
                <a:effectLst>
                  <a:outerShdw blurRad="38100" dist="38100" dir="2700000" algn="tl">
                    <a:srgbClr val="000000">
                      <a:alpha val="43137"/>
                    </a:srgbClr>
                  </a:outerShdw>
                </a:effectLst>
              </a:rPr>
              <a:t>once or </a:t>
            </a:r>
            <a:r>
              <a:rPr lang="en-US" sz="3600" dirty="0" smtClean="0">
                <a:effectLst>
                  <a:outerShdw blurRad="38100" dist="38100" dir="2700000" algn="tl">
                    <a:srgbClr val="000000">
                      <a:alpha val="43137"/>
                    </a:srgbClr>
                  </a:outerShdw>
                </a:effectLst>
              </a:rPr>
              <a:t>twice daily and titrated over 1–2 weeks, depending </a:t>
            </a:r>
            <a:r>
              <a:rPr lang="en-US" sz="3600" dirty="0" smtClean="0">
                <a:effectLst>
                  <a:outerShdw blurRad="38100" dist="38100" dir="2700000" algn="tl">
                    <a:srgbClr val="000000">
                      <a:alpha val="43137"/>
                    </a:srgbClr>
                  </a:outerShdw>
                </a:effectLst>
              </a:rPr>
              <a:t>on glucose </a:t>
            </a:r>
            <a:r>
              <a:rPr lang="en-US" sz="3600" dirty="0" smtClean="0">
                <a:effectLst>
                  <a:outerShdw blurRad="38100" dist="38100" dir="2700000" algn="tl">
                    <a:srgbClr val="000000">
                      <a:alpha val="43137"/>
                    </a:srgbClr>
                  </a:outerShdw>
                </a:effectLst>
              </a:rPr>
              <a:t>concentrations and patient tolerance. If </a:t>
            </a:r>
            <a:r>
              <a:rPr lang="en-US" sz="3600" dirty="0" smtClean="0">
                <a:effectLst>
                  <a:outerShdw blurRad="38100" dist="38100" dir="2700000" algn="tl">
                    <a:srgbClr val="000000">
                      <a:alpha val="43137"/>
                    </a:srgbClr>
                  </a:outerShdw>
                </a:effectLst>
              </a:rPr>
              <a:t>target glucose </a:t>
            </a:r>
            <a:r>
              <a:rPr lang="en-US" sz="3600" dirty="0" smtClean="0">
                <a:effectLst>
                  <a:outerShdw blurRad="38100" dist="38100" dir="2700000" algn="tl">
                    <a:srgbClr val="000000">
                      <a:alpha val="43137"/>
                    </a:srgbClr>
                  </a:outerShdw>
                </a:effectLst>
              </a:rPr>
              <a:t>concentrations are not achieved with </a:t>
            </a:r>
            <a:r>
              <a:rPr lang="en-US" sz="3600" dirty="0" err="1" smtClean="0">
                <a:effectLst>
                  <a:outerShdw blurRad="38100" dist="38100" dir="2700000" algn="tl">
                    <a:srgbClr val="000000">
                      <a:alpha val="43137"/>
                    </a:srgbClr>
                  </a:outerShdw>
                </a:effectLst>
              </a:rPr>
              <a:t>metformin</a:t>
            </a:r>
            <a:r>
              <a:rPr lang="en-US" sz="3600" dirty="0" smtClean="0">
                <a:effectLst>
                  <a:outerShdw blurRad="38100" dist="38100" dir="2700000" algn="tl">
                    <a:srgbClr val="000000">
                      <a:alpha val="43137"/>
                    </a:srgbClr>
                  </a:outerShdw>
                </a:effectLst>
              </a:rPr>
              <a:t>, insulin </a:t>
            </a:r>
            <a:r>
              <a:rPr lang="en-US" sz="3600" dirty="0" smtClean="0">
                <a:effectLst>
                  <a:outerShdw blurRad="38100" dist="38100" dir="2700000" algn="tl">
                    <a:srgbClr val="000000">
                      <a:alpha val="43137"/>
                    </a:srgbClr>
                  </a:outerShdw>
                </a:effectLst>
              </a:rPr>
              <a:t>should be added. The patient should be </a:t>
            </a:r>
            <a:r>
              <a:rPr lang="en-US" sz="3600" dirty="0" smtClean="0">
                <a:effectLst>
                  <a:outerShdw blurRad="38100" dist="38100" dir="2700000" algn="tl">
                    <a:srgbClr val="000000">
                      <a:alpha val="43137"/>
                    </a:srgbClr>
                  </a:outerShdw>
                </a:effectLst>
              </a:rPr>
              <a:t>counseled that </a:t>
            </a:r>
            <a:r>
              <a:rPr lang="en-US" sz="3600" dirty="0" smtClean="0">
                <a:effectLst>
                  <a:outerShdw blurRad="38100" dist="38100" dir="2700000" algn="tl">
                    <a:srgbClr val="000000">
                      <a:alpha val="43137"/>
                    </a:srgbClr>
                  </a:outerShdw>
                </a:effectLst>
              </a:rPr>
              <a:t>many women with GDM treated with </a:t>
            </a:r>
            <a:r>
              <a:rPr lang="en-US" sz="3600" dirty="0" err="1" smtClean="0">
                <a:effectLst>
                  <a:outerShdw blurRad="38100" dist="38100" dir="2700000" algn="tl">
                    <a:srgbClr val="000000">
                      <a:alpha val="43137"/>
                    </a:srgbClr>
                  </a:outerShdw>
                </a:effectLst>
              </a:rPr>
              <a:t>metformin</a:t>
            </a:r>
            <a:r>
              <a:rPr lang="en-US" sz="3600" dirty="0" smtClean="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may require </a:t>
            </a:r>
            <a:r>
              <a:rPr lang="en-US" sz="3600" dirty="0" smtClean="0">
                <a:effectLst>
                  <a:outerShdw blurRad="38100" dist="38100" dir="2700000" algn="tl">
                    <a:srgbClr val="000000">
                      <a:alpha val="43137"/>
                    </a:srgbClr>
                  </a:outerShdw>
                </a:effectLst>
              </a:rPr>
              <a:t>supplemental insulin to obtain adequate </a:t>
            </a:r>
            <a:r>
              <a:rPr lang="en-US" sz="3600" dirty="0" smtClean="0">
                <a:effectLst>
                  <a:outerShdw blurRad="38100" dist="38100" dir="2700000" algn="tl">
                    <a:srgbClr val="000000">
                      <a:alpha val="43137"/>
                    </a:srgbClr>
                  </a:outerShdw>
                </a:effectLst>
              </a:rPr>
              <a:t>glucose control </a:t>
            </a:r>
            <a:r>
              <a:rPr lang="en-US" sz="3600" dirty="0" smtClean="0">
                <a:effectLst>
                  <a:outerShdw blurRad="38100" dist="38100" dir="2700000" algn="tl">
                    <a:srgbClr val="000000">
                      <a:alpha val="43137"/>
                    </a:srgbClr>
                  </a:outerShdw>
                </a:effectLst>
              </a:rPr>
              <a:t>(20%–45%).</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42844" y="0"/>
            <a:ext cx="8643998" cy="7215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3600" dirty="0">
                <a:solidFill>
                  <a:schemeClr val="tx1"/>
                </a:solidFill>
                <a:latin typeface="+mn-lt"/>
                <a:ea typeface="+mn-ea"/>
                <a:cs typeface="+mn-cs"/>
              </a:rPr>
              <a:t>Hypoglycemia can occur in 3%–5% of </a:t>
            </a:r>
            <a:r>
              <a:rPr lang="en-US" sz="3600" dirty="0" smtClean="0">
                <a:solidFill>
                  <a:schemeClr val="tx1"/>
                </a:solidFill>
                <a:latin typeface="+mn-lt"/>
                <a:ea typeface="+mn-ea"/>
                <a:cs typeface="+mn-cs"/>
              </a:rPr>
              <a:t>infants as </a:t>
            </a:r>
            <a:r>
              <a:rPr lang="en-US" sz="3600" dirty="0">
                <a:solidFill>
                  <a:schemeClr val="tx1"/>
                </a:solidFill>
                <a:latin typeface="+mn-lt"/>
                <a:ea typeface="+mn-ea"/>
                <a:cs typeface="+mn-cs"/>
              </a:rPr>
              <a:t>a result of increased fetal insulin production in </a:t>
            </a:r>
            <a:r>
              <a:rPr lang="en-US" sz="3600" dirty="0" smtClean="0">
                <a:solidFill>
                  <a:schemeClr val="tx1"/>
                </a:solidFill>
                <a:latin typeface="+mn-lt"/>
                <a:ea typeface="+mn-ea"/>
                <a:cs typeface="+mn-cs"/>
              </a:rPr>
              <a:t>response to </a:t>
            </a:r>
            <a:r>
              <a:rPr lang="en-US" sz="3600" dirty="0">
                <a:solidFill>
                  <a:schemeClr val="tx1"/>
                </a:solidFill>
                <a:latin typeface="+mn-lt"/>
                <a:ea typeface="+mn-ea"/>
                <a:cs typeface="+mn-cs"/>
              </a:rPr>
              <a:t>maternal hyperglycemia, which can increase the risk of seizures.</a:t>
            </a:r>
          </a:p>
          <a:p>
            <a:pPr>
              <a:buNone/>
            </a:pPr>
            <a:r>
              <a:rPr lang="en-US" sz="3600" dirty="0">
                <a:solidFill>
                  <a:schemeClr val="tx1"/>
                </a:solidFill>
                <a:latin typeface="+mn-lt"/>
                <a:ea typeface="+mn-ea"/>
                <a:cs typeface="+mn-cs"/>
              </a:rPr>
              <a:t>Shoulder </a:t>
            </a:r>
            <a:r>
              <a:rPr lang="en-US" sz="3600" dirty="0" err="1">
                <a:solidFill>
                  <a:schemeClr val="tx1"/>
                </a:solidFill>
                <a:latin typeface="+mn-lt"/>
                <a:ea typeface="+mn-ea"/>
                <a:cs typeface="+mn-cs"/>
              </a:rPr>
              <a:t>dystocia</a:t>
            </a:r>
            <a:r>
              <a:rPr lang="en-US" sz="3600" dirty="0">
                <a:solidFill>
                  <a:schemeClr val="tx1"/>
                </a:solidFill>
                <a:latin typeface="+mn-lt"/>
                <a:ea typeface="+mn-ea"/>
                <a:cs typeface="+mn-cs"/>
              </a:rPr>
              <a:t> is a rare, but serious </a:t>
            </a:r>
            <a:r>
              <a:rPr lang="en-US" sz="3600" dirty="0" smtClean="0">
                <a:solidFill>
                  <a:schemeClr val="tx1"/>
                </a:solidFill>
                <a:latin typeface="+mn-lt"/>
                <a:ea typeface="+mn-ea"/>
                <a:cs typeface="+mn-cs"/>
              </a:rPr>
              <a:t>complication that </a:t>
            </a:r>
            <a:r>
              <a:rPr lang="en-US" sz="3600" dirty="0">
                <a:solidFill>
                  <a:schemeClr val="tx1"/>
                </a:solidFill>
                <a:latin typeface="+mn-lt"/>
                <a:ea typeface="+mn-ea"/>
                <a:cs typeface="+mn-cs"/>
              </a:rPr>
              <a:t>can lead to brachial plexus injury.</a:t>
            </a:r>
            <a:endParaRPr lang="en-US"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4000" dirty="0">
                <a:solidFill>
                  <a:schemeClr val="tx1"/>
                </a:solidFill>
                <a:latin typeface="+mn-lt"/>
                <a:ea typeface="+mn-ea"/>
                <a:cs typeface="+mn-cs"/>
              </a:rPr>
              <a:t>Long-term </a:t>
            </a:r>
            <a:r>
              <a:rPr lang="en-US" sz="4000" dirty="0" smtClean="0">
                <a:solidFill>
                  <a:schemeClr val="tx1"/>
                </a:solidFill>
                <a:latin typeface="+mn-lt"/>
                <a:ea typeface="+mn-ea"/>
                <a:cs typeface="+mn-cs"/>
              </a:rPr>
              <a:t>complications of </a:t>
            </a:r>
            <a:r>
              <a:rPr lang="en-US" sz="4000" dirty="0">
                <a:solidFill>
                  <a:schemeClr val="tx1"/>
                </a:solidFill>
                <a:latin typeface="+mn-lt"/>
                <a:ea typeface="+mn-ea"/>
                <a:cs typeface="+mn-cs"/>
              </a:rPr>
              <a:t>infants born to mothers with GDM include </a:t>
            </a:r>
            <a:r>
              <a:rPr lang="en-US" sz="4000" dirty="0" smtClean="0">
                <a:solidFill>
                  <a:schemeClr val="tx1"/>
                </a:solidFill>
                <a:latin typeface="+mn-lt"/>
                <a:ea typeface="+mn-ea"/>
                <a:cs typeface="+mn-cs"/>
              </a:rPr>
              <a:t>increased risk </a:t>
            </a:r>
            <a:r>
              <a:rPr lang="en-US" sz="4000" dirty="0">
                <a:solidFill>
                  <a:schemeClr val="tx1"/>
                </a:solidFill>
                <a:latin typeface="+mn-lt"/>
                <a:ea typeface="+mn-ea"/>
                <a:cs typeface="+mn-cs"/>
              </a:rPr>
              <a:t>of impaired glucose tolerance, type 2 diabetes, </a:t>
            </a:r>
            <a:r>
              <a:rPr lang="en-US" sz="4000" dirty="0" smtClean="0">
                <a:solidFill>
                  <a:schemeClr val="tx1"/>
                </a:solidFill>
                <a:latin typeface="+mn-lt"/>
                <a:ea typeface="+mn-ea"/>
                <a:cs typeface="+mn-cs"/>
              </a:rPr>
              <a:t>hypertension, obesity</a:t>
            </a:r>
            <a:r>
              <a:rPr lang="en-US" sz="4000" dirty="0">
                <a:solidFill>
                  <a:schemeClr val="tx1"/>
                </a:solidFill>
                <a:latin typeface="+mn-lt"/>
                <a:ea typeface="+mn-ea"/>
                <a:cs typeface="+mn-cs"/>
              </a:rPr>
              <a:t>, and </a:t>
            </a:r>
            <a:r>
              <a:rPr lang="en-US" sz="4000" dirty="0" err="1" smtClean="0">
                <a:solidFill>
                  <a:schemeClr val="tx1"/>
                </a:solidFill>
                <a:latin typeface="+mn-lt"/>
                <a:ea typeface="+mn-ea"/>
                <a:cs typeface="+mn-cs"/>
              </a:rPr>
              <a:t>dyslipidemia</a:t>
            </a:r>
            <a:r>
              <a:rPr lang="en-US" sz="4000" dirty="0" smtClean="0">
                <a:solidFill>
                  <a:schemeClr val="tx1"/>
                </a:solidFill>
                <a:latin typeface="+mn-lt"/>
                <a:ea typeface="+mn-ea"/>
                <a:cs typeface="+mn-cs"/>
              </a:rPr>
              <a:t> .</a:t>
            </a:r>
            <a:endParaRPr lang="en-US" sz="4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b="1" dirty="0" smtClean="0"/>
              <a:t>Benefits of Treatment :</a:t>
            </a:r>
            <a:endParaRPr lang="en-US" dirty="0"/>
          </a:p>
        </p:txBody>
      </p:sp>
      <p:sp>
        <p:nvSpPr>
          <p:cNvPr id="3" name="Content Placeholder 2"/>
          <p:cNvSpPr>
            <a:spLocks noGrp="1"/>
          </p:cNvSpPr>
          <p:nvPr>
            <p:ph idx="1"/>
          </p:nvPr>
        </p:nvSpPr>
        <p:spPr>
          <a:xfrm>
            <a:off x="214282" y="1214422"/>
            <a:ext cx="7772400" cy="5143536"/>
          </a:xfrm>
        </p:spPr>
        <p:txBody>
          <a:bodyPr/>
          <a:lstStyle/>
          <a:p>
            <a:pPr>
              <a:buNone/>
            </a:pPr>
            <a:r>
              <a:rPr lang="en-US" sz="3600" dirty="0" smtClean="0">
                <a:effectLst>
                  <a:outerShdw blurRad="38100" dist="38100" dir="2700000" algn="tl">
                    <a:srgbClr val="000000">
                      <a:alpha val="43137"/>
                    </a:srgbClr>
                  </a:outerShdw>
                </a:effectLst>
              </a:rPr>
              <a:t>Few well-designed studies have evaluated the benefit of treating GDM. Trials to date have included treatment strategies of self-monitoring blood glucose, medical nutrition therapy, and insulin. </a:t>
            </a:r>
          </a:p>
          <a:p>
            <a:pPr>
              <a:buNone/>
            </a:pPr>
            <a:r>
              <a:rPr lang="en-US" sz="3600" dirty="0" smtClean="0">
                <a:effectLst>
                  <a:outerShdw blurRad="38100" dist="38100" dir="2700000" algn="tl">
                    <a:srgbClr val="000000">
                      <a:alpha val="43137"/>
                    </a:srgbClr>
                  </a:outerShdw>
                </a:effectLst>
              </a:rPr>
              <a:t>Outcomes data using other treatment modalities are lacking.</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72272"/>
          </a:xfrm>
        </p:spPr>
        <p:txBody>
          <a:bodyPr/>
          <a:lstStyle/>
          <a:p>
            <a:pPr>
              <a:buFont typeface="Wingdings" pitchFamily="2" charset="2"/>
              <a:buChar char="ü"/>
            </a:pPr>
            <a:r>
              <a:rPr lang="en-US" sz="3600" dirty="0" smtClean="0">
                <a:effectLst>
                  <a:outerShdw blurRad="38100" dist="38100" dir="2700000" algn="tl">
                    <a:srgbClr val="000000">
                      <a:alpha val="43137"/>
                    </a:srgbClr>
                  </a:outerShdw>
                </a:effectLst>
              </a:rPr>
              <a:t>Treatment of GDM reduces the risk of maternal hypertensive disorders by 40% .</a:t>
            </a:r>
          </a:p>
          <a:p>
            <a:pPr>
              <a:buFont typeface="Wingdings" pitchFamily="2" charset="2"/>
              <a:buChar char="ü"/>
            </a:pPr>
            <a:r>
              <a:rPr lang="en-US" sz="3600" dirty="0" smtClean="0">
                <a:effectLst>
                  <a:outerShdw blurRad="38100" dist="38100" dir="2700000" algn="tl">
                    <a:srgbClr val="000000">
                      <a:alpha val="43137"/>
                    </a:srgbClr>
                  </a:outerShdw>
                </a:effectLst>
              </a:rPr>
              <a:t> Rates of cesarean delivery are unaffected by treatment. </a:t>
            </a:r>
          </a:p>
          <a:p>
            <a:pPr>
              <a:buFont typeface="Wingdings" pitchFamily="2" charset="2"/>
              <a:buChar char="ü"/>
            </a:pPr>
            <a:r>
              <a:rPr lang="en-US" sz="3600" dirty="0" smtClean="0">
                <a:effectLst>
                  <a:outerShdw blurRad="38100" dist="38100" dir="2700000" algn="tl">
                    <a:srgbClr val="000000">
                      <a:alpha val="43137"/>
                    </a:srgbClr>
                  </a:outerShdw>
                </a:effectLst>
              </a:rPr>
              <a:t> Evidence on maternal long-term complications, such as type 2 diabetes and obesity, is lacking.</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57158" y="714356"/>
            <a:ext cx="8501122" cy="1928826"/>
          </a:xfrm>
        </p:spPr>
        <p:txBody>
          <a:bodyPr/>
          <a:lstStyle/>
          <a:p>
            <a:r>
              <a:rPr lang="en-US" sz="5400" b="1" dirty="0">
                <a:effectLst>
                  <a:outerShdw blurRad="38100" dist="38100" dir="2700000" algn="tl">
                    <a:srgbClr val="000000">
                      <a:alpha val="43137"/>
                    </a:srgbClr>
                  </a:outerShdw>
                </a:effectLst>
              </a:rPr>
              <a:t>Gestational Diabetes Mellitus</a:t>
            </a:r>
            <a:endParaRPr lang="en-US" sz="5400" dirty="0">
              <a:effectLst>
                <a:outerShdw blurRad="38100" dist="38100" dir="2700000" algn="tl">
                  <a:srgbClr val="000000">
                    <a:alpha val="43137"/>
                  </a:srgbClr>
                </a:outerShdw>
              </a:effectLst>
            </a:endParaRPr>
          </a:p>
        </p:txBody>
      </p:sp>
      <p:sp>
        <p:nvSpPr>
          <p:cNvPr id="3" name="Subtitle 2"/>
          <p:cNvSpPr>
            <a:spLocks noGrp="1"/>
          </p:cNvSpPr>
          <p:nvPr>
            <p:ph type="subTitle" sz="quarter" idx="1"/>
          </p:nvPr>
        </p:nvSpPr>
        <p:spPr>
          <a:xfrm>
            <a:off x="357158" y="4929198"/>
            <a:ext cx="8143932" cy="1752600"/>
          </a:xfrm>
        </p:spPr>
        <p:txBody>
          <a:bodyPr/>
          <a:lstStyle/>
          <a:p>
            <a:r>
              <a:rPr lang="en-US" sz="2400" dirty="0"/>
              <a:t>By Karen L. Whalen, </a:t>
            </a:r>
            <a:r>
              <a:rPr lang="en-US" sz="2400" dirty="0" err="1"/>
              <a:t>Pharm.D</a:t>
            </a:r>
            <a:r>
              <a:rPr lang="en-US" sz="2400" dirty="0"/>
              <a:t>., BCPS, CDE, </a:t>
            </a:r>
            <a:r>
              <a:rPr lang="en-US" sz="2400" dirty="0" err="1"/>
              <a:t>FAPhA</a:t>
            </a:r>
            <a:r>
              <a:rPr lang="en-US" sz="2400" dirty="0"/>
              <a:t>;</a:t>
            </a:r>
          </a:p>
          <a:p>
            <a:r>
              <a:rPr lang="en-US" sz="2400" dirty="0"/>
              <a:t>and James R. Taylor, </a:t>
            </a:r>
            <a:r>
              <a:rPr lang="en-US" sz="2400" dirty="0" err="1"/>
              <a:t>Pharm.D</a:t>
            </a:r>
            <a:r>
              <a:rPr lang="en-US" sz="2400" dirty="0"/>
              <a:t>., BCACP, CDE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500858"/>
          </a:xfrm>
        </p:spPr>
        <p:txBody>
          <a:bodyPr/>
          <a:lstStyle/>
          <a:p>
            <a:pPr>
              <a:buNone/>
            </a:pPr>
            <a:r>
              <a:rPr lang="en-US" sz="4000" dirty="0" smtClean="0">
                <a:effectLst>
                  <a:outerShdw blurRad="38100" dist="38100" dir="2700000" algn="tl">
                    <a:srgbClr val="000000">
                      <a:alpha val="43137"/>
                    </a:srgbClr>
                  </a:outerShdw>
                </a:effectLst>
              </a:rPr>
              <a:t>A meta-analysis of five randomized clinical trials found that treating GDM results in a 50% reduction in risk of </a:t>
            </a:r>
            <a:r>
              <a:rPr lang="en-US" sz="4000" dirty="0" err="1" smtClean="0">
                <a:effectLst>
                  <a:outerShdw blurRad="38100" dist="38100" dir="2700000" algn="tl">
                    <a:srgbClr val="000000">
                      <a:alpha val="43137"/>
                    </a:srgbClr>
                  </a:outerShdw>
                </a:effectLst>
              </a:rPr>
              <a:t>macrosomia</a:t>
            </a:r>
            <a:r>
              <a:rPr lang="en-US" sz="4000" dirty="0" smtClean="0">
                <a:effectLst>
                  <a:outerShdw blurRad="38100" dist="38100" dir="2700000" algn="tl">
                    <a:srgbClr val="000000">
                      <a:alpha val="43137"/>
                    </a:srgbClr>
                  </a:outerShdw>
                </a:effectLst>
              </a:rPr>
              <a:t> in infants, although the absolute mean difference in birth weight was less than 150 g (</a:t>
            </a:r>
            <a:r>
              <a:rPr lang="en-US" sz="4000" dirty="0" err="1" smtClean="0">
                <a:effectLst>
                  <a:outerShdw blurRad="38100" dist="38100" dir="2700000" algn="tl">
                    <a:srgbClr val="000000">
                      <a:alpha val="43137"/>
                    </a:srgbClr>
                  </a:outerShdw>
                </a:effectLst>
              </a:rPr>
              <a:t>Hartling</a:t>
            </a:r>
            <a:r>
              <a:rPr lang="en-US" sz="4000" dirty="0" smtClean="0">
                <a:effectLst>
                  <a:outerShdw blurRad="38100" dist="38100" dir="2700000" algn="tl">
                    <a:srgbClr val="000000">
                      <a:alpha val="43137"/>
                    </a:srgbClr>
                  </a:outerShdw>
                </a:effectLst>
              </a:rPr>
              <a:t>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643710"/>
          </a:xfrm>
        </p:spPr>
        <p:txBody>
          <a:bodyPr/>
          <a:lstStyle/>
          <a:p>
            <a:pPr>
              <a:buNone/>
            </a:pPr>
            <a:r>
              <a:rPr lang="en-US" sz="3600" dirty="0" smtClean="0">
                <a:effectLst>
                  <a:outerShdw blurRad="38100" dist="38100" dir="2700000" algn="tl">
                    <a:srgbClr val="000000">
                      <a:alpha val="43137"/>
                    </a:srgbClr>
                  </a:outerShdw>
                </a:effectLst>
              </a:rPr>
              <a:t>Risk of shoulder </a:t>
            </a:r>
            <a:r>
              <a:rPr lang="en-US" sz="3600" dirty="0" err="1" smtClean="0">
                <a:effectLst>
                  <a:outerShdw blurRad="38100" dist="38100" dir="2700000" algn="tl">
                    <a:srgbClr val="000000">
                      <a:alpha val="43137"/>
                    </a:srgbClr>
                  </a:outerShdw>
                </a:effectLst>
              </a:rPr>
              <a:t>dystocia</a:t>
            </a:r>
            <a:r>
              <a:rPr lang="en-US" sz="3600" dirty="0" smtClean="0">
                <a:effectLst>
                  <a:outerShdw blurRad="38100" dist="38100" dir="2700000" algn="tl">
                    <a:srgbClr val="000000">
                      <a:alpha val="43137"/>
                    </a:srgbClr>
                  </a:outerShdw>
                </a:effectLst>
              </a:rPr>
              <a:t> was reduced by 60%, although the overall events were rare (</a:t>
            </a:r>
            <a:r>
              <a:rPr lang="en-US" sz="3600" dirty="0" err="1" smtClean="0">
                <a:effectLst>
                  <a:outerShdw blurRad="38100" dist="38100" dir="2700000" algn="tl">
                    <a:srgbClr val="000000">
                      <a:alpha val="43137"/>
                    </a:srgbClr>
                  </a:outerShdw>
                </a:effectLst>
              </a:rPr>
              <a:t>Hartling</a:t>
            </a:r>
            <a:r>
              <a:rPr lang="en-US" sz="3600" dirty="0" smtClean="0">
                <a:effectLst>
                  <a:outerShdw blurRad="38100" dist="38100" dir="2700000" algn="tl">
                    <a:srgbClr val="000000">
                      <a:alpha val="43137"/>
                    </a:srgbClr>
                  </a:outerShdw>
                </a:effectLst>
              </a:rPr>
              <a:t> 2013). </a:t>
            </a:r>
          </a:p>
          <a:p>
            <a:pPr>
              <a:buNone/>
            </a:pPr>
            <a:r>
              <a:rPr lang="en-US" sz="3600" dirty="0" smtClean="0">
                <a:effectLst>
                  <a:outerShdw blurRad="38100" dist="38100" dir="2700000" algn="tl">
                    <a:srgbClr val="000000">
                      <a:alpha val="43137"/>
                    </a:srgbClr>
                  </a:outerShdw>
                </a:effectLst>
              </a:rPr>
              <a:t>No difference was found for neonatal hypoglycemia, birth injury, or risk of eventually developing glucose intolerance.</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58280" cy="6715148"/>
          </a:xfrm>
        </p:spPr>
        <p:txBody>
          <a:bodyPr/>
          <a:lstStyle/>
          <a:p>
            <a:pPr>
              <a:buNone/>
            </a:pPr>
            <a:r>
              <a:rPr lang="en-US" sz="2800" dirty="0" smtClean="0">
                <a:solidFill>
                  <a:schemeClr val="accent2"/>
                </a:solidFill>
                <a:effectLst>
                  <a:outerShdw blurRad="38100" dist="38100" dir="2700000" algn="tl">
                    <a:srgbClr val="000000">
                      <a:alpha val="43137"/>
                    </a:srgbClr>
                  </a:outerShdw>
                </a:effectLst>
              </a:rPr>
              <a:t>Patient Care Scenario :</a:t>
            </a:r>
          </a:p>
          <a:p>
            <a:pPr>
              <a:buNone/>
            </a:pPr>
            <a:r>
              <a:rPr lang="en-US" sz="2800" dirty="0" smtClean="0">
                <a:effectLst>
                  <a:outerShdw blurRad="38100" dist="38100" dir="2700000" algn="tl">
                    <a:srgbClr val="000000">
                      <a:alpha val="43137"/>
                    </a:srgbClr>
                  </a:outerShdw>
                </a:effectLst>
              </a:rPr>
              <a:t>A 34-year-old Hispanic woman at 30 weeks’ gestation</a:t>
            </a:r>
          </a:p>
          <a:p>
            <a:pPr>
              <a:buNone/>
            </a:pPr>
            <a:r>
              <a:rPr lang="en-US" sz="2800" dirty="0" smtClean="0">
                <a:effectLst>
                  <a:outerShdw blurRad="38100" dist="38100" dir="2700000" algn="tl">
                    <a:srgbClr val="000000">
                      <a:alpha val="43137"/>
                    </a:srgbClr>
                  </a:outerShdw>
                </a:effectLst>
              </a:rPr>
              <a:t>in her first pregnancy presents for a follow-up visit. She</a:t>
            </a:r>
          </a:p>
          <a:p>
            <a:pPr>
              <a:buNone/>
            </a:pPr>
            <a:r>
              <a:rPr lang="en-US" sz="2800" dirty="0" smtClean="0">
                <a:effectLst>
                  <a:outerShdw blurRad="38100" dist="38100" dir="2700000" algn="tl">
                    <a:srgbClr val="000000">
                      <a:alpha val="43137"/>
                    </a:srgbClr>
                  </a:outerShdw>
                </a:effectLst>
              </a:rPr>
              <a:t>was given a diagnosis of GDM at 28 weeks’ gestation, and</a:t>
            </a:r>
          </a:p>
          <a:p>
            <a:pPr>
              <a:buNone/>
            </a:pPr>
            <a:r>
              <a:rPr lang="en-US" sz="2800" dirty="0" smtClean="0">
                <a:effectLst>
                  <a:outerShdw blurRad="38100" dist="38100" dir="2700000" algn="tl">
                    <a:srgbClr val="000000">
                      <a:alpha val="43137"/>
                    </a:srgbClr>
                  </a:outerShdw>
                </a:effectLst>
              </a:rPr>
              <a:t>her fasting glucose at diagnosis was 107 mg/</a:t>
            </a:r>
            <a:r>
              <a:rPr lang="en-US" sz="2800" dirty="0" err="1" smtClean="0">
                <a:effectLst>
                  <a:outerShdw blurRad="38100" dist="38100" dir="2700000" algn="tl">
                    <a:srgbClr val="000000">
                      <a:alpha val="43137"/>
                    </a:srgbClr>
                  </a:outerShdw>
                </a:effectLst>
              </a:rPr>
              <a:t>dL</a:t>
            </a:r>
            <a:r>
              <a:rPr lang="en-US" sz="2800" dirty="0" smtClean="0">
                <a:effectLst>
                  <a:outerShdw blurRad="38100" dist="38100" dir="2700000" algn="tl">
                    <a:srgbClr val="000000">
                      <a:alpha val="43137"/>
                    </a:srgbClr>
                  </a:outerShdw>
                </a:effectLst>
              </a:rPr>
              <a:t>. At that</a:t>
            </a:r>
          </a:p>
          <a:p>
            <a:pPr>
              <a:buNone/>
            </a:pPr>
            <a:r>
              <a:rPr lang="en-US" sz="2800" dirty="0" smtClean="0">
                <a:effectLst>
                  <a:outerShdw blurRad="38100" dist="38100" dir="2700000" algn="tl">
                    <a:srgbClr val="000000">
                      <a:alpha val="43137"/>
                    </a:srgbClr>
                  </a:outerShdw>
                </a:effectLst>
              </a:rPr>
              <a:t>time, she was counseled to begin nutritional therapy and</a:t>
            </a:r>
          </a:p>
          <a:p>
            <a:pPr>
              <a:buNone/>
            </a:pPr>
            <a:r>
              <a:rPr lang="en-US" sz="2800" dirty="0" smtClean="0">
                <a:effectLst>
                  <a:outerShdw blurRad="38100" dist="38100" dir="2700000" algn="tl">
                    <a:srgbClr val="000000">
                      <a:alpha val="43137"/>
                    </a:srgbClr>
                  </a:outerShdw>
                </a:effectLst>
              </a:rPr>
              <a:t>a moderate exercise regimen. Given the following glucose</a:t>
            </a:r>
          </a:p>
          <a:p>
            <a:pPr>
              <a:buNone/>
            </a:pPr>
            <a:r>
              <a:rPr lang="en-US" sz="2800" dirty="0" smtClean="0">
                <a:effectLst>
                  <a:outerShdw blurRad="38100" dist="38100" dir="2700000" algn="tl">
                    <a:srgbClr val="000000">
                      <a:alpha val="43137"/>
                    </a:srgbClr>
                  </a:outerShdw>
                </a:effectLst>
              </a:rPr>
              <a:t>values over the past week, what is the best option for GDM</a:t>
            </a:r>
          </a:p>
          <a:p>
            <a:pPr>
              <a:buNone/>
            </a:pPr>
            <a:r>
              <a:rPr lang="en-US" sz="2800" dirty="0" smtClean="0">
                <a:effectLst>
                  <a:outerShdw blurRad="38100" dist="38100" dir="2700000" algn="tl">
                    <a:srgbClr val="000000">
                      <a:alpha val="43137"/>
                    </a:srgbClr>
                  </a:outerShdw>
                </a:effectLst>
              </a:rPr>
              <a:t>management in this patient?</a:t>
            </a:r>
          </a:p>
          <a:p>
            <a:pPr>
              <a:buNone/>
            </a:pPr>
            <a:r>
              <a:rPr lang="en-US" sz="2800" dirty="0" smtClean="0">
                <a:solidFill>
                  <a:schemeClr val="accent2"/>
                </a:solidFill>
                <a:effectLst>
                  <a:outerShdw blurRad="38100" dist="38100" dir="2700000" algn="tl">
                    <a:srgbClr val="000000">
                      <a:alpha val="43137"/>
                    </a:srgbClr>
                  </a:outerShdw>
                </a:effectLst>
              </a:rPr>
              <a:t>Fasting glucose (mg/</a:t>
            </a:r>
            <a:r>
              <a:rPr lang="en-US" sz="2800" dirty="0" err="1" smtClean="0">
                <a:solidFill>
                  <a:schemeClr val="accent2"/>
                </a:solidFill>
                <a:effectLst>
                  <a:outerShdw blurRad="38100" dist="38100" dir="2700000" algn="tl">
                    <a:srgbClr val="000000">
                      <a:alpha val="43137"/>
                    </a:srgbClr>
                  </a:outerShdw>
                </a:effectLst>
              </a:rPr>
              <a:t>dL</a:t>
            </a:r>
            <a:r>
              <a:rPr lang="en-US" sz="2800" dirty="0" smtClean="0">
                <a:solidFill>
                  <a:schemeClr val="accent2"/>
                </a:solidFill>
                <a:effectLst>
                  <a:outerShdw blurRad="38100" dist="38100" dir="2700000" algn="tl">
                    <a:srgbClr val="000000">
                      <a:alpha val="43137"/>
                    </a:srgbClr>
                  </a:outerShdw>
                </a:effectLst>
              </a:rPr>
              <a:t>): 94, 102, 98, 97, 100, 93, 107</a:t>
            </a:r>
          </a:p>
          <a:p>
            <a:pPr>
              <a:buNone/>
            </a:pPr>
            <a:r>
              <a:rPr lang="en-US" sz="2800" dirty="0" smtClean="0">
                <a:solidFill>
                  <a:schemeClr val="accent1">
                    <a:lumMod val="60000"/>
                    <a:lumOff val="40000"/>
                  </a:schemeClr>
                </a:solidFill>
                <a:effectLst>
                  <a:outerShdw blurRad="38100" dist="38100" dir="2700000" algn="tl">
                    <a:srgbClr val="000000">
                      <a:alpha val="43137"/>
                    </a:srgbClr>
                  </a:outerShdw>
                </a:effectLst>
              </a:rPr>
              <a:t>One hour after breakfast: 137, 140, 142, 135</a:t>
            </a:r>
          </a:p>
          <a:p>
            <a:pPr>
              <a:buNone/>
            </a:pPr>
            <a:r>
              <a:rPr lang="en-US" sz="2800" dirty="0" smtClean="0">
                <a:solidFill>
                  <a:schemeClr val="accent2">
                    <a:lumMod val="75000"/>
                  </a:schemeClr>
                </a:solidFill>
                <a:effectLst>
                  <a:outerShdw blurRad="38100" dist="38100" dir="2700000" algn="tl">
                    <a:srgbClr val="000000">
                      <a:alpha val="43137"/>
                    </a:srgbClr>
                  </a:outerShdw>
                </a:effectLst>
              </a:rPr>
              <a:t>One hour after lunch: 132, 141, 148</a:t>
            </a:r>
          </a:p>
          <a:p>
            <a:pPr>
              <a:buNone/>
            </a:pPr>
            <a:r>
              <a:rPr lang="en-US" sz="2800" dirty="0" smtClean="0">
                <a:solidFill>
                  <a:schemeClr val="accent1">
                    <a:lumMod val="60000"/>
                    <a:lumOff val="40000"/>
                  </a:schemeClr>
                </a:solidFill>
                <a:effectLst>
                  <a:outerShdw blurRad="38100" dist="38100" dir="2700000" algn="tl">
                    <a:srgbClr val="000000">
                      <a:alpha val="43137"/>
                    </a:srgbClr>
                  </a:outerShdw>
                </a:effectLst>
              </a:rPr>
              <a:t>Two hours after dinner: 129, 120, 118, 124</a:t>
            </a:r>
            <a:endParaRPr lang="en-US" sz="2800" dirty="0">
              <a:solidFill>
                <a:schemeClr val="accent1">
                  <a:lumMod val="60000"/>
                  <a:lumOff val="4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29718" cy="1143000"/>
          </a:xfrm>
        </p:spPr>
        <p:txBody>
          <a:bodyPr/>
          <a:lstStyle/>
          <a:p>
            <a:pPr algn="l"/>
            <a:r>
              <a:rPr lang="en-US" sz="3600" b="1" dirty="0"/>
              <a:t>SCREENING AND DIAGNOSIS OF </a:t>
            </a:r>
            <a:r>
              <a:rPr lang="en-US" sz="3600" b="1" dirty="0" smtClean="0"/>
              <a:t>GDM:</a:t>
            </a:r>
            <a:endParaRPr lang="en-US" sz="3600" b="1" dirty="0"/>
          </a:p>
        </p:txBody>
      </p:sp>
      <p:sp>
        <p:nvSpPr>
          <p:cNvPr id="3" name="Content Placeholder 2"/>
          <p:cNvSpPr>
            <a:spLocks noGrp="1"/>
          </p:cNvSpPr>
          <p:nvPr>
            <p:ph idx="1"/>
          </p:nvPr>
        </p:nvSpPr>
        <p:spPr>
          <a:xfrm>
            <a:off x="357158" y="1214422"/>
            <a:ext cx="8501122" cy="4114800"/>
          </a:xfrm>
        </p:spPr>
        <p:txBody>
          <a:bodyPr/>
          <a:lstStyle/>
          <a:p>
            <a:pPr>
              <a:buNone/>
            </a:pPr>
            <a:r>
              <a:rPr lang="en-US" sz="4000" dirty="0">
                <a:solidFill>
                  <a:schemeClr val="tx1"/>
                </a:solidFill>
                <a:latin typeface="+mn-lt"/>
                <a:ea typeface="+mn-ea"/>
                <a:cs typeface="+mn-cs"/>
              </a:rPr>
              <a:t>Women who are at risk of preexisting diabetes should </a:t>
            </a:r>
            <a:r>
              <a:rPr lang="en-US" sz="4000" dirty="0" smtClean="0">
                <a:solidFill>
                  <a:schemeClr val="tx1"/>
                </a:solidFill>
                <a:latin typeface="+mn-lt"/>
                <a:ea typeface="+mn-ea"/>
                <a:cs typeface="+mn-cs"/>
              </a:rPr>
              <a:t>be screened </a:t>
            </a:r>
            <a:r>
              <a:rPr lang="en-US" sz="4000" dirty="0">
                <a:solidFill>
                  <a:schemeClr val="tx1"/>
                </a:solidFill>
                <a:latin typeface="+mn-lt"/>
                <a:ea typeface="+mn-ea"/>
                <a:cs typeface="+mn-cs"/>
              </a:rPr>
              <a:t>at their first prenatal visit using the diagnostic </a:t>
            </a:r>
            <a:r>
              <a:rPr lang="en-US" sz="4000" dirty="0" smtClean="0">
                <a:solidFill>
                  <a:schemeClr val="tx1"/>
                </a:solidFill>
                <a:latin typeface="+mn-lt"/>
                <a:ea typeface="+mn-ea"/>
                <a:cs typeface="+mn-cs"/>
              </a:rPr>
              <a:t>criteria for </a:t>
            </a:r>
            <a:r>
              <a:rPr lang="en-US" sz="4000" dirty="0" err="1">
                <a:solidFill>
                  <a:schemeClr val="tx1"/>
                </a:solidFill>
                <a:latin typeface="+mn-lt"/>
                <a:ea typeface="+mn-ea"/>
                <a:cs typeface="+mn-cs"/>
              </a:rPr>
              <a:t>nonpregnant</a:t>
            </a:r>
            <a:r>
              <a:rPr lang="en-US" sz="4000" dirty="0">
                <a:solidFill>
                  <a:schemeClr val="tx1"/>
                </a:solidFill>
                <a:latin typeface="+mn-lt"/>
                <a:ea typeface="+mn-ea"/>
                <a:cs typeface="+mn-cs"/>
              </a:rPr>
              <a:t> adults.</a:t>
            </a:r>
            <a:endParaRPr lang="en-US"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4000" dirty="0">
                <a:solidFill>
                  <a:schemeClr val="tx1"/>
                </a:solidFill>
                <a:latin typeface="+mn-lt"/>
                <a:ea typeface="+mn-ea"/>
                <a:cs typeface="+mn-cs"/>
              </a:rPr>
              <a:t>This includes overweight </a:t>
            </a:r>
            <a:r>
              <a:rPr lang="en-US" sz="4000" dirty="0" smtClean="0">
                <a:solidFill>
                  <a:schemeClr val="tx1"/>
                </a:solidFill>
                <a:latin typeface="+mn-lt"/>
                <a:ea typeface="+mn-ea"/>
                <a:cs typeface="+mn-cs"/>
              </a:rPr>
              <a:t>women or </a:t>
            </a:r>
            <a:r>
              <a:rPr lang="en-US" sz="4000" dirty="0">
                <a:solidFill>
                  <a:schemeClr val="tx1"/>
                </a:solidFill>
                <a:latin typeface="+mn-lt"/>
                <a:ea typeface="+mn-ea"/>
                <a:cs typeface="+mn-cs"/>
              </a:rPr>
              <a:t>women with obesity with at least one additional risk </a:t>
            </a:r>
            <a:r>
              <a:rPr lang="en-US" sz="4000" dirty="0" smtClean="0">
                <a:solidFill>
                  <a:schemeClr val="tx1"/>
                </a:solidFill>
                <a:latin typeface="+mn-lt"/>
                <a:ea typeface="+mn-ea"/>
                <a:cs typeface="+mn-cs"/>
              </a:rPr>
              <a:t>factor, such </a:t>
            </a:r>
            <a:r>
              <a:rPr lang="en-US" sz="4000" dirty="0">
                <a:solidFill>
                  <a:schemeClr val="tx1"/>
                </a:solidFill>
                <a:latin typeface="+mn-lt"/>
                <a:ea typeface="+mn-ea"/>
                <a:cs typeface="+mn-cs"/>
              </a:rPr>
              <a:t>as physical inactivity, family history of diabetes, </a:t>
            </a:r>
            <a:r>
              <a:rPr lang="en-US" sz="4000" dirty="0" err="1" smtClean="0">
                <a:solidFill>
                  <a:schemeClr val="tx1"/>
                </a:solidFill>
                <a:latin typeface="+mn-lt"/>
                <a:ea typeface="+mn-ea"/>
                <a:cs typeface="+mn-cs"/>
              </a:rPr>
              <a:t>hig</a:t>
            </a:r>
            <a:r>
              <a:rPr lang="en-US" sz="4000" dirty="0" smtClean="0">
                <a:solidFill>
                  <a:schemeClr val="tx1"/>
                </a:solidFill>
                <a:latin typeface="+mn-lt"/>
                <a:ea typeface="+mn-ea"/>
                <a:cs typeface="+mn-cs"/>
              </a:rPr>
              <a:t> </a:t>
            </a:r>
            <a:r>
              <a:rPr lang="en-US" sz="4000" dirty="0" err="1" smtClean="0">
                <a:solidFill>
                  <a:schemeClr val="tx1"/>
                </a:solidFill>
                <a:latin typeface="+mn-lt"/>
                <a:ea typeface="+mn-ea"/>
                <a:cs typeface="+mn-cs"/>
              </a:rPr>
              <a:t>hrisk</a:t>
            </a:r>
            <a:r>
              <a:rPr lang="en-US" sz="4000" dirty="0" smtClean="0"/>
              <a:t> </a:t>
            </a:r>
            <a:r>
              <a:rPr lang="en-US" sz="4000" dirty="0" smtClean="0">
                <a:solidFill>
                  <a:schemeClr val="tx1"/>
                </a:solidFill>
                <a:latin typeface="+mn-lt"/>
                <a:ea typeface="+mn-ea"/>
                <a:cs typeface="+mn-cs"/>
              </a:rPr>
              <a:t>ethnicity</a:t>
            </a:r>
            <a:r>
              <a:rPr lang="en-US" sz="4000" dirty="0">
                <a:solidFill>
                  <a:schemeClr val="tx1"/>
                </a:solidFill>
                <a:latin typeface="+mn-lt"/>
                <a:ea typeface="+mn-ea"/>
                <a:cs typeface="+mn-cs"/>
              </a:rPr>
              <a:t>, history of GDM, hypertension, or </a:t>
            </a:r>
            <a:r>
              <a:rPr lang="en-US" sz="4000" dirty="0" err="1" smtClean="0">
                <a:solidFill>
                  <a:schemeClr val="tx1"/>
                </a:solidFill>
                <a:latin typeface="+mn-lt"/>
                <a:ea typeface="+mn-ea"/>
                <a:cs typeface="+mn-cs"/>
              </a:rPr>
              <a:t>hyperlipidemia</a:t>
            </a:r>
            <a:endParaRPr lang="en-US" sz="4000" dirty="0" smtClean="0">
              <a:solidFill>
                <a:schemeClr val="tx1"/>
              </a:solidFill>
              <a:latin typeface="+mn-lt"/>
              <a:ea typeface="+mn-ea"/>
              <a:cs typeface="+mn-cs"/>
            </a:endParaRPr>
          </a:p>
          <a:p>
            <a:pPr>
              <a:buNone/>
            </a:pPr>
            <a:endParaRPr lang="en-US"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Font typeface="Wingdings" pitchFamily="2" charset="2"/>
              <a:buChar char="v"/>
            </a:pPr>
            <a:r>
              <a:rPr lang="en-US" sz="3600" b="1" dirty="0">
                <a:solidFill>
                  <a:schemeClr val="tx2"/>
                </a:solidFill>
                <a:latin typeface="+mn-lt"/>
                <a:ea typeface="+mn-ea"/>
                <a:cs typeface="+mn-cs"/>
              </a:rPr>
              <a:t>Screening Methods</a:t>
            </a:r>
          </a:p>
          <a:p>
            <a:pPr>
              <a:buNone/>
            </a:pPr>
            <a:r>
              <a:rPr lang="en-US" sz="3600" dirty="0">
                <a:solidFill>
                  <a:schemeClr val="tx1"/>
                </a:solidFill>
                <a:latin typeface="+mn-lt"/>
                <a:ea typeface="+mn-ea"/>
                <a:cs typeface="+mn-cs"/>
              </a:rPr>
              <a:t>Screening and diagnosis of GDM may consist of either a </a:t>
            </a:r>
            <a:r>
              <a:rPr lang="en-US" sz="3600" dirty="0" smtClean="0">
                <a:solidFill>
                  <a:schemeClr val="tx1"/>
                </a:solidFill>
                <a:latin typeface="+mn-lt"/>
                <a:ea typeface="+mn-ea"/>
                <a:cs typeface="+mn-cs"/>
              </a:rPr>
              <a:t>one or</a:t>
            </a:r>
            <a:r>
              <a:rPr lang="en-US" sz="3600" dirty="0" smtClean="0"/>
              <a:t> </a:t>
            </a:r>
            <a:r>
              <a:rPr lang="en-US" sz="3600" dirty="0" smtClean="0">
                <a:solidFill>
                  <a:schemeClr val="tx1"/>
                </a:solidFill>
                <a:latin typeface="+mn-lt"/>
                <a:ea typeface="+mn-ea"/>
                <a:cs typeface="+mn-cs"/>
              </a:rPr>
              <a:t>a </a:t>
            </a:r>
            <a:r>
              <a:rPr lang="en-US" sz="3600" dirty="0">
                <a:solidFill>
                  <a:schemeClr val="tx1"/>
                </a:solidFill>
                <a:latin typeface="+mn-lt"/>
                <a:ea typeface="+mn-ea"/>
                <a:cs typeface="+mn-cs"/>
              </a:rPr>
              <a:t>two-step approach </a:t>
            </a:r>
            <a:r>
              <a:rPr lang="en-US" sz="3600" dirty="0" smtClean="0">
                <a:solidFill>
                  <a:schemeClr val="tx1"/>
                </a:solidFill>
                <a:latin typeface="+mn-lt"/>
                <a:ea typeface="+mn-ea"/>
                <a:cs typeface="+mn-cs"/>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5786478"/>
          </a:xfrm>
        </p:spPr>
        <p:txBody>
          <a:bodyPr/>
          <a:lstStyle/>
          <a:p>
            <a:pPr>
              <a:buNone/>
            </a:pPr>
            <a:r>
              <a:rPr lang="en-US" sz="3600" dirty="0" smtClean="0">
                <a:effectLst>
                  <a:outerShdw blurRad="38100" dist="38100" dir="2700000" algn="tl">
                    <a:srgbClr val="000000">
                      <a:alpha val="43137"/>
                    </a:srgbClr>
                  </a:outerShdw>
                </a:effectLst>
              </a:rPr>
              <a:t>The one-step approach was initially recommended by the ADA in 2011 for use in all pregnant women without preexisting diabetes.</a:t>
            </a:r>
          </a:p>
          <a:p>
            <a:pPr>
              <a:buNone/>
            </a:pPr>
            <a:r>
              <a:rPr lang="en-US" sz="3600" dirty="0" smtClean="0">
                <a:effectLst>
                  <a:outerShdw blurRad="38100" dist="38100" dir="2700000" algn="tl">
                    <a:srgbClr val="000000">
                      <a:alpha val="43137"/>
                    </a:srgbClr>
                  </a:outerShdw>
                </a:effectLst>
              </a:rPr>
              <a:t> It involves a 75-g OGTT at 24–28 weeks’ gestation. </a:t>
            </a:r>
          </a:p>
          <a:p>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6357982"/>
          </a:xfrm>
        </p:spPr>
        <p:txBody>
          <a:bodyPr/>
          <a:lstStyle/>
          <a:p>
            <a:pPr>
              <a:buNone/>
            </a:pPr>
            <a:r>
              <a:rPr lang="en-US" sz="4000" dirty="0" smtClean="0">
                <a:effectLst>
                  <a:outerShdw blurRad="38100" dist="38100" dir="2700000" algn="tl">
                    <a:srgbClr val="000000">
                      <a:alpha val="43137"/>
                    </a:srgbClr>
                  </a:outerShdw>
                </a:effectLst>
              </a:rPr>
              <a:t>The two-step approach has been recommended by ACOG and an NIH consensus development program (ACOG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001156" cy="6357982"/>
          </a:xfrm>
        </p:spPr>
        <p:txBody>
          <a:bodyPr/>
          <a:lstStyle/>
          <a:p>
            <a:pPr>
              <a:buNone/>
            </a:pPr>
            <a:r>
              <a:rPr lang="en-US" b="1" dirty="0" smtClean="0">
                <a:solidFill>
                  <a:schemeClr val="accent6">
                    <a:lumMod val="60000"/>
                    <a:lumOff val="40000"/>
                  </a:schemeClr>
                </a:solidFill>
              </a:rPr>
              <a:t>Controversies Regarding Best Screening Method :</a:t>
            </a:r>
          </a:p>
          <a:p>
            <a:pPr>
              <a:buNone/>
            </a:pPr>
            <a:r>
              <a:rPr lang="en-US" dirty="0" smtClean="0"/>
              <a:t>The IADPSG and ADA recognize that using the one-step approach would likely increase the number of women with a GDM diagnosis because only one abnormal value is needed for diagnosis.</a:t>
            </a:r>
          </a:p>
          <a:p>
            <a:pPr>
              <a:buNone/>
            </a:pPr>
            <a:r>
              <a:rPr lang="en-US" dirty="0" smtClean="0"/>
              <a:t> Although this may lead to increased health care costs, the ADA believes that the benefits outweigh these disadvantages</a:t>
            </a:r>
            <a:r>
              <a:rPr lang="en-US" dirty="0" smtClean="0"/>
              <a:t>.</a:t>
            </a:r>
          </a:p>
          <a:p>
            <a:pPr>
              <a:buNone/>
            </a:pPr>
            <a:endParaRPr lang="en-US" dirty="0" smtClean="0"/>
          </a:p>
          <a:p>
            <a:pPr>
              <a:buNone/>
            </a:pPr>
            <a:endParaRPr lang="en-US" dirty="0" smtClean="0"/>
          </a:p>
          <a:p>
            <a:pPr>
              <a:buNone/>
            </a:pPr>
            <a:r>
              <a:rPr lang="en-US" sz="1800" dirty="0" smtClean="0"/>
              <a:t>International Association of </a:t>
            </a:r>
            <a:r>
              <a:rPr lang="en-US" sz="1800" dirty="0" smtClean="0"/>
              <a:t>Diabetes and </a:t>
            </a:r>
            <a:r>
              <a:rPr lang="en-US" sz="1800" dirty="0" smtClean="0"/>
              <a:t>Pregnancy Study Group (</a:t>
            </a:r>
            <a:r>
              <a:rPr lang="en-US" sz="1800" dirty="0" smtClean="0"/>
              <a:t>IADPSG</a:t>
            </a:r>
            <a:r>
              <a:rPr lang="en-US" sz="2000" dirty="0" smtClean="0"/>
              <a:t>)</a:t>
            </a:r>
            <a:endParaRPr lang="en-US" sz="2800" dirty="0" smtClean="0"/>
          </a:p>
          <a:p>
            <a:pPr>
              <a:buNone/>
            </a:pPr>
            <a:endParaRPr lang="en-US" dirty="0" smtClean="0">
              <a:solidFill>
                <a:schemeClr val="accent6">
                  <a:lumMod val="60000"/>
                  <a:lumOff val="40000"/>
                </a:schemeClr>
              </a:solidFill>
            </a:endParaRPr>
          </a:p>
          <a:p>
            <a:pPr>
              <a:buNone/>
            </a:pPr>
            <a:endParaRPr lang="en-US" dirty="0" smtClean="0">
              <a:solidFill>
                <a:schemeClr val="accent6">
                  <a:lumMod val="60000"/>
                  <a:lumOff val="40000"/>
                </a:schemeClr>
              </a:solidFill>
            </a:endParaRPr>
          </a:p>
          <a:p>
            <a:pPr>
              <a:buNone/>
            </a:pPr>
            <a:endParaRPr lang="en-US" dirty="0" smtClean="0">
              <a:solidFill>
                <a:schemeClr val="accent6">
                  <a:lumMod val="60000"/>
                  <a:lumOff val="40000"/>
                </a:schemeClr>
              </a:solidFill>
            </a:endParaRPr>
          </a:p>
          <a:p>
            <a:pPr>
              <a:buNone/>
            </a:pPr>
            <a:endParaRPr lang="en-US" dirty="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286520"/>
          </a:xfrm>
        </p:spPr>
        <p:txBody>
          <a:bodyPr/>
          <a:lstStyle/>
          <a:p>
            <a:pPr>
              <a:buNone/>
            </a:pPr>
            <a:r>
              <a:rPr lang="en-US" sz="3600" dirty="0" smtClean="0">
                <a:effectLst>
                  <a:outerShdw blurRad="38100" dist="38100" dir="2700000" algn="tl">
                    <a:srgbClr val="000000">
                      <a:alpha val="43137"/>
                    </a:srgbClr>
                  </a:outerShdw>
                </a:effectLst>
              </a:rPr>
              <a:t>Data are unavailable from randomized controlled trials regarding outcomes for these additional women whose GDM would be diagnosed by the one-step method.</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7772400" cy="1143000"/>
          </a:xfrm>
        </p:spPr>
        <p:txBody>
          <a:bodyPr/>
          <a:lstStyle/>
          <a:p>
            <a:pPr algn="l"/>
            <a:r>
              <a:rPr lang="en-US" dirty="0" smtClean="0"/>
              <a:t>INTRODUCTION:</a:t>
            </a:r>
            <a:endParaRPr lang="en-US" dirty="0"/>
          </a:p>
        </p:txBody>
      </p:sp>
      <p:sp>
        <p:nvSpPr>
          <p:cNvPr id="3" name="Content Placeholder 2"/>
          <p:cNvSpPr>
            <a:spLocks noGrp="1"/>
          </p:cNvSpPr>
          <p:nvPr>
            <p:ph idx="1"/>
          </p:nvPr>
        </p:nvSpPr>
        <p:spPr>
          <a:xfrm>
            <a:off x="0" y="1214422"/>
            <a:ext cx="8501122" cy="5000660"/>
          </a:xfrm>
        </p:spPr>
        <p:txBody>
          <a:bodyPr/>
          <a:lstStyle/>
          <a:p>
            <a:pPr>
              <a:buNone/>
            </a:pPr>
            <a:r>
              <a:rPr lang="en-US" sz="3600" dirty="0">
                <a:solidFill>
                  <a:schemeClr val="tx1"/>
                </a:solidFill>
                <a:latin typeface="+mn-lt"/>
                <a:ea typeface="+mn-ea"/>
                <a:cs typeface="+mn-cs"/>
              </a:rPr>
              <a:t>In the past, any hyperglycemia initially detected during </a:t>
            </a:r>
            <a:r>
              <a:rPr lang="en-US" sz="3600" dirty="0" smtClean="0">
                <a:solidFill>
                  <a:schemeClr val="tx1"/>
                </a:solidFill>
                <a:latin typeface="+mn-lt"/>
                <a:ea typeface="+mn-ea"/>
                <a:cs typeface="+mn-cs"/>
              </a:rPr>
              <a:t>pregnancy was </a:t>
            </a:r>
            <a:r>
              <a:rPr lang="en-US" sz="3600" dirty="0">
                <a:solidFill>
                  <a:schemeClr val="tx1"/>
                </a:solidFill>
                <a:latin typeface="+mn-lt"/>
                <a:ea typeface="+mn-ea"/>
                <a:cs typeface="+mn-cs"/>
              </a:rPr>
              <a:t>considered gestational diabetes mellitus (GDM), regardless </a:t>
            </a:r>
            <a:r>
              <a:rPr lang="en-US" sz="3600" dirty="0" smtClean="0">
                <a:solidFill>
                  <a:schemeClr val="tx1"/>
                </a:solidFill>
                <a:latin typeface="+mn-lt"/>
                <a:ea typeface="+mn-ea"/>
                <a:cs typeface="+mn-cs"/>
              </a:rPr>
              <a:t>of whether </a:t>
            </a:r>
            <a:r>
              <a:rPr lang="en-US" sz="3600" dirty="0">
                <a:solidFill>
                  <a:schemeClr val="tx1"/>
                </a:solidFill>
                <a:latin typeface="+mn-lt"/>
                <a:ea typeface="+mn-ea"/>
                <a:cs typeface="+mn-cs"/>
              </a:rPr>
              <a:t>the condition actually existed before the pregnancy or </a:t>
            </a:r>
            <a:r>
              <a:rPr lang="en-US" sz="3600" dirty="0" smtClean="0">
                <a:solidFill>
                  <a:schemeClr val="tx1"/>
                </a:solidFill>
                <a:latin typeface="+mn-lt"/>
                <a:ea typeface="+mn-ea"/>
                <a:cs typeface="+mn-cs"/>
              </a:rPr>
              <a:t>continued after </a:t>
            </a:r>
            <a:r>
              <a:rPr lang="en-US" sz="3600" dirty="0">
                <a:solidFill>
                  <a:schemeClr val="tx1"/>
                </a:solidFill>
                <a:latin typeface="+mn-lt"/>
                <a:ea typeface="+mn-ea"/>
                <a:cs typeface="+mn-cs"/>
              </a:rPr>
              <a:t>the pregnancy.</a:t>
            </a:r>
            <a:endParaRPr 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7772400" cy="6500834"/>
          </a:xfrm>
        </p:spPr>
        <p:txBody>
          <a:bodyPr/>
          <a:lstStyle/>
          <a:p>
            <a:pPr>
              <a:buNone/>
            </a:pPr>
            <a:r>
              <a:rPr lang="en-US" sz="4000" dirty="0" smtClean="0">
                <a:effectLst>
                  <a:outerShdw blurRad="38100" dist="38100" dir="2700000" algn="tl">
                    <a:srgbClr val="000000">
                      <a:alpha val="43137"/>
                    </a:srgbClr>
                  </a:outerShdw>
                </a:effectLst>
              </a:rPr>
              <a:t>In the two-step approach, two different sets of glucose thresholds exist: Carpenter-</a:t>
            </a:r>
            <a:r>
              <a:rPr lang="en-US" sz="4000" dirty="0" err="1" smtClean="0">
                <a:effectLst>
                  <a:outerShdw blurRad="38100" dist="38100" dir="2700000" algn="tl">
                    <a:srgbClr val="000000">
                      <a:alpha val="43137"/>
                    </a:srgbClr>
                  </a:outerShdw>
                </a:effectLst>
              </a:rPr>
              <a:t>Coustan</a:t>
            </a:r>
            <a:r>
              <a:rPr lang="en-US" sz="4000" dirty="0" smtClean="0">
                <a:effectLst>
                  <a:outerShdw blurRad="38100" dist="38100" dir="2700000" algn="tl">
                    <a:srgbClr val="000000">
                      <a:alpha val="43137"/>
                    </a:srgbClr>
                  </a:outerShdw>
                </a:effectLst>
              </a:rPr>
              <a:t> and National Diabetes Data Group (NDDG).</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715148"/>
          </a:xfrm>
        </p:spPr>
        <p:txBody>
          <a:bodyPr/>
          <a:lstStyle/>
          <a:p>
            <a:pPr>
              <a:buNone/>
            </a:pPr>
            <a:r>
              <a:rPr lang="en-US" sz="3600" dirty="0" smtClean="0">
                <a:effectLst>
                  <a:outerShdw blurRad="38100" dist="38100" dir="2700000" algn="tl">
                    <a:srgbClr val="000000">
                      <a:alpha val="43137"/>
                    </a:srgbClr>
                  </a:outerShdw>
                </a:effectLst>
              </a:rPr>
              <a:t>The Carpenter-</a:t>
            </a:r>
            <a:r>
              <a:rPr lang="en-US" sz="3600" dirty="0" err="1" smtClean="0">
                <a:effectLst>
                  <a:outerShdw blurRad="38100" dist="38100" dir="2700000" algn="tl">
                    <a:srgbClr val="000000">
                      <a:alpha val="43137"/>
                    </a:srgbClr>
                  </a:outerShdw>
                </a:effectLst>
              </a:rPr>
              <a:t>Coustan</a:t>
            </a:r>
            <a:r>
              <a:rPr lang="en-US" sz="3600" dirty="0" smtClean="0">
                <a:effectLst>
                  <a:outerShdw blurRad="38100" dist="38100" dir="2700000" algn="tl">
                    <a:srgbClr val="000000">
                      <a:alpha val="43137"/>
                    </a:srgbClr>
                  </a:outerShdw>
                </a:effectLst>
              </a:rPr>
              <a:t> thresholds are lower than the NDDG thresholds, resulting in higher rates of GDM diagnoses.</a:t>
            </a:r>
          </a:p>
          <a:p>
            <a:pPr>
              <a:buNone/>
            </a:pPr>
            <a:r>
              <a:rPr lang="en-US" sz="3600" dirty="0" smtClean="0">
                <a:effectLst>
                  <a:outerShdw blurRad="38100" dist="38100" dir="2700000" algn="tl">
                    <a:srgbClr val="000000">
                      <a:alpha val="43137"/>
                    </a:srgbClr>
                  </a:outerShdw>
                </a:effectLst>
              </a:rPr>
              <a:t> Use of the Carpenter-</a:t>
            </a:r>
            <a:r>
              <a:rPr lang="en-US" sz="3600" dirty="0" err="1" smtClean="0">
                <a:effectLst>
                  <a:outerShdw blurRad="38100" dist="38100" dir="2700000" algn="tl">
                    <a:srgbClr val="000000">
                      <a:alpha val="43137"/>
                    </a:srgbClr>
                  </a:outerShdw>
                </a:effectLst>
              </a:rPr>
              <a:t>Coustan</a:t>
            </a:r>
            <a:r>
              <a:rPr lang="en-US" sz="3600" dirty="0" smtClean="0">
                <a:effectLst>
                  <a:outerShdw blurRad="38100" dist="38100" dir="2700000" algn="tl">
                    <a:srgbClr val="000000">
                      <a:alpha val="43137"/>
                    </a:srgbClr>
                  </a:outerShdw>
                </a:effectLst>
              </a:rPr>
              <a:t> criteria increases diagnosis by 30%–50% (</a:t>
            </a:r>
            <a:r>
              <a:rPr lang="en-US" sz="3600" dirty="0" err="1" smtClean="0">
                <a:effectLst>
                  <a:outerShdw blurRad="38100" dist="38100" dir="2700000" algn="tl">
                    <a:srgbClr val="000000">
                      <a:alpha val="43137"/>
                    </a:srgbClr>
                  </a:outerShdw>
                </a:effectLst>
              </a:rPr>
              <a:t>Gokcel</a:t>
            </a:r>
            <a:r>
              <a:rPr lang="en-US" sz="3600" dirty="0" smtClean="0">
                <a:effectLst>
                  <a:outerShdw blurRad="38100" dist="38100" dir="2700000" algn="tl">
                    <a:srgbClr val="000000">
                      <a:alpha val="43137"/>
                    </a:srgbClr>
                  </a:outerShdw>
                </a:effectLst>
              </a:rPr>
              <a:t> 2002; Magee 1993).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00834"/>
          </a:xfrm>
        </p:spPr>
        <p:txBody>
          <a:bodyPr/>
          <a:lstStyle/>
          <a:p>
            <a:pPr>
              <a:buFont typeface="Wingdings" pitchFamily="2" charset="2"/>
              <a:buChar char="ü"/>
            </a:pPr>
            <a:r>
              <a:rPr lang="en-US" sz="4000" dirty="0" smtClean="0"/>
              <a:t>Comparative trials are limited, making it difficult to recommend one criteria over another.</a:t>
            </a:r>
          </a:p>
          <a:p>
            <a:pPr>
              <a:buFont typeface="Wingdings" pitchFamily="2" charset="2"/>
              <a:buChar char="ü"/>
            </a:pPr>
            <a:r>
              <a:rPr lang="en-US" sz="4000" dirty="0" smtClean="0"/>
              <a:t>Clinicians and institutions should select one criteria to use consistently, with local rates of diabetes and availability of resources for managing GDM factored into that decision.</a:t>
            </a:r>
            <a:endParaRPr lang="en-US" sz="4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72272"/>
          </a:xfrm>
        </p:spPr>
        <p:txBody>
          <a:bodyPr/>
          <a:lstStyle/>
          <a:p>
            <a:pPr>
              <a:buNone/>
            </a:pPr>
            <a:r>
              <a:rPr lang="en-US" sz="3600" dirty="0" smtClean="0">
                <a:effectLst>
                  <a:outerShdw blurRad="38100" dist="38100" dir="2700000" algn="tl">
                    <a:srgbClr val="000000">
                      <a:alpha val="43137"/>
                    </a:srgbClr>
                  </a:outerShdw>
                </a:effectLst>
              </a:rPr>
              <a:t>The authors concluded that higher glucose thresholds did not consistently have higher maternal or fetal risks, and further research is needed to determine which diagnostic criteria are associated with the best outcomes.</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sz="4000" b="1" dirty="0"/>
              <a:t>MONITORING IN </a:t>
            </a:r>
            <a:r>
              <a:rPr lang="en-US" sz="4000" b="1" dirty="0" smtClean="0"/>
              <a:t>GDM:</a:t>
            </a:r>
            <a:endParaRPr lang="en-US" sz="4000" b="1" dirty="0"/>
          </a:p>
        </p:txBody>
      </p:sp>
      <p:sp>
        <p:nvSpPr>
          <p:cNvPr id="3" name="Content Placeholder 2"/>
          <p:cNvSpPr>
            <a:spLocks noGrp="1"/>
          </p:cNvSpPr>
          <p:nvPr>
            <p:ph idx="1"/>
          </p:nvPr>
        </p:nvSpPr>
        <p:spPr>
          <a:xfrm>
            <a:off x="142844" y="1214422"/>
            <a:ext cx="7772400" cy="4857784"/>
          </a:xfrm>
        </p:spPr>
        <p:txBody>
          <a:bodyPr/>
          <a:lstStyle/>
          <a:p>
            <a:pPr>
              <a:buFont typeface="Wingdings" pitchFamily="2" charset="2"/>
              <a:buChar char="v"/>
            </a:pPr>
            <a:r>
              <a:rPr lang="en-US" b="1" dirty="0">
                <a:solidFill>
                  <a:schemeClr val="tx2"/>
                </a:solidFill>
                <a:latin typeface="+mn-lt"/>
                <a:ea typeface="+mn-ea"/>
                <a:cs typeface="+mn-cs"/>
              </a:rPr>
              <a:t>Blood Glucose Monitoring</a:t>
            </a:r>
          </a:p>
          <a:p>
            <a:pPr>
              <a:buNone/>
            </a:pPr>
            <a:r>
              <a:rPr lang="en-US" sz="3600" dirty="0">
                <a:solidFill>
                  <a:schemeClr val="tx1"/>
                </a:solidFill>
                <a:latin typeface="+mn-lt"/>
                <a:ea typeface="+mn-ea"/>
                <a:cs typeface="+mn-cs"/>
              </a:rPr>
              <a:t>Once a woman has a diagnosis of GDM, routine glucose </a:t>
            </a:r>
            <a:r>
              <a:rPr lang="en-US" sz="3600" dirty="0" smtClean="0">
                <a:solidFill>
                  <a:schemeClr val="tx1"/>
                </a:solidFill>
                <a:latin typeface="+mn-lt"/>
                <a:ea typeface="+mn-ea"/>
                <a:cs typeface="+mn-cs"/>
              </a:rPr>
              <a:t>monitoring should </a:t>
            </a:r>
            <a:r>
              <a:rPr lang="en-US" sz="3600" dirty="0">
                <a:solidFill>
                  <a:schemeClr val="tx1"/>
                </a:solidFill>
                <a:latin typeface="+mn-lt"/>
                <a:ea typeface="+mn-ea"/>
                <a:cs typeface="+mn-cs"/>
              </a:rPr>
              <a:t>begin</a:t>
            </a:r>
            <a:r>
              <a:rPr lang="en-US" sz="3600" dirty="0" smtClean="0">
                <a:solidFill>
                  <a:schemeClr val="tx1"/>
                </a:solidFill>
                <a:latin typeface="+mn-lt"/>
                <a:ea typeface="+mn-ea"/>
                <a:cs typeface="+mn-cs"/>
              </a:rPr>
              <a:t>.</a:t>
            </a:r>
          </a:p>
          <a:p>
            <a:pPr>
              <a:buNone/>
            </a:pP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Evidence is lacking regarding the </a:t>
            </a:r>
            <a:r>
              <a:rPr lang="en-US" sz="3600" dirty="0" smtClean="0">
                <a:solidFill>
                  <a:schemeClr val="tx1"/>
                </a:solidFill>
                <a:latin typeface="+mn-lt"/>
                <a:ea typeface="+mn-ea"/>
                <a:cs typeface="+mn-cs"/>
              </a:rPr>
              <a:t>optimal frequency </a:t>
            </a:r>
            <a:r>
              <a:rPr lang="en-US" sz="3600" dirty="0">
                <a:solidFill>
                  <a:schemeClr val="tx1"/>
                </a:solidFill>
                <a:latin typeface="+mn-lt"/>
                <a:ea typeface="+mn-ea"/>
                <a:cs typeface="+mn-cs"/>
              </a:rPr>
              <a:t>of testing, but the general recommendation </a:t>
            </a:r>
            <a:r>
              <a:rPr lang="en-US" sz="3600" dirty="0" smtClean="0">
                <a:solidFill>
                  <a:schemeClr val="tx1"/>
                </a:solidFill>
                <a:latin typeface="+mn-lt"/>
                <a:ea typeface="+mn-ea"/>
                <a:cs typeface="+mn-cs"/>
              </a:rPr>
              <a:t>is to </a:t>
            </a:r>
            <a:r>
              <a:rPr lang="en-US" sz="3600" dirty="0">
                <a:solidFill>
                  <a:schemeClr val="tx1"/>
                </a:solidFill>
                <a:latin typeface="+mn-lt"/>
                <a:ea typeface="+mn-ea"/>
                <a:cs typeface="+mn-cs"/>
              </a:rPr>
              <a:t>monitor four times a day </a:t>
            </a:r>
            <a:r>
              <a:rPr lang="en-US" sz="3600" dirty="0" smtClean="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4000" dirty="0">
                <a:solidFill>
                  <a:schemeClr val="tx1"/>
                </a:solidFill>
                <a:latin typeface="+mn-lt"/>
                <a:ea typeface="+mn-ea"/>
                <a:cs typeface="+mn-cs"/>
              </a:rPr>
              <a:t>This would consist </a:t>
            </a:r>
            <a:r>
              <a:rPr lang="en-US" sz="4000" dirty="0" smtClean="0">
                <a:solidFill>
                  <a:schemeClr val="tx1"/>
                </a:solidFill>
                <a:latin typeface="+mn-lt"/>
                <a:ea typeface="+mn-ea"/>
                <a:cs typeface="+mn-cs"/>
              </a:rPr>
              <a:t>of daily </a:t>
            </a:r>
            <a:r>
              <a:rPr lang="en-US" sz="4000" dirty="0">
                <a:solidFill>
                  <a:schemeClr val="tx1"/>
                </a:solidFill>
                <a:latin typeface="+mn-lt"/>
                <a:ea typeface="+mn-ea"/>
                <a:cs typeface="+mn-cs"/>
              </a:rPr>
              <a:t>monitoring of fasting glucose and 1 or 2 hours after </a:t>
            </a:r>
            <a:r>
              <a:rPr lang="en-US" sz="4000" dirty="0" smtClean="0">
                <a:solidFill>
                  <a:schemeClr val="tx1"/>
                </a:solidFill>
                <a:latin typeface="+mn-lt"/>
                <a:ea typeface="+mn-ea"/>
                <a:cs typeface="+mn-cs"/>
              </a:rPr>
              <a:t>each meal.</a:t>
            </a:r>
          </a:p>
          <a:p>
            <a:pPr>
              <a:buNone/>
            </a:pPr>
            <a:r>
              <a:rPr lang="en-US" sz="4000" dirty="0" smtClean="0">
                <a:solidFill>
                  <a:schemeClr val="tx1"/>
                </a:solidFill>
                <a:latin typeface="+mn-lt"/>
                <a:ea typeface="+mn-ea"/>
                <a:cs typeface="+mn-cs"/>
              </a:rPr>
              <a:t> </a:t>
            </a:r>
            <a:r>
              <a:rPr lang="en-US" sz="4000" dirty="0">
                <a:solidFill>
                  <a:schemeClr val="tx1"/>
                </a:solidFill>
                <a:latin typeface="+mn-lt"/>
                <a:ea typeface="+mn-ea"/>
                <a:cs typeface="+mn-cs"/>
              </a:rPr>
              <a:t>Data are insufficient regarding whether 1- versus </a:t>
            </a:r>
            <a:r>
              <a:rPr lang="en-US" sz="4000" dirty="0" smtClean="0">
                <a:solidFill>
                  <a:schemeClr val="tx1"/>
                </a:solidFill>
                <a:latin typeface="+mn-lt"/>
                <a:ea typeface="+mn-ea"/>
                <a:cs typeface="+mn-cs"/>
              </a:rPr>
              <a:t>2-hour postprandial </a:t>
            </a:r>
            <a:r>
              <a:rPr lang="en-US" sz="4000" dirty="0">
                <a:solidFill>
                  <a:schemeClr val="tx1"/>
                </a:solidFill>
                <a:latin typeface="+mn-lt"/>
                <a:ea typeface="+mn-ea"/>
                <a:cs typeface="+mn-cs"/>
              </a:rPr>
              <a:t>monitoring is superior.</a:t>
            </a:r>
            <a:endParaRPr lang="en-US" sz="4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Font typeface="Wingdings" pitchFamily="2" charset="2"/>
              <a:buChar char="ü"/>
            </a:pPr>
            <a:r>
              <a:rPr lang="en-US" sz="4000" dirty="0" smtClean="0">
                <a:solidFill>
                  <a:schemeClr val="tx1"/>
                </a:solidFill>
                <a:effectLst>
                  <a:outerShdw blurRad="38100" dist="38100" dir="2700000" algn="tl">
                    <a:srgbClr val="000000">
                      <a:alpha val="43137"/>
                    </a:srgbClr>
                  </a:outerShdw>
                </a:effectLst>
                <a:latin typeface="+mn-lt"/>
                <a:ea typeface="+mn-ea"/>
                <a:cs typeface="+mn-cs"/>
              </a:rPr>
              <a:t>Postprandial </a:t>
            </a:r>
            <a:r>
              <a:rPr lang="en-US" sz="4000" dirty="0">
                <a:solidFill>
                  <a:schemeClr val="tx1"/>
                </a:solidFill>
                <a:effectLst>
                  <a:outerShdw blurRad="38100" dist="38100" dir="2700000" algn="tl">
                    <a:srgbClr val="000000">
                      <a:alpha val="43137"/>
                    </a:srgbClr>
                  </a:outerShdw>
                </a:effectLst>
                <a:latin typeface="+mn-lt"/>
                <a:ea typeface="+mn-ea"/>
                <a:cs typeface="+mn-cs"/>
              </a:rPr>
              <a:t>glucose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control is </a:t>
            </a:r>
            <a:r>
              <a:rPr lang="en-US" sz="4000" dirty="0">
                <a:solidFill>
                  <a:schemeClr val="tx1"/>
                </a:solidFill>
                <a:effectLst>
                  <a:outerShdw blurRad="38100" dist="38100" dir="2700000" algn="tl">
                    <a:srgbClr val="000000">
                      <a:alpha val="43137"/>
                    </a:srgbClr>
                  </a:outerShdw>
                </a:effectLst>
                <a:latin typeface="+mn-lt"/>
                <a:ea typeface="+mn-ea"/>
                <a:cs typeface="+mn-cs"/>
              </a:rPr>
              <a:t>associated with better overall </a:t>
            </a:r>
            <a:r>
              <a:rPr lang="en-US" sz="4000" dirty="0" err="1">
                <a:solidFill>
                  <a:schemeClr val="tx1"/>
                </a:solidFill>
                <a:effectLst>
                  <a:outerShdw blurRad="38100" dist="38100" dir="2700000" algn="tl">
                    <a:srgbClr val="000000">
                      <a:alpha val="43137"/>
                    </a:srgbClr>
                  </a:outerShdw>
                </a:effectLst>
                <a:latin typeface="+mn-lt"/>
                <a:ea typeface="+mn-ea"/>
                <a:cs typeface="+mn-cs"/>
              </a:rPr>
              <a:t>glycemic</a:t>
            </a:r>
            <a:r>
              <a:rPr lang="en-US" sz="4000" dirty="0">
                <a:solidFill>
                  <a:schemeClr val="tx1"/>
                </a:solidFill>
                <a:effectLst>
                  <a:outerShdw blurRad="38100" dist="38100" dir="2700000" algn="tl">
                    <a:srgbClr val="000000">
                      <a:alpha val="43137"/>
                    </a:srgbClr>
                  </a:outerShdw>
                </a:effectLst>
                <a:latin typeface="+mn-lt"/>
                <a:ea typeface="+mn-ea"/>
                <a:cs typeface="+mn-cs"/>
              </a:rPr>
              <a:t> control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may be </a:t>
            </a:r>
            <a:r>
              <a:rPr lang="en-US" sz="4000" dirty="0">
                <a:solidFill>
                  <a:schemeClr val="tx1"/>
                </a:solidFill>
                <a:effectLst>
                  <a:outerShdw blurRad="38100" dist="38100" dir="2700000" algn="tl">
                    <a:srgbClr val="000000">
                      <a:alpha val="43137"/>
                    </a:srgbClr>
                  </a:outerShdw>
                </a:effectLst>
                <a:latin typeface="+mn-lt"/>
                <a:ea typeface="+mn-ea"/>
                <a:cs typeface="+mn-cs"/>
              </a:rPr>
              <a:t>more predictive of maternal and fetal complications</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Font typeface="Wingdings" pitchFamily="2" charset="2"/>
              <a:buChar char="ü"/>
            </a:pPr>
            <a:r>
              <a:rPr lang="en-US" sz="4000" dirty="0" smtClean="0">
                <a:solidFill>
                  <a:schemeClr val="tx1"/>
                </a:solidFill>
                <a:effectLst>
                  <a:outerShdw blurRad="38100" dist="38100" dir="2700000" algn="tl">
                    <a:srgbClr val="000000">
                      <a:alpha val="43137"/>
                    </a:srgbClr>
                  </a:outerShdw>
                </a:effectLst>
                <a:latin typeface="+mn-lt"/>
                <a:ea typeface="+mn-ea"/>
                <a:cs typeface="+mn-cs"/>
              </a:rPr>
              <a:t> Individuals with </a:t>
            </a:r>
            <a:r>
              <a:rPr lang="en-US" sz="4000" dirty="0">
                <a:solidFill>
                  <a:schemeClr val="tx1"/>
                </a:solidFill>
                <a:effectLst>
                  <a:outerShdw blurRad="38100" dist="38100" dir="2700000" algn="tl">
                    <a:srgbClr val="000000">
                      <a:alpha val="43137"/>
                    </a:srgbClr>
                  </a:outerShdw>
                </a:effectLst>
                <a:latin typeface="+mn-lt"/>
                <a:ea typeface="+mn-ea"/>
                <a:cs typeface="+mn-cs"/>
              </a:rPr>
              <a:t>GDM that is diet controlled can monitor less often.</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43998" cy="1143000"/>
          </a:xfrm>
        </p:spPr>
        <p:txBody>
          <a:bodyPr/>
          <a:lstStyle/>
          <a:p>
            <a:pPr algn="l"/>
            <a:r>
              <a:rPr lang="en-US" sz="3600" b="1" dirty="0"/>
              <a:t>Glucose Goals and Other Monitoring </a:t>
            </a:r>
            <a:r>
              <a:rPr lang="en-US" sz="3600" b="1" dirty="0" smtClean="0"/>
              <a:t>Values:</a:t>
            </a:r>
            <a:endParaRPr lang="en-US" sz="3600" dirty="0"/>
          </a:p>
        </p:txBody>
      </p:sp>
      <p:sp>
        <p:nvSpPr>
          <p:cNvPr id="3" name="Content Placeholder 2"/>
          <p:cNvSpPr>
            <a:spLocks noGrp="1"/>
          </p:cNvSpPr>
          <p:nvPr>
            <p:ph idx="1"/>
          </p:nvPr>
        </p:nvSpPr>
        <p:spPr>
          <a:xfrm>
            <a:off x="0" y="1214422"/>
            <a:ext cx="7772400" cy="528641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Observational studies show that A1C concentrations </a:t>
            </a:r>
            <a:r>
              <a:rPr lang="en-US" sz="4000" dirty="0" smtClean="0">
                <a:solidFill>
                  <a:schemeClr val="tx1"/>
                </a:solidFill>
                <a:effectLst>
                  <a:outerShdw blurRad="38100" dist="38100" dir="2700000" algn="tl">
                    <a:srgbClr val="000000">
                      <a:alpha val="43137"/>
                    </a:srgbClr>
                  </a:outerShdw>
                </a:effectLst>
                <a:latin typeface="+mn-lt"/>
                <a:ea typeface="+mn-ea"/>
                <a:cs typeface="+mn-cs"/>
              </a:rPr>
              <a:t>less than </a:t>
            </a:r>
            <a:r>
              <a:rPr lang="en-US" sz="4000" dirty="0">
                <a:solidFill>
                  <a:schemeClr val="tx1"/>
                </a:solidFill>
                <a:effectLst>
                  <a:outerShdw blurRad="38100" dist="38100" dir="2700000" algn="tl">
                    <a:srgbClr val="000000">
                      <a:alpha val="43137"/>
                    </a:srgbClr>
                  </a:outerShdw>
                </a:effectLst>
                <a:latin typeface="+mn-lt"/>
                <a:ea typeface="+mn-ea"/>
                <a:cs typeface="+mn-cs"/>
              </a:rPr>
              <a:t>6%–6.5% are associated with the lowest rates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fetal complications</a:t>
            </a:r>
            <a:r>
              <a:rPr lang="en-US" sz="4000" dirty="0">
                <a:solidFill>
                  <a:schemeClr val="tx1"/>
                </a:solidFill>
                <a:effectLst>
                  <a:outerShdw blurRad="38100" dist="38100" dir="2700000" algn="tl">
                    <a:srgbClr val="000000">
                      <a:alpha val="43137"/>
                    </a:srgbClr>
                  </a:outerShdw>
                </a:effectLst>
                <a:latin typeface="+mn-lt"/>
                <a:ea typeface="+mn-ea"/>
                <a:cs typeface="+mn-cs"/>
              </a:rPr>
              <a:t>, but trials have not evaluated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risk-benefit of </a:t>
            </a:r>
            <a:r>
              <a:rPr lang="en-US" sz="4000" dirty="0">
                <a:solidFill>
                  <a:schemeClr val="tx1"/>
                </a:solidFill>
                <a:effectLst>
                  <a:outerShdw blurRad="38100" dist="38100" dir="2700000" algn="tl">
                    <a:srgbClr val="000000">
                      <a:alpha val="43137"/>
                    </a:srgbClr>
                  </a:outerShdw>
                </a:effectLst>
                <a:latin typeface="+mn-lt"/>
                <a:ea typeface="+mn-ea"/>
                <a:cs typeface="+mn-cs"/>
              </a:rPr>
              <a:t>achieving these targets.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5728"/>
            <a:ext cx="7772400" cy="5810272"/>
          </a:xfrm>
        </p:spPr>
        <p:txBody>
          <a:bodyPr/>
          <a:lstStyle/>
          <a:p>
            <a:pPr>
              <a:buNone/>
            </a:pPr>
            <a:r>
              <a:rPr lang="en-US" sz="3600" dirty="0">
                <a:solidFill>
                  <a:schemeClr val="tx1"/>
                </a:solidFill>
                <a:latin typeface="+mn-lt"/>
                <a:ea typeface="+mn-ea"/>
                <a:cs typeface="+mn-cs"/>
              </a:rPr>
              <a:t>Today, GDM is diabetes that is </a:t>
            </a:r>
            <a:r>
              <a:rPr lang="en-US" sz="3600" dirty="0" smtClean="0">
                <a:solidFill>
                  <a:schemeClr val="tx1"/>
                </a:solidFill>
                <a:latin typeface="+mn-lt"/>
                <a:ea typeface="+mn-ea"/>
                <a:cs typeface="+mn-cs"/>
              </a:rPr>
              <a:t>diagnosed in </a:t>
            </a:r>
            <a:r>
              <a:rPr lang="en-US" sz="3600" dirty="0">
                <a:solidFill>
                  <a:schemeClr val="tx1"/>
                </a:solidFill>
                <a:latin typeface="+mn-lt"/>
                <a:ea typeface="+mn-ea"/>
                <a:cs typeface="+mn-cs"/>
              </a:rPr>
              <a:t>the second or, more commonly, third trimester and is distinct </a:t>
            </a:r>
            <a:r>
              <a:rPr lang="en-US" sz="3600" dirty="0" smtClean="0">
                <a:solidFill>
                  <a:schemeClr val="tx1"/>
                </a:solidFill>
                <a:latin typeface="+mn-lt"/>
                <a:ea typeface="+mn-ea"/>
                <a:cs typeface="+mn-cs"/>
              </a:rPr>
              <a:t>from type </a:t>
            </a:r>
            <a:r>
              <a:rPr lang="en-US" sz="3600" dirty="0">
                <a:solidFill>
                  <a:schemeClr val="tx1"/>
                </a:solidFill>
                <a:latin typeface="+mn-lt"/>
                <a:ea typeface="+mn-ea"/>
                <a:cs typeface="+mn-cs"/>
              </a:rPr>
              <a:t>1 and type 2 </a:t>
            </a:r>
            <a:r>
              <a:rPr lang="en-US" sz="3600" dirty="0" smtClean="0">
                <a:solidFill>
                  <a:schemeClr val="tx1"/>
                </a:solidFill>
                <a:latin typeface="+mn-lt"/>
                <a:ea typeface="+mn-ea"/>
                <a:cs typeface="+mn-cs"/>
              </a:rPr>
              <a:t>diabetes.</a:t>
            </a:r>
          </a:p>
          <a:p>
            <a:pPr>
              <a:buNone/>
            </a:pP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Diabetes developing </a:t>
            </a:r>
            <a:r>
              <a:rPr lang="en-US" sz="3600" dirty="0" smtClean="0">
                <a:solidFill>
                  <a:schemeClr val="tx1"/>
                </a:solidFill>
                <a:latin typeface="+mn-lt"/>
                <a:ea typeface="+mn-ea"/>
                <a:cs typeface="+mn-cs"/>
              </a:rPr>
              <a:t>during the </a:t>
            </a:r>
            <a:r>
              <a:rPr lang="en-US" sz="3600" dirty="0">
                <a:solidFill>
                  <a:schemeClr val="tx1"/>
                </a:solidFill>
                <a:latin typeface="+mn-lt"/>
                <a:ea typeface="+mn-ea"/>
                <a:cs typeface="+mn-cs"/>
              </a:rPr>
              <a:t>first trimester is generally considered type 2 diabetes, although </a:t>
            </a:r>
            <a:r>
              <a:rPr lang="en-US" sz="3600" dirty="0" smtClean="0">
                <a:solidFill>
                  <a:schemeClr val="tx1"/>
                </a:solidFill>
                <a:latin typeface="+mn-lt"/>
                <a:ea typeface="+mn-ea"/>
                <a:cs typeface="+mn-cs"/>
              </a:rPr>
              <a:t>it can </a:t>
            </a:r>
            <a:r>
              <a:rPr lang="en-US" sz="3600" dirty="0">
                <a:solidFill>
                  <a:schemeClr val="tx1"/>
                </a:solidFill>
                <a:latin typeface="+mn-lt"/>
                <a:ea typeface="+mn-ea"/>
                <a:cs typeface="+mn-cs"/>
              </a:rPr>
              <a:t>be type 1 </a:t>
            </a:r>
            <a:r>
              <a:rPr lang="en-US" sz="3600" dirty="0" smtClean="0"/>
              <a:t>.</a:t>
            </a: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(ADA </a:t>
            </a:r>
            <a:r>
              <a:rPr lang="en-US" sz="3600" dirty="0" smtClean="0">
                <a:solidFill>
                  <a:schemeClr val="tx1"/>
                </a:solidFill>
                <a:latin typeface="+mn-lt"/>
                <a:ea typeface="+mn-ea"/>
                <a:cs typeface="+mn-cs"/>
              </a:rPr>
              <a:t>2017a</a:t>
            </a:r>
            <a:r>
              <a:rPr lang="en-US" sz="3600" dirty="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35795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Hemoglobin A1C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concentrations during </a:t>
            </a:r>
            <a:r>
              <a:rPr lang="en-US" sz="4000" dirty="0">
                <a:solidFill>
                  <a:schemeClr val="tx1"/>
                </a:solidFill>
                <a:effectLst>
                  <a:outerShdw blurRad="38100" dist="38100" dir="2700000" algn="tl">
                    <a:srgbClr val="000000">
                      <a:alpha val="43137"/>
                    </a:srgbClr>
                  </a:outerShdw>
                </a:effectLst>
                <a:latin typeface="+mn-lt"/>
                <a:ea typeface="+mn-ea"/>
                <a:cs typeface="+mn-cs"/>
              </a:rPr>
              <a:t>normal pregnancy fall by as much as 0.5% </a:t>
            </a:r>
            <a:r>
              <a:rPr lang="en-US" sz="4000" dirty="0" smtClean="0">
                <a:solidFill>
                  <a:schemeClr val="tx1"/>
                </a:solidFill>
                <a:effectLst>
                  <a:outerShdw blurRad="38100" dist="38100" dir="2700000" algn="tl">
                    <a:srgbClr val="000000">
                      <a:alpha val="43137"/>
                    </a:srgbClr>
                  </a:outerShdw>
                </a:effectLst>
                <a:latin typeface="+mn-lt"/>
                <a:ea typeface="+mn-ea"/>
                <a:cs typeface="+mn-cs"/>
              </a:rPr>
              <a:t>because of </a:t>
            </a:r>
            <a:r>
              <a:rPr lang="en-US" sz="4000" dirty="0">
                <a:solidFill>
                  <a:schemeClr val="tx1"/>
                </a:solidFill>
                <a:effectLst>
                  <a:outerShdw blurRad="38100" dist="38100" dir="2700000" algn="tl">
                    <a:srgbClr val="000000">
                      <a:alpha val="43137"/>
                    </a:srgbClr>
                  </a:outerShdw>
                </a:effectLst>
                <a:latin typeface="+mn-lt"/>
                <a:ea typeface="+mn-ea"/>
                <a:cs typeface="+mn-cs"/>
              </a:rPr>
              <a:t>increased RBC turnover </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Furthermore, because </a:t>
            </a:r>
            <a:r>
              <a:rPr lang="en-US" sz="4000" dirty="0">
                <a:solidFill>
                  <a:schemeClr val="tx1"/>
                </a:solidFill>
                <a:effectLst>
                  <a:outerShdw blurRad="38100" dist="38100" dir="2700000" algn="tl">
                    <a:srgbClr val="000000">
                      <a:alpha val="43137"/>
                    </a:srgbClr>
                  </a:outerShdw>
                </a:effectLst>
                <a:latin typeface="+mn-lt"/>
                <a:ea typeface="+mn-ea"/>
                <a:cs typeface="+mn-cs"/>
              </a:rPr>
              <a:t>postprandial glucose is a better indicator of risk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complications</a:t>
            </a:r>
            <a:r>
              <a:rPr lang="en-US" sz="4000" dirty="0">
                <a:solidFill>
                  <a:schemeClr val="tx1"/>
                </a:solidFill>
                <a:effectLst>
                  <a:outerShdw blurRad="38100" dist="38100" dir="2700000" algn="tl">
                    <a:srgbClr val="000000">
                      <a:alpha val="43137"/>
                    </a:srgbClr>
                  </a:outerShdw>
                </a:effectLst>
                <a:latin typeface="+mn-lt"/>
                <a:ea typeface="+mn-ea"/>
                <a:cs typeface="+mn-cs"/>
              </a:rPr>
              <a:t>, A1C is not as useful.</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4000" dirty="0">
                <a:solidFill>
                  <a:schemeClr val="tx2"/>
                </a:solidFill>
                <a:latin typeface="+mn-lt"/>
                <a:ea typeface="+mn-ea"/>
                <a:cs typeface="+mn-cs"/>
              </a:rPr>
              <a:t>NONPHARMACOLOGIC</a:t>
            </a:r>
          </a:p>
          <a:p>
            <a:pPr algn="ctr">
              <a:buNone/>
            </a:pPr>
            <a:r>
              <a:rPr lang="en-US" sz="4000" dirty="0">
                <a:solidFill>
                  <a:schemeClr val="tx2"/>
                </a:solidFill>
                <a:latin typeface="+mn-lt"/>
                <a:ea typeface="+mn-ea"/>
                <a:cs typeface="+mn-cs"/>
              </a:rPr>
              <a:t>MANAGEMENT</a:t>
            </a:r>
            <a:endParaRPr lang="en-US" sz="4000"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7772400" cy="1143000"/>
          </a:xfrm>
        </p:spPr>
        <p:txBody>
          <a:bodyPr/>
          <a:lstStyle/>
          <a:p>
            <a:pPr algn="l"/>
            <a:r>
              <a:rPr lang="en-US" b="1" dirty="0"/>
              <a:t>Nutritional </a:t>
            </a:r>
            <a:r>
              <a:rPr lang="en-US" b="1" dirty="0" smtClean="0"/>
              <a:t>Therapy:</a:t>
            </a:r>
            <a:endParaRPr lang="en-US" dirty="0"/>
          </a:p>
        </p:txBody>
      </p:sp>
      <p:sp>
        <p:nvSpPr>
          <p:cNvPr id="3" name="Content Placeholder 2"/>
          <p:cNvSpPr>
            <a:spLocks noGrp="1"/>
          </p:cNvSpPr>
          <p:nvPr>
            <p:ph idx="1"/>
          </p:nvPr>
        </p:nvSpPr>
        <p:spPr>
          <a:xfrm>
            <a:off x="0" y="928670"/>
            <a:ext cx="7772400" cy="5572164"/>
          </a:xfrm>
        </p:spPr>
        <p:txBody>
          <a:bodyPr/>
          <a:lstStyle/>
          <a:p>
            <a:pPr>
              <a:buFont typeface="Wingdings" pitchFamily="2" charset="2"/>
              <a:buChar char="ü"/>
            </a:pPr>
            <a:r>
              <a:rPr lang="en-US" sz="3600" dirty="0">
                <a:solidFill>
                  <a:schemeClr val="tx1"/>
                </a:solidFill>
                <a:effectLst>
                  <a:outerShdw blurRad="38100" dist="38100" dir="2700000" algn="tl">
                    <a:srgbClr val="000000">
                      <a:alpha val="43137"/>
                    </a:srgbClr>
                  </a:outerShdw>
                </a:effectLst>
                <a:latin typeface="+mn-lt"/>
                <a:ea typeface="+mn-ea"/>
                <a:cs typeface="+mn-cs"/>
              </a:rPr>
              <a:t>Medical nutrition therapy is the cornerstone of </a:t>
            </a:r>
            <a:r>
              <a:rPr lang="en-US" sz="3600" dirty="0" smtClean="0">
                <a:solidFill>
                  <a:schemeClr val="tx1"/>
                </a:solidFill>
                <a:effectLst>
                  <a:outerShdw blurRad="38100" dist="38100" dir="2700000" algn="tl">
                    <a:srgbClr val="000000">
                      <a:alpha val="43137"/>
                    </a:srgbClr>
                  </a:outerShdw>
                </a:effectLst>
                <a:latin typeface="+mn-lt"/>
                <a:ea typeface="+mn-ea"/>
                <a:cs typeface="+mn-cs"/>
              </a:rPr>
              <a:t>treatment for </a:t>
            </a:r>
            <a:r>
              <a:rPr lang="en-US" sz="3600" dirty="0">
                <a:solidFill>
                  <a:schemeClr val="tx1"/>
                </a:solidFill>
                <a:effectLst>
                  <a:outerShdw blurRad="38100" dist="38100" dir="2700000" algn="tl">
                    <a:srgbClr val="000000">
                      <a:alpha val="43137"/>
                    </a:srgbClr>
                  </a:outerShdw>
                </a:effectLst>
                <a:latin typeface="+mn-lt"/>
                <a:ea typeface="+mn-ea"/>
                <a:cs typeface="+mn-cs"/>
              </a:rPr>
              <a:t>GDM </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p>
          <a:p>
            <a:pPr>
              <a:buFont typeface="Wingdings" pitchFamily="2" charset="2"/>
              <a:buChar char="ü"/>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Dietary intervention, in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combination with </a:t>
            </a:r>
            <a:r>
              <a:rPr lang="en-US" sz="3600" dirty="0">
                <a:solidFill>
                  <a:schemeClr val="tx1"/>
                </a:solidFill>
                <a:effectLst>
                  <a:outerShdw blurRad="38100" dist="38100" dir="2700000" algn="tl">
                    <a:srgbClr val="000000">
                      <a:alpha val="43137"/>
                    </a:srgbClr>
                  </a:outerShdw>
                </a:effectLst>
                <a:latin typeface="+mn-lt"/>
                <a:ea typeface="+mn-ea"/>
                <a:cs typeface="+mn-cs"/>
              </a:rPr>
              <a:t>insulin therapy as needed, reduces the risk of </a:t>
            </a:r>
            <a:r>
              <a:rPr lang="en-US" sz="3600" dirty="0" smtClean="0">
                <a:solidFill>
                  <a:schemeClr val="tx1"/>
                </a:solidFill>
                <a:effectLst>
                  <a:outerShdw blurRad="38100" dist="38100" dir="2700000" algn="tl">
                    <a:srgbClr val="000000">
                      <a:alpha val="43137"/>
                    </a:srgbClr>
                  </a:outerShdw>
                </a:effectLst>
                <a:latin typeface="+mn-lt"/>
                <a:ea typeface="+mn-ea"/>
                <a:cs typeface="+mn-cs"/>
              </a:rPr>
              <a:t>LGA infants</a:t>
            </a:r>
            <a:r>
              <a:rPr lang="en-US" sz="3600" dirty="0">
                <a:solidFill>
                  <a:schemeClr val="tx1"/>
                </a:solidFill>
                <a:effectLst>
                  <a:outerShdw blurRad="38100" dist="38100" dir="2700000" algn="tl">
                    <a:srgbClr val="000000">
                      <a:alpha val="43137"/>
                    </a:srgbClr>
                  </a:outerShdw>
                </a:effectLst>
                <a:latin typeface="+mn-lt"/>
                <a:ea typeface="+mn-ea"/>
                <a:cs typeface="+mn-cs"/>
              </a:rPr>
              <a:t>, fetal </a:t>
            </a:r>
            <a:r>
              <a:rPr lang="en-US" sz="3600" dirty="0" err="1">
                <a:solidFill>
                  <a:schemeClr val="tx1"/>
                </a:solidFill>
                <a:effectLst>
                  <a:outerShdw blurRad="38100" dist="38100" dir="2700000" algn="tl">
                    <a:srgbClr val="000000">
                      <a:alpha val="43137"/>
                    </a:srgbClr>
                  </a:outerShdw>
                </a:effectLst>
                <a:latin typeface="+mn-lt"/>
                <a:ea typeface="+mn-ea"/>
                <a:cs typeface="+mn-cs"/>
              </a:rPr>
              <a:t>macrosomia</a:t>
            </a:r>
            <a:r>
              <a:rPr lang="en-US" sz="3600" dirty="0">
                <a:solidFill>
                  <a:schemeClr val="tx1"/>
                </a:solidFill>
                <a:effectLst>
                  <a:outerShdw blurRad="38100" dist="38100" dir="2700000" algn="tl">
                    <a:srgbClr val="000000">
                      <a:alpha val="43137"/>
                    </a:srgbClr>
                  </a:outerShdw>
                </a:effectLst>
                <a:latin typeface="+mn-lt"/>
                <a:ea typeface="+mn-ea"/>
                <a:cs typeface="+mn-cs"/>
              </a:rPr>
              <a:t>, preeclampsia, and serious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perinatal</a:t>
            </a:r>
            <a:r>
              <a:rPr lang="en-US" sz="3600" dirty="0" smtClean="0">
                <a:effectLst>
                  <a:outerShdw blurRad="38100" dist="38100" dir="2700000" algn="tl">
                    <a:srgbClr val="000000">
                      <a:alpha val="43137"/>
                    </a:srgbClr>
                  </a:outerShdw>
                </a:effectLst>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complications .</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0083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All </a:t>
            </a:r>
            <a:r>
              <a:rPr lang="en-US" sz="4000" dirty="0" smtClean="0">
                <a:solidFill>
                  <a:schemeClr val="tx1"/>
                </a:solidFill>
                <a:effectLst>
                  <a:outerShdw blurRad="38100" dist="38100" dir="2700000" algn="tl">
                    <a:srgbClr val="000000">
                      <a:alpha val="43137"/>
                    </a:srgbClr>
                  </a:outerShdw>
                </a:effectLst>
                <a:latin typeface="+mn-lt"/>
                <a:ea typeface="+mn-ea"/>
                <a:cs typeface="+mn-cs"/>
              </a:rPr>
              <a:t>women with </a:t>
            </a:r>
            <a:r>
              <a:rPr lang="en-US" sz="4000" dirty="0">
                <a:solidFill>
                  <a:schemeClr val="tx1"/>
                </a:solidFill>
                <a:effectLst>
                  <a:outerShdw blurRad="38100" dist="38100" dir="2700000" algn="tl">
                    <a:srgbClr val="000000">
                      <a:alpha val="43137"/>
                    </a:srgbClr>
                  </a:outerShdw>
                </a:effectLst>
                <a:latin typeface="+mn-lt"/>
                <a:ea typeface="+mn-ea"/>
                <a:cs typeface="+mn-cs"/>
              </a:rPr>
              <a:t>GDM should receive dietary counseling at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time of </a:t>
            </a:r>
            <a:r>
              <a:rPr lang="en-US" sz="4000" dirty="0">
                <a:solidFill>
                  <a:schemeClr val="tx1"/>
                </a:solidFill>
                <a:effectLst>
                  <a:outerShdw blurRad="38100" dist="38100" dir="2700000" algn="tl">
                    <a:srgbClr val="000000">
                      <a:alpha val="43137"/>
                    </a:srgbClr>
                  </a:outerShdw>
                </a:effectLst>
                <a:latin typeface="+mn-lt"/>
                <a:ea typeface="+mn-ea"/>
                <a:cs typeface="+mn-cs"/>
              </a:rPr>
              <a:t>diagnosis, preferably provided by a registered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dietitian or </a:t>
            </a:r>
            <a:r>
              <a:rPr lang="en-US" sz="4000" dirty="0">
                <a:solidFill>
                  <a:schemeClr val="tx1"/>
                </a:solidFill>
                <a:effectLst>
                  <a:outerShdw blurRad="38100" dist="38100" dir="2700000" algn="tl">
                    <a:srgbClr val="000000">
                      <a:alpha val="43137"/>
                    </a:srgbClr>
                  </a:outerShdw>
                </a:effectLst>
                <a:latin typeface="+mn-lt"/>
                <a:ea typeface="+mn-ea"/>
                <a:cs typeface="+mn-cs"/>
              </a:rPr>
              <a:t>nutritionist experienced in GDM management.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738834"/>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The goals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 dietary </a:t>
            </a:r>
            <a:r>
              <a:rPr lang="en-US" sz="3600" dirty="0">
                <a:solidFill>
                  <a:schemeClr val="tx1"/>
                </a:solidFill>
                <a:effectLst>
                  <a:outerShdw blurRad="38100" dist="38100" dir="2700000" algn="tl">
                    <a:srgbClr val="000000">
                      <a:alpha val="43137"/>
                    </a:srgbClr>
                  </a:outerShdw>
                </a:effectLst>
                <a:latin typeface="+mn-lt"/>
                <a:ea typeface="+mn-ea"/>
                <a:cs typeface="+mn-cs"/>
              </a:rPr>
              <a:t>modification in GDM are to attain the desired level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glycemic</a:t>
            </a: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control; provide adequate weight gain, which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contributes to </a:t>
            </a:r>
            <a:r>
              <a:rPr lang="en-US" sz="3600" dirty="0">
                <a:solidFill>
                  <a:schemeClr val="tx1"/>
                </a:solidFill>
                <a:effectLst>
                  <a:outerShdw blurRad="38100" dist="38100" dir="2700000" algn="tl">
                    <a:srgbClr val="000000">
                      <a:alpha val="43137"/>
                    </a:srgbClr>
                  </a:outerShdw>
                </a:effectLst>
                <a:latin typeface="+mn-lt"/>
                <a:ea typeface="+mn-ea"/>
                <a:cs typeface="+mn-cs"/>
              </a:rPr>
              <a:t>maternal and fetal well-being; and prevent </a:t>
            </a:r>
            <a:r>
              <a:rPr lang="en-US" sz="3600" dirty="0" smtClean="0">
                <a:solidFill>
                  <a:schemeClr val="tx1"/>
                </a:solidFill>
                <a:effectLst>
                  <a:outerShdw blurRad="38100" dist="38100" dir="2700000" algn="tl">
                    <a:srgbClr val="000000">
                      <a:alpha val="43137"/>
                    </a:srgbClr>
                  </a:outerShdw>
                </a:effectLst>
                <a:latin typeface="+mn-lt"/>
                <a:ea typeface="+mn-ea"/>
                <a:cs typeface="+mn-cs"/>
              </a:rPr>
              <a:t>the development </a:t>
            </a:r>
            <a:r>
              <a:rPr lang="en-US" sz="3600" dirty="0">
                <a:solidFill>
                  <a:schemeClr val="tx1"/>
                </a:solidFill>
                <a:effectLst>
                  <a:outerShdw blurRad="38100" dist="38100" dir="2700000" algn="tl">
                    <a:srgbClr val="000000">
                      <a:alpha val="43137"/>
                    </a:srgbClr>
                  </a:outerShdw>
                </a:effectLst>
                <a:latin typeface="+mn-lt"/>
                <a:ea typeface="+mn-ea"/>
                <a:cs typeface="+mn-cs"/>
              </a:rPr>
              <a:t>of ketosis </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501122" cy="5357850"/>
          </a:xfrm>
        </p:spPr>
        <p:txBody>
          <a:bodyPr/>
          <a:lstStyle/>
          <a:p>
            <a:pPr>
              <a:buNone/>
            </a:pPr>
            <a:r>
              <a:rPr lang="en-US" sz="4000" dirty="0">
                <a:solidFill>
                  <a:schemeClr val="tx1"/>
                </a:solidFill>
                <a:latin typeface="+mn-lt"/>
                <a:ea typeface="+mn-ea"/>
                <a:cs typeface="+mn-cs"/>
              </a:rPr>
              <a:t>Suggested weight gain during pregnancy for patients </a:t>
            </a:r>
            <a:r>
              <a:rPr lang="en-US" sz="4000" dirty="0" smtClean="0">
                <a:solidFill>
                  <a:schemeClr val="tx1"/>
                </a:solidFill>
                <a:latin typeface="+mn-lt"/>
                <a:ea typeface="+mn-ea"/>
                <a:cs typeface="+mn-cs"/>
              </a:rPr>
              <a:t>with GDM </a:t>
            </a:r>
            <a:r>
              <a:rPr lang="en-US" sz="4000" dirty="0">
                <a:solidFill>
                  <a:schemeClr val="tx1"/>
                </a:solidFill>
                <a:latin typeface="+mn-lt"/>
                <a:ea typeface="+mn-ea"/>
                <a:cs typeface="+mn-cs"/>
              </a:rPr>
              <a:t>varies according to the pre-pregnancy BMI. </a:t>
            </a:r>
            <a:endParaRPr lang="en-US" sz="4000" dirty="0" smtClean="0">
              <a:solidFill>
                <a:schemeClr val="tx1"/>
              </a:solidFill>
              <a:latin typeface="+mn-lt"/>
              <a:ea typeface="+mn-ea"/>
              <a:cs typeface="+mn-cs"/>
            </a:endParaRPr>
          </a:p>
          <a:p>
            <a:pPr>
              <a:buNone/>
            </a:pPr>
            <a:r>
              <a:rPr lang="en-US" sz="4000" dirty="0" smtClean="0">
                <a:solidFill>
                  <a:schemeClr val="tx1"/>
                </a:solidFill>
                <a:latin typeface="+mn-lt"/>
                <a:ea typeface="+mn-ea"/>
                <a:cs typeface="+mn-cs"/>
              </a:rPr>
              <a:t>The ADA recommends </a:t>
            </a:r>
            <a:r>
              <a:rPr lang="en-US" sz="4000" dirty="0">
                <a:solidFill>
                  <a:schemeClr val="tx1"/>
                </a:solidFill>
                <a:latin typeface="+mn-lt"/>
                <a:ea typeface="+mn-ea"/>
                <a:cs typeface="+mn-cs"/>
              </a:rPr>
              <a:t>a weight gain of 6.8–11.3 kg </a:t>
            </a:r>
            <a:r>
              <a:rPr lang="en-US" sz="4000" dirty="0" smtClean="0">
                <a:solidFill>
                  <a:schemeClr val="tx1"/>
                </a:solidFill>
                <a:latin typeface="+mn-lt"/>
                <a:ea typeface="+mn-ea"/>
                <a:cs typeface="+mn-cs"/>
              </a:rPr>
              <a:t> </a:t>
            </a:r>
            <a:r>
              <a:rPr lang="en-US" sz="4000" dirty="0">
                <a:solidFill>
                  <a:schemeClr val="tx1"/>
                </a:solidFill>
                <a:latin typeface="+mn-lt"/>
                <a:ea typeface="+mn-ea"/>
                <a:cs typeface="+mn-cs"/>
              </a:rPr>
              <a:t>for </a:t>
            </a:r>
            <a:r>
              <a:rPr lang="en-US" sz="4000" dirty="0" smtClean="0">
                <a:solidFill>
                  <a:schemeClr val="tx1"/>
                </a:solidFill>
                <a:latin typeface="+mn-lt"/>
                <a:ea typeface="+mn-ea"/>
                <a:cs typeface="+mn-cs"/>
              </a:rPr>
              <a:t>overweight women </a:t>
            </a:r>
            <a:r>
              <a:rPr lang="en-US" sz="4000" dirty="0">
                <a:solidFill>
                  <a:schemeClr val="tx1"/>
                </a:solidFill>
                <a:latin typeface="+mn-lt"/>
                <a:ea typeface="+mn-ea"/>
                <a:cs typeface="+mn-cs"/>
              </a:rPr>
              <a:t>and 4.5–9.1 kg </a:t>
            </a:r>
            <a:r>
              <a:rPr lang="en-US" sz="4000" dirty="0" smtClean="0">
                <a:solidFill>
                  <a:schemeClr val="tx1"/>
                </a:solidFill>
                <a:latin typeface="+mn-lt"/>
                <a:ea typeface="+mn-ea"/>
                <a:cs typeface="+mn-cs"/>
              </a:rPr>
              <a:t>for </a:t>
            </a:r>
            <a:r>
              <a:rPr lang="en-US" sz="4000" dirty="0">
                <a:solidFill>
                  <a:schemeClr val="tx1"/>
                </a:solidFill>
                <a:latin typeface="+mn-lt"/>
                <a:ea typeface="+mn-ea"/>
                <a:cs typeface="+mn-cs"/>
              </a:rPr>
              <a:t>women with </a:t>
            </a:r>
            <a:r>
              <a:rPr lang="en-US" sz="4000" dirty="0" smtClean="0">
                <a:solidFill>
                  <a:schemeClr val="tx1"/>
                </a:solidFill>
                <a:latin typeface="+mn-lt"/>
                <a:ea typeface="+mn-ea"/>
                <a:cs typeface="+mn-cs"/>
              </a:rPr>
              <a:t>obesity.</a:t>
            </a:r>
            <a:endParaRPr lang="en-US" sz="4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7772400" cy="581025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Excessive </a:t>
            </a:r>
            <a:r>
              <a:rPr lang="en-US" sz="4000" dirty="0" smtClean="0">
                <a:solidFill>
                  <a:schemeClr val="tx1"/>
                </a:solidFill>
                <a:effectLst>
                  <a:outerShdw blurRad="38100" dist="38100" dir="2700000" algn="tl">
                    <a:srgbClr val="000000">
                      <a:alpha val="43137"/>
                    </a:srgbClr>
                  </a:outerShdw>
                </a:effectLst>
                <a:latin typeface="+mn-lt"/>
                <a:ea typeface="+mn-ea"/>
                <a:cs typeface="+mn-cs"/>
              </a:rPr>
              <a:t>weight gain </a:t>
            </a:r>
            <a:r>
              <a:rPr lang="en-US" sz="4000" dirty="0">
                <a:solidFill>
                  <a:schemeClr val="tx1"/>
                </a:solidFill>
                <a:effectLst>
                  <a:outerShdw blurRad="38100" dist="38100" dir="2700000" algn="tl">
                    <a:srgbClr val="000000">
                      <a:alpha val="43137"/>
                    </a:srgbClr>
                  </a:outerShdw>
                </a:effectLst>
                <a:latin typeface="+mn-lt"/>
                <a:ea typeface="+mn-ea"/>
                <a:cs typeface="+mn-cs"/>
              </a:rPr>
              <a:t>is associated with a greater risk of fetal </a:t>
            </a:r>
            <a:r>
              <a:rPr lang="en-US" sz="4000" dirty="0" err="1">
                <a:solidFill>
                  <a:schemeClr val="tx1"/>
                </a:solidFill>
                <a:effectLst>
                  <a:outerShdw blurRad="38100" dist="38100" dir="2700000" algn="tl">
                    <a:srgbClr val="000000">
                      <a:alpha val="43137"/>
                    </a:srgbClr>
                  </a:outerShdw>
                </a:effectLst>
                <a:latin typeface="+mn-lt"/>
                <a:ea typeface="+mn-ea"/>
                <a:cs typeface="+mn-cs"/>
              </a:rPr>
              <a:t>macrosomia</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and should </a:t>
            </a:r>
            <a:r>
              <a:rPr lang="en-US" sz="4000" dirty="0">
                <a:solidFill>
                  <a:schemeClr val="tx1"/>
                </a:solidFill>
                <a:effectLst>
                  <a:outerShdw blurRad="38100" dist="38100" dir="2700000" algn="tl">
                    <a:srgbClr val="000000">
                      <a:alpha val="43137"/>
                    </a:srgbClr>
                  </a:outerShdw>
                </a:effectLst>
                <a:latin typeface="+mn-lt"/>
                <a:ea typeface="+mn-ea"/>
                <a:cs typeface="+mn-cs"/>
              </a:rPr>
              <a:t>be avoided</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Conversely, women </a:t>
            </a:r>
            <a:r>
              <a:rPr lang="en-US" sz="4000" dirty="0">
                <a:solidFill>
                  <a:schemeClr val="tx1"/>
                </a:solidFill>
                <a:effectLst>
                  <a:outerShdw blurRad="38100" dist="38100" dir="2700000" algn="tl">
                    <a:srgbClr val="000000">
                      <a:alpha val="43137"/>
                    </a:srgbClr>
                  </a:outerShdw>
                </a:effectLst>
                <a:latin typeface="+mn-lt"/>
                <a:ea typeface="+mn-ea"/>
                <a:cs typeface="+mn-cs"/>
              </a:rPr>
              <a:t>who gained less weight than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recommended had </a:t>
            </a:r>
            <a:r>
              <a:rPr lang="en-US" sz="4000" dirty="0">
                <a:solidFill>
                  <a:schemeClr val="tx1"/>
                </a:solidFill>
                <a:effectLst>
                  <a:outerShdw blurRad="38100" dist="38100" dir="2700000" algn="tl">
                    <a:srgbClr val="000000">
                      <a:alpha val="43137"/>
                    </a:srgbClr>
                  </a:outerShdw>
                </a:effectLst>
                <a:latin typeface="+mn-lt"/>
                <a:ea typeface="+mn-ea"/>
                <a:cs typeface="+mn-cs"/>
              </a:rPr>
              <a:t>a greater risk of delivering a </a:t>
            </a:r>
            <a:r>
              <a:rPr lang="en-US" sz="4000" dirty="0" smtClean="0">
                <a:solidFill>
                  <a:schemeClr val="tx1"/>
                </a:solidFill>
                <a:effectLst>
                  <a:outerShdw blurRad="38100" dist="38100" dir="2700000" algn="tl">
                    <a:srgbClr val="000000">
                      <a:alpha val="43137"/>
                    </a:srgbClr>
                  </a:outerShdw>
                </a:effectLst>
                <a:latin typeface="+mn-lt"/>
                <a:ea typeface="+mn-ea"/>
                <a:cs typeface="+mn-cs"/>
              </a:rPr>
              <a:t>small-for-gestational-age infant</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Font typeface="Wingdings" pitchFamily="2" charset="2"/>
              <a:buChar char="ü"/>
            </a:pPr>
            <a:r>
              <a:rPr lang="en-US" sz="4000" dirty="0">
                <a:solidFill>
                  <a:schemeClr val="tx1"/>
                </a:solidFill>
                <a:effectLst>
                  <a:outerShdw blurRad="38100" dist="38100" dir="2700000" algn="tl">
                    <a:srgbClr val="000000">
                      <a:alpha val="43137"/>
                    </a:srgbClr>
                  </a:outerShdw>
                </a:effectLst>
                <a:latin typeface="+mn-lt"/>
                <a:ea typeface="+mn-ea"/>
                <a:cs typeface="+mn-cs"/>
              </a:rPr>
              <a:t>More severe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restriction of </a:t>
            </a:r>
            <a:r>
              <a:rPr lang="en-US" sz="4000" dirty="0">
                <a:solidFill>
                  <a:schemeClr val="tx1"/>
                </a:solidFill>
                <a:effectLst>
                  <a:outerShdw blurRad="38100" dist="38100" dir="2700000" algn="tl">
                    <a:srgbClr val="000000">
                      <a:alpha val="43137"/>
                    </a:srgbClr>
                  </a:outerShdw>
                </a:effectLst>
                <a:latin typeface="+mn-lt"/>
                <a:ea typeface="+mn-ea"/>
                <a:cs typeface="+mn-cs"/>
              </a:rPr>
              <a:t>caloric intake may result in ketosis</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Font typeface="Wingdings" pitchFamily="2" charset="2"/>
              <a:buChar char="ü"/>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Weight loss </a:t>
            </a:r>
            <a:r>
              <a:rPr lang="en-US" sz="4000" dirty="0" smtClean="0">
                <a:solidFill>
                  <a:schemeClr val="tx1"/>
                </a:solidFill>
                <a:effectLst>
                  <a:outerShdw blurRad="38100" dist="38100" dir="2700000" algn="tl">
                    <a:srgbClr val="000000">
                      <a:alpha val="43137"/>
                    </a:srgbClr>
                  </a:outerShdw>
                </a:effectLst>
                <a:latin typeface="+mn-lt"/>
                <a:ea typeface="+mn-ea"/>
                <a:cs typeface="+mn-cs"/>
              </a:rPr>
              <a:t>during pregnancy </a:t>
            </a:r>
            <a:r>
              <a:rPr lang="en-US" sz="4000" dirty="0">
                <a:solidFill>
                  <a:schemeClr val="tx1"/>
                </a:solidFill>
                <a:effectLst>
                  <a:outerShdw blurRad="38100" dist="38100" dir="2700000" algn="tl">
                    <a:srgbClr val="000000">
                      <a:alpha val="43137"/>
                    </a:srgbClr>
                  </a:outerShdw>
                </a:effectLst>
                <a:latin typeface="+mn-lt"/>
                <a:ea typeface="+mn-ea"/>
                <a:cs typeface="+mn-cs"/>
              </a:rPr>
              <a:t>is not generally recommended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Font typeface="Wingdings" pitchFamily="2" charset="2"/>
              <a:buChar char="ü"/>
            </a:pPr>
            <a:r>
              <a:rPr lang="en-US" sz="4000" dirty="0" smtClean="0">
                <a:solidFill>
                  <a:schemeClr val="tx1"/>
                </a:solidFill>
                <a:effectLst>
                  <a:outerShdw blurRad="38100" dist="38100" dir="2700000" algn="tl">
                    <a:srgbClr val="000000">
                      <a:alpha val="43137"/>
                    </a:srgbClr>
                  </a:outerShdw>
                </a:effectLst>
                <a:latin typeface="+mn-lt"/>
                <a:ea typeface="+mn-ea"/>
                <a:cs typeface="+mn-cs"/>
              </a:rPr>
              <a:t> Weekly weight </a:t>
            </a:r>
            <a:r>
              <a:rPr lang="en-US" sz="4000" dirty="0">
                <a:solidFill>
                  <a:schemeClr val="tx1"/>
                </a:solidFill>
                <a:effectLst>
                  <a:outerShdw blurRad="38100" dist="38100" dir="2700000" algn="tl">
                    <a:srgbClr val="000000">
                      <a:alpha val="43137"/>
                    </a:srgbClr>
                  </a:outerShdw>
                </a:effectLst>
                <a:latin typeface="+mn-lt"/>
                <a:ea typeface="+mn-ea"/>
                <a:cs typeface="+mn-cs"/>
              </a:rPr>
              <a:t>checks can be used to identify excessive or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insufficient weight </a:t>
            </a:r>
            <a:r>
              <a:rPr lang="en-US" sz="4000" dirty="0">
                <a:solidFill>
                  <a:schemeClr val="tx1"/>
                </a:solidFill>
                <a:effectLst>
                  <a:outerShdw blurRad="38100" dist="38100" dir="2700000" algn="tl">
                    <a:srgbClr val="000000">
                      <a:alpha val="43137"/>
                    </a:srgbClr>
                  </a:outerShdw>
                </a:effectLst>
                <a:latin typeface="+mn-lt"/>
                <a:ea typeface="+mn-ea"/>
                <a:cs typeface="+mn-cs"/>
              </a:rPr>
              <a:t>gain.</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a:solidFill>
                  <a:schemeClr val="tx1"/>
                </a:solidFill>
                <a:latin typeface="+mn-lt"/>
                <a:ea typeface="+mn-ea"/>
                <a:cs typeface="+mn-cs"/>
              </a:rPr>
              <a:t>Because of variations in </a:t>
            </a:r>
            <a:r>
              <a:rPr lang="en-US" sz="3600" dirty="0" smtClean="0">
                <a:solidFill>
                  <a:schemeClr val="tx1"/>
                </a:solidFill>
                <a:latin typeface="+mn-lt"/>
                <a:ea typeface="+mn-ea"/>
                <a:cs typeface="+mn-cs"/>
              </a:rPr>
              <a:t>reporting, the </a:t>
            </a:r>
            <a:r>
              <a:rPr lang="en-US" sz="3600" dirty="0">
                <a:solidFill>
                  <a:schemeClr val="tx1"/>
                </a:solidFill>
                <a:latin typeface="+mn-lt"/>
                <a:ea typeface="+mn-ea"/>
                <a:cs typeface="+mn-cs"/>
              </a:rPr>
              <a:t>population being studied, and the lack of universal diagnostic </a:t>
            </a:r>
            <a:r>
              <a:rPr lang="en-US" sz="3600" dirty="0" smtClean="0">
                <a:solidFill>
                  <a:schemeClr val="tx1"/>
                </a:solidFill>
                <a:latin typeface="+mn-lt"/>
                <a:ea typeface="+mn-ea"/>
                <a:cs typeface="+mn-cs"/>
              </a:rPr>
              <a:t>criteria, the </a:t>
            </a:r>
            <a:r>
              <a:rPr lang="en-US" sz="3600" dirty="0">
                <a:solidFill>
                  <a:schemeClr val="tx1"/>
                </a:solidFill>
                <a:latin typeface="+mn-lt"/>
                <a:ea typeface="+mn-ea"/>
                <a:cs typeface="+mn-cs"/>
              </a:rPr>
              <a:t>exact prevalence of GDM is difficult to determine. </a:t>
            </a:r>
            <a:endParaRPr lang="en-US" sz="3600" dirty="0" smtClean="0">
              <a:solidFill>
                <a:schemeClr val="tx1"/>
              </a:solidFill>
              <a:latin typeface="+mn-lt"/>
              <a:ea typeface="+mn-ea"/>
              <a:cs typeface="+mn-cs"/>
            </a:endParaRPr>
          </a:p>
          <a:p>
            <a:pPr>
              <a:buNone/>
            </a:pPr>
            <a:r>
              <a:rPr lang="en-US" sz="3600" dirty="0" smtClean="0">
                <a:solidFill>
                  <a:schemeClr val="tx1"/>
                </a:solidFill>
                <a:latin typeface="+mn-lt"/>
                <a:ea typeface="+mn-ea"/>
                <a:cs typeface="+mn-cs"/>
              </a:rPr>
              <a:t>A recent CDC </a:t>
            </a:r>
            <a:r>
              <a:rPr lang="en-US" sz="3600" dirty="0">
                <a:solidFill>
                  <a:schemeClr val="tx1"/>
                </a:solidFill>
                <a:latin typeface="+mn-lt"/>
                <a:ea typeface="+mn-ea"/>
                <a:cs typeface="+mn-cs"/>
              </a:rPr>
              <a:t>report found prevalence rates of 4.6% and 9.2%, depending </a:t>
            </a:r>
            <a:r>
              <a:rPr lang="en-US" sz="3600" dirty="0" smtClean="0">
                <a:solidFill>
                  <a:schemeClr val="tx1"/>
                </a:solidFill>
                <a:latin typeface="+mn-lt"/>
                <a:ea typeface="+mn-ea"/>
                <a:cs typeface="+mn-cs"/>
              </a:rPr>
              <a:t>on the </a:t>
            </a:r>
            <a:r>
              <a:rPr lang="en-US" sz="3600" dirty="0">
                <a:solidFill>
                  <a:schemeClr val="tx1"/>
                </a:solidFill>
                <a:latin typeface="+mn-lt"/>
                <a:ea typeface="+mn-ea"/>
                <a:cs typeface="+mn-cs"/>
              </a:rPr>
              <a:t>data sources used </a:t>
            </a:r>
            <a:r>
              <a:rPr lang="en-US" sz="3600" dirty="0" smtClean="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096000"/>
          </a:xfrm>
        </p:spPr>
        <p:txBody>
          <a:bodyPr/>
          <a:lstStyle/>
          <a:p>
            <a:pPr>
              <a:buNone/>
            </a:pPr>
            <a:r>
              <a:rPr lang="en-US" sz="4000" dirty="0" smtClean="0">
                <a:effectLst>
                  <a:outerShdw blurRad="38100" dist="38100" dir="2700000" algn="tl">
                    <a:srgbClr val="000000">
                      <a:alpha val="43137"/>
                    </a:srgbClr>
                  </a:outerShdw>
                </a:effectLst>
              </a:rPr>
              <a:t>Medical nutrition therapy for women with GDM should emphasize distribution of calories, with a focus on restriction of carbohydrates.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00834"/>
          </a:xfrm>
        </p:spPr>
        <p:txBody>
          <a:bodyPr/>
          <a:lstStyle/>
          <a:p>
            <a:pPr>
              <a:buFont typeface="Wingdings" pitchFamily="2" charset="2"/>
              <a:buChar char="ü"/>
            </a:pPr>
            <a:r>
              <a:rPr lang="en-US" sz="3600" dirty="0" smtClean="0">
                <a:effectLst>
                  <a:outerShdw blurRad="38100" dist="38100" dir="2700000" algn="tl">
                    <a:srgbClr val="000000">
                      <a:alpha val="43137"/>
                    </a:srgbClr>
                  </a:outerShdw>
                </a:effectLst>
              </a:rPr>
              <a:t>The ACOG guidelines recommend a caloric distribution of 33%–40% carbohydrates, 20% protein, and 40% fat (ACOG 2013). </a:t>
            </a:r>
          </a:p>
          <a:p>
            <a:pPr>
              <a:buFont typeface="Wingdings" pitchFamily="2" charset="2"/>
              <a:buChar char="ü"/>
            </a:pPr>
            <a:r>
              <a:rPr lang="en-US" sz="3600" dirty="0" smtClean="0">
                <a:effectLst>
                  <a:outerShdw blurRad="38100" dist="38100" dir="2700000" algn="tl">
                    <a:srgbClr val="000000">
                      <a:alpha val="43137"/>
                    </a:srgbClr>
                  </a:outerShdw>
                </a:effectLst>
              </a:rPr>
              <a:t>Strong evidence for the optimal proportion of carbohydrates in GDM is lacking, and the Endocrine Society suggests a slightly less restrictive carbohydrate intake of 35%–45% of total calories (</a:t>
            </a:r>
            <a:r>
              <a:rPr lang="en-US" sz="3600" dirty="0" err="1" smtClean="0">
                <a:effectLst>
                  <a:outerShdw blurRad="38100" dist="38100" dir="2700000" algn="tl">
                    <a:srgbClr val="000000">
                      <a:alpha val="43137"/>
                    </a:srgbClr>
                  </a:outerShdw>
                </a:effectLst>
              </a:rPr>
              <a:t>Blumer</a:t>
            </a:r>
            <a:r>
              <a:rPr lang="en-US" sz="3600" dirty="0" smtClean="0">
                <a:effectLst>
                  <a:outerShdw blurRad="38100" dist="38100" dir="2700000" algn="tl">
                    <a:srgbClr val="000000">
                      <a:alpha val="43137"/>
                    </a:srgbClr>
                  </a:outerShdw>
                </a:effectLst>
              </a:rPr>
              <a:t> 2013).</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858000"/>
          </a:xfrm>
        </p:spPr>
        <p:txBody>
          <a:bodyPr/>
          <a:lstStyle/>
          <a:p>
            <a:pPr>
              <a:buNone/>
            </a:pPr>
            <a:r>
              <a:rPr lang="en-US" sz="3600" dirty="0" smtClean="0">
                <a:effectLst>
                  <a:outerShdw blurRad="38100" dist="38100" dir="2700000" algn="tl">
                    <a:srgbClr val="000000">
                      <a:alpha val="43137"/>
                    </a:srgbClr>
                  </a:outerShdw>
                </a:effectLst>
              </a:rPr>
              <a:t>Other sources recommend a minimum intake of 175 g of carbohydrates per day, although this is greater than the recommended daily carbohydrate consumption (130 g) for </a:t>
            </a:r>
            <a:r>
              <a:rPr lang="en-US" sz="3600" dirty="0" err="1" smtClean="0">
                <a:effectLst>
                  <a:outerShdw blurRad="38100" dist="38100" dir="2700000" algn="tl">
                    <a:srgbClr val="000000">
                      <a:alpha val="43137"/>
                    </a:srgbClr>
                  </a:outerShdw>
                </a:effectLst>
              </a:rPr>
              <a:t>nonpregnant</a:t>
            </a:r>
            <a:r>
              <a:rPr lang="en-US" sz="3600" dirty="0" smtClean="0">
                <a:effectLst>
                  <a:outerShdw blurRad="38100" dist="38100" dir="2700000" algn="tl">
                    <a:srgbClr val="000000">
                      <a:alpha val="43137"/>
                    </a:srgbClr>
                  </a:outerShdw>
                </a:effectLst>
              </a:rPr>
              <a:t> women (</a:t>
            </a:r>
            <a:r>
              <a:rPr lang="en-US" sz="3600" dirty="0" err="1" smtClean="0">
                <a:effectLst>
                  <a:outerShdw blurRad="38100" dist="38100" dir="2700000" algn="tl">
                    <a:srgbClr val="000000">
                      <a:alpha val="43137"/>
                    </a:srgbClr>
                  </a:outerShdw>
                </a:effectLst>
              </a:rPr>
              <a:t>Blumer</a:t>
            </a:r>
            <a:r>
              <a:rPr lang="en-US" sz="3600" dirty="0" smtClean="0">
                <a:effectLst>
                  <a:outerShdw blurRad="38100" dist="38100" dir="2700000" algn="tl">
                    <a:srgbClr val="000000">
                      <a:alpha val="43137"/>
                    </a:srgbClr>
                  </a:outerShdw>
                </a:effectLst>
              </a:rPr>
              <a:t> 2013; ADA 2008; IOM 2002).</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858000"/>
          </a:xfrm>
        </p:spPr>
        <p:txBody>
          <a:bodyPr/>
          <a:lstStyle/>
          <a:p>
            <a:pPr>
              <a:buNone/>
            </a:pPr>
            <a:r>
              <a:rPr lang="en-US" sz="3600" dirty="0" smtClean="0">
                <a:effectLst>
                  <a:outerShdw blurRad="38100" dist="38100" dir="2700000" algn="tl">
                    <a:srgbClr val="000000">
                      <a:alpha val="43137"/>
                    </a:srgbClr>
                  </a:outerShdw>
                </a:effectLst>
              </a:rPr>
              <a:t>Regardless of the strategy used to determine initial carbohydrate intake in GDM, adjustment of carbohydrate consumption should be ongoing and based on clinical measures such as blood glucose concentrations, </a:t>
            </a:r>
            <a:r>
              <a:rPr lang="en-US" sz="3600" dirty="0" err="1" smtClean="0">
                <a:effectLst>
                  <a:outerShdw blurRad="38100" dist="38100" dir="2700000" algn="tl">
                    <a:srgbClr val="000000">
                      <a:alpha val="43137"/>
                    </a:srgbClr>
                  </a:outerShdw>
                </a:effectLst>
              </a:rPr>
              <a:t>ketone</a:t>
            </a:r>
            <a:r>
              <a:rPr lang="en-US" sz="3600" dirty="0" smtClean="0">
                <a:effectLst>
                  <a:outerShdw blurRad="38100" dist="38100" dir="2700000" algn="tl">
                    <a:srgbClr val="000000">
                      <a:alpha val="43137"/>
                    </a:srgbClr>
                  </a:outerShdw>
                </a:effectLst>
              </a:rPr>
              <a:t> concentrations, and weight gain (ADA 2008).</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 typical daily meal plan for women with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includes three </a:t>
            </a:r>
            <a:r>
              <a:rPr lang="en-US" sz="4000" dirty="0">
                <a:solidFill>
                  <a:schemeClr val="tx1"/>
                </a:solidFill>
                <a:effectLst>
                  <a:outerShdw blurRad="38100" dist="38100" dir="2700000" algn="tl">
                    <a:srgbClr val="000000">
                      <a:alpha val="43137"/>
                    </a:srgbClr>
                  </a:outerShdw>
                </a:effectLst>
                <a:latin typeface="+mn-lt"/>
                <a:ea typeface="+mn-ea"/>
                <a:cs typeface="+mn-cs"/>
              </a:rPr>
              <a:t>small to moderate-sized meals and two to four </a:t>
            </a:r>
            <a:r>
              <a:rPr lang="en-US" sz="4000" dirty="0" smtClean="0">
                <a:solidFill>
                  <a:schemeClr val="tx1"/>
                </a:solidFill>
                <a:effectLst>
                  <a:outerShdw blurRad="38100" dist="38100" dir="2700000" algn="tl">
                    <a:srgbClr val="000000">
                      <a:alpha val="43137"/>
                    </a:srgbClr>
                  </a:outerShdw>
                </a:effectLst>
                <a:latin typeface="+mn-lt"/>
                <a:ea typeface="+mn-ea"/>
                <a:cs typeface="+mn-cs"/>
              </a:rPr>
              <a:t>snacks, one </a:t>
            </a:r>
            <a:r>
              <a:rPr lang="en-US" sz="4000" dirty="0">
                <a:solidFill>
                  <a:schemeClr val="tx1"/>
                </a:solidFill>
                <a:effectLst>
                  <a:outerShdw blurRad="38100" dist="38100" dir="2700000" algn="tl">
                    <a:srgbClr val="000000">
                      <a:alpha val="43137"/>
                    </a:srgbClr>
                  </a:outerShdw>
                </a:effectLst>
                <a:latin typeface="+mn-lt"/>
                <a:ea typeface="+mn-ea"/>
                <a:cs typeface="+mn-cs"/>
              </a:rPr>
              <a:t>of which should be at bedtime to prevent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development of </a:t>
            </a:r>
            <a:r>
              <a:rPr lang="en-US" sz="4000" dirty="0">
                <a:solidFill>
                  <a:schemeClr val="tx1"/>
                </a:solidFill>
                <a:effectLst>
                  <a:outerShdw blurRad="38100" dist="38100" dir="2700000" algn="tl">
                    <a:srgbClr val="000000">
                      <a:alpha val="43137"/>
                    </a:srgbClr>
                  </a:outerShdw>
                </a:effectLst>
                <a:latin typeface="+mn-lt"/>
                <a:ea typeface="+mn-ea"/>
                <a:cs typeface="+mn-cs"/>
              </a:rPr>
              <a:t>ketosis overnight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None/>
            </a:pPr>
            <a:r>
              <a:rPr lang="en-US" sz="4400" dirty="0">
                <a:solidFill>
                  <a:schemeClr val="tx1"/>
                </a:solidFill>
                <a:effectLst>
                  <a:outerShdw blurRad="38100" dist="38100" dir="2700000" algn="tl">
                    <a:srgbClr val="000000">
                      <a:alpha val="43137"/>
                    </a:srgbClr>
                  </a:outerShdw>
                </a:effectLst>
                <a:latin typeface="+mn-lt"/>
                <a:ea typeface="+mn-ea"/>
                <a:cs typeface="+mn-cs"/>
              </a:rPr>
              <a:t>Meal plans should </a:t>
            </a:r>
            <a:r>
              <a:rPr lang="en-US" sz="4400" dirty="0" smtClean="0">
                <a:solidFill>
                  <a:schemeClr val="tx1"/>
                </a:solidFill>
                <a:effectLst>
                  <a:outerShdw blurRad="38100" dist="38100" dir="2700000" algn="tl">
                    <a:srgbClr val="000000">
                      <a:alpha val="43137"/>
                    </a:srgbClr>
                  </a:outerShdw>
                </a:effectLst>
                <a:latin typeface="+mn-lt"/>
                <a:ea typeface="+mn-ea"/>
                <a:cs typeface="+mn-cs"/>
              </a:rPr>
              <a:t>consider cultural </a:t>
            </a:r>
            <a:r>
              <a:rPr lang="en-US" sz="4400" dirty="0">
                <a:solidFill>
                  <a:schemeClr val="tx1"/>
                </a:solidFill>
                <a:effectLst>
                  <a:outerShdw blurRad="38100" dist="38100" dir="2700000" algn="tl">
                    <a:srgbClr val="000000">
                      <a:alpha val="43137"/>
                    </a:srgbClr>
                  </a:outerShdw>
                </a:effectLst>
                <a:latin typeface="+mn-lt"/>
                <a:ea typeface="+mn-ea"/>
                <a:cs typeface="+mn-cs"/>
              </a:rPr>
              <a:t>preferences as well as desired weight gain and </a:t>
            </a:r>
            <a:r>
              <a:rPr lang="en-US" sz="4400" dirty="0" smtClean="0">
                <a:solidFill>
                  <a:schemeClr val="tx1"/>
                </a:solidFill>
                <a:effectLst>
                  <a:outerShdw blurRad="38100" dist="38100" dir="2700000" algn="tl">
                    <a:srgbClr val="000000">
                      <a:alpha val="43137"/>
                    </a:srgbClr>
                  </a:outerShdw>
                </a:effectLst>
                <a:latin typeface="+mn-lt"/>
                <a:ea typeface="+mn-ea"/>
                <a:cs typeface="+mn-cs"/>
              </a:rPr>
              <a:t>level of </a:t>
            </a:r>
            <a:r>
              <a:rPr lang="en-US" sz="4400" dirty="0">
                <a:solidFill>
                  <a:schemeClr val="tx1"/>
                </a:solidFill>
                <a:effectLst>
                  <a:outerShdw blurRad="38100" dist="38100" dir="2700000" algn="tl">
                    <a:srgbClr val="000000">
                      <a:alpha val="43137"/>
                    </a:srgbClr>
                  </a:outerShdw>
                </a:effectLst>
                <a:latin typeface="+mn-lt"/>
                <a:ea typeface="+mn-ea"/>
                <a:cs typeface="+mn-cs"/>
              </a:rPr>
              <a:t>physical activity </a:t>
            </a:r>
            <a:r>
              <a:rPr lang="en-US" sz="4400" dirty="0" smtClean="0">
                <a:solidFill>
                  <a:schemeClr val="tx1"/>
                </a:solidFill>
                <a:effectLst>
                  <a:outerShdw blurRad="38100" dist="38100" dir="2700000" algn="tl">
                    <a:srgbClr val="000000">
                      <a:alpha val="43137"/>
                    </a:srgbClr>
                  </a:outerShdw>
                </a:effectLst>
                <a:latin typeface="+mn-lt"/>
                <a:ea typeface="+mn-ea"/>
                <a:cs typeface="+mn-cs"/>
              </a:rPr>
              <a:t>.</a:t>
            </a:r>
            <a:endParaRPr lang="en-US" sz="4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 suggested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recommendation for </a:t>
            </a:r>
            <a:r>
              <a:rPr lang="en-US" sz="4000" dirty="0">
                <a:solidFill>
                  <a:schemeClr val="tx1"/>
                </a:solidFill>
                <a:effectLst>
                  <a:outerShdw blurRad="38100" dist="38100" dir="2700000" algn="tl">
                    <a:srgbClr val="000000">
                      <a:alpha val="43137"/>
                    </a:srgbClr>
                  </a:outerShdw>
                </a:effectLst>
                <a:latin typeface="+mn-lt"/>
                <a:ea typeface="+mn-ea"/>
                <a:cs typeface="+mn-cs"/>
              </a:rPr>
              <a:t>caloric distribution across meals and snacks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consists of </a:t>
            </a:r>
            <a:r>
              <a:rPr lang="en-US" sz="4000" dirty="0">
                <a:solidFill>
                  <a:schemeClr val="tx1"/>
                </a:solidFill>
                <a:effectLst>
                  <a:outerShdw blurRad="38100" dist="38100" dir="2700000" algn="tl">
                    <a:srgbClr val="000000">
                      <a:alpha val="43137"/>
                    </a:srgbClr>
                  </a:outerShdw>
                </a:effectLst>
                <a:latin typeface="+mn-lt"/>
                <a:ea typeface="+mn-ea"/>
                <a:cs typeface="+mn-cs"/>
              </a:rPr>
              <a:t>10% of total calories at breakfast, 30% at lunch, </a:t>
            </a:r>
            <a:r>
              <a:rPr lang="en-US" sz="4000" dirty="0" smtClean="0">
                <a:solidFill>
                  <a:schemeClr val="tx1"/>
                </a:solidFill>
                <a:effectLst>
                  <a:outerShdw blurRad="38100" dist="38100" dir="2700000" algn="tl">
                    <a:srgbClr val="000000">
                      <a:alpha val="43137"/>
                    </a:srgbClr>
                  </a:outerShdw>
                </a:effectLst>
                <a:latin typeface="+mn-lt"/>
                <a:ea typeface="+mn-ea"/>
                <a:cs typeface="+mn-cs"/>
              </a:rPr>
              <a:t>30% at </a:t>
            </a:r>
            <a:r>
              <a:rPr lang="en-US" sz="4000" dirty="0">
                <a:solidFill>
                  <a:schemeClr val="tx1"/>
                </a:solidFill>
                <a:effectLst>
                  <a:outerShdw blurRad="38100" dist="38100" dir="2700000" algn="tl">
                    <a:srgbClr val="000000">
                      <a:alpha val="43137"/>
                    </a:srgbClr>
                  </a:outerShdw>
                </a:effectLst>
                <a:latin typeface="+mn-lt"/>
                <a:ea typeface="+mn-ea"/>
                <a:cs typeface="+mn-cs"/>
              </a:rPr>
              <a:t>dinner, and 30% divided between the snacks.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general, carbohydrate </a:t>
            </a:r>
            <a:r>
              <a:rPr lang="en-US" sz="4000" dirty="0">
                <a:solidFill>
                  <a:schemeClr val="tx1"/>
                </a:solidFill>
                <a:effectLst>
                  <a:outerShdw blurRad="38100" dist="38100" dir="2700000" algn="tl">
                    <a:srgbClr val="000000">
                      <a:alpha val="43137"/>
                    </a:srgbClr>
                  </a:outerShdw>
                </a:effectLst>
                <a:latin typeface="+mn-lt"/>
                <a:ea typeface="+mn-ea"/>
                <a:cs typeface="+mn-cs"/>
              </a:rPr>
              <a:t>intake should be distributed throughout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day to </a:t>
            </a:r>
            <a:r>
              <a:rPr lang="en-US" sz="4000" dirty="0">
                <a:solidFill>
                  <a:schemeClr val="tx1"/>
                </a:solidFill>
                <a:effectLst>
                  <a:outerShdw blurRad="38100" dist="38100" dir="2700000" algn="tl">
                    <a:srgbClr val="000000">
                      <a:alpha val="43137"/>
                    </a:srgbClr>
                  </a:outerShdw>
                </a:effectLst>
                <a:latin typeface="+mn-lt"/>
                <a:ea typeface="+mn-ea"/>
                <a:cs typeface="+mn-cs"/>
              </a:rPr>
              <a:t>reduce postprandial hyperglycemia, and protein should </a:t>
            </a:r>
            <a:r>
              <a:rPr lang="en-US" sz="4000" dirty="0" smtClean="0">
                <a:solidFill>
                  <a:schemeClr val="tx1"/>
                </a:solidFill>
                <a:effectLst>
                  <a:outerShdw blurRad="38100" dist="38100" dir="2700000" algn="tl">
                    <a:srgbClr val="000000">
                      <a:alpha val="43137"/>
                    </a:srgbClr>
                  </a:outerShdw>
                </a:effectLst>
                <a:latin typeface="+mn-lt"/>
                <a:ea typeface="+mn-ea"/>
                <a:cs typeface="+mn-cs"/>
              </a:rPr>
              <a:t>be included </a:t>
            </a:r>
            <a:r>
              <a:rPr lang="en-US" sz="4000" dirty="0">
                <a:solidFill>
                  <a:schemeClr val="tx1"/>
                </a:solidFill>
                <a:effectLst>
                  <a:outerShdw blurRad="38100" dist="38100" dir="2700000" algn="tl">
                    <a:srgbClr val="000000">
                      <a:alpha val="43137"/>
                    </a:srgbClr>
                  </a:outerShdw>
                </a:effectLst>
                <a:latin typeface="+mn-lt"/>
                <a:ea typeface="+mn-ea"/>
                <a:cs typeface="+mn-cs"/>
              </a:rPr>
              <a:t>with all meals and snacks to promote satiety.</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738834"/>
          </a:xfrm>
        </p:spPr>
        <p:txBody>
          <a:bodyPr/>
          <a:lstStyle/>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Glucose may </a:t>
            </a:r>
            <a:r>
              <a:rPr lang="en-US" sz="4000" dirty="0">
                <a:solidFill>
                  <a:schemeClr val="tx1"/>
                </a:solidFill>
                <a:effectLst>
                  <a:outerShdw blurRad="38100" dist="38100" dir="2700000" algn="tl">
                    <a:srgbClr val="000000">
                      <a:alpha val="43137"/>
                    </a:srgbClr>
                  </a:outerShdw>
                </a:effectLst>
                <a:latin typeface="+mn-lt"/>
                <a:ea typeface="+mn-ea"/>
                <a:cs typeface="+mn-cs"/>
              </a:rPr>
              <a:t>be more difficult to control in the morning due to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 dawn </a:t>
            </a:r>
            <a:r>
              <a:rPr lang="en-US" sz="4000" dirty="0">
                <a:solidFill>
                  <a:schemeClr val="tx1"/>
                </a:solidFill>
                <a:effectLst>
                  <a:outerShdw blurRad="38100" dist="38100" dir="2700000" algn="tl">
                    <a:srgbClr val="000000">
                      <a:alpha val="43137"/>
                    </a:srgbClr>
                  </a:outerShdw>
                </a:effectLst>
                <a:latin typeface="+mn-lt"/>
                <a:ea typeface="+mn-ea"/>
                <a:cs typeface="+mn-cs"/>
              </a:rPr>
              <a:t>phenomenon. </a:t>
            </a:r>
            <a:endParaRPr lang="en-US" sz="4000" dirty="0" smtClean="0">
              <a:solidFill>
                <a:schemeClr val="tx1"/>
              </a:solidFill>
              <a:effectLst>
                <a:outerShdw blurRad="38100" dist="38100" dir="2700000" algn="tl">
                  <a:srgbClr val="000000">
                    <a:alpha val="43137"/>
                  </a:srgbClr>
                </a:outerShdw>
              </a:effectLst>
              <a:latin typeface="+mn-lt"/>
              <a:ea typeface="+mn-ea"/>
              <a:cs typeface="+mn-cs"/>
            </a:endParaRP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Therefore</a:t>
            </a:r>
            <a:r>
              <a:rPr lang="en-US" sz="4000" dirty="0">
                <a:solidFill>
                  <a:schemeClr val="tx1"/>
                </a:solidFill>
                <a:effectLst>
                  <a:outerShdw blurRad="38100" dist="38100" dir="2700000" algn="tl">
                    <a:srgbClr val="000000">
                      <a:alpha val="43137"/>
                    </a:srgbClr>
                  </a:outerShdw>
                </a:effectLst>
                <a:latin typeface="+mn-lt"/>
                <a:ea typeface="+mn-ea"/>
                <a:cs typeface="+mn-cs"/>
              </a:rPr>
              <a:t>, women with GDM may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require lower </a:t>
            </a:r>
            <a:r>
              <a:rPr lang="en-US" sz="4000" dirty="0">
                <a:solidFill>
                  <a:schemeClr val="tx1"/>
                </a:solidFill>
                <a:effectLst>
                  <a:outerShdw blurRad="38100" dist="38100" dir="2700000" algn="tl">
                    <a:srgbClr val="000000">
                      <a:alpha val="43137"/>
                    </a:srgbClr>
                  </a:outerShdw>
                </a:effectLst>
                <a:latin typeface="+mn-lt"/>
                <a:ea typeface="+mn-ea"/>
                <a:cs typeface="+mn-cs"/>
              </a:rPr>
              <a:t>carbohydrate consumption to attain desired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glucose concentrations </a:t>
            </a:r>
            <a:r>
              <a:rPr lang="en-US" sz="4000" dirty="0">
                <a:solidFill>
                  <a:schemeClr val="tx1"/>
                </a:solidFill>
                <a:effectLst>
                  <a:outerShdw blurRad="38100" dist="38100" dir="2700000" algn="tl">
                    <a:srgbClr val="000000">
                      <a:alpha val="43137"/>
                    </a:srgbClr>
                  </a:outerShdw>
                </a:effectLst>
                <a:latin typeface="+mn-lt"/>
                <a:ea typeface="+mn-ea"/>
                <a:cs typeface="+mn-cs"/>
              </a:rPr>
              <a:t>after breakfast compared with other meals.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Patients with GDM should be trained in carbohydrate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counting, and </a:t>
            </a:r>
            <a:r>
              <a:rPr lang="en-US" sz="4000" dirty="0">
                <a:solidFill>
                  <a:schemeClr val="tx1"/>
                </a:solidFill>
                <a:effectLst>
                  <a:outerShdw blurRad="38100" dist="38100" dir="2700000" algn="tl">
                    <a:srgbClr val="000000">
                      <a:alpha val="43137"/>
                    </a:srgbClr>
                  </a:outerShdw>
                </a:effectLst>
                <a:latin typeface="+mn-lt"/>
                <a:ea typeface="+mn-ea"/>
                <a:cs typeface="+mn-cs"/>
              </a:rPr>
              <a:t>blood glucose concentrations should be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interpreted in </a:t>
            </a:r>
            <a:r>
              <a:rPr lang="en-US" sz="4000" dirty="0">
                <a:solidFill>
                  <a:schemeClr val="tx1"/>
                </a:solidFill>
                <a:effectLst>
                  <a:outerShdw blurRad="38100" dist="38100" dir="2700000" algn="tl">
                    <a:srgbClr val="000000">
                      <a:alpha val="43137"/>
                    </a:srgbClr>
                  </a:outerShdw>
                </a:effectLst>
                <a:latin typeface="+mn-lt"/>
                <a:ea typeface="+mn-ea"/>
                <a:cs typeface="+mn-cs"/>
              </a:rPr>
              <a:t>the context of food logs that document carbohydrate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intake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2852"/>
            <a:ext cx="7772400" cy="5953148"/>
          </a:xfrm>
        </p:spPr>
        <p:txBody>
          <a:bodyPr/>
          <a:lstStyle/>
          <a:p>
            <a:pPr>
              <a:buNone/>
            </a:pPr>
            <a:r>
              <a:rPr lang="en-US" sz="4000" dirty="0">
                <a:solidFill>
                  <a:schemeClr val="tx1"/>
                </a:solidFill>
                <a:latin typeface="+mn-lt"/>
                <a:ea typeface="+mn-ea"/>
                <a:cs typeface="+mn-cs"/>
              </a:rPr>
              <a:t>A history of GDM is the most </a:t>
            </a:r>
            <a:r>
              <a:rPr lang="en-US" sz="4000" dirty="0" smtClean="0">
                <a:solidFill>
                  <a:schemeClr val="tx1"/>
                </a:solidFill>
                <a:latin typeface="+mn-lt"/>
                <a:ea typeface="+mn-ea"/>
                <a:cs typeface="+mn-cs"/>
              </a:rPr>
              <a:t>significant risk </a:t>
            </a:r>
            <a:r>
              <a:rPr lang="en-US" sz="4000" dirty="0">
                <a:solidFill>
                  <a:schemeClr val="tx1"/>
                </a:solidFill>
                <a:latin typeface="+mn-lt"/>
                <a:ea typeface="+mn-ea"/>
                <a:cs typeface="+mn-cs"/>
              </a:rPr>
              <a:t>factor for GDM. Other risk factors include Asian, </a:t>
            </a:r>
            <a:r>
              <a:rPr lang="en-US" sz="4000" dirty="0" smtClean="0">
                <a:solidFill>
                  <a:schemeClr val="tx1"/>
                </a:solidFill>
                <a:latin typeface="+mn-lt"/>
                <a:ea typeface="+mn-ea"/>
                <a:cs typeface="+mn-cs"/>
              </a:rPr>
              <a:t>Native American</a:t>
            </a:r>
            <a:r>
              <a:rPr lang="en-US" sz="4000" dirty="0">
                <a:solidFill>
                  <a:schemeClr val="tx1"/>
                </a:solidFill>
                <a:latin typeface="+mn-lt"/>
                <a:ea typeface="+mn-ea"/>
                <a:cs typeface="+mn-cs"/>
              </a:rPr>
              <a:t>, Pacific Islander, African American, or Hispanic </a:t>
            </a:r>
            <a:r>
              <a:rPr lang="en-US" sz="4000" dirty="0" smtClean="0">
                <a:solidFill>
                  <a:schemeClr val="tx1"/>
                </a:solidFill>
                <a:latin typeface="+mn-lt"/>
                <a:ea typeface="+mn-ea"/>
                <a:cs typeface="+mn-cs"/>
              </a:rPr>
              <a:t>ethnicity; BMI </a:t>
            </a:r>
            <a:r>
              <a:rPr lang="en-US" sz="4000" dirty="0">
                <a:solidFill>
                  <a:schemeClr val="tx1"/>
                </a:solidFill>
                <a:latin typeface="+mn-lt"/>
                <a:ea typeface="+mn-ea"/>
                <a:cs typeface="+mn-cs"/>
              </a:rPr>
              <a:t>of 25 kg/m2 or greater; diabetes in a first-degree relative;</a:t>
            </a:r>
            <a:endParaRPr lang="en-US" sz="4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When insulin therapy is needed,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consistency of </a:t>
            </a:r>
            <a:r>
              <a:rPr lang="en-US" sz="4000" dirty="0">
                <a:solidFill>
                  <a:schemeClr val="tx1"/>
                </a:solidFill>
                <a:effectLst>
                  <a:outerShdw blurRad="38100" dist="38100" dir="2700000" algn="tl">
                    <a:srgbClr val="000000">
                      <a:alpha val="43137"/>
                    </a:srgbClr>
                  </a:outerShdw>
                </a:effectLst>
                <a:latin typeface="+mn-lt"/>
                <a:ea typeface="+mn-ea"/>
                <a:cs typeface="+mn-cs"/>
              </a:rPr>
              <a:t>carbohydrate intake with meals and snacks is an </a:t>
            </a:r>
            <a:r>
              <a:rPr lang="en-US" sz="4000" dirty="0" smtClean="0">
                <a:solidFill>
                  <a:schemeClr val="tx1"/>
                </a:solidFill>
                <a:effectLst>
                  <a:outerShdw blurRad="38100" dist="38100" dir="2700000" algn="tl">
                    <a:srgbClr val="000000">
                      <a:alpha val="43137"/>
                    </a:srgbClr>
                  </a:outerShdw>
                </a:effectLst>
                <a:latin typeface="+mn-lt"/>
                <a:ea typeface="+mn-ea"/>
                <a:cs typeface="+mn-cs"/>
              </a:rPr>
              <a:t>important focus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 addition to the amount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carbohydrates </a:t>
            </a:r>
            <a:r>
              <a:rPr lang="en-US" sz="4000" dirty="0">
                <a:solidFill>
                  <a:schemeClr val="tx1"/>
                </a:solidFill>
                <a:effectLst>
                  <a:outerShdw blurRad="38100" dist="38100" dir="2700000" algn="tl">
                    <a:srgbClr val="000000">
                      <a:alpha val="43137"/>
                    </a:srgbClr>
                  </a:outerShdw>
                </a:effectLst>
                <a:latin typeface="+mn-lt"/>
                <a:ea typeface="+mn-ea"/>
                <a:cs typeface="+mn-cs"/>
              </a:rPr>
              <a:t>ingested,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the type </a:t>
            </a:r>
            <a:r>
              <a:rPr lang="en-US" sz="4000" dirty="0">
                <a:solidFill>
                  <a:schemeClr val="tx1"/>
                </a:solidFill>
                <a:effectLst>
                  <a:outerShdw blurRad="38100" dist="38100" dir="2700000" algn="tl">
                    <a:srgbClr val="000000">
                      <a:alpha val="43137"/>
                    </a:srgbClr>
                  </a:outerShdw>
                </a:effectLst>
                <a:latin typeface="+mn-lt"/>
                <a:ea typeface="+mn-ea"/>
                <a:cs typeface="+mn-cs"/>
              </a:rPr>
              <a:t>of carbohydrates is important</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643710"/>
          </a:xfrm>
        </p:spPr>
        <p:txBody>
          <a:bodyPr/>
          <a:lstStyle/>
          <a:p>
            <a:pPr>
              <a:buNone/>
            </a:pPr>
            <a:r>
              <a:rPr lang="en-US" sz="4000" dirty="0" smtClean="0">
                <a:effectLst>
                  <a:outerShdw blurRad="38100" dist="38100" dir="2700000" algn="tl">
                    <a:srgbClr val="000000">
                      <a:alpha val="43137"/>
                    </a:srgbClr>
                  </a:outerShdw>
                </a:effectLst>
              </a:rPr>
              <a:t>Intake of complex carbohydrates is preferred to intake of simple carbohydrates because complex carbohydrates are less likely to cause postprandial hyperglycemia .</a:t>
            </a:r>
            <a:endParaRPr lang="en-US" sz="40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09600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Food sources that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are higher </a:t>
            </a:r>
            <a:r>
              <a:rPr lang="en-US" sz="4000" dirty="0">
                <a:solidFill>
                  <a:schemeClr val="tx1"/>
                </a:solidFill>
                <a:effectLst>
                  <a:outerShdw blurRad="38100" dist="38100" dir="2700000" algn="tl">
                    <a:srgbClr val="000000">
                      <a:alpha val="43137"/>
                    </a:srgbClr>
                  </a:outerShdw>
                </a:effectLst>
                <a:latin typeface="+mn-lt"/>
                <a:ea typeface="+mn-ea"/>
                <a:cs typeface="+mn-cs"/>
              </a:rPr>
              <a:t>in complex carbohydrates tend to have a lower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glycemic</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index</a:t>
            </a:r>
            <a:r>
              <a:rPr lang="en-US" sz="4000" dirty="0">
                <a:solidFill>
                  <a:schemeClr val="tx1"/>
                </a:solidFill>
                <a:effectLst>
                  <a:outerShdw blurRad="38100" dist="38100" dir="2700000" algn="tl">
                    <a:srgbClr val="000000">
                      <a:alpha val="43137"/>
                    </a:srgbClr>
                  </a:outerShdw>
                </a:effectLst>
                <a:latin typeface="+mn-lt"/>
                <a:ea typeface="+mn-ea"/>
                <a:cs typeface="+mn-cs"/>
              </a:rPr>
              <a:t>, which blunts the rise in postprandial glucose.</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214282" y="0"/>
            <a:ext cx="864399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a:latin typeface="+mn-lt"/>
              </a:rPr>
              <a:t>Physical Activity</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Together with medical nutrition therapy, physical activity </a:t>
            </a:r>
            <a:r>
              <a:rPr lang="en-US" sz="4000" dirty="0" smtClean="0">
                <a:solidFill>
                  <a:schemeClr val="tx1"/>
                </a:solidFill>
                <a:effectLst>
                  <a:outerShdw blurRad="38100" dist="38100" dir="2700000" algn="tl">
                    <a:srgbClr val="000000">
                      <a:alpha val="43137"/>
                    </a:srgbClr>
                  </a:outerShdw>
                </a:effectLst>
                <a:latin typeface="+mn-lt"/>
                <a:ea typeface="+mn-ea"/>
                <a:cs typeface="+mn-cs"/>
              </a:rPr>
              <a:t>is a </a:t>
            </a:r>
            <a:r>
              <a:rPr lang="en-US" sz="4000" dirty="0">
                <a:solidFill>
                  <a:schemeClr val="tx1"/>
                </a:solidFill>
                <a:effectLst>
                  <a:outerShdw blurRad="38100" dist="38100" dir="2700000" algn="tl">
                    <a:srgbClr val="000000">
                      <a:alpha val="43137"/>
                    </a:srgbClr>
                  </a:outerShdw>
                </a:effectLst>
                <a:latin typeface="+mn-lt"/>
                <a:ea typeface="+mn-ea"/>
                <a:cs typeface="+mn-cs"/>
              </a:rPr>
              <a:t>key component in initial GDM management. </a:t>
            </a:r>
            <a:endParaRPr lang="en-US" sz="4000" dirty="0" smtClean="0">
              <a:solidFill>
                <a:schemeClr val="tx1"/>
              </a:solidFill>
              <a:effectLst>
                <a:outerShdw blurRad="38100" dist="38100" dir="2700000" algn="tl">
                  <a:srgbClr val="000000">
                    <a:alpha val="43137"/>
                  </a:srgbClr>
                </a:outerShdw>
              </a:effectLst>
              <a:latin typeface="+mn-lt"/>
              <a:ea typeface="+mn-ea"/>
              <a:cs typeface="+mn-cs"/>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243918" cy="5953148"/>
          </a:xfrm>
        </p:spPr>
        <p:txBody>
          <a:bodyPr/>
          <a:lstStyle/>
          <a:p>
            <a:pPr>
              <a:buNone/>
            </a:pPr>
            <a:r>
              <a:rPr lang="en-US" sz="4000" dirty="0" smtClean="0">
                <a:effectLst>
                  <a:outerShdw blurRad="38100" dist="38100" dir="2700000" algn="tl">
                    <a:srgbClr val="000000">
                      <a:alpha val="43137"/>
                    </a:srgbClr>
                  </a:outerShdw>
                </a:effectLst>
              </a:rPr>
              <a:t>Physical activity improves insulin sensitivity and reduces both fasting and postprandial glucose concentrations in patients with diabetes.</a:t>
            </a:r>
          </a:p>
          <a:p>
            <a:pPr>
              <a:buNone/>
            </a:pP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73883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ADA, ACOG, and Endocrine Society guidelines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recommend a </a:t>
            </a:r>
            <a:r>
              <a:rPr lang="en-US" sz="4000" dirty="0">
                <a:solidFill>
                  <a:schemeClr val="tx1"/>
                </a:solidFill>
                <a:effectLst>
                  <a:outerShdw blurRad="38100" dist="38100" dir="2700000" algn="tl">
                    <a:srgbClr val="000000">
                      <a:alpha val="43137"/>
                    </a:srgbClr>
                  </a:outerShdw>
                </a:effectLst>
                <a:latin typeface="+mn-lt"/>
                <a:ea typeface="+mn-ea"/>
                <a:cs typeface="+mn-cs"/>
              </a:rPr>
              <a:t>program of moderate exercise consisting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30 minutes </a:t>
            </a:r>
            <a:r>
              <a:rPr lang="en-US" sz="4000" dirty="0">
                <a:solidFill>
                  <a:schemeClr val="tx1"/>
                </a:solidFill>
                <a:effectLst>
                  <a:outerShdw blurRad="38100" dist="38100" dir="2700000" algn="tl">
                    <a:srgbClr val="000000">
                      <a:alpha val="43137"/>
                    </a:srgbClr>
                  </a:outerShdw>
                </a:effectLst>
                <a:latin typeface="+mn-lt"/>
                <a:ea typeface="+mn-ea"/>
                <a:cs typeface="+mn-cs"/>
              </a:rPr>
              <a:t>most days of the week for women with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who have </a:t>
            </a:r>
            <a:r>
              <a:rPr lang="en-US" sz="4000" dirty="0">
                <a:solidFill>
                  <a:schemeClr val="tx1"/>
                </a:solidFill>
                <a:effectLst>
                  <a:outerShdw blurRad="38100" dist="38100" dir="2700000" algn="tl">
                    <a:srgbClr val="000000">
                      <a:alpha val="43137"/>
                    </a:srgbClr>
                  </a:outerShdw>
                </a:effectLst>
                <a:latin typeface="+mn-lt"/>
                <a:ea typeface="+mn-ea"/>
                <a:cs typeface="+mn-cs"/>
              </a:rPr>
              <a:t>no medical or obstetric contraindications to </a:t>
            </a:r>
            <a:r>
              <a:rPr lang="en-US" sz="4000" dirty="0" smtClean="0">
                <a:solidFill>
                  <a:schemeClr val="tx1"/>
                </a:solidFill>
                <a:effectLst>
                  <a:outerShdw blurRad="38100" dist="38100" dir="2700000" algn="tl">
                    <a:srgbClr val="000000">
                      <a:alpha val="43137"/>
                    </a:srgbClr>
                  </a:outerShdw>
                </a:effectLst>
                <a:latin typeface="+mn-lt"/>
                <a:ea typeface="+mn-ea"/>
                <a:cs typeface="+mn-cs"/>
              </a:rPr>
              <a:t>physical activity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Examples of </a:t>
            </a:r>
            <a:r>
              <a:rPr lang="en-US" sz="4000" dirty="0">
                <a:solidFill>
                  <a:schemeClr val="tx1"/>
                </a:solidFill>
                <a:effectLst>
                  <a:outerShdw blurRad="38100" dist="38100" dir="2700000" algn="tl">
                    <a:srgbClr val="000000">
                      <a:alpha val="43137"/>
                    </a:srgbClr>
                  </a:outerShdw>
                </a:effectLst>
                <a:latin typeface="+mn-lt"/>
                <a:ea typeface="+mn-ea"/>
                <a:cs typeface="+mn-cs"/>
              </a:rPr>
              <a:t>moderate exercise include brisk walking, recumbent </a:t>
            </a:r>
            <a:r>
              <a:rPr lang="en-US" sz="4000" dirty="0" smtClean="0">
                <a:solidFill>
                  <a:schemeClr val="tx1"/>
                </a:solidFill>
                <a:effectLst>
                  <a:outerShdw blurRad="38100" dist="38100" dir="2700000" algn="tl">
                    <a:srgbClr val="000000">
                      <a:alpha val="43137"/>
                    </a:srgbClr>
                  </a:outerShdw>
                </a:effectLst>
                <a:latin typeface="+mn-lt"/>
                <a:ea typeface="+mn-ea"/>
                <a:cs typeface="+mn-cs"/>
              </a:rPr>
              <a:t>bicycling, or </a:t>
            </a:r>
            <a:r>
              <a:rPr lang="en-US" sz="4000" dirty="0">
                <a:solidFill>
                  <a:schemeClr val="tx1"/>
                </a:solidFill>
                <a:effectLst>
                  <a:outerShdw blurRad="38100" dist="38100" dir="2700000" algn="tl">
                    <a:srgbClr val="000000">
                      <a:alpha val="43137"/>
                    </a:srgbClr>
                  </a:outerShdw>
                </a:effectLst>
                <a:latin typeface="+mn-lt"/>
                <a:ea typeface="+mn-ea"/>
                <a:cs typeface="+mn-cs"/>
              </a:rPr>
              <a:t>10 minutes of seated arm exercises after each meal.</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290"/>
            <a:ext cx="7772400" cy="5881710"/>
          </a:xfrm>
        </p:spPr>
        <p:txBody>
          <a:bodyPr/>
          <a:lstStyle/>
          <a:p>
            <a:pPr>
              <a:buNone/>
            </a:pPr>
            <a:r>
              <a:rPr lang="en-US" sz="3600" dirty="0" smtClean="0">
                <a:solidFill>
                  <a:schemeClr val="tx1"/>
                </a:solidFill>
                <a:latin typeface="+mn-lt"/>
                <a:ea typeface="+mn-ea"/>
                <a:cs typeface="+mn-cs"/>
              </a:rPr>
              <a:t>Excessive early </a:t>
            </a:r>
            <a:r>
              <a:rPr lang="en-US" sz="3600" dirty="0">
                <a:solidFill>
                  <a:schemeClr val="tx1"/>
                </a:solidFill>
                <a:latin typeface="+mn-lt"/>
                <a:ea typeface="+mn-ea"/>
                <a:cs typeface="+mn-cs"/>
              </a:rPr>
              <a:t>gestational weight gain (first-trimester weight gain of 2 </a:t>
            </a:r>
            <a:r>
              <a:rPr lang="en-US" sz="3600" dirty="0" smtClean="0">
                <a:solidFill>
                  <a:schemeClr val="tx1"/>
                </a:solidFill>
                <a:latin typeface="+mn-lt"/>
                <a:ea typeface="+mn-ea"/>
                <a:cs typeface="+mn-cs"/>
              </a:rPr>
              <a:t>kg  </a:t>
            </a:r>
            <a:r>
              <a:rPr lang="en-US" sz="3600" dirty="0">
                <a:solidFill>
                  <a:schemeClr val="tx1"/>
                </a:solidFill>
                <a:latin typeface="+mn-lt"/>
                <a:ea typeface="+mn-ea"/>
                <a:cs typeface="+mn-cs"/>
              </a:rPr>
              <a:t>plus second-trimester weight gain per week of 0.6 kg </a:t>
            </a:r>
            <a:r>
              <a:rPr lang="en-US" sz="3600" dirty="0" smtClean="0">
                <a:solidFill>
                  <a:schemeClr val="tx1"/>
                </a:solidFill>
                <a:latin typeface="+mn-lt"/>
                <a:ea typeface="+mn-ea"/>
                <a:cs typeface="+mn-cs"/>
              </a:rPr>
              <a:t>for </a:t>
            </a:r>
            <a:r>
              <a:rPr lang="en-US" sz="3600" dirty="0">
                <a:solidFill>
                  <a:schemeClr val="tx1"/>
                </a:solidFill>
                <a:latin typeface="+mn-lt"/>
                <a:ea typeface="+mn-ea"/>
                <a:cs typeface="+mn-cs"/>
              </a:rPr>
              <a:t>underweight, 0.45 kg </a:t>
            </a: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for normal weight, 0.32 kg </a:t>
            </a:r>
            <a:r>
              <a:rPr lang="en-US" sz="3600" dirty="0" smtClean="0">
                <a:solidFill>
                  <a:schemeClr val="tx1"/>
                </a:solidFill>
                <a:latin typeface="+mn-lt"/>
                <a:ea typeface="+mn-ea"/>
                <a:cs typeface="+mn-cs"/>
              </a:rPr>
              <a:t>for overweight</a:t>
            </a:r>
            <a:r>
              <a:rPr lang="en-US" sz="3600" dirty="0">
                <a:solidFill>
                  <a:schemeClr val="tx1"/>
                </a:solidFill>
                <a:latin typeface="+mn-lt"/>
                <a:ea typeface="+mn-ea"/>
                <a:cs typeface="+mn-cs"/>
              </a:rPr>
              <a:t>, and 0.27 kg </a:t>
            </a:r>
            <a:r>
              <a:rPr lang="en-US" sz="3600" dirty="0" smtClean="0">
                <a:solidFill>
                  <a:schemeClr val="tx1"/>
                </a:solidFill>
                <a:latin typeface="+mn-lt"/>
                <a:ea typeface="+mn-ea"/>
                <a:cs typeface="+mn-cs"/>
              </a:rPr>
              <a:t>for </a:t>
            </a:r>
            <a:r>
              <a:rPr lang="en-US" sz="3600" dirty="0">
                <a:solidFill>
                  <a:schemeClr val="tx1"/>
                </a:solidFill>
                <a:latin typeface="+mn-lt"/>
                <a:ea typeface="+mn-ea"/>
                <a:cs typeface="+mn-cs"/>
              </a:rPr>
              <a:t>women with obesity); </a:t>
            </a:r>
            <a:r>
              <a:rPr lang="en-US" sz="3600" dirty="0" err="1" smtClean="0">
                <a:solidFill>
                  <a:schemeClr val="tx1"/>
                </a:solidFill>
                <a:latin typeface="+mn-lt"/>
                <a:ea typeface="+mn-ea"/>
                <a:cs typeface="+mn-cs"/>
              </a:rPr>
              <a:t>macrosomia</a:t>
            </a:r>
            <a:r>
              <a:rPr lang="en-US" sz="3600" dirty="0" smtClean="0"/>
              <a:t> </a:t>
            </a:r>
            <a:r>
              <a:rPr lang="en-US" sz="3600" dirty="0" smtClean="0">
                <a:solidFill>
                  <a:schemeClr val="tx1"/>
                </a:solidFill>
                <a:latin typeface="+mn-lt"/>
                <a:ea typeface="+mn-ea"/>
                <a:cs typeface="+mn-cs"/>
              </a:rPr>
              <a:t>in </a:t>
            </a:r>
            <a:r>
              <a:rPr lang="en-US" sz="3600" dirty="0">
                <a:solidFill>
                  <a:schemeClr val="tx1"/>
                </a:solidFill>
                <a:latin typeface="+mn-lt"/>
                <a:ea typeface="+mn-ea"/>
                <a:cs typeface="+mn-cs"/>
              </a:rPr>
              <a:t>a previous pregnancy; maternal age older than 35; and weight </a:t>
            </a:r>
            <a:r>
              <a:rPr lang="en-US" sz="3600" dirty="0" smtClean="0">
                <a:solidFill>
                  <a:schemeClr val="tx1"/>
                </a:solidFill>
                <a:latin typeface="+mn-lt"/>
                <a:ea typeface="+mn-ea"/>
                <a:cs typeface="+mn-cs"/>
              </a:rPr>
              <a:t>gain of </a:t>
            </a:r>
            <a:r>
              <a:rPr lang="en-US" sz="3600" dirty="0">
                <a:solidFill>
                  <a:schemeClr val="tx1"/>
                </a:solidFill>
                <a:latin typeface="+mn-lt"/>
                <a:ea typeface="+mn-ea"/>
                <a:cs typeface="+mn-cs"/>
              </a:rPr>
              <a:t>more than 5 </a:t>
            </a:r>
            <a:r>
              <a:rPr lang="en-US" sz="3600" dirty="0" smtClean="0">
                <a:solidFill>
                  <a:schemeClr val="tx1"/>
                </a:solidFill>
                <a:latin typeface="+mn-lt"/>
                <a:ea typeface="+mn-ea"/>
                <a:cs typeface="+mn-cs"/>
              </a:rPr>
              <a:t>kg since </a:t>
            </a:r>
            <a:r>
              <a:rPr lang="en-US" sz="3600" dirty="0">
                <a:solidFill>
                  <a:schemeClr val="tx1"/>
                </a:solidFill>
                <a:latin typeface="+mn-lt"/>
                <a:ea typeface="+mn-ea"/>
                <a:cs typeface="+mn-cs"/>
              </a:rPr>
              <a:t>18 years of age </a:t>
            </a:r>
            <a:r>
              <a:rPr lang="en-US" sz="3600" dirty="0" smtClean="0">
                <a:solidFill>
                  <a:schemeClr val="tx1"/>
                </a:solidFill>
                <a:latin typeface="+mn-lt"/>
                <a:ea typeface="+mn-ea"/>
                <a:cs typeface="+mn-cs"/>
              </a:rPr>
              <a:t>.</a:t>
            </a:r>
            <a:endParaRPr lang="en-US" sz="36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81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Although many </a:t>
            </a:r>
            <a:r>
              <a:rPr lang="en-US" sz="4000" dirty="0" smtClean="0">
                <a:solidFill>
                  <a:schemeClr val="tx1"/>
                </a:solidFill>
                <a:effectLst>
                  <a:outerShdw blurRad="38100" dist="38100" dir="2700000" algn="tl">
                    <a:srgbClr val="000000">
                      <a:alpha val="43137"/>
                    </a:srgbClr>
                  </a:outerShdw>
                </a:effectLst>
                <a:latin typeface="+mn-lt"/>
                <a:ea typeface="+mn-ea"/>
                <a:cs typeface="+mn-cs"/>
              </a:rPr>
              <a:t>randomized controlled </a:t>
            </a:r>
            <a:r>
              <a:rPr lang="en-US" sz="4000" dirty="0">
                <a:solidFill>
                  <a:schemeClr val="tx1"/>
                </a:solidFill>
                <a:effectLst>
                  <a:outerShdw blurRad="38100" dist="38100" dir="2700000" algn="tl">
                    <a:srgbClr val="000000">
                      <a:alpha val="43137"/>
                    </a:srgbClr>
                  </a:outerShdw>
                </a:effectLst>
                <a:latin typeface="+mn-lt"/>
                <a:ea typeface="+mn-ea"/>
                <a:cs typeface="+mn-cs"/>
              </a:rPr>
              <a:t>trials </a:t>
            </a:r>
            <a:r>
              <a:rPr lang="en-US" sz="4000" dirty="0" smtClean="0">
                <a:solidFill>
                  <a:schemeClr val="tx1"/>
                </a:solidFill>
                <a:effectLst>
                  <a:outerShdw blurRad="38100" dist="38100" dir="2700000" algn="tl">
                    <a:srgbClr val="000000">
                      <a:alpha val="43137"/>
                    </a:srgbClr>
                  </a:outerShdw>
                </a:effectLst>
                <a:latin typeface="+mn-lt"/>
                <a:ea typeface="+mn-ea"/>
                <a:cs typeface="+mn-cs"/>
              </a:rPr>
              <a:t>support the </a:t>
            </a:r>
            <a:r>
              <a:rPr lang="en-US" sz="4000" dirty="0">
                <a:solidFill>
                  <a:schemeClr val="tx1"/>
                </a:solidFill>
                <a:effectLst>
                  <a:outerShdw blurRad="38100" dist="38100" dir="2700000" algn="tl">
                    <a:srgbClr val="000000">
                      <a:alpha val="43137"/>
                    </a:srgbClr>
                  </a:outerShdw>
                </a:effectLst>
                <a:latin typeface="+mn-lt"/>
                <a:ea typeface="+mn-ea"/>
                <a:cs typeface="+mn-cs"/>
              </a:rPr>
              <a:t>benefits of physical activity in </a:t>
            </a:r>
            <a:r>
              <a:rPr lang="en-US" sz="4000" dirty="0" err="1">
                <a:solidFill>
                  <a:schemeClr val="tx1"/>
                </a:solidFill>
                <a:effectLst>
                  <a:outerShdw blurRad="38100" dist="38100" dir="2700000" algn="tl">
                    <a:srgbClr val="000000">
                      <a:alpha val="43137"/>
                    </a:srgbClr>
                  </a:outerShdw>
                </a:effectLst>
                <a:latin typeface="+mn-lt"/>
                <a:ea typeface="+mn-ea"/>
                <a:cs typeface="+mn-cs"/>
              </a:rPr>
              <a:t>nonpregnant</a:t>
            </a:r>
            <a:r>
              <a:rPr lang="en-US" sz="4000" dirty="0">
                <a:solidFill>
                  <a:schemeClr val="tx1"/>
                </a:solidFill>
                <a:effectLst>
                  <a:outerShdw blurRad="38100" dist="38100" dir="2700000" algn="tl">
                    <a:srgbClr val="000000">
                      <a:alpha val="43137"/>
                    </a:srgbClr>
                  </a:outerShdw>
                </a:effectLst>
                <a:latin typeface="+mn-lt"/>
                <a:ea typeface="+mn-ea"/>
                <a:cs typeface="+mn-cs"/>
              </a:rPr>
              <a:t> adults </a:t>
            </a:r>
            <a:r>
              <a:rPr lang="en-US" sz="4000" dirty="0" smtClean="0">
                <a:solidFill>
                  <a:schemeClr val="tx1"/>
                </a:solidFill>
                <a:effectLst>
                  <a:outerShdw blurRad="38100" dist="38100" dir="2700000" algn="tl">
                    <a:srgbClr val="000000">
                      <a:alpha val="43137"/>
                    </a:srgbClr>
                  </a:outerShdw>
                </a:effectLst>
                <a:latin typeface="+mn-lt"/>
                <a:ea typeface="+mn-ea"/>
                <a:cs typeface="+mn-cs"/>
              </a:rPr>
              <a:t>with diabetes</a:t>
            </a:r>
            <a:r>
              <a:rPr lang="en-US" sz="4000" dirty="0">
                <a:solidFill>
                  <a:schemeClr val="tx1"/>
                </a:solidFill>
                <a:effectLst>
                  <a:outerShdw blurRad="38100" dist="38100" dir="2700000" algn="tl">
                    <a:srgbClr val="000000">
                      <a:alpha val="43137"/>
                    </a:srgbClr>
                  </a:outerShdw>
                </a:effectLst>
                <a:latin typeface="+mn-lt"/>
                <a:ea typeface="+mn-ea"/>
                <a:cs typeface="+mn-cs"/>
              </a:rPr>
              <a:t>, evidence of improved outcomes in GDM is limited.</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Although evidence is limited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for improvement </a:t>
            </a:r>
            <a:r>
              <a:rPr lang="en-US" sz="4000" dirty="0">
                <a:solidFill>
                  <a:schemeClr val="tx1"/>
                </a:solidFill>
                <a:effectLst>
                  <a:outerShdw blurRad="38100" dist="38100" dir="2700000" algn="tl">
                    <a:srgbClr val="000000">
                      <a:alpha val="43137"/>
                    </a:srgbClr>
                  </a:outerShdw>
                </a:effectLst>
                <a:latin typeface="+mn-lt"/>
                <a:ea typeface="+mn-ea"/>
                <a:cs typeface="+mn-cs"/>
              </a:rPr>
              <a:t>in maternal and </a:t>
            </a:r>
            <a:r>
              <a:rPr lang="en-US" sz="4000" dirty="0" err="1">
                <a:solidFill>
                  <a:schemeClr val="tx1"/>
                </a:solidFill>
                <a:effectLst>
                  <a:outerShdw blurRad="38100" dist="38100" dir="2700000" algn="tl">
                    <a:srgbClr val="000000">
                      <a:alpha val="43137"/>
                    </a:srgbClr>
                  </a:outerShdw>
                </a:effectLst>
                <a:latin typeface="+mn-lt"/>
                <a:ea typeface="+mn-ea"/>
                <a:cs typeface="+mn-cs"/>
              </a:rPr>
              <a:t>perinatal</a:t>
            </a:r>
            <a:r>
              <a:rPr lang="en-US" sz="4000" dirty="0">
                <a:solidFill>
                  <a:schemeClr val="tx1"/>
                </a:solidFill>
                <a:effectLst>
                  <a:outerShdw blurRad="38100" dist="38100" dir="2700000" algn="tl">
                    <a:srgbClr val="000000">
                      <a:alpha val="43137"/>
                    </a:srgbClr>
                  </a:outerShdw>
                </a:effectLst>
                <a:latin typeface="+mn-lt"/>
                <a:ea typeface="+mn-ea"/>
                <a:cs typeface="+mn-cs"/>
              </a:rPr>
              <a:t> outcomes, a regimen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moderate </a:t>
            </a:r>
            <a:r>
              <a:rPr lang="en-US" sz="4000" dirty="0">
                <a:solidFill>
                  <a:schemeClr val="tx1"/>
                </a:solidFill>
                <a:effectLst>
                  <a:outerShdw blurRad="38100" dist="38100" dir="2700000" algn="tl">
                    <a:srgbClr val="000000">
                      <a:alpha val="43137"/>
                    </a:srgbClr>
                  </a:outerShdw>
                </a:effectLst>
                <a:latin typeface="+mn-lt"/>
                <a:ea typeface="+mn-ea"/>
                <a:cs typeface="+mn-cs"/>
              </a:rPr>
              <a:t>exercise helps control maternal blood glucose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and should </a:t>
            </a:r>
            <a:r>
              <a:rPr lang="en-US" sz="4000" dirty="0">
                <a:solidFill>
                  <a:schemeClr val="tx1"/>
                </a:solidFill>
                <a:effectLst>
                  <a:outerShdw blurRad="38100" dist="38100" dir="2700000" algn="tl">
                    <a:srgbClr val="000000">
                      <a:alpha val="43137"/>
                    </a:srgbClr>
                  </a:outerShdw>
                </a:effectLst>
                <a:latin typeface="+mn-lt"/>
                <a:ea typeface="+mn-ea"/>
                <a:cs typeface="+mn-cs"/>
              </a:rPr>
              <a:t>be recommended for most women with GDM.</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000240"/>
            <a:ext cx="7772400" cy="1143000"/>
          </a:xfrm>
        </p:spPr>
        <p:txBody>
          <a:bodyPr/>
          <a:lstStyle/>
          <a:p>
            <a:r>
              <a:rPr lang="en-US" b="1" dirty="0"/>
              <a:t>DRUG THERAPY FOR GDM</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900"/>
            <a:ext cx="8429684" cy="1143000"/>
          </a:xfrm>
        </p:spPr>
        <p:txBody>
          <a:bodyPr/>
          <a:lstStyle/>
          <a:p>
            <a:pPr algn="l"/>
            <a:r>
              <a:rPr lang="en-US" sz="3600" b="1" dirty="0"/>
              <a:t>Suggested Thresholds for </a:t>
            </a:r>
            <a:r>
              <a:rPr lang="en-US" sz="3600" b="1" dirty="0" smtClean="0"/>
              <a:t>Initiation:</a:t>
            </a:r>
            <a:endParaRPr lang="en-US" sz="3600" dirty="0"/>
          </a:p>
        </p:txBody>
      </p:sp>
      <p:sp>
        <p:nvSpPr>
          <p:cNvPr id="3" name="Content Placeholder 2"/>
          <p:cNvSpPr>
            <a:spLocks noGrp="1"/>
          </p:cNvSpPr>
          <p:nvPr>
            <p:ph idx="1"/>
          </p:nvPr>
        </p:nvSpPr>
        <p:spPr>
          <a:xfrm>
            <a:off x="0" y="1285860"/>
            <a:ext cx="7772400" cy="478634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With appropriate lifestyle modification, 70%–85%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women with </a:t>
            </a:r>
            <a:r>
              <a:rPr lang="en-US" sz="4000" dirty="0">
                <a:solidFill>
                  <a:schemeClr val="tx1"/>
                </a:solidFill>
                <a:effectLst>
                  <a:outerShdw blurRad="38100" dist="38100" dir="2700000" algn="tl">
                    <a:srgbClr val="000000">
                      <a:alpha val="43137"/>
                    </a:srgbClr>
                  </a:outerShdw>
                </a:effectLst>
                <a:latin typeface="+mn-lt"/>
                <a:ea typeface="+mn-ea"/>
                <a:cs typeface="+mn-cs"/>
              </a:rPr>
              <a:t>GDM can achieve adequate glucose control </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endParaRPr lang="en-US" sz="4000" dirty="0">
              <a:solidFill>
                <a:schemeClr val="tx1"/>
              </a:solidFill>
              <a:effectLst>
                <a:outerShdw blurRad="38100" dist="38100" dir="2700000" algn="tl">
                  <a:srgbClr val="000000">
                    <a:alpha val="43137"/>
                  </a:srgbClr>
                </a:outerShdw>
              </a:effectLst>
              <a:latin typeface="+mn-lt"/>
              <a:ea typeface="+mn-ea"/>
              <a:cs typeface="+mn-cs"/>
            </a:endParaRPr>
          </a:p>
          <a:p>
            <a:pPr>
              <a:buNone/>
            </a:pP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429396"/>
          </a:xfrm>
        </p:spPr>
        <p:txBody>
          <a:bodyPr/>
          <a:lstStyle/>
          <a:p>
            <a:pPr>
              <a:buNone/>
            </a:pPr>
            <a:r>
              <a:rPr lang="en-US" sz="4400" dirty="0" smtClean="0">
                <a:effectLst>
                  <a:outerShdw blurRad="38100" dist="38100" dir="2700000" algn="tl">
                    <a:srgbClr val="000000">
                      <a:alpha val="43137"/>
                    </a:srgbClr>
                  </a:outerShdw>
                </a:effectLst>
              </a:rPr>
              <a:t>Drug therapy should be considered when medical nutrition therapy and moderate physical activity fail to achieve glucose goals within 1–2 weeks.</a:t>
            </a:r>
          </a:p>
          <a:p>
            <a:pPr>
              <a:buNone/>
            </a:pPr>
            <a:endParaRPr lang="en-US" sz="44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7772400" cy="5667396"/>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Little consensus exists </a:t>
            </a:r>
            <a:r>
              <a:rPr lang="en-US" sz="3600" dirty="0" smtClean="0">
                <a:solidFill>
                  <a:schemeClr val="tx1"/>
                </a:solidFill>
                <a:effectLst>
                  <a:outerShdw blurRad="38100" dist="38100" dir="2700000" algn="tl">
                    <a:srgbClr val="000000">
                      <a:alpha val="43137"/>
                    </a:srgbClr>
                  </a:outerShdw>
                </a:effectLst>
                <a:latin typeface="+mn-lt"/>
                <a:ea typeface="+mn-ea"/>
                <a:cs typeface="+mn-cs"/>
              </a:rPr>
              <a:t>regarding the </a:t>
            </a:r>
            <a:r>
              <a:rPr lang="en-US" sz="3600" dirty="0">
                <a:solidFill>
                  <a:schemeClr val="tx1"/>
                </a:solidFill>
                <a:effectLst>
                  <a:outerShdw blurRad="38100" dist="38100" dir="2700000" algn="tl">
                    <a:srgbClr val="000000">
                      <a:alpha val="43137"/>
                    </a:srgbClr>
                  </a:outerShdw>
                </a:effectLst>
                <a:latin typeface="+mn-lt"/>
                <a:ea typeface="+mn-ea"/>
                <a:cs typeface="+mn-cs"/>
              </a:rPr>
              <a:t>threshold glucose values that should trigger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initiation of </a:t>
            </a:r>
            <a:r>
              <a:rPr lang="en-US" sz="3600" dirty="0">
                <a:solidFill>
                  <a:schemeClr val="tx1"/>
                </a:solidFill>
                <a:effectLst>
                  <a:outerShdw blurRad="38100" dist="38100" dir="2700000" algn="tl">
                    <a:srgbClr val="000000">
                      <a:alpha val="43137"/>
                    </a:srgbClr>
                  </a:outerShdw>
                </a:effectLst>
                <a:latin typeface="+mn-lt"/>
                <a:ea typeface="+mn-ea"/>
                <a:cs typeface="+mn-cs"/>
              </a:rPr>
              <a:t>drug therapy</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A systematic review and meta-analysis </a:t>
            </a:r>
            <a:r>
              <a:rPr lang="en-US" sz="3600" dirty="0" smtClean="0">
                <a:solidFill>
                  <a:schemeClr val="tx1"/>
                </a:solidFill>
                <a:effectLst>
                  <a:outerShdw blurRad="38100" dist="38100" dir="2700000" algn="tl">
                    <a:srgbClr val="000000">
                      <a:alpha val="43137"/>
                    </a:srgbClr>
                  </a:outerShdw>
                </a:effectLst>
                <a:latin typeface="+mn-lt"/>
                <a:ea typeface="+mn-ea"/>
                <a:cs typeface="+mn-cs"/>
              </a:rPr>
              <a:t>found no </a:t>
            </a:r>
            <a:r>
              <a:rPr lang="en-US" sz="3600" dirty="0">
                <a:solidFill>
                  <a:schemeClr val="tx1"/>
                </a:solidFill>
                <a:effectLst>
                  <a:outerShdw blurRad="38100" dist="38100" dir="2700000" algn="tl">
                    <a:srgbClr val="000000">
                      <a:alpha val="43137"/>
                    </a:srgbClr>
                  </a:outerShdw>
                </a:effectLst>
                <a:latin typeface="+mn-lt"/>
                <a:ea typeface="+mn-ea"/>
                <a:cs typeface="+mn-cs"/>
              </a:rPr>
              <a:t>evidence to support that maternal and infant </a:t>
            </a:r>
            <a:r>
              <a:rPr lang="en-US" sz="3600" dirty="0" smtClean="0">
                <a:solidFill>
                  <a:schemeClr val="tx1"/>
                </a:solidFill>
                <a:effectLst>
                  <a:outerShdw blurRad="38100" dist="38100" dir="2700000" algn="tl">
                    <a:srgbClr val="000000">
                      <a:alpha val="43137"/>
                    </a:srgbClr>
                  </a:outerShdw>
                </a:effectLst>
                <a:latin typeface="+mn-lt"/>
                <a:ea typeface="+mn-ea"/>
                <a:cs typeface="+mn-cs"/>
              </a:rPr>
              <a:t>outcomes were </a:t>
            </a:r>
            <a:r>
              <a:rPr lang="en-US" sz="3600" dirty="0">
                <a:solidFill>
                  <a:schemeClr val="tx1"/>
                </a:solidFill>
                <a:effectLst>
                  <a:outerShdw blurRad="38100" dist="38100" dir="2700000" algn="tl">
                    <a:srgbClr val="000000">
                      <a:alpha val="43137"/>
                    </a:srgbClr>
                  </a:outerShdw>
                </a:effectLst>
                <a:latin typeface="+mn-lt"/>
                <a:ea typeface="+mn-ea"/>
                <a:cs typeface="+mn-cs"/>
              </a:rPr>
              <a:t>affected by the glucose concentration at initiation </a:t>
            </a:r>
            <a:r>
              <a:rPr lang="en-US" sz="3600" dirty="0" smtClean="0">
                <a:solidFill>
                  <a:schemeClr val="tx1"/>
                </a:solidFill>
                <a:effectLst>
                  <a:outerShdw blurRad="38100" dist="38100" dir="2700000" algn="tl">
                    <a:srgbClr val="000000">
                      <a:alpha val="43137"/>
                    </a:srgbClr>
                  </a:outerShdw>
                </a:effectLst>
                <a:latin typeface="+mn-lt"/>
                <a:ea typeface="+mn-ea"/>
                <a:cs typeface="+mn-cs"/>
              </a:rPr>
              <a:t>of drug </a:t>
            </a:r>
            <a:r>
              <a:rPr lang="en-US" sz="3600" dirty="0">
                <a:solidFill>
                  <a:schemeClr val="tx1"/>
                </a:solidFill>
                <a:effectLst>
                  <a:outerShdw blurRad="38100" dist="38100" dir="2700000" algn="tl">
                    <a:srgbClr val="000000">
                      <a:alpha val="43137"/>
                    </a:srgbClr>
                  </a:outerShdw>
                </a:effectLst>
                <a:latin typeface="+mn-lt"/>
                <a:ea typeface="+mn-ea"/>
                <a:cs typeface="+mn-cs"/>
              </a:rPr>
              <a:t>therapy for GDM </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7772400" cy="609600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One approach is to initiate </a:t>
            </a:r>
            <a:r>
              <a:rPr lang="en-US" sz="4000" dirty="0" smtClean="0">
                <a:solidFill>
                  <a:schemeClr val="tx1"/>
                </a:solidFill>
                <a:effectLst>
                  <a:outerShdw blurRad="38100" dist="38100" dir="2700000" algn="tl">
                    <a:srgbClr val="000000">
                      <a:alpha val="43137"/>
                    </a:srgbClr>
                  </a:outerShdw>
                </a:effectLst>
                <a:latin typeface="+mn-lt"/>
                <a:ea typeface="+mn-ea"/>
                <a:cs typeface="+mn-cs"/>
              </a:rPr>
              <a:t>pharmacologic therapy </a:t>
            </a:r>
            <a:r>
              <a:rPr lang="en-US" sz="4000" dirty="0">
                <a:solidFill>
                  <a:schemeClr val="tx1"/>
                </a:solidFill>
                <a:effectLst>
                  <a:outerShdw blurRad="38100" dist="38100" dir="2700000" algn="tl">
                    <a:srgbClr val="000000">
                      <a:alpha val="43137"/>
                    </a:srgbClr>
                  </a:outerShdw>
                </a:effectLst>
                <a:latin typeface="+mn-lt"/>
                <a:ea typeface="+mn-ea"/>
                <a:cs typeface="+mn-cs"/>
              </a:rPr>
              <a:t>if </a:t>
            </a:r>
            <a:r>
              <a:rPr lang="en-US" sz="4000" dirty="0" smtClean="0">
                <a:solidFill>
                  <a:schemeClr val="tx1"/>
                </a:solidFill>
                <a:effectLst>
                  <a:outerShdw blurRad="38100" dist="38100" dir="2700000" algn="tl">
                    <a:srgbClr val="000000">
                      <a:alpha val="43137"/>
                    </a:srgbClr>
                  </a:outerShdw>
                </a:effectLst>
                <a:latin typeface="+mn-lt"/>
                <a:ea typeface="+mn-ea"/>
                <a:cs typeface="+mn-cs"/>
              </a:rPr>
              <a:t>most glucose </a:t>
            </a:r>
            <a:r>
              <a:rPr lang="en-US" sz="4000" dirty="0">
                <a:solidFill>
                  <a:schemeClr val="tx1"/>
                </a:solidFill>
                <a:effectLst>
                  <a:outerShdw blurRad="38100" dist="38100" dir="2700000" algn="tl">
                    <a:srgbClr val="000000">
                      <a:alpha val="43137"/>
                    </a:srgbClr>
                  </a:outerShdw>
                </a:effectLst>
                <a:latin typeface="+mn-lt"/>
                <a:ea typeface="+mn-ea"/>
                <a:cs typeface="+mn-cs"/>
              </a:rPr>
              <a:t>values within a 1-week period are elevated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Landon 2009</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215106"/>
          </a:xfrm>
        </p:spPr>
        <p:txBody>
          <a:bodyPr/>
          <a:lstStyle/>
          <a:p>
            <a:pPr>
              <a:buNone/>
            </a:pPr>
            <a:r>
              <a:rPr lang="en-US" sz="3600" dirty="0" smtClean="0">
                <a:effectLst>
                  <a:outerShdw blurRad="38100" dist="38100" dir="2700000" algn="tl">
                    <a:srgbClr val="000000">
                      <a:alpha val="43137"/>
                    </a:srgbClr>
                  </a:outerShdw>
                </a:effectLst>
              </a:rPr>
              <a:t>The ACOG guidelines support initiating drug therapy for GDM if fasting glucose concentrations routinely exceed 95 mg/</a:t>
            </a:r>
            <a:r>
              <a:rPr lang="en-US" sz="3600" dirty="0" err="1" smtClean="0">
                <a:effectLst>
                  <a:outerShdw blurRad="38100" dist="38100" dir="2700000" algn="tl">
                    <a:srgbClr val="000000">
                      <a:alpha val="43137"/>
                    </a:srgbClr>
                  </a:outerShdw>
                </a:effectLst>
              </a:rPr>
              <a:t>dL</a:t>
            </a:r>
            <a:r>
              <a:rPr lang="en-US" sz="3600" dirty="0" smtClean="0">
                <a:effectLst>
                  <a:outerShdw blurRad="38100" dist="38100" dir="2700000" algn="tl">
                    <a:srgbClr val="000000">
                      <a:alpha val="43137"/>
                    </a:srgbClr>
                  </a:outerShdw>
                </a:effectLst>
              </a:rPr>
              <a:t> (five of seven during the past week), 1-hour glucose concentrations routinely exceed 140 mg/</a:t>
            </a:r>
            <a:r>
              <a:rPr lang="en-US" sz="3600" dirty="0" err="1" smtClean="0">
                <a:effectLst>
                  <a:outerShdw blurRad="38100" dist="38100" dir="2700000" algn="tl">
                    <a:srgbClr val="000000">
                      <a:alpha val="43137"/>
                    </a:srgbClr>
                  </a:outerShdw>
                </a:effectLst>
              </a:rPr>
              <a:t>dL</a:t>
            </a:r>
            <a:r>
              <a:rPr lang="en-US" sz="3600" dirty="0" smtClean="0">
                <a:effectLst>
                  <a:outerShdw blurRad="38100" dist="38100" dir="2700000" algn="tl">
                    <a:srgbClr val="000000">
                      <a:alpha val="43137"/>
                    </a:srgbClr>
                  </a:outerShdw>
                </a:effectLst>
              </a:rPr>
              <a:t> (three of seven), or 2-hour glucose concentrations routinely exceed 120 mg/</a:t>
            </a:r>
            <a:r>
              <a:rPr lang="en-US" sz="3600" dirty="0" err="1" smtClean="0">
                <a:effectLst>
                  <a:outerShdw blurRad="38100" dist="38100" dir="2700000" algn="tl">
                    <a:srgbClr val="000000">
                      <a:alpha val="43137"/>
                    </a:srgbClr>
                  </a:outerShdw>
                </a:effectLst>
              </a:rPr>
              <a:t>dL</a:t>
            </a:r>
            <a:r>
              <a:rPr lang="en-US" sz="3600" dirty="0" smtClean="0">
                <a:effectLst>
                  <a:outerShdw blurRad="38100" dist="38100" dir="2700000" algn="tl">
                    <a:srgbClr val="000000">
                      <a:alpha val="43137"/>
                    </a:srgbClr>
                  </a:outerShdw>
                </a:effectLst>
              </a:rPr>
              <a:t> (two of four).</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609600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 third </a:t>
            </a:r>
            <a:r>
              <a:rPr lang="en-US" sz="4000" dirty="0" smtClean="0">
                <a:solidFill>
                  <a:schemeClr val="tx1"/>
                </a:solidFill>
                <a:effectLst>
                  <a:outerShdw blurRad="38100" dist="38100" dir="2700000" algn="tl">
                    <a:srgbClr val="000000">
                      <a:alpha val="43137"/>
                    </a:srgbClr>
                  </a:outerShdw>
                </a:effectLst>
                <a:latin typeface="+mn-lt"/>
                <a:ea typeface="+mn-ea"/>
                <a:cs typeface="+mn-cs"/>
              </a:rPr>
              <a:t>approach involves </a:t>
            </a:r>
            <a:r>
              <a:rPr lang="en-US" sz="4000" dirty="0">
                <a:solidFill>
                  <a:schemeClr val="tx1"/>
                </a:solidFill>
                <a:effectLst>
                  <a:outerShdw blurRad="38100" dist="38100" dir="2700000" algn="tl">
                    <a:srgbClr val="000000">
                      <a:alpha val="43137"/>
                    </a:srgbClr>
                  </a:outerShdw>
                </a:effectLst>
                <a:latin typeface="+mn-lt"/>
                <a:ea typeface="+mn-ea"/>
                <a:cs typeface="+mn-cs"/>
              </a:rPr>
              <a:t>initiating drug therapy if two or more fasting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or postprandial </a:t>
            </a:r>
            <a:r>
              <a:rPr lang="en-US" sz="4000" dirty="0">
                <a:solidFill>
                  <a:schemeClr val="tx1"/>
                </a:solidFill>
                <a:effectLst>
                  <a:outerShdw blurRad="38100" dist="38100" dir="2700000" algn="tl">
                    <a:srgbClr val="000000">
                      <a:alpha val="43137"/>
                    </a:srgbClr>
                  </a:outerShdw>
                </a:effectLst>
                <a:latin typeface="+mn-lt"/>
                <a:ea typeface="+mn-ea"/>
                <a:cs typeface="+mn-cs"/>
              </a:rPr>
              <a:t>blood glucose values exceed 100 mg/</a:t>
            </a:r>
            <a:r>
              <a:rPr lang="en-US" sz="4000" dirty="0" err="1">
                <a:solidFill>
                  <a:schemeClr val="tx1"/>
                </a:solidFill>
                <a:effectLst>
                  <a:outerShdw blurRad="38100" dist="38100" dir="2700000" algn="tl">
                    <a:srgbClr val="000000">
                      <a:alpha val="43137"/>
                    </a:srgbClr>
                  </a:outerShdw>
                </a:effectLst>
                <a:latin typeface="+mn-lt"/>
                <a:ea typeface="+mn-ea"/>
                <a:cs typeface="+mn-cs"/>
              </a:rPr>
              <a:t>dL</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or 126 </a:t>
            </a:r>
            <a:r>
              <a:rPr lang="en-US" sz="4000" dirty="0">
                <a:solidFill>
                  <a:schemeClr val="tx1"/>
                </a:solidFill>
                <a:effectLst>
                  <a:outerShdw blurRad="38100" dist="38100" dir="2700000" algn="tl">
                    <a:srgbClr val="000000">
                      <a:alpha val="43137"/>
                    </a:srgbClr>
                  </a:outerShdw>
                </a:effectLst>
                <a:latin typeface="+mn-lt"/>
                <a:ea typeface="+mn-ea"/>
                <a:cs typeface="+mn-cs"/>
              </a:rPr>
              <a:t>mg/</a:t>
            </a:r>
            <a:r>
              <a:rPr lang="en-US" sz="4000" dirty="0" err="1">
                <a:solidFill>
                  <a:schemeClr val="tx1"/>
                </a:solidFill>
                <a:effectLst>
                  <a:outerShdw blurRad="38100" dist="38100" dir="2700000" algn="tl">
                    <a:srgbClr val="000000">
                      <a:alpha val="43137"/>
                    </a:srgbClr>
                  </a:outerShdw>
                </a:effectLst>
                <a:latin typeface="+mn-lt"/>
                <a:ea typeface="+mn-ea"/>
                <a:cs typeface="+mn-cs"/>
              </a:rPr>
              <a:t>dL</a:t>
            </a:r>
            <a:r>
              <a:rPr lang="en-US" sz="4000" dirty="0">
                <a:solidFill>
                  <a:schemeClr val="tx1"/>
                </a:solidFill>
                <a:effectLst>
                  <a:outerShdw blurRad="38100" dist="38100" dir="2700000" algn="tl">
                    <a:srgbClr val="000000">
                      <a:alpha val="43137"/>
                    </a:srgbClr>
                  </a:outerShdw>
                </a:effectLst>
                <a:latin typeface="+mn-lt"/>
                <a:ea typeface="+mn-ea"/>
                <a:cs typeface="+mn-cs"/>
              </a:rPr>
              <a:t>, respectively, in a 2-week period (</a:t>
            </a:r>
            <a:r>
              <a:rPr lang="en-US" sz="4000" dirty="0" err="1">
                <a:solidFill>
                  <a:schemeClr val="tx1"/>
                </a:solidFill>
                <a:effectLst>
                  <a:outerShdw blurRad="38100" dist="38100" dir="2700000" algn="tl">
                    <a:srgbClr val="000000">
                      <a:alpha val="43137"/>
                    </a:srgbClr>
                  </a:outerShdw>
                </a:effectLst>
                <a:latin typeface="+mn-lt"/>
                <a:ea typeface="+mn-ea"/>
                <a:cs typeface="+mn-cs"/>
              </a:rPr>
              <a:t>Crowther</a:t>
            </a:r>
            <a:r>
              <a:rPr lang="en-US" sz="4000" dirty="0">
                <a:solidFill>
                  <a:schemeClr val="tx1"/>
                </a:solidFill>
                <a:effectLst>
                  <a:outerShdw blurRad="38100" dist="38100" dir="2700000" algn="tl">
                    <a:srgbClr val="000000">
                      <a:alpha val="43137"/>
                    </a:srgbClr>
                  </a:outerShdw>
                </a:effectLst>
                <a:latin typeface="+mn-lt"/>
                <a:ea typeface="+mn-ea"/>
                <a:cs typeface="+mn-cs"/>
              </a:rPr>
              <a:t> 2005).</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8215370" cy="62151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Overall, a defined threshold of initiation for drug therapy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GDM </a:t>
            </a:r>
            <a:r>
              <a:rPr lang="en-US" sz="4000" dirty="0">
                <a:solidFill>
                  <a:schemeClr val="tx1"/>
                </a:solidFill>
                <a:effectLst>
                  <a:outerShdw blurRad="38100" dist="38100" dir="2700000" algn="tl">
                    <a:srgbClr val="000000">
                      <a:alpha val="43137"/>
                    </a:srgbClr>
                  </a:outerShdw>
                </a:effectLst>
                <a:latin typeface="+mn-lt"/>
                <a:ea typeface="+mn-ea"/>
                <a:cs typeface="+mn-cs"/>
              </a:rPr>
              <a:t>does not exist, and clinicians should consider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severity and </a:t>
            </a:r>
            <a:r>
              <a:rPr lang="en-US" sz="4000" dirty="0">
                <a:solidFill>
                  <a:schemeClr val="tx1"/>
                </a:solidFill>
                <a:effectLst>
                  <a:outerShdw blurRad="38100" dist="38100" dir="2700000" algn="tl">
                    <a:srgbClr val="000000">
                      <a:alpha val="43137"/>
                    </a:srgbClr>
                  </a:outerShdw>
                </a:effectLst>
                <a:latin typeface="+mn-lt"/>
                <a:ea typeface="+mn-ea"/>
                <a:cs typeface="+mn-cs"/>
              </a:rPr>
              <a:t>frequency of hyperglycemia, fetal growth,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patient factors </a:t>
            </a:r>
            <a:r>
              <a:rPr lang="en-US" sz="4000" dirty="0">
                <a:solidFill>
                  <a:schemeClr val="tx1"/>
                </a:solidFill>
                <a:effectLst>
                  <a:outerShdw blurRad="38100" dist="38100" dir="2700000" algn="tl">
                    <a:srgbClr val="000000">
                      <a:alpha val="43137"/>
                    </a:srgbClr>
                  </a:outerShdw>
                </a:effectLst>
                <a:latin typeface="+mn-lt"/>
                <a:ea typeface="+mn-ea"/>
                <a:cs typeface="+mn-cs"/>
              </a:rPr>
              <a:t>when deciding to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initiate pharmacotherapy </a:t>
            </a:r>
            <a:r>
              <a:rPr lang="en-US" sz="4000" dirty="0">
                <a:solidFill>
                  <a:schemeClr val="tx1"/>
                </a:solidFill>
                <a:effectLst>
                  <a:outerShdw blurRad="38100" dist="38100" dir="2700000" algn="tl">
                    <a:srgbClr val="000000">
                      <a:alpha val="43137"/>
                    </a:srgbClr>
                  </a:outerShdw>
                </a:effectLst>
                <a:latin typeface="+mn-lt"/>
                <a:ea typeface="+mn-ea"/>
                <a:cs typeface="+mn-cs"/>
              </a:rPr>
              <a:t>(</a:t>
            </a:r>
            <a:r>
              <a:rPr lang="en-US" sz="4000" dirty="0" smtClean="0">
                <a:solidFill>
                  <a:schemeClr val="tx1"/>
                </a:solidFill>
                <a:effectLst>
                  <a:outerShdw blurRad="38100" dist="38100" dir="2700000" algn="tl">
                    <a:srgbClr val="000000">
                      <a:alpha val="43137"/>
                    </a:srgbClr>
                  </a:outerShdw>
                </a:effectLst>
                <a:latin typeface="+mn-lt"/>
                <a:ea typeface="+mn-ea"/>
                <a:cs typeface="+mn-cs"/>
              </a:rPr>
              <a:t>Garrison 2015</a:t>
            </a:r>
            <a:r>
              <a:rPr lang="en-US" sz="4000" dirty="0">
                <a:solidFill>
                  <a:schemeClr val="tx1"/>
                </a:solidFill>
                <a:effectLst>
                  <a:outerShdw blurRad="38100" dist="38100" dir="2700000" algn="tl">
                    <a:srgbClr val="000000">
                      <a:alpha val="43137"/>
                    </a:srgbClr>
                  </a:outerShdw>
                </a:effectLst>
                <a:latin typeface="+mn-lt"/>
                <a:ea typeface="+mn-ea"/>
                <a:cs typeface="+mn-cs"/>
              </a:rPr>
              <a:t>; ACOG 2013).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2852"/>
            <a:ext cx="7772400" cy="5953148"/>
          </a:xfrm>
        </p:spPr>
        <p:txBody>
          <a:bodyPr/>
          <a:lstStyle/>
          <a:p>
            <a:pPr>
              <a:buNone/>
            </a:pPr>
            <a:r>
              <a:rPr lang="en-US" sz="4000" dirty="0">
                <a:solidFill>
                  <a:schemeClr val="tx1"/>
                </a:solidFill>
                <a:latin typeface="+mn-lt"/>
                <a:ea typeface="+mn-ea"/>
                <a:cs typeface="+mn-cs"/>
              </a:rPr>
              <a:t>Women with GDM are </a:t>
            </a:r>
            <a:r>
              <a:rPr lang="en-US" sz="4000" dirty="0" smtClean="0">
                <a:solidFill>
                  <a:schemeClr val="tx1"/>
                </a:solidFill>
                <a:latin typeface="+mn-lt"/>
                <a:ea typeface="+mn-ea"/>
                <a:cs typeface="+mn-cs"/>
              </a:rPr>
              <a:t>often asymptomatic</a:t>
            </a:r>
            <a:r>
              <a:rPr lang="en-US" sz="4000" dirty="0">
                <a:solidFill>
                  <a:schemeClr val="tx1"/>
                </a:solidFill>
                <a:latin typeface="+mn-lt"/>
                <a:ea typeface="+mn-ea"/>
                <a:cs typeface="+mn-cs"/>
              </a:rPr>
              <a:t>, so screening is </a:t>
            </a:r>
            <a:r>
              <a:rPr lang="en-US" sz="4000" dirty="0" smtClean="0">
                <a:solidFill>
                  <a:schemeClr val="tx1"/>
                </a:solidFill>
                <a:latin typeface="+mn-lt"/>
                <a:ea typeface="+mn-ea"/>
                <a:cs typeface="+mn-cs"/>
              </a:rPr>
              <a:t>important for </a:t>
            </a:r>
            <a:r>
              <a:rPr lang="en-US" sz="4000" dirty="0">
                <a:solidFill>
                  <a:schemeClr val="tx1"/>
                </a:solidFill>
                <a:latin typeface="+mn-lt"/>
                <a:ea typeface="+mn-ea"/>
                <a:cs typeface="+mn-cs"/>
              </a:rPr>
              <a:t>detection. </a:t>
            </a:r>
            <a:endParaRPr lang="en-US" sz="4000" dirty="0" smtClean="0">
              <a:solidFill>
                <a:schemeClr val="tx1"/>
              </a:solidFill>
              <a:latin typeface="+mn-lt"/>
              <a:ea typeface="+mn-ea"/>
              <a:cs typeface="+mn-cs"/>
            </a:endParaRPr>
          </a:p>
          <a:p>
            <a:pPr>
              <a:buNone/>
            </a:pPr>
            <a:r>
              <a:rPr lang="en-US" sz="4000" dirty="0" smtClean="0">
                <a:solidFill>
                  <a:schemeClr val="tx1"/>
                </a:solidFill>
                <a:latin typeface="+mn-lt"/>
                <a:ea typeface="+mn-ea"/>
                <a:cs typeface="+mn-cs"/>
              </a:rPr>
              <a:t>In </a:t>
            </a:r>
            <a:r>
              <a:rPr lang="en-US" sz="4000" dirty="0">
                <a:solidFill>
                  <a:schemeClr val="tx1"/>
                </a:solidFill>
                <a:latin typeface="+mn-lt"/>
                <a:ea typeface="+mn-ea"/>
                <a:cs typeface="+mn-cs"/>
              </a:rPr>
              <a:t>a normal pregnancy, insulin resistance </a:t>
            </a:r>
            <a:r>
              <a:rPr lang="en-US" sz="4000" dirty="0" smtClean="0">
                <a:solidFill>
                  <a:schemeClr val="tx1"/>
                </a:solidFill>
                <a:latin typeface="+mn-lt"/>
                <a:ea typeface="+mn-ea"/>
                <a:cs typeface="+mn-cs"/>
              </a:rPr>
              <a:t>develops in </a:t>
            </a:r>
            <a:r>
              <a:rPr lang="en-US" sz="4000" dirty="0">
                <a:solidFill>
                  <a:schemeClr val="tx1"/>
                </a:solidFill>
                <a:latin typeface="+mn-lt"/>
                <a:ea typeface="+mn-ea"/>
                <a:cs typeface="+mn-cs"/>
              </a:rPr>
              <a:t>the second trimester and continues until birth.</a:t>
            </a:r>
            <a:endParaRPr lang="en-US" sz="40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b="1" dirty="0" smtClean="0"/>
              <a:t>Insulin :</a:t>
            </a:r>
            <a:endParaRPr lang="en-US" dirty="0"/>
          </a:p>
        </p:txBody>
      </p:sp>
      <p:sp>
        <p:nvSpPr>
          <p:cNvPr id="3" name="Content Placeholder 2"/>
          <p:cNvSpPr>
            <a:spLocks noGrp="1"/>
          </p:cNvSpPr>
          <p:nvPr>
            <p:ph idx="1"/>
          </p:nvPr>
        </p:nvSpPr>
        <p:spPr>
          <a:xfrm>
            <a:off x="0" y="1142984"/>
            <a:ext cx="7772400" cy="521497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Human insulin crosses the placenta in insignificant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amounts and </a:t>
            </a:r>
            <a:r>
              <a:rPr lang="en-US" sz="4000" dirty="0">
                <a:solidFill>
                  <a:schemeClr val="tx1"/>
                </a:solidFill>
                <a:effectLst>
                  <a:outerShdw blurRad="38100" dist="38100" dir="2700000" algn="tl">
                    <a:srgbClr val="000000">
                      <a:alpha val="43137"/>
                    </a:srgbClr>
                  </a:outerShdw>
                </a:effectLst>
                <a:latin typeface="+mn-lt"/>
                <a:ea typeface="+mn-ea"/>
                <a:cs typeface="+mn-cs"/>
              </a:rPr>
              <a:t>is considered safe for use in pregnancy</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Both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ADA and </a:t>
            </a:r>
            <a:r>
              <a:rPr lang="en-US" sz="4000" dirty="0">
                <a:solidFill>
                  <a:schemeClr val="tx1"/>
                </a:solidFill>
                <a:effectLst>
                  <a:outerShdw blurRad="38100" dist="38100" dir="2700000" algn="tl">
                    <a:srgbClr val="000000">
                      <a:alpha val="43137"/>
                    </a:srgbClr>
                  </a:outerShdw>
                </a:effectLst>
                <a:latin typeface="+mn-lt"/>
                <a:ea typeface="+mn-ea"/>
                <a:cs typeface="+mn-cs"/>
              </a:rPr>
              <a:t>ACOG guidelines recommend insulin as a </a:t>
            </a:r>
            <a:r>
              <a:rPr lang="en-US" sz="4000" dirty="0" smtClean="0">
                <a:solidFill>
                  <a:schemeClr val="tx1"/>
                </a:solidFill>
                <a:effectLst>
                  <a:outerShdw blurRad="38100" dist="38100" dir="2700000" algn="tl">
                    <a:srgbClr val="000000">
                      <a:alpha val="43137"/>
                    </a:srgbClr>
                  </a:outerShdw>
                </a:effectLst>
                <a:latin typeface="+mn-lt"/>
                <a:ea typeface="+mn-ea"/>
                <a:cs typeface="+mn-cs"/>
              </a:rPr>
              <a:t>first-line treatment </a:t>
            </a:r>
            <a:r>
              <a:rPr lang="en-US" sz="4000" dirty="0">
                <a:solidFill>
                  <a:schemeClr val="tx1"/>
                </a:solidFill>
                <a:effectLst>
                  <a:outerShdw blurRad="38100" dist="38100" dir="2700000" algn="tl">
                    <a:srgbClr val="000000">
                      <a:alpha val="43137"/>
                    </a:srgbClr>
                  </a:outerShdw>
                </a:effectLst>
                <a:latin typeface="+mn-lt"/>
                <a:ea typeface="+mn-ea"/>
                <a:cs typeface="+mn-cs"/>
              </a:rPr>
              <a:t>for GDM uncontrolled by nutritional therapy.</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357982"/>
          </a:xfrm>
        </p:spPr>
        <p:txBody>
          <a:bodyPr/>
          <a:lstStyle/>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The National </a:t>
            </a:r>
            <a:r>
              <a:rPr lang="en-US" sz="4000" dirty="0">
                <a:solidFill>
                  <a:schemeClr val="tx1"/>
                </a:solidFill>
                <a:effectLst>
                  <a:outerShdw blurRad="38100" dist="38100" dir="2700000" algn="tl">
                    <a:srgbClr val="000000">
                      <a:alpha val="43137"/>
                    </a:srgbClr>
                  </a:outerShdw>
                </a:effectLst>
                <a:latin typeface="+mn-lt"/>
                <a:ea typeface="+mn-ea"/>
                <a:cs typeface="+mn-cs"/>
              </a:rPr>
              <a:t>Institute for Health and Care Excellence (</a:t>
            </a:r>
            <a:r>
              <a:rPr lang="en-US" sz="4000" dirty="0" smtClean="0">
                <a:solidFill>
                  <a:schemeClr val="tx1"/>
                </a:solidFill>
                <a:effectLst>
                  <a:outerShdw blurRad="38100" dist="38100" dir="2700000" algn="tl">
                    <a:srgbClr val="000000">
                      <a:alpha val="43137"/>
                    </a:srgbClr>
                  </a:outerShdw>
                </a:effectLst>
                <a:latin typeface="+mn-lt"/>
                <a:ea typeface="+mn-ea"/>
                <a:cs typeface="+mn-cs"/>
              </a:rPr>
              <a:t>NICE) guideline </a:t>
            </a:r>
            <a:r>
              <a:rPr lang="en-US" sz="4000" dirty="0">
                <a:solidFill>
                  <a:schemeClr val="tx1"/>
                </a:solidFill>
                <a:effectLst>
                  <a:outerShdw blurRad="38100" dist="38100" dir="2700000" algn="tl">
                    <a:srgbClr val="000000">
                      <a:alpha val="43137"/>
                    </a:srgbClr>
                  </a:outerShdw>
                </a:effectLst>
                <a:latin typeface="+mn-lt"/>
                <a:ea typeface="+mn-ea"/>
                <a:cs typeface="+mn-cs"/>
              </a:rPr>
              <a:t>advises initial treatment with insulin, either with </a:t>
            </a:r>
            <a:r>
              <a:rPr lang="en-US" sz="4000" dirty="0" smtClean="0">
                <a:solidFill>
                  <a:schemeClr val="tx1"/>
                </a:solidFill>
                <a:effectLst>
                  <a:outerShdw blurRad="38100" dist="38100" dir="2700000" algn="tl">
                    <a:srgbClr val="000000">
                      <a:alpha val="43137"/>
                    </a:srgbClr>
                  </a:outerShdw>
                </a:effectLst>
                <a:latin typeface="+mn-lt"/>
                <a:ea typeface="+mn-ea"/>
                <a:cs typeface="+mn-cs"/>
              </a:rPr>
              <a:t>or without </a:t>
            </a:r>
            <a:r>
              <a:rPr lang="en-US" sz="4000" dirty="0" err="1">
                <a:solidFill>
                  <a:schemeClr val="tx1"/>
                </a:solidFill>
                <a:effectLst>
                  <a:outerShdw blurRad="38100" dist="38100" dir="2700000" algn="tl">
                    <a:srgbClr val="000000">
                      <a:alpha val="43137"/>
                    </a:srgbClr>
                  </a:outerShdw>
                </a:effectLst>
                <a:latin typeface="+mn-lt"/>
                <a:ea typeface="+mn-ea"/>
                <a:cs typeface="+mn-cs"/>
              </a:rPr>
              <a:t>metformin</a:t>
            </a:r>
            <a:r>
              <a:rPr lang="en-US" sz="4000" dirty="0">
                <a:solidFill>
                  <a:schemeClr val="tx1"/>
                </a:solidFill>
                <a:effectLst>
                  <a:outerShdw blurRad="38100" dist="38100" dir="2700000" algn="tl">
                    <a:srgbClr val="000000">
                      <a:alpha val="43137"/>
                    </a:srgbClr>
                  </a:outerShdw>
                </a:effectLst>
                <a:latin typeface="+mn-lt"/>
                <a:ea typeface="+mn-ea"/>
                <a:cs typeface="+mn-cs"/>
              </a:rPr>
              <a:t>, for any patient with </a:t>
            </a:r>
            <a:r>
              <a:rPr lang="en-US" sz="4000" dirty="0" smtClean="0">
                <a:solidFill>
                  <a:schemeClr val="tx1"/>
                </a:solidFill>
                <a:effectLst>
                  <a:outerShdw blurRad="38100" dist="38100" dir="2700000" algn="tl">
                    <a:srgbClr val="000000">
                      <a:alpha val="43137"/>
                    </a:srgbClr>
                  </a:outerShdw>
                </a:effectLst>
                <a:latin typeface="+mn-lt"/>
                <a:ea typeface="+mn-ea"/>
                <a:cs typeface="+mn-cs"/>
              </a:rPr>
              <a:t>a fasting </a:t>
            </a:r>
            <a:r>
              <a:rPr lang="en-US" sz="4000" dirty="0">
                <a:solidFill>
                  <a:schemeClr val="tx1"/>
                </a:solidFill>
                <a:effectLst>
                  <a:outerShdw blurRad="38100" dist="38100" dir="2700000" algn="tl">
                    <a:srgbClr val="000000">
                      <a:alpha val="43137"/>
                    </a:srgbClr>
                  </a:outerShdw>
                </a:effectLst>
                <a:latin typeface="+mn-lt"/>
                <a:ea typeface="+mn-ea"/>
                <a:cs typeface="+mn-cs"/>
              </a:rPr>
              <a:t>glucose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7 </a:t>
            </a:r>
            <a:r>
              <a:rPr lang="en-US" sz="4000" dirty="0" err="1">
                <a:solidFill>
                  <a:schemeClr val="tx1"/>
                </a:solidFill>
                <a:effectLst>
                  <a:outerShdw blurRad="38100" dist="38100" dir="2700000" algn="tl">
                    <a:srgbClr val="000000">
                      <a:alpha val="43137"/>
                    </a:srgbClr>
                  </a:outerShdw>
                </a:effectLst>
                <a:latin typeface="+mn-lt"/>
                <a:ea typeface="+mn-ea"/>
                <a:cs typeface="+mn-cs"/>
              </a:rPr>
              <a:t>mmol</a:t>
            </a:r>
            <a:r>
              <a:rPr lang="en-US" sz="4000" dirty="0">
                <a:solidFill>
                  <a:schemeClr val="tx1"/>
                </a:solidFill>
                <a:effectLst>
                  <a:outerShdw blurRad="38100" dist="38100" dir="2700000" algn="tl">
                    <a:srgbClr val="000000">
                      <a:alpha val="43137"/>
                    </a:srgbClr>
                  </a:outerShdw>
                </a:effectLst>
                <a:latin typeface="+mn-lt"/>
                <a:ea typeface="+mn-ea"/>
                <a:cs typeface="+mn-cs"/>
              </a:rPr>
              <a:t>/L (126 mg/</a:t>
            </a:r>
            <a:r>
              <a:rPr lang="en-US" sz="4000" dirty="0" err="1">
                <a:solidFill>
                  <a:schemeClr val="tx1"/>
                </a:solidFill>
                <a:effectLst>
                  <a:outerShdw blurRad="38100" dist="38100" dir="2700000" algn="tl">
                    <a:srgbClr val="000000">
                      <a:alpha val="43137"/>
                    </a:srgbClr>
                  </a:outerShdw>
                </a:effectLst>
                <a:latin typeface="+mn-lt"/>
                <a:ea typeface="+mn-ea"/>
                <a:cs typeface="+mn-cs"/>
              </a:rPr>
              <a:t>dL</a:t>
            </a:r>
            <a:r>
              <a:rPr lang="en-US" sz="4000" dirty="0">
                <a:solidFill>
                  <a:schemeClr val="tx1"/>
                </a:solidFill>
                <a:effectLst>
                  <a:outerShdw blurRad="38100" dist="38100" dir="2700000" algn="tl">
                    <a:srgbClr val="000000">
                      <a:alpha val="43137"/>
                    </a:srgbClr>
                  </a:outerShdw>
                </a:effectLst>
                <a:latin typeface="+mn-lt"/>
                <a:ea typeface="+mn-ea"/>
                <a:cs typeface="+mn-cs"/>
              </a:rPr>
              <a:t>) or greater at diagnosis (NICE 2015).</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500834"/>
          </a:xfrm>
        </p:spPr>
        <p:txBody>
          <a:bodyPr/>
          <a:lstStyle/>
          <a:p>
            <a:pPr>
              <a:buNone/>
            </a:pPr>
            <a:r>
              <a:rPr lang="en-US" sz="4000" dirty="0">
                <a:solidFill>
                  <a:schemeClr val="tx1"/>
                </a:solidFill>
                <a:latin typeface="+mn-lt"/>
                <a:ea typeface="+mn-ea"/>
                <a:cs typeface="+mn-cs"/>
              </a:rPr>
              <a:t>The NICE guideline also suggests consideration of </a:t>
            </a:r>
            <a:r>
              <a:rPr lang="en-US" sz="4000" dirty="0" smtClean="0">
                <a:solidFill>
                  <a:schemeClr val="tx1"/>
                </a:solidFill>
                <a:latin typeface="+mn-lt"/>
                <a:ea typeface="+mn-ea"/>
                <a:cs typeface="+mn-cs"/>
              </a:rPr>
              <a:t>insulin, either </a:t>
            </a:r>
            <a:r>
              <a:rPr lang="en-US" sz="4000" dirty="0">
                <a:solidFill>
                  <a:schemeClr val="tx1"/>
                </a:solidFill>
                <a:latin typeface="+mn-lt"/>
                <a:ea typeface="+mn-ea"/>
                <a:cs typeface="+mn-cs"/>
              </a:rPr>
              <a:t>with or without </a:t>
            </a:r>
            <a:r>
              <a:rPr lang="en-US" sz="4000" dirty="0" err="1">
                <a:solidFill>
                  <a:schemeClr val="tx1"/>
                </a:solidFill>
                <a:latin typeface="+mn-lt"/>
                <a:ea typeface="+mn-ea"/>
                <a:cs typeface="+mn-cs"/>
              </a:rPr>
              <a:t>metformin</a:t>
            </a:r>
            <a:r>
              <a:rPr lang="en-US" sz="4000" dirty="0">
                <a:solidFill>
                  <a:schemeClr val="tx1"/>
                </a:solidFill>
                <a:latin typeface="+mn-lt"/>
                <a:ea typeface="+mn-ea"/>
                <a:cs typeface="+mn-cs"/>
              </a:rPr>
              <a:t>, for women with </a:t>
            </a:r>
            <a:r>
              <a:rPr lang="en-US" sz="4000" dirty="0" smtClean="0">
                <a:solidFill>
                  <a:schemeClr val="tx1"/>
                </a:solidFill>
                <a:latin typeface="+mn-lt"/>
                <a:ea typeface="+mn-ea"/>
                <a:cs typeface="+mn-cs"/>
              </a:rPr>
              <a:t>complications of </a:t>
            </a:r>
            <a:r>
              <a:rPr lang="en-US" sz="4000" dirty="0">
                <a:solidFill>
                  <a:schemeClr val="tx1"/>
                </a:solidFill>
                <a:latin typeface="+mn-lt"/>
                <a:ea typeface="+mn-ea"/>
                <a:cs typeface="+mn-cs"/>
              </a:rPr>
              <a:t>GDM such as </a:t>
            </a:r>
            <a:r>
              <a:rPr lang="en-US" sz="4000" dirty="0" err="1">
                <a:solidFill>
                  <a:schemeClr val="tx1"/>
                </a:solidFill>
                <a:latin typeface="+mn-lt"/>
                <a:ea typeface="+mn-ea"/>
                <a:cs typeface="+mn-cs"/>
              </a:rPr>
              <a:t>macrosomia</a:t>
            </a:r>
            <a:r>
              <a:rPr lang="en-US" sz="4000" dirty="0">
                <a:solidFill>
                  <a:schemeClr val="tx1"/>
                </a:solidFill>
                <a:latin typeface="+mn-lt"/>
                <a:ea typeface="+mn-ea"/>
                <a:cs typeface="+mn-cs"/>
              </a:rPr>
              <a:t> and a fasting glucose </a:t>
            </a:r>
            <a:r>
              <a:rPr lang="en-US" sz="4000" dirty="0" smtClean="0">
                <a:solidFill>
                  <a:schemeClr val="tx1"/>
                </a:solidFill>
                <a:latin typeface="+mn-lt"/>
                <a:ea typeface="+mn-ea"/>
                <a:cs typeface="+mn-cs"/>
              </a:rPr>
              <a:t>of 6.0–6.9 </a:t>
            </a:r>
            <a:r>
              <a:rPr lang="en-US" sz="4000" dirty="0" err="1">
                <a:solidFill>
                  <a:schemeClr val="tx1"/>
                </a:solidFill>
                <a:latin typeface="+mn-lt"/>
                <a:ea typeface="+mn-ea"/>
                <a:cs typeface="+mn-cs"/>
              </a:rPr>
              <a:t>mmol</a:t>
            </a:r>
            <a:r>
              <a:rPr lang="en-US" sz="4000" dirty="0">
                <a:solidFill>
                  <a:schemeClr val="tx1"/>
                </a:solidFill>
                <a:latin typeface="+mn-lt"/>
                <a:ea typeface="+mn-ea"/>
                <a:cs typeface="+mn-cs"/>
              </a:rPr>
              <a:t>/L (108–125 mg/</a:t>
            </a:r>
            <a:r>
              <a:rPr lang="en-US" sz="4000" dirty="0" err="1">
                <a:solidFill>
                  <a:schemeClr val="tx1"/>
                </a:solidFill>
                <a:latin typeface="+mn-lt"/>
                <a:ea typeface="+mn-ea"/>
                <a:cs typeface="+mn-cs"/>
              </a:rPr>
              <a:t>dL</a:t>
            </a:r>
            <a:r>
              <a:rPr lang="en-US" sz="4000" dirty="0">
                <a:solidFill>
                  <a:schemeClr val="tx1"/>
                </a:solidFill>
                <a:latin typeface="+mn-lt"/>
                <a:ea typeface="+mn-ea"/>
                <a:cs typeface="+mn-cs"/>
              </a:rPr>
              <a:t>).</a:t>
            </a:r>
            <a:endParaRPr lang="en-US" sz="4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7772400" cy="571504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Options for basal insulin coverage in GDM </a:t>
            </a:r>
            <a:r>
              <a:rPr lang="en-US" sz="4000" dirty="0" smtClean="0">
                <a:solidFill>
                  <a:schemeClr val="tx1"/>
                </a:solidFill>
                <a:effectLst>
                  <a:outerShdw blurRad="38100" dist="38100" dir="2700000" algn="tl">
                    <a:srgbClr val="000000">
                      <a:alpha val="43137"/>
                    </a:srgbClr>
                  </a:outerShdw>
                </a:effectLst>
                <a:latin typeface="+mn-lt"/>
                <a:ea typeface="+mn-ea"/>
                <a:cs typeface="+mn-cs"/>
              </a:rPr>
              <a:t>treatment include </a:t>
            </a:r>
            <a:r>
              <a:rPr lang="en-US" sz="4000" dirty="0">
                <a:solidFill>
                  <a:schemeClr val="tx1"/>
                </a:solidFill>
                <a:effectLst>
                  <a:outerShdw blurRad="38100" dist="38100" dir="2700000" algn="tl">
                    <a:srgbClr val="000000">
                      <a:alpha val="43137"/>
                    </a:srgbClr>
                  </a:outerShdw>
                </a:effectLst>
                <a:latin typeface="+mn-lt"/>
                <a:ea typeface="+mn-ea"/>
                <a:cs typeface="+mn-cs"/>
              </a:rPr>
              <a:t>intermediate-acting neutral </a:t>
            </a:r>
            <a:r>
              <a:rPr lang="en-US" sz="4000" dirty="0" err="1">
                <a:solidFill>
                  <a:schemeClr val="tx1"/>
                </a:solidFill>
                <a:effectLst>
                  <a:outerShdw blurRad="38100" dist="38100" dir="2700000" algn="tl">
                    <a:srgbClr val="000000">
                      <a:alpha val="43137"/>
                    </a:srgbClr>
                  </a:outerShdw>
                </a:effectLst>
                <a:latin typeface="+mn-lt"/>
                <a:ea typeface="+mn-ea"/>
                <a:cs typeface="+mn-cs"/>
              </a:rPr>
              <a:t>protamine</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Hagedorn</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(NPH</a:t>
            </a:r>
            <a:r>
              <a:rPr lang="en-US" sz="4000" dirty="0">
                <a:solidFill>
                  <a:schemeClr val="tx1"/>
                </a:solidFill>
                <a:effectLst>
                  <a:outerShdw blurRad="38100" dist="38100" dir="2700000" algn="tl">
                    <a:srgbClr val="000000">
                      <a:alpha val="43137"/>
                    </a:srgbClr>
                  </a:outerShdw>
                </a:effectLst>
                <a:latin typeface="+mn-lt"/>
                <a:ea typeface="+mn-ea"/>
                <a:cs typeface="+mn-cs"/>
              </a:rPr>
              <a:t>) insulin and the long-acting analogs insulin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glargine</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and </a:t>
            </a:r>
            <a:r>
              <a:rPr lang="en-US" sz="4000" dirty="0">
                <a:solidFill>
                  <a:schemeClr val="tx1"/>
                </a:solidFill>
                <a:effectLst>
                  <a:outerShdw blurRad="38100" dist="38100" dir="2700000" algn="tl">
                    <a:srgbClr val="000000">
                      <a:alpha val="43137"/>
                    </a:srgbClr>
                  </a:outerShdw>
                </a:effectLst>
                <a:latin typeface="+mn-lt"/>
                <a:ea typeface="+mn-ea"/>
                <a:cs typeface="+mn-cs"/>
              </a:rPr>
              <a:t>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detemir</a:t>
            </a:r>
            <a:r>
              <a:rPr lang="en-US" sz="4000" dirty="0">
                <a:solidFill>
                  <a:schemeClr val="tx1"/>
                </a:solidFill>
                <a:effectLst>
                  <a:outerShdw blurRad="38100" dist="38100" dir="2700000" algn="tl">
                    <a:srgbClr val="000000">
                      <a:alpha val="43137"/>
                    </a:srgbClr>
                  </a:outerShdw>
                </a:effectLst>
                <a:latin typeface="+mn-lt"/>
                <a:ea typeface="+mn-ea"/>
                <a:cs typeface="+mn-cs"/>
              </a:rPr>
              <a:t> (Table 1-3).</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858000"/>
          </a:xfrm>
        </p:spPr>
        <p:txBody>
          <a:bodyPr/>
          <a:lstStyle/>
          <a:p>
            <a:pPr>
              <a:buNone/>
            </a:pPr>
            <a:r>
              <a:rPr lang="en-US" sz="3600" dirty="0">
                <a:solidFill>
                  <a:schemeClr val="tx1"/>
                </a:solidFill>
                <a:latin typeface="+mn-lt"/>
                <a:ea typeface="+mn-ea"/>
                <a:cs typeface="+mn-cs"/>
              </a:rPr>
              <a:t>Insulin </a:t>
            </a:r>
            <a:r>
              <a:rPr lang="en-US" sz="3600" dirty="0" err="1">
                <a:solidFill>
                  <a:schemeClr val="tx1"/>
                </a:solidFill>
                <a:latin typeface="+mn-lt"/>
                <a:ea typeface="+mn-ea"/>
                <a:cs typeface="+mn-cs"/>
              </a:rPr>
              <a:t>degludec</a:t>
            </a:r>
            <a:r>
              <a:rPr lang="en-US" sz="3600" dirty="0">
                <a:solidFill>
                  <a:schemeClr val="tx1"/>
                </a:solidFill>
                <a:latin typeface="+mn-lt"/>
                <a:ea typeface="+mn-ea"/>
                <a:cs typeface="+mn-cs"/>
              </a:rPr>
              <a:t> has not </a:t>
            </a:r>
            <a:r>
              <a:rPr lang="en-US" sz="3600" dirty="0" smtClean="0">
                <a:solidFill>
                  <a:schemeClr val="tx1"/>
                </a:solidFill>
                <a:latin typeface="+mn-lt"/>
                <a:ea typeface="+mn-ea"/>
                <a:cs typeface="+mn-cs"/>
              </a:rPr>
              <a:t>been studied </a:t>
            </a:r>
            <a:r>
              <a:rPr lang="en-US" sz="3600" dirty="0">
                <a:solidFill>
                  <a:schemeClr val="tx1"/>
                </a:solidFill>
                <a:latin typeface="+mn-lt"/>
                <a:ea typeface="+mn-ea"/>
                <a:cs typeface="+mn-cs"/>
              </a:rPr>
              <a:t>in pregnant women</a:t>
            </a:r>
            <a:r>
              <a:rPr lang="en-US" sz="3600" dirty="0" smtClean="0">
                <a:solidFill>
                  <a:schemeClr val="tx1"/>
                </a:solidFill>
                <a:latin typeface="+mn-lt"/>
                <a:ea typeface="+mn-ea"/>
                <a:cs typeface="+mn-cs"/>
              </a:rPr>
              <a:t>.</a:t>
            </a:r>
          </a:p>
          <a:p>
            <a:pPr>
              <a:buNone/>
            </a:pP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Because NPH insulin was </a:t>
            </a:r>
            <a:r>
              <a:rPr lang="en-US" sz="3600" dirty="0" smtClean="0">
                <a:solidFill>
                  <a:schemeClr val="tx1"/>
                </a:solidFill>
                <a:latin typeface="+mn-lt"/>
                <a:ea typeface="+mn-ea"/>
                <a:cs typeface="+mn-cs"/>
              </a:rPr>
              <a:t>used in </a:t>
            </a:r>
            <a:r>
              <a:rPr lang="en-US" sz="3600" dirty="0">
                <a:solidFill>
                  <a:schemeClr val="tx1"/>
                </a:solidFill>
                <a:latin typeface="+mn-lt"/>
                <a:ea typeface="+mn-ea"/>
                <a:cs typeface="+mn-cs"/>
              </a:rPr>
              <a:t>initial studies of GDM, it is the standard with which </a:t>
            </a:r>
            <a:r>
              <a:rPr lang="en-US" sz="3600" dirty="0" smtClean="0">
                <a:solidFill>
                  <a:schemeClr val="tx1"/>
                </a:solidFill>
                <a:latin typeface="+mn-lt"/>
                <a:ea typeface="+mn-ea"/>
                <a:cs typeface="+mn-cs"/>
              </a:rPr>
              <a:t>the long-acting </a:t>
            </a:r>
            <a:r>
              <a:rPr lang="en-US" sz="3600" dirty="0">
                <a:solidFill>
                  <a:schemeClr val="tx1"/>
                </a:solidFill>
                <a:latin typeface="+mn-lt"/>
                <a:ea typeface="+mn-ea"/>
                <a:cs typeface="+mn-cs"/>
              </a:rPr>
              <a:t>insulin analogs have been compared, and </a:t>
            </a:r>
            <a:r>
              <a:rPr lang="en-US" sz="3600" dirty="0" smtClean="0">
                <a:solidFill>
                  <a:schemeClr val="tx1"/>
                </a:solidFill>
                <a:latin typeface="+mn-lt"/>
                <a:ea typeface="+mn-ea"/>
                <a:cs typeface="+mn-cs"/>
              </a:rPr>
              <a:t>several guidelines </a:t>
            </a:r>
            <a:r>
              <a:rPr lang="en-US" sz="3600" dirty="0">
                <a:solidFill>
                  <a:schemeClr val="tx1"/>
                </a:solidFill>
                <a:latin typeface="+mn-lt"/>
                <a:ea typeface="+mn-ea"/>
                <a:cs typeface="+mn-cs"/>
              </a:rPr>
              <a:t>continue to recommend its use.</a:t>
            </a:r>
            <a:endParaRPr lang="en-US" sz="36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000792"/>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Both </a:t>
            </a:r>
            <a:r>
              <a:rPr lang="en-US" sz="3600" dirty="0" smtClean="0">
                <a:solidFill>
                  <a:schemeClr val="tx1"/>
                </a:solidFill>
                <a:effectLst>
                  <a:outerShdw blurRad="38100" dist="38100" dir="2700000" algn="tl">
                    <a:srgbClr val="000000">
                      <a:alpha val="43137"/>
                    </a:srgbClr>
                  </a:outerShdw>
                </a:effectLst>
                <a:latin typeface="+mn-lt"/>
                <a:ea typeface="+mn-ea"/>
                <a:cs typeface="+mn-cs"/>
              </a:rPr>
              <a:t>ACOG and </a:t>
            </a:r>
            <a:r>
              <a:rPr lang="en-US" sz="3600" dirty="0">
                <a:solidFill>
                  <a:schemeClr val="tx1"/>
                </a:solidFill>
                <a:effectLst>
                  <a:outerShdw blurRad="38100" dist="38100" dir="2700000" algn="tl">
                    <a:srgbClr val="000000">
                      <a:alpha val="43137"/>
                    </a:srgbClr>
                  </a:outerShdw>
                </a:effectLst>
                <a:latin typeface="+mn-lt"/>
                <a:ea typeface="+mn-ea"/>
                <a:cs typeface="+mn-cs"/>
              </a:rPr>
              <a:t>the Endocrine Society suggest the use of NPH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insulin for </a:t>
            </a:r>
            <a:r>
              <a:rPr lang="en-US" sz="3600" dirty="0">
                <a:solidFill>
                  <a:schemeClr val="tx1"/>
                </a:solidFill>
                <a:effectLst>
                  <a:outerShdw blurRad="38100" dist="38100" dir="2700000" algn="tl">
                    <a:srgbClr val="000000">
                      <a:alpha val="43137"/>
                    </a:srgbClr>
                  </a:outerShdw>
                </a:effectLst>
                <a:latin typeface="+mn-lt"/>
                <a:ea typeface="+mn-ea"/>
                <a:cs typeface="+mn-cs"/>
              </a:rPr>
              <a:t>the treatment of women with GDM (ACOG 2013;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Blumer</a:t>
            </a:r>
            <a:r>
              <a:rPr lang="en-US" sz="3600" dirty="0" smtClean="0">
                <a:effectLst>
                  <a:outerShdw blurRad="38100" dist="38100" dir="2700000" algn="tl">
                    <a:srgbClr val="000000">
                      <a:alpha val="43137"/>
                    </a:srgbClr>
                  </a:outerShdw>
                </a:effectLst>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2013</a:t>
            </a:r>
            <a:r>
              <a:rPr lang="en-US" sz="3600" dirty="0">
                <a:solidFill>
                  <a:schemeClr val="tx1"/>
                </a:solidFill>
                <a:effectLst>
                  <a:outerShdw blurRad="38100" dist="38100" dir="2700000" algn="tl">
                    <a:srgbClr val="000000">
                      <a:alpha val="43137"/>
                    </a:srgbClr>
                  </a:outerShdw>
                </a:effectLst>
                <a:latin typeface="+mn-lt"/>
                <a:ea typeface="+mn-ea"/>
                <a:cs typeface="+mn-cs"/>
              </a:rPr>
              <a:t>), whereas the ADA does not specify a preferred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basal insulin </a:t>
            </a:r>
            <a:r>
              <a:rPr lang="en-US" sz="3600" dirty="0">
                <a:solidFill>
                  <a:schemeClr val="tx1"/>
                </a:solidFill>
                <a:effectLst>
                  <a:outerShdw blurRad="38100" dist="38100" dir="2700000" algn="tl">
                    <a:srgbClr val="000000">
                      <a:alpha val="43137"/>
                    </a:srgbClr>
                  </a:outerShdw>
                </a:effectLst>
                <a:latin typeface="+mn-lt"/>
                <a:ea typeface="+mn-ea"/>
                <a:cs typeface="+mn-cs"/>
              </a:rPr>
              <a:t>(ADA 2016b).</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14364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 the general </a:t>
            </a:r>
            <a:r>
              <a:rPr lang="en-US" sz="4000" dirty="0" err="1">
                <a:solidFill>
                  <a:schemeClr val="tx1"/>
                </a:solidFill>
                <a:effectLst>
                  <a:outerShdw blurRad="38100" dist="38100" dir="2700000" algn="tl">
                    <a:srgbClr val="000000">
                      <a:alpha val="43137"/>
                    </a:srgbClr>
                  </a:outerShdw>
                </a:effectLst>
                <a:latin typeface="+mn-lt"/>
                <a:ea typeface="+mn-ea"/>
                <a:cs typeface="+mn-cs"/>
              </a:rPr>
              <a:t>nonpregnant</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population, long-acting </a:t>
            </a:r>
            <a:r>
              <a:rPr lang="en-US" sz="4000" dirty="0">
                <a:solidFill>
                  <a:schemeClr val="tx1"/>
                </a:solidFill>
                <a:effectLst>
                  <a:outerShdw blurRad="38100" dist="38100" dir="2700000" algn="tl">
                    <a:srgbClr val="000000">
                      <a:alpha val="43137"/>
                    </a:srgbClr>
                  </a:outerShdw>
                </a:effectLst>
                <a:latin typeface="+mn-lt"/>
                <a:ea typeface="+mn-ea"/>
                <a:cs typeface="+mn-cs"/>
              </a:rPr>
              <a:t>insulin analogs are associated with a lower </a:t>
            </a:r>
            <a:r>
              <a:rPr lang="en-US" sz="4000" dirty="0" smtClean="0">
                <a:solidFill>
                  <a:schemeClr val="tx1"/>
                </a:solidFill>
                <a:effectLst>
                  <a:outerShdw blurRad="38100" dist="38100" dir="2700000" algn="tl">
                    <a:srgbClr val="000000">
                      <a:alpha val="43137"/>
                    </a:srgbClr>
                  </a:outerShdw>
                </a:effectLst>
                <a:latin typeface="+mn-lt"/>
                <a:ea typeface="+mn-ea"/>
                <a:cs typeface="+mn-cs"/>
              </a:rPr>
              <a:t>risk of </a:t>
            </a:r>
            <a:r>
              <a:rPr lang="en-US" sz="4000" dirty="0">
                <a:solidFill>
                  <a:schemeClr val="tx1"/>
                </a:solidFill>
                <a:effectLst>
                  <a:outerShdw blurRad="38100" dist="38100" dir="2700000" algn="tl">
                    <a:srgbClr val="000000">
                      <a:alpha val="43137"/>
                    </a:srgbClr>
                  </a:outerShdw>
                </a:effectLst>
                <a:latin typeface="+mn-lt"/>
                <a:ea typeface="+mn-ea"/>
                <a:cs typeface="+mn-cs"/>
              </a:rPr>
              <a:t>hypoglycemia than NPH insulin, making them an </a:t>
            </a:r>
            <a:r>
              <a:rPr lang="en-US" sz="4000" dirty="0" smtClean="0">
                <a:solidFill>
                  <a:schemeClr val="tx1"/>
                </a:solidFill>
                <a:effectLst>
                  <a:outerShdw blurRad="38100" dist="38100" dir="2700000" algn="tl">
                    <a:srgbClr val="000000">
                      <a:alpha val="43137"/>
                    </a:srgbClr>
                  </a:outerShdw>
                </a:effectLst>
                <a:latin typeface="+mn-lt"/>
                <a:ea typeface="+mn-ea"/>
                <a:cs typeface="+mn-cs"/>
              </a:rPr>
              <a:t>option for </a:t>
            </a:r>
            <a:r>
              <a:rPr lang="en-US" sz="4000" dirty="0">
                <a:solidFill>
                  <a:schemeClr val="tx1"/>
                </a:solidFill>
                <a:effectLst>
                  <a:outerShdw blurRad="38100" dist="38100" dir="2700000" algn="tl">
                    <a:srgbClr val="000000">
                      <a:alpha val="43137"/>
                    </a:srgbClr>
                  </a:outerShdw>
                </a:effectLst>
                <a:latin typeface="+mn-lt"/>
                <a:ea typeface="+mn-ea"/>
                <a:cs typeface="+mn-cs"/>
              </a:rPr>
              <a:t>GDM management.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643710"/>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However, as with any agent for use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pregnant </a:t>
            </a:r>
            <a:r>
              <a:rPr lang="en-US" sz="4000" dirty="0">
                <a:solidFill>
                  <a:schemeClr val="tx1"/>
                </a:solidFill>
                <a:effectLst>
                  <a:outerShdw blurRad="38100" dist="38100" dir="2700000" algn="tl">
                    <a:srgbClr val="000000">
                      <a:alpha val="43137"/>
                    </a:srgbClr>
                  </a:outerShdw>
                </a:effectLst>
                <a:latin typeface="+mn-lt"/>
                <a:ea typeface="+mn-ea"/>
                <a:cs typeface="+mn-cs"/>
              </a:rPr>
              <a:t>women, the longer-acting insulin analogs </a:t>
            </a:r>
            <a:r>
              <a:rPr lang="en-US" sz="4000" dirty="0" smtClean="0">
                <a:solidFill>
                  <a:schemeClr val="tx1"/>
                </a:solidFill>
                <a:effectLst>
                  <a:outerShdw blurRad="38100" dist="38100" dir="2700000" algn="tl">
                    <a:srgbClr val="000000">
                      <a:alpha val="43137"/>
                    </a:srgbClr>
                  </a:outerShdw>
                </a:effectLst>
                <a:latin typeface="+mn-lt"/>
                <a:ea typeface="+mn-ea"/>
                <a:cs typeface="+mn-cs"/>
              </a:rPr>
              <a:t>needed to </a:t>
            </a:r>
            <a:r>
              <a:rPr lang="en-US" sz="4000" dirty="0">
                <a:solidFill>
                  <a:schemeClr val="tx1"/>
                </a:solidFill>
                <a:effectLst>
                  <a:outerShdw blurRad="38100" dist="38100" dir="2700000" algn="tl">
                    <a:srgbClr val="000000">
                      <a:alpha val="43137"/>
                    </a:srgbClr>
                  </a:outerShdw>
                </a:effectLst>
                <a:latin typeface="+mn-lt"/>
                <a:ea typeface="+mn-ea"/>
                <a:cs typeface="+mn-cs"/>
              </a:rPr>
              <a:t>overcome safety concerns before use could be endorsed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this </a:t>
            </a:r>
            <a:r>
              <a:rPr lang="en-US" sz="4000" dirty="0">
                <a:solidFill>
                  <a:schemeClr val="tx1"/>
                </a:solidFill>
                <a:effectLst>
                  <a:outerShdw blurRad="38100" dist="38100" dir="2700000" algn="tl">
                    <a:srgbClr val="000000">
                      <a:alpha val="43137"/>
                    </a:srgbClr>
                  </a:outerShdw>
                </a:effectLst>
                <a:latin typeface="+mn-lt"/>
                <a:ea typeface="+mn-ea"/>
                <a:cs typeface="+mn-cs"/>
              </a:rPr>
              <a:t>specialty population.</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7772400" cy="5881710"/>
          </a:xfrm>
        </p:spPr>
        <p:txBody>
          <a:bodyPr/>
          <a:lstStyle/>
          <a:p>
            <a:pPr>
              <a:buNone/>
            </a:pPr>
            <a:r>
              <a:rPr lang="en-US" sz="3600" dirty="0">
                <a:solidFill>
                  <a:schemeClr val="tx1"/>
                </a:solidFill>
                <a:effectLst>
                  <a:outerShdw blurRad="38100" dist="38100" dir="2700000" algn="tl">
                    <a:srgbClr val="000000">
                      <a:alpha val="43137"/>
                    </a:srgbClr>
                  </a:outerShdw>
                </a:effectLst>
                <a:latin typeface="+mn-lt"/>
                <a:ea typeface="+mn-ea"/>
                <a:cs typeface="+mn-cs"/>
              </a:rPr>
              <a:t>Use of insulin </a:t>
            </a:r>
            <a:r>
              <a:rPr lang="en-US" sz="3600" dirty="0" err="1">
                <a:solidFill>
                  <a:schemeClr val="tx1"/>
                </a:solidFill>
                <a:effectLst>
                  <a:outerShdw blurRad="38100" dist="38100" dir="2700000" algn="tl">
                    <a:srgbClr val="000000">
                      <a:alpha val="43137"/>
                    </a:srgbClr>
                  </a:outerShdw>
                </a:effectLst>
                <a:latin typeface="+mn-lt"/>
                <a:ea typeface="+mn-ea"/>
                <a:cs typeface="+mn-cs"/>
              </a:rPr>
              <a:t>detemir</a:t>
            </a:r>
            <a:r>
              <a:rPr lang="en-US" sz="3600" dirty="0">
                <a:solidFill>
                  <a:schemeClr val="tx1"/>
                </a:solidFill>
                <a:effectLst>
                  <a:outerShdw blurRad="38100" dist="38100" dir="2700000" algn="tl">
                    <a:srgbClr val="000000">
                      <a:alpha val="43137"/>
                    </a:srgbClr>
                  </a:outerShdw>
                </a:effectLst>
                <a:latin typeface="+mn-lt"/>
                <a:ea typeface="+mn-ea"/>
                <a:cs typeface="+mn-cs"/>
              </a:rPr>
              <a:t> in pregnancy was first investigated </a:t>
            </a:r>
            <a:r>
              <a:rPr lang="en-US" sz="3600" dirty="0" smtClean="0">
                <a:solidFill>
                  <a:schemeClr val="tx1"/>
                </a:solidFill>
                <a:effectLst>
                  <a:outerShdw blurRad="38100" dist="38100" dir="2700000" algn="tl">
                    <a:srgbClr val="000000">
                      <a:alpha val="43137"/>
                    </a:srgbClr>
                  </a:outerShdw>
                </a:effectLst>
                <a:latin typeface="+mn-lt"/>
                <a:ea typeface="+mn-ea"/>
                <a:cs typeface="+mn-cs"/>
              </a:rPr>
              <a:t>in women </a:t>
            </a:r>
            <a:r>
              <a:rPr lang="en-US" sz="3600" dirty="0">
                <a:solidFill>
                  <a:schemeClr val="tx1"/>
                </a:solidFill>
                <a:effectLst>
                  <a:outerShdw blurRad="38100" dist="38100" dir="2700000" algn="tl">
                    <a:srgbClr val="000000">
                      <a:alpha val="43137"/>
                    </a:srgbClr>
                  </a:outerShdw>
                </a:effectLst>
                <a:latin typeface="+mn-lt"/>
                <a:ea typeface="+mn-ea"/>
                <a:cs typeface="+mn-cs"/>
              </a:rPr>
              <a:t>with type 1 diabetes</a:t>
            </a:r>
            <a:r>
              <a:rPr lang="en-US" sz="36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3600" dirty="0" smtClean="0">
                <a:solidFill>
                  <a:schemeClr val="tx1"/>
                </a:solidFill>
                <a:effectLst>
                  <a:outerShdw blurRad="38100" dist="38100" dir="2700000" algn="tl">
                    <a:srgbClr val="000000">
                      <a:alpha val="43137"/>
                    </a:srgbClr>
                  </a:outerShdw>
                </a:effectLst>
                <a:latin typeface="+mn-lt"/>
                <a:ea typeface="+mn-ea"/>
                <a:cs typeface="+mn-cs"/>
              </a:rPr>
              <a:t> </a:t>
            </a:r>
            <a:r>
              <a:rPr lang="en-US" sz="3600" dirty="0">
                <a:solidFill>
                  <a:schemeClr val="tx1"/>
                </a:solidFill>
                <a:effectLst>
                  <a:outerShdw blurRad="38100" dist="38100" dir="2700000" algn="tl">
                    <a:srgbClr val="000000">
                      <a:alpha val="43137"/>
                    </a:srgbClr>
                  </a:outerShdw>
                </a:effectLst>
                <a:latin typeface="+mn-lt"/>
                <a:ea typeface="+mn-ea"/>
                <a:cs typeface="+mn-cs"/>
              </a:rPr>
              <a:t>In a randomized open-label </a:t>
            </a:r>
            <a:r>
              <a:rPr lang="en-US" sz="3600" dirty="0" smtClean="0">
                <a:solidFill>
                  <a:schemeClr val="tx1"/>
                </a:solidFill>
                <a:effectLst>
                  <a:outerShdw blurRad="38100" dist="38100" dir="2700000" algn="tl">
                    <a:srgbClr val="000000">
                      <a:alpha val="43137"/>
                    </a:srgbClr>
                  </a:outerShdw>
                </a:effectLst>
                <a:latin typeface="+mn-lt"/>
                <a:ea typeface="+mn-ea"/>
                <a:cs typeface="+mn-cs"/>
              </a:rPr>
              <a:t>trial of </a:t>
            </a:r>
            <a:r>
              <a:rPr lang="en-US" sz="3600" dirty="0">
                <a:solidFill>
                  <a:schemeClr val="tx1"/>
                </a:solidFill>
                <a:effectLst>
                  <a:outerShdw blurRad="38100" dist="38100" dir="2700000" algn="tl">
                    <a:srgbClr val="000000">
                      <a:alpha val="43137"/>
                    </a:srgbClr>
                  </a:outerShdw>
                </a:effectLst>
                <a:latin typeface="+mn-lt"/>
                <a:ea typeface="+mn-ea"/>
                <a:cs typeface="+mn-cs"/>
              </a:rPr>
              <a:t>310 pregnant patients with type 1 diabetes, insulin </a:t>
            </a:r>
            <a:r>
              <a:rPr lang="en-US" sz="3600" dirty="0" err="1" smtClean="0">
                <a:solidFill>
                  <a:schemeClr val="tx1"/>
                </a:solidFill>
                <a:effectLst>
                  <a:outerShdw blurRad="38100" dist="38100" dir="2700000" algn="tl">
                    <a:srgbClr val="000000">
                      <a:alpha val="43137"/>
                    </a:srgbClr>
                  </a:outerShdw>
                </a:effectLst>
                <a:latin typeface="+mn-lt"/>
                <a:ea typeface="+mn-ea"/>
                <a:cs typeface="+mn-cs"/>
              </a:rPr>
              <a:t>detemir</a:t>
            </a:r>
            <a:r>
              <a:rPr lang="en-US" sz="3600" dirty="0" smtClean="0">
                <a:effectLst>
                  <a:outerShdw blurRad="38100" dist="38100" dir="2700000" algn="tl">
                    <a:srgbClr val="000000">
                      <a:alpha val="43137"/>
                    </a:srgbClr>
                  </a:outerShdw>
                </a:effectLst>
              </a:rPr>
              <a:t> </a:t>
            </a:r>
            <a:r>
              <a:rPr lang="en-US" sz="3600" dirty="0" smtClean="0">
                <a:solidFill>
                  <a:schemeClr val="tx1"/>
                </a:solidFill>
                <a:effectLst>
                  <a:outerShdw blurRad="38100" dist="38100" dir="2700000" algn="tl">
                    <a:srgbClr val="000000">
                      <a:alpha val="43137"/>
                    </a:srgbClr>
                  </a:outerShdw>
                </a:effectLst>
                <a:latin typeface="+mn-lt"/>
                <a:ea typeface="+mn-ea"/>
                <a:cs typeface="+mn-cs"/>
              </a:rPr>
              <a:t>was </a:t>
            </a:r>
            <a:r>
              <a:rPr lang="en-US" sz="3600" dirty="0">
                <a:solidFill>
                  <a:schemeClr val="tx1"/>
                </a:solidFill>
                <a:effectLst>
                  <a:outerShdw blurRad="38100" dist="38100" dir="2700000" algn="tl">
                    <a:srgbClr val="000000">
                      <a:alpha val="43137"/>
                    </a:srgbClr>
                  </a:outerShdw>
                </a:effectLst>
                <a:latin typeface="+mn-lt"/>
                <a:ea typeface="+mn-ea"/>
                <a:cs typeface="+mn-cs"/>
              </a:rPr>
              <a:t>compared with NPH insulin, both used in </a:t>
            </a:r>
            <a:r>
              <a:rPr lang="en-US" sz="3600" dirty="0" smtClean="0">
                <a:solidFill>
                  <a:schemeClr val="tx1"/>
                </a:solidFill>
                <a:effectLst>
                  <a:outerShdw blurRad="38100" dist="38100" dir="2700000" algn="tl">
                    <a:srgbClr val="000000">
                      <a:alpha val="43137"/>
                    </a:srgbClr>
                  </a:outerShdw>
                </a:effectLst>
                <a:latin typeface="+mn-lt"/>
                <a:ea typeface="+mn-ea"/>
                <a:cs typeface="+mn-cs"/>
              </a:rPr>
              <a:t>combination with </a:t>
            </a:r>
            <a:r>
              <a:rPr lang="en-US" sz="3600" dirty="0">
                <a:solidFill>
                  <a:schemeClr val="tx1"/>
                </a:solidFill>
                <a:effectLst>
                  <a:outerShdw blurRad="38100" dist="38100" dir="2700000" algn="tl">
                    <a:srgbClr val="000000">
                      <a:alpha val="43137"/>
                    </a:srgbClr>
                  </a:outerShdw>
                </a:effectLst>
                <a:latin typeface="+mn-lt"/>
                <a:ea typeface="+mn-ea"/>
                <a:cs typeface="+mn-cs"/>
              </a:rPr>
              <a:t>mealtime insulin in a basal-bolus regimen (</a:t>
            </a:r>
            <a:r>
              <a:rPr lang="en-US" sz="3600" dirty="0" err="1">
                <a:solidFill>
                  <a:schemeClr val="tx1"/>
                </a:solidFill>
                <a:effectLst>
                  <a:outerShdw blurRad="38100" dist="38100" dir="2700000" algn="tl">
                    <a:srgbClr val="000000">
                      <a:alpha val="43137"/>
                    </a:srgbClr>
                  </a:outerShdw>
                </a:effectLst>
                <a:latin typeface="+mn-lt"/>
                <a:ea typeface="+mn-ea"/>
                <a:cs typeface="+mn-cs"/>
              </a:rPr>
              <a:t>Hod</a:t>
            </a:r>
            <a:r>
              <a:rPr lang="en-US" sz="3600" dirty="0">
                <a:solidFill>
                  <a:schemeClr val="tx1"/>
                </a:solidFill>
                <a:effectLst>
                  <a:outerShdw blurRad="38100" dist="38100" dir="2700000" algn="tl">
                    <a:srgbClr val="000000">
                      <a:alpha val="43137"/>
                    </a:srgbClr>
                  </a:outerShdw>
                </a:effectLst>
                <a:latin typeface="+mn-lt"/>
                <a:ea typeface="+mn-ea"/>
                <a:cs typeface="+mn-cs"/>
              </a:rPr>
              <a:t> 2014).</a:t>
            </a:r>
            <a:endParaRPr lang="en-US" sz="3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7772400" cy="6215082"/>
          </a:xfrm>
        </p:spPr>
        <p:txBody>
          <a:bodyPr/>
          <a:lstStyle/>
          <a:p>
            <a:pPr>
              <a:buNone/>
            </a:pPr>
            <a:r>
              <a:rPr lang="en-US" sz="4000" dirty="0">
                <a:solidFill>
                  <a:schemeClr val="tx1"/>
                </a:solidFill>
                <a:latin typeface="+mn-lt"/>
                <a:ea typeface="+mn-ea"/>
                <a:cs typeface="+mn-cs"/>
              </a:rPr>
              <a:t>Overall, maternal and </a:t>
            </a:r>
            <a:r>
              <a:rPr lang="en-US" sz="4000" dirty="0" err="1">
                <a:solidFill>
                  <a:schemeClr val="tx1"/>
                </a:solidFill>
                <a:latin typeface="+mn-lt"/>
                <a:ea typeface="+mn-ea"/>
                <a:cs typeface="+mn-cs"/>
              </a:rPr>
              <a:t>perinatal</a:t>
            </a:r>
            <a:r>
              <a:rPr lang="en-US" sz="4000" dirty="0">
                <a:solidFill>
                  <a:schemeClr val="tx1"/>
                </a:solidFill>
                <a:latin typeface="+mn-lt"/>
                <a:ea typeface="+mn-ea"/>
                <a:cs typeface="+mn-cs"/>
              </a:rPr>
              <a:t> outcomes were similar in </a:t>
            </a:r>
            <a:r>
              <a:rPr lang="en-US" sz="4000" dirty="0" smtClean="0">
                <a:solidFill>
                  <a:schemeClr val="tx1"/>
                </a:solidFill>
                <a:latin typeface="+mn-lt"/>
                <a:ea typeface="+mn-ea"/>
                <a:cs typeface="+mn-cs"/>
              </a:rPr>
              <a:t>both groups</a:t>
            </a:r>
            <a:r>
              <a:rPr lang="en-US" sz="4000" dirty="0">
                <a:solidFill>
                  <a:schemeClr val="tx1"/>
                </a:solidFill>
                <a:latin typeface="+mn-lt"/>
                <a:ea typeface="+mn-ea"/>
                <a:cs typeface="+mn-cs"/>
              </a:rPr>
              <a:t>. </a:t>
            </a:r>
            <a:endParaRPr lang="en-US" sz="4000" dirty="0" smtClean="0">
              <a:solidFill>
                <a:schemeClr val="tx1"/>
              </a:solidFill>
              <a:latin typeface="+mn-lt"/>
              <a:ea typeface="+mn-ea"/>
              <a:cs typeface="+mn-cs"/>
            </a:endParaRPr>
          </a:p>
          <a:p>
            <a:pPr>
              <a:buNone/>
            </a:pPr>
            <a:r>
              <a:rPr lang="en-US" sz="4000" dirty="0" smtClean="0">
                <a:solidFill>
                  <a:schemeClr val="tx1"/>
                </a:solidFill>
                <a:latin typeface="+mn-lt"/>
                <a:ea typeface="+mn-ea"/>
                <a:cs typeface="+mn-cs"/>
              </a:rPr>
              <a:t>No </a:t>
            </a:r>
            <a:r>
              <a:rPr lang="en-US" sz="4000" dirty="0">
                <a:solidFill>
                  <a:schemeClr val="tx1"/>
                </a:solidFill>
                <a:latin typeface="+mn-lt"/>
                <a:ea typeface="+mn-ea"/>
                <a:cs typeface="+mn-cs"/>
              </a:rPr>
              <a:t>significant safety concerns were identified in </a:t>
            </a:r>
            <a:r>
              <a:rPr lang="en-US" sz="4000" dirty="0" smtClean="0">
                <a:solidFill>
                  <a:schemeClr val="tx1"/>
                </a:solidFill>
                <a:latin typeface="+mn-lt"/>
                <a:ea typeface="+mn-ea"/>
                <a:cs typeface="+mn-cs"/>
              </a:rPr>
              <a:t>the insulin </a:t>
            </a:r>
            <a:r>
              <a:rPr lang="en-US" sz="4000" dirty="0" err="1">
                <a:solidFill>
                  <a:schemeClr val="tx1"/>
                </a:solidFill>
                <a:latin typeface="+mn-lt"/>
                <a:ea typeface="+mn-ea"/>
                <a:cs typeface="+mn-cs"/>
              </a:rPr>
              <a:t>detemir</a:t>
            </a:r>
            <a:r>
              <a:rPr lang="en-US" sz="4000" dirty="0">
                <a:solidFill>
                  <a:schemeClr val="tx1"/>
                </a:solidFill>
                <a:latin typeface="+mn-lt"/>
                <a:ea typeface="+mn-ea"/>
                <a:cs typeface="+mn-cs"/>
              </a:rPr>
              <a:t> group.</a:t>
            </a: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2852"/>
            <a:ext cx="7772400" cy="5953148"/>
          </a:xfrm>
        </p:spPr>
        <p:txBody>
          <a:bodyPr/>
          <a:lstStyle/>
          <a:p>
            <a:pPr>
              <a:buNone/>
            </a:pPr>
            <a:r>
              <a:rPr lang="en-US" sz="3600" dirty="0">
                <a:solidFill>
                  <a:schemeClr val="tx1"/>
                </a:solidFill>
                <a:latin typeface="+mn-lt"/>
                <a:ea typeface="+mn-ea"/>
                <a:cs typeface="+mn-cs"/>
              </a:rPr>
              <a:t>The mechanism </a:t>
            </a:r>
            <a:r>
              <a:rPr lang="en-US" sz="3600" dirty="0" smtClean="0">
                <a:solidFill>
                  <a:schemeClr val="tx1"/>
                </a:solidFill>
                <a:latin typeface="+mn-lt"/>
                <a:ea typeface="+mn-ea"/>
                <a:cs typeface="+mn-cs"/>
              </a:rPr>
              <a:t>is not </a:t>
            </a:r>
            <a:r>
              <a:rPr lang="en-US" sz="3600" dirty="0">
                <a:solidFill>
                  <a:schemeClr val="tx1"/>
                </a:solidFill>
                <a:latin typeface="+mn-lt"/>
                <a:ea typeface="+mn-ea"/>
                <a:cs typeface="+mn-cs"/>
              </a:rPr>
              <a:t>fully understood but is believed to be related to the production </a:t>
            </a:r>
            <a:r>
              <a:rPr lang="en-US" sz="3600" dirty="0" smtClean="0">
                <a:solidFill>
                  <a:schemeClr val="tx1"/>
                </a:solidFill>
                <a:latin typeface="+mn-lt"/>
                <a:ea typeface="+mn-ea"/>
                <a:cs typeface="+mn-cs"/>
              </a:rPr>
              <a:t>of hormones</a:t>
            </a:r>
            <a:r>
              <a:rPr lang="en-US" sz="3600" dirty="0">
                <a:solidFill>
                  <a:schemeClr val="tx1"/>
                </a:solidFill>
                <a:latin typeface="+mn-lt"/>
                <a:ea typeface="+mn-ea"/>
                <a:cs typeface="+mn-cs"/>
              </a:rPr>
              <a:t>, cytokines, or </a:t>
            </a:r>
            <a:r>
              <a:rPr lang="en-US" sz="3600" dirty="0" err="1">
                <a:solidFill>
                  <a:schemeClr val="tx1"/>
                </a:solidFill>
                <a:latin typeface="+mn-lt"/>
                <a:ea typeface="+mn-ea"/>
                <a:cs typeface="+mn-cs"/>
              </a:rPr>
              <a:t>adipokines</a:t>
            </a:r>
            <a:r>
              <a:rPr lang="en-US" sz="3600" dirty="0">
                <a:solidFill>
                  <a:schemeClr val="tx1"/>
                </a:solidFill>
                <a:latin typeface="+mn-lt"/>
                <a:ea typeface="+mn-ea"/>
                <a:cs typeface="+mn-cs"/>
              </a:rPr>
              <a:t> by the placenta</a:t>
            </a:r>
            <a:r>
              <a:rPr lang="en-US" sz="3600" dirty="0" smtClean="0">
                <a:solidFill>
                  <a:schemeClr val="tx1"/>
                </a:solidFill>
                <a:latin typeface="+mn-lt"/>
                <a:ea typeface="+mn-ea"/>
                <a:cs typeface="+mn-cs"/>
              </a:rPr>
              <a:t>.</a:t>
            </a:r>
          </a:p>
          <a:p>
            <a:pPr>
              <a:buNone/>
            </a:pPr>
            <a:r>
              <a:rPr lang="en-US" sz="3600" dirty="0" smtClean="0">
                <a:solidFill>
                  <a:schemeClr val="tx1"/>
                </a:solidFill>
                <a:latin typeface="+mn-lt"/>
                <a:ea typeface="+mn-ea"/>
                <a:cs typeface="+mn-cs"/>
              </a:rPr>
              <a:t> </a:t>
            </a:r>
            <a:r>
              <a:rPr lang="en-US" sz="3600" dirty="0">
                <a:solidFill>
                  <a:schemeClr val="tx1"/>
                </a:solidFill>
                <a:latin typeface="+mn-lt"/>
                <a:ea typeface="+mn-ea"/>
                <a:cs typeface="+mn-cs"/>
              </a:rPr>
              <a:t>Insulin </a:t>
            </a:r>
            <a:r>
              <a:rPr lang="en-US" sz="3600" dirty="0" smtClean="0">
                <a:solidFill>
                  <a:schemeClr val="tx1"/>
                </a:solidFill>
                <a:latin typeface="+mn-lt"/>
                <a:ea typeface="+mn-ea"/>
                <a:cs typeface="+mn-cs"/>
              </a:rPr>
              <a:t>secretion also </a:t>
            </a:r>
            <a:r>
              <a:rPr lang="en-US" sz="3600" dirty="0">
                <a:solidFill>
                  <a:schemeClr val="tx1"/>
                </a:solidFill>
                <a:latin typeface="+mn-lt"/>
                <a:ea typeface="+mn-ea"/>
                <a:cs typeface="+mn-cs"/>
              </a:rPr>
              <a:t>increases, resulting in normal glucose concentrations.</a:t>
            </a:r>
            <a:endParaRPr lang="en-US" sz="36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35798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Endocrine Society suggests use of 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detemir</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 women </a:t>
            </a:r>
            <a:r>
              <a:rPr lang="en-US" sz="4000" dirty="0">
                <a:solidFill>
                  <a:schemeClr val="tx1"/>
                </a:solidFill>
                <a:effectLst>
                  <a:outerShdw blurRad="38100" dist="38100" dir="2700000" algn="tl">
                    <a:srgbClr val="000000">
                      <a:alpha val="43137"/>
                    </a:srgbClr>
                  </a:outerShdw>
                </a:effectLst>
                <a:latin typeface="+mn-lt"/>
                <a:ea typeface="+mn-ea"/>
                <a:cs typeface="+mn-cs"/>
              </a:rPr>
              <a:t>with known or potential problematic </a:t>
            </a:r>
            <a:r>
              <a:rPr lang="en-US" sz="4000" dirty="0" smtClean="0">
                <a:solidFill>
                  <a:schemeClr val="tx1"/>
                </a:solidFill>
                <a:effectLst>
                  <a:outerShdw blurRad="38100" dist="38100" dir="2700000" algn="tl">
                    <a:srgbClr val="000000">
                      <a:alpha val="43137"/>
                    </a:srgbClr>
                  </a:outerShdw>
                </a:effectLst>
                <a:latin typeface="+mn-lt"/>
                <a:ea typeface="+mn-ea"/>
                <a:cs typeface="+mn-cs"/>
              </a:rPr>
              <a:t>hypoglycemia with </a:t>
            </a:r>
            <a:r>
              <a:rPr lang="en-US" sz="4000" dirty="0">
                <a:solidFill>
                  <a:schemeClr val="tx1"/>
                </a:solidFill>
                <a:effectLst>
                  <a:outerShdw blurRad="38100" dist="38100" dir="2700000" algn="tl">
                    <a:srgbClr val="000000">
                      <a:alpha val="43137"/>
                    </a:srgbClr>
                  </a:outerShdw>
                </a:effectLst>
                <a:latin typeface="+mn-lt"/>
                <a:ea typeface="+mn-ea"/>
                <a:cs typeface="+mn-cs"/>
              </a:rPr>
              <a:t>NPH 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Blumer</a:t>
            </a:r>
            <a:r>
              <a:rPr lang="en-US" sz="4000" dirty="0">
                <a:solidFill>
                  <a:schemeClr val="tx1"/>
                </a:solidFill>
                <a:effectLst>
                  <a:outerShdw blurRad="38100" dist="38100" dir="2700000" algn="tl">
                    <a:srgbClr val="000000">
                      <a:alpha val="43137"/>
                    </a:srgbClr>
                  </a:outerShdw>
                </a:effectLst>
                <a:latin typeface="+mn-lt"/>
                <a:ea typeface="+mn-ea"/>
                <a:cs typeface="+mn-cs"/>
              </a:rPr>
              <a:t> 2013</a:t>
            </a:r>
            <a:r>
              <a:rPr lang="en-US" sz="4000" dirty="0" smtClean="0">
                <a:solidFill>
                  <a:schemeClr val="tx1"/>
                </a:solidFill>
                <a:effectLst>
                  <a:outerShdw blurRad="38100" dist="38100" dir="2700000" algn="tl">
                    <a:srgbClr val="000000">
                      <a:alpha val="43137"/>
                    </a:srgbClr>
                  </a:outerShdw>
                </a:effectLst>
                <a:latin typeface="+mn-lt"/>
                <a:ea typeface="+mn-ea"/>
                <a:cs typeface="+mn-cs"/>
              </a:rPr>
              <a:t>).</a:t>
            </a:r>
          </a:p>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7772400" cy="6000792"/>
          </a:xfrm>
        </p:spPr>
        <p:txBody>
          <a:bodyPr/>
          <a:lstStyle/>
          <a:p>
            <a:pPr>
              <a:buNone/>
            </a:pPr>
            <a:r>
              <a:rPr lang="en-US" sz="4000" dirty="0" smtClean="0">
                <a:solidFill>
                  <a:schemeClr val="tx1"/>
                </a:solidFill>
                <a:effectLst>
                  <a:outerShdw blurRad="38100" dist="38100" dir="2700000" algn="tl">
                    <a:srgbClr val="000000">
                      <a:alpha val="43137"/>
                    </a:srgbClr>
                  </a:outerShdw>
                </a:effectLst>
                <a:latin typeface="+mn-lt"/>
                <a:ea typeface="+mn-ea"/>
                <a:cs typeface="+mn-cs"/>
              </a:rPr>
              <a:t>In the United States, insulin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detemir</a:t>
            </a:r>
            <a:r>
              <a:rPr lang="en-US" sz="4000" dirty="0" smtClean="0">
                <a:solidFill>
                  <a:schemeClr val="tx1"/>
                </a:solidFill>
                <a:effectLst>
                  <a:outerShdw blurRad="38100" dist="38100" dir="2700000" algn="tl">
                    <a:srgbClr val="000000">
                      <a:alpha val="43137"/>
                    </a:srgbClr>
                  </a:outerShdw>
                </a:effectLst>
                <a:latin typeface="+mn-lt"/>
                <a:ea typeface="+mn-ea"/>
                <a:cs typeface="+mn-cs"/>
              </a:rPr>
              <a:t> is rated FDA pregnancy risk category B, and the European Medicines Agency permits its use during pregnancy.</a:t>
            </a:r>
            <a:endParaRPr lang="en-US" sz="40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6072206"/>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FDA has instituted a change in the </a:t>
            </a:r>
            <a:r>
              <a:rPr lang="en-US" sz="4000" dirty="0" smtClean="0">
                <a:solidFill>
                  <a:schemeClr val="tx1"/>
                </a:solidFill>
                <a:effectLst>
                  <a:outerShdw blurRad="38100" dist="38100" dir="2700000" algn="tl">
                    <a:srgbClr val="000000">
                      <a:alpha val="43137"/>
                    </a:srgbClr>
                  </a:outerShdw>
                </a:effectLst>
                <a:latin typeface="+mn-lt"/>
                <a:ea typeface="+mn-ea"/>
                <a:cs typeface="+mn-cs"/>
              </a:rPr>
              <a:t>pregnancy information </a:t>
            </a:r>
            <a:r>
              <a:rPr lang="en-US" sz="4000" dirty="0">
                <a:solidFill>
                  <a:schemeClr val="tx1"/>
                </a:solidFill>
                <a:effectLst>
                  <a:outerShdw blurRad="38100" dist="38100" dir="2700000" algn="tl">
                    <a:srgbClr val="000000">
                      <a:alpha val="43137"/>
                    </a:srgbClr>
                  </a:outerShdw>
                </a:effectLst>
                <a:latin typeface="+mn-lt"/>
                <a:ea typeface="+mn-ea"/>
                <a:cs typeface="+mn-cs"/>
              </a:rPr>
              <a:t>required within prescription drug labeling (</a:t>
            </a:r>
            <a:r>
              <a:rPr lang="en-US" sz="4000" dirty="0" smtClean="0">
                <a:solidFill>
                  <a:schemeClr val="tx1"/>
                </a:solidFill>
                <a:effectLst>
                  <a:outerShdw blurRad="38100" dist="38100" dir="2700000" algn="tl">
                    <a:srgbClr val="000000">
                      <a:alpha val="43137"/>
                    </a:srgbClr>
                  </a:outerShdw>
                </a:effectLst>
                <a:latin typeface="+mn-lt"/>
                <a:ea typeface="+mn-ea"/>
                <a:cs typeface="+mn-cs"/>
              </a:rPr>
              <a:t>Pregnancy and </a:t>
            </a:r>
            <a:r>
              <a:rPr lang="en-US" sz="4000" dirty="0">
                <a:solidFill>
                  <a:schemeClr val="tx1"/>
                </a:solidFill>
                <a:effectLst>
                  <a:outerShdw blurRad="38100" dist="38100" dir="2700000" algn="tl">
                    <a:srgbClr val="000000">
                      <a:alpha val="43137"/>
                    </a:srgbClr>
                  </a:outerShdw>
                </a:effectLst>
                <a:latin typeface="+mn-lt"/>
                <a:ea typeface="+mn-ea"/>
                <a:cs typeface="+mn-cs"/>
              </a:rPr>
              <a:t>Lactation Labeling Rule – PLLR); the current </a:t>
            </a:r>
            <a:r>
              <a:rPr lang="en-US" sz="4000" dirty="0" smtClean="0">
                <a:solidFill>
                  <a:schemeClr val="tx1"/>
                </a:solidFill>
                <a:effectLst>
                  <a:outerShdw blurRad="38100" dist="38100" dir="2700000" algn="tl">
                    <a:srgbClr val="000000">
                      <a:alpha val="43137"/>
                    </a:srgbClr>
                  </a:outerShdw>
                </a:effectLst>
                <a:latin typeface="+mn-lt"/>
                <a:ea typeface="+mn-ea"/>
                <a:cs typeface="+mn-cs"/>
              </a:rPr>
              <a:t>pregnancy risk </a:t>
            </a:r>
            <a:r>
              <a:rPr lang="en-US" sz="4000" dirty="0">
                <a:solidFill>
                  <a:schemeClr val="tx1"/>
                </a:solidFill>
                <a:effectLst>
                  <a:outerShdw blurRad="38100" dist="38100" dir="2700000" algn="tl">
                    <a:srgbClr val="000000">
                      <a:alpha val="43137"/>
                    </a:srgbClr>
                  </a:outerShdw>
                </a:effectLst>
                <a:latin typeface="+mn-lt"/>
                <a:ea typeface="+mn-ea"/>
                <a:cs typeface="+mn-cs"/>
              </a:rPr>
              <a:t>categories are gradually being phased out in </a:t>
            </a:r>
            <a:r>
              <a:rPr lang="en-US" sz="4000" dirty="0" smtClean="0">
                <a:solidFill>
                  <a:schemeClr val="tx1"/>
                </a:solidFill>
                <a:effectLst>
                  <a:outerShdw blurRad="38100" dist="38100" dir="2700000" algn="tl">
                    <a:srgbClr val="000000">
                      <a:alpha val="43137"/>
                    </a:srgbClr>
                  </a:outerShdw>
                </a:effectLst>
                <a:latin typeface="+mn-lt"/>
                <a:ea typeface="+mn-ea"/>
                <a:cs typeface="+mn-cs"/>
              </a:rPr>
              <a:t>favor of </a:t>
            </a:r>
            <a:r>
              <a:rPr lang="en-US" sz="4000" dirty="0">
                <a:solidFill>
                  <a:schemeClr val="tx1"/>
                </a:solidFill>
                <a:effectLst>
                  <a:outerShdw blurRad="38100" dist="38100" dir="2700000" algn="tl">
                    <a:srgbClr val="000000">
                      <a:alpha val="43137"/>
                    </a:srgbClr>
                  </a:outerShdw>
                </a:effectLst>
                <a:latin typeface="+mn-lt"/>
                <a:ea typeface="+mn-ea"/>
                <a:cs typeface="+mn-cs"/>
              </a:rPr>
              <a:t>more comprehensive information.</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6357982"/>
          </a:xfrm>
        </p:spPr>
        <p:txBody>
          <a:bodyPr/>
          <a:lstStyle/>
          <a:p>
            <a:pPr>
              <a:buNone/>
            </a:pPr>
            <a:r>
              <a:rPr lang="en-US" sz="4000" dirty="0">
                <a:solidFill>
                  <a:schemeClr val="tx1"/>
                </a:solidFill>
                <a:latin typeface="+mn-lt"/>
                <a:ea typeface="+mn-ea"/>
                <a:cs typeface="+mn-cs"/>
              </a:rPr>
              <a:t>Currently, however, </a:t>
            </a:r>
            <a:r>
              <a:rPr lang="en-US" sz="4000" dirty="0" smtClean="0">
                <a:solidFill>
                  <a:schemeClr val="tx1"/>
                </a:solidFill>
                <a:latin typeface="+mn-lt"/>
                <a:ea typeface="+mn-ea"/>
                <a:cs typeface="+mn-cs"/>
              </a:rPr>
              <a:t>the pregnancy </a:t>
            </a:r>
            <a:r>
              <a:rPr lang="en-US" sz="4000" dirty="0">
                <a:solidFill>
                  <a:schemeClr val="tx1"/>
                </a:solidFill>
                <a:latin typeface="+mn-lt"/>
                <a:ea typeface="+mn-ea"/>
                <a:cs typeface="+mn-cs"/>
              </a:rPr>
              <a:t>risk categories are still in the labeling of many </a:t>
            </a:r>
            <a:r>
              <a:rPr lang="en-US" sz="4000" dirty="0" smtClean="0">
                <a:solidFill>
                  <a:schemeClr val="tx1"/>
                </a:solidFill>
                <a:latin typeface="+mn-lt"/>
                <a:ea typeface="+mn-ea"/>
                <a:cs typeface="+mn-cs"/>
              </a:rPr>
              <a:t>prescription drug </a:t>
            </a:r>
            <a:r>
              <a:rPr lang="en-US" sz="4000" dirty="0">
                <a:solidFill>
                  <a:schemeClr val="tx1"/>
                </a:solidFill>
                <a:latin typeface="+mn-lt"/>
                <a:ea typeface="+mn-ea"/>
                <a:cs typeface="+mn-cs"/>
              </a:rPr>
              <a:t>products.</a:t>
            </a:r>
            <a:endParaRPr lang="en-US" sz="4000"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7772400" cy="614364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A concern with the use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insulin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glargine</a:t>
            </a:r>
            <a:r>
              <a:rPr lang="en-US" sz="4000" dirty="0" smtClean="0">
                <a:solidFill>
                  <a:schemeClr val="tx1"/>
                </a:solidFill>
                <a:effectLst>
                  <a:outerShdw blurRad="38100" dist="38100" dir="2700000" algn="tl">
                    <a:srgbClr val="000000">
                      <a:alpha val="43137"/>
                    </a:srgbClr>
                  </a:outerShdw>
                </a:effectLst>
                <a:latin typeface="+mn-lt"/>
                <a:ea typeface="+mn-ea"/>
                <a:cs typeface="+mn-cs"/>
              </a:rPr>
              <a:t> </a:t>
            </a:r>
            <a:r>
              <a:rPr lang="en-US" sz="4000" dirty="0">
                <a:solidFill>
                  <a:schemeClr val="tx1"/>
                </a:solidFill>
                <a:effectLst>
                  <a:outerShdw blurRad="38100" dist="38100" dir="2700000" algn="tl">
                    <a:srgbClr val="000000">
                      <a:alpha val="43137"/>
                    </a:srgbClr>
                  </a:outerShdw>
                </a:effectLst>
                <a:latin typeface="+mn-lt"/>
                <a:ea typeface="+mn-ea"/>
                <a:cs typeface="+mn-cs"/>
              </a:rPr>
              <a:t>in pregnancy </a:t>
            </a:r>
            <a:r>
              <a:rPr lang="en-US" sz="4000" dirty="0" smtClean="0">
                <a:solidFill>
                  <a:schemeClr val="tx1"/>
                </a:solidFill>
                <a:effectLst>
                  <a:outerShdw blurRad="38100" dist="38100" dir="2700000" algn="tl">
                    <a:srgbClr val="000000">
                      <a:alpha val="43137"/>
                    </a:srgbClr>
                  </a:outerShdw>
                </a:effectLst>
                <a:latin typeface="+mn-lt"/>
                <a:ea typeface="+mn-ea"/>
                <a:cs typeface="+mn-cs"/>
              </a:rPr>
              <a:t>is its </a:t>
            </a:r>
            <a:r>
              <a:rPr lang="en-US" sz="4000" dirty="0">
                <a:solidFill>
                  <a:schemeClr val="tx1"/>
                </a:solidFill>
                <a:effectLst>
                  <a:outerShdw blurRad="38100" dist="38100" dir="2700000" algn="tl">
                    <a:srgbClr val="000000">
                      <a:alpha val="43137"/>
                    </a:srgbClr>
                  </a:outerShdw>
                </a:effectLst>
                <a:latin typeface="+mn-lt"/>
                <a:ea typeface="+mn-ea"/>
                <a:cs typeface="+mn-cs"/>
              </a:rPr>
              <a:t>increased affinity for the insulin-like growth factor (</a:t>
            </a:r>
            <a:r>
              <a:rPr lang="en-US" sz="4000" dirty="0" smtClean="0">
                <a:solidFill>
                  <a:schemeClr val="tx1"/>
                </a:solidFill>
                <a:effectLst>
                  <a:outerShdw blurRad="38100" dist="38100" dir="2700000" algn="tl">
                    <a:srgbClr val="000000">
                      <a:alpha val="43137"/>
                    </a:srgbClr>
                  </a:outerShdw>
                </a:effectLst>
                <a:latin typeface="+mn-lt"/>
                <a:ea typeface="+mn-ea"/>
                <a:cs typeface="+mn-cs"/>
              </a:rPr>
              <a:t>IGF-1) receptor </a:t>
            </a:r>
            <a:r>
              <a:rPr lang="en-US" sz="4000" dirty="0">
                <a:solidFill>
                  <a:schemeClr val="tx1"/>
                </a:solidFill>
                <a:effectLst>
                  <a:outerShdw blurRad="38100" dist="38100" dir="2700000" algn="tl">
                    <a:srgbClr val="000000">
                      <a:alpha val="43137"/>
                    </a:srgbClr>
                  </a:outerShdw>
                </a:effectLst>
                <a:latin typeface="+mn-lt"/>
                <a:ea typeface="+mn-ea"/>
                <a:cs typeface="+mn-cs"/>
              </a:rPr>
              <a:t>(Pollex 2011).</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715148"/>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The IGF-1 receptor is structurally </a:t>
            </a:r>
            <a:r>
              <a:rPr lang="en-US" sz="4000" dirty="0" smtClean="0">
                <a:solidFill>
                  <a:schemeClr val="tx1"/>
                </a:solidFill>
                <a:effectLst>
                  <a:outerShdw blurRad="38100" dist="38100" dir="2700000" algn="tl">
                    <a:srgbClr val="000000">
                      <a:alpha val="43137"/>
                    </a:srgbClr>
                  </a:outerShdw>
                </a:effectLst>
                <a:latin typeface="+mn-lt"/>
                <a:ea typeface="+mn-ea"/>
                <a:cs typeface="+mn-cs"/>
              </a:rPr>
              <a:t>similar to </a:t>
            </a:r>
            <a:r>
              <a:rPr lang="en-US" sz="4000" dirty="0">
                <a:solidFill>
                  <a:schemeClr val="tx1"/>
                </a:solidFill>
                <a:effectLst>
                  <a:outerShdw blurRad="38100" dist="38100" dir="2700000" algn="tl">
                    <a:srgbClr val="000000">
                      <a:alpha val="43137"/>
                    </a:srgbClr>
                  </a:outerShdw>
                </a:effectLst>
                <a:latin typeface="+mn-lt"/>
                <a:ea typeface="+mn-ea"/>
                <a:cs typeface="+mn-cs"/>
              </a:rPr>
              <a:t>the insulin receptor, and insulin analogs have </a:t>
            </a:r>
            <a:r>
              <a:rPr lang="en-US" sz="4000" dirty="0" smtClean="0">
                <a:solidFill>
                  <a:schemeClr val="tx1"/>
                </a:solidFill>
                <a:effectLst>
                  <a:outerShdw blurRad="38100" dist="38100" dir="2700000" algn="tl">
                    <a:srgbClr val="000000">
                      <a:alpha val="43137"/>
                    </a:srgbClr>
                  </a:outerShdw>
                </a:effectLst>
                <a:latin typeface="+mn-lt"/>
                <a:ea typeface="+mn-ea"/>
                <a:cs typeface="+mn-cs"/>
              </a:rPr>
              <a:t>modifications in </a:t>
            </a:r>
            <a:r>
              <a:rPr lang="en-US" sz="4000" dirty="0">
                <a:solidFill>
                  <a:schemeClr val="tx1"/>
                </a:solidFill>
                <a:effectLst>
                  <a:outerShdw blurRad="38100" dist="38100" dir="2700000" algn="tl">
                    <a:srgbClr val="000000">
                      <a:alpha val="43137"/>
                    </a:srgbClr>
                  </a:outerShdw>
                </a:effectLst>
                <a:latin typeface="+mn-lt"/>
                <a:ea typeface="+mn-ea"/>
                <a:cs typeface="+mn-cs"/>
              </a:rPr>
              <a:t>amino acid sequence or structure that may </a:t>
            </a:r>
            <a:r>
              <a:rPr lang="en-US" sz="4000" dirty="0" smtClean="0">
                <a:solidFill>
                  <a:schemeClr val="tx1"/>
                </a:solidFill>
                <a:effectLst>
                  <a:outerShdw blurRad="38100" dist="38100" dir="2700000" algn="tl">
                    <a:srgbClr val="000000">
                      <a:alpha val="43137"/>
                    </a:srgbClr>
                  </a:outerShdw>
                </a:effectLst>
                <a:latin typeface="+mn-lt"/>
                <a:ea typeface="+mn-ea"/>
                <a:cs typeface="+mn-cs"/>
              </a:rPr>
              <a:t>increase or </a:t>
            </a:r>
            <a:r>
              <a:rPr lang="en-US" sz="4000" dirty="0">
                <a:solidFill>
                  <a:schemeClr val="tx1"/>
                </a:solidFill>
                <a:effectLst>
                  <a:outerShdw blurRad="38100" dist="38100" dir="2700000" algn="tl">
                    <a:srgbClr val="000000">
                      <a:alpha val="43137"/>
                    </a:srgbClr>
                  </a:outerShdw>
                </a:effectLst>
                <a:latin typeface="+mn-lt"/>
                <a:ea typeface="+mn-ea"/>
                <a:cs typeface="+mn-cs"/>
              </a:rPr>
              <a:t>diminish the binding affinity for IGF-1 receptors (</a:t>
            </a:r>
            <a:r>
              <a:rPr lang="en-US" sz="4000" dirty="0" err="1" smtClean="0">
                <a:solidFill>
                  <a:schemeClr val="tx1"/>
                </a:solidFill>
                <a:effectLst>
                  <a:outerShdw blurRad="38100" dist="38100" dir="2700000" algn="tl">
                    <a:srgbClr val="000000">
                      <a:alpha val="43137"/>
                    </a:srgbClr>
                  </a:outerShdw>
                </a:effectLst>
                <a:latin typeface="+mn-lt"/>
                <a:ea typeface="+mn-ea"/>
                <a:cs typeface="+mn-cs"/>
              </a:rPr>
              <a:t>Jovanovic</a:t>
            </a:r>
            <a:r>
              <a:rPr lang="en-US" sz="4000" dirty="0" smtClean="0">
                <a:effectLst>
                  <a:outerShdw blurRad="38100" dist="38100" dir="2700000" algn="tl">
                    <a:srgbClr val="000000">
                      <a:alpha val="43137"/>
                    </a:srgbClr>
                  </a:outerShdw>
                </a:effectLst>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2007</a:t>
            </a:r>
            <a:r>
              <a:rPr lang="en-US" sz="4000" dirty="0">
                <a:solidFill>
                  <a:schemeClr val="tx1"/>
                </a:solidFill>
                <a:effectLst>
                  <a:outerShdw blurRad="38100" dist="38100" dir="2700000" algn="tl">
                    <a:srgbClr val="000000">
                      <a:alpha val="43137"/>
                    </a:srgbClr>
                  </a:outerShdw>
                </a:effectLst>
                <a:latin typeface="+mn-lt"/>
                <a:ea typeface="+mn-ea"/>
                <a:cs typeface="+mn-cs"/>
              </a:rPr>
              <a:t>).</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581027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glargine</a:t>
            </a:r>
            <a:r>
              <a:rPr lang="en-US" sz="4000" dirty="0">
                <a:solidFill>
                  <a:schemeClr val="tx1"/>
                </a:solidFill>
                <a:effectLst>
                  <a:outerShdw blurRad="38100" dist="38100" dir="2700000" algn="tl">
                    <a:srgbClr val="000000">
                      <a:alpha val="43137"/>
                    </a:srgbClr>
                  </a:outerShdw>
                </a:effectLst>
                <a:latin typeface="+mn-lt"/>
                <a:ea typeface="+mn-ea"/>
                <a:cs typeface="+mn-cs"/>
              </a:rPr>
              <a:t> has a 6-fold affinity for the IGF-1 </a:t>
            </a:r>
            <a:r>
              <a:rPr lang="en-US" sz="4000" dirty="0" smtClean="0">
                <a:solidFill>
                  <a:schemeClr val="tx1"/>
                </a:solidFill>
                <a:effectLst>
                  <a:outerShdw blurRad="38100" dist="38100" dir="2700000" algn="tl">
                    <a:srgbClr val="000000">
                      <a:alpha val="43137"/>
                    </a:srgbClr>
                  </a:outerShdw>
                </a:effectLst>
                <a:latin typeface="+mn-lt"/>
                <a:ea typeface="+mn-ea"/>
                <a:cs typeface="+mn-cs"/>
              </a:rPr>
              <a:t>receptor compared </a:t>
            </a:r>
            <a:r>
              <a:rPr lang="en-US" sz="4000" dirty="0">
                <a:solidFill>
                  <a:schemeClr val="tx1"/>
                </a:solidFill>
                <a:effectLst>
                  <a:outerShdw blurRad="38100" dist="38100" dir="2700000" algn="tl">
                    <a:srgbClr val="000000">
                      <a:alpha val="43137"/>
                    </a:srgbClr>
                  </a:outerShdw>
                </a:effectLst>
                <a:latin typeface="+mn-lt"/>
                <a:ea typeface="+mn-ea"/>
                <a:cs typeface="+mn-cs"/>
              </a:rPr>
              <a:t>with human insulin, and 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detemir</a:t>
            </a:r>
            <a:r>
              <a:rPr lang="en-US" sz="4000" dirty="0">
                <a:solidFill>
                  <a:schemeClr val="tx1"/>
                </a:solidFill>
                <a:effectLst>
                  <a:outerShdw blurRad="38100" dist="38100" dir="2700000" algn="tl">
                    <a:srgbClr val="000000">
                      <a:alpha val="43137"/>
                    </a:srgbClr>
                  </a:outerShdw>
                </a:effectLst>
                <a:latin typeface="+mn-lt"/>
                <a:ea typeface="+mn-ea"/>
                <a:cs typeface="+mn-cs"/>
              </a:rPr>
              <a:t> </a:t>
            </a:r>
            <a:r>
              <a:rPr lang="en-US" sz="4000" dirty="0" smtClean="0">
                <a:solidFill>
                  <a:schemeClr val="tx1"/>
                </a:solidFill>
                <a:effectLst>
                  <a:outerShdw blurRad="38100" dist="38100" dir="2700000" algn="tl">
                    <a:srgbClr val="000000">
                      <a:alpha val="43137"/>
                    </a:srgbClr>
                  </a:outerShdw>
                </a:effectLst>
                <a:latin typeface="+mn-lt"/>
                <a:ea typeface="+mn-ea"/>
                <a:cs typeface="+mn-cs"/>
              </a:rPr>
              <a:t>has about </a:t>
            </a:r>
            <a:r>
              <a:rPr lang="en-US" sz="4000" dirty="0">
                <a:solidFill>
                  <a:schemeClr val="tx1"/>
                </a:solidFill>
                <a:effectLst>
                  <a:outerShdw blurRad="38100" dist="38100" dir="2700000" algn="tl">
                    <a:srgbClr val="000000">
                      <a:alpha val="43137"/>
                    </a:srgbClr>
                  </a:outerShdw>
                </a:effectLst>
                <a:latin typeface="+mn-lt"/>
                <a:ea typeface="+mn-ea"/>
                <a:cs typeface="+mn-cs"/>
              </a:rPr>
              <a:t>one-sixth the affinity.</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42852"/>
            <a:ext cx="7772400" cy="592935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During pregnancy, IGF-1 </a:t>
            </a:r>
            <a:r>
              <a:rPr lang="en-US" sz="4000" dirty="0" smtClean="0">
                <a:solidFill>
                  <a:schemeClr val="tx1"/>
                </a:solidFill>
                <a:effectLst>
                  <a:outerShdw blurRad="38100" dist="38100" dir="2700000" algn="tl">
                    <a:srgbClr val="000000">
                      <a:alpha val="43137"/>
                    </a:srgbClr>
                  </a:outerShdw>
                </a:effectLst>
                <a:latin typeface="+mn-lt"/>
                <a:ea typeface="+mn-ea"/>
                <a:cs typeface="+mn-cs"/>
              </a:rPr>
              <a:t>plays a </a:t>
            </a:r>
            <a:r>
              <a:rPr lang="en-US" sz="4000" dirty="0">
                <a:solidFill>
                  <a:schemeClr val="tx1"/>
                </a:solidFill>
                <a:effectLst>
                  <a:outerShdw blurRad="38100" dist="38100" dir="2700000" algn="tl">
                    <a:srgbClr val="000000">
                      <a:alpha val="43137"/>
                    </a:srgbClr>
                  </a:outerShdw>
                </a:effectLst>
                <a:latin typeface="+mn-lt"/>
                <a:ea typeface="+mn-ea"/>
                <a:cs typeface="+mn-cs"/>
              </a:rPr>
              <a:t>role in implantation and mediates the effects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human placental </a:t>
            </a:r>
            <a:r>
              <a:rPr lang="en-US" sz="4000" dirty="0">
                <a:solidFill>
                  <a:schemeClr val="tx1"/>
                </a:solidFill>
                <a:effectLst>
                  <a:outerShdw blurRad="38100" dist="38100" dir="2700000" algn="tl">
                    <a:srgbClr val="000000">
                      <a:alpha val="43137"/>
                    </a:srgbClr>
                  </a:outerShdw>
                </a:effectLst>
                <a:latin typeface="+mn-lt"/>
                <a:ea typeface="+mn-ea"/>
                <a:cs typeface="+mn-cs"/>
              </a:rPr>
              <a:t>growth hormone on the fetus.</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5572164"/>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Thus, disruption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the </a:t>
            </a:r>
            <a:r>
              <a:rPr lang="en-US" sz="4000" dirty="0">
                <a:solidFill>
                  <a:schemeClr val="tx1"/>
                </a:solidFill>
                <a:effectLst>
                  <a:outerShdw blurRad="38100" dist="38100" dir="2700000" algn="tl">
                    <a:srgbClr val="000000">
                      <a:alpha val="43137"/>
                    </a:srgbClr>
                  </a:outerShdw>
                </a:effectLst>
                <a:latin typeface="+mn-lt"/>
                <a:ea typeface="+mn-ea"/>
                <a:cs typeface="+mn-cs"/>
              </a:rPr>
              <a:t>normal function of IGF-1 raises concerns of </a:t>
            </a:r>
            <a:r>
              <a:rPr lang="en-US" sz="4000" dirty="0" smtClean="0">
                <a:solidFill>
                  <a:schemeClr val="tx1"/>
                </a:solidFill>
                <a:effectLst>
                  <a:outerShdw blurRad="38100" dist="38100" dir="2700000" algn="tl">
                    <a:srgbClr val="000000">
                      <a:alpha val="43137"/>
                    </a:srgbClr>
                  </a:outerShdw>
                </a:effectLst>
                <a:latin typeface="+mn-lt"/>
                <a:ea typeface="+mn-ea"/>
                <a:cs typeface="+mn-cs"/>
              </a:rPr>
              <a:t>potential enhanced </a:t>
            </a:r>
            <a:r>
              <a:rPr lang="en-US" sz="4000" dirty="0" err="1">
                <a:solidFill>
                  <a:schemeClr val="tx1"/>
                </a:solidFill>
                <a:effectLst>
                  <a:outerShdw blurRad="38100" dist="38100" dir="2700000" algn="tl">
                    <a:srgbClr val="000000">
                      <a:alpha val="43137"/>
                    </a:srgbClr>
                  </a:outerShdw>
                </a:effectLst>
                <a:latin typeface="+mn-lt"/>
                <a:ea typeface="+mn-ea"/>
                <a:cs typeface="+mn-cs"/>
              </a:rPr>
              <a:t>mitogenic</a:t>
            </a:r>
            <a:r>
              <a:rPr lang="en-US" sz="4000" dirty="0">
                <a:solidFill>
                  <a:schemeClr val="tx1"/>
                </a:solidFill>
                <a:effectLst>
                  <a:outerShdw blurRad="38100" dist="38100" dir="2700000" algn="tl">
                    <a:srgbClr val="000000">
                      <a:alpha val="43137"/>
                    </a:srgbClr>
                  </a:outerShdw>
                </a:effectLst>
                <a:latin typeface="+mn-lt"/>
                <a:ea typeface="+mn-ea"/>
                <a:cs typeface="+mn-cs"/>
              </a:rPr>
              <a:t> activity.</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7772400" cy="6357982"/>
          </a:xfrm>
        </p:spPr>
        <p:txBody>
          <a:bodyPr/>
          <a:lstStyle/>
          <a:p>
            <a:pPr>
              <a:buNone/>
            </a:pPr>
            <a:r>
              <a:rPr lang="en-US" sz="4000" dirty="0">
                <a:solidFill>
                  <a:schemeClr val="tx1"/>
                </a:solidFill>
                <a:effectLst>
                  <a:outerShdw blurRad="38100" dist="38100" dir="2700000" algn="tl">
                    <a:srgbClr val="000000">
                      <a:alpha val="43137"/>
                    </a:srgbClr>
                  </a:outerShdw>
                </a:effectLst>
                <a:latin typeface="+mn-lt"/>
                <a:ea typeface="+mn-ea"/>
                <a:cs typeface="+mn-cs"/>
              </a:rPr>
              <a:t>However, in therapeutic </a:t>
            </a:r>
            <a:r>
              <a:rPr lang="en-US" sz="4000" dirty="0" smtClean="0">
                <a:solidFill>
                  <a:schemeClr val="tx1"/>
                </a:solidFill>
                <a:effectLst>
                  <a:outerShdw blurRad="38100" dist="38100" dir="2700000" algn="tl">
                    <a:srgbClr val="000000">
                      <a:alpha val="43137"/>
                    </a:srgbClr>
                  </a:outerShdw>
                </a:effectLst>
                <a:latin typeface="+mn-lt"/>
                <a:ea typeface="+mn-ea"/>
                <a:cs typeface="+mn-cs"/>
              </a:rPr>
              <a:t>doses, insulin </a:t>
            </a:r>
            <a:r>
              <a:rPr lang="en-US" sz="4000" dirty="0" err="1">
                <a:solidFill>
                  <a:schemeClr val="tx1"/>
                </a:solidFill>
                <a:effectLst>
                  <a:outerShdw blurRad="38100" dist="38100" dir="2700000" algn="tl">
                    <a:srgbClr val="000000">
                      <a:alpha val="43137"/>
                    </a:srgbClr>
                  </a:outerShdw>
                </a:effectLst>
                <a:latin typeface="+mn-lt"/>
                <a:ea typeface="+mn-ea"/>
                <a:cs typeface="+mn-cs"/>
              </a:rPr>
              <a:t>glargine</a:t>
            </a:r>
            <a:r>
              <a:rPr lang="en-US" sz="4000" dirty="0">
                <a:solidFill>
                  <a:schemeClr val="tx1"/>
                </a:solidFill>
                <a:effectLst>
                  <a:outerShdw blurRad="38100" dist="38100" dir="2700000" algn="tl">
                    <a:srgbClr val="000000">
                      <a:alpha val="43137"/>
                    </a:srgbClr>
                  </a:outerShdw>
                </a:effectLst>
                <a:latin typeface="+mn-lt"/>
                <a:ea typeface="+mn-ea"/>
                <a:cs typeface="+mn-cs"/>
              </a:rPr>
              <a:t> is unlikely to cross the placenta, and </a:t>
            </a:r>
            <a:r>
              <a:rPr lang="en-US" sz="4000" dirty="0" smtClean="0">
                <a:solidFill>
                  <a:schemeClr val="tx1"/>
                </a:solidFill>
                <a:effectLst>
                  <a:outerShdw blurRad="38100" dist="38100" dir="2700000" algn="tl">
                    <a:srgbClr val="000000">
                      <a:alpha val="43137"/>
                    </a:srgbClr>
                  </a:outerShdw>
                </a:effectLst>
                <a:latin typeface="+mn-lt"/>
                <a:ea typeface="+mn-ea"/>
                <a:cs typeface="+mn-cs"/>
              </a:rPr>
              <a:t>studies to </a:t>
            </a:r>
            <a:r>
              <a:rPr lang="en-US" sz="4000" dirty="0">
                <a:solidFill>
                  <a:schemeClr val="tx1"/>
                </a:solidFill>
                <a:effectLst>
                  <a:outerShdw blurRad="38100" dist="38100" dir="2700000" algn="tl">
                    <a:srgbClr val="000000">
                      <a:alpha val="43137"/>
                    </a:srgbClr>
                  </a:outerShdw>
                </a:effectLst>
                <a:latin typeface="+mn-lt"/>
                <a:ea typeface="+mn-ea"/>
                <a:cs typeface="+mn-cs"/>
              </a:rPr>
              <a:t>date have not shown an increased fetal risk with the use </a:t>
            </a:r>
            <a:r>
              <a:rPr lang="en-US" sz="4000" dirty="0" smtClean="0">
                <a:solidFill>
                  <a:schemeClr val="tx1"/>
                </a:solidFill>
                <a:effectLst>
                  <a:outerShdw blurRad="38100" dist="38100" dir="2700000" algn="tl">
                    <a:srgbClr val="000000">
                      <a:alpha val="43137"/>
                    </a:srgbClr>
                  </a:outerShdw>
                </a:effectLst>
                <a:latin typeface="+mn-lt"/>
                <a:ea typeface="+mn-ea"/>
                <a:cs typeface="+mn-cs"/>
              </a:rPr>
              <a:t>of this </a:t>
            </a:r>
            <a:r>
              <a:rPr lang="en-US" sz="4000" dirty="0">
                <a:solidFill>
                  <a:schemeClr val="tx1"/>
                </a:solidFill>
                <a:effectLst>
                  <a:outerShdw blurRad="38100" dist="38100" dir="2700000" algn="tl">
                    <a:srgbClr val="000000">
                      <a:alpha val="43137"/>
                    </a:srgbClr>
                  </a:outerShdw>
                </a:effectLst>
                <a:latin typeface="+mn-lt"/>
                <a:ea typeface="+mn-ea"/>
                <a:cs typeface="+mn-cs"/>
              </a:rPr>
              <a:t>agent during pregnancy.</a:t>
            </a:r>
            <a:endParaRPr lang="en-US" sz="4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f01069072">
  <a:themeElements>
    <a:clrScheme name="Office Them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fontScheme name="Office Them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tf01069072</Template>
  <TotalTime>1204</TotalTime>
  <Words>5139</Words>
  <Application>Microsoft PowerPoint</Application>
  <PresentationFormat>On-screen Show (4:3)</PresentationFormat>
  <Paragraphs>239</Paragraphs>
  <Slides>155</Slides>
  <Notes>0</Notes>
  <HiddenSlides>0</HiddenSlides>
  <MMClips>0</MMClips>
  <ScaleCrop>false</ScaleCrop>
  <HeadingPairs>
    <vt:vector size="4" baseType="variant">
      <vt:variant>
        <vt:lpstr>Theme</vt:lpstr>
      </vt:variant>
      <vt:variant>
        <vt:i4>1</vt:i4>
      </vt:variant>
      <vt:variant>
        <vt:lpstr>Slide Titles</vt:lpstr>
      </vt:variant>
      <vt:variant>
        <vt:i4>155</vt:i4>
      </vt:variant>
    </vt:vector>
  </HeadingPairs>
  <TitlesOfParts>
    <vt:vector size="156" baseType="lpstr">
      <vt:lpstr>tf01069072</vt:lpstr>
      <vt:lpstr>Slide 1</vt:lpstr>
      <vt:lpstr>Gestational Diabetes Mellitus</vt:lpstr>
      <vt:lpstr>INTRODUCTION:</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Benefits of Treatment :</vt:lpstr>
      <vt:lpstr>Slide 19</vt:lpstr>
      <vt:lpstr>Slide 20</vt:lpstr>
      <vt:lpstr>Slide 21</vt:lpstr>
      <vt:lpstr>Slide 22</vt:lpstr>
      <vt:lpstr>SCREENING AND DIAGNOSIS OF GDM:</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MONITORING IN GDM:</vt:lpstr>
      <vt:lpstr>Slide 37</vt:lpstr>
      <vt:lpstr>Slide 38</vt:lpstr>
      <vt:lpstr>Glucose Goals and Other Monitoring Values:</vt:lpstr>
      <vt:lpstr>Slide 40</vt:lpstr>
      <vt:lpstr>Slide 41</vt:lpstr>
      <vt:lpstr>Slide 42</vt:lpstr>
      <vt:lpstr>Nutritional Therapy:</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Physical Activity</vt:lpstr>
      <vt:lpstr>Slide 66</vt:lpstr>
      <vt:lpstr>Slide 67</vt:lpstr>
      <vt:lpstr>Slide 68</vt:lpstr>
      <vt:lpstr>Slide 69</vt:lpstr>
      <vt:lpstr>Slide 70</vt:lpstr>
      <vt:lpstr>Slide 71</vt:lpstr>
      <vt:lpstr>DRUG THERAPY FOR GDM</vt:lpstr>
      <vt:lpstr>Suggested Thresholds for Initiation:</vt:lpstr>
      <vt:lpstr>Slide 74</vt:lpstr>
      <vt:lpstr>Slide 75</vt:lpstr>
      <vt:lpstr>Slide 76</vt:lpstr>
      <vt:lpstr>Slide 77</vt:lpstr>
      <vt:lpstr>Slide 78</vt:lpstr>
      <vt:lpstr>Slide 79</vt:lpstr>
      <vt:lpstr>Insulin :</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Metformin :</vt:lpstr>
      <vt:lpstr>Slide 121</vt:lpstr>
      <vt:lpstr>Slide 122</vt:lpstr>
      <vt:lpstr>Slide 123</vt:lpstr>
      <vt:lpstr>Slide 124</vt:lpstr>
      <vt:lpstr>Slide 125</vt:lpstr>
      <vt:lpstr>Slide 126</vt:lpstr>
      <vt:lpstr>Slide 127</vt:lpstr>
      <vt:lpstr>Slide 128</vt:lpstr>
      <vt:lpstr>Glyburide :</vt:lpstr>
      <vt:lpstr>Slide 130</vt:lpstr>
      <vt:lpstr>Slide 131</vt:lpstr>
      <vt:lpstr>Slide 132</vt:lpstr>
      <vt:lpstr>Slide 133</vt:lpstr>
      <vt:lpstr>Slide 134</vt:lpstr>
      <vt:lpstr>Slide 135</vt:lpstr>
      <vt:lpstr>Slide 136</vt:lpstr>
      <vt:lpstr>Other Agents :</vt:lpstr>
      <vt:lpstr>Intrapartum Glucose Control :</vt:lpstr>
      <vt:lpstr>Slide 139</vt:lpstr>
      <vt:lpstr>Slide 140</vt:lpstr>
      <vt:lpstr>Slide 141</vt:lpstr>
      <vt:lpstr>POSTPARTUM MANAGEMENT:</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Gestational Diabetes Mellitus</dc:title>
  <dc:subject/>
  <dc:creator>his1</dc:creator>
  <cp:keywords/>
  <dc:description/>
  <cp:lastModifiedBy>his1</cp:lastModifiedBy>
  <cp:revision>82</cp:revision>
  <cp:lastPrinted>1601-01-01T00:00:00Z</cp:lastPrinted>
  <dcterms:created xsi:type="dcterms:W3CDTF">2017-10-07T14:32:29Z</dcterms:created>
  <dcterms:modified xsi:type="dcterms:W3CDTF">2017-10-09T18:18:07Z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TC010690721033</vt:lpwstr>
  </property>
</Properties>
</file>